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1"/>
  </p:notesMasterIdLst>
  <p:sldIdLst>
    <p:sldId id="663" r:id="rId5"/>
    <p:sldId id="664" r:id="rId6"/>
    <p:sldId id="435" r:id="rId7"/>
    <p:sldId id="685" r:id="rId8"/>
    <p:sldId id="686" r:id="rId9"/>
    <p:sldId id="914" r:id="rId10"/>
    <p:sldId id="894" r:id="rId11"/>
    <p:sldId id="889" r:id="rId12"/>
    <p:sldId id="890" r:id="rId13"/>
    <p:sldId id="891" r:id="rId14"/>
    <p:sldId id="892" r:id="rId15"/>
    <p:sldId id="893" r:id="rId16"/>
    <p:sldId id="899" r:id="rId17"/>
    <p:sldId id="913" r:id="rId18"/>
    <p:sldId id="927" r:id="rId19"/>
    <p:sldId id="928" r:id="rId20"/>
  </p:sldIdLst>
  <p:sldSz cx="10691813" cy="7559675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B3DEFF"/>
    <a:srgbClr val="EF8B47"/>
    <a:srgbClr val="EAB200"/>
    <a:srgbClr val="D3D3D3"/>
    <a:srgbClr val="ED7D31"/>
    <a:srgbClr val="DCE6F2"/>
    <a:srgbClr val="FFFFFF"/>
    <a:srgbClr val="CBD1D0"/>
    <a:srgbClr val="E7E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D2015B-18AB-4781-9AE5-53C26CD08E8E}" v="3" dt="2024-01-23T02:50:51.8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3" autoAdjust="0"/>
    <p:restoredTop sz="95320" autoAdjust="0"/>
  </p:normalViewPr>
  <p:slideViewPr>
    <p:cSldViewPr snapToGrid="0" showGuides="1">
      <p:cViewPr varScale="1">
        <p:scale>
          <a:sx n="60" d="100"/>
          <a:sy n="60" d="100"/>
        </p:scale>
        <p:origin x="131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bcms365.sharepoint.com/sites/MOE_datsutanso/Shared%20Documents/006_SBT&#12289;TCFD&#12289;RE100&#31561;&#12398;&#22522;&#30990;&#30340;&#12394;&#35500;&#26126;&#36039;&#26009;&#12398;&#26356;&#26032;&#31561;&#12304;3-2-1(1)&#12305;/01.&#27010;&#35201;&#36039;&#26009;&#12539;&#35443;&#32048;&#36039;&#26009;&#12398;&#20316;&#25104;&#12539;&#26356;&#26032;/&#20225;&#26989;&#25968;&#26356;&#26032;&#12487;&#12540;&#12479;&#12477;&#12540;&#12473;/23&#24180;6&#26376;/SBT_memberlist_2023063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518953999189217E-2"/>
          <c:y val="4.5200809055936528E-2"/>
          <c:w val="0.90413983872810211"/>
          <c:h val="0.8314969811666025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認定企業数!$D$3</c:f>
              <c:strCache>
                <c:ptCount val="1"/>
                <c:pt idx="0">
                  <c:v>Tsrget set</c:v>
                </c:pt>
              </c:strCache>
            </c:strRef>
          </c:tx>
          <c:spPr>
            <a:solidFill>
              <a:srgbClr val="EAB2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558540332386834E-3"/>
                  <c:y val="-1.97908844833455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9C-449D-BC98-C78E0E39C891}"/>
                </c:ext>
              </c:extLst>
            </c:dLbl>
            <c:dLbl>
              <c:idx val="1"/>
              <c:layout>
                <c:manualLayout>
                  <c:x val="0"/>
                  <c:y val="-7.35089995095689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9C-449D-BC98-C78E0E39C891}"/>
                </c:ext>
              </c:extLst>
            </c:dLbl>
            <c:dLbl>
              <c:idx val="2"/>
              <c:layout>
                <c:manualLayout>
                  <c:x val="2.7117080664774166E-3"/>
                  <c:y val="-3.10999613309715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9C-449D-BC98-C78E0E39C891}"/>
                </c:ext>
              </c:extLst>
            </c:dLbl>
            <c:dLbl>
              <c:idx val="3"/>
              <c:layout>
                <c:manualLayout>
                  <c:x val="-1.355854033238758E-3"/>
                  <c:y val="-1.69636152714391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9C-449D-BC98-C78E0E39C891}"/>
                </c:ext>
              </c:extLst>
            </c:dLbl>
            <c:dLbl>
              <c:idx val="4"/>
              <c:layout>
                <c:manualLayout>
                  <c:x val="0"/>
                  <c:y val="-8.48180763571949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9C-449D-BC98-C78E0E39C891}"/>
                </c:ext>
              </c:extLst>
            </c:dLbl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認定企業数!$B$4:$B$13</c:f>
              <c:strCache>
                <c:ptCount val="10"/>
                <c:pt idx="0">
                  <c:v>~2015.3</c:v>
                </c:pt>
                <c:pt idx="1">
                  <c:v>~2016.3</c:v>
                </c:pt>
                <c:pt idx="2">
                  <c:v>~2017.3</c:v>
                </c:pt>
                <c:pt idx="3">
                  <c:v>~2018.3</c:v>
                </c:pt>
                <c:pt idx="4">
                  <c:v>~2019.3</c:v>
                </c:pt>
                <c:pt idx="5">
                  <c:v>~2020.3</c:v>
                </c:pt>
                <c:pt idx="6">
                  <c:v>~2021.3</c:v>
                </c:pt>
                <c:pt idx="7">
                  <c:v>~2022.3</c:v>
                </c:pt>
                <c:pt idx="8">
                  <c:v>~2023.3</c:v>
                </c:pt>
                <c:pt idx="9">
                  <c:v>~2024.3</c:v>
                </c:pt>
              </c:strCache>
            </c:strRef>
          </c:cat>
          <c:val>
            <c:numRef>
              <c:f>認定企業数!$D$4:$D$13</c:f>
              <c:numCache>
                <c:formatCode>General</c:formatCode>
                <c:ptCount val="10"/>
                <c:pt idx="0">
                  <c:v>17</c:v>
                </c:pt>
                <c:pt idx="1">
                  <c:v>12</c:v>
                </c:pt>
                <c:pt idx="2">
                  <c:v>40</c:v>
                </c:pt>
                <c:pt idx="3">
                  <c:v>97</c:v>
                </c:pt>
                <c:pt idx="4">
                  <c:v>191</c:v>
                </c:pt>
                <c:pt idx="5">
                  <c:v>348</c:v>
                </c:pt>
                <c:pt idx="6">
                  <c:v>642</c:v>
                </c:pt>
                <c:pt idx="7">
                  <c:v>1237</c:v>
                </c:pt>
                <c:pt idx="8">
                  <c:v>2256</c:v>
                </c:pt>
                <c:pt idx="9">
                  <c:v>4779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19C-449D-BC98-C78E0E39C891}"/>
            </c:ext>
          </c:extLst>
        </c:ser>
        <c:ser>
          <c:idx val="0"/>
          <c:order val="1"/>
          <c:tx>
            <c:strRef>
              <c:f>認定企業数!$C$3</c:f>
              <c:strCache>
                <c:ptCount val="1"/>
                <c:pt idx="0">
                  <c:v>comitted</c:v>
                </c:pt>
              </c:strCache>
            </c:strRef>
          </c:tx>
          <c:spPr>
            <a:solidFill>
              <a:srgbClr val="D3D3D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2.1876651446226508E-2"/>
                      <c:h val="7.75096967542281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219C-449D-BC98-C78E0E39C891}"/>
                </c:ext>
              </c:extLst>
            </c:dLbl>
            <c:dLbl>
              <c:idx val="1"/>
              <c:layout>
                <c:manualLayout>
                  <c:x val="-2.7116546863973925E-3"/>
                  <c:y val="-1.1309076847626099E-2"/>
                </c:manualLayout>
              </c:layout>
              <c:numFmt formatCode="#,##0_);[Red]\(#,##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ja-JP"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379512084716308E-2"/>
                      <c:h val="0.117091465720919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19C-449D-BC98-C78E0E39C891}"/>
                </c:ext>
              </c:extLst>
            </c:dLbl>
            <c:dLbl>
              <c:idx val="2"/>
              <c:layout>
                <c:manualLayout>
                  <c:x val="1.3558540332387083E-3"/>
                  <c:y val="-6.219992266194297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19C-449D-BC98-C78E0E39C891}"/>
                </c:ext>
              </c:extLst>
            </c:dLbl>
            <c:dLbl>
              <c:idx val="3"/>
              <c:layout>
                <c:manualLayout>
                  <c:x val="-4.9714073584198988E-17"/>
                  <c:y val="-5.937265345003647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19C-449D-BC98-C78E0E39C891}"/>
                </c:ext>
              </c:extLst>
            </c:dLbl>
            <c:dLbl>
              <c:idx val="4"/>
              <c:layout>
                <c:manualLayout>
                  <c:x val="1.3558540332386088E-3"/>
                  <c:y val="-3.95817689666909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19C-449D-BC98-C78E0E39C891}"/>
                </c:ext>
              </c:extLst>
            </c:dLbl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認定企業数!$B$4:$B$13</c:f>
              <c:strCache>
                <c:ptCount val="10"/>
                <c:pt idx="0">
                  <c:v>~2015.3</c:v>
                </c:pt>
                <c:pt idx="1">
                  <c:v>~2016.3</c:v>
                </c:pt>
                <c:pt idx="2">
                  <c:v>~2017.3</c:v>
                </c:pt>
                <c:pt idx="3">
                  <c:v>~2018.3</c:v>
                </c:pt>
                <c:pt idx="4">
                  <c:v>~2019.3</c:v>
                </c:pt>
                <c:pt idx="5">
                  <c:v>~2020.3</c:v>
                </c:pt>
                <c:pt idx="6">
                  <c:v>~2021.3</c:v>
                </c:pt>
                <c:pt idx="7">
                  <c:v>~2022.3</c:v>
                </c:pt>
                <c:pt idx="8">
                  <c:v>~2023.3</c:v>
                </c:pt>
                <c:pt idx="9">
                  <c:v>~2024.3</c:v>
                </c:pt>
              </c:strCache>
            </c:strRef>
          </c:cat>
          <c:val>
            <c:numRef>
              <c:f>認定企業数!$C$4:$C$13</c:f>
              <c:numCache>
                <c:formatCode>General</c:formatCode>
                <c:ptCount val="10"/>
                <c:pt idx="0">
                  <c:v>0</c:v>
                </c:pt>
                <c:pt idx="1">
                  <c:v>89</c:v>
                </c:pt>
                <c:pt idx="2">
                  <c:v>166</c:v>
                </c:pt>
                <c:pt idx="3">
                  <c:v>272</c:v>
                </c:pt>
                <c:pt idx="4">
                  <c:v>350</c:v>
                </c:pt>
                <c:pt idx="5">
                  <c:v>493</c:v>
                </c:pt>
                <c:pt idx="6">
                  <c:v>668</c:v>
                </c:pt>
                <c:pt idx="7">
                  <c:v>1434</c:v>
                </c:pt>
                <c:pt idx="8">
                  <c:v>2554</c:v>
                </c:pt>
                <c:pt idx="9">
                  <c:v>2926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19C-449D-BC98-C78E0E39C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059768624"/>
        <c:axId val="1698645568"/>
      </c:barChart>
      <c:catAx>
        <c:axId val="205976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98645568"/>
        <c:crosses val="autoZero"/>
        <c:auto val="1"/>
        <c:lblAlgn val="ctr"/>
        <c:lblOffset val="100"/>
        <c:noMultiLvlLbl val="0"/>
      </c:catAx>
      <c:valAx>
        <c:axId val="169864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5976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97937508760128E-2"/>
          <c:y val="5.0544334305659334E-2"/>
          <c:w val="0.91550298713985967"/>
          <c:h val="0.8802869576831513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認定企業数!$D$20</c:f>
              <c:strCache>
                <c:ptCount val="1"/>
                <c:pt idx="0">
                  <c:v>Tsrget set</c:v>
                </c:pt>
              </c:strCache>
            </c:strRef>
          </c:tx>
          <c:spPr>
            <a:solidFill>
              <a:srgbClr val="EF8B47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DF-4A82-AED8-CD46DB4CD73B}"/>
                </c:ext>
              </c:extLst>
            </c:dLbl>
            <c:dLbl>
              <c:idx val="1"/>
              <c:layout>
                <c:manualLayout>
                  <c:x val="0"/>
                  <c:y val="-3.33912829220114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DF-4A82-AED8-CD46DB4CD73B}"/>
                </c:ext>
              </c:extLst>
            </c:dLbl>
            <c:dLbl>
              <c:idx val="2"/>
              <c:layout>
                <c:manualLayout>
                  <c:x val="4.0151712349338863E-3"/>
                  <c:y val="-5.72421876898669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DF-4A82-AED8-CD46DB4CD7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認定企業数!$B$21:$B$30</c:f>
              <c:strCache>
                <c:ptCount val="10"/>
                <c:pt idx="0">
                  <c:v>~2015.3</c:v>
                </c:pt>
                <c:pt idx="1">
                  <c:v>~2016.3</c:v>
                </c:pt>
                <c:pt idx="2">
                  <c:v>~2017.3</c:v>
                </c:pt>
                <c:pt idx="3">
                  <c:v>~2018.3</c:v>
                </c:pt>
                <c:pt idx="4">
                  <c:v>~2019.3</c:v>
                </c:pt>
                <c:pt idx="5">
                  <c:v>~2020.3</c:v>
                </c:pt>
                <c:pt idx="6">
                  <c:v>~2021.3</c:v>
                </c:pt>
                <c:pt idx="7">
                  <c:v>~2022.3</c:v>
                </c:pt>
                <c:pt idx="8">
                  <c:v>~2023.3</c:v>
                </c:pt>
                <c:pt idx="9">
                  <c:v>~2024.3</c:v>
                </c:pt>
              </c:strCache>
            </c:strRef>
          </c:cat>
          <c:val>
            <c:numRef>
              <c:f>認定企業数!$D$21:$D$30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15</c:v>
                </c:pt>
                <c:pt idx="4">
                  <c:v>39</c:v>
                </c:pt>
                <c:pt idx="5">
                  <c:v>62</c:v>
                </c:pt>
                <c:pt idx="6">
                  <c:v>95</c:v>
                </c:pt>
                <c:pt idx="7">
                  <c:v>164</c:v>
                </c:pt>
                <c:pt idx="8">
                  <c:v>425</c:v>
                </c:pt>
                <c:pt idx="9">
                  <c:v>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0F-4A99-987D-5593E4B078E3}"/>
            </c:ext>
          </c:extLst>
        </c:ser>
        <c:ser>
          <c:idx val="0"/>
          <c:order val="1"/>
          <c:tx>
            <c:strRef>
              <c:f>認定企業数!$C$20</c:f>
              <c:strCache>
                <c:ptCount val="1"/>
                <c:pt idx="0">
                  <c:v>comitted</c:v>
                </c:pt>
              </c:strCache>
            </c:strRef>
          </c:tx>
          <c:spPr>
            <a:solidFill>
              <a:srgbClr val="B3DE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6767808232892576E-3"/>
                  <c:y val="-3.81614661965845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DF-4A82-AED8-CD46DB4CD73B}"/>
                </c:ext>
              </c:extLst>
            </c:dLbl>
            <c:dLbl>
              <c:idx val="1"/>
              <c:layout>
                <c:manualLayout>
                  <c:x val="0"/>
                  <c:y val="-7.39378407558824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DF-4A82-AED8-CD46DB4CD73B}"/>
                </c:ext>
              </c:extLst>
            </c:dLbl>
            <c:dLbl>
              <c:idx val="2"/>
              <c:layout>
                <c:manualLayout>
                  <c:x val="1.3383904116446288E-3"/>
                  <c:y val="-9.30185738541748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DF-4A82-AED8-CD46DB4CD73B}"/>
                </c:ext>
              </c:extLst>
            </c:dLbl>
            <c:dLbl>
              <c:idx val="3"/>
              <c:layout>
                <c:manualLayout>
                  <c:x val="0"/>
                  <c:y val="-2.62360080101520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DF-4A82-AED8-CD46DB4CD7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認定企業数!$B$21:$B$30</c:f>
              <c:strCache>
                <c:ptCount val="10"/>
                <c:pt idx="0">
                  <c:v>~2015.3</c:v>
                </c:pt>
                <c:pt idx="1">
                  <c:v>~2016.3</c:v>
                </c:pt>
                <c:pt idx="2">
                  <c:v>~2017.3</c:v>
                </c:pt>
                <c:pt idx="3">
                  <c:v>~2018.3</c:v>
                </c:pt>
                <c:pt idx="4">
                  <c:v>~2019.3</c:v>
                </c:pt>
                <c:pt idx="5">
                  <c:v>~2020.3</c:v>
                </c:pt>
                <c:pt idx="6">
                  <c:v>~2021.3</c:v>
                </c:pt>
                <c:pt idx="7">
                  <c:v>~2022.3</c:v>
                </c:pt>
                <c:pt idx="8">
                  <c:v>~2023.3</c:v>
                </c:pt>
                <c:pt idx="9">
                  <c:v>~2024.3</c:v>
                </c:pt>
              </c:strCache>
            </c:strRef>
          </c:cat>
          <c:val>
            <c:numRef>
              <c:f>認定企業数!$C$21:$C$30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14</c:v>
                </c:pt>
                <c:pt idx="3">
                  <c:v>40</c:v>
                </c:pt>
                <c:pt idx="4">
                  <c:v>34</c:v>
                </c:pt>
                <c:pt idx="5">
                  <c:v>26</c:v>
                </c:pt>
                <c:pt idx="6">
                  <c:v>29</c:v>
                </c:pt>
                <c:pt idx="7">
                  <c:v>38</c:v>
                </c:pt>
                <c:pt idx="8">
                  <c:v>67</c:v>
                </c:pt>
                <c:pt idx="9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0F-4A99-987D-5593E4B078E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41073936"/>
        <c:axId val="341070608"/>
      </c:barChart>
      <c:catAx>
        <c:axId val="34107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1070608"/>
        <c:crosses val="autoZero"/>
        <c:auto val="1"/>
        <c:lblAlgn val="ctr"/>
        <c:lblOffset val="100"/>
        <c:noMultiLvlLbl val="0"/>
      </c:catAx>
      <c:valAx>
        <c:axId val="34107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1073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C2708-E4C6-4EAD-AD43-2A2D061B842A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1233488"/>
            <a:ext cx="47069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1E4CD-DD2C-499E-9070-694C4B983D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18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4F33A39-73E7-49E0-BF4C-2CE0E2DB7091}"/>
              </a:ext>
            </a:extLst>
          </p:cNvPr>
          <p:cNvSpPr/>
          <p:nvPr userDrawn="1"/>
        </p:nvSpPr>
        <p:spPr>
          <a:xfrm>
            <a:off x="395906" y="395837"/>
            <a:ext cx="9900000" cy="6768000"/>
          </a:xfrm>
          <a:prstGeom prst="roundRect">
            <a:avLst>
              <a:gd name="adj" fmla="val 1501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tx1"/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F38512C-2C72-40C3-B679-1FEABC48B48C}"/>
              </a:ext>
            </a:extLst>
          </p:cNvPr>
          <p:cNvGrpSpPr/>
          <p:nvPr userDrawn="1"/>
        </p:nvGrpSpPr>
        <p:grpSpPr>
          <a:xfrm>
            <a:off x="2456520" y="6300053"/>
            <a:ext cx="5875085" cy="700377"/>
            <a:chOff x="2456520" y="6387031"/>
            <a:chExt cx="5875085" cy="700377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48EFA85C-A46F-4AC1-8E75-830689451B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27824" y="6387031"/>
              <a:ext cx="991169" cy="700377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9F5C018F-8455-43E6-B9B6-228E8AD043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6890" y="6463627"/>
              <a:ext cx="614647" cy="526500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34A081C5-EF14-4467-B19D-E35B6B3CBA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520" y="6498254"/>
              <a:ext cx="946944" cy="536322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353D9AAD-EE32-457B-B8B4-29FF67E0F4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5177" y="6432722"/>
              <a:ext cx="1292647" cy="641986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E3FD0292-C091-43A1-9252-D1D0C6352D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4047" y="6463627"/>
              <a:ext cx="1287558" cy="494981"/>
            </a:xfrm>
            <a:prstGeom prst="rect">
              <a:avLst/>
            </a:prstGeom>
          </p:spPr>
        </p:pic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76484A44-3003-4277-9737-236918E2A0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6825" y="1499033"/>
            <a:ext cx="1938704" cy="68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69427F34-BDBE-48D8-A7F4-1EE85CF4440A}"/>
              </a:ext>
            </a:extLst>
          </p:cNvPr>
          <p:cNvGrpSpPr/>
          <p:nvPr userDrawn="1"/>
        </p:nvGrpSpPr>
        <p:grpSpPr>
          <a:xfrm>
            <a:off x="1034510" y="2991837"/>
            <a:ext cx="8622792" cy="1007999"/>
            <a:chOff x="1034510" y="2991837"/>
            <a:chExt cx="8622792" cy="1007999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4E3800AC-DAF6-41B1-810E-4A51489649E0}"/>
                </a:ext>
              </a:extLst>
            </p:cNvPr>
            <p:cNvCxnSpPr/>
            <p:nvPr userDrawn="1"/>
          </p:nvCxnSpPr>
          <p:spPr>
            <a:xfrm>
              <a:off x="1034510" y="2991837"/>
              <a:ext cx="8622792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7CF90A11-AE44-4385-824C-1819712F0D92}"/>
                </a:ext>
              </a:extLst>
            </p:cNvPr>
            <p:cNvCxnSpPr/>
            <p:nvPr userDrawn="1"/>
          </p:nvCxnSpPr>
          <p:spPr>
            <a:xfrm>
              <a:off x="1034510" y="3999836"/>
              <a:ext cx="8622792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タイトル 29">
            <a:extLst>
              <a:ext uri="{FF2B5EF4-FFF2-40B4-BE49-F238E27FC236}">
                <a16:creationId xmlns:a16="http://schemas.microsoft.com/office/drawing/2014/main" id="{D7232AF9-EC33-4888-B5A0-D03E836B43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510" y="2991837"/>
            <a:ext cx="8640000" cy="1008000"/>
          </a:xfrm>
          <a:prstGeom prst="rect">
            <a:avLst/>
          </a:prstGeom>
        </p:spPr>
        <p:txBody>
          <a:bodyPr lIns="0" tIns="72000" rIns="0" bIns="0" anchor="ctr" anchorCtr="0">
            <a:normAutofit/>
          </a:bodyPr>
          <a:lstStyle>
            <a:lvl1pPr>
              <a:defRPr lang="ja-JP" altLang="en-US" sz="3600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pPr marL="0" lvl="0" indent="0" algn="ctr">
              <a:spcBef>
                <a:spcPts val="1102"/>
              </a:spcBef>
              <a:buFontTx/>
            </a:pPr>
            <a:r>
              <a:rPr kumimoji="1" lang="ja-JP" altLang="en-US" dirty="0"/>
              <a:t>表紙タイトル</a:t>
            </a:r>
          </a:p>
        </p:txBody>
      </p:sp>
      <p:sp>
        <p:nvSpPr>
          <p:cNvPr id="27" name="コンテンツ プレースホルダー 21">
            <a:extLst>
              <a:ext uri="{FF2B5EF4-FFF2-40B4-BE49-F238E27FC236}">
                <a16:creationId xmlns:a16="http://schemas.microsoft.com/office/drawing/2014/main" id="{730FB38C-75FA-4F17-A448-34BAAD2B475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034510" y="4148806"/>
            <a:ext cx="8640000" cy="4320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000" b="1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</a:p>
        </p:txBody>
      </p:sp>
      <p:sp>
        <p:nvSpPr>
          <p:cNvPr id="31" name="コンテンツ プレースホルダー 21">
            <a:extLst>
              <a:ext uri="{FF2B5EF4-FFF2-40B4-BE49-F238E27FC236}">
                <a16:creationId xmlns:a16="http://schemas.microsoft.com/office/drawing/2014/main" id="{9693F458-7CAF-4411-88EF-755A4D8136D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54510" y="5436053"/>
            <a:ext cx="3600000" cy="2880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 b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</a:t>
            </a:r>
          </a:p>
        </p:txBody>
      </p:sp>
      <p:sp>
        <p:nvSpPr>
          <p:cNvPr id="32" name="コンテンツ プレースホルダー 21">
            <a:extLst>
              <a:ext uri="{FF2B5EF4-FFF2-40B4-BE49-F238E27FC236}">
                <a16:creationId xmlns:a16="http://schemas.microsoft.com/office/drawing/2014/main" id="{1645C6DC-6217-43BE-8989-B6A0BD9C234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554510" y="5724053"/>
            <a:ext cx="3600000" cy="2880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 b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所属　名前</a:t>
            </a:r>
          </a:p>
        </p:txBody>
      </p:sp>
    </p:spTree>
    <p:extLst>
      <p:ext uri="{BB962C8B-B14F-4D97-AF65-F5344CB8AC3E}">
        <p14:creationId xmlns:p14="http://schemas.microsoft.com/office/powerpoint/2010/main" val="32822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A41B1502-2511-437B-8D13-C5707D9425E0}"/>
              </a:ext>
            </a:extLst>
          </p:cNvPr>
          <p:cNvSpPr/>
          <p:nvPr userDrawn="1"/>
        </p:nvSpPr>
        <p:spPr>
          <a:xfrm>
            <a:off x="395906" y="395837"/>
            <a:ext cx="9900000" cy="6768000"/>
          </a:xfrm>
          <a:prstGeom prst="roundRect">
            <a:avLst>
              <a:gd name="adj" fmla="val 1501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tx1"/>
              </a:solidFill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022BE2B-C94E-4EA1-8D5F-B6FF40A5C82B}"/>
              </a:ext>
            </a:extLst>
          </p:cNvPr>
          <p:cNvGrpSpPr/>
          <p:nvPr userDrawn="1"/>
        </p:nvGrpSpPr>
        <p:grpSpPr>
          <a:xfrm>
            <a:off x="1034510" y="2915837"/>
            <a:ext cx="8622792" cy="1728000"/>
            <a:chOff x="1034510" y="2991837"/>
            <a:chExt cx="8622792" cy="1728000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4FC838C0-7A1B-42C5-8BB1-69879692B23E}"/>
                </a:ext>
              </a:extLst>
            </p:cNvPr>
            <p:cNvCxnSpPr/>
            <p:nvPr userDrawn="1"/>
          </p:nvCxnSpPr>
          <p:spPr>
            <a:xfrm>
              <a:off x="1034510" y="2991837"/>
              <a:ext cx="8622792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97EB7B27-A3AA-4865-967F-947004C8CF38}"/>
                </a:ext>
              </a:extLst>
            </p:cNvPr>
            <p:cNvCxnSpPr/>
            <p:nvPr userDrawn="1"/>
          </p:nvCxnSpPr>
          <p:spPr>
            <a:xfrm>
              <a:off x="1034510" y="4719837"/>
              <a:ext cx="8622792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タイトル 29">
            <a:extLst>
              <a:ext uri="{FF2B5EF4-FFF2-40B4-BE49-F238E27FC236}">
                <a16:creationId xmlns:a16="http://schemas.microsoft.com/office/drawing/2014/main" id="{99661971-5207-448A-8A45-D3935E63EB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510" y="2915837"/>
            <a:ext cx="8640000" cy="1728000"/>
          </a:xfrm>
          <a:prstGeom prst="rect">
            <a:avLst/>
          </a:prstGeom>
        </p:spPr>
        <p:txBody>
          <a:bodyPr lIns="0" tIns="72000" rIns="0" bIns="0" anchor="ctr" anchorCtr="0">
            <a:normAutofit/>
          </a:bodyPr>
          <a:lstStyle>
            <a:lvl1pPr>
              <a:defRPr lang="ja-JP" altLang="en-US" sz="3600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pPr marL="0" lvl="0" indent="0" algn="ctr">
              <a:spcBef>
                <a:spcPts val="1102"/>
              </a:spcBef>
              <a:buFontTx/>
            </a:pPr>
            <a:r>
              <a:rPr kumimoji="1" lang="ja-JP" altLang="en-US" dirty="0"/>
              <a:t>中扉タイトル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65B5CD1-16BF-4814-9E5A-19B044B6FB5E}"/>
              </a:ext>
            </a:extLst>
          </p:cNvPr>
          <p:cNvSpPr txBox="1"/>
          <p:nvPr userDrawn="1"/>
        </p:nvSpPr>
        <p:spPr>
          <a:xfrm>
            <a:off x="10187813" y="7055675"/>
            <a:ext cx="360000" cy="360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fld id="{9C1B02FA-3B43-4965-97B5-C29D405C4738}" type="slidenum">
              <a:rPr kumimoji="1" lang="ja-JP" altLang="en-US" sz="2400" b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pPr algn="ctr"/>
              <a:t>‹#›</a:t>
            </a:fld>
            <a:endParaRPr kumimoji="1" lang="ja-JP" altLang="en-US" sz="1600" b="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5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3E2C914-D6BF-434B-B748-5B031C7A75D4}"/>
              </a:ext>
            </a:extLst>
          </p:cNvPr>
          <p:cNvGrpSpPr/>
          <p:nvPr userDrawn="1"/>
        </p:nvGrpSpPr>
        <p:grpSpPr>
          <a:xfrm>
            <a:off x="111919" y="216797"/>
            <a:ext cx="10424028" cy="795336"/>
            <a:chOff x="111919" y="216797"/>
            <a:chExt cx="10424028" cy="795336"/>
          </a:xfrm>
        </p:grpSpPr>
        <p:pic>
          <p:nvPicPr>
            <p:cNvPr id="18" name="Picture 11" descr="ç°å¢ç">
              <a:extLst>
                <a:ext uri="{FF2B5EF4-FFF2-40B4-BE49-F238E27FC236}">
                  <a16:creationId xmlns:a16="http://schemas.microsoft.com/office/drawing/2014/main" id="{4DD819AC-A446-46A2-9201-D9B1AB528E0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6006" y="300775"/>
              <a:ext cx="579941" cy="559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E9EE105-883D-4267-B8FF-D61BDDD6E4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925" y="284266"/>
              <a:ext cx="10274355" cy="648000"/>
            </a:xfrm>
            <a:custGeom>
              <a:avLst/>
              <a:gdLst>
                <a:gd name="T0" fmla="*/ 38 w 1868"/>
                <a:gd name="T1" fmla="*/ 118 h 118"/>
                <a:gd name="T2" fmla="*/ 48 w 1868"/>
                <a:gd name="T3" fmla="*/ 118 h 118"/>
                <a:gd name="T4" fmla="*/ 155 w 1868"/>
                <a:gd name="T5" fmla="*/ 118 h 118"/>
                <a:gd name="T6" fmla="*/ 1811 w 1868"/>
                <a:gd name="T7" fmla="*/ 118 h 118"/>
                <a:gd name="T8" fmla="*/ 1694 w 1868"/>
                <a:gd name="T9" fmla="*/ 0 h 118"/>
                <a:gd name="T10" fmla="*/ 12 w 1868"/>
                <a:gd name="T11" fmla="*/ 0 h 118"/>
                <a:gd name="T12" fmla="*/ 12 w 1868"/>
                <a:gd name="T13" fmla="*/ 0 h 118"/>
                <a:gd name="T14" fmla="*/ 3 w 1868"/>
                <a:gd name="T15" fmla="*/ 3 h 118"/>
                <a:gd name="T16" fmla="*/ 0 w 1868"/>
                <a:gd name="T17" fmla="*/ 9 h 118"/>
                <a:gd name="T18" fmla="*/ 0 w 1868"/>
                <a:gd name="T19" fmla="*/ 82 h 118"/>
                <a:gd name="T20" fmla="*/ 38 w 1868"/>
                <a:gd name="T21" fmla="*/ 118 h 118"/>
                <a:gd name="T22" fmla="*/ 38 w 1868"/>
                <a:gd name="T2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8" h="118">
                  <a:moveTo>
                    <a:pt x="38" y="118"/>
                  </a:moveTo>
                  <a:cubicBezTo>
                    <a:pt x="48" y="118"/>
                    <a:pt x="48" y="118"/>
                    <a:pt x="48" y="118"/>
                  </a:cubicBezTo>
                  <a:cubicBezTo>
                    <a:pt x="155" y="118"/>
                    <a:pt x="155" y="118"/>
                    <a:pt x="155" y="118"/>
                  </a:cubicBezTo>
                  <a:cubicBezTo>
                    <a:pt x="1868" y="118"/>
                    <a:pt x="1811" y="118"/>
                    <a:pt x="1811" y="118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5" y="2"/>
                    <a:pt x="3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8" y="118"/>
                    <a:pt x="38" y="118"/>
                    <a:pt x="38" y="11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CFE261A9-5D80-457A-85AA-206E048CF0D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08319" y="216797"/>
              <a:ext cx="786701" cy="7786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3443AF7-632D-41F2-BFF3-7CC6B2F2E6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919" y="681139"/>
              <a:ext cx="345281" cy="3309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665A837A-D774-4985-B30F-35B13836C960}"/>
              </a:ext>
            </a:extLst>
          </p:cNvPr>
          <p:cNvSpPr/>
          <p:nvPr userDrawn="1"/>
        </p:nvSpPr>
        <p:spPr>
          <a:xfrm flipH="1">
            <a:off x="1078059" y="2397761"/>
            <a:ext cx="45719" cy="3596640"/>
          </a:xfrm>
          <a:custGeom>
            <a:avLst/>
            <a:gdLst>
              <a:gd name="connsiteX0" fmla="*/ 0 w 0"/>
              <a:gd name="connsiteY0" fmla="*/ 0 h 5768502"/>
              <a:gd name="connsiteX1" fmla="*/ 0 w 0"/>
              <a:gd name="connsiteY1" fmla="*/ 5768502 h 5768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768502">
                <a:moveTo>
                  <a:pt x="0" y="0"/>
                </a:moveTo>
                <a:lnTo>
                  <a:pt x="0" y="5768502"/>
                </a:lnTo>
              </a:path>
            </a:pathLst>
          </a:cu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B04FFEFF-3996-4124-93D0-A0B919888837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1078065" y="1786421"/>
            <a:ext cx="8640000" cy="5040000"/>
          </a:xfrm>
          <a:prstGeom prst="rect">
            <a:avLst/>
          </a:prstGeom>
        </p:spPr>
        <p:txBody>
          <a:bodyPr lIns="360000" tIns="0" rIns="0" bIns="0"/>
          <a:lstStyle>
            <a:lvl1pPr marL="742950" indent="-7429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40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章タイトル</a:t>
            </a:r>
          </a:p>
          <a:p>
            <a:pPr lvl="0"/>
            <a:r>
              <a:rPr kumimoji="1" lang="ja-JP" altLang="en-US" dirty="0"/>
              <a:t>章タイトル</a:t>
            </a:r>
          </a:p>
          <a:p>
            <a:pPr lvl="0"/>
            <a:r>
              <a:rPr kumimoji="1" lang="ja-JP" altLang="en-US" dirty="0"/>
              <a:t>章タイトル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DFA1F2F-14B9-4F01-A5B6-2EF2AFAA50B7}"/>
              </a:ext>
            </a:extLst>
          </p:cNvPr>
          <p:cNvSpPr txBox="1"/>
          <p:nvPr userDrawn="1"/>
        </p:nvSpPr>
        <p:spPr>
          <a:xfrm>
            <a:off x="10187813" y="7055675"/>
            <a:ext cx="360000" cy="360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fld id="{9C1B02FA-3B43-4965-97B5-C29D405C4738}" type="slidenum">
              <a:rPr kumimoji="1" lang="ja-JP" altLang="en-US" sz="2400" b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pPr algn="ctr"/>
              <a:t>‹#›</a:t>
            </a:fld>
            <a:endParaRPr kumimoji="1" lang="ja-JP" altLang="en-US" sz="1600" b="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066210EB-D44E-4903-B9C4-9EC74DA6CEB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161926" y="284266"/>
            <a:ext cx="9288000" cy="648000"/>
          </a:xfrm>
          <a:prstGeom prst="rect">
            <a:avLst/>
          </a:prstGeom>
        </p:spPr>
        <p:txBody>
          <a:bodyPr lIns="252000" tIns="36000" rIns="0" bIns="0" anchor="ctr" anchorCtr="0"/>
          <a:lstStyle>
            <a:lvl1pPr algn="l">
              <a:defRPr sz="2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ページタイトル</a:t>
            </a:r>
          </a:p>
        </p:txBody>
      </p:sp>
    </p:spTree>
    <p:extLst>
      <p:ext uri="{BB962C8B-B14F-4D97-AF65-F5344CB8AC3E}">
        <p14:creationId xmlns:p14="http://schemas.microsoft.com/office/powerpoint/2010/main" val="39155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84E94A25-457B-4C69-BCBB-B6E75CF3EAE9}"/>
              </a:ext>
            </a:extLst>
          </p:cNvPr>
          <p:cNvGrpSpPr/>
          <p:nvPr userDrawn="1"/>
        </p:nvGrpSpPr>
        <p:grpSpPr>
          <a:xfrm>
            <a:off x="111919" y="216797"/>
            <a:ext cx="10424028" cy="795336"/>
            <a:chOff x="111919" y="216797"/>
            <a:chExt cx="10424028" cy="795336"/>
          </a:xfrm>
        </p:grpSpPr>
        <p:pic>
          <p:nvPicPr>
            <p:cNvPr id="12" name="Picture 11" descr="ç°å¢ç">
              <a:extLst>
                <a:ext uri="{FF2B5EF4-FFF2-40B4-BE49-F238E27FC236}">
                  <a16:creationId xmlns:a16="http://schemas.microsoft.com/office/drawing/2014/main" id="{07D0D304-6149-4CE8-9131-6501AD8C4DB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6006" y="300775"/>
              <a:ext cx="579941" cy="559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C11AADA-214E-4AA2-A50B-CB0C5BCCD0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925" y="284266"/>
              <a:ext cx="10274355" cy="648000"/>
            </a:xfrm>
            <a:custGeom>
              <a:avLst/>
              <a:gdLst>
                <a:gd name="T0" fmla="*/ 38 w 1868"/>
                <a:gd name="T1" fmla="*/ 118 h 118"/>
                <a:gd name="T2" fmla="*/ 48 w 1868"/>
                <a:gd name="T3" fmla="*/ 118 h 118"/>
                <a:gd name="T4" fmla="*/ 155 w 1868"/>
                <a:gd name="T5" fmla="*/ 118 h 118"/>
                <a:gd name="T6" fmla="*/ 1811 w 1868"/>
                <a:gd name="T7" fmla="*/ 118 h 118"/>
                <a:gd name="T8" fmla="*/ 1694 w 1868"/>
                <a:gd name="T9" fmla="*/ 0 h 118"/>
                <a:gd name="T10" fmla="*/ 12 w 1868"/>
                <a:gd name="T11" fmla="*/ 0 h 118"/>
                <a:gd name="T12" fmla="*/ 12 w 1868"/>
                <a:gd name="T13" fmla="*/ 0 h 118"/>
                <a:gd name="T14" fmla="*/ 3 w 1868"/>
                <a:gd name="T15" fmla="*/ 3 h 118"/>
                <a:gd name="T16" fmla="*/ 0 w 1868"/>
                <a:gd name="T17" fmla="*/ 9 h 118"/>
                <a:gd name="T18" fmla="*/ 0 w 1868"/>
                <a:gd name="T19" fmla="*/ 82 h 118"/>
                <a:gd name="T20" fmla="*/ 38 w 1868"/>
                <a:gd name="T21" fmla="*/ 118 h 118"/>
                <a:gd name="T22" fmla="*/ 38 w 1868"/>
                <a:gd name="T2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8" h="118">
                  <a:moveTo>
                    <a:pt x="38" y="118"/>
                  </a:moveTo>
                  <a:cubicBezTo>
                    <a:pt x="48" y="118"/>
                    <a:pt x="48" y="118"/>
                    <a:pt x="48" y="118"/>
                  </a:cubicBezTo>
                  <a:cubicBezTo>
                    <a:pt x="155" y="118"/>
                    <a:pt x="155" y="118"/>
                    <a:pt x="155" y="118"/>
                  </a:cubicBezTo>
                  <a:cubicBezTo>
                    <a:pt x="1868" y="118"/>
                    <a:pt x="1811" y="118"/>
                    <a:pt x="1811" y="118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5" y="2"/>
                    <a:pt x="3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8" y="118"/>
                    <a:pt x="38" y="118"/>
                    <a:pt x="38" y="11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C3EA7B83-0BC5-41C6-B977-EBF8725806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08319" y="216797"/>
              <a:ext cx="786701" cy="7786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DCF51C44-4554-4691-96EB-AB4829C328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919" y="681139"/>
              <a:ext cx="345281" cy="3309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353FE00A-A374-4293-8C01-F22FC8857B6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161925" y="284266"/>
            <a:ext cx="9288000" cy="648000"/>
          </a:xfrm>
          <a:prstGeom prst="rect">
            <a:avLst/>
          </a:prstGeom>
        </p:spPr>
        <p:txBody>
          <a:bodyPr lIns="252000" tIns="36000" rIns="0" bIns="0" anchor="ctr" anchorCtr="0"/>
          <a:lstStyle>
            <a:lvl1pPr algn="l">
              <a:defRPr sz="2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ページタイトル</a:t>
            </a:r>
          </a:p>
        </p:txBody>
      </p:sp>
      <p:sp>
        <p:nvSpPr>
          <p:cNvPr id="28" name="コンテンツ プレースホルダー 3">
            <a:extLst>
              <a:ext uri="{FF2B5EF4-FFF2-40B4-BE49-F238E27FC236}">
                <a16:creationId xmlns:a16="http://schemas.microsoft.com/office/drawing/2014/main" id="{217043BF-6B11-4540-B78A-D1AECDE4B04F}"/>
              </a:ext>
            </a:extLst>
          </p:cNvPr>
          <p:cNvSpPr>
            <a:spLocks noGrp="1"/>
          </p:cNvSpPr>
          <p:nvPr userDrawn="1">
            <p:ph sz="quarter" idx="12" hasCustomPrompt="1"/>
          </p:nvPr>
        </p:nvSpPr>
        <p:spPr>
          <a:xfrm>
            <a:off x="161925" y="1110920"/>
            <a:ext cx="10367963" cy="604163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wrap="square" lIns="180000" tIns="180000" rIns="180000" bIns="144000" anchor="t" anchorCtr="0">
            <a:spAutoFit/>
          </a:bodyPr>
          <a:lstStyle>
            <a:lvl1pPr marL="285750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 sz="1800" b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リードリードリードリードリードリードリードリードリードリードリードリードリードリードリードリードリードリード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20773C-E087-4FC7-A90E-8421A85140B2}"/>
              </a:ext>
            </a:extLst>
          </p:cNvPr>
          <p:cNvSpPr txBox="1"/>
          <p:nvPr userDrawn="1"/>
        </p:nvSpPr>
        <p:spPr>
          <a:xfrm>
            <a:off x="10187813" y="7055675"/>
            <a:ext cx="360000" cy="360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fld id="{9C1B02FA-3B43-4965-97B5-C29D405C4738}" type="slidenum">
              <a:rPr kumimoji="1" lang="ja-JP" altLang="en-US" sz="2400" b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pPr algn="ctr"/>
              <a:t>‹#›</a:t>
            </a:fld>
            <a:endParaRPr kumimoji="1" lang="ja-JP" altLang="en-US" sz="1600" b="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66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階層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FD50C7F-9ACA-4B30-8C3B-E73A326DFDE0}"/>
              </a:ext>
            </a:extLst>
          </p:cNvPr>
          <p:cNvSpPr txBox="1"/>
          <p:nvPr userDrawn="1"/>
        </p:nvSpPr>
        <p:spPr>
          <a:xfrm>
            <a:off x="10187813" y="7055675"/>
            <a:ext cx="360000" cy="360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fld id="{9C1B02FA-3B43-4965-97B5-C29D405C4738}" type="slidenum">
              <a:rPr kumimoji="1" lang="ja-JP" altLang="en-US" sz="2400" b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pPr algn="ctr"/>
              <a:t>‹#›</a:t>
            </a:fld>
            <a:endParaRPr kumimoji="1" lang="ja-JP" altLang="en-US" sz="1600" b="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3" name="コンテンツ プレースホルダー 3">
            <a:extLst>
              <a:ext uri="{FF2B5EF4-FFF2-40B4-BE49-F238E27FC236}">
                <a16:creationId xmlns:a16="http://schemas.microsoft.com/office/drawing/2014/main" id="{7038EB8A-9FB3-4B3E-A554-367E9CB41E9D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161925" y="32266"/>
            <a:ext cx="9288000" cy="252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400" b="1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階層（例：表紙タイトル）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736CFC0-A6A1-408C-90D0-5F3C3EDABEFD}"/>
              </a:ext>
            </a:extLst>
          </p:cNvPr>
          <p:cNvGrpSpPr/>
          <p:nvPr userDrawn="1"/>
        </p:nvGrpSpPr>
        <p:grpSpPr>
          <a:xfrm>
            <a:off x="111919" y="216797"/>
            <a:ext cx="10424028" cy="795336"/>
            <a:chOff x="111919" y="216797"/>
            <a:chExt cx="10424028" cy="795336"/>
          </a:xfrm>
        </p:grpSpPr>
        <p:pic>
          <p:nvPicPr>
            <p:cNvPr id="15" name="Picture 11" descr="ç°å¢ç">
              <a:extLst>
                <a:ext uri="{FF2B5EF4-FFF2-40B4-BE49-F238E27FC236}">
                  <a16:creationId xmlns:a16="http://schemas.microsoft.com/office/drawing/2014/main" id="{2BF78C1F-895C-47B9-BFD6-D818DFB8851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6006" y="300775"/>
              <a:ext cx="579941" cy="559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4B2D3E9F-0217-41CA-A745-B0B8FBABC2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925" y="284266"/>
              <a:ext cx="10274355" cy="648000"/>
            </a:xfrm>
            <a:custGeom>
              <a:avLst/>
              <a:gdLst>
                <a:gd name="T0" fmla="*/ 38 w 1868"/>
                <a:gd name="T1" fmla="*/ 118 h 118"/>
                <a:gd name="T2" fmla="*/ 48 w 1868"/>
                <a:gd name="T3" fmla="*/ 118 h 118"/>
                <a:gd name="T4" fmla="*/ 155 w 1868"/>
                <a:gd name="T5" fmla="*/ 118 h 118"/>
                <a:gd name="T6" fmla="*/ 1811 w 1868"/>
                <a:gd name="T7" fmla="*/ 118 h 118"/>
                <a:gd name="T8" fmla="*/ 1694 w 1868"/>
                <a:gd name="T9" fmla="*/ 0 h 118"/>
                <a:gd name="T10" fmla="*/ 12 w 1868"/>
                <a:gd name="T11" fmla="*/ 0 h 118"/>
                <a:gd name="T12" fmla="*/ 12 w 1868"/>
                <a:gd name="T13" fmla="*/ 0 h 118"/>
                <a:gd name="T14" fmla="*/ 3 w 1868"/>
                <a:gd name="T15" fmla="*/ 3 h 118"/>
                <a:gd name="T16" fmla="*/ 0 w 1868"/>
                <a:gd name="T17" fmla="*/ 9 h 118"/>
                <a:gd name="T18" fmla="*/ 0 w 1868"/>
                <a:gd name="T19" fmla="*/ 82 h 118"/>
                <a:gd name="T20" fmla="*/ 38 w 1868"/>
                <a:gd name="T21" fmla="*/ 118 h 118"/>
                <a:gd name="T22" fmla="*/ 38 w 1868"/>
                <a:gd name="T2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8" h="118">
                  <a:moveTo>
                    <a:pt x="38" y="118"/>
                  </a:moveTo>
                  <a:cubicBezTo>
                    <a:pt x="48" y="118"/>
                    <a:pt x="48" y="118"/>
                    <a:pt x="48" y="118"/>
                  </a:cubicBezTo>
                  <a:cubicBezTo>
                    <a:pt x="155" y="118"/>
                    <a:pt x="155" y="118"/>
                    <a:pt x="155" y="118"/>
                  </a:cubicBezTo>
                  <a:cubicBezTo>
                    <a:pt x="1868" y="118"/>
                    <a:pt x="1811" y="118"/>
                    <a:pt x="1811" y="118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5" y="2"/>
                    <a:pt x="3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8" y="118"/>
                    <a:pt x="38" y="118"/>
                    <a:pt x="38" y="11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90B7366C-0173-451D-B260-B9E47C44ACBC}"/>
                </a:ext>
              </a:extLst>
            </p:cNvPr>
            <p:cNvSpPr/>
            <p:nvPr userDrawn="1"/>
          </p:nvSpPr>
          <p:spPr>
            <a:xfrm>
              <a:off x="161925" y="536266"/>
              <a:ext cx="9961283" cy="396000"/>
            </a:xfrm>
            <a:custGeom>
              <a:avLst/>
              <a:gdLst>
                <a:gd name="connsiteX0" fmla="*/ 0 w 9946927"/>
                <a:gd name="connsiteY0" fmla="*/ 0 h 396000"/>
                <a:gd name="connsiteX1" fmla="*/ 9554213 w 9946927"/>
                <a:gd name="connsiteY1" fmla="*/ 0 h 396000"/>
                <a:gd name="connsiteX2" fmla="*/ 9575411 w 9946927"/>
                <a:gd name="connsiteY2" fmla="*/ 21375 h 396000"/>
                <a:gd name="connsiteX3" fmla="*/ 9946927 w 9946927"/>
                <a:gd name="connsiteY3" fmla="*/ 396000 h 396000"/>
                <a:gd name="connsiteX4" fmla="*/ 9942003 w 9946927"/>
                <a:gd name="connsiteY4" fmla="*/ 396000 h 396000"/>
                <a:gd name="connsiteX5" fmla="*/ 9848834 w 9946927"/>
                <a:gd name="connsiteY5" fmla="*/ 396000 h 396000"/>
                <a:gd name="connsiteX6" fmla="*/ 9549825 w 9946927"/>
                <a:gd name="connsiteY6" fmla="*/ 396000 h 396000"/>
                <a:gd name="connsiteX7" fmla="*/ 8927381 w 9946927"/>
                <a:gd name="connsiteY7" fmla="*/ 396000 h 396000"/>
                <a:gd name="connsiteX8" fmla="*/ 8458122 w 9946927"/>
                <a:gd name="connsiteY8" fmla="*/ 396000 h 396000"/>
                <a:gd name="connsiteX9" fmla="*/ 7863906 w 9946927"/>
                <a:gd name="connsiteY9" fmla="*/ 396000 h 396000"/>
                <a:gd name="connsiteX10" fmla="*/ 7130032 w 9946927"/>
                <a:gd name="connsiteY10" fmla="*/ 396000 h 396000"/>
                <a:gd name="connsiteX11" fmla="*/ 6241804 w 9946927"/>
                <a:gd name="connsiteY11" fmla="*/ 396000 h 396000"/>
                <a:gd name="connsiteX12" fmla="*/ 5184519 w 9946927"/>
                <a:gd name="connsiteY12" fmla="*/ 396000 h 396000"/>
                <a:gd name="connsiteX13" fmla="*/ 3943480 w 9946927"/>
                <a:gd name="connsiteY13" fmla="*/ 396000 h 396000"/>
                <a:gd name="connsiteX14" fmla="*/ 2503986 w 9946927"/>
                <a:gd name="connsiteY14" fmla="*/ 396000 h 396000"/>
                <a:gd name="connsiteX15" fmla="*/ 851339 w 9946927"/>
                <a:gd name="connsiteY15" fmla="*/ 396000 h 396000"/>
                <a:gd name="connsiteX16" fmla="*/ 777876 w 9946927"/>
                <a:gd name="connsiteY16" fmla="*/ 396000 h 396000"/>
                <a:gd name="connsiteX17" fmla="*/ 603403 w 9946927"/>
                <a:gd name="connsiteY17" fmla="*/ 396000 h 396000"/>
                <a:gd name="connsiteX18" fmla="*/ 263640 w 9946927"/>
                <a:gd name="connsiteY18" fmla="*/ 396000 h 396000"/>
                <a:gd name="connsiteX19" fmla="*/ 208715 w 9946927"/>
                <a:gd name="connsiteY19" fmla="*/ 396000 h 396000"/>
                <a:gd name="connsiteX20" fmla="*/ 0 w 9946927"/>
                <a:gd name="connsiteY20" fmla="*/ 198305 h 396000"/>
                <a:gd name="connsiteX21" fmla="*/ 0 w 9946927"/>
                <a:gd name="connsiteY21" fmla="*/ 29183 h 3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946927" h="396000">
                  <a:moveTo>
                    <a:pt x="0" y="0"/>
                  </a:moveTo>
                  <a:lnTo>
                    <a:pt x="9554213" y="0"/>
                  </a:lnTo>
                  <a:lnTo>
                    <a:pt x="9575411" y="21375"/>
                  </a:lnTo>
                  <a:cubicBezTo>
                    <a:pt x="9665779" y="112500"/>
                    <a:pt x="9786271" y="234000"/>
                    <a:pt x="9946927" y="396000"/>
                  </a:cubicBezTo>
                  <a:lnTo>
                    <a:pt x="9942003" y="396000"/>
                  </a:lnTo>
                  <a:lnTo>
                    <a:pt x="9848834" y="396000"/>
                  </a:lnTo>
                  <a:lnTo>
                    <a:pt x="9549825" y="396000"/>
                  </a:lnTo>
                  <a:lnTo>
                    <a:pt x="8927381" y="396000"/>
                  </a:lnTo>
                  <a:lnTo>
                    <a:pt x="8458122" y="396000"/>
                  </a:lnTo>
                  <a:lnTo>
                    <a:pt x="7863906" y="396000"/>
                  </a:lnTo>
                  <a:lnTo>
                    <a:pt x="7130032" y="396000"/>
                  </a:lnTo>
                  <a:lnTo>
                    <a:pt x="6241804" y="396000"/>
                  </a:lnTo>
                  <a:lnTo>
                    <a:pt x="5184519" y="396000"/>
                  </a:lnTo>
                  <a:lnTo>
                    <a:pt x="3943480" y="396000"/>
                  </a:lnTo>
                  <a:lnTo>
                    <a:pt x="2503986" y="396000"/>
                  </a:lnTo>
                  <a:lnTo>
                    <a:pt x="851339" y="396000"/>
                  </a:lnTo>
                  <a:lnTo>
                    <a:pt x="777876" y="396000"/>
                  </a:lnTo>
                  <a:lnTo>
                    <a:pt x="603403" y="396000"/>
                  </a:lnTo>
                  <a:lnTo>
                    <a:pt x="263640" y="396000"/>
                  </a:lnTo>
                  <a:lnTo>
                    <a:pt x="208715" y="396000"/>
                  </a:lnTo>
                  <a:cubicBezTo>
                    <a:pt x="208715" y="396000"/>
                    <a:pt x="208715" y="396000"/>
                    <a:pt x="0" y="198305"/>
                  </a:cubicBezTo>
                  <a:cubicBezTo>
                    <a:pt x="0" y="198305"/>
                    <a:pt x="0" y="198305"/>
                    <a:pt x="0" y="2918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34DB3166-9AB5-43FB-8591-93246638EB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08319" y="216797"/>
              <a:ext cx="786701" cy="7786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D40C9C0E-769C-4D22-A484-B325C7ECE5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919" y="681139"/>
              <a:ext cx="345281" cy="3309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タイトル 1">
            <a:extLst>
              <a:ext uri="{FF2B5EF4-FFF2-40B4-BE49-F238E27FC236}">
                <a16:creationId xmlns:a16="http://schemas.microsoft.com/office/drawing/2014/main" id="{ED4B86B0-3BB3-4009-9A6E-83BD5406824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161925" y="536266"/>
            <a:ext cx="9288000" cy="396000"/>
          </a:xfrm>
          <a:prstGeom prst="rect">
            <a:avLst/>
          </a:prstGeom>
        </p:spPr>
        <p:txBody>
          <a:bodyPr lIns="252000" tIns="0" rIns="0" bIns="0" anchor="ctr" anchorCtr="0"/>
          <a:lstStyle>
            <a:lvl1pPr algn="l">
              <a:defRPr sz="2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ページタイトル</a:t>
            </a:r>
          </a:p>
        </p:txBody>
      </p:sp>
      <p:sp>
        <p:nvSpPr>
          <p:cNvPr id="54" name="コンテンツ プレースホルダー 3">
            <a:extLst>
              <a:ext uri="{FF2B5EF4-FFF2-40B4-BE49-F238E27FC236}">
                <a16:creationId xmlns:a16="http://schemas.microsoft.com/office/drawing/2014/main" id="{F530AFF5-0F75-4301-B416-E2BDE7D4B1D3}"/>
              </a:ext>
            </a:extLst>
          </p:cNvPr>
          <p:cNvSpPr>
            <a:spLocks noGrp="1"/>
          </p:cNvSpPr>
          <p:nvPr userDrawn="1">
            <p:ph sz="quarter" idx="11" hasCustomPrompt="1"/>
          </p:nvPr>
        </p:nvSpPr>
        <p:spPr bwMode="white">
          <a:xfrm>
            <a:off x="161925" y="284266"/>
            <a:ext cx="9288000" cy="252000"/>
          </a:xfrm>
          <a:prstGeom prst="rect">
            <a:avLst/>
          </a:prstGeom>
        </p:spPr>
        <p:txBody>
          <a:bodyPr lIns="252000" tIns="0" rIns="0" bIns="0" anchor="ctr" anchorCtr="0"/>
          <a:lstStyle>
            <a:lvl1pPr algn="l">
              <a:defRPr sz="1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階層（例：章タイトル）</a:t>
            </a:r>
          </a:p>
        </p:txBody>
      </p:sp>
      <p:sp>
        <p:nvSpPr>
          <p:cNvPr id="19" name="コンテンツ プレースホルダー 3">
            <a:extLst>
              <a:ext uri="{FF2B5EF4-FFF2-40B4-BE49-F238E27FC236}">
                <a16:creationId xmlns:a16="http://schemas.microsoft.com/office/drawing/2014/main" id="{EDF4FE31-3A07-443C-9CD8-C81650AD9D2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1925" y="1110920"/>
            <a:ext cx="10367963" cy="604163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wrap="square" lIns="180000" tIns="180000" rIns="180000" bIns="144000" anchor="t" anchorCtr="0">
            <a:spAutoFit/>
          </a:bodyPr>
          <a:lstStyle>
            <a:lvl1pPr marL="285750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 sz="1800" b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リードリードリードリードリードリードリードリードリードリードリードリードリードリードリードリードリードリード</a:t>
            </a:r>
          </a:p>
        </p:txBody>
      </p:sp>
    </p:spTree>
    <p:extLst>
      <p:ext uri="{BB962C8B-B14F-4D97-AF65-F5344CB8AC3E}">
        <p14:creationId xmlns:p14="http://schemas.microsoft.com/office/powerpoint/2010/main" val="403613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シンプ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3FE00A-A374-4293-8C01-F22FC8857B6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1925" y="189756"/>
            <a:ext cx="9720000" cy="324000"/>
          </a:xfrm>
          <a:prstGeom prst="rect">
            <a:avLst/>
          </a:prstGeom>
        </p:spPr>
        <p:txBody>
          <a:bodyPr lIns="72000" tIns="36000" rIns="0" bIns="0" anchor="ctr" anchorCtr="0"/>
          <a:lstStyle>
            <a:lvl1pPr algn="l">
              <a:defRPr sz="1800" b="1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ページタイトル</a:t>
            </a:r>
          </a:p>
        </p:txBody>
      </p:sp>
      <p:sp>
        <p:nvSpPr>
          <p:cNvPr id="28" name="コンテンツ プレースホルダー 3">
            <a:extLst>
              <a:ext uri="{FF2B5EF4-FFF2-40B4-BE49-F238E27FC236}">
                <a16:creationId xmlns:a16="http://schemas.microsoft.com/office/drawing/2014/main" id="{217043BF-6B11-4540-B78A-D1AECDE4B04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1925" y="585756"/>
            <a:ext cx="10368000" cy="469905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lIns="144000" tIns="144000" rIns="144000" bIns="108000" anchor="t" anchorCtr="0">
            <a:spAutoFit/>
          </a:bodyPr>
          <a:lstStyle>
            <a:lvl1pPr marL="190500" indent="-1905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n"/>
              <a:defRPr sz="1400" b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リードリードリードリードリードリードリードリードリードリードリードリードリードリードリードリードリードリードリードリードリードリードリードリードリードリード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C3C82BE-DD9A-46A4-A9AA-9E36F501B193}"/>
              </a:ext>
            </a:extLst>
          </p:cNvPr>
          <p:cNvCxnSpPr>
            <a:cxnSpLocks/>
          </p:cNvCxnSpPr>
          <p:nvPr userDrawn="1"/>
        </p:nvCxnSpPr>
        <p:spPr>
          <a:xfrm flipH="1">
            <a:off x="179388" y="503388"/>
            <a:ext cx="10332000" cy="1036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1" descr="ç°å¢ç">
            <a:extLst>
              <a:ext uri="{FF2B5EF4-FFF2-40B4-BE49-F238E27FC236}">
                <a16:creationId xmlns:a16="http://schemas.microsoft.com/office/drawing/2014/main" id="{0CF6094D-B943-4965-A2F6-67DD6FF3FF5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39629" y="152064"/>
            <a:ext cx="397939" cy="32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84D1288-0306-4500-A9D7-D150B7340281}"/>
              </a:ext>
            </a:extLst>
          </p:cNvPr>
          <p:cNvSpPr txBox="1"/>
          <p:nvPr userDrawn="1"/>
        </p:nvSpPr>
        <p:spPr>
          <a:xfrm>
            <a:off x="10187813" y="7055675"/>
            <a:ext cx="360000" cy="360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fld id="{9C1B02FA-3B43-4965-97B5-C29D405C4738}" type="slidenum">
              <a:rPr kumimoji="1" lang="ja-JP" altLang="en-US" sz="2400" b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pPr algn="ctr"/>
              <a:t>‹#›</a:t>
            </a:fld>
            <a:endParaRPr kumimoji="1" lang="ja-JP" altLang="en-US" sz="1600" b="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21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予算ポンチ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3FE00A-A374-4293-8C01-F22FC8857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925" y="189756"/>
            <a:ext cx="9612000" cy="324000"/>
          </a:xfrm>
          <a:prstGeom prst="rect">
            <a:avLst/>
          </a:prstGeom>
        </p:spPr>
        <p:txBody>
          <a:bodyPr lIns="72000" tIns="36000" rIns="0" bIns="0" anchor="ctr" anchorCtr="0"/>
          <a:lstStyle>
            <a:lvl1pPr algn="l">
              <a:defRPr sz="1800" b="1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事業名を記入（○○省連携事業）</a:t>
            </a:r>
          </a:p>
        </p:txBody>
      </p:sp>
      <p:pic>
        <p:nvPicPr>
          <p:cNvPr id="11" name="グラフィックス 4">
            <a:extLst>
              <a:ext uri="{FF2B5EF4-FFF2-40B4-BE49-F238E27FC236}">
                <a16:creationId xmlns:a16="http://schemas.microsoft.com/office/drawing/2014/main" id="{3A88E330-170F-4EB6-B0EE-6B45EEBC0B9C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925" y="7020288"/>
            <a:ext cx="10367963" cy="360000"/>
          </a:xfrm>
          <a:prstGeom prst="rect">
            <a:avLst/>
          </a:prstGeom>
          <a:ln>
            <a:noFill/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4A05131-CD38-4DAA-A727-2378740DE858}"/>
              </a:ext>
            </a:extLst>
          </p:cNvPr>
          <p:cNvSpPr txBox="1"/>
          <p:nvPr userDrawn="1"/>
        </p:nvSpPr>
        <p:spPr bwMode="white">
          <a:xfrm>
            <a:off x="170408" y="7020288"/>
            <a:ext cx="1164253" cy="36000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お問合せ先：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BD77E91-C9FE-4338-9D09-008455B00AB5}"/>
              </a:ext>
            </a:extLst>
          </p:cNvPr>
          <p:cNvSpPr txBox="1"/>
          <p:nvPr userDrawn="1"/>
        </p:nvSpPr>
        <p:spPr>
          <a:xfrm>
            <a:off x="159173" y="2395810"/>
            <a:ext cx="5420215" cy="288000"/>
          </a:xfrm>
          <a:prstGeom prst="rect">
            <a:avLst/>
          </a:prstGeom>
          <a:noFill/>
        </p:spPr>
        <p:txBody>
          <a:bodyPr wrap="square" lIns="0" tIns="0" bIns="72000" rtlCol="0" anchor="b" anchorCtr="0">
            <a:noAutofit/>
          </a:bodyPr>
          <a:lstStyle/>
          <a:p>
            <a:r>
              <a:rPr lang="en-US" altLang="ja-JP" sz="1511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2. </a:t>
            </a:r>
            <a:r>
              <a:rPr lang="ja-JP" altLang="en-US" sz="1511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事業内容</a:t>
            </a:r>
          </a:p>
        </p:txBody>
      </p:sp>
      <p:sp>
        <p:nvSpPr>
          <p:cNvPr id="17" name="テキスト プレースホルダー 37">
            <a:extLst>
              <a:ext uri="{FF2B5EF4-FFF2-40B4-BE49-F238E27FC236}">
                <a16:creationId xmlns:a16="http://schemas.microsoft.com/office/drawing/2014/main" id="{B025C42B-6C2E-46D5-B3BF-74CB50E224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28847" y="6016788"/>
            <a:ext cx="4320000" cy="252000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29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赤色の吹出しに示した選択肢の中から選択して記載</a:t>
            </a:r>
            <a:endParaRPr kumimoji="1" lang="en-US" altLang="ja-JP" dirty="0"/>
          </a:p>
        </p:txBody>
      </p:sp>
      <p:sp>
        <p:nvSpPr>
          <p:cNvPr id="18" name="テキスト プレースホルダー 37">
            <a:extLst>
              <a:ext uri="{FF2B5EF4-FFF2-40B4-BE49-F238E27FC236}">
                <a16:creationId xmlns:a16="http://schemas.microsoft.com/office/drawing/2014/main" id="{E3E103C1-FA4F-413B-B322-F7A71AB7D1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925" y="2681570"/>
            <a:ext cx="5417463" cy="2840112"/>
          </a:xfrm>
        </p:spPr>
        <p:txBody>
          <a:bodyPr lIns="0" tIns="7200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事業内容を説明</a:t>
            </a:r>
            <a:endParaRPr kumimoji="1" lang="en-US" altLang="ja-JP" dirty="0"/>
          </a:p>
        </p:txBody>
      </p:sp>
      <p:sp>
        <p:nvSpPr>
          <p:cNvPr id="19" name="テキスト プレースホルダー 37">
            <a:extLst>
              <a:ext uri="{FF2B5EF4-FFF2-40B4-BE49-F238E27FC236}">
                <a16:creationId xmlns:a16="http://schemas.microsoft.com/office/drawing/2014/main" id="{6F2F8E83-D6AE-4DFB-A6DE-B46846AD14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0696" y="1362747"/>
            <a:ext cx="9216000" cy="720000"/>
          </a:xfrm>
        </p:spPr>
        <p:txBody>
          <a:bodyPr lIns="108000" tIns="36000" rIns="0" bIns="0" anchor="t" anchorCtr="0">
            <a:noAutofit/>
          </a:bodyPr>
          <a:lstStyle>
            <a:lvl1pPr marL="246728" indent="-246728" algn="l">
              <a:lnSpc>
                <a:spcPct val="120000"/>
              </a:lnSpc>
              <a:spcBef>
                <a:spcPts val="0"/>
              </a:spcBef>
              <a:buFont typeface="+mj-ea"/>
              <a:buAutoNum type="circleNumDbPlain"/>
              <a:defRPr sz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事業の目的を箇条書きで記載。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　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　</a:t>
            </a:r>
          </a:p>
          <a:p>
            <a:pPr lvl="0"/>
            <a:endParaRPr kumimoji="1" lang="en-US" altLang="ja-JP" dirty="0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575E979F-E9D2-4856-B687-9C1FF17E73ED}"/>
              </a:ext>
            </a:extLst>
          </p:cNvPr>
          <p:cNvCxnSpPr/>
          <p:nvPr userDrawn="1"/>
        </p:nvCxnSpPr>
        <p:spPr>
          <a:xfrm flipV="1">
            <a:off x="1300696" y="1362747"/>
            <a:ext cx="0" cy="7200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EAAD990-8616-4EFB-8C8F-39F44D2719A7}"/>
              </a:ext>
            </a:extLst>
          </p:cNvPr>
          <p:cNvSpPr txBox="1"/>
          <p:nvPr userDrawn="1"/>
        </p:nvSpPr>
        <p:spPr>
          <a:xfrm>
            <a:off x="161925" y="1542747"/>
            <a:ext cx="1138771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altLang="ja-JP" sz="1511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1. </a:t>
            </a:r>
            <a:r>
              <a:rPr lang="ja-JP" altLang="en-US" sz="1511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事業目的</a:t>
            </a:r>
          </a:p>
        </p:txBody>
      </p:sp>
      <p:sp>
        <p:nvSpPr>
          <p:cNvPr id="22" name="テキスト プレースホルダー 36">
            <a:extLst>
              <a:ext uri="{FF2B5EF4-FFF2-40B4-BE49-F238E27FC236}">
                <a16:creationId xmlns:a16="http://schemas.microsoft.com/office/drawing/2014/main" id="{6B374390-D51B-435B-BC83-E2B9C6EF2D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1220099" y="7020288"/>
            <a:ext cx="9288000" cy="360000"/>
          </a:xfrm>
        </p:spPr>
        <p:txBody>
          <a:bodyPr lIns="0" tIns="18000" rIns="108000" bIns="0" anchor="ctr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問合せ先を記載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300BF32-8B86-43CF-9624-64796ABDAC3D}"/>
              </a:ext>
            </a:extLst>
          </p:cNvPr>
          <p:cNvSpPr txBox="1"/>
          <p:nvPr userDrawn="1"/>
        </p:nvSpPr>
        <p:spPr>
          <a:xfrm>
            <a:off x="436257" y="6016788"/>
            <a:ext cx="972000" cy="252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dist"/>
            <a:r>
              <a:rPr lang="ja-JP" altLang="en-US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■事業形態：</a:t>
            </a:r>
          </a:p>
        </p:txBody>
      </p:sp>
      <p:sp>
        <p:nvSpPr>
          <p:cNvPr id="24" name="テキスト プレースホルダー 37">
            <a:extLst>
              <a:ext uri="{FF2B5EF4-FFF2-40B4-BE49-F238E27FC236}">
                <a16:creationId xmlns:a16="http://schemas.microsoft.com/office/drawing/2014/main" id="{31F24937-C017-44CE-9CF8-846D2BCE72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28847" y="6302538"/>
            <a:ext cx="4320000" cy="252000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29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橙色の吹出しに示した選択肢の中から選択して記載</a:t>
            </a:r>
          </a:p>
        </p:txBody>
      </p:sp>
      <p:sp>
        <p:nvSpPr>
          <p:cNvPr id="25" name="テキスト プレースホルダー 37">
            <a:extLst>
              <a:ext uri="{FF2B5EF4-FFF2-40B4-BE49-F238E27FC236}">
                <a16:creationId xmlns:a16="http://schemas.microsoft.com/office/drawing/2014/main" id="{ABBEB580-4D48-42D5-8B77-AE5AFC4BFD2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28847" y="6588288"/>
            <a:ext cx="4320000" cy="252000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29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令和２年度～令和○年度（予定）　と記載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CA0E264-5881-41CB-8BC4-C831A2A4DFEB}"/>
              </a:ext>
            </a:extLst>
          </p:cNvPr>
          <p:cNvSpPr txBox="1"/>
          <p:nvPr userDrawn="1"/>
        </p:nvSpPr>
        <p:spPr>
          <a:xfrm>
            <a:off x="436257" y="6588288"/>
            <a:ext cx="972000" cy="252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dist"/>
            <a:r>
              <a:rPr lang="ja-JP" altLang="en-US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■実施期間：</a:t>
            </a: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49DD02CD-CB82-437F-852D-57086C0391BD}"/>
              </a:ext>
            </a:extLst>
          </p:cNvPr>
          <p:cNvCxnSpPr>
            <a:cxnSpLocks/>
          </p:cNvCxnSpPr>
          <p:nvPr userDrawn="1"/>
        </p:nvCxnSpPr>
        <p:spPr>
          <a:xfrm flipH="1">
            <a:off x="159173" y="493020"/>
            <a:ext cx="10352215" cy="20736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プレースホルダー 37">
            <a:extLst>
              <a:ext uri="{FF2B5EF4-FFF2-40B4-BE49-F238E27FC236}">
                <a16:creationId xmlns:a16="http://schemas.microsoft.com/office/drawing/2014/main" id="{8F4CACCF-DF59-40E0-8B22-3CC88D955C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172" y="493020"/>
            <a:ext cx="9647759" cy="324000"/>
          </a:xfrm>
        </p:spPr>
        <p:txBody>
          <a:bodyPr lIns="0" tIns="0" rIns="0" bIns="0" anchor="ctr" anchorCtr="0">
            <a:norm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29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【</a:t>
            </a:r>
            <a:r>
              <a:rPr kumimoji="1" lang="ja-JP" altLang="en-US" dirty="0"/>
              <a:t>令和２年度要求額 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百万円（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百万円）</a:t>
            </a:r>
            <a:r>
              <a:rPr kumimoji="1" lang="en-US" altLang="ja-JP" dirty="0"/>
              <a:t>】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EC97E369-E6B0-4356-818A-927158B52DA6}"/>
              </a:ext>
            </a:extLst>
          </p:cNvPr>
          <p:cNvCxnSpPr/>
          <p:nvPr userDrawn="1"/>
        </p:nvCxnSpPr>
        <p:spPr>
          <a:xfrm>
            <a:off x="161925" y="2681570"/>
            <a:ext cx="5400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プレースホルダー 37">
            <a:extLst>
              <a:ext uri="{FF2B5EF4-FFF2-40B4-BE49-F238E27FC236}">
                <a16:creationId xmlns:a16="http://schemas.microsoft.com/office/drawing/2014/main" id="{05AEDB54-2F1F-4D55-B5C5-B02A1E6CADA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07116" y="2681570"/>
            <a:ext cx="4522771" cy="4140000"/>
          </a:xfrm>
        </p:spPr>
        <p:txBody>
          <a:bodyPr lIns="0" tIns="7200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図・写真等を交えつつ、このスペースに納まるよう記述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93ABC200-7A3B-4D6E-9A7A-DD056E784D0D}"/>
              </a:ext>
            </a:extLst>
          </p:cNvPr>
          <p:cNvCxnSpPr/>
          <p:nvPr userDrawn="1"/>
        </p:nvCxnSpPr>
        <p:spPr>
          <a:xfrm>
            <a:off x="5993888" y="2681570"/>
            <a:ext cx="4536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DABB4ED-B7E1-4C29-AC71-063748A973FB}"/>
              </a:ext>
            </a:extLst>
          </p:cNvPr>
          <p:cNvSpPr txBox="1"/>
          <p:nvPr userDrawn="1"/>
        </p:nvSpPr>
        <p:spPr>
          <a:xfrm>
            <a:off x="436256" y="6302538"/>
            <a:ext cx="972000" cy="252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dist" defTabSz="179388">
              <a:tabLst/>
            </a:pPr>
            <a:r>
              <a:rPr lang="ja-JP" altLang="en-US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　　　　　　：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52C3A3B-D331-4FA9-B49C-4CE55D8902BF}"/>
              </a:ext>
            </a:extLst>
          </p:cNvPr>
          <p:cNvSpPr txBox="1"/>
          <p:nvPr userDrawn="1"/>
        </p:nvSpPr>
        <p:spPr>
          <a:xfrm>
            <a:off x="159173" y="5637164"/>
            <a:ext cx="5600215" cy="288000"/>
          </a:xfrm>
          <a:prstGeom prst="rect">
            <a:avLst/>
          </a:prstGeom>
          <a:noFill/>
        </p:spPr>
        <p:txBody>
          <a:bodyPr wrap="square" lIns="0" tIns="0" bIns="72000" rtlCol="0" anchor="b" anchorCtr="0">
            <a:noAutofit/>
          </a:bodyPr>
          <a:lstStyle/>
          <a:p>
            <a:r>
              <a:rPr lang="en-US" altLang="ja-JP" sz="1511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3. </a:t>
            </a:r>
            <a:r>
              <a:rPr lang="ja-JP" altLang="en-US" sz="1511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事業スキーム</a:t>
            </a: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E1BEDD27-520F-4457-AAA7-263233F32CAB}"/>
              </a:ext>
            </a:extLst>
          </p:cNvPr>
          <p:cNvCxnSpPr/>
          <p:nvPr userDrawn="1"/>
        </p:nvCxnSpPr>
        <p:spPr>
          <a:xfrm>
            <a:off x="179388" y="5925164"/>
            <a:ext cx="5580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グラフィックス 4">
            <a:extLst>
              <a:ext uri="{FF2B5EF4-FFF2-40B4-BE49-F238E27FC236}">
                <a16:creationId xmlns:a16="http://schemas.microsoft.com/office/drawing/2014/main" id="{716B933F-57EE-4D45-A154-8C5C4C4E1984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1924" y="890697"/>
            <a:ext cx="10367961" cy="360000"/>
          </a:xfrm>
          <a:prstGeom prst="rect">
            <a:avLst/>
          </a:prstGeom>
          <a:ln>
            <a:noFill/>
          </a:ln>
        </p:spPr>
      </p:pic>
      <p:sp>
        <p:nvSpPr>
          <p:cNvPr id="38" name="テキスト プレースホルダー 36">
            <a:extLst>
              <a:ext uri="{FF2B5EF4-FFF2-40B4-BE49-F238E27FC236}">
                <a16:creationId xmlns:a16="http://schemas.microsoft.com/office/drawing/2014/main" id="{5A2EDDF3-3029-44F5-ADC4-AAC9B3CDA9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1925" y="890696"/>
            <a:ext cx="10349461" cy="360000"/>
          </a:xfrm>
        </p:spPr>
        <p:txBody>
          <a:bodyPr lIns="108000" tIns="36000" rIns="108000" bIns="0" anchor="ctr">
            <a:noAutofit/>
          </a:bodyPr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事業のポイントを簡潔に記載</a:t>
            </a:r>
          </a:p>
        </p:txBody>
      </p:sp>
      <p:pic>
        <p:nvPicPr>
          <p:cNvPr id="8" name="Picture 11" descr="ç°å¢ç">
            <a:extLst>
              <a:ext uri="{FF2B5EF4-FFF2-40B4-BE49-F238E27FC236}">
                <a16:creationId xmlns:a16="http://schemas.microsoft.com/office/drawing/2014/main" id="{E4524634-FD36-4E22-9D09-12B514CD19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931" y="146434"/>
            <a:ext cx="725709" cy="74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プレースホルダー 36">
            <a:extLst>
              <a:ext uri="{FF2B5EF4-FFF2-40B4-BE49-F238E27FC236}">
                <a16:creationId xmlns:a16="http://schemas.microsoft.com/office/drawing/2014/main" id="{9B97E414-CE64-463C-8703-5E74B265F9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9117" y="2395810"/>
            <a:ext cx="4248000" cy="288000"/>
          </a:xfrm>
        </p:spPr>
        <p:txBody>
          <a:bodyPr lIns="0" tIns="0" rIns="0" bIns="72000" anchor="b" anchorCtr="0">
            <a:normAutofit/>
          </a:bodyPr>
          <a:lstStyle>
            <a:lvl1pPr marL="0" indent="0" algn="l">
              <a:buNone/>
              <a:defRPr sz="1511" b="1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 dirty="0"/>
              <a:t>補助対象、支援対象の例、事業イメージ </a:t>
            </a:r>
            <a:r>
              <a:rPr kumimoji="1" lang="en-US" altLang="ja-JP" dirty="0"/>
              <a:t>etc.</a:t>
            </a:r>
            <a:endParaRPr kumimoji="1" lang="ja-JP" altLang="en-US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4AB8DD7-62C0-4DA8-85A3-8FFC2554F26A}"/>
              </a:ext>
            </a:extLst>
          </p:cNvPr>
          <p:cNvSpPr txBox="1"/>
          <p:nvPr userDrawn="1"/>
        </p:nvSpPr>
        <p:spPr>
          <a:xfrm>
            <a:off x="6007117" y="2395810"/>
            <a:ext cx="4500000" cy="288000"/>
          </a:xfrm>
          <a:prstGeom prst="rect">
            <a:avLst/>
          </a:prstGeom>
          <a:noFill/>
        </p:spPr>
        <p:txBody>
          <a:bodyPr wrap="square" lIns="0" tIns="0" bIns="72000" rtlCol="0" anchor="b" anchorCtr="0">
            <a:noAutofit/>
          </a:bodyPr>
          <a:lstStyle/>
          <a:p>
            <a:pPr algn="l"/>
            <a:r>
              <a:rPr lang="en-US" altLang="ja-JP" sz="1511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4. </a:t>
            </a:r>
          </a:p>
        </p:txBody>
      </p:sp>
      <p:sp>
        <p:nvSpPr>
          <p:cNvPr id="31" name="テキスト プレースホルダー 37">
            <a:extLst>
              <a:ext uri="{FF2B5EF4-FFF2-40B4-BE49-F238E27FC236}">
                <a16:creationId xmlns:a16="http://schemas.microsoft.com/office/drawing/2014/main" id="{8DAEC8DB-209D-4346-BBA0-580F33B624E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4422" y="6302538"/>
            <a:ext cx="684000" cy="25200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選　　　 択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4040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裏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4F33A39-73E7-49E0-BF4C-2CE0E2DB7091}"/>
              </a:ext>
            </a:extLst>
          </p:cNvPr>
          <p:cNvSpPr/>
          <p:nvPr userDrawn="1"/>
        </p:nvSpPr>
        <p:spPr>
          <a:xfrm>
            <a:off x="395906" y="395837"/>
            <a:ext cx="9900000" cy="6768000"/>
          </a:xfrm>
          <a:prstGeom prst="roundRect">
            <a:avLst>
              <a:gd name="adj" fmla="val 1501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tx1"/>
              </a:solidFill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763CBD03-2A6D-45D7-9768-1358FBBD1C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6554" y="3439579"/>
            <a:ext cx="1938704" cy="68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434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A91721A-3382-431C-8B68-27C1CFB9E62E}"/>
              </a:ext>
            </a:extLst>
          </p:cNvPr>
          <p:cNvGrpSpPr/>
          <p:nvPr userDrawn="1"/>
        </p:nvGrpSpPr>
        <p:grpSpPr>
          <a:xfrm>
            <a:off x="161772" y="1042609"/>
            <a:ext cx="10368269" cy="6337679"/>
            <a:chOff x="177800" y="1042608"/>
            <a:chExt cx="10368269" cy="6337679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4BFD48F3-14B9-49AE-A1D1-DE5151258DCE}"/>
                </a:ext>
              </a:extLst>
            </p:cNvPr>
            <p:cNvGrpSpPr/>
            <p:nvPr userDrawn="1"/>
          </p:nvGrpSpPr>
          <p:grpSpPr>
            <a:xfrm>
              <a:off x="178075" y="1044950"/>
              <a:ext cx="10367994" cy="6335337"/>
              <a:chOff x="178074" y="1044950"/>
              <a:chExt cx="10656433" cy="6335337"/>
            </a:xfrm>
          </p:grpSpPr>
          <p:sp>
            <p:nvSpPr>
              <p:cNvPr id="78" name="Line 4">
                <a:extLst>
                  <a:ext uri="{FF2B5EF4-FFF2-40B4-BE49-F238E27FC236}">
                    <a16:creationId xmlns:a16="http://schemas.microsoft.com/office/drawing/2014/main" id="{D826A6A1-E7E4-43E8-8468-E8C860C51E1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7092256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" name="Line 4">
                <a:extLst>
                  <a:ext uri="{FF2B5EF4-FFF2-40B4-BE49-F238E27FC236}">
                    <a16:creationId xmlns:a16="http://schemas.microsoft.com/office/drawing/2014/main" id="{57F0DA1D-52D9-4F60-AFF6-8877566167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7236256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" name="Line 4">
                <a:extLst>
                  <a:ext uri="{FF2B5EF4-FFF2-40B4-BE49-F238E27FC236}">
                    <a16:creationId xmlns:a16="http://schemas.microsoft.com/office/drawing/2014/main" id="{9E980EDF-B6AB-4B0C-A980-4955361198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666152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" name="Line 5">
                <a:extLst>
                  <a:ext uri="{FF2B5EF4-FFF2-40B4-BE49-F238E27FC236}">
                    <a16:creationId xmlns:a16="http://schemas.microsoft.com/office/drawing/2014/main" id="{36E35AEA-8BC5-4852-9481-7958B3061CC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651706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" name="Line 6">
                <a:extLst>
                  <a:ext uri="{FF2B5EF4-FFF2-40B4-BE49-F238E27FC236}">
                    <a16:creationId xmlns:a16="http://schemas.microsoft.com/office/drawing/2014/main" id="{89C1479F-6CF5-403F-951E-D6CB975573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637260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" name="Line 7">
                <a:extLst>
                  <a:ext uri="{FF2B5EF4-FFF2-40B4-BE49-F238E27FC236}">
                    <a16:creationId xmlns:a16="http://schemas.microsoft.com/office/drawing/2014/main" id="{7E684421-FA46-4F76-8DF3-44167123B3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6228140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" name="Line 8">
                <a:extLst>
                  <a:ext uri="{FF2B5EF4-FFF2-40B4-BE49-F238E27FC236}">
                    <a16:creationId xmlns:a16="http://schemas.microsoft.com/office/drawing/2014/main" id="{6ECE2685-095C-45C9-838A-65818D75948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608526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" name="Line 9">
                <a:extLst>
                  <a:ext uri="{FF2B5EF4-FFF2-40B4-BE49-F238E27FC236}">
                    <a16:creationId xmlns:a16="http://schemas.microsoft.com/office/drawing/2014/main" id="{600ED12E-8037-4439-94BD-A834CF65881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594080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" name="Line 10">
                <a:extLst>
                  <a:ext uri="{FF2B5EF4-FFF2-40B4-BE49-F238E27FC236}">
                    <a16:creationId xmlns:a16="http://schemas.microsoft.com/office/drawing/2014/main" id="{C50928EE-EDF1-4552-888F-3CCE27F96C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5796340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Line 11">
                <a:extLst>
                  <a:ext uri="{FF2B5EF4-FFF2-40B4-BE49-F238E27FC236}">
                    <a16:creationId xmlns:a16="http://schemas.microsoft.com/office/drawing/2014/main" id="{75B9DE1C-6ADC-4B10-B04B-57C8C991F3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565346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" name="Line 12">
                <a:extLst>
                  <a:ext uri="{FF2B5EF4-FFF2-40B4-BE49-F238E27FC236}">
                    <a16:creationId xmlns:a16="http://schemas.microsoft.com/office/drawing/2014/main" id="{A23F7616-6766-47AB-B3EF-0B5FD415EF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550900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" name="Line 13">
                <a:extLst>
                  <a:ext uri="{FF2B5EF4-FFF2-40B4-BE49-F238E27FC236}">
                    <a16:creationId xmlns:a16="http://schemas.microsoft.com/office/drawing/2014/main" id="{021D185C-1AAE-429B-8621-1099C040362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5364540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" name="Line 14">
                <a:extLst>
                  <a:ext uri="{FF2B5EF4-FFF2-40B4-BE49-F238E27FC236}">
                    <a16:creationId xmlns:a16="http://schemas.microsoft.com/office/drawing/2014/main" id="{09703D58-1DDF-4B6E-BE8C-D9DB7B26F44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522007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" name="Line 15">
                <a:extLst>
                  <a:ext uri="{FF2B5EF4-FFF2-40B4-BE49-F238E27FC236}">
                    <a16:creationId xmlns:a16="http://schemas.microsoft.com/office/drawing/2014/main" id="{0A99046C-7D76-490A-88DE-41D62CAAB2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507720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" name="Line 16">
                <a:extLst>
                  <a:ext uri="{FF2B5EF4-FFF2-40B4-BE49-F238E27FC236}">
                    <a16:creationId xmlns:a16="http://schemas.microsoft.com/office/drawing/2014/main" id="{59BBACC5-635F-4604-B162-146A153A24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4932740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" name="Line 17">
                <a:extLst>
                  <a:ext uri="{FF2B5EF4-FFF2-40B4-BE49-F238E27FC236}">
                    <a16:creationId xmlns:a16="http://schemas.microsoft.com/office/drawing/2014/main" id="{9FB4A3F6-32A1-4976-8A08-D1DAD172D3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478827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" name="Line 18">
                <a:extLst>
                  <a:ext uri="{FF2B5EF4-FFF2-40B4-BE49-F238E27FC236}">
                    <a16:creationId xmlns:a16="http://schemas.microsoft.com/office/drawing/2014/main" id="{908F9892-CF7B-484A-A087-A99993AE457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464381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" name="Line 19">
                <a:extLst>
                  <a:ext uri="{FF2B5EF4-FFF2-40B4-BE49-F238E27FC236}">
                    <a16:creationId xmlns:a16="http://schemas.microsoft.com/office/drawing/2014/main" id="{8870D894-1D46-4193-A356-3B3B47BC911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4500940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" name="Line 20">
                <a:extLst>
                  <a:ext uri="{FF2B5EF4-FFF2-40B4-BE49-F238E27FC236}">
                    <a16:creationId xmlns:a16="http://schemas.microsoft.com/office/drawing/2014/main" id="{E62FE32C-C1AA-4D40-946C-A2C857DF1D2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435647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" name="Line 21">
                <a:extLst>
                  <a:ext uri="{FF2B5EF4-FFF2-40B4-BE49-F238E27FC236}">
                    <a16:creationId xmlns:a16="http://schemas.microsoft.com/office/drawing/2014/main" id="{A41DF6BE-EF66-4E04-9235-822F953840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421201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" name="Line 22">
                <a:extLst>
                  <a:ext uri="{FF2B5EF4-FFF2-40B4-BE49-F238E27FC236}">
                    <a16:creationId xmlns:a16="http://schemas.microsoft.com/office/drawing/2014/main" id="{04515879-DFE5-4F8A-B76C-705440CA75B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392467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" name="Line 23">
                <a:extLst>
                  <a:ext uri="{FF2B5EF4-FFF2-40B4-BE49-F238E27FC236}">
                    <a16:creationId xmlns:a16="http://schemas.microsoft.com/office/drawing/2014/main" id="{0952AF1D-8248-4B31-B111-ACD4257CBB0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378021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" name="Line 24">
                <a:extLst>
                  <a:ext uri="{FF2B5EF4-FFF2-40B4-BE49-F238E27FC236}">
                    <a16:creationId xmlns:a16="http://schemas.microsoft.com/office/drawing/2014/main" id="{5DF19807-4FC9-4DCA-8DBB-DA4B436820F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363575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" name="Line 25">
                <a:extLst>
                  <a:ext uri="{FF2B5EF4-FFF2-40B4-BE49-F238E27FC236}">
                    <a16:creationId xmlns:a16="http://schemas.microsoft.com/office/drawing/2014/main" id="{3B491BFB-F3D6-4AE7-A3AB-529175A1FC5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349287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" name="Line 26">
                <a:extLst>
                  <a:ext uri="{FF2B5EF4-FFF2-40B4-BE49-F238E27FC236}">
                    <a16:creationId xmlns:a16="http://schemas.microsoft.com/office/drawing/2014/main" id="{F13ED150-3A1D-42A7-9E86-E99A6B5238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334841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" name="Line 27">
                <a:extLst>
                  <a:ext uri="{FF2B5EF4-FFF2-40B4-BE49-F238E27FC236}">
                    <a16:creationId xmlns:a16="http://schemas.microsoft.com/office/drawing/2014/main" id="{EC8E0ABF-A65A-4B61-8B39-1DB126D7CE4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320395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" name="Line 28">
                <a:extLst>
                  <a:ext uri="{FF2B5EF4-FFF2-40B4-BE49-F238E27FC236}">
                    <a16:creationId xmlns:a16="http://schemas.microsoft.com/office/drawing/2014/main" id="{5B0E93A0-803C-43D4-922B-174A4DD30E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306107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" name="Line 29">
                <a:extLst>
                  <a:ext uri="{FF2B5EF4-FFF2-40B4-BE49-F238E27FC236}">
                    <a16:creationId xmlns:a16="http://schemas.microsoft.com/office/drawing/2014/main" id="{D3F014D9-1393-4D00-9A6D-9E0E19D15C5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291661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" name="Line 30">
                <a:extLst>
                  <a:ext uri="{FF2B5EF4-FFF2-40B4-BE49-F238E27FC236}">
                    <a16:creationId xmlns:a16="http://schemas.microsoft.com/office/drawing/2014/main" id="{414030D1-E2E5-4E55-8024-2D453BC4802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277215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" name="Line 31">
                <a:extLst>
                  <a:ext uri="{FF2B5EF4-FFF2-40B4-BE49-F238E27FC236}">
                    <a16:creationId xmlns:a16="http://schemas.microsoft.com/office/drawing/2014/main" id="{FDB3FA4B-DE95-483C-A755-22E878FB2E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2627690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" name="Line 32">
                <a:extLst>
                  <a:ext uri="{FF2B5EF4-FFF2-40B4-BE49-F238E27FC236}">
                    <a16:creationId xmlns:a16="http://schemas.microsoft.com/office/drawing/2014/main" id="{35206945-08AE-4534-AE16-F2B17244D2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248481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" name="Line 33">
                <a:extLst>
                  <a:ext uri="{FF2B5EF4-FFF2-40B4-BE49-F238E27FC236}">
                    <a16:creationId xmlns:a16="http://schemas.microsoft.com/office/drawing/2014/main" id="{27C86116-2335-4015-8AAC-D3331F92463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234035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" name="Line 34">
                <a:extLst>
                  <a:ext uri="{FF2B5EF4-FFF2-40B4-BE49-F238E27FC236}">
                    <a16:creationId xmlns:a16="http://schemas.microsoft.com/office/drawing/2014/main" id="{3BF6F914-6E1F-4EB0-8F80-051002B517C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2195890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" name="Line 35">
                <a:extLst>
                  <a:ext uri="{FF2B5EF4-FFF2-40B4-BE49-F238E27FC236}">
                    <a16:creationId xmlns:a16="http://schemas.microsoft.com/office/drawing/2014/main" id="{04D2FA21-70F9-4DA5-A0FC-C0E92E3FE5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205142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" name="Line 36">
                <a:extLst>
                  <a:ext uri="{FF2B5EF4-FFF2-40B4-BE49-F238E27FC236}">
                    <a16:creationId xmlns:a16="http://schemas.microsoft.com/office/drawing/2014/main" id="{F58D4FB5-90F3-4530-8AF9-1A1ED0B0362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190855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" name="Line 37">
                <a:extLst>
                  <a:ext uri="{FF2B5EF4-FFF2-40B4-BE49-F238E27FC236}">
                    <a16:creationId xmlns:a16="http://schemas.microsoft.com/office/drawing/2014/main" id="{46EF435C-533B-4F36-A45C-DED4C9DA17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1764090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" name="Line 38">
                <a:extLst>
                  <a:ext uri="{FF2B5EF4-FFF2-40B4-BE49-F238E27FC236}">
                    <a16:creationId xmlns:a16="http://schemas.microsoft.com/office/drawing/2014/main" id="{7260D7FA-0243-4149-92F2-9A2E3D3D639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161962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" name="Line 39">
                <a:extLst>
                  <a:ext uri="{FF2B5EF4-FFF2-40B4-BE49-F238E27FC236}">
                    <a16:creationId xmlns:a16="http://schemas.microsoft.com/office/drawing/2014/main" id="{E17B36A0-958F-443F-9FD7-D5530C92BC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147675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" name="Line 102">
                <a:extLst>
                  <a:ext uri="{FF2B5EF4-FFF2-40B4-BE49-F238E27FC236}">
                    <a16:creationId xmlns:a16="http://schemas.microsoft.com/office/drawing/2014/main" id="{351063C8-67B1-4656-BE04-74F237AAE0D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4069139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" name="Line 4">
                <a:extLst>
                  <a:ext uri="{FF2B5EF4-FFF2-40B4-BE49-F238E27FC236}">
                    <a16:creationId xmlns:a16="http://schemas.microsoft.com/office/drawing/2014/main" id="{A46FAAE6-29DC-4506-AD6F-E0CFB6E0E48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6804864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" name="Line 4">
                <a:extLst>
                  <a:ext uri="{FF2B5EF4-FFF2-40B4-BE49-F238E27FC236}">
                    <a16:creationId xmlns:a16="http://schemas.microsoft.com/office/drawing/2014/main" id="{BDB1BE34-748E-475F-92C8-62D418402A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6948864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" name="Line 39">
                <a:extLst>
                  <a:ext uri="{FF2B5EF4-FFF2-40B4-BE49-F238E27FC236}">
                    <a16:creationId xmlns:a16="http://schemas.microsoft.com/office/drawing/2014/main" id="{B8FC7F79-F5A5-4158-8740-748E3241FF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1332288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0" name="Line 4">
                <a:extLst>
                  <a:ext uri="{FF2B5EF4-FFF2-40B4-BE49-F238E27FC236}">
                    <a16:creationId xmlns:a16="http://schemas.microsoft.com/office/drawing/2014/main" id="{04F44B2B-BA78-4509-9C32-74EDCFF90D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738028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1" name="Line 34">
                <a:extLst>
                  <a:ext uri="{FF2B5EF4-FFF2-40B4-BE49-F238E27FC236}">
                    <a16:creationId xmlns:a16="http://schemas.microsoft.com/office/drawing/2014/main" id="{5E5B63E7-A874-41DF-80CD-384ECF0D0E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1332288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" name="Line 35">
                <a:extLst>
                  <a:ext uri="{FF2B5EF4-FFF2-40B4-BE49-F238E27FC236}">
                    <a16:creationId xmlns:a16="http://schemas.microsoft.com/office/drawing/2014/main" id="{09956D0B-D2BD-494C-9E10-AC5791E6B99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118782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" name="Line 36">
                <a:extLst>
                  <a:ext uri="{FF2B5EF4-FFF2-40B4-BE49-F238E27FC236}">
                    <a16:creationId xmlns:a16="http://schemas.microsoft.com/office/drawing/2014/main" id="{FDCF63A4-9AE6-42F3-B831-26054F80B9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1044950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7563BD28-1209-42D1-9D77-592742544D69}"/>
                </a:ext>
              </a:extLst>
            </p:cNvPr>
            <p:cNvGrpSpPr/>
            <p:nvPr userDrawn="1"/>
          </p:nvGrpSpPr>
          <p:grpSpPr>
            <a:xfrm>
              <a:off x="177800" y="1042608"/>
              <a:ext cx="10368268" cy="6337679"/>
              <a:chOff x="177800" y="613150"/>
              <a:chExt cx="10368268" cy="6767138"/>
            </a:xfrm>
          </p:grpSpPr>
          <p:sp>
            <p:nvSpPr>
              <p:cNvPr id="5" name="Line 41">
                <a:extLst>
                  <a:ext uri="{FF2B5EF4-FFF2-40B4-BE49-F238E27FC236}">
                    <a16:creationId xmlns:a16="http://schemas.microsoft.com/office/drawing/2014/main" id="{B3C22C89-D315-4DE2-A2CE-1772E352455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329728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" name="Line 42">
                <a:extLst>
                  <a:ext uri="{FF2B5EF4-FFF2-40B4-BE49-F238E27FC236}">
                    <a16:creationId xmlns:a16="http://schemas.microsoft.com/office/drawing/2014/main" id="{B6B37B61-127F-43BC-8980-FDDC4E2D488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473719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" name="Line 43">
                <a:extLst>
                  <a:ext uri="{FF2B5EF4-FFF2-40B4-BE49-F238E27FC236}">
                    <a16:creationId xmlns:a16="http://schemas.microsoft.com/office/drawing/2014/main" id="{814E20DB-764C-424E-81E2-70243941EA7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617710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" name="Line 44">
                <a:extLst>
                  <a:ext uri="{FF2B5EF4-FFF2-40B4-BE49-F238E27FC236}">
                    <a16:creationId xmlns:a16="http://schemas.microsoft.com/office/drawing/2014/main" id="{FCABC8BD-5A98-49C6-B473-81F079E351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61701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" name="Line 45">
                <a:extLst>
                  <a:ext uri="{FF2B5EF4-FFF2-40B4-BE49-F238E27FC236}">
                    <a16:creationId xmlns:a16="http://schemas.microsoft.com/office/drawing/2014/main" id="{1A60A482-CAE7-4B32-B147-65B54D505B6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05692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" name="Line 46">
                <a:extLst>
                  <a:ext uri="{FF2B5EF4-FFF2-40B4-BE49-F238E27FC236}">
                    <a16:creationId xmlns:a16="http://schemas.microsoft.com/office/drawing/2014/main" id="{EFDE9D29-C267-4456-BF4C-3E31CC9960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049683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" name="Line 47">
                <a:extLst>
                  <a:ext uri="{FF2B5EF4-FFF2-40B4-BE49-F238E27FC236}">
                    <a16:creationId xmlns:a16="http://schemas.microsoft.com/office/drawing/2014/main" id="{491A06B6-733C-4C7D-A019-438D4782E29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93674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" name="Line 48">
                <a:extLst>
                  <a:ext uri="{FF2B5EF4-FFF2-40B4-BE49-F238E27FC236}">
                    <a16:creationId xmlns:a16="http://schemas.microsoft.com/office/drawing/2014/main" id="{1A2FF589-8AE7-4B04-A3CF-707EC50F0E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37665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" name="Line 49">
                <a:extLst>
                  <a:ext uri="{FF2B5EF4-FFF2-40B4-BE49-F238E27FC236}">
                    <a16:creationId xmlns:a16="http://schemas.microsoft.com/office/drawing/2014/main" id="{220BD835-09F7-42BC-8A59-760F67C3BA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481656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" name="Line 50">
                <a:extLst>
                  <a:ext uri="{FF2B5EF4-FFF2-40B4-BE49-F238E27FC236}">
                    <a16:creationId xmlns:a16="http://schemas.microsoft.com/office/drawing/2014/main" id="{80C9531A-D351-4FB0-810D-0B60B9AE5DA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625647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" name="Line 51">
                <a:extLst>
                  <a:ext uri="{FF2B5EF4-FFF2-40B4-BE49-F238E27FC236}">
                    <a16:creationId xmlns:a16="http://schemas.microsoft.com/office/drawing/2014/main" id="{B8E8462B-F715-42E6-9C65-36FFE4337D4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69638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" name="Line 52">
                <a:extLst>
                  <a:ext uri="{FF2B5EF4-FFF2-40B4-BE49-F238E27FC236}">
                    <a16:creationId xmlns:a16="http://schemas.microsoft.com/office/drawing/2014/main" id="{D8F1D8BF-9549-4DB4-8539-54E7306FE4B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913629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" name="Line 53">
                <a:extLst>
                  <a:ext uri="{FF2B5EF4-FFF2-40B4-BE49-F238E27FC236}">
                    <a16:creationId xmlns:a16="http://schemas.microsoft.com/office/drawing/2014/main" id="{21A8334C-E16F-4C67-A640-48814127DE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57620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" name="Line 54">
                <a:extLst>
                  <a:ext uri="{FF2B5EF4-FFF2-40B4-BE49-F238E27FC236}">
                    <a16:creationId xmlns:a16="http://schemas.microsoft.com/office/drawing/2014/main" id="{87645081-3E3E-46BC-930C-6315E36C5EB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01611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" name="Line 55">
                <a:extLst>
                  <a:ext uri="{FF2B5EF4-FFF2-40B4-BE49-F238E27FC236}">
                    <a16:creationId xmlns:a16="http://schemas.microsoft.com/office/drawing/2014/main" id="{A4BEC564-851D-4F58-80F1-6A0185EDAFE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345602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" name="Line 56">
                <a:extLst>
                  <a:ext uri="{FF2B5EF4-FFF2-40B4-BE49-F238E27FC236}">
                    <a16:creationId xmlns:a16="http://schemas.microsoft.com/office/drawing/2014/main" id="{432A9BBC-9761-4CF7-8E8B-58C807DB482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89593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" name="Line 57">
                <a:extLst>
                  <a:ext uri="{FF2B5EF4-FFF2-40B4-BE49-F238E27FC236}">
                    <a16:creationId xmlns:a16="http://schemas.microsoft.com/office/drawing/2014/main" id="{20A6B1C2-9D27-470D-A085-87FA71EAB4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33584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" name="Line 58">
                <a:extLst>
                  <a:ext uri="{FF2B5EF4-FFF2-40B4-BE49-F238E27FC236}">
                    <a16:creationId xmlns:a16="http://schemas.microsoft.com/office/drawing/2014/main" id="{F23207BF-AF0B-4F40-8B7A-C3F38848C9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77575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" name="Line 59">
                <a:extLst>
                  <a:ext uri="{FF2B5EF4-FFF2-40B4-BE49-F238E27FC236}">
                    <a16:creationId xmlns:a16="http://schemas.microsoft.com/office/drawing/2014/main" id="{26C53B7A-6B78-45F3-81B8-0C4A985F93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921566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" name="Line 60">
                <a:extLst>
                  <a:ext uri="{FF2B5EF4-FFF2-40B4-BE49-F238E27FC236}">
                    <a16:creationId xmlns:a16="http://schemas.microsoft.com/office/drawing/2014/main" id="{EFE47F1C-76D7-41CA-9659-2A5E4423D6B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65557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" name="Line 61">
                <a:extLst>
                  <a:ext uri="{FF2B5EF4-FFF2-40B4-BE49-F238E27FC236}">
                    <a16:creationId xmlns:a16="http://schemas.microsoft.com/office/drawing/2014/main" id="{64457307-026F-493B-ABF6-07B94237556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09548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" name="Line 62">
                <a:extLst>
                  <a:ext uri="{FF2B5EF4-FFF2-40B4-BE49-F238E27FC236}">
                    <a16:creationId xmlns:a16="http://schemas.microsoft.com/office/drawing/2014/main" id="{030B4BD7-7599-44B1-8074-D5431EC3F5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353539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" name="Line 63">
                <a:extLst>
                  <a:ext uri="{FF2B5EF4-FFF2-40B4-BE49-F238E27FC236}">
                    <a16:creationId xmlns:a16="http://schemas.microsoft.com/office/drawing/2014/main" id="{4595D81E-7D18-4885-B662-9E134883C21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497530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" name="Line 64">
                <a:extLst>
                  <a:ext uri="{FF2B5EF4-FFF2-40B4-BE49-F238E27FC236}">
                    <a16:creationId xmlns:a16="http://schemas.microsoft.com/office/drawing/2014/main" id="{9D7EEAE3-EB7B-4CAB-8D29-74B01BF77DA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641521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" name="Line 65">
                <a:extLst>
                  <a:ext uri="{FF2B5EF4-FFF2-40B4-BE49-F238E27FC236}">
                    <a16:creationId xmlns:a16="http://schemas.microsoft.com/office/drawing/2014/main" id="{0F246FB1-7AE4-4FC2-ADF0-AEC7C07561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85512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" name="Line 66">
                <a:extLst>
                  <a:ext uri="{FF2B5EF4-FFF2-40B4-BE49-F238E27FC236}">
                    <a16:creationId xmlns:a16="http://schemas.microsoft.com/office/drawing/2014/main" id="{F57F2CE7-B513-47B5-9D3D-A274C47CC7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29503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" name="Line 67">
                <a:extLst>
                  <a:ext uri="{FF2B5EF4-FFF2-40B4-BE49-F238E27FC236}">
                    <a16:creationId xmlns:a16="http://schemas.microsoft.com/office/drawing/2014/main" id="{9040D867-6020-46C6-8856-42B9EE18A29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073494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" name="Line 68">
                <a:extLst>
                  <a:ext uri="{FF2B5EF4-FFF2-40B4-BE49-F238E27FC236}">
                    <a16:creationId xmlns:a16="http://schemas.microsoft.com/office/drawing/2014/main" id="{F353CD92-5CA1-4C0F-8661-E074AB49129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217485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" name="Line 69">
                <a:extLst>
                  <a:ext uri="{FF2B5EF4-FFF2-40B4-BE49-F238E27FC236}">
                    <a16:creationId xmlns:a16="http://schemas.microsoft.com/office/drawing/2014/main" id="{0D038A48-2468-4083-ABDA-2013B92143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1476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" name="Line 70">
                <a:extLst>
                  <a:ext uri="{FF2B5EF4-FFF2-40B4-BE49-F238E27FC236}">
                    <a16:creationId xmlns:a16="http://schemas.microsoft.com/office/drawing/2014/main" id="{BAF64418-9CE6-467B-8BF0-9E2B368CB2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649458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" name="Line 71">
                <a:extLst>
                  <a:ext uri="{FF2B5EF4-FFF2-40B4-BE49-F238E27FC236}">
                    <a16:creationId xmlns:a16="http://schemas.microsoft.com/office/drawing/2014/main" id="{B08E98E2-2275-4757-AF6A-CEA7367028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3449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" name="Line 72">
                <a:extLst>
                  <a:ext uri="{FF2B5EF4-FFF2-40B4-BE49-F238E27FC236}">
                    <a16:creationId xmlns:a16="http://schemas.microsoft.com/office/drawing/2014/main" id="{BAF0F2BB-8D3E-4967-B761-CA8A2E97D0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937440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" name="Line 73">
                <a:extLst>
                  <a:ext uri="{FF2B5EF4-FFF2-40B4-BE49-F238E27FC236}">
                    <a16:creationId xmlns:a16="http://schemas.microsoft.com/office/drawing/2014/main" id="{723DDDCA-6CF4-4716-9D83-57D4098514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81431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" name="Line 74">
                <a:extLst>
                  <a:ext uri="{FF2B5EF4-FFF2-40B4-BE49-F238E27FC236}">
                    <a16:creationId xmlns:a16="http://schemas.microsoft.com/office/drawing/2014/main" id="{AAEFDC64-D696-421A-A86D-9EB4A4E11C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422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" name="Line 75">
                <a:extLst>
                  <a:ext uri="{FF2B5EF4-FFF2-40B4-BE49-F238E27FC236}">
                    <a16:creationId xmlns:a16="http://schemas.microsoft.com/office/drawing/2014/main" id="{18106B5D-9A4D-4E6A-B509-CCFE36E647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369413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" name="Line 76">
                <a:extLst>
                  <a:ext uri="{FF2B5EF4-FFF2-40B4-BE49-F238E27FC236}">
                    <a16:creationId xmlns:a16="http://schemas.microsoft.com/office/drawing/2014/main" id="{BAFB4B40-3FCF-47E4-9472-C68AA657A83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513404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" name="Line 77">
                <a:extLst>
                  <a:ext uri="{FF2B5EF4-FFF2-40B4-BE49-F238E27FC236}">
                    <a16:creationId xmlns:a16="http://schemas.microsoft.com/office/drawing/2014/main" id="{91AC1E62-A671-457A-B999-A9AD01C3209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7395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" name="Line 78">
                <a:extLst>
                  <a:ext uri="{FF2B5EF4-FFF2-40B4-BE49-F238E27FC236}">
                    <a16:creationId xmlns:a16="http://schemas.microsoft.com/office/drawing/2014/main" id="{EEE965B0-C6E6-4518-86CD-63D4B7EBA88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01386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" name="Line 79">
                <a:extLst>
                  <a:ext uri="{FF2B5EF4-FFF2-40B4-BE49-F238E27FC236}">
                    <a16:creationId xmlns:a16="http://schemas.microsoft.com/office/drawing/2014/main" id="{24997377-0B31-44D1-B937-DB15718E316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945377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" name="Line 80">
                <a:extLst>
                  <a:ext uri="{FF2B5EF4-FFF2-40B4-BE49-F238E27FC236}">
                    <a16:creationId xmlns:a16="http://schemas.microsoft.com/office/drawing/2014/main" id="{D9108AD2-FE21-4DFA-98C7-9987526429B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9368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" name="Line 81">
                <a:extLst>
                  <a:ext uri="{FF2B5EF4-FFF2-40B4-BE49-F238E27FC236}">
                    <a16:creationId xmlns:a16="http://schemas.microsoft.com/office/drawing/2014/main" id="{1CA5C353-7840-45EE-863A-10C278F5A32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33359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" name="Line 82">
                <a:extLst>
                  <a:ext uri="{FF2B5EF4-FFF2-40B4-BE49-F238E27FC236}">
                    <a16:creationId xmlns:a16="http://schemas.microsoft.com/office/drawing/2014/main" id="{26AFC1F5-9DCD-49DE-9CC8-D9D4F6233E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377350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" name="Line 83">
                <a:extLst>
                  <a:ext uri="{FF2B5EF4-FFF2-40B4-BE49-F238E27FC236}">
                    <a16:creationId xmlns:a16="http://schemas.microsoft.com/office/drawing/2014/main" id="{14B32CED-A602-42D5-A3B1-8FF2269F450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21341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" name="Line 84">
                <a:extLst>
                  <a:ext uri="{FF2B5EF4-FFF2-40B4-BE49-F238E27FC236}">
                    <a16:creationId xmlns:a16="http://schemas.microsoft.com/office/drawing/2014/main" id="{8898D64B-560A-4FE6-A65E-5FDEE278759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665332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" name="Line 85">
                <a:extLst>
                  <a:ext uri="{FF2B5EF4-FFF2-40B4-BE49-F238E27FC236}">
                    <a16:creationId xmlns:a16="http://schemas.microsoft.com/office/drawing/2014/main" id="{DE3EB8DA-494D-48D7-9D5A-041A0284061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809323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" name="Line 86">
                <a:extLst>
                  <a:ext uri="{FF2B5EF4-FFF2-40B4-BE49-F238E27FC236}">
                    <a16:creationId xmlns:a16="http://schemas.microsoft.com/office/drawing/2014/main" id="{090115F5-7C62-42C7-915F-569C75B502B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53314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" name="Line 87">
                <a:extLst>
                  <a:ext uri="{FF2B5EF4-FFF2-40B4-BE49-F238E27FC236}">
                    <a16:creationId xmlns:a16="http://schemas.microsoft.com/office/drawing/2014/main" id="{07150042-95BE-4CDF-8FFB-4CB35B4047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097305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2" name="Line 88">
                <a:extLst>
                  <a:ext uri="{FF2B5EF4-FFF2-40B4-BE49-F238E27FC236}">
                    <a16:creationId xmlns:a16="http://schemas.microsoft.com/office/drawing/2014/main" id="{4D5B66A5-264B-4795-ADBD-502ED4E9C0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241296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" name="Line 89">
                <a:extLst>
                  <a:ext uri="{FF2B5EF4-FFF2-40B4-BE49-F238E27FC236}">
                    <a16:creationId xmlns:a16="http://schemas.microsoft.com/office/drawing/2014/main" id="{24BF882A-B84D-4511-B50C-111B07E518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85287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" name="Line 90">
                <a:extLst>
                  <a:ext uri="{FF2B5EF4-FFF2-40B4-BE49-F238E27FC236}">
                    <a16:creationId xmlns:a16="http://schemas.microsoft.com/office/drawing/2014/main" id="{E5B34C9D-6C85-473E-B998-6581E2216D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29278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" name="Line 91">
                <a:extLst>
                  <a:ext uri="{FF2B5EF4-FFF2-40B4-BE49-F238E27FC236}">
                    <a16:creationId xmlns:a16="http://schemas.microsoft.com/office/drawing/2014/main" id="{44595B99-1CD9-464F-88A0-268D2EA0DD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673269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" name="Line 92">
                <a:extLst>
                  <a:ext uri="{FF2B5EF4-FFF2-40B4-BE49-F238E27FC236}">
                    <a16:creationId xmlns:a16="http://schemas.microsoft.com/office/drawing/2014/main" id="{EF9327C4-BC85-4DF3-9D0C-DF77C23C79C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17260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" name="Line 93">
                <a:extLst>
                  <a:ext uri="{FF2B5EF4-FFF2-40B4-BE49-F238E27FC236}">
                    <a16:creationId xmlns:a16="http://schemas.microsoft.com/office/drawing/2014/main" id="{C52B8491-D39D-4464-9861-2C3197ED8F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961251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" name="Line 94">
                <a:extLst>
                  <a:ext uri="{FF2B5EF4-FFF2-40B4-BE49-F238E27FC236}">
                    <a16:creationId xmlns:a16="http://schemas.microsoft.com/office/drawing/2014/main" id="{F3C1B3B6-065E-4FA1-924E-4932FA75F3E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05242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" name="Line 95">
                <a:extLst>
                  <a:ext uri="{FF2B5EF4-FFF2-40B4-BE49-F238E27FC236}">
                    <a16:creationId xmlns:a16="http://schemas.microsoft.com/office/drawing/2014/main" id="{30A7F764-5474-4681-ADEE-195CCB1CDA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249233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" name="Line 96">
                <a:extLst>
                  <a:ext uri="{FF2B5EF4-FFF2-40B4-BE49-F238E27FC236}">
                    <a16:creationId xmlns:a16="http://schemas.microsoft.com/office/drawing/2014/main" id="{3B41F62B-F78D-4258-B192-ED82846047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393224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" name="Line 97">
                <a:extLst>
                  <a:ext uri="{FF2B5EF4-FFF2-40B4-BE49-F238E27FC236}">
                    <a16:creationId xmlns:a16="http://schemas.microsoft.com/office/drawing/2014/main" id="{2DC9E165-C10D-4D83-9EF1-A5082CA9ACA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537215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2" name="Line 98">
                <a:extLst>
                  <a:ext uri="{FF2B5EF4-FFF2-40B4-BE49-F238E27FC236}">
                    <a16:creationId xmlns:a16="http://schemas.microsoft.com/office/drawing/2014/main" id="{4C420AD3-BC41-430F-A995-2E86A183D76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681206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" name="Line 99">
                <a:extLst>
                  <a:ext uri="{FF2B5EF4-FFF2-40B4-BE49-F238E27FC236}">
                    <a16:creationId xmlns:a16="http://schemas.microsoft.com/office/drawing/2014/main" id="{7D129CCC-152F-4AB2-AE1B-A27D9C38917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185737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" name="Line 100">
                <a:extLst>
                  <a:ext uri="{FF2B5EF4-FFF2-40B4-BE49-F238E27FC236}">
                    <a16:creationId xmlns:a16="http://schemas.microsoft.com/office/drawing/2014/main" id="{6BA0EE88-775D-4DED-AAA9-0F84326588B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825197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" name="Line 103">
                <a:extLst>
                  <a:ext uri="{FF2B5EF4-FFF2-40B4-BE49-F238E27FC236}">
                    <a16:creationId xmlns:a16="http://schemas.microsoft.com/office/drawing/2014/main" id="{1B7CC1FA-EF48-429B-800A-C666B45F97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05467" y="613151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" name="Line 99">
                <a:extLst>
                  <a:ext uri="{FF2B5EF4-FFF2-40B4-BE49-F238E27FC236}">
                    <a16:creationId xmlns:a16="http://schemas.microsoft.com/office/drawing/2014/main" id="{C39D7A7B-875D-43E7-AA15-D0D41D5A20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41746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" name="Line 99">
                <a:extLst>
                  <a:ext uri="{FF2B5EF4-FFF2-40B4-BE49-F238E27FC236}">
                    <a16:creationId xmlns:a16="http://schemas.microsoft.com/office/drawing/2014/main" id="{4A221A8F-AA8C-429F-99F2-D9ACCFDE2C9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97755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" name="Line 100">
                <a:extLst>
                  <a:ext uri="{FF2B5EF4-FFF2-40B4-BE49-F238E27FC236}">
                    <a16:creationId xmlns:a16="http://schemas.microsoft.com/office/drawing/2014/main" id="{1B79F200-A8BA-489D-9E77-C350590CE1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969199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" name="Line 99">
                <a:extLst>
                  <a:ext uri="{FF2B5EF4-FFF2-40B4-BE49-F238E27FC236}">
                    <a16:creationId xmlns:a16="http://schemas.microsoft.com/office/drawing/2014/main" id="{9A9BC62E-DEA8-496F-9E8B-1B999891A0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91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" name="Line 99">
                <a:extLst>
                  <a:ext uri="{FF2B5EF4-FFF2-40B4-BE49-F238E27FC236}">
                    <a16:creationId xmlns:a16="http://schemas.microsoft.com/office/drawing/2014/main" id="{BC335BF3-4274-4A7A-B852-B31B51C45AB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7800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" name="Line 99">
                <a:extLst>
                  <a:ext uri="{FF2B5EF4-FFF2-40B4-BE49-F238E27FC236}">
                    <a16:creationId xmlns:a16="http://schemas.microsoft.com/office/drawing/2014/main" id="{940DEF4C-4D14-40D8-A28C-36C47C1FFE4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9773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" name="Line 99">
                <a:extLst>
                  <a:ext uri="{FF2B5EF4-FFF2-40B4-BE49-F238E27FC236}">
                    <a16:creationId xmlns:a16="http://schemas.microsoft.com/office/drawing/2014/main" id="{71D8B819-6FF4-4244-975C-DF2F219F8F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65782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" name="Line 99">
                <a:extLst>
                  <a:ext uri="{FF2B5EF4-FFF2-40B4-BE49-F238E27FC236}">
                    <a16:creationId xmlns:a16="http://schemas.microsoft.com/office/drawing/2014/main" id="{29ADFD8F-4616-40E9-BE5A-9A5DDF4C84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3764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" name="Line 100">
                <a:extLst>
                  <a:ext uri="{FF2B5EF4-FFF2-40B4-BE49-F238E27FC236}">
                    <a16:creationId xmlns:a16="http://schemas.microsoft.com/office/drawing/2014/main" id="{C8F65069-8B3E-410E-BFB0-329AB5A58C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113637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" name="Line 100">
                <a:extLst>
                  <a:ext uri="{FF2B5EF4-FFF2-40B4-BE49-F238E27FC236}">
                    <a16:creationId xmlns:a16="http://schemas.microsoft.com/office/drawing/2014/main" id="{3957CFDD-1A24-41AD-AC46-02B96736D4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258075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" name="Line 100">
                <a:extLst>
                  <a:ext uri="{FF2B5EF4-FFF2-40B4-BE49-F238E27FC236}">
                    <a16:creationId xmlns:a16="http://schemas.microsoft.com/office/drawing/2014/main" id="{A64D2D0B-0CD8-4B73-9AA1-49902EB1BF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402066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" name="Line 100">
                <a:extLst>
                  <a:ext uri="{FF2B5EF4-FFF2-40B4-BE49-F238E27FC236}">
                    <a16:creationId xmlns:a16="http://schemas.microsoft.com/office/drawing/2014/main" id="{6AB7AC07-4830-4DE3-B49F-37FAA2CE1C0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546068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060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2" r:id="rId3"/>
    <p:sldLayoutId id="2147483651" r:id="rId4"/>
    <p:sldLayoutId id="2147483650" r:id="rId5"/>
    <p:sldLayoutId id="2147483655" r:id="rId6"/>
    <p:sldLayoutId id="2147483656" r:id="rId7"/>
    <p:sldLayoutId id="2147483653" r:id="rId8"/>
  </p:sldLayoutIdLst>
  <p:hf sldNum="0" hdr="0" ftr="0" dt="0"/>
  <p:txStyles>
    <p:titleStyle>
      <a:lvl1pPr algn="ctr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1007943" rtl="0" eaLnBrk="1" latinLnBrk="0" hangingPunct="1">
        <a:lnSpc>
          <a:spcPct val="90000"/>
        </a:lnSpc>
        <a:spcBef>
          <a:spcPts val="1102"/>
        </a:spcBef>
        <a:buFontTx/>
        <a:buNone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007943" rtl="0" eaLnBrk="1" latinLnBrk="0" hangingPunct="1">
        <a:lnSpc>
          <a:spcPct val="90000"/>
        </a:lnSpc>
        <a:spcBef>
          <a:spcPts val="551"/>
        </a:spcBef>
        <a:buFontTx/>
        <a:buNone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1007943" rtl="0" eaLnBrk="1" latinLnBrk="0" hangingPunct="1">
        <a:lnSpc>
          <a:spcPct val="90000"/>
        </a:lnSpc>
        <a:spcBef>
          <a:spcPts val="551"/>
        </a:spcBef>
        <a:buFontTx/>
        <a:buNone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007943" rtl="0" eaLnBrk="1" latinLnBrk="0" hangingPunct="1">
        <a:lnSpc>
          <a:spcPct val="90000"/>
        </a:lnSpc>
        <a:spcBef>
          <a:spcPts val="551"/>
        </a:spcBef>
        <a:buFontTx/>
        <a:buNone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007943" rtl="0" eaLnBrk="1" latinLnBrk="0" hangingPunct="1">
        <a:lnSpc>
          <a:spcPct val="90000"/>
        </a:lnSpc>
        <a:spcBef>
          <a:spcPts val="551"/>
        </a:spcBef>
        <a:buFontTx/>
        <a:buNone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7" userDrawn="1">
          <p15:clr>
            <a:srgbClr val="F26B43"/>
          </p15:clr>
        </p15:guide>
        <p15:guide id="2" orient="horz" pos="2381" userDrawn="1">
          <p15:clr>
            <a:srgbClr val="F26B43"/>
          </p15:clr>
        </p15:guide>
        <p15:guide id="3" orient="horz" pos="22" userDrawn="1">
          <p15:clr>
            <a:srgbClr val="F26B43"/>
          </p15:clr>
        </p15:guide>
        <p15:guide id="4" orient="horz" pos="4649" userDrawn="1">
          <p15:clr>
            <a:srgbClr val="F26B43"/>
          </p15:clr>
        </p15:guide>
        <p15:guide id="5" pos="6633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7" orient="horz" pos="70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SBT</a:t>
            </a:r>
            <a:r>
              <a:rPr kumimoji="1" lang="ja-JP" altLang="en-US" dirty="0"/>
              <a:t>（</a:t>
            </a:r>
            <a:r>
              <a:rPr kumimoji="1" lang="en-US" altLang="ja-JP" dirty="0"/>
              <a:t>Near-term SBT</a:t>
            </a:r>
            <a:r>
              <a:rPr kumimoji="1" lang="ja-JP" altLang="en-US" dirty="0"/>
              <a:t>）のイメージ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2"/>
          </p:nvPr>
        </p:nvSpPr>
        <p:spPr>
          <a:xfrm>
            <a:off x="161925" y="1110920"/>
            <a:ext cx="10367963" cy="927328"/>
          </a:xfrm>
        </p:spPr>
        <p:txBody>
          <a:bodyPr/>
          <a:lstStyle/>
          <a:p>
            <a:r>
              <a:rPr lang="en-US" altLang="ja-JP" sz="1800"/>
              <a:t>4.2%/</a:t>
            </a:r>
            <a:r>
              <a:rPr lang="ja-JP" altLang="en-US" sz="1800"/>
              <a:t>年</a:t>
            </a:r>
            <a:r>
              <a:rPr lang="ja-JP" altLang="en-US" sz="1800" dirty="0"/>
              <a:t>以上の削減を目安として、申請時から</a:t>
            </a:r>
            <a:r>
              <a:rPr lang="en-US" altLang="ja-JP" sz="1800" dirty="0"/>
              <a:t>5</a:t>
            </a:r>
            <a:r>
              <a:rPr lang="ja-JP" altLang="en-US" sz="1800" dirty="0"/>
              <a:t>年～</a:t>
            </a:r>
            <a:r>
              <a:rPr lang="en-US" altLang="ja-JP" sz="1800" dirty="0"/>
              <a:t>10</a:t>
            </a:r>
            <a:r>
              <a:rPr lang="ja-JP" altLang="en-US" sz="1800" dirty="0"/>
              <a:t>年先の目標を設定する</a:t>
            </a:r>
            <a:endParaRPr lang="en-US" altLang="ja-JP" sz="1800" dirty="0"/>
          </a:p>
          <a:p>
            <a:pPr marL="0" indent="0">
              <a:buNone/>
            </a:pPr>
            <a:r>
              <a:rPr lang="ja-JP" altLang="en-US" sz="1600" dirty="0"/>
              <a:t>　　</a:t>
            </a:r>
            <a:r>
              <a:rPr lang="en-US" altLang="ja-JP" sz="1600" dirty="0"/>
              <a:t>※</a:t>
            </a:r>
            <a:r>
              <a:rPr lang="ja-JP" altLang="en-US" sz="1600" dirty="0"/>
              <a:t>本資料中においては、特段の注記のない場合には</a:t>
            </a:r>
            <a:r>
              <a:rPr lang="en-US" altLang="ja-JP" sz="1600" dirty="0"/>
              <a:t>SBT=Near-term SBT</a:t>
            </a:r>
            <a:r>
              <a:rPr lang="ja-JP" altLang="en-US" sz="1600" dirty="0"/>
              <a:t>として記載する</a:t>
            </a:r>
            <a:endParaRPr lang="en-US" altLang="ja-JP" sz="1600" dirty="0"/>
          </a:p>
        </p:txBody>
      </p:sp>
      <p:pic>
        <p:nvPicPr>
          <p:cNvPr id="82" name="図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30" y="2384137"/>
            <a:ext cx="7239000" cy="4924425"/>
          </a:xfrm>
          <a:prstGeom prst="rect">
            <a:avLst/>
          </a:prstGeom>
        </p:spPr>
      </p:pic>
      <p:sp>
        <p:nvSpPr>
          <p:cNvPr id="83" name="テキスト ボックス 45"/>
          <p:cNvSpPr txBox="1"/>
          <p:nvPr/>
        </p:nvSpPr>
        <p:spPr>
          <a:xfrm>
            <a:off x="7558697" y="4735128"/>
            <a:ext cx="1343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defTabSz="914400"/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傾き</a:t>
            </a:r>
            <a:r>
              <a:rPr lang="en-US" altLang="ja-JP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1.23%/</a:t>
            </a: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84" name="直線矢印コネクタ 83"/>
          <p:cNvCxnSpPr/>
          <p:nvPr/>
        </p:nvCxnSpPr>
        <p:spPr>
          <a:xfrm>
            <a:off x="4523133" y="3985664"/>
            <a:ext cx="0" cy="51491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85" name="直線矢印コネクタ 84"/>
          <p:cNvCxnSpPr/>
          <p:nvPr/>
        </p:nvCxnSpPr>
        <p:spPr>
          <a:xfrm>
            <a:off x="4528445" y="4500578"/>
            <a:ext cx="0" cy="48382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86" name="直線矢印コネクタ 85"/>
          <p:cNvCxnSpPr/>
          <p:nvPr/>
        </p:nvCxnSpPr>
        <p:spPr>
          <a:xfrm>
            <a:off x="4523133" y="5034225"/>
            <a:ext cx="0" cy="187200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87" name="テキスト ボックス 50"/>
          <p:cNvSpPr txBox="1"/>
          <p:nvPr/>
        </p:nvSpPr>
        <p:spPr>
          <a:xfrm>
            <a:off x="8037104" y="676784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defTabSz="914400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</a:p>
        </p:txBody>
      </p:sp>
      <p:sp>
        <p:nvSpPr>
          <p:cNvPr id="88" name="テキスト ボックス 52"/>
          <p:cNvSpPr txBox="1"/>
          <p:nvPr/>
        </p:nvSpPr>
        <p:spPr>
          <a:xfrm>
            <a:off x="3775084" y="3916387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defTabSz="914400"/>
            <a:r>
              <a:rPr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2℃</a:t>
            </a:r>
          </a:p>
        </p:txBody>
      </p:sp>
      <p:sp>
        <p:nvSpPr>
          <p:cNvPr id="89" name="テキスト ボックス 53"/>
          <p:cNvSpPr txBox="1"/>
          <p:nvPr/>
        </p:nvSpPr>
        <p:spPr>
          <a:xfrm>
            <a:off x="3645576" y="4339036"/>
            <a:ext cx="1230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defTabSz="914400"/>
            <a:r>
              <a:rPr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WB2</a:t>
            </a:r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℃</a:t>
            </a:r>
          </a:p>
        </p:txBody>
      </p:sp>
      <p:sp>
        <p:nvSpPr>
          <p:cNvPr id="90" name="テキスト ボックス 54"/>
          <p:cNvSpPr txBox="1"/>
          <p:nvPr/>
        </p:nvSpPr>
        <p:spPr>
          <a:xfrm>
            <a:off x="3696034" y="4942683"/>
            <a:ext cx="1129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defTabSz="914400"/>
            <a:r>
              <a:rPr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1.5℃</a:t>
            </a:r>
            <a:endParaRPr lang="ja-JP" altLang="en-US" sz="1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1" name="テキスト ボックス 56"/>
          <p:cNvSpPr txBox="1"/>
          <p:nvPr/>
        </p:nvSpPr>
        <p:spPr>
          <a:xfrm>
            <a:off x="7531356" y="6540330"/>
            <a:ext cx="2148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defTabSz="914400"/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傾き</a:t>
            </a:r>
            <a:r>
              <a:rPr lang="en-US" altLang="ja-JP" sz="16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4.2%/</a:t>
            </a:r>
            <a:r>
              <a:rPr lang="ja-JP" altLang="en-US" sz="16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必須</a:t>
            </a:r>
            <a:r>
              <a:rPr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2" name="フローチャート: 結合子 91"/>
          <p:cNvSpPr/>
          <p:nvPr/>
        </p:nvSpPr>
        <p:spPr>
          <a:xfrm>
            <a:off x="4468476" y="4168353"/>
            <a:ext cx="144016" cy="144016"/>
          </a:xfrm>
          <a:prstGeom prst="flowChartConnector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93" name="フローチャート: 結合子 92"/>
          <p:cNvSpPr/>
          <p:nvPr/>
        </p:nvSpPr>
        <p:spPr>
          <a:xfrm>
            <a:off x="4468476" y="4685716"/>
            <a:ext cx="144016" cy="144016"/>
          </a:xfrm>
          <a:prstGeom prst="flowChartConnector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94" name="フローチャート: 結合子 93"/>
          <p:cNvSpPr/>
          <p:nvPr/>
        </p:nvSpPr>
        <p:spPr>
          <a:xfrm>
            <a:off x="4444827" y="5426220"/>
            <a:ext cx="144016" cy="144016"/>
          </a:xfrm>
          <a:prstGeom prst="flowChartConnector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cxnSp>
        <p:nvCxnSpPr>
          <p:cNvPr id="95" name="直線コネクタ 94"/>
          <p:cNvCxnSpPr>
            <a:stCxn id="92" idx="6"/>
            <a:endCxn id="100" idx="1"/>
          </p:cNvCxnSpPr>
          <p:nvPr/>
        </p:nvCxnSpPr>
        <p:spPr>
          <a:xfrm flipV="1">
            <a:off x="4612492" y="3387044"/>
            <a:ext cx="1298529" cy="853317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96" name="直線コネクタ 95"/>
          <p:cNvCxnSpPr>
            <a:stCxn id="93" idx="7"/>
            <a:endCxn id="99" idx="1"/>
          </p:cNvCxnSpPr>
          <p:nvPr/>
        </p:nvCxnSpPr>
        <p:spPr>
          <a:xfrm flipV="1">
            <a:off x="4591401" y="3387043"/>
            <a:ext cx="1325770" cy="1319764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97" name="直線コネクタ 96"/>
          <p:cNvCxnSpPr>
            <a:stCxn id="94" idx="7"/>
            <a:endCxn id="100" idx="1"/>
          </p:cNvCxnSpPr>
          <p:nvPr/>
        </p:nvCxnSpPr>
        <p:spPr>
          <a:xfrm flipV="1">
            <a:off x="4567752" y="3387044"/>
            <a:ext cx="1343269" cy="2060267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98" name="テキスト ボックス 17"/>
          <p:cNvSpPr txBox="1"/>
          <p:nvPr/>
        </p:nvSpPr>
        <p:spPr>
          <a:xfrm>
            <a:off x="1110366" y="2390755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defTabSz="914400"/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温室効果ガス排出量</a:t>
            </a:r>
          </a:p>
        </p:txBody>
      </p:sp>
      <p:sp>
        <p:nvSpPr>
          <p:cNvPr id="99" name="テキスト ボックス 14"/>
          <p:cNvSpPr txBox="1"/>
          <p:nvPr/>
        </p:nvSpPr>
        <p:spPr>
          <a:xfrm>
            <a:off x="5917171" y="2925378"/>
            <a:ext cx="1434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algn="r" defTabSz="914400"/>
            <a:r>
              <a:rPr lang="en-US" altLang="ja-JP" sz="1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℃水準</a:t>
            </a:r>
            <a:endParaRPr lang="en-US" altLang="ja-JP" sz="1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 defTabSz="914400"/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WB2℃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水準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 defTabSz="914400"/>
            <a:r>
              <a:rPr lang="en-US" altLang="ja-JP" sz="1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1.5</a:t>
            </a:r>
            <a:r>
              <a:rPr lang="ja-JP" altLang="en-US" sz="1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℃水準</a:t>
            </a:r>
            <a:endParaRPr lang="ja-JP" altLang="en-US" sz="1800" dirty="0">
              <a:solidFill>
                <a:prstClr val="black"/>
              </a:solidFill>
              <a:latin typeface="Segoe UI"/>
              <a:ea typeface="Meiryo UI"/>
            </a:endParaRPr>
          </a:p>
        </p:txBody>
      </p:sp>
      <p:sp>
        <p:nvSpPr>
          <p:cNvPr id="100" name="正方形/長方形 99"/>
          <p:cNvSpPr/>
          <p:nvPr/>
        </p:nvSpPr>
        <p:spPr bwMode="auto">
          <a:xfrm>
            <a:off x="5911021" y="2925379"/>
            <a:ext cx="3852539" cy="923330"/>
          </a:xfrm>
          <a:prstGeom prst="rect">
            <a:avLst/>
          </a:prstGeom>
          <a:noFill/>
          <a:ln w="28575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HGPｺﾞｼｯｸM" pitchFamily="50" charset="-128"/>
              <a:cs typeface="+mn-cs"/>
            </a:endParaRPr>
          </a:p>
        </p:txBody>
      </p:sp>
      <p:sp>
        <p:nvSpPr>
          <p:cNvPr id="101" name="フローチャート: 処理 100"/>
          <p:cNvSpPr/>
          <p:nvPr/>
        </p:nvSpPr>
        <p:spPr>
          <a:xfrm>
            <a:off x="7135157" y="2925267"/>
            <a:ext cx="2597584" cy="923441"/>
          </a:xfrm>
          <a:prstGeom prst="flowChartProcess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：傾き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1.23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～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2.5%/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年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：傾き</a:t>
            </a:r>
            <a:r>
              <a:rPr kumimoji="1" lang="en-US" altLang="ja-JP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2.5</a:t>
            </a:r>
            <a:r>
              <a:rPr kumimoji="1" lang="ja-JP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～</a:t>
            </a:r>
            <a:r>
              <a:rPr kumimoji="1" lang="en-US" altLang="ja-JP" sz="1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4.2%/</a:t>
            </a:r>
            <a:r>
              <a:rPr kumimoji="1" lang="ja-JP" altLang="en-US" sz="1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年</a:t>
            </a:r>
            <a:endParaRPr kumimoji="1" lang="en-US" altLang="ja-JP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pitchFamily="50" charset="-128"/>
              <a:ea typeface="Meiryo UI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：傾き</a:t>
            </a: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4.2%/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年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～</a:t>
            </a:r>
          </a:p>
        </p:txBody>
      </p:sp>
      <p:sp>
        <p:nvSpPr>
          <p:cNvPr id="102" name="テキスト ボックス 49"/>
          <p:cNvSpPr txBox="1"/>
          <p:nvPr/>
        </p:nvSpPr>
        <p:spPr>
          <a:xfrm>
            <a:off x="710256" y="6956094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defTabSz="914400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申請時</a:t>
            </a:r>
          </a:p>
        </p:txBody>
      </p:sp>
      <p:sp>
        <p:nvSpPr>
          <p:cNvPr id="103" name="テキスト ボックス 51"/>
          <p:cNvSpPr txBox="1"/>
          <p:nvPr/>
        </p:nvSpPr>
        <p:spPr>
          <a:xfrm>
            <a:off x="4134758" y="6956094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defTabSz="914400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目標年</a:t>
            </a: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5911021" y="2286696"/>
            <a:ext cx="4443845" cy="307777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ja-JP"/>
            </a:defPPr>
            <a:lvl1pPr algn="ctr">
              <a:defRPr sz="1400">
                <a:latin typeface="+mn-lt"/>
                <a:ea typeface="+mn-ea"/>
              </a:defRPr>
            </a:lvl1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kern="0" dirty="0" err="1">
                <a:solidFill>
                  <a:prstClr val="black"/>
                </a:solidFill>
                <a:latin typeface="Segoe UI"/>
              </a:rPr>
              <a:t>SBTi</a:t>
            </a:r>
            <a:r>
              <a:rPr kumimoji="0" lang="en-US" altLang="ja-JP" kern="0" dirty="0">
                <a:solidFill>
                  <a:prstClr val="black"/>
                </a:solidFill>
                <a:latin typeface="Segoe UI"/>
              </a:rPr>
              <a:t> Criteria and Recommendations Version </a:t>
            </a:r>
            <a:r>
              <a:rPr kumimoji="0" lang="en-US" altLang="ja-JP" kern="0" dirty="0">
                <a:solidFill>
                  <a:prstClr val="black"/>
                </a:solidFill>
                <a:latin typeface="Segoe UI"/>
                <a:ea typeface="Meiryo UI"/>
              </a:rPr>
              <a:t>5.0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Meiryo UI"/>
              </a:rPr>
              <a:t>に準拠</a:t>
            </a: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7531356" y="5657131"/>
            <a:ext cx="13837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latin typeface="Meiryo UI" panose="020B0604030504040204" pitchFamily="50" charset="-128"/>
                <a:cs typeface="Meiryo UI" panose="020B0604030504040204" pitchFamily="50" charset="-128"/>
              </a:rPr>
              <a:t>傾き</a:t>
            </a:r>
            <a:r>
              <a:rPr lang="en-US" altLang="ja-JP" sz="1600">
                <a:latin typeface="Meiryo UI" panose="020B0604030504040204" pitchFamily="50" charset="-128"/>
                <a:cs typeface="Meiryo UI" panose="020B0604030504040204" pitchFamily="50" charset="-128"/>
              </a:rPr>
              <a:t>2.5%/</a:t>
            </a:r>
            <a:r>
              <a:rPr lang="ja-JP" altLang="en-US" sz="1600">
                <a:latin typeface="Meiryo UI" panose="020B0604030504040204" pitchFamily="50" charset="-128"/>
                <a:cs typeface="Meiryo UI" panose="020B0604030504040204" pitchFamily="50" charset="-128"/>
              </a:rPr>
              <a:t>年</a:t>
            </a:r>
            <a:br>
              <a:rPr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cs typeface="Meiryo UI" panose="020B0604030504040204" pitchFamily="50" charset="-128"/>
              </a:rPr>
            </a:br>
            <a:endParaRPr lang="ja-JP" altLang="en-US" sz="1400" dirty="0">
              <a:latin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6" name="テキスト ボックス 49"/>
          <p:cNvSpPr txBox="1"/>
          <p:nvPr/>
        </p:nvSpPr>
        <p:spPr>
          <a:xfrm>
            <a:off x="5476966" y="6956094"/>
            <a:ext cx="85151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defTabSz="914400"/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年先</a:t>
            </a:r>
          </a:p>
        </p:txBody>
      </p:sp>
      <p:sp>
        <p:nvSpPr>
          <p:cNvPr id="107" name="テキスト ボックス 49"/>
          <p:cNvSpPr txBox="1"/>
          <p:nvPr/>
        </p:nvSpPr>
        <p:spPr>
          <a:xfrm>
            <a:off x="2555166" y="6956094"/>
            <a:ext cx="72327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defTabSz="914400"/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年先</a:t>
            </a:r>
          </a:p>
        </p:txBody>
      </p:sp>
    </p:spTree>
    <p:extLst>
      <p:ext uri="{BB962C8B-B14F-4D97-AF65-F5344CB8AC3E}">
        <p14:creationId xmlns:p14="http://schemas.microsoft.com/office/powerpoint/2010/main" val="781669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SBT</a:t>
            </a:r>
            <a:r>
              <a:rPr lang="ja-JP" altLang="en-US" dirty="0"/>
              <a:t>認定取得済の日本企業 </a:t>
            </a:r>
            <a:r>
              <a:rPr lang="en-US" altLang="ja-JP" dirty="0"/>
              <a:t>3/7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 bwMode="auto">
          <a:xfrm>
            <a:off x="7936878" y="527608"/>
            <a:ext cx="18133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2024</a:t>
            </a:r>
            <a:r>
              <a:rPr lang="zh-TW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zh-TW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zh-TW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zh-TW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zh-TW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日現在</a:t>
            </a:r>
            <a:endParaRPr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61925" y="2150630"/>
            <a:ext cx="63674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すでに認定を受けている日本企業</a:t>
            </a:r>
            <a:r>
              <a:rPr lang="en-US" altLang="ja-JP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904</a:t>
            </a: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社の一覧 </a:t>
            </a:r>
            <a:r>
              <a:rPr lang="en-US" altLang="ja-JP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3/7</a:t>
            </a:r>
            <a:endParaRPr lang="ja-JP" altLang="en-US" sz="2200" b="1" dirty="0"/>
          </a:p>
        </p:txBody>
      </p:sp>
      <p:sp>
        <p:nvSpPr>
          <p:cNvPr id="28" name="正方形/長方形 27"/>
          <p:cNvSpPr>
            <a:spLocks noChangeArrowheads="1"/>
          </p:cNvSpPr>
          <p:nvPr/>
        </p:nvSpPr>
        <p:spPr bwMode="auto">
          <a:xfrm>
            <a:off x="105557" y="2684058"/>
            <a:ext cx="14601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中小企業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(704):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1/5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5DFD07D-9B59-8477-6A6A-19EC3B83A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3815" y="2683121"/>
            <a:ext cx="9136073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アークエルテクノロジーズ／アースサポート／アイエフ物流サービス／アイギハウジング／愛工舎製作所／愛幸／株式アイシス／愛知ホイスト工業／アイチシステム／アイピック／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愛豊精機製作所／アイミクロン／アイリーシステム／アイレック／あおいと創研／青山商店／あかおに鉄工所／アキスチール／旭化成／旭金属工業／朝日沪過材／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アサヒ繊維工業／アスエネ／アストロサーブ／アセンテック／アテック／アテナ工業／アドバンス・レジデンス投資法人投資証券／アドバンス電気工業／アトムリビンテック／阿部商店／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有川製作所／アルカディア／アルテック／アルマックス／アルメタックス／アローエム／アロック・サンワ／アンスコ／イイダテクノ／イードア／</a:t>
            </a:r>
            <a:r>
              <a:rPr lang="zh-TW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池田技建工業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／石垣商店／石亀工業／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石川プレート／石田製作所／石原金属／石原製作所／イズミコーポレーション／イズミテック／イチイ産業／市川鉄工所／市川メッキ／一沢コンクリート工業／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一般社団法人中部産業連盟／稲川メタル／稲葉屋冷熱産業／井上商事／井上製作所／イビケン／イワキ／岩佐鐵工所／岩田商会／岩谷住建／イングリウッド／院庄林業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インターサイエンス社／ウイードプランニング／ウイング／ウェイストボックス／上田商会／ヴォンエルフ／内海／ウフル／ウムヴェルト／ウルトラファブリックス・ホールディングス／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栄光堂ホールディングス／栄四郎瓦／栄進産業／永大化学／</a:t>
            </a:r>
            <a:r>
              <a:rPr lang="ja-JP" altLang="en-US" sz="10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エコ・プラン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／エコスタイル／エコミナミ／</a:t>
            </a:r>
            <a:r>
              <a:rPr lang="ja-JP" altLang="en-US" sz="10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エコワークス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／エスビック／エナジーソリューション／エナ手クス／エネクラウド／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エムアップホールディングス／エムエス製作所／エム･シー･アンド･ピー／エレビスタ／</a:t>
            </a:r>
            <a:r>
              <a:rPr lang="ja-JP" altLang="en-US" sz="10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大川印刷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／オークマ／大蔵工業／大阪故鉄／大澤ワックス／オーセロ／大鳥機工／大野建設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大林製工／大洞印刷／大堀研磨工業所／オオモリ／岡部工業／岡本工機／奥地建産／オザキ／オリザ油化／オリックス不動産投資法人／カーボンフリーコンサルティング／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カーボンフリーネットワーク／開誠／会宝産業／加賀産業／鏡水産／風岡／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KASAHAR SYOUJI CO., LTD.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／カジケイ鉄工／梶哲商店／春日井資材運輸／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片桐銘木工業／片山化学工業／春日部資材／カッシーナ・イクスシー／カドワキカラーワークス／カナック／カネトヨ／カネヨシ／加平／</a:t>
            </a:r>
            <a:r>
              <a:rPr lang="ja-JP" altLang="en-US" sz="10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加山興業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／カラーズ／カワイ／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川瀬樹脂工業／加和太建設／</a:t>
            </a:r>
            <a:r>
              <a:rPr lang="ja-JP" altLang="en-US" sz="10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河田フェザー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／河村産業／甘強酒造／神田印刷工業／関東建設工業／関東実行センター／関東精工／キィポーション／木島通信電線／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北村製作所／衣笠木材／岐阜産研工業／岐阜ベルト／共愛／京西テクノス／行田製作所／協同電子工業／京都調帯／</a:t>
            </a:r>
            <a:r>
              <a:rPr lang="ja-JP" altLang="en-US" sz="10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協発工業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／協和精工／キョーテック／極東輸送／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桐生明治／亀和組鋼業／グーン／久保鉄工／熊野製作所／倉衛工業／クリーンシステム／クリーン・ジャパン・エンジニアリング／グリーン・ワイズ／グループセンス／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11">
            <a:extLst>
              <a:ext uri="{FF2B5EF4-FFF2-40B4-BE49-F238E27FC236}">
                <a16:creationId xmlns:a16="http://schemas.microsoft.com/office/drawing/2014/main" id="{D40B74C1-D822-D64A-9C7E-2673B1B69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38" y="7331288"/>
            <a:ext cx="9745337" cy="22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[</a:t>
            </a:r>
            <a:r>
              <a:rPr lang="ja-JP" altLang="en-US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出所</a:t>
            </a:r>
            <a:r>
              <a:rPr lang="en-US" altLang="ja-JP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]</a:t>
            </a:r>
            <a:r>
              <a:rPr kumimoji="1" lang="en-US" altLang="ja-JP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Science Based Targets</a:t>
            </a:r>
            <a:r>
              <a:rPr kumimoji="1" lang="ja-JP" alt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ホームページ</a:t>
            </a:r>
            <a:r>
              <a:rPr lang="ja-JP" altLang="en-US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Companies</a:t>
            </a:r>
            <a:r>
              <a:rPr lang="ja-JP" altLang="en-US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850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Take</a:t>
            </a:r>
            <a:r>
              <a:rPr lang="ja-JP" altLang="en-US" sz="850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850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Action</a:t>
            </a:r>
            <a:r>
              <a:rPr lang="en-US" altLang="ja-JP" sz="8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kumimoji="1" lang="en-US" altLang="ja-JP" sz="850" b="0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http://sciencebasedtargets.org/companies-taking-action/</a:t>
            </a:r>
            <a:r>
              <a:rPr lang="en-US" altLang="ja-JP" sz="85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  <a:r>
              <a:rPr kumimoji="1" lang="ja-JP" alt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より作成。</a:t>
            </a:r>
            <a:r>
              <a:rPr lang="ja-JP" altLang="en-US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業種分類は事務局が日本標準産業分類等に当てはめ作成。</a:t>
            </a:r>
          </a:p>
        </p:txBody>
      </p:sp>
      <p:sp>
        <p:nvSpPr>
          <p:cNvPr id="5" name="テキスト ボックス 11">
            <a:extLst>
              <a:ext uri="{FF2B5EF4-FFF2-40B4-BE49-F238E27FC236}">
                <a16:creationId xmlns:a16="http://schemas.microsoft.com/office/drawing/2014/main" id="{68B46849-234D-39E1-B766-65D65067B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511" y="7181262"/>
            <a:ext cx="9974790" cy="23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90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なお、金融の業種に該当する企業は、</a:t>
            </a:r>
            <a:r>
              <a:rPr lang="en-US" altLang="ja-JP" sz="90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SBT</a:t>
            </a:r>
            <a:r>
              <a:rPr lang="ja-JP" altLang="en-US" sz="90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事務局において業種別の認定基準を検討中であるため、認定が行われていない。</a:t>
            </a:r>
            <a:r>
              <a:rPr lang="ja-JP" altLang="en-US" sz="9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「中小企業」の項目には、中小企業版</a:t>
            </a:r>
            <a:r>
              <a:rPr lang="en-US" altLang="ja-JP" sz="9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SBT</a:t>
            </a:r>
            <a:r>
              <a:rPr lang="ja-JP" altLang="en-US" sz="900" dirty="0" err="1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にて</a:t>
            </a:r>
            <a:r>
              <a:rPr lang="ja-JP" altLang="en-US" sz="9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認定を取得した企業名を記載している。</a:t>
            </a:r>
            <a:endParaRPr lang="en-US" altLang="ja-JP" sz="900" b="0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492693D4-8ECF-AA55-D634-2541DE0F82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3899" y="1109987"/>
            <a:ext cx="10359254" cy="957850"/>
          </a:xfrm>
        </p:spPr>
        <p:txBody>
          <a:bodyPr/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認定取得済の企業は日本で</a:t>
            </a:r>
            <a:r>
              <a:rPr lang="en-US" altLang="ja-JP" dirty="0"/>
              <a:t>904</a:t>
            </a:r>
            <a:r>
              <a:rPr lang="ja-JP" altLang="en-US" dirty="0"/>
              <a:t>社</a:t>
            </a:r>
            <a:endParaRPr lang="en-US" altLang="ja-JP" dirty="0"/>
          </a:p>
          <a:p>
            <a:r>
              <a:rPr lang="ja-JP" altLang="en-US" dirty="0"/>
              <a:t>日本では電気機器、建設業が多い</a:t>
            </a:r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BC971A4-EC0D-9CBE-B374-661C597F3D7D}"/>
              </a:ext>
            </a:extLst>
          </p:cNvPr>
          <p:cNvSpPr txBox="1"/>
          <p:nvPr/>
        </p:nvSpPr>
        <p:spPr bwMode="auto">
          <a:xfrm>
            <a:off x="6389912" y="2194576"/>
            <a:ext cx="4139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ja-JP" altLang="ja-JP" sz="9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9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業種内五十音順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9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下線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付の企業は環境省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SBT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策定</a:t>
            </a: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個社別支援実施企業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2017~2020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年度）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6410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SBT</a:t>
            </a:r>
            <a:r>
              <a:rPr lang="ja-JP" altLang="en-US" dirty="0"/>
              <a:t>認定取得済の日本企業 </a:t>
            </a:r>
            <a:r>
              <a:rPr lang="en-US" altLang="ja-JP" dirty="0"/>
              <a:t>4/7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 bwMode="auto">
          <a:xfrm>
            <a:off x="7936878" y="527608"/>
            <a:ext cx="18133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2024</a:t>
            </a:r>
            <a:r>
              <a:rPr lang="zh-TW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zh-TW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zh-TW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zh-TW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zh-TW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日現在</a:t>
            </a:r>
            <a:endParaRPr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61925" y="2150630"/>
            <a:ext cx="63674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すでに認定を受けている日本企業</a:t>
            </a:r>
            <a:r>
              <a:rPr lang="en-US" altLang="ja-JP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904</a:t>
            </a: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社の一覧 </a:t>
            </a:r>
            <a:r>
              <a:rPr lang="en-US" altLang="ja-JP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4/7</a:t>
            </a:r>
            <a:endParaRPr lang="ja-JP" altLang="en-US" sz="2200" b="1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5DFD07D-9B59-8477-6A6A-19EC3B83A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3815" y="2683121"/>
            <a:ext cx="9136073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グローバル・ワン不動産投資法人／グローバルシェア／グロービング／クロタ精工／黒姫／ケイエスエス／経済法令研究会／京阪神ビルディング／</a:t>
            </a:r>
            <a:r>
              <a:rPr lang="ja-JP" altLang="en-US" sz="10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ゲットイット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ケネディクス・オフィス投資法人／研文社／コアスリー／興栄商事／ゴウダ／神戸衡機／神戸電化工業／神戸板金工業／光陽社／幸和製作所／国府印刷社／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コクボホールディングス／コダマ樹脂工業／駒谷ゲージ／コモン計装／コラント／近藤印刷／近藤石灰工業／近藤鉄筋／斎藤製作所／栄工業／榊原工業／榊原精器／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相良製作所／桜井／桜井工業／桜田工業／サクラパックス／笹森産業／佐野塗工店／サハシ特殊鋼／サンエス／三喜工作所／三協製作所／三晃精密／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サンコーリサイクル／三周全工業／山城精機／三昌製作所／三条精密工業／三友テクノス／三洋工事／山陽製紙／サンワインダストリー／三和建設／シイエヌエス／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滋賀ロジステック／シグマ／鈴木特殊鋼／篠崎木工／篠田／島田工業／清水工業／ジャパンリアルエステイト投資法人／十全化学／松陽電工／昭和技研工業／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正和興業／昭和電機／昭和丸筒／ジラフ・コーポレーション／シンエイ精工／シンコー金属／信州セラミックス／新盛インダストリーズ／新世日本金属／新拓興産／新東／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新日本印刷／新日本金属工業／シンノエパック／新和建設／スエナミ工業／スキット／スギヤマ鋼業所／須崎工業所／鈴鹿グループ／鈴木保全／鈴鉦運輸／スズデン／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スタジオオニオン／スタッフ／スタンダード運輸／スマートエナジー／セイキ工業／精器商会／正晃／精密工業／積水ハウス・リート投資法人／セブントゥワン／セラフ榎本／創桐／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創和工業／ソルプラス／ダイアトップ／大榮／ダイキャスト東和産業／ダイコー製作所／大松精機／大進プレス工業／大成工業／大成プラス／</a:t>
            </a:r>
            <a:r>
              <a:rPr lang="ja-JP" altLang="en-US" sz="10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大同トレーディング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／ダイドー／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大富運輸／ダイフク／大平洋ランダム／大豊産業／太洋紙工／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TAIYO DENKA KOGYO CO.,LTD.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／ダイワエクセル／大和鋼業／ダイワテック／大和ハウスリート投資法人／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髙木化学研究所／髙嶋礦業社／高島リボン／高田機工／高千穂シラス／高橋金属／高橋製作所／多貴商運／多喜プラスチック／竹内木材工業／竹田鉄工場／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武田精機／竹屋化学研究所／田代建設／舘林・ホールディングス／田中／田中精機／タナカ善／田中陸運／タナック／タニハタ／中央化工機／中央工機／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中央サッシュ工業／中央日土地プライベートリート投資法人／中興電機／中部工業／中部テプロ／千代田機工／ツカサペトコ／續橋製作所／辻精機／津田工業／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都築産業／ツボタテクニカ／艶金／ティーエスケー／テイクオン／</a:t>
            </a:r>
            <a:r>
              <a:rPr lang="ja-JP" altLang="en-US" sz="10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デジタルグリッド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／テラオホールディングス／土居工作所／東海機械製作所／東海商販／東海テクノ／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11">
            <a:extLst>
              <a:ext uri="{FF2B5EF4-FFF2-40B4-BE49-F238E27FC236}">
                <a16:creationId xmlns:a16="http://schemas.microsoft.com/office/drawing/2014/main" id="{D40B74C1-D822-D64A-9C7E-2673B1B69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38" y="7331288"/>
            <a:ext cx="9745337" cy="22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[</a:t>
            </a:r>
            <a:r>
              <a:rPr lang="ja-JP" altLang="en-US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出所</a:t>
            </a:r>
            <a:r>
              <a:rPr lang="en-US" altLang="ja-JP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]</a:t>
            </a:r>
            <a:r>
              <a:rPr kumimoji="1" lang="en-US" altLang="ja-JP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Science Based Targets</a:t>
            </a:r>
            <a:r>
              <a:rPr kumimoji="1" lang="ja-JP" alt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ホームページ</a:t>
            </a:r>
            <a:r>
              <a:rPr lang="ja-JP" altLang="en-US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Companies</a:t>
            </a:r>
            <a:r>
              <a:rPr lang="ja-JP" altLang="en-US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850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Take</a:t>
            </a:r>
            <a:r>
              <a:rPr lang="ja-JP" altLang="en-US" sz="850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850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Action</a:t>
            </a:r>
            <a:r>
              <a:rPr lang="en-US" altLang="ja-JP" sz="8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kumimoji="1" lang="en-US" altLang="ja-JP" sz="85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http://sciencebasedtargets.org/companies-taking-action/</a:t>
            </a:r>
            <a:r>
              <a:rPr lang="en-US" altLang="ja-JP" sz="8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  <a:r>
              <a:rPr kumimoji="1" lang="ja-JP" alt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より作成。</a:t>
            </a:r>
            <a:r>
              <a:rPr lang="ja-JP" altLang="en-US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業種分類は事務局が日本標準産業分類等に当てはめ作成。</a:t>
            </a:r>
          </a:p>
        </p:txBody>
      </p:sp>
      <p:sp>
        <p:nvSpPr>
          <p:cNvPr id="5" name="テキスト ボックス 11">
            <a:extLst>
              <a:ext uri="{FF2B5EF4-FFF2-40B4-BE49-F238E27FC236}">
                <a16:creationId xmlns:a16="http://schemas.microsoft.com/office/drawing/2014/main" id="{68B46849-234D-39E1-B766-65D65067B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511" y="7181262"/>
            <a:ext cx="9974790" cy="23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90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なお、金融の業種に該当する企業は、</a:t>
            </a:r>
            <a:r>
              <a:rPr lang="en-US" altLang="ja-JP" sz="90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SBT</a:t>
            </a:r>
            <a:r>
              <a:rPr lang="ja-JP" altLang="en-US" sz="90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事務局において業種別の認定基準を検討中であるため、認定が行われていない。</a:t>
            </a:r>
            <a:r>
              <a:rPr lang="ja-JP" altLang="en-US" sz="9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「中小企業」の項目には、中小企業版</a:t>
            </a:r>
            <a:r>
              <a:rPr lang="en-US" altLang="ja-JP" sz="9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SBT</a:t>
            </a:r>
            <a:r>
              <a:rPr lang="ja-JP" altLang="en-US" sz="900" dirty="0" err="1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にて</a:t>
            </a:r>
            <a:r>
              <a:rPr lang="ja-JP" altLang="en-US" sz="9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認定を取得した企業名を記載している。</a:t>
            </a:r>
            <a:endParaRPr lang="en-US" altLang="ja-JP" sz="900" b="0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492693D4-8ECF-AA55-D634-2541DE0F82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3899" y="1109987"/>
            <a:ext cx="10359254" cy="957850"/>
          </a:xfrm>
        </p:spPr>
        <p:txBody>
          <a:bodyPr/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認定取得済の企業は日本で</a:t>
            </a:r>
            <a:r>
              <a:rPr lang="en-US" altLang="ja-JP" dirty="0"/>
              <a:t>904</a:t>
            </a:r>
            <a:r>
              <a:rPr lang="ja-JP" altLang="en-US" dirty="0"/>
              <a:t>社</a:t>
            </a:r>
            <a:endParaRPr lang="en-US" altLang="ja-JP" dirty="0"/>
          </a:p>
          <a:p>
            <a:r>
              <a:rPr lang="ja-JP" altLang="en-US" dirty="0"/>
              <a:t>日本では電気機器、建設業が多い</a:t>
            </a:r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F95644-70F7-EADC-C4D3-D69C3B79A363}"/>
              </a:ext>
            </a:extLst>
          </p:cNvPr>
          <p:cNvSpPr txBox="1"/>
          <p:nvPr/>
        </p:nvSpPr>
        <p:spPr bwMode="auto">
          <a:xfrm>
            <a:off x="6389912" y="2194576"/>
            <a:ext cx="4139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ja-JP" altLang="ja-JP" sz="9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9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業種内五十音順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9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下線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付の企業は環境省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SBT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策定</a:t>
            </a: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個社別支援実施企業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2017~2020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年度）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182FA3D-DF08-0E9D-0A18-4AD0FE110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57" y="2684058"/>
            <a:ext cx="14601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中小企業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(704):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2/5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7314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SBT</a:t>
            </a:r>
            <a:r>
              <a:rPr lang="ja-JP" altLang="en-US" dirty="0"/>
              <a:t>認定取得済の日本企業 </a:t>
            </a:r>
            <a:r>
              <a:rPr lang="en-US" altLang="ja-JP" dirty="0"/>
              <a:t>5/7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 bwMode="auto">
          <a:xfrm>
            <a:off x="7936878" y="527608"/>
            <a:ext cx="18133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2024</a:t>
            </a:r>
            <a:r>
              <a:rPr lang="zh-TW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zh-TW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zh-TW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zh-TW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zh-TW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日現在</a:t>
            </a:r>
            <a:endParaRPr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61925" y="2150630"/>
            <a:ext cx="63674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すでに認定を受けている日本企業</a:t>
            </a:r>
            <a:r>
              <a:rPr lang="en-US" altLang="ja-JP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904</a:t>
            </a: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社の一覧 </a:t>
            </a:r>
            <a:r>
              <a:rPr lang="en-US" altLang="ja-JP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5/7</a:t>
            </a:r>
            <a:endParaRPr lang="ja-JP" altLang="en-US" sz="2200" b="1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5DFD07D-9B59-8477-6A6A-19EC3B83A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3815" y="2683121"/>
            <a:ext cx="9136073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東海バネ工業／東海メンテナンス／東伸／東濃コアー／東福鍛工／東邦金属／東邦シートフレーム／東洋硬化／東洋工務店／東予産業／東利工業／銅林工業所／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東和化学／豊栄商会／トータルクリエート／徳倉／栃木木材工業／富信／豊田電気／トライエンジニアリング／トリパス／内藤建設／中尾フイルター工業／中川鋼管／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中嶋製作所／中島田鉄工所／長苗印刷／中日本カプセル／中日本鋳工／中原工業／中村精工／中村電設／中山精工／長良電業／成田製陶所／鳴島工業／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鳴海組／南海興業／ナンバースリー／西垣林業／西川コミュニケーションズ／ニッカトー／日幸製菓／日伸精機／日東電工／日本アルテック／</a:t>
            </a:r>
            <a:r>
              <a:rPr lang="ja-JP" altLang="en-US" sz="10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日本ウエストン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／日本エンジン／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日本カーボンマネジメント／日本気象／日本公認会計士協会／日本シール／日本ゼルス／日本宅配システム／日本中央住販／日本電業工作／日本ノボパン工業／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日本ピーエス／日本ビルファンド投資法人／日本プライムリアルティ投資法人／日本ロジスティクスファンド投資法人／丹羽鋼業／ネイチャーズウェイ／ノザワ／ノダ／野田クレーン／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登尾鉄工／野村不動産プライベート投資法人／野村ユニゾン／ハーチ／バイトルヒクマ／ハイパー／太陽刷毛／ハウスメッシュ／ハウテック／バウハウス丸栄／創興業／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橋本金属工業／ハズ／斫木村／パネックス／パブリック／ハマダ／林商会／早野研工／原貿易／ハリタ金属／春近製作所／ビー・アイ・エフ／ビーエム工業／ビーフプレイス／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光運送／樋口製作所／日の丸自動車／日の本穀粉／日比清工業／ヒメプラ／平田運輸／平野／平松工業／広池製作所／ファーマインターナショナル／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フカサワ／福重／福富金属／フクモト／藤久運輸倉庫／富士興産／富士製作所／富士経編／富士凸版印刷／藤野興業／藤本化学製品／フタガワグループ／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フネンアクロス／文創／フラームジャパン／古郡建設／プレッシオ／プロモ／文溪堂／文昌堂／平成工業／平和不動産／平和不動産リート投資法人／ベルシステム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24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豊国エコソリューションズ／防除研究所／豊桑産業／ホームサーチ／ホクサン／北拓／北斗工業エンヂニアリング／北米産業／堀忠染織／正光／マサル／増田喜／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まち未来製作所／松岡特殊鋼／松ケ谷鉄工建設／松川レピヤン／松永建設／松本製作所／マツ六／真鍋プランテック／真庭木材事業協同組合／マルイチセーリング／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丸喜産業／丸源竹内組／丸五／丸正／マルト／丸昌／丸東製作所／丸洋建設／丸理印刷／三浦工業株式会社／三重エネウッド／ミクニ機工／水生活製作所／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ミズタニバルブ工業／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"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／水ノ上災害防具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"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／三谷建設／ミック／三菱地所物流リート投資法人／三星毛糸／宮城衛生環境公社／都インキ／</a:t>
            </a:r>
            <a:r>
              <a:rPr lang="ja-JP" altLang="en-US" sz="10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都田建設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／みやび／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11">
            <a:extLst>
              <a:ext uri="{FF2B5EF4-FFF2-40B4-BE49-F238E27FC236}">
                <a16:creationId xmlns:a16="http://schemas.microsoft.com/office/drawing/2014/main" id="{D40B74C1-D822-D64A-9C7E-2673B1B69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38" y="7331288"/>
            <a:ext cx="9745337" cy="22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[</a:t>
            </a:r>
            <a:r>
              <a:rPr lang="ja-JP" altLang="en-US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出所</a:t>
            </a:r>
            <a:r>
              <a:rPr lang="en-US" altLang="ja-JP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]</a:t>
            </a:r>
            <a:r>
              <a:rPr kumimoji="1" lang="en-US" altLang="ja-JP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Science Based Targets</a:t>
            </a:r>
            <a:r>
              <a:rPr kumimoji="1" lang="ja-JP" alt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ホームページ</a:t>
            </a:r>
            <a:r>
              <a:rPr lang="ja-JP" altLang="en-US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Companies</a:t>
            </a:r>
            <a:r>
              <a:rPr lang="ja-JP" altLang="en-US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850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Take</a:t>
            </a:r>
            <a:r>
              <a:rPr lang="ja-JP" altLang="en-US" sz="850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850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Action</a:t>
            </a:r>
            <a:r>
              <a:rPr lang="en-US" altLang="ja-JP" sz="8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kumimoji="1" lang="en-US" altLang="ja-JP" sz="850" b="0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http://sciencebasedtargets.org/companies-taking-action/</a:t>
            </a:r>
            <a:r>
              <a:rPr lang="en-US" altLang="ja-JP" sz="85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  <a:r>
              <a:rPr kumimoji="1" lang="ja-JP" alt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より作成。</a:t>
            </a:r>
            <a:r>
              <a:rPr lang="ja-JP" altLang="en-US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業種分類は事務局が日本標準産業分類等に当てはめ作成。</a:t>
            </a:r>
          </a:p>
        </p:txBody>
      </p:sp>
      <p:sp>
        <p:nvSpPr>
          <p:cNvPr id="5" name="テキスト ボックス 11">
            <a:extLst>
              <a:ext uri="{FF2B5EF4-FFF2-40B4-BE49-F238E27FC236}">
                <a16:creationId xmlns:a16="http://schemas.microsoft.com/office/drawing/2014/main" id="{68B46849-234D-39E1-B766-65D65067B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511" y="7181262"/>
            <a:ext cx="9974790" cy="23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90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なお、金融の業種に該当する企業は、</a:t>
            </a:r>
            <a:r>
              <a:rPr lang="en-US" altLang="ja-JP" sz="90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SBT</a:t>
            </a:r>
            <a:r>
              <a:rPr lang="ja-JP" altLang="en-US" sz="90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事務局において業種別の認定基準を検討中であるため、認定が行われていない。</a:t>
            </a:r>
            <a:r>
              <a:rPr lang="ja-JP" altLang="en-US" sz="9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「中小企業」の項目には、中小企業版</a:t>
            </a:r>
            <a:r>
              <a:rPr lang="en-US" altLang="ja-JP" sz="9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SBT</a:t>
            </a:r>
            <a:r>
              <a:rPr lang="ja-JP" altLang="en-US" sz="900" dirty="0" err="1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にて</a:t>
            </a:r>
            <a:r>
              <a:rPr lang="ja-JP" altLang="en-US" sz="9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認定を取得した企業名を記載している。</a:t>
            </a:r>
            <a:endParaRPr lang="en-US" altLang="ja-JP" sz="900" b="0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492693D4-8ECF-AA55-D634-2541DE0F82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3899" y="1109987"/>
            <a:ext cx="10359254" cy="957850"/>
          </a:xfrm>
        </p:spPr>
        <p:txBody>
          <a:bodyPr/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認定取得済の企業は日本で</a:t>
            </a:r>
            <a:r>
              <a:rPr lang="en-US" altLang="ja-JP" dirty="0"/>
              <a:t>904</a:t>
            </a:r>
            <a:r>
              <a:rPr lang="ja-JP" altLang="en-US" dirty="0"/>
              <a:t>社</a:t>
            </a:r>
            <a:endParaRPr lang="en-US" altLang="ja-JP" dirty="0"/>
          </a:p>
          <a:p>
            <a:r>
              <a:rPr lang="ja-JP" altLang="en-US" dirty="0"/>
              <a:t>日本では電気機器、建設業が多い</a:t>
            </a:r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5BF9C54-A611-2B00-760E-A73506460619}"/>
              </a:ext>
            </a:extLst>
          </p:cNvPr>
          <p:cNvSpPr txBox="1"/>
          <p:nvPr/>
        </p:nvSpPr>
        <p:spPr bwMode="auto">
          <a:xfrm>
            <a:off x="6389912" y="2194576"/>
            <a:ext cx="4139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ja-JP" altLang="ja-JP" sz="9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9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業種内五十音順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9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下線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付の企業は環境省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SBT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策定</a:t>
            </a: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個社別支援実施企業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2017~2020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年度）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AF789BB-A9F8-77E3-E96D-6614D69E8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57" y="2684058"/>
            <a:ext cx="14601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中小企業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(704):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3/5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6876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SBT</a:t>
            </a:r>
            <a:r>
              <a:rPr lang="ja-JP" altLang="en-US" dirty="0"/>
              <a:t>認定取得済の日本企業 </a:t>
            </a:r>
            <a:r>
              <a:rPr lang="en-US" altLang="ja-JP" dirty="0"/>
              <a:t>6/7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 bwMode="auto">
          <a:xfrm>
            <a:off x="7936878" y="527608"/>
            <a:ext cx="18133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2024</a:t>
            </a:r>
            <a:r>
              <a:rPr lang="zh-TW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zh-TW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zh-TW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zh-TW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zh-TW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日現在</a:t>
            </a:r>
            <a:endParaRPr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61925" y="2150630"/>
            <a:ext cx="63674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すでに認定を受けている日本企業</a:t>
            </a:r>
            <a:r>
              <a:rPr lang="en-US" altLang="ja-JP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904</a:t>
            </a: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社の一覧 </a:t>
            </a:r>
            <a:r>
              <a:rPr lang="en-US" altLang="ja-JP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6/7</a:t>
            </a:r>
            <a:endParaRPr lang="ja-JP" altLang="en-US" sz="2200" b="1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5DFD07D-9B59-8477-6A6A-19EC3B83A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3815" y="2683121"/>
            <a:ext cx="9136073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三好化成／美和製作所／ミワテック／睦製作所／村上木材／ムラタ興業／村中建設／室中産業／</a:t>
            </a:r>
            <a:r>
              <a:rPr lang="zh-CN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名晃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／メイユー／明和鋼業／メインコンセプト／森組／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森重精機／森村金属／柳沼ボデー工場／</a:t>
            </a:r>
            <a:r>
              <a:rPr lang="ja-JP" altLang="en-US" sz="10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八洲建設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／ヤスヒラ／柳田鉄工所／ヤベホーム／山一金属／ヤマウラ／ヤマシタ／ヤマセイ／山善／ヤマダインフラテクノス／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山田製作所／山田電器工業／山田鍍金工業／ヤマプラス／山文／山本機械／山本工作所／山本清掃／ヤマモトロックマシン／ユーエスウラサキ／幸美商事／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輸出入・港湾関連情報処理センター／ユタカ／豊ファインパック／</a:t>
            </a:r>
            <a:r>
              <a:rPr lang="ja-JP" altLang="en-US" sz="10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ユタコロジー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／ユナイテッド・アーバン投資法人／ユニゾン／ユニバーサルコムピューターシステム／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美岡工業／吉田測量設計／ライズ／ランデス／リコーインダストリー／リサイクルテック・ジャパン／</a:t>
            </a:r>
            <a:r>
              <a:rPr lang="ja-JP" altLang="en-US" sz="10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リマテックホールディングス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／龍名館／レーザックス／レックス／レフォルモ／ロジコ／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六協／ワード／ワイズグロー／ワカクサ／わかば農園／ワダウェルディング／和田製作所／</a:t>
            </a:r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渡辺製作所／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I’s"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F.C.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大阪／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AeroEdge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AG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／エール／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AISHIN CO.,LTD.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AO Holdings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Arakawa Industries Co., Ltd.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ARC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ARTE CORPORATION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boost technologies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／ＣＡＧＬＡ／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CAMINO SANGYO Co., Ltd.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／クリエイト／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Daiichikikou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Daiki Industrial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Daiwa Enterprise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DBJ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プライベートリート投資法人／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Drop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eftax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E-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konzal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EKUSERU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 Ltd.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Fujikawasangyou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Fujikogyosho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Fukuda Kogyo LLC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hakkai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Hama Corporation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HAYASHI UNITED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HIMEGI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HY24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ホールディングス／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IES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IIF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産業ファンド投資法人／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Ishiikoumusyo.Co.,Ltd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ITOKOGYO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JMF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日本都市ファンド投資法人／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Kabbara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合同会社／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Kanazawa Kasei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Kariyaseisakusho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KATAOKASEIMO K.K.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KATOKENSETSU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Kawaseseiko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／川島商会／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KDC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KDX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不動産投資法人／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KOU SEKKEI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Koushinseisakusho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Co. Ltd.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KsArt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KUMADA CO., LTD.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Libwork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MAINICHI SYOKAI Co., Ltd.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Makisangyou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Co., Ltd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MARUWA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MATEX CORPORATION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Misono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Sash Industry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MITAKA KANKYO SERVICE CO.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Miyama Seisakusho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Morita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Company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MORITA MTC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Muratakougyou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MYK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Nagaoka Factory Co., Ltd.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11">
            <a:extLst>
              <a:ext uri="{FF2B5EF4-FFF2-40B4-BE49-F238E27FC236}">
                <a16:creationId xmlns:a16="http://schemas.microsoft.com/office/drawing/2014/main" id="{D40B74C1-D822-D64A-9C7E-2673B1B69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38" y="7331288"/>
            <a:ext cx="9745337" cy="22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[</a:t>
            </a:r>
            <a:r>
              <a:rPr lang="ja-JP" altLang="en-US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出所</a:t>
            </a:r>
            <a:r>
              <a:rPr lang="en-US" altLang="ja-JP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]</a:t>
            </a:r>
            <a:r>
              <a:rPr kumimoji="1" lang="en-US" altLang="ja-JP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Science Based Targets</a:t>
            </a:r>
            <a:r>
              <a:rPr kumimoji="1" lang="ja-JP" alt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ホームページ</a:t>
            </a:r>
            <a:r>
              <a:rPr lang="ja-JP" altLang="en-US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Companies</a:t>
            </a:r>
            <a:r>
              <a:rPr lang="ja-JP" altLang="en-US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850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Take</a:t>
            </a:r>
            <a:r>
              <a:rPr lang="ja-JP" altLang="en-US" sz="850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850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Action</a:t>
            </a:r>
            <a:r>
              <a:rPr lang="en-US" altLang="ja-JP" sz="8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kumimoji="1" lang="en-US" altLang="ja-JP" sz="850" b="0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http://sciencebasedtargets.org/companies-taking-action/</a:t>
            </a:r>
            <a:r>
              <a:rPr lang="en-US" altLang="ja-JP" sz="85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  <a:r>
              <a:rPr kumimoji="1" lang="ja-JP" alt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より作成。</a:t>
            </a:r>
            <a:r>
              <a:rPr lang="ja-JP" altLang="en-US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業種分類は事務局が日本標準産業分類等に当てはめ作成。</a:t>
            </a:r>
          </a:p>
        </p:txBody>
      </p:sp>
      <p:sp>
        <p:nvSpPr>
          <p:cNvPr id="5" name="テキスト ボックス 11">
            <a:extLst>
              <a:ext uri="{FF2B5EF4-FFF2-40B4-BE49-F238E27FC236}">
                <a16:creationId xmlns:a16="http://schemas.microsoft.com/office/drawing/2014/main" id="{68B46849-234D-39E1-B766-65D65067B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511" y="7181262"/>
            <a:ext cx="9974790" cy="23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90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なお、金融の業種に該当する企業は、</a:t>
            </a:r>
            <a:r>
              <a:rPr lang="en-US" altLang="ja-JP" sz="90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SBT</a:t>
            </a:r>
            <a:r>
              <a:rPr lang="ja-JP" altLang="en-US" sz="90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事務局において業種別の認定基準を検討中であるため、認定が行われていない。</a:t>
            </a:r>
            <a:r>
              <a:rPr lang="ja-JP" altLang="en-US" sz="9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「中小企業」の項目には、中小企業版</a:t>
            </a:r>
            <a:r>
              <a:rPr lang="en-US" altLang="ja-JP" sz="9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SBT</a:t>
            </a:r>
            <a:r>
              <a:rPr lang="ja-JP" altLang="en-US" sz="900" dirty="0" err="1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にて</a:t>
            </a:r>
            <a:r>
              <a:rPr lang="ja-JP" altLang="en-US" sz="9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認定を取得した企業名を記載している。</a:t>
            </a:r>
            <a:endParaRPr lang="en-US" altLang="ja-JP" sz="900" b="0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492693D4-8ECF-AA55-D634-2541DE0F82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3899" y="1109987"/>
            <a:ext cx="10359254" cy="957850"/>
          </a:xfrm>
        </p:spPr>
        <p:txBody>
          <a:bodyPr/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認定取得済の企業は日本で</a:t>
            </a:r>
            <a:r>
              <a:rPr lang="en-US" altLang="ja-JP" dirty="0"/>
              <a:t>904</a:t>
            </a:r>
            <a:r>
              <a:rPr lang="ja-JP" altLang="en-US" dirty="0"/>
              <a:t>社</a:t>
            </a:r>
            <a:endParaRPr lang="en-US" altLang="ja-JP" dirty="0"/>
          </a:p>
          <a:p>
            <a:r>
              <a:rPr lang="ja-JP" altLang="en-US" dirty="0"/>
              <a:t>日本では電気機器、建設業が多い</a:t>
            </a:r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5BF9C54-A611-2B00-760E-A73506460619}"/>
              </a:ext>
            </a:extLst>
          </p:cNvPr>
          <p:cNvSpPr txBox="1"/>
          <p:nvPr/>
        </p:nvSpPr>
        <p:spPr bwMode="auto">
          <a:xfrm>
            <a:off x="6389912" y="2194576"/>
            <a:ext cx="4139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ja-JP" altLang="ja-JP" sz="9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9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業種内五十音順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9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下線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付の企業は環境省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SBT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策定</a:t>
            </a: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個社別支援実施企業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2017~2020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年度）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AF789BB-A9F8-77E3-E96D-6614D69E8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57" y="2684058"/>
            <a:ext cx="14601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中小企業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(704):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4/5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1222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D8A43-BF15-C485-E14F-54FDF4A9B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A475B7-A681-6071-1322-2A3C0C7FF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SBT</a:t>
            </a:r>
            <a:r>
              <a:rPr lang="ja-JP" altLang="en-US" dirty="0"/>
              <a:t>認定取得済の日本企業 </a:t>
            </a:r>
            <a:r>
              <a:rPr lang="en-US" altLang="ja-JP" dirty="0"/>
              <a:t>7/7</a:t>
            </a:r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6F5093-B2F3-91EF-AA83-A2CD003E7F48}"/>
              </a:ext>
            </a:extLst>
          </p:cNvPr>
          <p:cNvSpPr txBox="1"/>
          <p:nvPr/>
        </p:nvSpPr>
        <p:spPr bwMode="auto">
          <a:xfrm>
            <a:off x="7936878" y="527608"/>
            <a:ext cx="18133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2024</a:t>
            </a:r>
            <a:r>
              <a:rPr lang="zh-TW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zh-TW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zh-TW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zh-TW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zh-TW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日現在</a:t>
            </a:r>
            <a:endParaRPr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A701B51B-A142-3E07-038C-4617E8E267DE}"/>
              </a:ext>
            </a:extLst>
          </p:cNvPr>
          <p:cNvSpPr/>
          <p:nvPr/>
        </p:nvSpPr>
        <p:spPr>
          <a:xfrm>
            <a:off x="161925" y="2150630"/>
            <a:ext cx="63674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すでに認定を受けている日本企業</a:t>
            </a:r>
            <a:r>
              <a:rPr lang="en-US" altLang="ja-JP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904</a:t>
            </a: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社の一覧 </a:t>
            </a:r>
            <a:r>
              <a:rPr lang="en-US" altLang="ja-JP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7/7</a:t>
            </a:r>
            <a:endParaRPr lang="ja-JP" altLang="en-US" sz="2200" b="1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E33D703-4D0C-D254-B400-46621E6EA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3815" y="2683121"/>
            <a:ext cx="913607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Nagasaka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Resin Industry Co., Ltd.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NAGASE CIVIL ENGINEERINNG AND CONSTRUCTION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NAKAI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ホールディングス／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Nano Base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NF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千代田エレクトロニクス／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NISHIKAWA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Nomura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Senkou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Nomura-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sangyo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Co., LTD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nonpi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Ochiseisakusho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Co., Ltd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Okumura. MFG.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Onoderasign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ONOGI CO.LTD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OSW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Otsukakinzoku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Oyashoji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Planbase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Raina Co., Ltd.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Saikyo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Engineering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Sakano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LLC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Sanei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kucho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SANKOH SANSHO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Sankyu Industry Co., Ltd.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SANSHIN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SATOH KANAGATA FACTORY LLC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SDS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SDS Co., LTD.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Shimura Press Co., Ltd.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SHINETECK Co., Ltd.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SHINSEI STEEL LLC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SHINSEN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Showeidenki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SINBO CO., LTD.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SINSYO KIKO INC.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Sky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SUITO INDUSTRY CO.,LTD.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Sumi Lumber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SYUUWA.LLC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T4technical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TAIYO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Takagi Holdings Co., Ltd.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Takahashi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Komuten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Takanashi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iron and steel works Co., Ltd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TAKEUCHI KOUGYOU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TAKUMINO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ホールディングス／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TBM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TEG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TERADA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TKG CO.LTD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TOA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シブル／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Tochishu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Co., Ltd.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TOKIUM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TOMETAROU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Tomihari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Seisakusyo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LLC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Tomiya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Auto Parts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TOTAL WORK SANGYO CO.,LTD.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Tougotekkou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TOUNAN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TSURUMI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use work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VAIO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ValueFrontier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Wachi Ironworks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Watanabe Trading Co., Ltd.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u="sng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WoodLifeCompany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INDUSTRY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YAMABISHI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YAMAICHIKINZOKU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Yamasyo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Unyu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System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YKTEC CO.,LTD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Yokoyama Seisakusho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Co.,Ltd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YTEM,LTD.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ZERO PLUS</a:t>
            </a: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11">
            <a:extLst>
              <a:ext uri="{FF2B5EF4-FFF2-40B4-BE49-F238E27FC236}">
                <a16:creationId xmlns:a16="http://schemas.microsoft.com/office/drawing/2014/main" id="{A572E100-F29A-57E0-A58E-4C817846F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38" y="7331288"/>
            <a:ext cx="9745337" cy="22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[</a:t>
            </a:r>
            <a:r>
              <a:rPr lang="ja-JP" altLang="en-US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出所</a:t>
            </a:r>
            <a:r>
              <a:rPr lang="en-US" altLang="ja-JP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]</a:t>
            </a:r>
            <a:r>
              <a:rPr kumimoji="1" lang="en-US" altLang="ja-JP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Science Based Targets</a:t>
            </a:r>
            <a:r>
              <a:rPr kumimoji="1" lang="ja-JP" alt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ホームページ</a:t>
            </a:r>
            <a:r>
              <a:rPr lang="ja-JP" altLang="en-US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Companies</a:t>
            </a:r>
            <a:r>
              <a:rPr lang="ja-JP" altLang="en-US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850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Take</a:t>
            </a:r>
            <a:r>
              <a:rPr lang="ja-JP" altLang="en-US" sz="850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850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Action</a:t>
            </a:r>
            <a:r>
              <a:rPr lang="en-US" altLang="ja-JP" sz="8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kumimoji="1" lang="en-US" altLang="ja-JP" sz="850" b="0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http://sciencebasedtargets.org/companies-taking-action/</a:t>
            </a:r>
            <a:r>
              <a:rPr lang="en-US" altLang="ja-JP" sz="85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  <a:r>
              <a:rPr kumimoji="1" lang="ja-JP" alt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より作成。</a:t>
            </a:r>
            <a:r>
              <a:rPr lang="ja-JP" altLang="en-US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業種分類は事務局が日本標準産業分類等に当てはめ作成。</a:t>
            </a:r>
          </a:p>
        </p:txBody>
      </p:sp>
      <p:sp>
        <p:nvSpPr>
          <p:cNvPr id="5" name="テキスト ボックス 11">
            <a:extLst>
              <a:ext uri="{FF2B5EF4-FFF2-40B4-BE49-F238E27FC236}">
                <a16:creationId xmlns:a16="http://schemas.microsoft.com/office/drawing/2014/main" id="{D8C474A6-040B-0F8A-7A34-91D8F19C9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511" y="7181262"/>
            <a:ext cx="9974790" cy="23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90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なお、金融の業種に該当する企業は、</a:t>
            </a:r>
            <a:r>
              <a:rPr lang="en-US" altLang="ja-JP" sz="90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SBT</a:t>
            </a:r>
            <a:r>
              <a:rPr lang="ja-JP" altLang="en-US" sz="90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事務局において業種別の認定基準を検討中であるため、認定が行われていない。</a:t>
            </a:r>
            <a:r>
              <a:rPr lang="ja-JP" altLang="en-US" sz="9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「中小企業」の項目には、中小企業版</a:t>
            </a:r>
            <a:r>
              <a:rPr lang="en-US" altLang="ja-JP" sz="9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SBT</a:t>
            </a:r>
            <a:r>
              <a:rPr lang="ja-JP" altLang="en-US" sz="900" dirty="0" err="1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にて</a:t>
            </a:r>
            <a:r>
              <a:rPr lang="ja-JP" altLang="en-US" sz="9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認定を取得した企業名を記載している。</a:t>
            </a:r>
            <a:endParaRPr lang="en-US" altLang="ja-JP" sz="900" b="0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2D5C0A12-7428-838A-1FBF-3BF8A23063E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3899" y="1109987"/>
            <a:ext cx="10359254" cy="957850"/>
          </a:xfrm>
        </p:spPr>
        <p:txBody>
          <a:bodyPr/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認定取得済の企業は日本で</a:t>
            </a:r>
            <a:r>
              <a:rPr lang="en-US" altLang="ja-JP" dirty="0"/>
              <a:t>904</a:t>
            </a:r>
            <a:r>
              <a:rPr lang="ja-JP" altLang="en-US" dirty="0"/>
              <a:t>社</a:t>
            </a:r>
            <a:endParaRPr lang="en-US" altLang="ja-JP" dirty="0"/>
          </a:p>
          <a:p>
            <a:r>
              <a:rPr lang="ja-JP" altLang="en-US" dirty="0"/>
              <a:t>日本では電気機器、建設業が多い</a:t>
            </a:r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97BFA2A-4108-1FDC-6A79-985066A1E128}"/>
              </a:ext>
            </a:extLst>
          </p:cNvPr>
          <p:cNvSpPr txBox="1"/>
          <p:nvPr/>
        </p:nvSpPr>
        <p:spPr bwMode="auto">
          <a:xfrm>
            <a:off x="6389912" y="2194576"/>
            <a:ext cx="4139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ja-JP" altLang="ja-JP" sz="9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9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業種内五十音順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9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下線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付の企業は環境省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SBT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策定</a:t>
            </a: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個社別支援実施企業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2017~2020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年度）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41BD35B-C8C9-97DA-7A82-BF10646BF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57" y="2684058"/>
            <a:ext cx="14601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中小企業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(704):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5/5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3225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SBT</a:t>
            </a:r>
            <a:r>
              <a:rPr lang="ja-JP" altLang="en-US" dirty="0"/>
              <a:t>認定コミット中の日本企業 </a:t>
            </a:r>
            <a:r>
              <a:rPr lang="en-US" altLang="ja-JP" dirty="0"/>
              <a:t>1/2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 bwMode="auto">
          <a:xfrm>
            <a:off x="7936878" y="527608"/>
            <a:ext cx="18133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2024</a:t>
            </a:r>
            <a:r>
              <a:rPr lang="zh-TW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zh-TW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zh-TW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zh-TW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zh-TW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日現在</a:t>
            </a:r>
            <a:endParaRPr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61925" y="2212171"/>
            <a:ext cx="7814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年以内の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SBT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設定をコミットしている日本企業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84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社の一覧</a:t>
            </a:r>
            <a:endParaRPr lang="ja-JP" altLang="en-US" sz="2400" b="1" dirty="0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auto">
          <a:xfrm>
            <a:off x="13567" y="2741615"/>
            <a:ext cx="1974489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建設業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(5)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食料品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(1)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化学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(6)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医薬品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(7)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ゴム製品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(3)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ガラス・土石製品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(1)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鉄鋼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(1)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精密機器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(2)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金属製品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(2)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機械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(2)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電気機器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(9)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auto">
          <a:xfrm>
            <a:off x="1798976" y="2741615"/>
            <a:ext cx="8630825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小松ウオール工業／竹中工務店／三機工業／鉄建建設／日本道路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eaLnBrk="1" hangingPunct="1">
              <a:defRPr/>
            </a:pP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eaLnBrk="1" hangingPunct="1">
              <a:defRPr/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サッポロホールディングス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eaLnBrk="1" hangingPunct="1">
              <a:defRPr/>
            </a:pP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eaLnBrk="1" hangingPunct="1">
              <a:defRPr/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カナエ／サカタインクス／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JSR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／住友ベークライト／トクヤマ／</a:t>
            </a:r>
            <a:r>
              <a:rPr lang="ja-JP" altLang="en-US" sz="11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ファンケル</a:t>
            </a:r>
            <a:endParaRPr lang="en-US" altLang="ja-JP" sz="1100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eaLnBrk="1" hangingPunct="1">
              <a:defRPr/>
            </a:pP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eaLnBrk="1" hangingPunct="1">
              <a:defRPr/>
            </a:pPr>
            <a:r>
              <a:rPr lang="en-US" altLang="ja-JP" sz="11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EPNextS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／エイツーヘルスケア／新日本科学／ニットーボーメディカル／武州製薬／ペプチドリーム／リニカル</a:t>
            </a:r>
          </a:p>
          <a:p>
            <a:pPr lvl="0" eaLnBrk="1" hangingPunct="1">
              <a:defRPr/>
            </a:pP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eaLnBrk="1" hangingPunct="1">
              <a:defRPr/>
            </a:pPr>
            <a:r>
              <a:rPr lang="ja-JP" altLang="en-US" sz="11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住友ゴム工業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／ニチリン／</a:t>
            </a:r>
            <a:r>
              <a:rPr lang="ja-JP" altLang="en-US" sz="11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横浜ゴム</a:t>
            </a:r>
            <a:endParaRPr lang="en-US" altLang="ja-JP" sz="1100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eaLnBrk="1" hangingPunct="1">
              <a:defRPr/>
            </a:pP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eaLnBrk="1" hangingPunct="1">
              <a:defRPr/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日本ガイシ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eaLnBrk="1" hangingPunct="1">
              <a:defRPr/>
            </a:pP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eaLnBrk="1" hangingPunct="1">
              <a:defRPr/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東京製鐵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eaLnBrk="1" hangingPunct="1">
              <a:defRPr/>
            </a:pP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KOKUSAI ELECTRIC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／ツバキ・ナカシマ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eaLnBrk="1" hangingPunct="1">
              <a:defRPr/>
            </a:pP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eaLnBrk="1" hangingPunct="1">
              <a:defRPr/>
            </a:pP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SUMCO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／不二サッシ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eaLnBrk="1" hangingPunct="1">
              <a:defRPr/>
            </a:pP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SMC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ja-JP" altLang="en-US" sz="11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ジェイテクト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eaLnBrk="1" hangingPunct="1">
              <a:defRPr/>
            </a:pP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eaLnBrk="1" hangingPunct="1">
              <a:defRPr/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エナジーウィズ／シスメックス／スミダコーポレーション／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TDK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／電気興業／</a:t>
            </a:r>
            <a:r>
              <a:rPr lang="ja-JP" altLang="en-US" sz="11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ニデック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 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PHC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ホールディングス／ミネベアミツミ／ヨコオ</a:t>
            </a:r>
          </a:p>
        </p:txBody>
      </p:sp>
      <p:sp>
        <p:nvSpPr>
          <p:cNvPr id="22" name="テキスト ボックス 11"/>
          <p:cNvSpPr txBox="1">
            <a:spLocks noChangeArrowheads="1"/>
          </p:cNvSpPr>
          <p:nvPr/>
        </p:nvSpPr>
        <p:spPr bwMode="auto">
          <a:xfrm>
            <a:off x="818901" y="7187413"/>
            <a:ext cx="9745337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[</a:t>
            </a:r>
            <a:r>
              <a:rPr lang="ja-JP" altLang="en-US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出所</a:t>
            </a:r>
            <a:r>
              <a:rPr lang="en-US" altLang="ja-JP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]</a:t>
            </a:r>
            <a:r>
              <a:rPr kumimoji="1" lang="en-US" altLang="ja-JP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Science Based Targets</a:t>
            </a:r>
            <a:r>
              <a:rPr kumimoji="1" lang="ja-JP" alt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ホームページ</a:t>
            </a:r>
            <a:r>
              <a:rPr lang="ja-JP" altLang="en-US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Companies</a:t>
            </a:r>
            <a:r>
              <a:rPr lang="ja-JP" altLang="en-US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850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Take</a:t>
            </a:r>
            <a:r>
              <a:rPr lang="ja-JP" altLang="en-US" sz="850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850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Action</a:t>
            </a:r>
            <a:r>
              <a:rPr lang="en-US" altLang="ja-JP" sz="8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kumimoji="1" lang="en-US" altLang="ja-JP" sz="85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http://sciencebasedtargets.org/companies-taking-action/</a:t>
            </a:r>
            <a:r>
              <a:rPr lang="en-US" altLang="ja-JP" sz="8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  <a:r>
              <a:rPr kumimoji="1" lang="ja-JP" alt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より作成。</a:t>
            </a:r>
            <a:endParaRPr kumimoji="1" lang="en-US" altLang="ja-JP" sz="8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業種分類は事務局が日本標準産業分類等に当てはめ作成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2FC13162-FC23-D77D-0632-220DF84A14D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3899" y="1109987"/>
            <a:ext cx="10359254" cy="957850"/>
          </a:xfrm>
        </p:spPr>
        <p:txBody>
          <a:bodyPr/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SBT</a:t>
            </a:r>
            <a:r>
              <a:rPr lang="ja-JP" altLang="en-US" dirty="0"/>
              <a:t>認定コミット中の企業は日本で</a:t>
            </a:r>
            <a:r>
              <a:rPr lang="en-US" altLang="ja-JP" dirty="0"/>
              <a:t>84</a:t>
            </a:r>
            <a:r>
              <a:rPr lang="ja-JP" altLang="en-US" dirty="0"/>
              <a:t>社</a:t>
            </a:r>
            <a:endParaRPr lang="en-US" altLang="ja-JP" dirty="0"/>
          </a:p>
          <a:p>
            <a:r>
              <a:rPr lang="ja-JP" altLang="en-US" dirty="0"/>
              <a:t>日本ではサービス業、電気機器が多い</a:t>
            </a:r>
            <a:endParaRPr lang="en-US" altLang="ja-JP" dirty="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679B6BE7-70AB-E791-D15D-5C37A61AB3BE}"/>
              </a:ext>
            </a:extLst>
          </p:cNvPr>
          <p:cNvCxnSpPr/>
          <p:nvPr/>
        </p:nvCxnSpPr>
        <p:spPr>
          <a:xfrm>
            <a:off x="1887114" y="3021870"/>
            <a:ext cx="846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2A8A6C41-BF1D-D4BF-11CC-BDD15A427B49}"/>
              </a:ext>
            </a:extLst>
          </p:cNvPr>
          <p:cNvCxnSpPr/>
          <p:nvPr/>
        </p:nvCxnSpPr>
        <p:spPr>
          <a:xfrm>
            <a:off x="1887114" y="3359130"/>
            <a:ext cx="846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518A5F0-6782-A96B-E360-9D8BF1E36A94}"/>
              </a:ext>
            </a:extLst>
          </p:cNvPr>
          <p:cNvCxnSpPr/>
          <p:nvPr/>
        </p:nvCxnSpPr>
        <p:spPr>
          <a:xfrm>
            <a:off x="1887114" y="3696390"/>
            <a:ext cx="846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7373DA57-9822-66F3-A12E-73ACC3E50336}"/>
              </a:ext>
            </a:extLst>
          </p:cNvPr>
          <p:cNvCxnSpPr/>
          <p:nvPr/>
        </p:nvCxnSpPr>
        <p:spPr>
          <a:xfrm>
            <a:off x="1887114" y="4033650"/>
            <a:ext cx="846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E5A41F72-BC23-1FA8-2436-20C250B9B59C}"/>
              </a:ext>
            </a:extLst>
          </p:cNvPr>
          <p:cNvCxnSpPr/>
          <p:nvPr/>
        </p:nvCxnSpPr>
        <p:spPr>
          <a:xfrm>
            <a:off x="1887114" y="4370910"/>
            <a:ext cx="846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1C38607-22C9-11B3-2DCF-85AAAC563570}"/>
              </a:ext>
            </a:extLst>
          </p:cNvPr>
          <p:cNvCxnSpPr/>
          <p:nvPr/>
        </p:nvCxnSpPr>
        <p:spPr>
          <a:xfrm>
            <a:off x="1887114" y="4708170"/>
            <a:ext cx="846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18DEB35B-9E36-42D2-4124-9F85E3054C87}"/>
              </a:ext>
            </a:extLst>
          </p:cNvPr>
          <p:cNvCxnSpPr/>
          <p:nvPr/>
        </p:nvCxnSpPr>
        <p:spPr>
          <a:xfrm>
            <a:off x="1887114" y="5045430"/>
            <a:ext cx="846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7E127A9-4CFC-638B-9CC5-6694A979EE8E}"/>
              </a:ext>
            </a:extLst>
          </p:cNvPr>
          <p:cNvCxnSpPr/>
          <p:nvPr/>
        </p:nvCxnSpPr>
        <p:spPr>
          <a:xfrm>
            <a:off x="1887114" y="5382690"/>
            <a:ext cx="846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9D71DA8-AA0B-D0D1-C50C-CA4E35ED6FC3}"/>
              </a:ext>
            </a:extLst>
          </p:cNvPr>
          <p:cNvCxnSpPr/>
          <p:nvPr/>
        </p:nvCxnSpPr>
        <p:spPr>
          <a:xfrm>
            <a:off x="1887114" y="5719950"/>
            <a:ext cx="846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4C8B747-E6C9-34F6-6F90-7DA445F2C142}"/>
              </a:ext>
            </a:extLst>
          </p:cNvPr>
          <p:cNvCxnSpPr/>
          <p:nvPr/>
        </p:nvCxnSpPr>
        <p:spPr>
          <a:xfrm>
            <a:off x="1887114" y="6057210"/>
            <a:ext cx="846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212EAC91-71F2-C0B4-1D6E-913B750B116A}"/>
              </a:ext>
            </a:extLst>
          </p:cNvPr>
          <p:cNvCxnSpPr/>
          <p:nvPr/>
        </p:nvCxnSpPr>
        <p:spPr>
          <a:xfrm>
            <a:off x="1887114" y="6394470"/>
            <a:ext cx="846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E847274-BD3D-766B-4F66-79535A3E42EA}"/>
              </a:ext>
            </a:extLst>
          </p:cNvPr>
          <p:cNvSpPr txBox="1"/>
          <p:nvPr/>
        </p:nvSpPr>
        <p:spPr bwMode="auto">
          <a:xfrm>
            <a:off x="8024986" y="2139992"/>
            <a:ext cx="266682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ja-JP" altLang="ja-JP" sz="11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1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業種内五十音</a:t>
            </a:r>
            <a:r>
              <a:rPr lang="ja-JP" altLang="ja-JP" sz="11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順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1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下線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付の企業は環境省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SBT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策定</a:t>
            </a:r>
            <a:r>
              <a:rPr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個社別</a:t>
            </a:r>
            <a:endParaRPr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支援実施企業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2017~2020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年度）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0086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EDA42A0-BCB7-38A3-C727-9E6E1F8CB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976" y="2741615"/>
            <a:ext cx="863082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いすゞ自動車／川崎重工／</a:t>
            </a:r>
            <a:r>
              <a:rPr lang="ja-JP" altLang="en-US" sz="11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豊田自動織機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／トヨタ紡織／マレリホールディングス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eaLnBrk="1" hangingPunct="1">
              <a:defRPr/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イトーキ／永大産業／ケイミュー／大成化工／トクラス／フジシールインターナショナル</a:t>
            </a:r>
            <a:endParaRPr lang="en-US" altLang="ja-JP" sz="1100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eaLnBrk="1" hangingPunct="1">
              <a:defRPr/>
            </a:pP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eaLnBrk="1" hangingPunct="1">
              <a:defRPr/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近鉄エクスプレス／日本航空／三菱倉庫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eaLnBrk="1" hangingPunct="1">
              <a:defRPr/>
            </a:pP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eaLnBrk="1" hangingPunct="1">
              <a:defRPr/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伊藤忠テクノソリューションズ／オークネット／システムズ・デザイン／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DTS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 トランスコスモス／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BIPROGY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／メルカリ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eaLnBrk="1" hangingPunct="1">
              <a:defRPr/>
            </a:pP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eaLnBrk="1" hangingPunct="1">
              <a:defRPr/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スターゼン／豊田通商／バリュエンスホールディングス／フォーバル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eaLnBrk="1" hangingPunct="1">
              <a:defRPr/>
            </a:pP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eaLnBrk="1" hangingPunct="1">
              <a:defRPr/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クオールホールディングス／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ZOZO 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／メドピア／ローソン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eaLnBrk="1" hangingPunct="1">
              <a:defRPr/>
            </a:pP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eaLnBrk="1" hangingPunct="1">
              <a:defRPr/>
            </a:pPr>
            <a:r>
              <a:rPr lang="en-US" altLang="ja-JP" sz="11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SOMPO</a:t>
            </a:r>
            <a:r>
              <a:rPr lang="ja-JP" altLang="en-US" sz="11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ホールディングス</a:t>
            </a:r>
            <a:endParaRPr lang="en-US" altLang="ja-JP" sz="1100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eaLnBrk="1" hangingPunct="1">
              <a:defRPr/>
            </a:pP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eaLnBrk="1" hangingPunct="1">
              <a:defRPr/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飯田グループホールディングス／イオンモール／リロケーション・ジャパン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eaLnBrk="1" hangingPunct="1">
              <a:defRPr/>
            </a:pP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H.U.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グループホールディングス／エス・エム・エス／共同印刷／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JTB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／ジャパンエレベーターサービスホールディングス／すかいらーくホールディングス／船場／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博報堂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DY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ホールディングス／ベイカレント・コンサルティング／楽天グループ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eaLnBrk="1" hangingPunct="1">
              <a:defRPr/>
            </a:pP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NIPPON EXPRESS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ホールディングス／東日本旅客鉄道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SBT</a:t>
            </a:r>
            <a:r>
              <a:rPr lang="ja-JP" altLang="en-US" dirty="0"/>
              <a:t>認定コミット中の日本企業 </a:t>
            </a:r>
            <a:r>
              <a:rPr lang="en-US" altLang="ja-JP" dirty="0"/>
              <a:t>2/2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 bwMode="auto">
          <a:xfrm>
            <a:off x="7936878" y="527608"/>
            <a:ext cx="18133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2024</a:t>
            </a:r>
            <a:r>
              <a:rPr lang="zh-TW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zh-TW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zh-TW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zh-TW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zh-TW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日現在</a:t>
            </a:r>
            <a:endParaRPr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61925" y="2212171"/>
            <a:ext cx="7814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年以内の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SBT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設定をコミットしている日本企業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84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社の一覧</a:t>
            </a:r>
            <a:endParaRPr lang="ja-JP" altLang="en-US" sz="2400" b="1" dirty="0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auto">
          <a:xfrm>
            <a:off x="13567" y="2741615"/>
            <a:ext cx="1974489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輸送用機器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(5)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その他製品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(6)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空運業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(3)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情報・通信業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(7)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卸売業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(4)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小売業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(4)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ja-JP" altLang="en-US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金融・保険業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(1)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defRPr/>
            </a:pP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不動産業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(3)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defRPr/>
            </a:pP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defRPr/>
            </a:pP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サービス業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(10)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defRPr/>
            </a:pP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defRPr/>
            </a:pP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defRPr/>
            </a:pP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陸運業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(2)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defRPr/>
            </a:pP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11"/>
          <p:cNvSpPr txBox="1">
            <a:spLocks noChangeArrowheads="1"/>
          </p:cNvSpPr>
          <p:nvPr/>
        </p:nvSpPr>
        <p:spPr bwMode="auto">
          <a:xfrm>
            <a:off x="818901" y="7187413"/>
            <a:ext cx="9745337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[</a:t>
            </a:r>
            <a:r>
              <a:rPr lang="ja-JP" altLang="en-US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出所</a:t>
            </a:r>
            <a:r>
              <a:rPr lang="en-US" altLang="ja-JP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]</a:t>
            </a:r>
            <a:r>
              <a:rPr kumimoji="1" lang="en-US" altLang="ja-JP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Science Based Targets</a:t>
            </a:r>
            <a:r>
              <a:rPr kumimoji="1" lang="ja-JP" alt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ホームページ</a:t>
            </a:r>
            <a:r>
              <a:rPr lang="ja-JP" altLang="en-US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Companies</a:t>
            </a:r>
            <a:r>
              <a:rPr lang="ja-JP" altLang="en-US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850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Take</a:t>
            </a:r>
            <a:r>
              <a:rPr lang="ja-JP" altLang="en-US" sz="850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850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Action</a:t>
            </a:r>
            <a:r>
              <a:rPr lang="en-US" altLang="ja-JP" sz="8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kumimoji="1" lang="en-US" altLang="ja-JP" sz="85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http://sciencebasedtargets.org/companies-taking-action/</a:t>
            </a:r>
            <a:r>
              <a:rPr lang="en-US" altLang="ja-JP" sz="8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  <a:r>
              <a:rPr kumimoji="1" lang="ja-JP" alt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より作成。</a:t>
            </a:r>
            <a:endParaRPr kumimoji="1" lang="en-US" altLang="ja-JP" sz="8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業種分類は事務局が日本標準産業分類等に当てはめ作成</a:t>
            </a:r>
          </a:p>
        </p:txBody>
      </p:sp>
      <p:sp>
        <p:nvSpPr>
          <p:cNvPr id="11" name="テキスト ボックス 10"/>
          <p:cNvSpPr txBox="1"/>
          <p:nvPr/>
        </p:nvSpPr>
        <p:spPr bwMode="auto">
          <a:xfrm>
            <a:off x="8024986" y="2139992"/>
            <a:ext cx="266682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ja-JP" altLang="ja-JP" sz="11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1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業種内五十音</a:t>
            </a:r>
            <a:r>
              <a:rPr lang="ja-JP" altLang="ja-JP" sz="11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順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1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下線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付の企業は環境省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SBT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策定</a:t>
            </a:r>
            <a:r>
              <a:rPr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個社別</a:t>
            </a:r>
            <a:endParaRPr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支援実施企業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2017~2020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年度）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2FC13162-FC23-D77D-0632-220DF84A14D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3899" y="1109987"/>
            <a:ext cx="10359254" cy="957850"/>
          </a:xfrm>
        </p:spPr>
        <p:txBody>
          <a:bodyPr/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SBT</a:t>
            </a:r>
            <a:r>
              <a:rPr lang="ja-JP" altLang="en-US" dirty="0"/>
              <a:t>認定コミット中の企業は日本で</a:t>
            </a:r>
            <a:r>
              <a:rPr lang="en-US" altLang="ja-JP" dirty="0"/>
              <a:t>84</a:t>
            </a:r>
            <a:r>
              <a:rPr lang="ja-JP" altLang="en-US" dirty="0"/>
              <a:t>社</a:t>
            </a:r>
            <a:endParaRPr lang="en-US" altLang="ja-JP" dirty="0"/>
          </a:p>
          <a:p>
            <a:r>
              <a:rPr lang="ja-JP" altLang="en-US" dirty="0"/>
              <a:t>日本ではサービス業、電気機器が多い</a:t>
            </a:r>
            <a:endParaRPr lang="en-US" altLang="ja-JP" dirty="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4C5ED4D3-601B-8F63-8B5B-0B696F9C7D4A}"/>
              </a:ext>
            </a:extLst>
          </p:cNvPr>
          <p:cNvCxnSpPr/>
          <p:nvPr/>
        </p:nvCxnSpPr>
        <p:spPr>
          <a:xfrm>
            <a:off x="1887114" y="3021870"/>
            <a:ext cx="846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D8D8A433-8344-563E-8C10-D054841F456D}"/>
              </a:ext>
            </a:extLst>
          </p:cNvPr>
          <p:cNvCxnSpPr/>
          <p:nvPr/>
        </p:nvCxnSpPr>
        <p:spPr>
          <a:xfrm>
            <a:off x="1887114" y="3359130"/>
            <a:ext cx="846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93A8FFAF-2949-24E9-ED73-5D60ECEB6F3C}"/>
              </a:ext>
            </a:extLst>
          </p:cNvPr>
          <p:cNvCxnSpPr/>
          <p:nvPr/>
        </p:nvCxnSpPr>
        <p:spPr>
          <a:xfrm>
            <a:off x="1887114" y="3696390"/>
            <a:ext cx="846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2A468DE-4434-F7A9-277D-E0E6822D87C7}"/>
              </a:ext>
            </a:extLst>
          </p:cNvPr>
          <p:cNvCxnSpPr/>
          <p:nvPr/>
        </p:nvCxnSpPr>
        <p:spPr>
          <a:xfrm>
            <a:off x="1887114" y="4033650"/>
            <a:ext cx="846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E10FDD0E-E214-3BB7-B4D8-8B141CF1602B}"/>
              </a:ext>
            </a:extLst>
          </p:cNvPr>
          <p:cNvCxnSpPr/>
          <p:nvPr/>
        </p:nvCxnSpPr>
        <p:spPr>
          <a:xfrm>
            <a:off x="1887114" y="4370910"/>
            <a:ext cx="846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70EABEF-AB28-9445-5881-53490470DED5}"/>
              </a:ext>
            </a:extLst>
          </p:cNvPr>
          <p:cNvCxnSpPr/>
          <p:nvPr/>
        </p:nvCxnSpPr>
        <p:spPr>
          <a:xfrm>
            <a:off x="1887114" y="4708170"/>
            <a:ext cx="846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F4B222F-FCC5-0A6B-66A6-6AC59C5B5074}"/>
              </a:ext>
            </a:extLst>
          </p:cNvPr>
          <p:cNvCxnSpPr>
            <a:cxnSpLocks/>
          </p:cNvCxnSpPr>
          <p:nvPr/>
        </p:nvCxnSpPr>
        <p:spPr>
          <a:xfrm>
            <a:off x="1887114" y="5045430"/>
            <a:ext cx="846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3EC7540E-5810-19CD-9DAD-A2BD15EE6788}"/>
              </a:ext>
            </a:extLst>
          </p:cNvPr>
          <p:cNvCxnSpPr>
            <a:cxnSpLocks/>
          </p:cNvCxnSpPr>
          <p:nvPr/>
        </p:nvCxnSpPr>
        <p:spPr>
          <a:xfrm>
            <a:off x="1887114" y="5897595"/>
            <a:ext cx="846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D268C1B5-F232-0D37-7E6E-FDECAD5EAE2A}"/>
              </a:ext>
            </a:extLst>
          </p:cNvPr>
          <p:cNvCxnSpPr>
            <a:cxnSpLocks/>
          </p:cNvCxnSpPr>
          <p:nvPr/>
        </p:nvCxnSpPr>
        <p:spPr>
          <a:xfrm>
            <a:off x="1887114" y="5402295"/>
            <a:ext cx="846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855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3291621-3ABF-7898-E885-57533B5D29A5}"/>
              </a:ext>
            </a:extLst>
          </p:cNvPr>
          <p:cNvSpPr/>
          <p:nvPr/>
        </p:nvSpPr>
        <p:spPr>
          <a:xfrm>
            <a:off x="462621" y="5428034"/>
            <a:ext cx="9766571" cy="1721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SBT</a:t>
            </a:r>
            <a:r>
              <a:rPr lang="ja-JP" altLang="en-US" dirty="0"/>
              <a:t>の運営機関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2"/>
          </p:nvPr>
        </p:nvSpPr>
        <p:spPr>
          <a:xfrm>
            <a:off x="161925" y="1110920"/>
            <a:ext cx="10367963" cy="958106"/>
          </a:xfrm>
        </p:spPr>
        <p:txBody>
          <a:bodyPr/>
          <a:lstStyle/>
          <a:p>
            <a:r>
              <a:rPr lang="en-US" altLang="ja-JP" sz="1800" dirty="0"/>
              <a:t>CDP</a:t>
            </a:r>
            <a:r>
              <a:rPr lang="ja-JP" altLang="en-US" sz="1800" dirty="0"/>
              <a:t>・</a:t>
            </a:r>
            <a:r>
              <a:rPr lang="en-US" altLang="ja-JP" sz="1800" dirty="0"/>
              <a:t>UNGC</a:t>
            </a:r>
            <a:r>
              <a:rPr lang="ja-JP" altLang="en-US" sz="1800" dirty="0"/>
              <a:t>・</a:t>
            </a:r>
            <a:r>
              <a:rPr lang="en-US" altLang="ja-JP" sz="1800" dirty="0"/>
              <a:t>WRI</a:t>
            </a:r>
            <a:r>
              <a:rPr lang="ja-JP" altLang="en-US" sz="1800" dirty="0"/>
              <a:t>・</a:t>
            </a:r>
            <a:r>
              <a:rPr lang="en-US" altLang="ja-JP" sz="1800" dirty="0"/>
              <a:t>WWF</a:t>
            </a:r>
            <a:r>
              <a:rPr lang="ja-JP" altLang="en-US" sz="1800" dirty="0"/>
              <a:t>の</a:t>
            </a:r>
            <a:r>
              <a:rPr lang="en-US" altLang="ja-JP" sz="1800" dirty="0"/>
              <a:t>4</a:t>
            </a:r>
            <a:r>
              <a:rPr lang="ja-JP" altLang="en-US" sz="1800" dirty="0" err="1"/>
              <a:t>つの</a:t>
            </a:r>
            <a:r>
              <a:rPr lang="ja-JP" altLang="en-US" sz="1800" dirty="0"/>
              <a:t>機関が共同で運営</a:t>
            </a:r>
            <a:endParaRPr lang="en-US" altLang="ja-JP" sz="1800" dirty="0"/>
          </a:p>
          <a:p>
            <a:r>
              <a:rPr lang="en-US" altLang="ja-JP" sz="1800" dirty="0"/>
              <a:t>We Mean Business</a:t>
            </a:r>
            <a:r>
              <a:rPr lang="ja-JP" altLang="en-US" sz="1800" dirty="0"/>
              <a:t>（</a:t>
            </a:r>
            <a:r>
              <a:rPr lang="en-US" altLang="ja-JP" sz="1800" dirty="0"/>
              <a:t>WMB</a:t>
            </a:r>
            <a:r>
              <a:rPr lang="ja-JP" altLang="en-US" sz="1800" dirty="0"/>
              <a:t>）の取組の一つとして実施</a:t>
            </a:r>
            <a:endParaRPr lang="en-US" altLang="ja-JP" sz="1800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0CBCE1F-8DCE-AA9D-82AF-D90A9843EC4D}"/>
              </a:ext>
            </a:extLst>
          </p:cNvPr>
          <p:cNvGrpSpPr/>
          <p:nvPr/>
        </p:nvGrpSpPr>
        <p:grpSpPr>
          <a:xfrm>
            <a:off x="889329" y="5775518"/>
            <a:ext cx="8913155" cy="1054456"/>
            <a:chOff x="828646" y="5775518"/>
            <a:chExt cx="8913155" cy="1054456"/>
          </a:xfrm>
        </p:grpSpPr>
        <p:pic>
          <p:nvPicPr>
            <p:cNvPr id="8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8241" y="5876588"/>
              <a:ext cx="1823560" cy="852316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9" name="Picture 4" descr="http://sustainable-event-alliance.org/wp-content/uploads/2010/06/Global_compact_logo-300x283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347" y="5775518"/>
              <a:ext cx="1117797" cy="1054456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s://upload.wikimedia.org/wikipedia/en/0/0b/World_Resources_Institute_logo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231" y="6011961"/>
              <a:ext cx="1674923" cy="581570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bject 8"/>
            <p:cNvSpPr>
              <a:spLocks noChangeAspect="1"/>
            </p:cNvSpPr>
            <p:nvPr/>
          </p:nvSpPr>
          <p:spPr>
            <a:xfrm>
              <a:off x="828646" y="5952885"/>
              <a:ext cx="1440614" cy="699723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90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00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</p:grpSp>
      <p:pic>
        <p:nvPicPr>
          <p:cNvPr id="12" name="Picture 4" descr="「science based targets logo」の画像検索結果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7968" y="2354266"/>
            <a:ext cx="4355877" cy="24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5">
            <a:extLst>
              <a:ext uri="{FF2B5EF4-FFF2-40B4-BE49-F238E27FC236}">
                <a16:creationId xmlns:a16="http://schemas.microsoft.com/office/drawing/2014/main" id="{F56820A9-AA10-1D18-CD19-A479453ED24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761076" y="4953504"/>
            <a:ext cx="3169662" cy="274961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86210" tIns="43105" rIns="86210" bIns="43105" anchor="ctr"/>
          <a:lstStyle>
            <a:lvl1pPr algn="l" eaLnBrk="0" hangingPunct="0">
              <a:lnSpc>
                <a:spcPct val="110000"/>
              </a:lnSpc>
              <a:spcBef>
                <a:spcPct val="20000"/>
              </a:spcBef>
              <a:buClr>
                <a:srgbClr val="140078"/>
              </a:buClr>
              <a:buFont typeface="Wingdings" pitchFamily="2" charset="2"/>
              <a:buChar char="l"/>
              <a:defRPr kumimoji="1">
                <a:solidFill>
                  <a:srgbClr val="140078"/>
                </a:solidFill>
                <a:latin typeface="Arial" pitchFamily="34" charset="0"/>
                <a:ea typeface="HGSｺﾞｼｯｸM" pitchFamily="50" charset="-128"/>
              </a:defRPr>
            </a:lvl1pPr>
            <a:lvl2pPr marL="742950" indent="-28575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£"/>
              <a:defRPr sz="16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2pPr>
            <a:lvl3pPr marL="1143000" indent="-22860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Char char="•"/>
              <a:defRPr kumimoji="1" sz="14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3pPr>
            <a:lvl4pPr marL="1600200" indent="-228600" algn="l" eaLnBrk="0" hangingPunct="0">
              <a:lnSpc>
                <a:spcPct val="110000"/>
              </a:lnSpc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4pPr>
            <a:lvl5pPr marL="2057400" indent="-228600" algn="l" eaLnBrk="0" hangingPunct="0">
              <a:lnSpc>
                <a:spcPct val="110000"/>
              </a:lnSpc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70000"/>
              </a:spcAft>
              <a:buClrTx/>
              <a:buNone/>
            </a:pPr>
            <a:endParaRPr lang="ja-JP" altLang="en-US" sz="1400" b="1" kern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5128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SBT</a:t>
            </a:r>
            <a:r>
              <a:rPr lang="ja-JP" altLang="en-US" dirty="0"/>
              <a:t>に取組むメリット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2"/>
          </p:nvPr>
        </p:nvSpPr>
        <p:spPr>
          <a:xfrm>
            <a:off x="161925" y="1110920"/>
            <a:ext cx="10367963" cy="942717"/>
          </a:xfrm>
        </p:spPr>
        <p:txBody>
          <a:bodyPr/>
          <a:lstStyle/>
          <a:p>
            <a:r>
              <a:rPr lang="en-US" altLang="ja-JP" dirty="0"/>
              <a:t>SBT</a:t>
            </a:r>
            <a:r>
              <a:rPr lang="ja-JP" altLang="en-US" dirty="0"/>
              <a:t>はパリ協定に整合する持続可能な企業であることを、ステークホルダーに対して分かり易く</a:t>
            </a:r>
            <a:br>
              <a:rPr lang="en-US" altLang="ja-JP" dirty="0"/>
            </a:br>
            <a:r>
              <a:rPr lang="ja-JP" altLang="en-US" dirty="0"/>
              <a:t>アピールできる</a:t>
            </a:r>
            <a:endParaRPr lang="en-US" altLang="ja-JP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299749"/>
              </p:ext>
            </p:extLst>
          </p:nvPr>
        </p:nvGraphicFramePr>
        <p:xfrm>
          <a:off x="530332" y="2159787"/>
          <a:ext cx="9649073" cy="5242560"/>
        </p:xfrm>
        <a:graphic>
          <a:graphicData uri="http://schemas.openxmlformats.org/drawingml/2006/table">
            <a:tbl>
              <a:tblPr firstCol="1" bandCol="1"/>
              <a:tblGrid>
                <a:gridCol w="1669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0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081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b="1" dirty="0"/>
                        <a:t>投資家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ja-JP" altLang="en-US" sz="20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年金基金等の機関投資家は、中長期的なリターンを得るために企業の持続可能性を評価する</a:t>
                      </a:r>
                    </a:p>
                    <a:p>
                      <a:pPr marL="54133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1" lang="en-US" altLang="ja-JP" sz="20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SBT</a:t>
                      </a:r>
                      <a:r>
                        <a:rPr kumimoji="1" lang="ja-JP" altLang="en-US" sz="20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設定は持続可能性をアピールでき、</a:t>
                      </a:r>
                      <a:r>
                        <a:rPr kumimoji="1" lang="en-US" altLang="ja-JP" sz="20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CDP</a:t>
                      </a:r>
                      <a:r>
                        <a:rPr kumimoji="1" lang="ja-JP" altLang="en-US" sz="20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の採点等において評価されるため、投資家からの</a:t>
                      </a:r>
                      <a:r>
                        <a:rPr kumimoji="1" lang="en-US" altLang="ja-JP" sz="20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ESG</a:t>
                      </a:r>
                      <a:r>
                        <a:rPr kumimoji="1" lang="ja-JP" altLang="en-US" sz="20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投資の呼び込みに役立つ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81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b="1" dirty="0"/>
                        <a:t>顧客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1587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20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調達元へのリスク意識が高い</a:t>
                      </a:r>
                      <a:r>
                        <a:rPr kumimoji="1" lang="ja-JP" altLang="en-US" sz="2000" kern="120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顧客は、サプライヤー</a:t>
                      </a:r>
                      <a:r>
                        <a:rPr kumimoji="1" lang="ja-JP" altLang="en-US" sz="20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に対して野心度の</a:t>
                      </a:r>
                      <a:r>
                        <a:rPr kumimoji="1" lang="ja-JP" altLang="en-US" sz="2000" kern="120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高い目標、取組み</a:t>
                      </a:r>
                      <a:r>
                        <a:rPr kumimoji="1" lang="ja-JP" altLang="en-US" sz="20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を要求する</a:t>
                      </a:r>
                    </a:p>
                    <a:p>
                      <a:pPr marL="54133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1" lang="en-US" altLang="ja-JP" sz="20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SBT</a:t>
                      </a:r>
                      <a:r>
                        <a:rPr kumimoji="1" lang="ja-JP" altLang="en-US" sz="20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設定をすることはリスク意識の高い顧客の声に答えること</a:t>
                      </a:r>
                      <a:r>
                        <a:rPr kumimoji="1" lang="ja-JP" altLang="en-US" sz="2000" b="0" kern="120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になり、自社</a:t>
                      </a:r>
                      <a:r>
                        <a:rPr kumimoji="1" lang="ja-JP" altLang="en-US" sz="20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のビジネス展開におけるリスク低減・機会の獲得に繋がる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559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b="1" dirty="0"/>
                        <a:t>サプライヤー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1587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20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サプライヤーが環境対策に取組まないことは、自社の評判の低下や、排出規制によるコスト増といったサプライチェーンのリスクになりうる</a:t>
                      </a:r>
                      <a:endParaRPr kumimoji="1" lang="en-US" altLang="ja-JP" sz="20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1587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ja-JP" sz="2000" b="0" kern="0" dirty="0"/>
                        <a:t>SBT</a:t>
                      </a:r>
                      <a:r>
                        <a:rPr lang="ja-JP" altLang="en-US" sz="2000" b="0" kern="0" dirty="0"/>
                        <a:t>はサプライチェーンの目標を設定するため、サプライヤーに対して削減取組を求めることにつながる</a:t>
                      </a:r>
                      <a:endParaRPr kumimoji="1" lang="ja-JP" altLang="en-US" sz="20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54133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1" lang="en-US" altLang="ja-JP" sz="20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SBT</a:t>
                      </a:r>
                      <a:r>
                        <a:rPr kumimoji="1" lang="ja-JP" altLang="en-US" sz="20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で設定した削減目標を、サプライヤーに対して示すことで、サプライチェーンの調達リスク低減やイノベーションの促進へつなげることができる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06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b="1" dirty="0"/>
                        <a:t>社員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1587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20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社員に野心的な削減目標や積極的な削減取組みを訴求する</a:t>
                      </a:r>
                    </a:p>
                    <a:p>
                      <a:pPr marL="54133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1" lang="ja-JP" altLang="en-US" sz="20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画期的なイノベーションを起こそうとする気運が高まる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355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SBT</a:t>
            </a:r>
            <a:r>
              <a:rPr kumimoji="1" lang="ja-JP" altLang="en-US" dirty="0"/>
              <a:t>設定の基準</a:t>
            </a:r>
            <a:r>
              <a:rPr kumimoji="1" lang="ja-JP" altLang="en-US"/>
              <a:t>概要 </a:t>
            </a:r>
            <a:r>
              <a:rPr kumimoji="1" lang="en-US" altLang="ja-JP"/>
              <a:t>1/2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66418" y="6390665"/>
            <a:ext cx="9724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90570">
              <a:defRPr/>
            </a:pPr>
            <a:r>
              <a:rPr lang="en-US" altLang="ja-JP" sz="1800" dirty="0">
                <a:solidFill>
                  <a:prstClr val="black"/>
                </a:solidFill>
                <a:latin typeface="Meiryo UI" panose="020B0604030504040204" pitchFamily="50" charset="-128"/>
              </a:rPr>
              <a:t>*</a:t>
            </a:r>
            <a:r>
              <a:rPr lang="ja-JP" altLang="en-US" sz="1800" dirty="0">
                <a:solidFill>
                  <a:prstClr val="black"/>
                </a:solidFill>
                <a:latin typeface="Meiryo UI" panose="020B0604030504040204" pitchFamily="50" charset="-128"/>
              </a:rPr>
              <a:t>親会社もしくはグループのみの目標設定を推奨。ただし、子会社が独自に設定することも可能。</a:t>
            </a:r>
            <a:endParaRPr lang="en-US" altLang="ja-JP" sz="1800" dirty="0">
              <a:solidFill>
                <a:prstClr val="black"/>
              </a:solidFill>
              <a:latin typeface="Meiryo UI" panose="020B0604030504040204" pitchFamily="50" charset="-128"/>
            </a:endParaRPr>
          </a:p>
          <a:p>
            <a:pPr defTabSz="990570">
              <a:defRPr/>
            </a:pPr>
            <a:r>
              <a:rPr lang="en-US" altLang="ja-JP" sz="1800" dirty="0">
                <a:solidFill>
                  <a:prstClr val="black"/>
                </a:solidFill>
                <a:latin typeface="Meiryo UI" panose="020B0604030504040204" pitchFamily="50" charset="-128"/>
              </a:rPr>
              <a:t>**</a:t>
            </a:r>
            <a:r>
              <a:rPr lang="ja-JP" altLang="en-US" sz="1800" dirty="0">
                <a:solidFill>
                  <a:prstClr val="black"/>
                </a:solidFill>
                <a:latin typeface="Meiryo UI" panose="020B0604030504040204" pitchFamily="50" charset="-128"/>
              </a:rPr>
              <a:t>長期目標（例えば</a:t>
            </a:r>
            <a:r>
              <a:rPr lang="en-US" altLang="ja-JP" sz="1800" dirty="0">
                <a:solidFill>
                  <a:prstClr val="black"/>
                </a:solidFill>
                <a:latin typeface="Meiryo UI" panose="020B0604030504040204" pitchFamily="50" charset="-128"/>
              </a:rPr>
              <a:t>2050</a:t>
            </a:r>
            <a:r>
              <a:rPr lang="ja-JP" altLang="en-US" sz="1800" dirty="0">
                <a:solidFill>
                  <a:prstClr val="black"/>
                </a:solidFill>
                <a:latin typeface="Meiryo UI" panose="020B0604030504040204" pitchFamily="50" charset="-128"/>
              </a:rPr>
              <a:t>年目標）の提出も推奨。</a:t>
            </a:r>
            <a:endParaRPr lang="en-US" altLang="ja-JP" sz="1800" dirty="0">
              <a:solidFill>
                <a:prstClr val="black"/>
              </a:solidFill>
              <a:latin typeface="Meiryo UI" panose="020B0604030504040204" pitchFamily="50" charset="-128"/>
            </a:endParaRPr>
          </a:p>
        </p:txBody>
      </p:sp>
      <p:graphicFrame>
        <p:nvGraphicFramePr>
          <p:cNvPr id="30" name="表 29"/>
          <p:cNvGraphicFramePr>
            <a:graphicFrameLocks noGrp="1"/>
          </p:cNvGraphicFramePr>
          <p:nvPr/>
        </p:nvGraphicFramePr>
        <p:xfrm>
          <a:off x="493521" y="1448384"/>
          <a:ext cx="9653666" cy="4815840"/>
        </p:xfrm>
        <a:graphic>
          <a:graphicData uri="http://schemas.openxmlformats.org/drawingml/2006/table">
            <a:tbl>
              <a:tblPr firstRow="1" bandRow="1"/>
              <a:tblGrid>
                <a:gridCol w="2452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200" b="1" dirty="0">
                          <a:solidFill>
                            <a:sysClr val="windowText" lastClr="000000"/>
                          </a:solidFill>
                        </a:rPr>
                        <a:t>項目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内容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0" indent="0" algn="ctr">
                        <a:buFont typeface="+mj-lt"/>
                        <a:buNone/>
                      </a:pPr>
                      <a:r>
                        <a:rPr kumimoji="1" lang="ja-JP" altLang="en-US" sz="2200" b="1" dirty="0">
                          <a:solidFill>
                            <a:sysClr val="windowText" lastClr="000000"/>
                          </a:solidFill>
                        </a:rPr>
                        <a:t>バウンダリ</a:t>
                      </a:r>
                      <a:r>
                        <a:rPr kumimoji="1" lang="en-US" altLang="ja-JP" sz="2200" b="1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kumimoji="1" lang="ja-JP" altLang="en-US" sz="2200" b="1" dirty="0">
                          <a:solidFill>
                            <a:sysClr val="windowText" lastClr="000000"/>
                          </a:solidFill>
                        </a:rPr>
                        <a:t>範囲</a:t>
                      </a:r>
                      <a:r>
                        <a:rPr kumimoji="1" lang="en-US" altLang="ja-JP" sz="2200" b="1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kumimoji="1" lang="ja-JP" altLang="en-US" sz="2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r>
                        <a:rPr kumimoji="1" lang="ja-JP" altLang="en-US" sz="20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企業全体（子会社含む）</a:t>
                      </a:r>
                      <a:r>
                        <a:rPr kumimoji="1" lang="ja-JP" altLang="en-US" sz="2000" baseline="30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＊</a:t>
                      </a:r>
                      <a:r>
                        <a:rPr kumimoji="1" lang="ja-JP" altLang="en-US" sz="20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の</a:t>
                      </a:r>
                      <a:r>
                        <a:rPr kumimoji="1" lang="en-US" altLang="ja-JP" sz="20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Scope1</a:t>
                      </a:r>
                      <a:r>
                        <a:rPr kumimoji="1" lang="ja-JP" altLang="en-US" sz="20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及び</a:t>
                      </a:r>
                      <a:r>
                        <a:rPr kumimoji="1" lang="en-US" altLang="ja-JP" sz="20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20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をカバーする、すべての関連する</a:t>
                      </a:r>
                      <a:r>
                        <a:rPr kumimoji="1" lang="en-US" altLang="ja-JP" sz="20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GHG</a:t>
                      </a:r>
                      <a:r>
                        <a:rPr kumimoji="1" lang="ja-JP" altLang="en-US" sz="20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が対象</a:t>
                      </a:r>
                      <a:endParaRPr kumimoji="1" lang="ja-JP" altLang="en-US" sz="2000" baseline="30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200" b="1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基準年・目標年</a:t>
                      </a:r>
                      <a:endParaRPr kumimoji="1" lang="en-US" altLang="ja-JP" sz="2200" b="1" dirty="0"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2000" kern="1200" dirty="0">
                          <a:solidFill>
                            <a:schemeClr val="dk1"/>
                          </a:solidFill>
                          <a:latin typeface="+mn-ea"/>
                          <a:ea typeface="Meiryo UI"/>
                          <a:cs typeface="+mn-cs"/>
                        </a:rPr>
                        <a:t>基準年はデータが存在する最新年とすることを推奨</a:t>
                      </a:r>
                      <a:br>
                        <a:rPr kumimoji="1" lang="en-US" altLang="ja-JP" sz="2000" kern="1200" dirty="0">
                          <a:solidFill>
                            <a:schemeClr val="dk1"/>
                          </a:solidFill>
                          <a:latin typeface="+mn-ea"/>
                          <a:ea typeface="Meiryo UI"/>
                          <a:cs typeface="+mn-cs"/>
                        </a:rPr>
                      </a:br>
                      <a:r>
                        <a:rPr kumimoji="1" lang="ja-JP" altLang="en-US" sz="1600" kern="1200" dirty="0">
                          <a:solidFill>
                            <a:schemeClr val="dk1"/>
                          </a:solidFill>
                          <a:latin typeface="+mn-ea"/>
                          <a:ea typeface="Meiryo UI"/>
                          <a:cs typeface="+mn-cs"/>
                        </a:rPr>
                        <a:t>（未来の年を設定することは認められていない）</a:t>
                      </a:r>
                      <a:endParaRPr kumimoji="1" lang="en-US" altLang="ja-JP" sz="1600" kern="1200" dirty="0">
                        <a:solidFill>
                          <a:schemeClr val="dk1"/>
                        </a:solidFill>
                        <a:latin typeface="+mn-ea"/>
                        <a:ea typeface="Meiryo UI"/>
                        <a:cs typeface="+mn-cs"/>
                      </a:endParaRP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目標年は申請時から</a:t>
                      </a:r>
                      <a:r>
                        <a:rPr kumimoji="1" lang="ja-JP" altLang="en-US" sz="20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最短</a:t>
                      </a:r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kumimoji="1" lang="ja-JP" altLang="en-US" sz="20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年、最長</a:t>
                      </a:r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10</a:t>
                      </a:r>
                      <a:r>
                        <a:rPr kumimoji="1" lang="ja-JP" altLang="en-US" sz="20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年以内</a:t>
                      </a:r>
                      <a:r>
                        <a:rPr kumimoji="1" lang="ja-JP" altLang="en-US" sz="2000" baseline="30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＊＊</a:t>
                      </a:r>
                      <a:endParaRPr kumimoji="1" lang="en-US" altLang="ja-JP" sz="2000" baseline="30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200" b="1" dirty="0">
                          <a:solidFill>
                            <a:sysClr val="windowText" lastClr="000000"/>
                          </a:solidFill>
                        </a:rPr>
                        <a:t>目標水準</a:t>
                      </a:r>
                      <a:endParaRPr kumimoji="1" lang="en-US" altLang="ja-JP" sz="2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最低でも、世界の気温上昇を産業革命前と比べて</a:t>
                      </a: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1.5</a:t>
                      </a:r>
                      <a:r>
                        <a:rPr kumimoji="1" lang="ja-JP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℃</a:t>
                      </a:r>
                      <a:r>
                        <a:rPr kumimoji="1" lang="ja-JP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以内に抑える削減目標を設定しなければならない</a:t>
                      </a:r>
                      <a:endParaRPr kumimoji="1" lang="en-US" altLang="ja-JP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eiryo UI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→</a:t>
                      </a: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SBT</a:t>
                      </a:r>
                      <a:r>
                        <a:rPr kumimoji="1" lang="ja-JP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事務局が認定する</a:t>
                      </a: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SBT</a:t>
                      </a:r>
                      <a:r>
                        <a:rPr kumimoji="1" lang="ja-JP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手法（</a:t>
                      </a: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2</a:t>
                      </a:r>
                      <a:r>
                        <a:rPr kumimoji="1" lang="ja-JP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手法）に基づき目標設定</a:t>
                      </a:r>
                      <a:endParaRPr kumimoji="1" lang="en-US" altLang="ja-JP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eiryo UI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→総量同量削減の場合は</a:t>
                      </a:r>
                      <a:r>
                        <a:rPr kumimoji="1" lang="ja-JP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毎年</a:t>
                      </a: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4.2%</a:t>
                      </a:r>
                      <a:r>
                        <a:rPr kumimoji="1" lang="ja-JP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削減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Scope</a:t>
                      </a: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を複数合算（例えば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1+2</a:t>
                      </a: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または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1+2+3</a:t>
                      </a: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）した目標設定が可能。ただし、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Scope1+2</a:t>
                      </a: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及び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Scope3</a:t>
                      </a: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で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SBT</a:t>
                      </a: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水準を満たすことが前提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他者のクレジットの取得による削減、もしくは削減貢献量は、</a:t>
                      </a:r>
                      <a:r>
                        <a:rPr kumimoji="1" lang="en-US" altLang="ja-JP" sz="20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SBT</a:t>
                      </a:r>
                      <a:r>
                        <a:rPr kumimoji="1" lang="ja-JP" altLang="en-US" sz="20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達成のための削減に算入できない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079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SBT</a:t>
            </a:r>
            <a:r>
              <a:rPr kumimoji="1" lang="ja-JP" altLang="en-US" dirty="0"/>
              <a:t>設定の基準</a:t>
            </a:r>
            <a:r>
              <a:rPr kumimoji="1" lang="ja-JP" altLang="en-US"/>
              <a:t>概要 </a:t>
            </a:r>
            <a:r>
              <a:rPr lang="en-US" altLang="ja-JP"/>
              <a:t>2</a:t>
            </a:r>
            <a:r>
              <a:rPr kumimoji="1" lang="en-US" altLang="ja-JP"/>
              <a:t>/2</a:t>
            </a:r>
            <a:endParaRPr kumimoji="1" lang="ja-JP" altLang="en-US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493521" y="1448383"/>
          <a:ext cx="9653666" cy="5394960"/>
        </p:xfrm>
        <a:graphic>
          <a:graphicData uri="http://schemas.openxmlformats.org/drawingml/2006/table">
            <a:tbl>
              <a:tblPr firstRow="1" bandRow="1"/>
              <a:tblGrid>
                <a:gridCol w="2452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200" b="1" dirty="0">
                          <a:solidFill>
                            <a:sysClr val="windowText" lastClr="000000"/>
                          </a:solidFill>
                        </a:rPr>
                        <a:t>項目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内容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0" indent="0" algn="ctr">
                        <a:buFont typeface="+mj-lt"/>
                        <a:buNone/>
                      </a:pPr>
                      <a:r>
                        <a:rPr kumimoji="1" lang="en-US" altLang="ja-JP" sz="2200" b="1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Scope2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6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再エネ電力を</a:t>
                      </a:r>
                      <a:r>
                        <a:rPr kumimoji="1" lang="en-US" altLang="ja-JP" sz="16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1.5</a:t>
                      </a:r>
                      <a:r>
                        <a:rPr kumimoji="1" lang="ja-JP" altLang="en-US" sz="16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℃シナリオに準ずる割合で調達することは、</a:t>
                      </a:r>
                      <a:r>
                        <a:rPr kumimoji="1" lang="en-US" altLang="ja-JP" sz="16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Scope2</a:t>
                      </a:r>
                      <a:r>
                        <a:rPr kumimoji="1" lang="ja-JP" altLang="en-US" sz="16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排出削減目標の代替案として認められる</a:t>
                      </a:r>
                      <a:endParaRPr kumimoji="1" lang="en-US" altLang="ja-JP" sz="16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0" indent="0" algn="ctr">
                        <a:buFont typeface="+mj-lt"/>
                        <a:buNone/>
                      </a:pPr>
                      <a:r>
                        <a:rPr kumimoji="1" lang="en-US" altLang="ja-JP" sz="2200" b="1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Scope3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20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Scope3</a:t>
                      </a:r>
                      <a:r>
                        <a:rPr kumimoji="1" lang="ja-JP" altLang="en-US" sz="2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排出量が</a:t>
                      </a:r>
                      <a:r>
                        <a:rPr kumimoji="1" lang="en-US" altLang="ja-JP" sz="2000" b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Scope1+2+3</a:t>
                      </a:r>
                      <a:r>
                        <a:rPr kumimoji="1" lang="ja-JP" altLang="en-US" sz="2000" b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排出量合計の</a:t>
                      </a:r>
                      <a:r>
                        <a:rPr kumimoji="1" lang="en-US" altLang="ja-JP" sz="2000" b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40</a:t>
                      </a:r>
                      <a:r>
                        <a:rPr kumimoji="1" lang="ja-JP" altLang="en-US" sz="2000" b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％以上</a:t>
                      </a:r>
                      <a:r>
                        <a:rPr kumimoji="1" lang="ja-JP" altLang="en-US" sz="2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の場合に</a:t>
                      </a:r>
                      <a:r>
                        <a:rPr kumimoji="1" lang="en-US" altLang="ja-JP" sz="2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Scope3</a:t>
                      </a:r>
                      <a:r>
                        <a:rPr kumimoji="1" lang="ja-JP" altLang="en-US" sz="2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目標の設定が必須</a:t>
                      </a:r>
                    </a:p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2000" b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Scope</a:t>
                      </a:r>
                      <a:r>
                        <a:rPr kumimoji="1" lang="ja-JP" altLang="en-US" sz="2000" b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３排出量全体</a:t>
                      </a:r>
                      <a:r>
                        <a:rPr kumimoji="1" lang="ja-JP" altLang="en-US" sz="2000" b="0" baseline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の</a:t>
                      </a:r>
                      <a:r>
                        <a:rPr kumimoji="1" lang="en-US" altLang="ja-JP" sz="2000" b="0" baseline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2/3</a:t>
                      </a:r>
                      <a:r>
                        <a:rPr kumimoji="1" lang="ja-JP" altLang="en-US" sz="2000" b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をカバーする</a:t>
                      </a:r>
                      <a:r>
                        <a:rPr kumimoji="1" lang="ja-JP" altLang="en-US" sz="2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目標を、以下のいずれかまたは併用で設定すること</a:t>
                      </a:r>
                      <a:endParaRPr kumimoji="1" lang="en-US" altLang="ja-JP" sz="20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467950" indent="-2857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kumimoji="1" lang="ja-JP" altLang="en-US" sz="16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総量削減：世界の気温上昇が産業革命以前の気温と比べて、</a:t>
                      </a:r>
                      <a:r>
                        <a:rPr kumimoji="1" lang="en-US" altLang="ja-JP" sz="1600" b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2℃</a:t>
                      </a:r>
                      <a:r>
                        <a:rPr kumimoji="1" lang="ja-JP" altLang="en-US" sz="1600" b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を十分に下回るよう抑える水準（毎年</a:t>
                      </a:r>
                      <a:r>
                        <a:rPr kumimoji="1" lang="en-US" altLang="ja-JP" sz="1600" b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2.5%</a:t>
                      </a:r>
                      <a:r>
                        <a:rPr kumimoji="1" lang="ja-JP" altLang="en-US" sz="1600" b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削減）に合致する総量排出削減目標</a:t>
                      </a:r>
                    </a:p>
                    <a:p>
                      <a:pPr marL="467950" indent="-2857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kumimoji="1" lang="ja-JP" altLang="en-US" sz="16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経済的原単位：付加価値あたりの排出量を前年比で少なくとも</a:t>
                      </a:r>
                      <a:r>
                        <a:rPr kumimoji="1" lang="en-US" altLang="ja-JP" sz="16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</a:t>
                      </a:r>
                      <a:r>
                        <a:rPr kumimoji="1" lang="ja-JP" altLang="en-US" sz="16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％削減する経済的原単位</a:t>
                      </a:r>
                    </a:p>
                    <a:p>
                      <a:pPr marL="467950" indent="-2857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kumimoji="1" lang="ja-JP" altLang="en-US" sz="16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物理的原単位：部門別脱炭素化アプローチ内の関連する部門削減経路に沿った原単位削減。もしくは、総排出量の増加につながらず</a:t>
                      </a:r>
                      <a:r>
                        <a:rPr kumimoji="1" lang="ja-JP" altLang="en-US" sz="16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、物量あたりの排出量を前年比で少なくとも</a:t>
                      </a:r>
                      <a:r>
                        <a:rPr kumimoji="1" lang="en-US" altLang="ja-JP" sz="16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</a:t>
                      </a:r>
                      <a:r>
                        <a:rPr kumimoji="1" lang="ja-JP" altLang="en-US" sz="16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％削減する目標</a:t>
                      </a:r>
                      <a:endParaRPr kumimoji="1" lang="en-US" altLang="ja-JP" sz="16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467950" indent="-2857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kumimoji="1" lang="ja-JP" altLang="en-US" sz="1600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サプライヤー</a:t>
                      </a:r>
                      <a:r>
                        <a:rPr kumimoji="1" lang="en-US" altLang="ja-JP" sz="1600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ja-JP" altLang="en-US" sz="1600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顧客</a:t>
                      </a:r>
                      <a:r>
                        <a:rPr kumimoji="1" lang="ja-JP" altLang="en-US" sz="16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エンゲージメント目標</a:t>
                      </a:r>
                      <a:r>
                        <a:rPr kumimoji="1" lang="ja-JP" altLang="en-US" sz="1600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：サプライヤー</a:t>
                      </a:r>
                      <a:r>
                        <a:rPr kumimoji="1" lang="en-US" altLang="ja-JP" sz="1600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ja-JP" altLang="en-US" sz="1600" baseline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顧客</a:t>
                      </a:r>
                      <a:r>
                        <a:rPr kumimoji="1" lang="ja-JP" altLang="en-US" sz="16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に対して、気候科学に基づく排出削減目標の設定を勧める目標</a:t>
                      </a:r>
                      <a:endParaRPr kumimoji="1" lang="en-US" altLang="ja-JP" sz="16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200" b="1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</a:rPr>
                        <a:t>報告</a:t>
                      </a:r>
                      <a:endParaRPr kumimoji="1" lang="ja-JP" altLang="en-US" sz="2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r>
                        <a:rPr kumimoji="1" lang="ja-JP" altLang="en-US" sz="2000" dirty="0">
                          <a:latin typeface="+mn-ea"/>
                          <a:ea typeface="+mn-ea"/>
                        </a:rPr>
                        <a:t>企業全体の</a:t>
                      </a:r>
                      <a:r>
                        <a:rPr kumimoji="1" lang="en-US" altLang="ja-JP" sz="2000" dirty="0">
                          <a:latin typeface="+mn-ea"/>
                          <a:ea typeface="+mn-ea"/>
                        </a:rPr>
                        <a:t>GHG</a:t>
                      </a:r>
                      <a:r>
                        <a:rPr kumimoji="1" lang="ja-JP" altLang="en-US" sz="2000" dirty="0">
                          <a:latin typeface="+mn-ea"/>
                          <a:ea typeface="+mn-ea"/>
                        </a:rPr>
                        <a:t>排出状況を毎年開示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200" b="1" dirty="0">
                          <a:solidFill>
                            <a:sysClr val="windowText" lastClr="000000"/>
                          </a:solidFill>
                        </a:rPr>
                        <a:t>再計算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r>
                        <a:rPr kumimoji="1" lang="ja-JP" altLang="en-US" sz="2000" dirty="0">
                          <a:latin typeface="+mn-ea"/>
                          <a:ea typeface="+mn-ea"/>
                        </a:rPr>
                        <a:t>最低でも</a:t>
                      </a:r>
                      <a:r>
                        <a:rPr kumimoji="1" lang="en-US" altLang="ja-JP" sz="2000" dirty="0">
                          <a:latin typeface="+mn-ea"/>
                          <a:ea typeface="+mn-ea"/>
                        </a:rPr>
                        <a:t>5</a:t>
                      </a:r>
                      <a:r>
                        <a:rPr kumimoji="1" lang="ja-JP" altLang="en-US" sz="2000" dirty="0">
                          <a:latin typeface="+mn-ea"/>
                          <a:ea typeface="+mn-ea"/>
                        </a:rPr>
                        <a:t>年ごとに目標の見直しが必要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883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SBT</a:t>
            </a:r>
            <a:r>
              <a:rPr lang="ja-JP" altLang="en-US" dirty="0"/>
              <a:t>に参加する企業は世界全体で年々増加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 bwMode="auto">
          <a:xfrm>
            <a:off x="7936878" y="527608"/>
            <a:ext cx="18133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2024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r>
              <a:rPr lang="zh-TW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現在</a:t>
            </a:r>
            <a:endParaRPr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35BEA784-71CB-E5A6-49A5-FC953746D032}"/>
              </a:ext>
            </a:extLst>
          </p:cNvPr>
          <p:cNvSpPr txBox="1">
            <a:spLocks/>
          </p:cNvSpPr>
          <p:nvPr/>
        </p:nvSpPr>
        <p:spPr>
          <a:xfrm>
            <a:off x="163899" y="1109987"/>
            <a:ext cx="10359254" cy="880905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wrap="square" lIns="180000" tIns="180000" rIns="180000" bIns="144000" anchor="t" anchorCtr="0">
            <a:spAutoFit/>
          </a:bodyPr>
          <a:lstStyle>
            <a:defPPr>
              <a:defRPr lang="ja-JP"/>
            </a:defPPr>
            <a:lvl1pPr marL="0" indent="-285750" algn="l" defTabSz="91376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 kumimoji="1" sz="1799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indent="0" algn="l" defTabSz="913760" rtl="0" eaLnBrk="1" latinLnBrk="0" hangingPunct="1">
              <a:lnSpc>
                <a:spcPct val="90000"/>
              </a:lnSpc>
              <a:spcBef>
                <a:spcPts val="551"/>
              </a:spcBef>
              <a:buFontTx/>
              <a:buNone/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indent="0" algn="l" defTabSz="913760" rtl="0" eaLnBrk="1" latinLnBrk="0" hangingPunct="1">
              <a:lnSpc>
                <a:spcPct val="90000"/>
              </a:lnSpc>
              <a:spcBef>
                <a:spcPts val="551"/>
              </a:spcBef>
              <a:buFontTx/>
              <a:buNone/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indent="0" algn="l" defTabSz="913760" rtl="0" eaLnBrk="1" latinLnBrk="0" hangingPunct="1">
              <a:lnSpc>
                <a:spcPct val="90000"/>
              </a:lnSpc>
              <a:spcBef>
                <a:spcPts val="551"/>
              </a:spcBef>
              <a:buFontTx/>
              <a:buNone/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indent="0" algn="l" defTabSz="913760" rtl="0" eaLnBrk="1" latinLnBrk="0" hangingPunct="1">
              <a:lnSpc>
                <a:spcPct val="90000"/>
              </a:lnSpc>
              <a:spcBef>
                <a:spcPts val="551"/>
              </a:spcBef>
              <a:buFontTx/>
              <a:buNone/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indent="-251986" algn="l" defTabSz="91376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indent="-251986" algn="l" defTabSz="91376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indent="-251986" algn="l" defTabSz="91376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indent="-251986" algn="l" defTabSz="91376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/>
            <a:r>
              <a:rPr lang="en-US" altLang="ja-JP" dirty="0"/>
              <a:t>2024</a:t>
            </a:r>
            <a:r>
              <a:rPr lang="ja-JP" altLang="en-US" dirty="0"/>
              <a:t>年</a:t>
            </a:r>
            <a:r>
              <a:rPr lang="en-US" altLang="ja-JP" dirty="0"/>
              <a:t>3</a:t>
            </a:r>
            <a:r>
              <a:rPr lang="ja-JP" altLang="en-US" dirty="0"/>
              <a:t>月時点で世界全体の</a:t>
            </a:r>
            <a:r>
              <a:rPr lang="en-US" altLang="ja-JP" dirty="0"/>
              <a:t>SBT</a:t>
            </a:r>
            <a:r>
              <a:rPr lang="ja-JP" altLang="en-US" dirty="0"/>
              <a:t>認定企業は</a:t>
            </a:r>
            <a:r>
              <a:rPr lang="en-US" altLang="ja-JP" dirty="0"/>
              <a:t>4,779</a:t>
            </a:r>
            <a:r>
              <a:rPr lang="ja-JP" altLang="en-US" dirty="0"/>
              <a:t>社、コミット中企業は</a:t>
            </a:r>
            <a:r>
              <a:rPr lang="en-US" altLang="ja-JP" dirty="0"/>
              <a:t>2,926</a:t>
            </a:r>
            <a:r>
              <a:rPr lang="ja-JP" altLang="en-US" dirty="0"/>
              <a:t>社であり、</a:t>
            </a:r>
            <a:r>
              <a:rPr lang="en-US" altLang="ja-JP" dirty="0"/>
              <a:t> </a:t>
            </a:r>
            <a:br>
              <a:rPr lang="en-US" altLang="ja-JP" dirty="0"/>
            </a:br>
            <a:r>
              <a:rPr lang="en-US" altLang="ja-JP" dirty="0"/>
              <a:t>2023</a:t>
            </a:r>
            <a:r>
              <a:rPr lang="ja-JP" altLang="en-US" dirty="0"/>
              <a:t>年</a:t>
            </a:r>
            <a:r>
              <a:rPr lang="en-US" altLang="ja-JP" dirty="0"/>
              <a:t>3</a:t>
            </a:r>
            <a:r>
              <a:rPr lang="ja-JP" altLang="en-US" dirty="0"/>
              <a:t>月と比較して増加率はそれぞれ</a:t>
            </a:r>
            <a:r>
              <a:rPr lang="en-US" altLang="ja-JP" dirty="0"/>
              <a:t>112%</a:t>
            </a:r>
            <a:r>
              <a:rPr lang="ja-JP" altLang="en-US" dirty="0"/>
              <a:t>、</a:t>
            </a:r>
            <a:r>
              <a:rPr lang="en-US" altLang="ja-JP" dirty="0"/>
              <a:t>14%</a:t>
            </a:r>
            <a:r>
              <a:rPr lang="ja-JP" altLang="en-US" dirty="0"/>
              <a:t>となった</a:t>
            </a:r>
            <a:endParaRPr lang="en-US" altLang="ja-JP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04B61A4-6954-9029-B364-AE5A2B7F7EC8}"/>
              </a:ext>
            </a:extLst>
          </p:cNvPr>
          <p:cNvSpPr txBox="1"/>
          <p:nvPr/>
        </p:nvSpPr>
        <p:spPr bwMode="auto">
          <a:xfrm>
            <a:off x="1422891" y="6607963"/>
            <a:ext cx="4478168" cy="30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399" dirty="0"/>
              <a:t>※</a:t>
            </a:r>
            <a:r>
              <a:rPr lang="ja-JP" altLang="en-US" sz="1399" dirty="0"/>
              <a:t>コミットとは、</a:t>
            </a:r>
            <a:r>
              <a:rPr lang="en-US" altLang="ja-JP" sz="1399" dirty="0"/>
              <a:t>2</a:t>
            </a:r>
            <a:r>
              <a:rPr lang="ja-JP" altLang="en-US" sz="1399" dirty="0"/>
              <a:t>年以内に</a:t>
            </a:r>
            <a:r>
              <a:rPr lang="en-US" altLang="ja-JP" sz="1399" dirty="0"/>
              <a:t>SBT</a:t>
            </a:r>
            <a:r>
              <a:rPr lang="ja-JP" altLang="en-US" sz="1399" dirty="0"/>
              <a:t>認定を取得すると宣言すること</a:t>
            </a:r>
            <a:endParaRPr lang="en-US" altLang="ja-JP" sz="1399" dirty="0"/>
          </a:p>
        </p:txBody>
      </p:sp>
      <p:sp>
        <p:nvSpPr>
          <p:cNvPr id="23" name="テキスト ボックス 11">
            <a:extLst>
              <a:ext uri="{FF2B5EF4-FFF2-40B4-BE49-F238E27FC236}">
                <a16:creationId xmlns:a16="http://schemas.microsoft.com/office/drawing/2014/main" id="{77AEEE05-E0C3-7389-54C1-7CADDE151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11" y="7259257"/>
            <a:ext cx="10104324" cy="26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84340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99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[</a:t>
            </a:r>
            <a:r>
              <a:rPr lang="ja-JP" altLang="en-US" sz="1099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出所</a:t>
            </a:r>
            <a:r>
              <a:rPr lang="en-US" altLang="ja-JP" sz="1099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]Science Based Targets</a:t>
            </a:r>
            <a:r>
              <a:rPr lang="ja-JP" altLang="en-US" sz="1099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ホームページ　</a:t>
            </a:r>
            <a:r>
              <a:rPr lang="en-US" altLang="ja-JP" sz="1099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Companies</a:t>
            </a:r>
            <a:r>
              <a:rPr lang="ja-JP" altLang="en-US" sz="1099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1099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Take</a:t>
            </a:r>
            <a:r>
              <a:rPr lang="ja-JP" altLang="en-US" sz="1099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1099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Action</a:t>
            </a:r>
            <a:r>
              <a:rPr lang="en-US" altLang="ja-JP" sz="1099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en-US" altLang="ja-JP" sz="1099" b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http://sciencebasedtargets.org/companies-taking-action/</a:t>
            </a:r>
            <a:r>
              <a:rPr lang="en-US" altLang="ja-JP" sz="1099"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  <a:r>
              <a:rPr lang="ja-JP" altLang="en-US" sz="1099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より作成</a:t>
            </a:r>
          </a:p>
        </p:txBody>
      </p:sp>
      <p:graphicFrame>
        <p:nvGraphicFramePr>
          <p:cNvPr id="25" name="グラフ 24">
            <a:extLst>
              <a:ext uri="{FF2B5EF4-FFF2-40B4-BE49-F238E27FC236}">
                <a16:creationId xmlns:a16="http://schemas.microsoft.com/office/drawing/2014/main" id="{34668D23-54BE-0D5B-DE1A-6D140985EC50}"/>
              </a:ext>
            </a:extLst>
          </p:cNvPr>
          <p:cNvGraphicFramePr>
            <a:graphicFrameLocks/>
          </p:cNvGraphicFramePr>
          <p:nvPr/>
        </p:nvGraphicFramePr>
        <p:xfrm>
          <a:off x="629398" y="2189760"/>
          <a:ext cx="9358922" cy="4488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BD48C12-7F18-87EE-838E-C792669C48C9}"/>
              </a:ext>
            </a:extLst>
          </p:cNvPr>
          <p:cNvSpPr txBox="1"/>
          <p:nvPr/>
        </p:nvSpPr>
        <p:spPr>
          <a:xfrm>
            <a:off x="1684104" y="5512094"/>
            <a:ext cx="396000" cy="3690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798" b="1" dirty="0">
                <a:solidFill>
                  <a:srgbClr val="FF0000"/>
                </a:solidFill>
              </a:rPr>
              <a:t>17</a:t>
            </a:r>
            <a:endParaRPr kumimoji="1" lang="ja-JP" altLang="en-US" sz="1798" b="1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C01AB89-E79C-BAA4-83AD-5D0630DB23A1}"/>
              </a:ext>
            </a:extLst>
          </p:cNvPr>
          <p:cNvSpPr txBox="1"/>
          <p:nvPr/>
        </p:nvSpPr>
        <p:spPr>
          <a:xfrm>
            <a:off x="2527495" y="5327583"/>
            <a:ext cx="396000" cy="3690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101</a:t>
            </a:r>
            <a:endParaRPr kumimoji="1" lang="ja-JP" altLang="en-US" sz="1798" b="1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70AC265-2733-9E08-C58F-2766D5B7C00C}"/>
              </a:ext>
            </a:extLst>
          </p:cNvPr>
          <p:cNvSpPr txBox="1"/>
          <p:nvPr/>
        </p:nvSpPr>
        <p:spPr>
          <a:xfrm>
            <a:off x="3370886" y="5278292"/>
            <a:ext cx="396000" cy="3690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798" b="1" dirty="0">
                <a:solidFill>
                  <a:srgbClr val="FF0000"/>
                </a:solidFill>
              </a:rPr>
              <a:t>206</a:t>
            </a:r>
            <a:endParaRPr kumimoji="1" lang="ja-JP" altLang="en-US" sz="1798" b="1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84190E9-FBA3-0128-11EA-C1AB562F9CDD}"/>
              </a:ext>
            </a:extLst>
          </p:cNvPr>
          <p:cNvSpPr txBox="1"/>
          <p:nvPr/>
        </p:nvSpPr>
        <p:spPr>
          <a:xfrm>
            <a:off x="4214277" y="5262350"/>
            <a:ext cx="396000" cy="3690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369</a:t>
            </a:r>
            <a:endParaRPr kumimoji="1" lang="ja-JP" altLang="en-US" sz="1798" b="1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61ACB12-98B9-45FD-D0CC-9A142F2E42D1}"/>
              </a:ext>
            </a:extLst>
          </p:cNvPr>
          <p:cNvSpPr txBox="1"/>
          <p:nvPr/>
        </p:nvSpPr>
        <p:spPr>
          <a:xfrm>
            <a:off x="5057668" y="5234667"/>
            <a:ext cx="396000" cy="3690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798" b="1" dirty="0">
                <a:solidFill>
                  <a:srgbClr val="FF0000"/>
                </a:solidFill>
              </a:rPr>
              <a:t>541</a:t>
            </a:r>
            <a:endParaRPr kumimoji="1" lang="ja-JP" altLang="en-US" sz="1798" b="1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A9F2431-CB10-0A66-9B5C-D423E8BF4D41}"/>
              </a:ext>
            </a:extLst>
          </p:cNvPr>
          <p:cNvSpPr txBox="1"/>
          <p:nvPr/>
        </p:nvSpPr>
        <p:spPr>
          <a:xfrm>
            <a:off x="5901059" y="5143072"/>
            <a:ext cx="396000" cy="3690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8</a:t>
            </a:r>
            <a:r>
              <a:rPr kumimoji="1" lang="en-US" altLang="ja-JP" sz="1798" b="1" dirty="0">
                <a:solidFill>
                  <a:srgbClr val="FF0000"/>
                </a:solidFill>
              </a:rPr>
              <a:t>41</a:t>
            </a:r>
            <a:endParaRPr kumimoji="1" lang="ja-JP" altLang="en-US" sz="1798" b="1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5A72FB1-1C91-D9D6-05D1-1C920C643B88}"/>
              </a:ext>
            </a:extLst>
          </p:cNvPr>
          <p:cNvSpPr txBox="1"/>
          <p:nvPr/>
        </p:nvSpPr>
        <p:spPr>
          <a:xfrm>
            <a:off x="6744450" y="4958561"/>
            <a:ext cx="396000" cy="3690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798" b="1" dirty="0">
                <a:solidFill>
                  <a:srgbClr val="FF0000"/>
                </a:solidFill>
              </a:rPr>
              <a:t>1,310</a:t>
            </a:r>
            <a:endParaRPr kumimoji="1" lang="ja-JP" altLang="en-US" sz="1798" b="1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093D23E-52B2-E29F-2F66-E0DC71A582CE}"/>
              </a:ext>
            </a:extLst>
          </p:cNvPr>
          <p:cNvSpPr txBox="1"/>
          <p:nvPr/>
        </p:nvSpPr>
        <p:spPr>
          <a:xfrm>
            <a:off x="7587841" y="4360827"/>
            <a:ext cx="396000" cy="3690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2,671</a:t>
            </a:r>
            <a:endParaRPr kumimoji="1" lang="ja-JP" altLang="en-US" sz="1798" b="1" dirty="0">
              <a:solidFill>
                <a:srgbClr val="FF0000"/>
              </a:solidFill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DDCBEDC6-3D78-901E-9B08-000400665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010" y="2709890"/>
            <a:ext cx="1260921" cy="1133001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9E294FF-D1E9-2771-2C45-7B0402CA2C67}"/>
              </a:ext>
            </a:extLst>
          </p:cNvPr>
          <p:cNvSpPr txBox="1"/>
          <p:nvPr/>
        </p:nvSpPr>
        <p:spPr>
          <a:xfrm>
            <a:off x="1257067" y="2203173"/>
            <a:ext cx="1909496" cy="3690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798" b="1" dirty="0">
                <a:latin typeface="+mn-lt"/>
                <a:ea typeface="+mn-ea"/>
              </a:rPr>
              <a:t>累計企業数グラフ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6DBEB12-2626-4687-1C54-DE48D3D492C5}"/>
              </a:ext>
            </a:extLst>
          </p:cNvPr>
          <p:cNvSpPr txBox="1"/>
          <p:nvPr/>
        </p:nvSpPr>
        <p:spPr>
          <a:xfrm>
            <a:off x="8431232" y="3387926"/>
            <a:ext cx="396000" cy="3690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4,810</a:t>
            </a:r>
            <a:endParaRPr kumimoji="1" lang="ja-JP" altLang="en-US" sz="1798" b="1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9D2D3E-EEB2-D1AB-A6FE-D955B7E1B594}"/>
              </a:ext>
            </a:extLst>
          </p:cNvPr>
          <p:cNvSpPr txBox="1"/>
          <p:nvPr/>
        </p:nvSpPr>
        <p:spPr>
          <a:xfrm>
            <a:off x="9274622" y="2417894"/>
            <a:ext cx="396000" cy="36901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7</a:t>
            </a:r>
            <a:r>
              <a:rPr kumimoji="1" lang="en-US" altLang="ja-JP" sz="1798" b="1" dirty="0">
                <a:solidFill>
                  <a:srgbClr val="FF0000"/>
                </a:solidFill>
              </a:rPr>
              <a:t>,705</a:t>
            </a:r>
            <a:endParaRPr kumimoji="1" lang="ja-JP" altLang="en-US" sz="1798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36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954EC395-3DB0-854E-6B88-631FB6B020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320445"/>
              </p:ext>
            </p:extLst>
          </p:nvPr>
        </p:nvGraphicFramePr>
        <p:xfrm>
          <a:off x="618071" y="2306513"/>
          <a:ext cx="9489010" cy="4814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SBT</a:t>
            </a:r>
            <a:r>
              <a:rPr kumimoji="1" lang="ja-JP" altLang="en-US" dirty="0"/>
              <a:t>に参加する日本企業の認定数が更に増加</a:t>
            </a:r>
          </a:p>
        </p:txBody>
      </p:sp>
      <p:sp>
        <p:nvSpPr>
          <p:cNvPr id="16" name="テキスト ボックス 15"/>
          <p:cNvSpPr txBox="1"/>
          <p:nvPr/>
        </p:nvSpPr>
        <p:spPr bwMode="auto">
          <a:xfrm>
            <a:off x="7936878" y="527608"/>
            <a:ext cx="18133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2024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r>
              <a:rPr lang="zh-TW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現在</a:t>
            </a:r>
            <a:endParaRPr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FAF6C088-9132-99D3-C265-8B98BA5A248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3899" y="1109987"/>
            <a:ext cx="10359254" cy="957850"/>
          </a:xfrm>
        </p:spPr>
        <p:txBody>
          <a:bodyPr/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2023</a:t>
            </a:r>
            <a:r>
              <a:rPr lang="ja-JP" altLang="en-US" dirty="0"/>
              <a:t>年</a:t>
            </a:r>
            <a:r>
              <a:rPr lang="en-US" altLang="ja-JP" dirty="0"/>
              <a:t>3</a:t>
            </a:r>
            <a:r>
              <a:rPr lang="ja-JP" altLang="en-US" dirty="0"/>
              <a:t>月から</a:t>
            </a:r>
            <a:r>
              <a:rPr lang="en-US" altLang="ja-JP" dirty="0"/>
              <a:t>2024</a:t>
            </a:r>
            <a:r>
              <a:rPr lang="ja-JP" altLang="en-US" dirty="0"/>
              <a:t>年</a:t>
            </a:r>
            <a:r>
              <a:rPr lang="en-US" altLang="ja-JP" dirty="0"/>
              <a:t>3</a:t>
            </a:r>
            <a:r>
              <a:rPr lang="ja-JP" altLang="en-US" dirty="0"/>
              <a:t>月までの</a:t>
            </a:r>
            <a:r>
              <a:rPr lang="en-US" altLang="ja-JP" dirty="0"/>
              <a:t>1</a:t>
            </a:r>
            <a:r>
              <a:rPr lang="ja-JP" altLang="en-US" dirty="0"/>
              <a:t>年間で</a:t>
            </a:r>
            <a:r>
              <a:rPr lang="en-US" altLang="ja-JP" dirty="0"/>
              <a:t>479</a:t>
            </a:r>
            <a:r>
              <a:rPr lang="ja-JP" altLang="en-US" dirty="0"/>
              <a:t>社が認定を取得</a:t>
            </a:r>
            <a:endParaRPr lang="en-US" altLang="ja-JP" dirty="0"/>
          </a:p>
          <a:p>
            <a:r>
              <a:rPr lang="ja-JP" altLang="en-US" dirty="0"/>
              <a:t>日本企業の</a:t>
            </a:r>
            <a:r>
              <a:rPr lang="en-US" altLang="ja-JP" dirty="0"/>
              <a:t>SBT</a:t>
            </a:r>
            <a:r>
              <a:rPr lang="ja-JP" altLang="en-US" dirty="0"/>
              <a:t>認定数は年々増加している</a:t>
            </a:r>
            <a:endParaRPr lang="en-US" altLang="ja-JP" dirty="0"/>
          </a:p>
        </p:txBody>
      </p:sp>
      <p:sp>
        <p:nvSpPr>
          <p:cNvPr id="33" name="テキスト ボックス 11">
            <a:extLst>
              <a:ext uri="{FF2B5EF4-FFF2-40B4-BE49-F238E27FC236}">
                <a16:creationId xmlns:a16="http://schemas.microsoft.com/office/drawing/2014/main" id="{3A661A00-7C09-9820-9FE0-AA059ABC5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11" y="7259257"/>
            <a:ext cx="10104324" cy="26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84340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99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[</a:t>
            </a:r>
            <a:r>
              <a:rPr lang="ja-JP" altLang="en-US" sz="1099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出所</a:t>
            </a:r>
            <a:r>
              <a:rPr lang="en-US" altLang="ja-JP" sz="1099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]Science Based Targets</a:t>
            </a:r>
            <a:r>
              <a:rPr lang="ja-JP" altLang="en-US" sz="1099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ホームページ　</a:t>
            </a:r>
            <a:r>
              <a:rPr lang="en-US" altLang="ja-JP" sz="1099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Companies</a:t>
            </a:r>
            <a:r>
              <a:rPr lang="ja-JP" altLang="en-US" sz="1099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1099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Take</a:t>
            </a:r>
            <a:r>
              <a:rPr lang="ja-JP" altLang="en-US" sz="1099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1099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Action</a:t>
            </a:r>
            <a:r>
              <a:rPr lang="en-US" altLang="ja-JP" sz="1099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en-US" altLang="ja-JP" sz="1099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http://sciencebasedtargets.org/companies-taking-action/</a:t>
            </a:r>
            <a:r>
              <a:rPr lang="en-US" altLang="ja-JP" sz="1099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  <a:r>
              <a:rPr lang="ja-JP" altLang="en-US" sz="1099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より作成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9100AAE-05C0-EB30-252E-8ED9EC48F935}"/>
              </a:ext>
            </a:extLst>
          </p:cNvPr>
          <p:cNvSpPr txBox="1"/>
          <p:nvPr/>
        </p:nvSpPr>
        <p:spPr>
          <a:xfrm>
            <a:off x="1174167" y="2398068"/>
            <a:ext cx="1909496" cy="3690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798" b="1" dirty="0">
                <a:latin typeface="+mn-lt"/>
                <a:ea typeface="+mn-ea"/>
              </a:rPr>
              <a:t>累計企業数グラフ</a:t>
            </a: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392D59C3-F8AD-105D-88DF-99913E2DB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529" y="3007285"/>
            <a:ext cx="1260921" cy="113300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B35978-2D2F-1C0F-80A2-0B1CA8BE18C5}"/>
              </a:ext>
            </a:extLst>
          </p:cNvPr>
          <p:cNvSpPr txBox="1"/>
          <p:nvPr/>
        </p:nvSpPr>
        <p:spPr>
          <a:xfrm>
            <a:off x="1526653" y="6138931"/>
            <a:ext cx="396000" cy="3690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FBCD548-CC53-171A-D761-DA5EF750977A}"/>
              </a:ext>
            </a:extLst>
          </p:cNvPr>
          <p:cNvSpPr txBox="1"/>
          <p:nvPr/>
        </p:nvSpPr>
        <p:spPr>
          <a:xfrm>
            <a:off x="2391277" y="5963945"/>
            <a:ext cx="396000" cy="3690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ACA0A9B-F478-46E2-C9E0-82DC943B4B0D}"/>
              </a:ext>
            </a:extLst>
          </p:cNvPr>
          <p:cNvSpPr txBox="1"/>
          <p:nvPr/>
        </p:nvSpPr>
        <p:spPr>
          <a:xfrm>
            <a:off x="3255901" y="5809304"/>
            <a:ext cx="396000" cy="36901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13DB070-6664-238B-1E60-D2FE0FD1EEA2}"/>
              </a:ext>
            </a:extLst>
          </p:cNvPr>
          <p:cNvSpPr txBox="1"/>
          <p:nvPr/>
        </p:nvSpPr>
        <p:spPr>
          <a:xfrm>
            <a:off x="4120525" y="5993810"/>
            <a:ext cx="396000" cy="36901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3B73DAF-A4F8-DB76-3F3E-0D469C81721E}"/>
              </a:ext>
            </a:extLst>
          </p:cNvPr>
          <p:cNvSpPr txBox="1"/>
          <p:nvPr/>
        </p:nvSpPr>
        <p:spPr>
          <a:xfrm>
            <a:off x="4985149" y="6062731"/>
            <a:ext cx="396000" cy="36901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9C359F1-340D-7E85-D998-C2F5E2E32F85}"/>
              </a:ext>
            </a:extLst>
          </p:cNvPr>
          <p:cNvSpPr txBox="1"/>
          <p:nvPr/>
        </p:nvSpPr>
        <p:spPr>
          <a:xfrm>
            <a:off x="5849773" y="5954425"/>
            <a:ext cx="396000" cy="36901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88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FBA5817-9788-FA5D-843E-A8313500819C}"/>
              </a:ext>
            </a:extLst>
          </p:cNvPr>
          <p:cNvSpPr txBox="1"/>
          <p:nvPr/>
        </p:nvSpPr>
        <p:spPr>
          <a:xfrm>
            <a:off x="6714397" y="5776704"/>
            <a:ext cx="396000" cy="36901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124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5FF6BA5-5124-A75F-7FCA-E716A6165BD6}"/>
              </a:ext>
            </a:extLst>
          </p:cNvPr>
          <p:cNvSpPr txBox="1"/>
          <p:nvPr/>
        </p:nvSpPr>
        <p:spPr>
          <a:xfrm>
            <a:off x="7579021" y="5440292"/>
            <a:ext cx="396000" cy="36901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202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9ED80FE-1288-C869-D61C-F3F5D513DA24}"/>
              </a:ext>
            </a:extLst>
          </p:cNvPr>
          <p:cNvSpPr txBox="1"/>
          <p:nvPr/>
        </p:nvSpPr>
        <p:spPr>
          <a:xfrm>
            <a:off x="8443645" y="4066776"/>
            <a:ext cx="396000" cy="36901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492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EE8AE48-B25E-9226-C6A6-CACFF1313277}"/>
              </a:ext>
            </a:extLst>
          </p:cNvPr>
          <p:cNvSpPr txBox="1"/>
          <p:nvPr/>
        </p:nvSpPr>
        <p:spPr>
          <a:xfrm>
            <a:off x="9308273" y="2434046"/>
            <a:ext cx="396000" cy="36901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988</a:t>
            </a:r>
          </a:p>
        </p:txBody>
      </p:sp>
    </p:spTree>
    <p:extLst>
      <p:ext uri="{BB962C8B-B14F-4D97-AF65-F5344CB8AC3E}">
        <p14:creationId xmlns:p14="http://schemas.microsoft.com/office/powerpoint/2010/main" val="1393768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SBT</a:t>
            </a:r>
            <a:r>
              <a:rPr lang="ja-JP" altLang="en-US" dirty="0"/>
              <a:t>認定取得済の日本企業 </a:t>
            </a:r>
            <a:r>
              <a:rPr lang="en-US" altLang="ja-JP" dirty="0"/>
              <a:t>1/7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 bwMode="auto">
          <a:xfrm>
            <a:off x="7936878" y="527608"/>
            <a:ext cx="18133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2024</a:t>
            </a:r>
            <a:r>
              <a:rPr lang="zh-TW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zh-TW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zh-TW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zh-TW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zh-TW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日現在</a:t>
            </a:r>
            <a:endParaRPr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61925" y="2150630"/>
            <a:ext cx="63674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すでに認定を受けている日本企業</a:t>
            </a:r>
            <a:r>
              <a:rPr lang="en-US" altLang="ja-JP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904</a:t>
            </a: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社の一覧 </a:t>
            </a:r>
            <a:r>
              <a:rPr lang="en-US" altLang="ja-JP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1/7</a:t>
            </a:r>
            <a:endParaRPr lang="ja-JP" altLang="en-US" sz="2200" b="1" dirty="0"/>
          </a:p>
        </p:txBody>
      </p:sp>
      <p:sp>
        <p:nvSpPr>
          <p:cNvPr id="27" name="テキスト ボックス 26"/>
          <p:cNvSpPr txBox="1"/>
          <p:nvPr/>
        </p:nvSpPr>
        <p:spPr bwMode="auto">
          <a:xfrm>
            <a:off x="6389912" y="2194576"/>
            <a:ext cx="4139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ja-JP" altLang="ja-JP" sz="9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9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業種内五十音順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9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下線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付の企業は環境省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SBT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策定</a:t>
            </a: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個社別支援実施企業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2017~2020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年度）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正方形/長方形 27"/>
          <p:cNvSpPr>
            <a:spLocks noChangeArrowheads="1"/>
          </p:cNvSpPr>
          <p:nvPr/>
        </p:nvSpPr>
        <p:spPr bwMode="auto">
          <a:xfrm>
            <a:off x="37064" y="2692525"/>
            <a:ext cx="146013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建設業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(27)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食料品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(13)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繊維製品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(4)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化学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(16)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医薬品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(12)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ゴム製品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(1)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 eaLnBrk="1" hangingPunct="1"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 eaLnBrk="1" hangingPunct="1">
              <a:defRPr/>
            </a:pP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金属製品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(4)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 eaLnBrk="1" hangingPunct="1"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 eaLnBrk="1" hangingPunct="1">
              <a:defRPr/>
            </a:pP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ガラス・土石製品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(6)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 eaLnBrk="1" hangingPunct="1"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 eaLnBrk="1" hangingPunct="1">
              <a:defRPr/>
            </a:pP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非鉄金属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(5)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電気機器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(41)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機械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(8)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11">
            <a:extLst>
              <a:ext uri="{FF2B5EF4-FFF2-40B4-BE49-F238E27FC236}">
                <a16:creationId xmlns:a16="http://schemas.microsoft.com/office/drawing/2014/main" id="{4FEFC65D-1983-D223-9471-C1CF4189C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38" y="7331288"/>
            <a:ext cx="9745337" cy="22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[</a:t>
            </a:r>
            <a:r>
              <a:rPr lang="ja-JP" altLang="en-US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出所</a:t>
            </a:r>
            <a:r>
              <a:rPr lang="en-US" altLang="ja-JP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]</a:t>
            </a:r>
            <a:r>
              <a:rPr kumimoji="1" lang="en-US" altLang="ja-JP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Science Based Targets</a:t>
            </a:r>
            <a:r>
              <a:rPr kumimoji="1" lang="ja-JP" alt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ホームページ</a:t>
            </a:r>
            <a:r>
              <a:rPr lang="ja-JP" altLang="en-US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Companies</a:t>
            </a:r>
            <a:r>
              <a:rPr lang="ja-JP" altLang="en-US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850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Take</a:t>
            </a:r>
            <a:r>
              <a:rPr lang="ja-JP" altLang="en-US" sz="850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850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Action</a:t>
            </a:r>
            <a:r>
              <a:rPr lang="en-US" altLang="ja-JP" sz="8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kumimoji="1" lang="en-US" altLang="ja-JP" sz="850" b="0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http://sciencebasedtargets.org/companies-taking-action/</a:t>
            </a:r>
            <a:r>
              <a:rPr lang="en-US" altLang="ja-JP" sz="85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  <a:r>
              <a:rPr kumimoji="1" lang="ja-JP" alt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より作成。</a:t>
            </a:r>
            <a:r>
              <a:rPr lang="ja-JP" altLang="en-US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業種分類は事務局が日本標準産業分類等に当てはめ作成。</a:t>
            </a:r>
          </a:p>
        </p:txBody>
      </p:sp>
      <p:sp>
        <p:nvSpPr>
          <p:cNvPr id="5" name="テキスト ボックス 11">
            <a:extLst>
              <a:ext uri="{FF2B5EF4-FFF2-40B4-BE49-F238E27FC236}">
                <a16:creationId xmlns:a16="http://schemas.microsoft.com/office/drawing/2014/main" id="{75229F71-1D99-370C-9A2A-D33D2339F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511" y="7181262"/>
            <a:ext cx="9974790" cy="23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90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なお、金融の業種に該当する企業は、</a:t>
            </a:r>
            <a:r>
              <a:rPr lang="en-US" altLang="ja-JP" sz="90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SBT</a:t>
            </a:r>
            <a:r>
              <a:rPr lang="ja-JP" altLang="en-US" sz="90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事務局において業種別の認定基準を検討中であるため、認定が行われていない。</a:t>
            </a:r>
            <a:r>
              <a:rPr lang="ja-JP" altLang="en-US" sz="9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「中小企業」の項目には、中小企業版</a:t>
            </a:r>
            <a:r>
              <a:rPr lang="en-US" altLang="ja-JP" sz="9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SBT</a:t>
            </a:r>
            <a:r>
              <a:rPr lang="ja-JP" altLang="en-US" sz="900" dirty="0" err="1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にて</a:t>
            </a:r>
            <a:r>
              <a:rPr lang="ja-JP" altLang="en-US" sz="9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認定を取得した企業名を記載している。</a:t>
            </a:r>
            <a:endParaRPr lang="en-US" altLang="ja-JP" sz="900" b="0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4FA48435-3B23-1BB5-D710-F248A4A6CC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3899" y="1109987"/>
            <a:ext cx="10359254" cy="957850"/>
          </a:xfrm>
        </p:spPr>
        <p:txBody>
          <a:bodyPr/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認定取得済の企業は日本で</a:t>
            </a:r>
            <a:r>
              <a:rPr lang="en-US" altLang="ja-JP" dirty="0"/>
              <a:t>904</a:t>
            </a:r>
            <a:r>
              <a:rPr lang="ja-JP" altLang="en-US" dirty="0"/>
              <a:t>社</a:t>
            </a:r>
            <a:endParaRPr lang="en-US" altLang="ja-JP" dirty="0"/>
          </a:p>
          <a:p>
            <a:r>
              <a:rPr lang="ja-JP" altLang="en-US" dirty="0"/>
              <a:t>日本では電気機器、建設業が多い</a:t>
            </a:r>
            <a:endParaRPr lang="en-US" altLang="ja-JP" dirty="0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447D1C4-157F-BDA4-F2E4-78C8514F5FDF}"/>
              </a:ext>
            </a:extLst>
          </p:cNvPr>
          <p:cNvCxnSpPr/>
          <p:nvPr/>
        </p:nvCxnSpPr>
        <p:spPr>
          <a:xfrm>
            <a:off x="1399431" y="3259886"/>
            <a:ext cx="90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E1EEC4D-203E-F131-B8A5-ADFB0E60C020}"/>
              </a:ext>
            </a:extLst>
          </p:cNvPr>
          <p:cNvCxnSpPr/>
          <p:nvPr/>
        </p:nvCxnSpPr>
        <p:spPr>
          <a:xfrm>
            <a:off x="1399431" y="3721441"/>
            <a:ext cx="90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16764E1-E9DF-63AB-0F92-CDC1A3516AC8}"/>
              </a:ext>
            </a:extLst>
          </p:cNvPr>
          <p:cNvCxnSpPr/>
          <p:nvPr/>
        </p:nvCxnSpPr>
        <p:spPr>
          <a:xfrm>
            <a:off x="1399431" y="4043658"/>
            <a:ext cx="90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D0F5D829-198D-0669-9670-DEB26C891A7A}"/>
              </a:ext>
            </a:extLst>
          </p:cNvPr>
          <p:cNvCxnSpPr/>
          <p:nvPr/>
        </p:nvCxnSpPr>
        <p:spPr>
          <a:xfrm>
            <a:off x="1399431" y="4479086"/>
            <a:ext cx="90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5F23685-7080-840C-6019-95EAE364E597}"/>
              </a:ext>
            </a:extLst>
          </p:cNvPr>
          <p:cNvCxnSpPr/>
          <p:nvPr/>
        </p:nvCxnSpPr>
        <p:spPr>
          <a:xfrm>
            <a:off x="1399431" y="4792595"/>
            <a:ext cx="90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99ECE1B-3FD0-962E-849A-D22DCE73BD6B}"/>
              </a:ext>
            </a:extLst>
          </p:cNvPr>
          <p:cNvCxnSpPr/>
          <p:nvPr/>
        </p:nvCxnSpPr>
        <p:spPr>
          <a:xfrm>
            <a:off x="1399431" y="5088686"/>
            <a:ext cx="90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A949F5E-6E64-3819-BA61-49032BE9ED5B}"/>
              </a:ext>
            </a:extLst>
          </p:cNvPr>
          <p:cNvCxnSpPr/>
          <p:nvPr/>
        </p:nvCxnSpPr>
        <p:spPr>
          <a:xfrm>
            <a:off x="1399431" y="5393487"/>
            <a:ext cx="90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23A0549-880C-E250-3DF7-0733883313A3}"/>
              </a:ext>
            </a:extLst>
          </p:cNvPr>
          <p:cNvCxnSpPr/>
          <p:nvPr/>
        </p:nvCxnSpPr>
        <p:spPr>
          <a:xfrm>
            <a:off x="1399431" y="5706996"/>
            <a:ext cx="90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F59E8503-95F5-0AB0-BE08-0BF4153FE172}"/>
              </a:ext>
            </a:extLst>
          </p:cNvPr>
          <p:cNvCxnSpPr/>
          <p:nvPr/>
        </p:nvCxnSpPr>
        <p:spPr>
          <a:xfrm>
            <a:off x="1399431" y="6003087"/>
            <a:ext cx="90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F0C3EE7D-74D7-195C-F2FE-8AA1F5C059D5}"/>
              </a:ext>
            </a:extLst>
          </p:cNvPr>
          <p:cNvCxnSpPr/>
          <p:nvPr/>
        </p:nvCxnSpPr>
        <p:spPr>
          <a:xfrm>
            <a:off x="1399431" y="6766903"/>
            <a:ext cx="90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2ADE37-D016-0A2F-93D3-FD479DE9713E}"/>
              </a:ext>
            </a:extLst>
          </p:cNvPr>
          <p:cNvSpPr txBox="1"/>
          <p:nvPr/>
        </p:nvSpPr>
        <p:spPr>
          <a:xfrm>
            <a:off x="1399432" y="2692525"/>
            <a:ext cx="912372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旭化成ホームズ／飛鳥建設／安藤・間／大林組／奥村組／</a:t>
            </a:r>
            <a:r>
              <a:rPr kumimoji="1" lang="ja-JP" altLang="en-US" sz="1000" u="sng" dirty="0"/>
              <a:t>鹿島建設</a:t>
            </a:r>
            <a:r>
              <a:rPr kumimoji="1" lang="ja-JP" altLang="en-US" sz="1000" dirty="0"/>
              <a:t>／熊谷組／コムシスホールディングス／五洋建設／</a:t>
            </a:r>
            <a:r>
              <a:rPr kumimoji="1" lang="ja-JP" altLang="en-US" sz="1000" u="sng" dirty="0"/>
              <a:t>ジェネックス</a:t>
            </a:r>
            <a:r>
              <a:rPr kumimoji="1" lang="ja-JP" altLang="en-US" sz="1000" dirty="0"/>
              <a:t>／清水建設／</a:t>
            </a:r>
            <a:r>
              <a:rPr kumimoji="1" lang="ja-JP" altLang="en-US" sz="1000" u="sng" dirty="0"/>
              <a:t>住友林業</a:t>
            </a:r>
            <a:r>
              <a:rPr kumimoji="1" lang="ja-JP" altLang="en-US" sz="1000" dirty="0"/>
              <a:t>／</a:t>
            </a:r>
            <a:endParaRPr kumimoji="1" lang="en-US" altLang="ja-JP" sz="1000" dirty="0"/>
          </a:p>
          <a:p>
            <a:r>
              <a:rPr kumimoji="1" lang="ja-JP" altLang="en-US" sz="1000" dirty="0"/>
              <a:t>世紀東急工業／</a:t>
            </a:r>
            <a:r>
              <a:rPr kumimoji="1" lang="ja-JP" altLang="en-US" sz="1000" u="sng" dirty="0"/>
              <a:t>積水ハウス</a:t>
            </a:r>
            <a:r>
              <a:rPr kumimoji="1" lang="ja-JP" altLang="en-US" sz="1000" dirty="0"/>
              <a:t>／</a:t>
            </a:r>
            <a:r>
              <a:rPr kumimoji="1" lang="ja-JP" altLang="en-US" sz="1000" u="sng" dirty="0"/>
              <a:t>大建工業</a:t>
            </a:r>
            <a:r>
              <a:rPr kumimoji="1" lang="ja-JP" altLang="en-US" sz="1000" dirty="0"/>
              <a:t>／</a:t>
            </a:r>
            <a:r>
              <a:rPr kumimoji="1" lang="ja-JP" altLang="en-US" sz="1000" u="sng" dirty="0"/>
              <a:t>大成建設</a:t>
            </a:r>
            <a:r>
              <a:rPr kumimoji="1" lang="ja-JP" altLang="en-US" sz="1000" dirty="0"/>
              <a:t>／</a:t>
            </a:r>
            <a:r>
              <a:rPr kumimoji="1" lang="ja-JP" altLang="en-US" sz="1000" u="sng" dirty="0"/>
              <a:t>大和ハウス工業</a:t>
            </a:r>
            <a:r>
              <a:rPr kumimoji="1" lang="ja-JP" altLang="en-US" sz="1000" dirty="0"/>
              <a:t>／高砂熱学工業／東急建設／戸田建設／西松建設／日本国土開発／長谷工コーポレーション／</a:t>
            </a:r>
            <a:endParaRPr kumimoji="1" lang="en-US" altLang="ja-JP" sz="1000" dirty="0"/>
          </a:p>
          <a:p>
            <a:r>
              <a:rPr kumimoji="1" lang="ja-JP" altLang="en-US" sz="1000" dirty="0"/>
              <a:t>前田建設工業／</a:t>
            </a:r>
            <a:r>
              <a:rPr kumimoji="1" lang="zh-TW" altLang="en-US" sz="1000" dirty="0"/>
              <a:t>三井住友建設</a:t>
            </a:r>
            <a:r>
              <a:rPr kumimoji="1" lang="ja-JP" altLang="en-US" sz="1000" dirty="0"/>
              <a:t>／ミライト・ワン／</a:t>
            </a:r>
            <a:r>
              <a:rPr kumimoji="1" lang="en-US" altLang="ja-JP" sz="1000" dirty="0"/>
              <a:t>LIXIL</a:t>
            </a:r>
            <a:r>
              <a:rPr kumimoji="1" lang="ja-JP" altLang="en-US" sz="1000" dirty="0"/>
              <a:t>グループ</a:t>
            </a:r>
            <a:endParaRPr kumimoji="1" lang="en-US" altLang="ja-JP" sz="1000" dirty="0"/>
          </a:p>
          <a:p>
            <a:endParaRPr lang="en-US" altLang="ja-JP" sz="1000" dirty="0"/>
          </a:p>
          <a:p>
            <a:r>
              <a:rPr kumimoji="1" lang="ja-JP" altLang="en-US" sz="1000" dirty="0"/>
              <a:t>アサヒグループホールディングス／</a:t>
            </a:r>
            <a:r>
              <a:rPr kumimoji="1" lang="ja-JP" altLang="en-US" sz="1000" u="sng" dirty="0"/>
              <a:t>味の素</a:t>
            </a:r>
            <a:r>
              <a:rPr kumimoji="1" lang="ja-JP" altLang="en-US" sz="1000" dirty="0"/>
              <a:t>／カゴメ／</a:t>
            </a:r>
            <a:r>
              <a:rPr lang="ja-JP" altLang="en-US" sz="1000" dirty="0"/>
              <a:t>キッコーマン／</a:t>
            </a:r>
            <a:r>
              <a:rPr kumimoji="1" lang="ja-JP" altLang="en-US" sz="1000" dirty="0"/>
              <a:t>キリンホールディングス／サントリーホールディングス／サントリー食品インターナショナル／</a:t>
            </a:r>
            <a:r>
              <a:rPr kumimoji="1" lang="ja-JP" altLang="en-US" sz="1000" u="sng" dirty="0"/>
              <a:t>日清食品ホールディングス</a:t>
            </a:r>
            <a:r>
              <a:rPr kumimoji="1" lang="ja-JP" altLang="en-US" sz="1000" dirty="0"/>
              <a:t>／</a:t>
            </a:r>
            <a:endParaRPr kumimoji="1" lang="en-US" altLang="ja-JP" sz="1000" dirty="0"/>
          </a:p>
          <a:p>
            <a:r>
              <a:rPr kumimoji="1" lang="ja-JP" altLang="en-US" sz="1000" dirty="0"/>
              <a:t>日本たばこ産業／不二製油グループ本社／フジパングループ本社／</a:t>
            </a:r>
            <a:r>
              <a:rPr kumimoji="1" lang="ja-JP" altLang="en-US" sz="1000" u="sng" dirty="0"/>
              <a:t>明治ホールディングス</a:t>
            </a:r>
            <a:r>
              <a:rPr kumimoji="1" lang="ja-JP" altLang="en-US" sz="1000" dirty="0"/>
              <a:t>／ロッテ</a:t>
            </a:r>
            <a:endParaRPr kumimoji="1" lang="en-US" altLang="ja-JP" sz="1000" dirty="0"/>
          </a:p>
          <a:p>
            <a:endParaRPr lang="en-US" altLang="ja-JP" sz="1000" dirty="0"/>
          </a:p>
          <a:p>
            <a:r>
              <a:rPr kumimoji="1" lang="en-US" altLang="ja-JP" sz="1000" dirty="0"/>
              <a:t>TSI</a:t>
            </a:r>
            <a:r>
              <a:rPr kumimoji="1" lang="ja-JP" altLang="en-US" sz="1000" dirty="0"/>
              <a:t>ホールディングス／川島織物セルコン／帝人／東洋紡</a:t>
            </a:r>
            <a:endParaRPr kumimoji="1" lang="en-US" altLang="ja-JP" sz="1000" dirty="0"/>
          </a:p>
          <a:p>
            <a:endParaRPr lang="en-US" altLang="ja-JP" sz="1000" dirty="0"/>
          </a:p>
          <a:p>
            <a:r>
              <a:rPr kumimoji="1" lang="en-US" altLang="ja-JP" sz="1000" dirty="0"/>
              <a:t>UBE</a:t>
            </a:r>
            <a:r>
              <a:rPr kumimoji="1" lang="ja-JP" altLang="en-US" sz="1000" dirty="0"/>
              <a:t>／</a:t>
            </a:r>
            <a:r>
              <a:rPr kumimoji="1" lang="ja-JP" altLang="en-US" sz="1000" u="sng" dirty="0"/>
              <a:t>花王</a:t>
            </a:r>
            <a:r>
              <a:rPr kumimoji="1" lang="ja-JP" altLang="en-US" sz="1000" dirty="0"/>
              <a:t>／コーセー／小林製薬／</a:t>
            </a:r>
            <a:r>
              <a:rPr kumimoji="1" lang="ja-JP" altLang="en-US" sz="1000" u="sng" dirty="0"/>
              <a:t>三甲</a:t>
            </a:r>
            <a:r>
              <a:rPr kumimoji="1" lang="ja-JP" altLang="en-US" sz="1000" dirty="0"/>
              <a:t>／資生堂／住友化学／積水化学工業／</a:t>
            </a:r>
            <a:r>
              <a:rPr kumimoji="1" lang="ja-JP" altLang="en-US" sz="1000" u="sng" dirty="0"/>
              <a:t>高砂香料工業</a:t>
            </a:r>
            <a:r>
              <a:rPr kumimoji="1" lang="ja-JP" altLang="en-US" sz="1000" dirty="0"/>
              <a:t>／ファイントゥデイ</a:t>
            </a:r>
            <a:r>
              <a:rPr lang="ja-JP" altLang="en-US" sz="1000" dirty="0"/>
              <a:t>／</a:t>
            </a:r>
            <a:r>
              <a:rPr kumimoji="1" lang="en-US" altLang="ja-JP" sz="1000" u="sng" dirty="0"/>
              <a:t>DIC</a:t>
            </a:r>
            <a:r>
              <a:rPr kumimoji="1" lang="ja-JP" altLang="en-US" sz="1000" dirty="0"/>
              <a:t>／</a:t>
            </a:r>
            <a:r>
              <a:rPr kumimoji="1" lang="ja-JP" altLang="en-US" sz="1000" u="sng" dirty="0"/>
              <a:t>富士フイルムホールディングス</a:t>
            </a:r>
            <a:r>
              <a:rPr kumimoji="1" lang="ja-JP" altLang="en-US" sz="1000" dirty="0"/>
              <a:t>／</a:t>
            </a:r>
            <a:endParaRPr kumimoji="1" lang="en-US" altLang="ja-JP" sz="1000" dirty="0"/>
          </a:p>
          <a:p>
            <a:r>
              <a:rPr kumimoji="1" lang="ja-JP" altLang="en-US" sz="1000" dirty="0"/>
              <a:t>ポーラ・オルビスホールディングス／ユニ・チャーム／</a:t>
            </a:r>
            <a:r>
              <a:rPr kumimoji="1" lang="ja-JP" altLang="en-US" sz="1000" u="sng" dirty="0"/>
              <a:t>ライオン</a:t>
            </a:r>
            <a:r>
              <a:rPr kumimoji="1" lang="ja-JP" altLang="en-US" sz="1000" dirty="0"/>
              <a:t>／ロックペイント</a:t>
            </a:r>
            <a:endParaRPr kumimoji="1" lang="en-US" altLang="ja-JP" sz="1000" dirty="0"/>
          </a:p>
          <a:p>
            <a:endParaRPr lang="en-US" altLang="ja-JP" sz="1000" dirty="0"/>
          </a:p>
          <a:p>
            <a:r>
              <a:rPr kumimoji="1" lang="ja-JP" altLang="en-US" sz="1000" u="sng" dirty="0"/>
              <a:t>アステラス製薬</a:t>
            </a:r>
            <a:r>
              <a:rPr kumimoji="1" lang="ja-JP" altLang="en-US" sz="1000" dirty="0"/>
              <a:t>／エーザイ／</a:t>
            </a:r>
            <a:r>
              <a:rPr kumimoji="1" lang="ja-JP" altLang="en-US" sz="1000" u="sng" dirty="0"/>
              <a:t>大塚製薬</a:t>
            </a:r>
            <a:r>
              <a:rPr kumimoji="1" lang="ja-JP" altLang="en-US" sz="1000" dirty="0"/>
              <a:t>／小野薬品工業／参天製薬／</a:t>
            </a:r>
            <a:r>
              <a:rPr kumimoji="1" lang="ja-JP" altLang="en-US" sz="1000" u="sng" dirty="0"/>
              <a:t>塩野義製薬</a:t>
            </a:r>
            <a:r>
              <a:rPr kumimoji="1" lang="ja-JP" altLang="en-US" sz="1000" dirty="0"/>
              <a:t>／</a:t>
            </a:r>
            <a:r>
              <a:rPr kumimoji="1" lang="ja-JP" altLang="en-US" sz="1000" u="sng" dirty="0"/>
              <a:t>住友ファーマ</a:t>
            </a:r>
            <a:r>
              <a:rPr kumimoji="1" lang="ja-JP" altLang="en-US" sz="1000" dirty="0"/>
              <a:t>／第一三共／</a:t>
            </a:r>
            <a:r>
              <a:rPr kumimoji="1" lang="ja-JP" altLang="en-US" sz="1000" u="sng" dirty="0"/>
              <a:t>大鵬薬品工業</a:t>
            </a:r>
            <a:r>
              <a:rPr kumimoji="1" lang="ja-JP" altLang="en-US" sz="1000" dirty="0"/>
              <a:t>／武田薬品工業／中外製薬／日本新薬</a:t>
            </a:r>
            <a:endParaRPr kumimoji="1" lang="en-US" altLang="ja-JP" sz="1000" dirty="0"/>
          </a:p>
          <a:p>
            <a:endParaRPr lang="en-US" altLang="ja-JP" sz="1000" dirty="0"/>
          </a:p>
          <a:p>
            <a:r>
              <a:rPr kumimoji="1" lang="ja-JP" altLang="en-US" sz="1000" dirty="0"/>
              <a:t>ブリヂストン</a:t>
            </a:r>
            <a:endParaRPr kumimoji="1" lang="en-US" altLang="ja-JP" sz="1000" dirty="0"/>
          </a:p>
          <a:p>
            <a:endParaRPr lang="en-US" altLang="ja-JP" sz="1000" dirty="0"/>
          </a:p>
          <a:p>
            <a:r>
              <a:rPr kumimoji="1" lang="ja-JP" altLang="en-US" sz="1000" dirty="0"/>
              <a:t>岡部／東洋製罐グループホールディングス／文化シャッター／</a:t>
            </a:r>
            <a:r>
              <a:rPr kumimoji="1" lang="en-US" altLang="ja-JP" sz="1000" dirty="0"/>
              <a:t>YKKAP</a:t>
            </a:r>
          </a:p>
          <a:p>
            <a:endParaRPr lang="en-US" altLang="ja-JP" sz="1000" dirty="0"/>
          </a:p>
          <a:p>
            <a:r>
              <a:rPr lang="ja-JP" altLang="en-US" sz="1000" dirty="0"/>
              <a:t>石塚硝子</a:t>
            </a:r>
            <a:r>
              <a:rPr kumimoji="1" lang="ja-JP" altLang="en-US" sz="1000" dirty="0"/>
              <a:t>／</a:t>
            </a:r>
            <a:r>
              <a:rPr kumimoji="1" lang="en-US" altLang="ja-JP" sz="1000" u="sng" dirty="0"/>
              <a:t>AGC</a:t>
            </a:r>
            <a:r>
              <a:rPr kumimoji="1" lang="ja-JP" altLang="en-US" sz="1000" dirty="0"/>
              <a:t>／日本特殊陶業／日本山村硝子／日本板硝子／</a:t>
            </a:r>
            <a:r>
              <a:rPr kumimoji="1" lang="en-US" altLang="ja-JP" sz="1000" dirty="0"/>
              <a:t>TOTO</a:t>
            </a:r>
          </a:p>
          <a:p>
            <a:endParaRPr lang="en-US" altLang="ja-JP" sz="1000" dirty="0"/>
          </a:p>
          <a:p>
            <a:r>
              <a:rPr kumimoji="1" lang="ja-JP" altLang="en-US" sz="1000" dirty="0"/>
              <a:t>住友電気工業／</a:t>
            </a:r>
            <a:r>
              <a:rPr kumimoji="1" lang="ja-JP" altLang="en-US" sz="1000" u="sng" dirty="0"/>
              <a:t>フジクラ</a:t>
            </a:r>
            <a:r>
              <a:rPr kumimoji="1" lang="ja-JP" altLang="en-US" sz="1000" dirty="0"/>
              <a:t>／古河電気工業／三菱マテリアル／</a:t>
            </a:r>
            <a:r>
              <a:rPr kumimoji="1" lang="en-US" altLang="ja-JP" sz="1000" u="sng" dirty="0"/>
              <a:t>YKK</a:t>
            </a:r>
          </a:p>
          <a:p>
            <a:endParaRPr lang="en-US" altLang="ja-JP" sz="1000" dirty="0"/>
          </a:p>
          <a:p>
            <a:r>
              <a:rPr kumimoji="1" lang="ja-JP" altLang="en-US" sz="1000" u="sng" dirty="0"/>
              <a:t>アズビル</a:t>
            </a:r>
            <a:r>
              <a:rPr kumimoji="1" lang="ja-JP" altLang="en-US" sz="1000" dirty="0"/>
              <a:t>／アドバンテスト／アンリツ／岩崎通信機／</a:t>
            </a:r>
            <a:r>
              <a:rPr kumimoji="1" lang="ja-JP" altLang="en-US" sz="1000" u="sng" dirty="0"/>
              <a:t>ウシオ電機</a:t>
            </a:r>
            <a:r>
              <a:rPr kumimoji="1" lang="ja-JP" altLang="en-US" sz="1000" dirty="0"/>
              <a:t>／</a:t>
            </a:r>
            <a:r>
              <a:rPr kumimoji="1" lang="en-US" altLang="ja-JP" sz="1000" dirty="0"/>
              <a:t> EIZO</a:t>
            </a:r>
            <a:r>
              <a:rPr kumimoji="1" lang="ja-JP" altLang="en-US" sz="1000" dirty="0"/>
              <a:t>／</a:t>
            </a:r>
            <a:r>
              <a:rPr kumimoji="1" lang="ja-JP" altLang="en-US" sz="1000" u="sng" dirty="0"/>
              <a:t>エスペック</a:t>
            </a:r>
            <a:r>
              <a:rPr kumimoji="1" lang="ja-JP" altLang="en-US" sz="1000" dirty="0"/>
              <a:t>／沖電気工業／</a:t>
            </a:r>
            <a:r>
              <a:rPr kumimoji="1" lang="ja-JP" altLang="en-US" sz="1000" u="sng" dirty="0"/>
              <a:t>オムロン</a:t>
            </a:r>
            <a:r>
              <a:rPr kumimoji="1" lang="ja-JP" altLang="en-US" sz="1000" dirty="0"/>
              <a:t>／カシオ計算機／キャノン／</a:t>
            </a:r>
            <a:r>
              <a:rPr kumimoji="1" lang="ja-JP" altLang="en-US" sz="1000" u="sng" dirty="0"/>
              <a:t>京セラ</a:t>
            </a:r>
            <a:r>
              <a:rPr kumimoji="1" lang="ja-JP" altLang="en-US" sz="1000" dirty="0"/>
              <a:t>／コニカミノルタ／シャープ／</a:t>
            </a:r>
            <a:endParaRPr kumimoji="1" lang="en-US" altLang="ja-JP" sz="1000" dirty="0"/>
          </a:p>
          <a:p>
            <a:r>
              <a:rPr kumimoji="1" lang="ja-JP" altLang="en-US" sz="1000" dirty="0"/>
              <a:t>新電元工業／</a:t>
            </a:r>
            <a:r>
              <a:rPr kumimoji="1" lang="en-US" altLang="ja-JP" sz="1000" u="sng" dirty="0"/>
              <a:t>SCREEN</a:t>
            </a:r>
            <a:r>
              <a:rPr kumimoji="1" lang="ja-JP" altLang="en-US" sz="1000" u="sng" dirty="0"/>
              <a:t>ホールディングス</a:t>
            </a:r>
            <a:r>
              <a:rPr kumimoji="1" lang="ja-JP" altLang="en-US" sz="1000" dirty="0"/>
              <a:t>／セイコーエプソン／ソニーグループ／デンソー／</a:t>
            </a:r>
            <a:r>
              <a:rPr kumimoji="1" lang="en-US" altLang="ja-JP" sz="1000" dirty="0"/>
              <a:t>TOA</a:t>
            </a:r>
            <a:r>
              <a:rPr kumimoji="1" lang="ja-JP" altLang="en-US" sz="1000" dirty="0"/>
              <a:t>／東京エレクトロン／東芝／ニチコン／</a:t>
            </a:r>
            <a:r>
              <a:rPr kumimoji="1" lang="ja-JP" altLang="en-US" sz="1000" u="sng" dirty="0"/>
              <a:t>日新電機</a:t>
            </a:r>
            <a:r>
              <a:rPr kumimoji="1" lang="ja-JP" altLang="en-US" sz="1000" dirty="0"/>
              <a:t>／日本電気／</a:t>
            </a:r>
            <a:endParaRPr kumimoji="1" lang="en-US" altLang="ja-JP" sz="1000" dirty="0"/>
          </a:p>
          <a:p>
            <a:r>
              <a:rPr kumimoji="1" lang="ja-JP" altLang="en-US" sz="1000" dirty="0"/>
              <a:t>パナソニックホールディングス／</a:t>
            </a:r>
            <a:r>
              <a:rPr kumimoji="1" lang="ja-JP" altLang="en-US" sz="1000" u="sng" dirty="0"/>
              <a:t>浜松ホトニクス</a:t>
            </a:r>
            <a:r>
              <a:rPr kumimoji="1" lang="ja-JP" altLang="en-US" sz="1000" dirty="0"/>
              <a:t>／日立製作所／ファナック／富士通／</a:t>
            </a:r>
            <a:r>
              <a:rPr kumimoji="1" lang="ja-JP" altLang="en-US" sz="1000" u="sng" dirty="0"/>
              <a:t>富士電機</a:t>
            </a:r>
            <a:r>
              <a:rPr kumimoji="1" lang="ja-JP" altLang="en-US" sz="1000" dirty="0"/>
              <a:t>／ブラザー工業／三菱電機／村田製作所／</a:t>
            </a:r>
            <a:r>
              <a:rPr kumimoji="1" lang="ja-JP" altLang="en-US" sz="1000" u="sng" dirty="0"/>
              <a:t>明電舎</a:t>
            </a:r>
            <a:r>
              <a:rPr kumimoji="1" lang="ja-JP" altLang="en-US" sz="1000" dirty="0"/>
              <a:t>／</a:t>
            </a:r>
            <a:endParaRPr kumimoji="1" lang="en-US" altLang="ja-JP" sz="1000" dirty="0"/>
          </a:p>
          <a:p>
            <a:r>
              <a:rPr kumimoji="1" lang="ja-JP" altLang="en-US" sz="1000" u="sng" dirty="0"/>
              <a:t>安川電機</a:t>
            </a:r>
            <a:r>
              <a:rPr kumimoji="1" lang="ja-JP" altLang="en-US" sz="1000" dirty="0"/>
              <a:t>／横河電機／リコー／ルネサスエレクトロニクス／</a:t>
            </a:r>
            <a:r>
              <a:rPr kumimoji="1" lang="en-US" altLang="ja-JP" sz="1000" dirty="0"/>
              <a:t> REINOWA</a:t>
            </a:r>
            <a:r>
              <a:rPr kumimoji="1" lang="ja-JP" altLang="en-US" sz="1000" dirty="0"/>
              <a:t>ホールディングス／</a:t>
            </a:r>
            <a:r>
              <a:rPr kumimoji="1" lang="ja-JP" altLang="en-US" sz="1000" u="sng" dirty="0"/>
              <a:t>ローム</a:t>
            </a:r>
            <a:endParaRPr kumimoji="1" lang="en-US" altLang="ja-JP" sz="1000" u="sng" dirty="0"/>
          </a:p>
          <a:p>
            <a:endParaRPr kumimoji="1" lang="en-US" altLang="ja-JP" sz="1000" dirty="0"/>
          </a:p>
          <a:p>
            <a:r>
              <a:rPr lang="ja-JP" altLang="en-US" sz="1000" dirty="0"/>
              <a:t>アマダ／小松製作所／サンデン／</a:t>
            </a:r>
            <a:r>
              <a:rPr lang="en-US" altLang="ja-JP" sz="1000" dirty="0"/>
              <a:t>DMG</a:t>
            </a:r>
            <a:r>
              <a:rPr lang="ja-JP" altLang="en-US" sz="1000" dirty="0"/>
              <a:t>森精機／椿本チエイン／ナブテスコ／</a:t>
            </a:r>
            <a:r>
              <a:rPr lang="ja-JP" altLang="en-US" sz="1000" u="sng" dirty="0"/>
              <a:t>日立建機</a:t>
            </a:r>
            <a:r>
              <a:rPr lang="ja-JP" altLang="en-US" sz="1000" dirty="0"/>
              <a:t>／東芝三菱電機産業システム</a:t>
            </a:r>
            <a:endParaRPr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119496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SBT</a:t>
            </a:r>
            <a:r>
              <a:rPr lang="ja-JP" altLang="en-US" dirty="0"/>
              <a:t>認定取得済の日本企業 </a:t>
            </a:r>
            <a:r>
              <a:rPr lang="en-US" altLang="ja-JP" dirty="0"/>
              <a:t>2/7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 bwMode="auto">
          <a:xfrm>
            <a:off x="7936878" y="527608"/>
            <a:ext cx="18133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2024</a:t>
            </a:r>
            <a:r>
              <a:rPr lang="zh-TW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zh-TW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zh-TW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zh-TW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zh-TW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日現在</a:t>
            </a:r>
            <a:endParaRPr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正方形/長方形 23"/>
          <p:cNvSpPr>
            <a:spLocks noChangeArrowheads="1"/>
          </p:cNvSpPr>
          <p:nvPr/>
        </p:nvSpPr>
        <p:spPr bwMode="auto">
          <a:xfrm>
            <a:off x="1338468" y="2692525"/>
            <a:ext cx="919142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アイシン／豊田合成／トヨタ自動車／日産自動車／日立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Astemo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オリンパス／シチズン時計／島津製作所／テルモ／</a:t>
            </a:r>
            <a:r>
              <a:rPr lang="ja-JP" altLang="en-US" sz="10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ニコン</a:t>
            </a:r>
            <a:endParaRPr lang="en-US" altLang="ja-JP" sz="1000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朝日ウッドテック／</a:t>
            </a:r>
            <a:r>
              <a:rPr lang="ja-JP" altLang="en-US" sz="10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アシックス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／オカムラ／クリナップ／コマニー／</a:t>
            </a:r>
            <a:r>
              <a:rPr lang="ja-JP" altLang="en-US" sz="10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大日本印刷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TOPPAN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ja-JP" altLang="en-US" sz="10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ヤマハ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／レンゴー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zh-TW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川崎汽船／</a:t>
            </a:r>
            <a:r>
              <a:rPr lang="zh-TW" altLang="en-US" sz="10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日本郵船</a:t>
            </a:r>
            <a:endParaRPr lang="en-US" altLang="zh-TW" sz="1000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10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ANA</a:t>
            </a:r>
            <a:r>
              <a:rPr lang="ja-JP" altLang="en-US" sz="10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ホールディングス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／国際航業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佐川急便</a:t>
            </a:r>
            <a:endParaRPr lang="en-US" altLang="ja-JP" sz="1000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SCSK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ja-JP" altLang="en-US" sz="10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エヌ・ティ・ティ・データ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0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NTT</a:t>
            </a:r>
            <a:r>
              <a:rPr lang="ja-JP" altLang="en-US" sz="10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ドコモ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／大塚商会／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KDDI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／ソフトバンク／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TIS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／日本電信電話／野村総合研究所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フロントリテイリング／</a:t>
            </a:r>
            <a:r>
              <a:rPr lang="ja-JP" altLang="en-US" sz="10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アスクル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／イオン／上新電機／ファーストリテイリング／</a:t>
            </a:r>
            <a:r>
              <a:rPr lang="ja-JP" altLang="en-US" sz="10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ファミリーマート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ja-JP" altLang="en-US" sz="10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丸井グループ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ja-JP" altLang="en-US" sz="10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ユナイテッドアローズ</a:t>
            </a:r>
            <a:endParaRPr lang="en-US" altLang="ja-JP" sz="1000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NTT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アーバンソリューションズ／</a:t>
            </a:r>
            <a:r>
              <a:rPr lang="ja-JP" altLang="en-US" sz="10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大東建託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ja-JP" altLang="en-US" sz="10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東急不動産ホールディングス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／東京建物／野村不動産ホールディングス／ヒューリック／三井不動産／</a:t>
            </a:r>
            <a:r>
              <a:rPr lang="ja-JP" altLang="en-US" sz="10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三菱地所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／森ビル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ホールディングス／アジア航測／</a:t>
            </a:r>
            <a:r>
              <a:rPr lang="ja-JP" altLang="en-US" sz="10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セコム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／ダイセキ／電通／パシフィックコンサルタンツ／</a:t>
            </a:r>
            <a:r>
              <a:rPr lang="ja-JP" altLang="en-US" sz="10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ベネッセコーポレーション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／八千代エンジニヤリング／ユー・エス・エス／ 横河レンタ・リース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／リクルートホールディングス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九州電力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松田産業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61925" y="2150630"/>
            <a:ext cx="63714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すでに認定を受けている日本企業</a:t>
            </a:r>
            <a:r>
              <a:rPr lang="en-US" altLang="ja-JP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904</a:t>
            </a: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社の一覧 </a:t>
            </a:r>
            <a:r>
              <a:rPr lang="en-US" altLang="ja-JP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2/7</a:t>
            </a:r>
            <a:endParaRPr lang="ja-JP" altLang="en-US" sz="2200" b="1" dirty="0"/>
          </a:p>
        </p:txBody>
      </p:sp>
      <p:sp>
        <p:nvSpPr>
          <p:cNvPr id="28" name="正方形/長方形 27"/>
          <p:cNvSpPr>
            <a:spLocks noChangeArrowheads="1"/>
          </p:cNvSpPr>
          <p:nvPr/>
        </p:nvSpPr>
        <p:spPr bwMode="auto">
          <a:xfrm>
            <a:off x="37064" y="2692525"/>
            <a:ext cx="146013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輸送用機器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(5)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精密機器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(5)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その他製品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(9)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海運業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(2)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空運業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(2)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defRPr/>
            </a:pP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陸運業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(1)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情報・通信業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(9)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小売業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(8)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 eaLnBrk="1" hangingPunct="1">
              <a:defRPr/>
            </a:pP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不動産業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(9)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 eaLnBrk="1" hangingPunct="1"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サービス業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(11)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電力・ガス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(1)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 eaLnBrk="1" hangingPunct="1">
              <a:spcAft>
                <a:spcPct val="0"/>
              </a:spcAft>
              <a:defRPr/>
            </a:pP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卸売業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(1)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11">
            <a:extLst>
              <a:ext uri="{FF2B5EF4-FFF2-40B4-BE49-F238E27FC236}">
                <a16:creationId xmlns:a16="http://schemas.microsoft.com/office/drawing/2014/main" id="{4FEFC65D-1983-D223-9471-C1CF4189C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38" y="7331288"/>
            <a:ext cx="9745337" cy="22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[</a:t>
            </a:r>
            <a:r>
              <a:rPr lang="ja-JP" altLang="en-US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出所</a:t>
            </a:r>
            <a:r>
              <a:rPr lang="en-US" altLang="ja-JP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]</a:t>
            </a:r>
            <a:r>
              <a:rPr kumimoji="1" lang="en-US" altLang="ja-JP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Science Based Targets</a:t>
            </a:r>
            <a:r>
              <a:rPr kumimoji="1" lang="ja-JP" alt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ホームページ</a:t>
            </a:r>
            <a:r>
              <a:rPr lang="ja-JP" altLang="en-US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Companies</a:t>
            </a:r>
            <a:r>
              <a:rPr lang="ja-JP" altLang="en-US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850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Take</a:t>
            </a:r>
            <a:r>
              <a:rPr lang="ja-JP" altLang="en-US" sz="850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850" b="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Action</a:t>
            </a:r>
            <a:r>
              <a:rPr lang="en-US" altLang="ja-JP" sz="8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kumimoji="1" lang="en-US" altLang="ja-JP" sz="850" b="0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http://sciencebasedtargets.org/companies-taking-action/</a:t>
            </a:r>
            <a:r>
              <a:rPr lang="en-US" altLang="ja-JP" sz="85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  <a:r>
              <a:rPr kumimoji="1" lang="ja-JP" alt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より作成。</a:t>
            </a:r>
            <a:r>
              <a:rPr lang="ja-JP" altLang="en-US" sz="85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業種分類は事務局が日本標準産業分類等に当てはめ作成。</a:t>
            </a:r>
          </a:p>
        </p:txBody>
      </p:sp>
      <p:sp>
        <p:nvSpPr>
          <p:cNvPr id="5" name="テキスト ボックス 11">
            <a:extLst>
              <a:ext uri="{FF2B5EF4-FFF2-40B4-BE49-F238E27FC236}">
                <a16:creationId xmlns:a16="http://schemas.microsoft.com/office/drawing/2014/main" id="{75229F71-1D99-370C-9A2A-D33D2339F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511" y="7181262"/>
            <a:ext cx="9974790" cy="23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90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なお、金融の業種に該当する企業は、</a:t>
            </a:r>
            <a:r>
              <a:rPr lang="en-US" altLang="ja-JP" sz="90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SBT</a:t>
            </a:r>
            <a:r>
              <a:rPr lang="ja-JP" altLang="en-US" sz="900" b="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事務局において業種別の認定基準を検討中であるため、認定が行われていない。</a:t>
            </a:r>
            <a:r>
              <a:rPr lang="ja-JP" altLang="en-US" sz="9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「中小企業」の項目には、中小企業版</a:t>
            </a:r>
            <a:r>
              <a:rPr lang="en-US" altLang="ja-JP" sz="9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SBT</a:t>
            </a:r>
            <a:r>
              <a:rPr lang="ja-JP" altLang="en-US" sz="900" dirty="0" err="1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にて</a:t>
            </a:r>
            <a:r>
              <a:rPr lang="ja-JP" altLang="en-US" sz="9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認定を取得した企業名を記載している。</a:t>
            </a:r>
            <a:endParaRPr lang="en-US" altLang="ja-JP" sz="900" b="0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4FA48435-3B23-1BB5-D710-F248A4A6CC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3899" y="1109987"/>
            <a:ext cx="10359254" cy="957850"/>
          </a:xfrm>
        </p:spPr>
        <p:txBody>
          <a:bodyPr/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認定取得済の企業は日本で</a:t>
            </a:r>
            <a:r>
              <a:rPr lang="en-US" altLang="ja-JP" dirty="0"/>
              <a:t>904</a:t>
            </a:r>
            <a:r>
              <a:rPr lang="ja-JP" altLang="en-US" dirty="0"/>
              <a:t>社</a:t>
            </a:r>
            <a:endParaRPr lang="en-US" altLang="ja-JP" dirty="0"/>
          </a:p>
          <a:p>
            <a:r>
              <a:rPr lang="ja-JP" altLang="en-US" dirty="0"/>
              <a:t>日本では電気機器、建設業が多い</a:t>
            </a:r>
            <a:endParaRPr lang="en-US" altLang="ja-JP" dirty="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5ED59F4-925C-3789-41A1-CA6B71AF78AA}"/>
              </a:ext>
            </a:extLst>
          </p:cNvPr>
          <p:cNvCxnSpPr/>
          <p:nvPr/>
        </p:nvCxnSpPr>
        <p:spPr>
          <a:xfrm>
            <a:off x="1399431" y="2952198"/>
            <a:ext cx="90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25B6745-515D-A4BD-6A43-E938BCA2B88A}"/>
              </a:ext>
            </a:extLst>
          </p:cNvPr>
          <p:cNvCxnSpPr/>
          <p:nvPr/>
        </p:nvCxnSpPr>
        <p:spPr>
          <a:xfrm>
            <a:off x="1399431" y="3257869"/>
            <a:ext cx="90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83507C8-9F88-93E4-325C-663BCCAE767D}"/>
              </a:ext>
            </a:extLst>
          </p:cNvPr>
          <p:cNvCxnSpPr/>
          <p:nvPr/>
        </p:nvCxnSpPr>
        <p:spPr>
          <a:xfrm>
            <a:off x="1399431" y="3563540"/>
            <a:ext cx="90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650F55DD-6D56-FF1B-5E8B-97C3AD64EDA6}"/>
              </a:ext>
            </a:extLst>
          </p:cNvPr>
          <p:cNvCxnSpPr/>
          <p:nvPr/>
        </p:nvCxnSpPr>
        <p:spPr>
          <a:xfrm>
            <a:off x="1399431" y="3869211"/>
            <a:ext cx="90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358A1B9C-0378-F84C-A719-DE4F59FF9803}"/>
              </a:ext>
            </a:extLst>
          </p:cNvPr>
          <p:cNvCxnSpPr/>
          <p:nvPr/>
        </p:nvCxnSpPr>
        <p:spPr>
          <a:xfrm>
            <a:off x="1399431" y="4174882"/>
            <a:ext cx="90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6EFE9622-A0FA-5201-CDF6-6DED350194AD}"/>
              </a:ext>
            </a:extLst>
          </p:cNvPr>
          <p:cNvCxnSpPr/>
          <p:nvPr/>
        </p:nvCxnSpPr>
        <p:spPr>
          <a:xfrm>
            <a:off x="1399431" y="4480553"/>
            <a:ext cx="90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F8333BF-7EBC-2D5E-E2A5-CEEDB66A11D4}"/>
              </a:ext>
            </a:extLst>
          </p:cNvPr>
          <p:cNvCxnSpPr/>
          <p:nvPr/>
        </p:nvCxnSpPr>
        <p:spPr>
          <a:xfrm>
            <a:off x="1399431" y="4786224"/>
            <a:ext cx="90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4F5B886E-3996-AFFC-E900-8FABDC2F5B06}"/>
              </a:ext>
            </a:extLst>
          </p:cNvPr>
          <p:cNvCxnSpPr/>
          <p:nvPr/>
        </p:nvCxnSpPr>
        <p:spPr>
          <a:xfrm>
            <a:off x="1399431" y="5091895"/>
            <a:ext cx="90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9455E70-1205-C60C-AFED-CF87A6A3DF8C}"/>
              </a:ext>
            </a:extLst>
          </p:cNvPr>
          <p:cNvCxnSpPr/>
          <p:nvPr/>
        </p:nvCxnSpPr>
        <p:spPr>
          <a:xfrm>
            <a:off x="1399431" y="5397566"/>
            <a:ext cx="90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095B032-BC4B-CAC5-5119-CA5BD1FEA6C3}"/>
              </a:ext>
            </a:extLst>
          </p:cNvPr>
          <p:cNvCxnSpPr/>
          <p:nvPr/>
        </p:nvCxnSpPr>
        <p:spPr>
          <a:xfrm>
            <a:off x="1399431" y="5873363"/>
            <a:ext cx="90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212C63DE-C8C7-E97A-752B-3C513EBA0688}"/>
              </a:ext>
            </a:extLst>
          </p:cNvPr>
          <p:cNvCxnSpPr/>
          <p:nvPr/>
        </p:nvCxnSpPr>
        <p:spPr>
          <a:xfrm>
            <a:off x="1399431" y="6179036"/>
            <a:ext cx="90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0857151-76BF-D93D-0828-4BD1A5F3A393}"/>
              </a:ext>
            </a:extLst>
          </p:cNvPr>
          <p:cNvSpPr txBox="1"/>
          <p:nvPr/>
        </p:nvSpPr>
        <p:spPr bwMode="auto">
          <a:xfrm>
            <a:off x="6389912" y="2194576"/>
            <a:ext cx="4139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ja-JP" altLang="ja-JP" sz="9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9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業種内五十音順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9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下線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付の企業は環境省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SBT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策定</a:t>
            </a: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個社別支援実施企業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2017~2020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年度）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5593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環境省template">
      <a:dk1>
        <a:sysClr val="windowText" lastClr="000000"/>
      </a:dk1>
      <a:lt1>
        <a:sysClr val="window" lastClr="FFFFFF"/>
      </a:lt1>
      <a:dk2>
        <a:srgbClr val="009C89"/>
      </a:dk2>
      <a:lt2>
        <a:srgbClr val="00584E"/>
      </a:lt2>
      <a:accent1>
        <a:srgbClr val="38BEE2"/>
      </a:accent1>
      <a:accent2>
        <a:srgbClr val="43B99A"/>
      </a:accent2>
      <a:accent3>
        <a:srgbClr val="83A4D1"/>
      </a:accent3>
      <a:accent4>
        <a:srgbClr val="C89E28"/>
      </a:accent4>
      <a:accent5>
        <a:srgbClr val="AC353C"/>
      </a:accent5>
      <a:accent6>
        <a:srgbClr val="ED7D31"/>
      </a:accent6>
      <a:hlink>
        <a:srgbClr val="0563C1"/>
      </a:hlink>
      <a:folHlink>
        <a:srgbClr val="954F72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0" tIns="0" rIns="0" bIns="0" rtlCol="0" anchor="ctr"/>
      <a:lstStyle>
        <a:defPPr algn="ctr">
          <a:defRPr kumimoji="1" sz="1600" dirty="0" smtClean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4676ADD57909447B7F1135236DCFAE8" ma:contentTypeVersion="14" ma:contentTypeDescription="新しいドキュメントを作成します。" ma:contentTypeScope="" ma:versionID="a297c784f10a4415f0344d62c40e658a">
  <xsd:schema xmlns:xsd="http://www.w3.org/2001/XMLSchema" xmlns:xs="http://www.w3.org/2001/XMLSchema" xmlns:p="http://schemas.microsoft.com/office/2006/metadata/properties" xmlns:ns2="bb4a6e07-5381-4036-9a32-14d29e2ac341" xmlns:ns3="5c2e6894-9fb9-482b-b377-a41ed3c167b4" targetNamespace="http://schemas.microsoft.com/office/2006/metadata/properties" ma:root="true" ma:fieldsID="dbedf4e82566dac2ea2f50f00f19b61a" ns2:_="" ns3:_="">
    <xsd:import namespace="bb4a6e07-5381-4036-9a32-14d29e2ac341"/>
    <xsd:import namespace="5c2e6894-9fb9-482b-b377-a41ed3c167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a6e07-5381-4036-9a32-14d29e2ac3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141ec372-7df7-4705-b422-e090bb581a7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e6894-9fb9-482b-b377-a41ed3c167b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7727396c-f041-4dd3-9314-265a33161c41}" ma:internalName="TaxCatchAll" ma:showField="CatchAllData" ma:web="5c2e6894-9fb9-482b-b377-a41ed3c167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2e6894-9fb9-482b-b377-a41ed3c167b4" xsi:nil="true"/>
    <lcf76f155ced4ddcb4097134ff3c332f xmlns="bb4a6e07-5381-4036-9a32-14d29e2ac3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9E2E68A-8348-4546-B74D-4CFFF41D18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24AEBF-899C-46F9-A88B-833673F0C5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a6e07-5381-4036-9a32-14d29e2ac341"/>
    <ds:schemaRef ds:uri="5c2e6894-9fb9-482b-b377-a41ed3c167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96014D-E42B-4AFE-9895-3AD3B888770F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5c2e6894-9fb9-482b-b377-a41ed3c167b4"/>
    <ds:schemaRef ds:uri="bb4a6e07-5381-4036-9a32-14d29e2ac34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5701</Words>
  <Application>Microsoft Office PowerPoint</Application>
  <PresentationFormat>ユーザー設定</PresentationFormat>
  <Paragraphs>517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4" baseType="lpstr">
      <vt:lpstr>HGP創英角ｺﾞｼｯｸUB</vt:lpstr>
      <vt:lpstr>Meiryo UI</vt:lpstr>
      <vt:lpstr>游ゴシック</vt:lpstr>
      <vt:lpstr>Arial</vt:lpstr>
      <vt:lpstr>Calibri</vt:lpstr>
      <vt:lpstr>Segoe UI</vt:lpstr>
      <vt:lpstr>Wingdings</vt:lpstr>
      <vt:lpstr>Office テーマ</vt:lpstr>
      <vt:lpstr>SBT（Near-term SBT）のイメージ</vt:lpstr>
      <vt:lpstr>SBTの運営機関</vt:lpstr>
      <vt:lpstr>SBTに取組むメリット</vt:lpstr>
      <vt:lpstr>SBT設定の基準概要 1/2</vt:lpstr>
      <vt:lpstr>SBT設定の基準概要 2/2</vt:lpstr>
      <vt:lpstr>SBTに参加する企業は世界全体で年々増加</vt:lpstr>
      <vt:lpstr>SBTに参加する日本企業の認定数が更に増加</vt:lpstr>
      <vt:lpstr>SBT認定取得済の日本企業 1/7</vt:lpstr>
      <vt:lpstr>SBT認定取得済の日本企業 2/7</vt:lpstr>
      <vt:lpstr>SBT認定取得済の日本企業 3/7</vt:lpstr>
      <vt:lpstr>SBT認定取得済の日本企業 4/7</vt:lpstr>
      <vt:lpstr>SBT認定取得済の日本企業 5/7</vt:lpstr>
      <vt:lpstr>SBT認定取得済の日本企業 6/7</vt:lpstr>
      <vt:lpstr>SBT認定取得済の日本企業 7/7</vt:lpstr>
      <vt:lpstr>SBT認定コミット中の日本企業 1/2</vt:lpstr>
      <vt:lpstr>SBT認定コミット中の日本企業 2/2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2021-02-26T10:48:20Z</dcterms:created>
  <dcterms:modified xsi:type="dcterms:W3CDTF">2024-03-28T02:46:59Z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0x01010004676ADD57909447B7F1135236DCFAE8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2023-07-13T06:35:54Z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9d974004-9a00-42fc-9589-3ba1aae291b6</vt:lpwstr>
  </property>
  <property fmtid="{D5CDD505-2E9C-101B-9397-08002B2CF9AE}" pid="8" name="MSIP_Label_defa4170-0d19-0005-0004-bc88714345d2_ActionId">
    <vt:lpwstr>387f9688-70b0-460d-943a-fd0c1f51a3e1</vt:lpwstr>
  </property>
  <property fmtid="{D5CDD505-2E9C-101B-9397-08002B2CF9AE}" pid="9" name="MSIP_Label_defa4170-0d19-0005-0004-bc88714345d2_ContentBits">
    <vt:lpwstr>0</vt:lpwstr>
  </property>
  <property fmtid="{D5CDD505-2E9C-101B-9397-08002B2CF9AE}" pid="10" name="MediaServiceImageTags">
    <vt:lpwstr/>
  </property>
</Properties>
</file>