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78"/>
  </p:notesMasterIdLst>
  <p:sldIdLst>
    <p:sldId id="256" r:id="rId5"/>
    <p:sldId id="258" r:id="rId6"/>
    <p:sldId id="265" r:id="rId7"/>
    <p:sldId id="545" r:id="rId8"/>
    <p:sldId id="435" r:id="rId9"/>
    <p:sldId id="436" r:id="rId10"/>
    <p:sldId id="437" r:id="rId11"/>
    <p:sldId id="438" r:id="rId12"/>
    <p:sldId id="496" r:id="rId13"/>
    <p:sldId id="544" r:id="rId14"/>
    <p:sldId id="440" r:id="rId15"/>
    <p:sldId id="497" r:id="rId16"/>
    <p:sldId id="443" r:id="rId17"/>
    <p:sldId id="568" r:id="rId18"/>
    <p:sldId id="499" r:id="rId19"/>
    <p:sldId id="446" r:id="rId20"/>
    <p:sldId id="447" r:id="rId21"/>
    <p:sldId id="569" r:id="rId22"/>
    <p:sldId id="577" r:id="rId23"/>
    <p:sldId id="578" r:id="rId24"/>
    <p:sldId id="571" r:id="rId25"/>
    <p:sldId id="450" r:id="rId26"/>
    <p:sldId id="501" r:id="rId27"/>
    <p:sldId id="502" r:id="rId28"/>
    <p:sldId id="453" r:id="rId29"/>
    <p:sldId id="591" r:id="rId30"/>
    <p:sldId id="593" r:id="rId31"/>
    <p:sldId id="567" r:id="rId32"/>
    <p:sldId id="573" r:id="rId33"/>
    <p:sldId id="574" r:id="rId34"/>
    <p:sldId id="575" r:id="rId35"/>
    <p:sldId id="582" r:id="rId36"/>
    <p:sldId id="583" r:id="rId37"/>
    <p:sldId id="584" r:id="rId38"/>
    <p:sldId id="504" r:id="rId39"/>
    <p:sldId id="581" r:id="rId40"/>
    <p:sldId id="585" r:id="rId41"/>
    <p:sldId id="586" r:id="rId42"/>
    <p:sldId id="587" r:id="rId43"/>
    <p:sldId id="588" r:id="rId44"/>
    <p:sldId id="589" r:id="rId45"/>
    <p:sldId id="590" r:id="rId46"/>
    <p:sldId id="467" r:id="rId47"/>
    <p:sldId id="511" r:id="rId48"/>
    <p:sldId id="512" r:id="rId49"/>
    <p:sldId id="513" r:id="rId50"/>
    <p:sldId id="514" r:id="rId51"/>
    <p:sldId id="515" r:id="rId52"/>
    <p:sldId id="516" r:id="rId53"/>
    <p:sldId id="476" r:id="rId54"/>
    <p:sldId id="548" r:id="rId55"/>
    <p:sldId id="550" r:id="rId56"/>
    <p:sldId id="518" r:id="rId57"/>
    <p:sldId id="519" r:id="rId58"/>
    <p:sldId id="520" r:id="rId59"/>
    <p:sldId id="522" r:id="rId60"/>
    <p:sldId id="521" r:id="rId61"/>
    <p:sldId id="523" r:id="rId62"/>
    <p:sldId id="524" r:id="rId63"/>
    <p:sldId id="525" r:id="rId64"/>
    <p:sldId id="526" r:id="rId65"/>
    <p:sldId id="555" r:id="rId66"/>
    <p:sldId id="556" r:id="rId67"/>
    <p:sldId id="557" r:id="rId68"/>
    <p:sldId id="560" r:id="rId69"/>
    <p:sldId id="558" r:id="rId70"/>
    <p:sldId id="527" r:id="rId71"/>
    <p:sldId id="580" r:id="rId72"/>
    <p:sldId id="529" r:id="rId73"/>
    <p:sldId id="592" r:id="rId74"/>
    <p:sldId id="474" r:id="rId75"/>
    <p:sldId id="546" r:id="rId76"/>
    <p:sldId id="488" r:id="rId77"/>
  </p:sldIdLst>
  <p:sldSz cx="10691813" cy="7559675"/>
  <p:notesSz cx="6858000" cy="9144000"/>
  <p:custDataLst>
    <p:tags r:id="rId7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A70CC843-60A1-3848-3BF2-BBC5480978C4}" name="宇津 麻菜美(UZU Manami)" initials="宇M" userId="S::manami_uzu@env.go.jp::5ee124df-87fa-46e5-a36f-f0da6e4126ec" providerId="AD"/>
  <p188:author id="{6E2D3878-0DB5-E121-0612-A25A9EDC54C3}" name="渡邉 愛花/Aika Watanabe" initials="愛渡" userId="S::watanabea@nttdata-strategy.com::178c1cb8-8b11-4be4-9f41-8b218d5b0faa" providerId="AD"/>
  <p188:author id="{6DF1D694-15EE-F4DC-ECD7-A4B99ED8B95B}" name="三浦 弘靖(MIURA Hiroyasu)" initials="弘三" userId="S::HIROYASU_MIURA@env.go.jp::71cf70a3-c824-45ab-bd36-39d31d67b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F"/>
    <a:srgbClr val="EF8B47"/>
    <a:srgbClr val="AFB0B5"/>
    <a:srgbClr val="BAFCAD"/>
    <a:srgbClr val="70CB5D"/>
    <a:srgbClr val="38632E"/>
    <a:srgbClr val="152841"/>
    <a:srgbClr val="009C89"/>
    <a:srgbClr val="00584E"/>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660"/>
  </p:normalViewPr>
  <p:slideViewPr>
    <p:cSldViewPr snapToGrid="0">
      <p:cViewPr varScale="1">
        <p:scale>
          <a:sx n="88" d="100"/>
          <a:sy n="88"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67649416323051E-2"/>
          <c:y val="0.13457242624397692"/>
          <c:w val="0.90399218876578968"/>
          <c:h val="0.70716134141231846"/>
        </c:manualLayout>
      </c:layout>
      <c:barChart>
        <c:barDir val="col"/>
        <c:grouping val="stacked"/>
        <c:varyColors val="0"/>
        <c:ser>
          <c:idx val="0"/>
          <c:order val="0"/>
          <c:tx>
            <c:strRef>
              <c:f>Sheet1!$B$1</c:f>
              <c:strCache>
                <c:ptCount val="1"/>
                <c:pt idx="0">
                  <c:v>海外</c:v>
                </c:pt>
              </c:strCache>
            </c:strRef>
          </c:tx>
          <c:spPr>
            <a:solidFill>
              <a:srgbClr val="B3DEFF"/>
            </a:solidFill>
            <a:ln>
              <a:solidFill>
                <a:srgbClr val="B3DEFF"/>
              </a:solidFill>
            </a:ln>
            <a:effectLst/>
          </c:spPr>
          <c:invertIfNegative val="0"/>
          <c:dLbls>
            <c:dLbl>
              <c:idx val="0"/>
              <c:layout>
                <c:manualLayout>
                  <c:x val="0"/>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3-4157-B4EF-1936C63F7E06}"/>
                </c:ext>
              </c:extLst>
            </c:dLbl>
            <c:dLbl>
              <c:idx val="1"/>
              <c:layout>
                <c:manualLayout>
                  <c:x val="-2.3618676308256768E-17"/>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3-4157-B4EF-1936C63F7E06}"/>
                </c:ext>
              </c:extLst>
            </c:dLbl>
            <c:dLbl>
              <c:idx val="2"/>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A3-4157-B4EF-1936C63F7E06}"/>
                </c:ext>
              </c:extLst>
            </c:dLbl>
            <c:dLbl>
              <c:idx val="3"/>
              <c:layout>
                <c:manualLayout>
                  <c:x val="0"/>
                  <c:y val="-1.33630280158514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A3-4157-B4EF-1936C63F7E06}"/>
                </c:ext>
              </c:extLst>
            </c:dLbl>
            <c:dLbl>
              <c:idx val="4"/>
              <c:layout>
                <c:manualLayout>
                  <c:x val="0"/>
                  <c:y val="-1.069042241268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A3-4157-B4EF-1936C63F7E06}"/>
                </c:ext>
              </c:extLst>
            </c:dLbl>
            <c:dLbl>
              <c:idx val="5"/>
              <c:layout>
                <c:manualLayout>
                  <c:x val="0"/>
                  <c:y val="-8.0178168095108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A3-4157-B4EF-1936C63F7E06}"/>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Sheet1!$B$2:$B$13</c:f>
              <c:numCache>
                <c:formatCode>#,##0</c:formatCode>
                <c:ptCount val="12"/>
                <c:pt idx="0">
                  <c:v>14</c:v>
                </c:pt>
                <c:pt idx="1">
                  <c:v>52</c:v>
                </c:pt>
                <c:pt idx="2">
                  <c:v>81</c:v>
                </c:pt>
                <c:pt idx="3">
                  <c:v>115</c:v>
                </c:pt>
                <c:pt idx="4">
                  <c:v>139</c:v>
                </c:pt>
                <c:pt idx="5">
                  <c:v>190</c:v>
                </c:pt>
                <c:pt idx="6">
                  <c:v>240</c:v>
                </c:pt>
                <c:pt idx="7">
                  <c:v>290</c:v>
                </c:pt>
                <c:pt idx="8">
                  <c:v>321</c:v>
                </c:pt>
                <c:pt idx="9">
                  <c:v>342</c:v>
                </c:pt>
                <c:pt idx="10">
                  <c:v>353</c:v>
                </c:pt>
                <c:pt idx="11">
                  <c:v>348</c:v>
                </c:pt>
              </c:numCache>
            </c:numRef>
          </c:val>
          <c:extLst>
            <c:ext xmlns:c16="http://schemas.microsoft.com/office/drawing/2014/chart" uri="{C3380CC4-5D6E-409C-BE32-E72D297353CC}">
              <c16:uniqueId val="{00000006-35A3-4157-B4EF-1936C63F7E06}"/>
            </c:ext>
          </c:extLst>
        </c:ser>
        <c:ser>
          <c:idx val="1"/>
          <c:order val="1"/>
          <c:tx>
            <c:strRef>
              <c:f>Sheet1!#REF!</c:f>
              <c:strCache>
                <c:ptCount val="1"/>
                <c:pt idx="0">
                  <c:v>#REF!</c:v>
                </c:pt>
              </c:strCache>
            </c:strRef>
          </c:tx>
          <c:spPr>
            <a:solidFill>
              <a:srgbClr val="EF8B47"/>
            </a:solidFill>
            <a:ln>
              <a:noFill/>
            </a:ln>
            <a:effectLst/>
          </c:spPr>
          <c:invertIfNegative val="0"/>
          <c:dLbls>
            <c:dLbl>
              <c:idx val="0"/>
              <c:layout>
                <c:manualLayout>
                  <c:x val="0"/>
                  <c:y val="-5.07795064602349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A3-4157-B4EF-1936C63F7E06}"/>
                </c:ext>
              </c:extLst>
            </c:dLbl>
            <c:dLbl>
              <c:idx val="1"/>
              <c:layout>
                <c:manualLayout>
                  <c:x val="-2.3618676308256768E-17"/>
                  <c:y val="-2.93986616348728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A3-4157-B4EF-1936C63F7E06}"/>
                </c:ext>
              </c:extLst>
            </c:dLbl>
            <c:dLbl>
              <c:idx val="2"/>
              <c:layout>
                <c:manualLayout>
                  <c:x val="2.7957261503053796E-4"/>
                  <c:y val="-2.93986616348728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A3-4157-B4EF-1936C63F7E06}"/>
                </c:ext>
              </c:extLst>
            </c:dLbl>
            <c:dLbl>
              <c:idx val="3"/>
              <c:layout>
                <c:manualLayout>
                  <c:x val="0"/>
                  <c:y val="-3.20712672380430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A3-4157-B4EF-1936C63F7E06}"/>
                </c:ext>
              </c:extLst>
            </c:dLbl>
            <c:dLbl>
              <c:idx val="4"/>
              <c:layout>
                <c:manualLayout>
                  <c:x val="0"/>
                  <c:y val="-1.87082392221918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A3-4157-B4EF-1936C63F7E06}"/>
                </c:ext>
              </c:extLst>
            </c:dLbl>
            <c:dLbl>
              <c:idx val="5"/>
              <c:layout>
                <c:manualLayout>
                  <c:x val="0"/>
                  <c:y val="-5.34521120634051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A3-4157-B4EF-1936C63F7E06}"/>
                </c:ext>
              </c:extLst>
            </c:dLbl>
            <c:dLbl>
              <c:idx val="6"/>
              <c:layout>
                <c:manualLayout>
                  <c:x val="0"/>
                  <c:y val="-1.60356336190215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A3-4157-B4EF-1936C63F7E06}"/>
                </c:ext>
              </c:extLst>
            </c:dLbl>
            <c:dLbl>
              <c:idx val="7"/>
              <c:layout>
                <c:manualLayout>
                  <c:x val="0"/>
                  <c:y val="-2.1380844825362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A3-4157-B4EF-1936C63F7E06}"/>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Sheet1!$C$2:$C$13</c:f>
              <c:numCache>
                <c:formatCode>#,##0</c:formatCode>
                <c:ptCount val="12"/>
                <c:pt idx="0">
                  <c:v>0</c:v>
                </c:pt>
                <c:pt idx="1">
                  <c:v>2</c:v>
                </c:pt>
                <c:pt idx="2">
                  <c:v>0</c:v>
                </c:pt>
                <c:pt idx="3">
                  <c:v>6</c:v>
                </c:pt>
                <c:pt idx="4">
                  <c:v>57</c:v>
                </c:pt>
                <c:pt idx="5">
                  <c:v>33</c:v>
                </c:pt>
                <c:pt idx="6">
                  <c:v>52</c:v>
                </c:pt>
                <c:pt idx="7">
                  <c:v>66</c:v>
                </c:pt>
                <c:pt idx="8">
                  <c:v>78</c:v>
                </c:pt>
                <c:pt idx="9">
                  <c:v>86</c:v>
                </c:pt>
                <c:pt idx="10">
                  <c:v>91</c:v>
                </c:pt>
                <c:pt idx="11">
                  <c:v>95</c:v>
                </c:pt>
              </c:numCache>
            </c:numRef>
          </c:val>
          <c:extLst>
            <c:ext xmlns:c16="http://schemas.microsoft.com/office/drawing/2014/chart" uri="{C3380CC4-5D6E-409C-BE32-E72D297353CC}">
              <c16:uniqueId val="{0000000F-35A3-4157-B4EF-1936C63F7E06}"/>
            </c:ext>
          </c:extLst>
        </c:ser>
        <c:ser>
          <c:idx val="2"/>
          <c:order val="2"/>
          <c:tx>
            <c:strRef>
              <c:f>Sheet1!$C$1</c:f>
              <c:strCache>
                <c:ptCount val="1"/>
                <c:pt idx="0">
                  <c:v>日本</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35A3-4157-B4EF-1936C63F7E06}"/>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Sheet1!#REF!</c:f>
              <c:numCache>
                <c:formatCode>General</c:formatCode>
                <c:ptCount val="1"/>
                <c:pt idx="0">
                  <c:v>1</c:v>
                </c:pt>
              </c:numCache>
            </c:numRef>
          </c:val>
          <c:extLst>
            <c:ext xmlns:c16="http://schemas.microsoft.com/office/drawing/2014/chart" uri="{C3380CC4-5D6E-409C-BE32-E72D297353CC}">
              <c16:uniqueId val="{00000011-35A3-4157-B4EF-1936C63F7E06}"/>
            </c:ext>
          </c:extLst>
        </c:ser>
        <c:dLbls>
          <c:dLblPos val="ctr"/>
          <c:showLegendKey val="0"/>
          <c:showVal val="1"/>
          <c:showCatName val="0"/>
          <c:showSerName val="0"/>
          <c:showPercent val="0"/>
          <c:showBubbleSize val="0"/>
        </c:dLbls>
        <c:gapWidth val="150"/>
        <c:overlap val="100"/>
        <c:axId val="1197203199"/>
        <c:axId val="1197199839"/>
      </c:barChart>
      <c:catAx>
        <c:axId val="11972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199839"/>
        <c:crosses val="autoZero"/>
        <c:auto val="1"/>
        <c:lblAlgn val="ctr"/>
        <c:lblOffset val="100"/>
        <c:noMultiLvlLbl val="0"/>
      </c:catAx>
      <c:valAx>
        <c:axId val="119719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20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75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9C9-4568-8458-234A8C24B2D4}"/>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99C9-4568-8458-234A8C24B2D4}"/>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日本</c:v>
                </c:pt>
                <c:pt idx="1">
                  <c:v>アメリカ</c:v>
                </c:pt>
                <c:pt idx="2">
                  <c:v>イギリス</c:v>
                </c:pt>
                <c:pt idx="3">
                  <c:v>台湾</c:v>
                </c:pt>
                <c:pt idx="4">
                  <c:v>韓国</c:v>
                </c:pt>
                <c:pt idx="5">
                  <c:v>ドイツ</c:v>
                </c:pt>
                <c:pt idx="6">
                  <c:v>フランス</c:v>
                </c:pt>
                <c:pt idx="7">
                  <c:v>インド</c:v>
                </c:pt>
                <c:pt idx="8">
                  <c:v>オーストラリア</c:v>
                </c:pt>
                <c:pt idx="9">
                  <c:v>オランダ</c:v>
                </c:pt>
                <c:pt idx="10">
                  <c:v>スイス</c:v>
                </c:pt>
              </c:strCache>
            </c:strRef>
          </c:cat>
          <c:val>
            <c:numRef>
              <c:f>Sheet1!$B$2:$B$12</c:f>
              <c:numCache>
                <c:formatCode>General</c:formatCode>
                <c:ptCount val="11"/>
                <c:pt idx="0">
                  <c:v>95</c:v>
                </c:pt>
                <c:pt idx="1">
                  <c:v>90</c:v>
                </c:pt>
                <c:pt idx="2">
                  <c:v>49</c:v>
                </c:pt>
                <c:pt idx="3">
                  <c:v>37</c:v>
                </c:pt>
                <c:pt idx="4">
                  <c:v>36</c:v>
                </c:pt>
                <c:pt idx="5">
                  <c:v>18</c:v>
                </c:pt>
                <c:pt idx="6">
                  <c:v>17</c:v>
                </c:pt>
                <c:pt idx="7">
                  <c:v>17</c:v>
                </c:pt>
                <c:pt idx="8">
                  <c:v>16</c:v>
                </c:pt>
                <c:pt idx="9">
                  <c:v>11</c:v>
                </c:pt>
                <c:pt idx="10">
                  <c:v>10</c:v>
                </c:pt>
              </c:numCache>
            </c:numRef>
          </c:val>
          <c:extLst>
            <c:ext xmlns:c16="http://schemas.microsoft.com/office/drawing/2014/chart" uri="{C3380CC4-5D6E-409C-BE32-E72D297353CC}">
              <c16:uniqueId val="{00000000-F2AB-4D51-A394-44C2C3A53D42}"/>
            </c:ext>
          </c:extLst>
        </c:ser>
        <c:dLbls>
          <c:dLblPos val="outEnd"/>
          <c:showLegendKey val="0"/>
          <c:showVal val="1"/>
          <c:showCatName val="0"/>
          <c:showSerName val="0"/>
          <c:showPercent val="0"/>
          <c:showBubbleSize val="0"/>
        </c:dLbls>
        <c:gapWidth val="219"/>
        <c:overlap val="-27"/>
        <c:axId val="1625588880"/>
        <c:axId val="1625585136"/>
      </c:barChart>
      <c:catAx>
        <c:axId val="16255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625585136"/>
        <c:crosses val="autoZero"/>
        <c:auto val="1"/>
        <c:lblAlgn val="ctr"/>
        <c:lblOffset val="100"/>
        <c:noMultiLvlLbl val="0"/>
      </c:catAx>
      <c:valAx>
        <c:axId val="16255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62558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solidFill>
                <a:latin typeface="+mn-lt"/>
                <a:ea typeface="+mn-ea"/>
                <a:cs typeface="+mn-cs"/>
              </a:defRPr>
            </a:pPr>
            <a:r>
              <a:rPr lang="ja-JP" altLang="en-US">
                <a:solidFill>
                  <a:schemeClr val="tx1"/>
                </a:solidFill>
              </a:rPr>
              <a:t>再エネ</a:t>
            </a:r>
            <a:r>
              <a:rPr lang="en-US" altLang="ja-JP">
                <a:solidFill>
                  <a:schemeClr val="tx1"/>
                </a:solidFill>
              </a:rPr>
              <a:t>100</a:t>
            </a:r>
            <a:r>
              <a:rPr lang="ja-JP" altLang="en-US">
                <a:solidFill>
                  <a:schemeClr val="tx1"/>
                </a:solidFill>
              </a:rPr>
              <a:t>宣言</a:t>
            </a:r>
            <a:r>
              <a:rPr lang="en-US" altLang="ja-JP">
                <a:solidFill>
                  <a:schemeClr val="tx1"/>
                </a:solidFill>
              </a:rPr>
              <a:t>RE Action</a:t>
            </a:r>
            <a:r>
              <a:rPr lang="ja-JP" altLang="en-US">
                <a:solidFill>
                  <a:schemeClr val="tx1"/>
                </a:solidFill>
              </a:rPr>
              <a:t>参加団体数推移</a:t>
            </a:r>
            <a:endParaRPr lang="en-US" altLang="ja-JP">
              <a:solidFill>
                <a:schemeClr val="tx1"/>
              </a:solidFill>
            </a:endParaRP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solidFill>
              <a:latin typeface="+mn-lt"/>
              <a:ea typeface="+mn-ea"/>
              <a:cs typeface="+mn-cs"/>
            </a:defRPr>
          </a:pPr>
          <a:endParaRPr lang="en-US" altLang="ja-JP"/>
        </a:p>
      </c:txPr>
    </c:title>
    <c:autoTitleDeleted val="0"/>
    <c:plotArea>
      <c:layout/>
      <c:barChart>
        <c:barDir val="col"/>
        <c:grouping val="clustered"/>
        <c:varyColors val="0"/>
        <c:ser>
          <c:idx val="0"/>
          <c:order val="0"/>
          <c:tx>
            <c:strRef>
              <c:f>Sheet1!$B$4</c:f>
              <c:strCache>
                <c:ptCount val="1"/>
                <c:pt idx="0">
                  <c:v>系列 1</c:v>
                </c:pt>
              </c:strCache>
            </c:strRef>
          </c:tx>
          <c:spPr>
            <a:solidFill>
              <a:srgbClr val="0058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2019年10月
（発足時）</c:v>
                </c:pt>
                <c:pt idx="1">
                  <c:v>2020年3月</c:v>
                </c:pt>
                <c:pt idx="2">
                  <c:v>2021年3月</c:v>
                </c:pt>
                <c:pt idx="3">
                  <c:v>2022年3月</c:v>
                </c:pt>
                <c:pt idx="4">
                  <c:v>2023年3月</c:v>
                </c:pt>
                <c:pt idx="5">
                  <c:v>2024年3月</c:v>
                </c:pt>
                <c:pt idx="6">
                  <c:v>2025年3月</c:v>
                </c:pt>
                <c:pt idx="7">
                  <c:v>2026年3月</c:v>
                </c:pt>
              </c:strCache>
            </c:strRef>
          </c:cat>
          <c:val>
            <c:numRef>
              <c:f>Sheet1!$B$5:$B$12</c:f>
              <c:numCache>
                <c:formatCode>General</c:formatCode>
                <c:ptCount val="8"/>
                <c:pt idx="0">
                  <c:v>28</c:v>
                </c:pt>
                <c:pt idx="1">
                  <c:v>57</c:v>
                </c:pt>
                <c:pt idx="2">
                  <c:v>122</c:v>
                </c:pt>
                <c:pt idx="3">
                  <c:v>239</c:v>
                </c:pt>
                <c:pt idx="4">
                  <c:v>306</c:v>
                </c:pt>
                <c:pt idx="5">
                  <c:v>354</c:v>
                </c:pt>
                <c:pt idx="6">
                  <c:v>380</c:v>
                </c:pt>
                <c:pt idx="7">
                  <c:v>386</c:v>
                </c:pt>
              </c:numCache>
            </c:numRef>
          </c:val>
          <c:extLst>
            <c:ext xmlns:c16="http://schemas.microsoft.com/office/drawing/2014/chart" uri="{C3380CC4-5D6E-409C-BE32-E72D297353CC}">
              <c16:uniqueId val="{00000000-C150-4F2C-8890-1F973520575A}"/>
            </c:ext>
          </c:extLst>
        </c:ser>
        <c:dLbls>
          <c:showLegendKey val="0"/>
          <c:showVal val="0"/>
          <c:showCatName val="0"/>
          <c:showSerName val="0"/>
          <c:showPercent val="0"/>
          <c:showBubbleSize val="0"/>
        </c:dLbls>
        <c:gapWidth val="219"/>
        <c:overlap val="-27"/>
        <c:axId val="1408632655"/>
        <c:axId val="1408615375"/>
      </c:barChart>
      <c:catAx>
        <c:axId val="14086326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crossAx val="1408615375"/>
        <c:crosses val="autoZero"/>
        <c:auto val="1"/>
        <c:lblAlgn val="ctr"/>
        <c:lblOffset val="100"/>
        <c:noMultiLvlLbl val="0"/>
      </c:catAx>
      <c:valAx>
        <c:axId val="1408615375"/>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crossAx val="1408632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13</a:t>
            </a:fld>
            <a:endParaRPr kumimoji="1" lang="ja-JP" altLang="en-US"/>
          </a:p>
        </p:txBody>
      </p:sp>
    </p:spTree>
    <p:extLst>
      <p:ext uri="{BB962C8B-B14F-4D97-AF65-F5344CB8AC3E}">
        <p14:creationId xmlns:p14="http://schemas.microsoft.com/office/powerpoint/2010/main" val="269646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5284-AC44-B9AF-45D5-87B923452B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396884-728D-A76D-7CCC-8197EB9005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D5A8A6-ABF3-B27D-3D91-2AD127032F8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709810-CE41-41B6-FBBD-93D9AEB39A50}"/>
              </a:ext>
            </a:extLst>
          </p:cNvPr>
          <p:cNvSpPr>
            <a:spLocks noGrp="1"/>
          </p:cNvSpPr>
          <p:nvPr>
            <p:ph type="sldNum" sz="quarter" idx="5"/>
          </p:nvPr>
        </p:nvSpPr>
        <p:spPr/>
        <p:txBody>
          <a:bodyPr/>
          <a:lstStyle/>
          <a:p>
            <a:fld id="{DA41E4CD-DD2C-499E-9070-694C4B983D1A}" type="slidenum">
              <a:rPr kumimoji="1" lang="ja-JP" altLang="en-US" smtClean="0"/>
              <a:t>32</a:t>
            </a:fld>
            <a:endParaRPr kumimoji="1" lang="ja-JP" altLang="en-US"/>
          </a:p>
        </p:txBody>
      </p:sp>
    </p:spTree>
    <p:extLst>
      <p:ext uri="{BB962C8B-B14F-4D97-AF65-F5344CB8AC3E}">
        <p14:creationId xmlns:p14="http://schemas.microsoft.com/office/powerpoint/2010/main" val="208034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94B7-C9F7-2FD9-4773-243305A473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B4AB26-85CD-925E-C662-123A09EB6C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074369-D42C-F72D-7E29-2FA609287DD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153106-198A-F2D5-73AB-33E99C83C0DF}"/>
              </a:ext>
            </a:extLst>
          </p:cNvPr>
          <p:cNvSpPr>
            <a:spLocks noGrp="1"/>
          </p:cNvSpPr>
          <p:nvPr>
            <p:ph type="sldNum" sz="quarter" idx="5"/>
          </p:nvPr>
        </p:nvSpPr>
        <p:spPr/>
        <p:txBody>
          <a:bodyPr/>
          <a:lstStyle/>
          <a:p>
            <a:fld id="{DA41E4CD-DD2C-499E-9070-694C4B983D1A}" type="slidenum">
              <a:rPr kumimoji="1" lang="ja-JP" altLang="en-US" smtClean="0"/>
              <a:t>33</a:t>
            </a:fld>
            <a:endParaRPr kumimoji="1" lang="ja-JP" altLang="en-US"/>
          </a:p>
        </p:txBody>
      </p:sp>
    </p:spTree>
    <p:extLst>
      <p:ext uri="{BB962C8B-B14F-4D97-AF65-F5344CB8AC3E}">
        <p14:creationId xmlns:p14="http://schemas.microsoft.com/office/powerpoint/2010/main" val="256894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34</a:t>
            </a:fld>
            <a:endParaRPr kumimoji="1" lang="ja-JP" altLang="en-US"/>
          </a:p>
        </p:txBody>
      </p:sp>
    </p:spTree>
    <p:extLst>
      <p:ext uri="{BB962C8B-B14F-4D97-AF65-F5344CB8AC3E}">
        <p14:creationId xmlns:p14="http://schemas.microsoft.com/office/powerpoint/2010/main" val="17994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CE492-4D32-D457-5B0D-13B55DD938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2CE9D5-98AA-D735-50DE-E689EF27C1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48864F-74F2-C209-9F6F-FE87F0CB038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E3398E-7B34-FC56-BDBF-E00C062B72B1}"/>
              </a:ext>
            </a:extLst>
          </p:cNvPr>
          <p:cNvSpPr>
            <a:spLocks noGrp="1"/>
          </p:cNvSpPr>
          <p:nvPr>
            <p:ph type="sldNum" sz="quarter" idx="5"/>
          </p:nvPr>
        </p:nvSpPr>
        <p:spPr/>
        <p:txBody>
          <a:bodyPr/>
          <a:lstStyle/>
          <a:p>
            <a:fld id="{DA41E4CD-DD2C-499E-9070-694C4B983D1A}" type="slidenum">
              <a:rPr kumimoji="1" lang="ja-JP" altLang="en-US" smtClean="0"/>
              <a:t>35</a:t>
            </a:fld>
            <a:endParaRPr kumimoji="1" lang="ja-JP" altLang="en-US"/>
          </a:p>
        </p:txBody>
      </p:sp>
    </p:spTree>
    <p:extLst>
      <p:ext uri="{BB962C8B-B14F-4D97-AF65-F5344CB8AC3E}">
        <p14:creationId xmlns:p14="http://schemas.microsoft.com/office/powerpoint/2010/main" val="258488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A3A-F1F3-CCDD-5A5A-F1EDCCF50C3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1BABA6-48B6-6462-DA66-4CE7265100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3C914C-BA83-250C-BC66-17797451ED7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E070A81-A47B-D1EC-3CFB-A099B99D51F9}"/>
              </a:ext>
            </a:extLst>
          </p:cNvPr>
          <p:cNvSpPr>
            <a:spLocks noGrp="1"/>
          </p:cNvSpPr>
          <p:nvPr>
            <p:ph type="sldNum" sz="quarter" idx="5"/>
          </p:nvPr>
        </p:nvSpPr>
        <p:spPr/>
        <p:txBody>
          <a:bodyPr/>
          <a:lstStyle/>
          <a:p>
            <a:fld id="{DA41E4CD-DD2C-499E-9070-694C4B983D1A}" type="slidenum">
              <a:rPr kumimoji="1" lang="ja-JP" altLang="en-US" smtClean="0"/>
              <a:t>36</a:t>
            </a:fld>
            <a:endParaRPr kumimoji="1" lang="ja-JP" altLang="en-US"/>
          </a:p>
        </p:txBody>
      </p:sp>
    </p:spTree>
    <p:extLst>
      <p:ext uri="{BB962C8B-B14F-4D97-AF65-F5344CB8AC3E}">
        <p14:creationId xmlns:p14="http://schemas.microsoft.com/office/powerpoint/2010/main" val="257369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32D1-C5A6-68F8-37D0-7EBCBBBF70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9D6FCD-FF8A-792C-F5D1-C397620029A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3AFA57-AE01-FB57-F9E5-1C17CD42CEA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273975-2935-510D-8D9A-9CC69D264769}"/>
              </a:ext>
            </a:extLst>
          </p:cNvPr>
          <p:cNvSpPr>
            <a:spLocks noGrp="1"/>
          </p:cNvSpPr>
          <p:nvPr>
            <p:ph type="sldNum" sz="quarter" idx="5"/>
          </p:nvPr>
        </p:nvSpPr>
        <p:spPr/>
        <p:txBody>
          <a:bodyPr/>
          <a:lstStyle/>
          <a:p>
            <a:fld id="{DA41E4CD-DD2C-499E-9070-694C4B983D1A}" type="slidenum">
              <a:rPr kumimoji="1" lang="ja-JP" altLang="en-US" smtClean="0"/>
              <a:t>37</a:t>
            </a:fld>
            <a:endParaRPr kumimoji="1" lang="ja-JP" altLang="en-US"/>
          </a:p>
        </p:txBody>
      </p:sp>
    </p:spTree>
    <p:extLst>
      <p:ext uri="{BB962C8B-B14F-4D97-AF65-F5344CB8AC3E}">
        <p14:creationId xmlns:p14="http://schemas.microsoft.com/office/powerpoint/2010/main" val="332781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1E7F-C52E-C64C-4741-3E8C4753B3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156EDD-7226-0D14-9B8B-FD6D45EFD6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39046F-A580-61BB-F413-7EB1D3E78A8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4661CE-FE88-2497-5EC6-37DC022050DA}"/>
              </a:ext>
            </a:extLst>
          </p:cNvPr>
          <p:cNvSpPr>
            <a:spLocks noGrp="1"/>
          </p:cNvSpPr>
          <p:nvPr>
            <p:ph type="sldNum" sz="quarter" idx="5"/>
          </p:nvPr>
        </p:nvSpPr>
        <p:spPr/>
        <p:txBody>
          <a:bodyPr/>
          <a:lstStyle/>
          <a:p>
            <a:fld id="{DA41E4CD-DD2C-499E-9070-694C4B983D1A}" type="slidenum">
              <a:rPr kumimoji="1" lang="ja-JP" altLang="en-US" smtClean="0"/>
              <a:t>38</a:t>
            </a:fld>
            <a:endParaRPr kumimoji="1" lang="ja-JP" altLang="en-US"/>
          </a:p>
        </p:txBody>
      </p:sp>
    </p:spTree>
    <p:extLst>
      <p:ext uri="{BB962C8B-B14F-4D97-AF65-F5344CB8AC3E}">
        <p14:creationId xmlns:p14="http://schemas.microsoft.com/office/powerpoint/2010/main" val="22419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9258-E82B-F304-58F1-C636CE9C31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6CE46B-A090-C5C2-45E7-45172EB804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3BCAF6-CA79-87E7-F9E3-2AA67A12B91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4E9FE8-BA67-B32C-2136-856DD3E0A66C}"/>
              </a:ext>
            </a:extLst>
          </p:cNvPr>
          <p:cNvSpPr>
            <a:spLocks noGrp="1"/>
          </p:cNvSpPr>
          <p:nvPr>
            <p:ph type="sldNum" sz="quarter" idx="5"/>
          </p:nvPr>
        </p:nvSpPr>
        <p:spPr/>
        <p:txBody>
          <a:bodyPr/>
          <a:lstStyle/>
          <a:p>
            <a:fld id="{DA41E4CD-DD2C-499E-9070-694C4B983D1A}" type="slidenum">
              <a:rPr kumimoji="1" lang="ja-JP" altLang="en-US" smtClean="0"/>
              <a:t>39</a:t>
            </a:fld>
            <a:endParaRPr kumimoji="1" lang="ja-JP" altLang="en-US"/>
          </a:p>
        </p:txBody>
      </p:sp>
    </p:spTree>
    <p:extLst>
      <p:ext uri="{BB962C8B-B14F-4D97-AF65-F5344CB8AC3E}">
        <p14:creationId xmlns:p14="http://schemas.microsoft.com/office/powerpoint/2010/main" val="425512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8245-7E68-EE94-1C4C-E36A7B19BA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A39F40-0EFD-C9CC-C35F-CC6CD6EC41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1B5423-88F1-0E95-537F-D30296742F2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64CD415-C672-B48A-FB2E-CBB944E8078B}"/>
              </a:ext>
            </a:extLst>
          </p:cNvPr>
          <p:cNvSpPr>
            <a:spLocks noGrp="1"/>
          </p:cNvSpPr>
          <p:nvPr>
            <p:ph type="sldNum" sz="quarter" idx="5"/>
          </p:nvPr>
        </p:nvSpPr>
        <p:spPr/>
        <p:txBody>
          <a:bodyPr/>
          <a:lstStyle/>
          <a:p>
            <a:fld id="{DA41E4CD-DD2C-499E-9070-694C4B983D1A}" type="slidenum">
              <a:rPr kumimoji="1" lang="ja-JP" altLang="en-US" smtClean="0"/>
              <a:t>40</a:t>
            </a:fld>
            <a:endParaRPr kumimoji="1" lang="ja-JP" altLang="en-US"/>
          </a:p>
        </p:txBody>
      </p:sp>
    </p:spTree>
    <p:extLst>
      <p:ext uri="{BB962C8B-B14F-4D97-AF65-F5344CB8AC3E}">
        <p14:creationId xmlns:p14="http://schemas.microsoft.com/office/powerpoint/2010/main" val="55644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60E8-B22B-A3C7-C3BF-11E804AF5C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3B21F9-1396-84E1-573B-60CDCEDFF2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BF2B76-62D9-4F53-7C15-BAC8DF5722A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664758-288C-5610-5134-393828FCD11D}"/>
              </a:ext>
            </a:extLst>
          </p:cNvPr>
          <p:cNvSpPr>
            <a:spLocks noGrp="1"/>
          </p:cNvSpPr>
          <p:nvPr>
            <p:ph type="sldNum" sz="quarter" idx="5"/>
          </p:nvPr>
        </p:nvSpPr>
        <p:spPr/>
        <p:txBody>
          <a:bodyPr/>
          <a:lstStyle/>
          <a:p>
            <a:fld id="{DA41E4CD-DD2C-499E-9070-694C4B983D1A}" type="slidenum">
              <a:rPr kumimoji="1" lang="ja-JP" altLang="en-US" smtClean="0"/>
              <a:t>41</a:t>
            </a:fld>
            <a:endParaRPr kumimoji="1" lang="ja-JP" altLang="en-US"/>
          </a:p>
        </p:txBody>
      </p:sp>
    </p:spTree>
    <p:extLst>
      <p:ext uri="{BB962C8B-B14F-4D97-AF65-F5344CB8AC3E}">
        <p14:creationId xmlns:p14="http://schemas.microsoft.com/office/powerpoint/2010/main" val="226750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9FAE-93FE-35AD-F569-731AD06913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4D23D0-659C-3330-335D-071DDA4E05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175A75-3E5F-9E5D-5423-1CAA2DE561D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A192D1-3E3B-79E9-37F7-7AD1F1198A53}"/>
              </a:ext>
            </a:extLst>
          </p:cNvPr>
          <p:cNvSpPr>
            <a:spLocks noGrp="1"/>
          </p:cNvSpPr>
          <p:nvPr>
            <p:ph type="sldNum" sz="quarter" idx="5"/>
          </p:nvPr>
        </p:nvSpPr>
        <p:spPr/>
        <p:txBody>
          <a:bodyPr/>
          <a:lstStyle/>
          <a:p>
            <a:fld id="{DA41E4CD-DD2C-499E-9070-694C4B983D1A}" type="slidenum">
              <a:rPr kumimoji="1" lang="ja-JP" altLang="en-US" smtClean="0"/>
              <a:t>18</a:t>
            </a:fld>
            <a:endParaRPr kumimoji="1" lang="ja-JP" altLang="en-US"/>
          </a:p>
        </p:txBody>
      </p:sp>
    </p:spTree>
    <p:extLst>
      <p:ext uri="{BB962C8B-B14F-4D97-AF65-F5344CB8AC3E}">
        <p14:creationId xmlns:p14="http://schemas.microsoft.com/office/powerpoint/2010/main" val="3414624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74655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44</a:t>
            </a:fld>
            <a:endParaRPr kumimoji="1" lang="ja-JP" altLang="en-US"/>
          </a:p>
        </p:txBody>
      </p:sp>
    </p:spTree>
    <p:extLst>
      <p:ext uri="{BB962C8B-B14F-4D97-AF65-F5344CB8AC3E}">
        <p14:creationId xmlns:p14="http://schemas.microsoft.com/office/powerpoint/2010/main" val="1404636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72083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1696053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48</a:t>
            </a:fld>
            <a:endParaRPr kumimoji="1" lang="ja-JP" altLang="en-US"/>
          </a:p>
        </p:txBody>
      </p:sp>
    </p:spTree>
    <p:extLst>
      <p:ext uri="{BB962C8B-B14F-4D97-AF65-F5344CB8AC3E}">
        <p14:creationId xmlns:p14="http://schemas.microsoft.com/office/powerpoint/2010/main" val="1768067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50</a:t>
            </a:fld>
            <a:endParaRPr kumimoji="1" lang="ja-JP" altLang="en-US"/>
          </a:p>
        </p:txBody>
      </p:sp>
    </p:spTree>
    <p:extLst>
      <p:ext uri="{BB962C8B-B14F-4D97-AF65-F5344CB8AC3E}">
        <p14:creationId xmlns:p14="http://schemas.microsoft.com/office/powerpoint/2010/main" val="228294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55</a:t>
            </a:fld>
            <a:endParaRPr kumimoji="1" lang="ja-JP" altLang="en-US"/>
          </a:p>
        </p:txBody>
      </p:sp>
    </p:spTree>
    <p:extLst>
      <p:ext uri="{BB962C8B-B14F-4D97-AF65-F5344CB8AC3E}">
        <p14:creationId xmlns:p14="http://schemas.microsoft.com/office/powerpoint/2010/main" val="239422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62</a:t>
            </a:fld>
            <a:endParaRPr kumimoji="1" lang="ja-JP" altLang="en-US"/>
          </a:p>
        </p:txBody>
      </p:sp>
    </p:spTree>
    <p:extLst>
      <p:ext uri="{BB962C8B-B14F-4D97-AF65-F5344CB8AC3E}">
        <p14:creationId xmlns:p14="http://schemas.microsoft.com/office/powerpoint/2010/main" val="107592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63</a:t>
            </a:fld>
            <a:endParaRPr kumimoji="1" lang="ja-JP" altLang="en-US"/>
          </a:p>
        </p:txBody>
      </p:sp>
    </p:spTree>
    <p:extLst>
      <p:ext uri="{BB962C8B-B14F-4D97-AF65-F5344CB8AC3E}">
        <p14:creationId xmlns:p14="http://schemas.microsoft.com/office/powerpoint/2010/main" val="61847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65</a:t>
            </a:fld>
            <a:endParaRPr kumimoji="1" lang="ja-JP" altLang="en-US"/>
          </a:p>
        </p:txBody>
      </p:sp>
    </p:spTree>
    <p:extLst>
      <p:ext uri="{BB962C8B-B14F-4D97-AF65-F5344CB8AC3E}">
        <p14:creationId xmlns:p14="http://schemas.microsoft.com/office/powerpoint/2010/main" val="362452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4FA-04BF-2E19-8F94-9FBCE463E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C52601-BCFA-241D-2A12-DD4C7B0D23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A0A8D6-0DA1-EF21-E356-1B084B0FA55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373353B-F3FB-7811-EE8C-D38BF44E4A71}"/>
              </a:ext>
            </a:extLst>
          </p:cNvPr>
          <p:cNvSpPr>
            <a:spLocks noGrp="1"/>
          </p:cNvSpPr>
          <p:nvPr>
            <p:ph type="sldNum" sz="quarter" idx="5"/>
          </p:nvPr>
        </p:nvSpPr>
        <p:spPr/>
        <p:txBody>
          <a:bodyPr/>
          <a:lstStyle/>
          <a:p>
            <a:fld id="{DA41E4CD-DD2C-499E-9070-694C4B983D1A}" type="slidenum">
              <a:rPr kumimoji="1" lang="ja-JP" altLang="en-US" smtClean="0"/>
              <a:t>19</a:t>
            </a:fld>
            <a:endParaRPr kumimoji="1" lang="ja-JP" altLang="en-US"/>
          </a:p>
        </p:txBody>
      </p:sp>
    </p:spTree>
    <p:extLst>
      <p:ext uri="{BB962C8B-B14F-4D97-AF65-F5344CB8AC3E}">
        <p14:creationId xmlns:p14="http://schemas.microsoft.com/office/powerpoint/2010/main" val="194161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66</a:t>
            </a:fld>
            <a:endParaRPr kumimoji="1" lang="ja-JP" altLang="en-US"/>
          </a:p>
        </p:txBody>
      </p:sp>
    </p:spTree>
    <p:extLst>
      <p:ext uri="{BB962C8B-B14F-4D97-AF65-F5344CB8AC3E}">
        <p14:creationId xmlns:p14="http://schemas.microsoft.com/office/powerpoint/2010/main" val="4190499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3739-1A0C-D63B-ADA1-0808B37B0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9C5E63-CB9B-9C4E-0309-24219788C9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4895A7-C016-1100-F75B-89DE08C36D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C03C890-4FD7-86D7-721C-7FA8CA53871A}"/>
              </a:ext>
            </a:extLst>
          </p:cNvPr>
          <p:cNvSpPr>
            <a:spLocks noGrp="1"/>
          </p:cNvSpPr>
          <p:nvPr>
            <p:ph type="sldNum" sz="quarter" idx="5"/>
          </p:nvPr>
        </p:nvSpPr>
        <p:spPr/>
        <p:txBody>
          <a:bodyPr/>
          <a:lstStyle/>
          <a:p>
            <a:fld id="{DA41E4CD-DD2C-499E-9070-694C4B983D1A}" type="slidenum">
              <a:rPr kumimoji="1" lang="ja-JP" altLang="en-US" smtClean="0"/>
              <a:t>67</a:t>
            </a:fld>
            <a:endParaRPr kumimoji="1" lang="ja-JP" altLang="en-US"/>
          </a:p>
        </p:txBody>
      </p:sp>
    </p:spTree>
    <p:extLst>
      <p:ext uri="{BB962C8B-B14F-4D97-AF65-F5344CB8AC3E}">
        <p14:creationId xmlns:p14="http://schemas.microsoft.com/office/powerpoint/2010/main" val="2950448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5278D-56A6-0907-126E-3E5D310264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6D42F7-6833-E65D-A48F-C3A359570F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0C60B3-E2BC-CFAD-9F5E-9E32CDB73E7B}"/>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61ADD03C-8D4E-E552-52ED-794D20E3C96C}"/>
              </a:ext>
            </a:extLst>
          </p:cNvPr>
          <p:cNvSpPr>
            <a:spLocks noGrp="1"/>
          </p:cNvSpPr>
          <p:nvPr>
            <p:ph type="sldNum" sz="quarter" idx="5"/>
          </p:nvPr>
        </p:nvSpPr>
        <p:spPr/>
        <p:txBody>
          <a:bodyPr/>
          <a:lstStyle/>
          <a:p>
            <a:fld id="{DA41E4CD-DD2C-499E-9070-694C4B983D1A}" type="slidenum">
              <a:rPr kumimoji="1" lang="ja-JP" altLang="en-US" smtClean="0"/>
              <a:t>69</a:t>
            </a:fld>
            <a:endParaRPr kumimoji="1" lang="ja-JP" altLang="en-US"/>
          </a:p>
        </p:txBody>
      </p:sp>
    </p:spTree>
    <p:extLst>
      <p:ext uri="{BB962C8B-B14F-4D97-AF65-F5344CB8AC3E}">
        <p14:creationId xmlns:p14="http://schemas.microsoft.com/office/powerpoint/2010/main" val="362621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E42C9-3934-6C59-CFCF-6D288BDA8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65491B-1991-AAB3-8937-5FAA6D115D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693BD-C5E5-06DE-6E10-7FD81AD98B6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1E8878-A547-78A2-A51A-3CE986788D7E}"/>
              </a:ext>
            </a:extLst>
          </p:cNvPr>
          <p:cNvSpPr>
            <a:spLocks noGrp="1"/>
          </p:cNvSpPr>
          <p:nvPr>
            <p:ph type="sldNum" sz="quarter" idx="5"/>
          </p:nvPr>
        </p:nvSpPr>
        <p:spPr/>
        <p:txBody>
          <a:bodyPr/>
          <a:lstStyle/>
          <a:p>
            <a:fld id="{DA41E4CD-DD2C-499E-9070-694C4B983D1A}" type="slidenum">
              <a:rPr kumimoji="1" lang="ja-JP" altLang="en-US" smtClean="0"/>
              <a:t>20</a:t>
            </a:fld>
            <a:endParaRPr kumimoji="1" lang="ja-JP" altLang="en-US"/>
          </a:p>
        </p:txBody>
      </p:sp>
    </p:spTree>
    <p:extLst>
      <p:ext uri="{BB962C8B-B14F-4D97-AF65-F5344CB8AC3E}">
        <p14:creationId xmlns:p14="http://schemas.microsoft.com/office/powerpoint/2010/main" val="152035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7A80-D2E2-8796-94A9-525053FD5F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88E222-7815-480D-0899-580C6757CE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0FE93B-2ED2-4FE5-6E0C-8A8FB942DC2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CC7D17C-13E0-7C64-056D-6EE968AD01D4}"/>
              </a:ext>
            </a:extLst>
          </p:cNvPr>
          <p:cNvSpPr>
            <a:spLocks noGrp="1"/>
          </p:cNvSpPr>
          <p:nvPr>
            <p:ph type="sldNum" sz="quarter" idx="5"/>
          </p:nvPr>
        </p:nvSpPr>
        <p:spPr/>
        <p:txBody>
          <a:bodyPr/>
          <a:lstStyle/>
          <a:p>
            <a:fld id="{DA41E4CD-DD2C-499E-9070-694C4B983D1A}" type="slidenum">
              <a:rPr kumimoji="1" lang="ja-JP" altLang="en-US" smtClean="0"/>
              <a:t>26</a:t>
            </a:fld>
            <a:endParaRPr kumimoji="1" lang="ja-JP" altLang="en-US"/>
          </a:p>
        </p:txBody>
      </p:sp>
    </p:spTree>
    <p:extLst>
      <p:ext uri="{BB962C8B-B14F-4D97-AF65-F5344CB8AC3E}">
        <p14:creationId xmlns:p14="http://schemas.microsoft.com/office/powerpoint/2010/main" val="183398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B5AF-AFD5-407A-EC8A-C22824C264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ADC45B-12B7-02DB-AE14-0FA2D17413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99135B-8B5A-C01B-466E-A9D6E5E1350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5B1E9B3-D884-D760-5E64-D91672C1DEBC}"/>
              </a:ext>
            </a:extLst>
          </p:cNvPr>
          <p:cNvSpPr>
            <a:spLocks noGrp="1"/>
          </p:cNvSpPr>
          <p:nvPr>
            <p:ph type="sldNum" sz="quarter" idx="5"/>
          </p:nvPr>
        </p:nvSpPr>
        <p:spPr/>
        <p:txBody>
          <a:bodyPr/>
          <a:lstStyle/>
          <a:p>
            <a:fld id="{DA41E4CD-DD2C-499E-9070-694C4B983D1A}" type="slidenum">
              <a:rPr kumimoji="1" lang="ja-JP" altLang="en-US" smtClean="0"/>
              <a:t>28</a:t>
            </a:fld>
            <a:endParaRPr kumimoji="1" lang="ja-JP" altLang="en-US"/>
          </a:p>
        </p:txBody>
      </p:sp>
    </p:spTree>
    <p:extLst>
      <p:ext uri="{BB962C8B-B14F-4D97-AF65-F5344CB8AC3E}">
        <p14:creationId xmlns:p14="http://schemas.microsoft.com/office/powerpoint/2010/main" val="97451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E2EA5-A760-0C01-31EB-CDB7FA92BB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0EAA5B-3EC7-614C-6D52-B809904E15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064224A-285A-B89E-9876-19505D2893C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CFC1AC8-C35D-62FE-5454-0FEC1EA608D4}"/>
              </a:ext>
            </a:extLst>
          </p:cNvPr>
          <p:cNvSpPr>
            <a:spLocks noGrp="1"/>
          </p:cNvSpPr>
          <p:nvPr>
            <p:ph type="sldNum" sz="quarter" idx="5"/>
          </p:nvPr>
        </p:nvSpPr>
        <p:spPr/>
        <p:txBody>
          <a:bodyPr/>
          <a:lstStyle/>
          <a:p>
            <a:fld id="{DA41E4CD-DD2C-499E-9070-694C4B983D1A}" type="slidenum">
              <a:rPr kumimoji="1" lang="ja-JP" altLang="en-US" smtClean="0"/>
              <a:t>29</a:t>
            </a:fld>
            <a:endParaRPr kumimoji="1" lang="ja-JP" altLang="en-US"/>
          </a:p>
        </p:txBody>
      </p:sp>
    </p:spTree>
    <p:extLst>
      <p:ext uri="{BB962C8B-B14F-4D97-AF65-F5344CB8AC3E}">
        <p14:creationId xmlns:p14="http://schemas.microsoft.com/office/powerpoint/2010/main" val="10481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2FA9E-51D9-A95D-CE39-AE7B6B4EC7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D13F2B-D341-77F2-A76B-FE02E249F4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4153C3-098A-8B38-C284-437313BDEE1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46E20DD-025B-62C9-DEF0-AA6139F8480B}"/>
              </a:ext>
            </a:extLst>
          </p:cNvPr>
          <p:cNvSpPr>
            <a:spLocks noGrp="1"/>
          </p:cNvSpPr>
          <p:nvPr>
            <p:ph type="sldNum" sz="quarter" idx="5"/>
          </p:nvPr>
        </p:nvSpPr>
        <p:spPr/>
        <p:txBody>
          <a:bodyPr/>
          <a:lstStyle/>
          <a:p>
            <a:fld id="{DA41E4CD-DD2C-499E-9070-694C4B983D1A}" type="slidenum">
              <a:rPr kumimoji="1" lang="ja-JP" altLang="en-US" smtClean="0"/>
              <a:t>30</a:t>
            </a:fld>
            <a:endParaRPr kumimoji="1" lang="ja-JP" altLang="en-US"/>
          </a:p>
        </p:txBody>
      </p:sp>
    </p:spTree>
    <p:extLst>
      <p:ext uri="{BB962C8B-B14F-4D97-AF65-F5344CB8AC3E}">
        <p14:creationId xmlns:p14="http://schemas.microsoft.com/office/powerpoint/2010/main" val="138987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3B3BC-7A5E-BFA8-F05A-5B86AFEB25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74CA16-8FCF-FD6F-EB88-E0B5702DD57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E53DBB-495C-4A38-D42D-BC1DD863BC7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67A586-0125-A74D-1335-8FE7C3BC8265}"/>
              </a:ext>
            </a:extLst>
          </p:cNvPr>
          <p:cNvSpPr>
            <a:spLocks noGrp="1"/>
          </p:cNvSpPr>
          <p:nvPr>
            <p:ph type="sldNum" sz="quarter" idx="5"/>
          </p:nvPr>
        </p:nvSpPr>
        <p:spPr/>
        <p:txBody>
          <a:bodyPr/>
          <a:lstStyle/>
          <a:p>
            <a:fld id="{DA41E4CD-DD2C-499E-9070-694C4B983D1A}" type="slidenum">
              <a:rPr kumimoji="1" lang="ja-JP" altLang="en-US" smtClean="0"/>
              <a:t>31</a:t>
            </a:fld>
            <a:endParaRPr kumimoji="1" lang="ja-JP" altLang="en-US"/>
          </a:p>
        </p:txBody>
      </p:sp>
    </p:spTree>
    <p:extLst>
      <p:ext uri="{BB962C8B-B14F-4D97-AF65-F5344CB8AC3E}">
        <p14:creationId xmlns:p14="http://schemas.microsoft.com/office/powerpoint/2010/main" val="2501634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s://www.there100.org/re100-members"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climategroup.org/re100/members" TargetMode="External"/><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wmf"/><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41.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8.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wmf"/><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1.wdp"/><Relationship Id="rId2" Type="http://schemas.openxmlformats.org/officeDocument/2006/relationships/image" Target="../media/image38.wmf"/><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1.wdp"/><Relationship Id="rId2" Type="http://schemas.openxmlformats.org/officeDocument/2006/relationships/image" Target="../media/image38.wmf"/><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hyperlink" Target="https://www.there100.org/sites/re100/files/2024-12/RE100%20Making%20Credible%20Claims.pdf"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hyperlink" Target="https://www.theclimategroup.org/RE100" TargetMode="External"/><Relationship Id="rId3" Type="http://schemas.openxmlformats.org/officeDocument/2006/relationships/hyperlink" Target="https://www.there100.org/sites/re100/files/2025-03/RE100%20Joining%20Criteria%202025.pdf" TargetMode="External"/><Relationship Id="rId7" Type="http://schemas.openxmlformats.org/officeDocument/2006/relationships/hyperlink" Target="https://www.theclimategroup.org/hubfs/RE100/PDFs/RE100%20FAQs%20-%20Aug%202025.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theclimategroup.org/hubfs/RE100/PDFs/RE100%20Making%20Credible%20Claims.pdf" TargetMode="External"/><Relationship Id="rId5" Type="http://schemas.openxmlformats.org/officeDocument/2006/relationships/hyperlink" Target="https://www.theclimategroup.org/hubfs/RE100/PDFs/2025%20RE100%20reporting%20guidance%20(June%20update).pdf" TargetMode="External"/><Relationship Id="rId10" Type="http://schemas.openxmlformats.org/officeDocument/2006/relationships/hyperlink" Target="https://www.env.go.jp/earth/ondanka/supply_chain/gvc/index.html" TargetMode="External"/><Relationship Id="rId4" Type="http://schemas.openxmlformats.org/officeDocument/2006/relationships/hyperlink" Target="https://www.theclimategroup.org/hubfs/RE100/PDFs/RE100%20technical%20criteria%20+%20appendices%20(15%20April%202025).pdf" TargetMode="External"/><Relationship Id="rId9" Type="http://schemas.openxmlformats.org/officeDocument/2006/relationships/hyperlink" Target="https://japan-clp.jp/"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aiene.jp/"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en-US" altLang="ja-JP"/>
              <a:t>RE100</a:t>
            </a:r>
            <a:r>
              <a:rPr lang="ja-JP" altLang="en-US"/>
              <a:t>について</a:t>
            </a:r>
            <a:endParaRPr kumimoji="1" lang="ja-JP" altLang="en-US" sz="200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p>
          <a:p>
            <a:endParaRPr lang="en-US" altLang="ja-JP"/>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気候変動のビジネスへの影響</a:t>
            </a:r>
            <a:r>
              <a:rPr kumimoji="1" lang="ja-JP" altLang="en-US" sz="1800" dirty="0"/>
              <a:t>（</a:t>
            </a:r>
            <a:r>
              <a:rPr kumimoji="1" lang="en-US" altLang="ja-JP" sz="1800" dirty="0"/>
              <a:t>JCLP</a:t>
            </a:r>
            <a:r>
              <a:rPr kumimoji="1" lang="ja-JP" altLang="en-US" sz="1800" dirty="0"/>
              <a:t>提供）</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に取り組むメリット①</a:t>
            </a:r>
          </a:p>
        </p:txBody>
      </p:sp>
      <p:sp>
        <p:nvSpPr>
          <p:cNvPr id="5" name="コンテンツ プレースホルダー 4"/>
          <p:cNvSpPr>
            <a:spLocks noGrp="1"/>
          </p:cNvSpPr>
          <p:nvPr>
            <p:ph sz="quarter" idx="12"/>
          </p:nvPr>
        </p:nvSpPr>
        <p:spPr>
          <a:xfrm>
            <a:off x="161925" y="1110920"/>
            <a:ext cx="10367963" cy="942717"/>
          </a:xfrm>
        </p:spPr>
        <p:txBody>
          <a:bodyPr/>
          <a:lstStyle/>
          <a:p>
            <a:r>
              <a:rPr lang="ja-JP" altLang="en-US"/>
              <a:t>気候変動によって原料供給に問題が生じたり、化石燃料の価値が下落したりするといった事例が実際に生じている</a:t>
            </a:r>
          </a:p>
        </p:txBody>
      </p:sp>
      <p:pic>
        <p:nvPicPr>
          <p:cNvPr id="14" name="Picture 2" descr="C:\Users\jukonako\Dropbox\スクリーンショット\スクリーンショット 2017-05-14 13.46.19.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8326" y="2307342"/>
            <a:ext cx="1800199" cy="1570474"/>
          </a:xfrm>
          <a:prstGeom prst="rect">
            <a:avLst/>
          </a:prstGeom>
          <a:noFill/>
          <a:ln>
            <a:solidFill>
              <a:sysClr val="windowText" lastClr="000000"/>
            </a:solidFill>
          </a:ln>
        </p:spPr>
      </p:pic>
      <p:sp>
        <p:nvSpPr>
          <p:cNvPr id="15" name="コンテンツ プレースホルダ 5"/>
          <p:cNvSpPr txBox="1">
            <a:spLocks/>
          </p:cNvSpPr>
          <p:nvPr/>
        </p:nvSpPr>
        <p:spPr>
          <a:xfrm>
            <a:off x="3084590" y="2739702"/>
            <a:ext cx="6984776" cy="698698"/>
          </a:xfrm>
          <a:prstGeom prst="rect">
            <a:avLst/>
          </a:prstGeom>
        </p:spPr>
        <p:txBody>
          <a:bodyPr vert="horz" lIns="36000" tIns="45720" rIns="36000" bIns="45720" rtlCol="0">
            <a:noAutofit/>
          </a:bodyPr>
          <a:lstStyle/>
          <a:p>
            <a:pPr fontAlgn="auto">
              <a:lnSpc>
                <a:spcPct val="120000"/>
              </a:lnSpc>
              <a:spcAft>
                <a:spcPts val="0"/>
              </a:spcAft>
              <a:defRPr/>
            </a:pPr>
            <a:r>
              <a:rPr lang="ja-JP" altLang="en-US" sz="2400" b="1">
                <a:solidFill>
                  <a:srgbClr val="FC0019"/>
                </a:solidFill>
                <a:latin typeface="Meiryo UI" panose="020B0604030504040204" pitchFamily="50" charset="-128"/>
                <a:ea typeface="Meiryo UI" panose="020B0604030504040204" pitchFamily="50" charset="-128"/>
              </a:rPr>
              <a:t>旱魃や洪水で</a:t>
            </a:r>
            <a:r>
              <a:rPr lang="ja-JP" altLang="en-US" sz="2400" b="1">
                <a:solidFill>
                  <a:srgbClr val="FF0000"/>
                </a:solidFill>
                <a:latin typeface="Meiryo UI" panose="020B0604030504040204" pitchFamily="50" charset="-128"/>
                <a:ea typeface="Meiryo UI" panose="020B0604030504040204" pitchFamily="50" charset="-128"/>
              </a:rPr>
              <a:t>年間約€</a:t>
            </a:r>
            <a:r>
              <a:rPr lang="en-US" altLang="ja-JP" sz="2400" b="1">
                <a:solidFill>
                  <a:srgbClr val="FF0000"/>
                </a:solidFill>
                <a:latin typeface="Meiryo UI" panose="020B0604030504040204" pitchFamily="50" charset="-128"/>
                <a:ea typeface="Meiryo UI" panose="020B0604030504040204" pitchFamily="50" charset="-128"/>
              </a:rPr>
              <a:t>4</a:t>
            </a:r>
            <a:r>
              <a:rPr lang="ja-JP" altLang="en-US" sz="2400" b="1">
                <a:solidFill>
                  <a:srgbClr val="FF0000"/>
                </a:solidFill>
                <a:latin typeface="Meiryo UI" panose="020B0604030504040204" pitchFamily="50" charset="-128"/>
                <a:ea typeface="Meiryo UI" panose="020B0604030504040204" pitchFamily="50" charset="-128"/>
              </a:rPr>
              <a:t>億（約</a:t>
            </a:r>
            <a:r>
              <a:rPr lang="en-US" altLang="ja-JP" sz="2400" b="1">
                <a:solidFill>
                  <a:srgbClr val="FF0000"/>
                </a:solidFill>
                <a:latin typeface="Meiryo UI" panose="020B0604030504040204" pitchFamily="50" charset="-128"/>
                <a:ea typeface="Meiryo UI" panose="020B0604030504040204" pitchFamily="50" charset="-128"/>
              </a:rPr>
              <a:t>450</a:t>
            </a:r>
            <a:r>
              <a:rPr lang="ja-JP" altLang="en-US" sz="2400" b="1">
                <a:solidFill>
                  <a:srgbClr val="FF0000"/>
                </a:solidFill>
                <a:latin typeface="Meiryo UI" panose="020B0604030504040204" pitchFamily="50" charset="-128"/>
                <a:ea typeface="Meiryo UI" panose="020B0604030504040204" pitchFamily="50" charset="-128"/>
              </a:rPr>
              <a:t>億円）の被害</a:t>
            </a:r>
            <a:r>
              <a:rPr lang="ja-JP" altLang="en-US" sz="2800" b="1">
                <a:solidFill>
                  <a:srgbClr val="FC0019"/>
                </a:solidFill>
                <a:latin typeface="Meiryo UI" panose="020B0604030504040204" pitchFamily="50" charset="-128"/>
                <a:ea typeface="Meiryo UI" panose="020B0604030504040204" pitchFamily="50" charset="-128"/>
              </a:rPr>
              <a:t>　</a:t>
            </a:r>
            <a:endParaRPr lang="en-US" altLang="ja-JP" sz="2800" b="1">
              <a:solidFill>
                <a:srgbClr val="FC0019"/>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326" y="3963526"/>
            <a:ext cx="1797848" cy="1537906"/>
          </a:xfrm>
          <a:prstGeom prst="rect">
            <a:avLst/>
          </a:prstGeom>
          <a:ln>
            <a:solidFill>
              <a:sysClr val="windowText" lastClr="000000"/>
            </a:solidFill>
          </a:ln>
        </p:spPr>
      </p:pic>
      <p:pic>
        <p:nvPicPr>
          <p:cNvPr id="17" name="Picture 3" descr="C:\Users\jukonako\Desktop\unipe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8325" y="5587142"/>
            <a:ext cx="1800199" cy="1214242"/>
          </a:xfrm>
          <a:prstGeom prst="rect">
            <a:avLst/>
          </a:prstGeom>
          <a:noFill/>
          <a:ln>
            <a:solidFill>
              <a:schemeClr val="tx1"/>
            </a:solidFill>
          </a:ln>
        </p:spPr>
      </p:pic>
      <p:sp>
        <p:nvSpPr>
          <p:cNvPr id="18" name="テキスト ボックス 17"/>
          <p:cNvSpPr txBox="1"/>
          <p:nvPr/>
        </p:nvSpPr>
        <p:spPr>
          <a:xfrm>
            <a:off x="3090987" y="6563307"/>
            <a:ext cx="2026826" cy="276999"/>
          </a:xfrm>
          <a:prstGeom prst="rect">
            <a:avLst/>
          </a:prstGeom>
          <a:noFill/>
        </p:spPr>
        <p:txBody>
          <a:bodyPr wrap="square" rtlCol="0">
            <a:spAutoFit/>
          </a:bodyPr>
          <a:lstStyle/>
          <a:p>
            <a:pPr>
              <a:lnSpc>
                <a:spcPct val="120000"/>
              </a:lnSpc>
              <a:spcAft>
                <a:spcPct val="70000"/>
              </a:spcAft>
            </a:pPr>
            <a:r>
              <a:rPr lang="ja-JP" altLang="en-US" sz="1000" b="1" dirty="0">
                <a:latin typeface="+mn-ea"/>
                <a:ea typeface="+mn-ea"/>
              </a:rPr>
              <a:t>写真：</a:t>
            </a:r>
            <a:r>
              <a:rPr lang="en-US" altLang="ja-JP" sz="1000" b="1" dirty="0">
                <a:latin typeface="+mn-ea"/>
                <a:ea typeface="+mn-ea"/>
              </a:rPr>
              <a:t>The Talley Group</a:t>
            </a:r>
            <a:endParaRPr lang="ja-JP" altLang="en-US" sz="1000" b="1" dirty="0">
              <a:latin typeface="+mn-ea"/>
              <a:ea typeface="+mn-ea"/>
            </a:endParaRPr>
          </a:p>
        </p:txBody>
      </p:sp>
      <p:sp>
        <p:nvSpPr>
          <p:cNvPr id="19" name="正方形/長方形 18"/>
          <p:cNvSpPr/>
          <p:nvPr/>
        </p:nvSpPr>
        <p:spPr>
          <a:xfrm>
            <a:off x="3084590" y="4516455"/>
            <a:ext cx="6984776" cy="432048"/>
          </a:xfrm>
          <a:prstGeom prst="rect">
            <a:avLst/>
          </a:prstGeom>
        </p:spPr>
        <p:txBody>
          <a:bodyPr vert="horz" lIns="91440" tIns="45720" rIns="91440" bIns="45720" rtlCol="0">
            <a:noAutofit/>
          </a:bodyPr>
          <a:lstStyle/>
          <a:p>
            <a:pPr>
              <a:spcAft>
                <a:spcPct val="70000"/>
              </a:spcAft>
            </a:pPr>
            <a:r>
              <a:rPr lang="ja-JP" altLang="en-US" sz="2400" b="1">
                <a:solidFill>
                  <a:srgbClr val="FC0019"/>
                </a:solidFill>
                <a:latin typeface="Meiryo UI" panose="020B0604030504040204" pitchFamily="50" charset="-128"/>
                <a:ea typeface="Meiryo UI" panose="020B0604030504040204" pitchFamily="50" charset="-128"/>
              </a:rPr>
              <a:t>北海道の台風被害で</a:t>
            </a:r>
            <a:r>
              <a:rPr lang="ja-JP" altLang="en-US" sz="2400" b="1">
                <a:solidFill>
                  <a:srgbClr val="FF0000"/>
                </a:solidFill>
                <a:latin typeface="Meiryo UI" panose="020B0604030504040204" pitchFamily="50" charset="-128"/>
                <a:ea typeface="Meiryo UI" panose="020B0604030504040204" pitchFamily="50" charset="-128"/>
              </a:rPr>
              <a:t>主力商品を販売休止</a:t>
            </a:r>
            <a:endParaRPr lang="en-US" altLang="ja-JP" sz="2400" b="1">
              <a:solidFill>
                <a:srgbClr val="FF0000"/>
              </a:solidFill>
              <a:latin typeface="Meiryo UI" panose="020B0604030504040204" pitchFamily="50" charset="-128"/>
              <a:ea typeface="Meiryo UI" panose="020B0604030504040204" pitchFamily="50" charset="-128"/>
            </a:endParaRPr>
          </a:p>
        </p:txBody>
      </p:sp>
      <p:sp>
        <p:nvSpPr>
          <p:cNvPr id="20" name="コンテンツ プレースホルダ 5"/>
          <p:cNvSpPr txBox="1">
            <a:spLocks/>
          </p:cNvSpPr>
          <p:nvPr/>
        </p:nvSpPr>
        <p:spPr>
          <a:xfrm>
            <a:off x="3084427" y="5772276"/>
            <a:ext cx="6660000" cy="843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1800"/>
              </a:spcBef>
              <a:spcAft>
                <a:spcPts val="0"/>
              </a:spcAft>
              <a:buClr>
                <a:schemeClr val="tx1"/>
              </a:buClr>
              <a:buFont typeface="Arial" pitchFamily="34" charset="0"/>
              <a:buNone/>
            </a:pPr>
            <a:r>
              <a:rPr lang="ja-JP" altLang="en-US" sz="2400" b="1">
                <a:latin typeface="Meiryo UI" panose="020B0604030504040204" pitchFamily="50" charset="-128"/>
                <a:ea typeface="Meiryo UI" panose="020B0604030504040204" pitchFamily="50" charset="-128"/>
              </a:rPr>
              <a:t>新設石炭発電所の</a:t>
            </a:r>
            <a:r>
              <a:rPr lang="ja-JP" altLang="en-US" sz="2400" b="1">
                <a:solidFill>
                  <a:srgbClr val="FF0000"/>
                </a:solidFill>
                <a:latin typeface="Meiryo UI" panose="020B0604030504040204" pitchFamily="50" charset="-128"/>
                <a:ea typeface="Meiryo UI" panose="020B0604030504040204" pitchFamily="50" charset="-128"/>
              </a:rPr>
              <a:t>簿価が</a:t>
            </a:r>
            <a:r>
              <a:rPr lang="en-US" altLang="ja-JP" sz="2400" b="1">
                <a:solidFill>
                  <a:srgbClr val="FF0000"/>
                </a:solidFill>
                <a:latin typeface="Meiryo UI" panose="020B0604030504040204" pitchFamily="50" charset="-128"/>
                <a:ea typeface="Meiryo UI" panose="020B0604030504040204" pitchFamily="50" charset="-128"/>
              </a:rPr>
              <a:t>1</a:t>
            </a:r>
            <a:r>
              <a:rPr lang="ja-JP" altLang="en-US" sz="2400" b="1">
                <a:solidFill>
                  <a:srgbClr val="FF0000"/>
                </a:solidFill>
                <a:latin typeface="Meiryo UI" panose="020B0604030504040204" pitchFamily="50" charset="-128"/>
                <a:ea typeface="Meiryo UI" panose="020B0604030504040204" pitchFamily="50" charset="-128"/>
              </a:rPr>
              <a:t>年で半減</a:t>
            </a:r>
            <a:r>
              <a:rPr lang="ja-JP" altLang="en-US" sz="2400" b="1">
                <a:latin typeface="Meiryo UI" panose="020B0604030504040204" pitchFamily="50" charset="-128"/>
                <a:ea typeface="Meiryo UI" panose="020B0604030504040204" pitchFamily="50" charset="-128"/>
              </a:rPr>
              <a:t>（€</a:t>
            </a:r>
            <a:r>
              <a:rPr lang="en-US" altLang="ja-JP" sz="2400" b="1">
                <a:latin typeface="Meiryo UI" panose="020B0604030504040204" pitchFamily="50" charset="-128"/>
                <a:ea typeface="Meiryo UI" panose="020B0604030504040204" pitchFamily="50" charset="-128"/>
              </a:rPr>
              <a:t>15</a:t>
            </a:r>
            <a:r>
              <a:rPr lang="ja-JP" altLang="en-US" sz="2400" b="1">
                <a:latin typeface="Meiryo UI" panose="020B0604030504040204" pitchFamily="50" charset="-128"/>
                <a:ea typeface="Meiryo UI" panose="020B0604030504040204" pitchFamily="50" charset="-128"/>
              </a:rPr>
              <a:t>億から€</a:t>
            </a:r>
            <a:r>
              <a:rPr lang="en-US" altLang="ja-JP" sz="2400" b="1">
                <a:latin typeface="Meiryo UI" panose="020B0604030504040204" pitchFamily="50" charset="-128"/>
                <a:ea typeface="Meiryo UI" panose="020B0604030504040204" pitchFamily="50" charset="-128"/>
              </a:rPr>
              <a:t>7</a:t>
            </a:r>
            <a:r>
              <a:rPr lang="ja-JP" altLang="en-US" sz="2400" b="1">
                <a:latin typeface="Meiryo UI" panose="020B0604030504040204" pitchFamily="50" charset="-128"/>
                <a:ea typeface="Meiryo UI" panose="020B0604030504040204" pitchFamily="50" charset="-128"/>
              </a:rPr>
              <a:t>億へ。建設費は€</a:t>
            </a:r>
            <a:r>
              <a:rPr lang="en-US" altLang="ja-JP" sz="2400" b="1">
                <a:latin typeface="Meiryo UI" panose="020B0604030504040204" pitchFamily="50" charset="-128"/>
                <a:ea typeface="Meiryo UI" panose="020B0604030504040204" pitchFamily="50" charset="-128"/>
              </a:rPr>
              <a:t>17</a:t>
            </a:r>
            <a:r>
              <a:rPr lang="ja-JP" altLang="en-US" sz="2400" b="1">
                <a:latin typeface="Meiryo UI" panose="020B0604030504040204" pitchFamily="50" charset="-128"/>
                <a:ea typeface="Meiryo UI" panose="020B0604030504040204" pitchFamily="50" charset="-128"/>
              </a:rPr>
              <a:t>億）</a:t>
            </a:r>
            <a:endParaRPr lang="en-US" altLang="ja-JP" sz="2400" b="1">
              <a:latin typeface="Meiryo UI" panose="020B0604030504040204" pitchFamily="50" charset="-128"/>
              <a:ea typeface="Meiryo UI" panose="020B0604030504040204" pitchFamily="50" charset="-128"/>
            </a:endParaRPr>
          </a:p>
        </p:txBody>
      </p:sp>
      <p:sp>
        <p:nvSpPr>
          <p:cNvPr id="30" name="テキスト ボックス 11"/>
          <p:cNvSpPr txBox="1">
            <a:spLocks noChangeArrowheads="1"/>
          </p:cNvSpPr>
          <p:nvPr/>
        </p:nvSpPr>
        <p:spPr bwMode="auto">
          <a:xfrm>
            <a:off x="161925" y="7023163"/>
            <a:ext cx="9907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lvl="0" indent="-36195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2017</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4</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11</a:t>
            </a:r>
            <a:r>
              <a:rPr lang="ja-JP" altLang="en-US" sz="900" dirty="0">
                <a:solidFill>
                  <a:srgbClr val="000000"/>
                </a:solidFill>
                <a:latin typeface="Meiryo UI" pitchFamily="50" charset="-128"/>
                <a:ea typeface="Meiryo UI" pitchFamily="50" charset="-128"/>
                <a:cs typeface="Meiryo UI" pitchFamily="50" charset="-128"/>
              </a:rPr>
              <a:t>日　毎日新聞電子版　環境省　</a:t>
            </a:r>
            <a:r>
              <a:rPr lang="en-US" altLang="ja-JP" sz="900" dirty="0">
                <a:solidFill>
                  <a:srgbClr val="000000"/>
                </a:solidFill>
                <a:latin typeface="Meiryo UI" pitchFamily="50" charset="-128"/>
                <a:ea typeface="Meiryo UI" pitchFamily="50" charset="-128"/>
                <a:cs typeface="Meiryo UI" pitchFamily="50" charset="-128"/>
              </a:rPr>
              <a:t>Cool Choice TV </a:t>
            </a:r>
            <a:r>
              <a:rPr lang="ja-JP" altLang="en-US" sz="900" dirty="0">
                <a:solidFill>
                  <a:srgbClr val="000000"/>
                </a:solidFill>
                <a:latin typeface="Meiryo UI" pitchFamily="50" charset="-128"/>
                <a:ea typeface="Meiryo UI" pitchFamily="50" charset="-128"/>
                <a:cs typeface="Meiryo UI" pitchFamily="50" charset="-128"/>
              </a:rPr>
              <a:t>「地球温暖化は北海道でも顕在化！？到来し始めた大型台風」、</a:t>
            </a:r>
            <a:r>
              <a:rPr lang="en-US" altLang="ja-JP" sz="900" dirty="0">
                <a:solidFill>
                  <a:srgbClr val="000000"/>
                </a:solidFill>
                <a:latin typeface="Meiryo UI" pitchFamily="50" charset="-128"/>
                <a:ea typeface="Meiryo UI" pitchFamily="50" charset="-128"/>
                <a:cs typeface="Meiryo UI" pitchFamily="50" charset="-128"/>
              </a:rPr>
              <a:t>2015</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5</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18</a:t>
            </a:r>
            <a:r>
              <a:rPr lang="ja-JP" altLang="en-US" sz="900" dirty="0">
                <a:solidFill>
                  <a:srgbClr val="000000"/>
                </a:solidFill>
                <a:latin typeface="Meiryo UI" pitchFamily="50" charset="-128"/>
                <a:ea typeface="Meiryo UI" pitchFamily="50" charset="-128"/>
                <a:cs typeface="Meiryo UI" pitchFamily="50" charset="-128"/>
              </a:rPr>
              <a:t>日  </a:t>
            </a:r>
            <a:r>
              <a:rPr lang="en-US" altLang="ja-JP" sz="900" dirty="0">
                <a:solidFill>
                  <a:srgbClr val="000000"/>
                </a:solidFill>
                <a:latin typeface="Meiryo UI" pitchFamily="50" charset="-128"/>
                <a:ea typeface="Meiryo UI" pitchFamily="50" charset="-128"/>
                <a:cs typeface="Meiryo UI" pitchFamily="50" charset="-128"/>
              </a:rPr>
              <a:t>BBC News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http://www.bbc.com/news/business-32740359</a:t>
            </a:r>
            <a:r>
              <a:rPr lang="ja-JP" altLang="en-US" sz="900" dirty="0">
                <a:solidFill>
                  <a:srgbClr val="000000"/>
                </a:solidFill>
                <a:latin typeface="Meiryo UI" pitchFamily="50" charset="-128"/>
                <a:ea typeface="Meiryo UI" pitchFamily="50" charset="-128"/>
                <a:cs typeface="Meiryo UI" pitchFamily="50" charset="-128"/>
              </a:rPr>
              <a:t>、米研究機関「エネルギー経済・財務分析研究所」（</a:t>
            </a:r>
            <a:r>
              <a:rPr lang="en-US" altLang="ja-JP" sz="900" dirty="0">
                <a:solidFill>
                  <a:srgbClr val="000000"/>
                </a:solidFill>
                <a:latin typeface="Meiryo UI" pitchFamily="50" charset="-128"/>
                <a:ea typeface="Meiryo UI" pitchFamily="50" charset="-128"/>
                <a:cs typeface="Meiryo UI" pitchFamily="50" charset="-128"/>
              </a:rPr>
              <a:t>IEEFA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The Dutch Coal Mistake</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2016</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3111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に取り組むメリット②</a:t>
            </a:r>
            <a:endParaRPr kumimoji="1" lang="ja-JP" altLang="en-US"/>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再エネの調達は、化石燃料価格や炭素価格の変動に左右されにくく、エネルギーコストの管理強化につながる</a:t>
            </a:r>
            <a:endParaRPr lang="en-US" altLang="ja-JP" sz="3600" b="0" kern="0" dirty="0"/>
          </a:p>
          <a:p>
            <a:pPr marL="361950">
              <a:defRPr/>
            </a:pPr>
            <a:endParaRPr lang="ja-JP" altLang="en-US" sz="3600" b="0" kern="0" dirty="0"/>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炭素税・排出量取引制度（</a:t>
            </a:r>
            <a:r>
              <a:rPr lang="en-US" altLang="ja-JP" sz="3600" kern="0" dirty="0">
                <a:solidFill>
                  <a:srgbClr val="FF0000"/>
                </a:solidFill>
              </a:rPr>
              <a:t>GX-ETS</a:t>
            </a:r>
            <a:r>
              <a:rPr lang="ja-JP" altLang="en-US" sz="3600" kern="0" dirty="0">
                <a:solidFill>
                  <a:srgbClr val="FF0000"/>
                </a:solidFill>
              </a:rPr>
              <a:t>等）の導入・強化による中長期的なエネルギーコストの上昇圧力を抑制できる</a:t>
            </a:r>
          </a:p>
        </p:txBody>
      </p:sp>
      <p:sp>
        <p:nvSpPr>
          <p:cNvPr id="3" name="AutoShape 15">
            <a:extLst>
              <a:ext uri="{FF2B5EF4-FFF2-40B4-BE49-F238E27FC236}">
                <a16:creationId xmlns:a16="http://schemas.microsoft.com/office/drawing/2014/main" id="{C415A827-EC9D-E123-C24B-30F114FACEE7}"/>
              </a:ext>
            </a:extLst>
          </p:cNvPr>
          <p:cNvSpPr>
            <a:spLocks noChangeArrowheads="1"/>
          </p:cNvSpPr>
          <p:nvPr/>
        </p:nvSpPr>
        <p:spPr bwMode="auto">
          <a:xfrm rot="10800000">
            <a:off x="3553831" y="3779837"/>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エネルギーコストの管理強化</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に取り組むメリット②</a:t>
            </a:r>
          </a:p>
        </p:txBody>
      </p:sp>
      <p:sp>
        <p:nvSpPr>
          <p:cNvPr id="15" name="テキスト ボックス 14"/>
          <p:cNvSpPr txBox="1"/>
          <p:nvPr/>
        </p:nvSpPr>
        <p:spPr>
          <a:xfrm>
            <a:off x="593378" y="2368388"/>
            <a:ext cx="9505056" cy="2554545"/>
          </a:xfrm>
          <a:prstGeom prst="rect">
            <a:avLst/>
          </a:prstGeom>
          <a:noFill/>
        </p:spPr>
        <p:txBody>
          <a:bodyPr wrap="square" rtlCol="0">
            <a:spAutoFit/>
          </a:bodyPr>
          <a:lstStyle/>
          <a:p>
            <a:r>
              <a:rPr lang="ja-JP" altLang="ja-JP" sz="4000" b="1" dirty="0"/>
              <a:t>再生可能エネルギーは、排出削減目標の達成を後押しすると同時に、</a:t>
            </a:r>
            <a:r>
              <a:rPr lang="ja-JP" altLang="ja-JP" sz="4000" b="1" dirty="0">
                <a:solidFill>
                  <a:srgbClr val="FF0000"/>
                </a:solidFill>
              </a:rPr>
              <a:t>エネルギーコストのより大きな管理を可能にする</a:t>
            </a:r>
            <a:r>
              <a:rPr lang="ja-JP" altLang="ja-JP" sz="4000" b="1" dirty="0"/>
              <a:t>、合理的なビジネス判断である。</a:t>
            </a:r>
            <a:endParaRPr kumimoji="1" lang="ja-JP" altLang="en-US" sz="4000" b="1" dirty="0">
              <a:latin typeface="+mn-lt"/>
              <a:ea typeface="+mn-ea"/>
            </a:endParaRPr>
          </a:p>
        </p:txBody>
      </p:sp>
      <p:sp>
        <p:nvSpPr>
          <p:cNvPr id="16" name="テキスト ボックス 15"/>
          <p:cNvSpPr txBox="1"/>
          <p:nvPr/>
        </p:nvSpPr>
        <p:spPr>
          <a:xfrm>
            <a:off x="418289" y="5305548"/>
            <a:ext cx="9912486" cy="830997"/>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ja-JP" altLang="ja-JP" sz="2400" b="1" dirty="0"/>
              <a:t>RE100</a:t>
            </a:r>
            <a:r>
              <a:rPr lang="en-US" altLang="ja-JP" sz="2400" b="1" dirty="0"/>
              <a:t>, </a:t>
            </a:r>
            <a:r>
              <a:rPr lang="en-US" altLang="ja-JP" sz="2400" b="1" dirty="0">
                <a:latin typeface="+mn-lt"/>
                <a:ea typeface="+mn-ea"/>
              </a:rPr>
              <a:t>Business Leadership in the Transition to Renewable Electricity</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B1617763-EDAA-462A-E0FF-5705DA8EBA2E}"/>
              </a:ext>
            </a:extLst>
          </p:cNvPr>
          <p:cNvSpPr/>
          <p:nvPr/>
        </p:nvSpPr>
        <p:spPr>
          <a:xfrm>
            <a:off x="418289" y="2268801"/>
            <a:ext cx="9912485" cy="2753718"/>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6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a:t>海外ではいち早く再エネ市場が活性化</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に取り組むメリット②</a:t>
            </a:r>
          </a:p>
        </p:txBody>
      </p:sp>
      <p:sp>
        <p:nvSpPr>
          <p:cNvPr id="6" name="コンテンツ プレースホルダー 4"/>
          <p:cNvSpPr>
            <a:spLocks noGrp="1"/>
          </p:cNvSpPr>
          <p:nvPr>
            <p:ph sz="quarter" idx="12"/>
          </p:nvPr>
        </p:nvSpPr>
        <p:spPr>
          <a:xfrm>
            <a:off x="161925" y="1110920"/>
            <a:ext cx="10367963" cy="942717"/>
          </a:xfrm>
        </p:spPr>
        <p:txBody>
          <a:bodyPr/>
          <a:lstStyle/>
          <a:p>
            <a:r>
              <a:rPr lang="ja-JP" altLang="en-US"/>
              <a:t>海外では需要家の発信により再エネ市場がいち早く活性化し、再エネ調達コストが年々下がって</a:t>
            </a:r>
            <a:br>
              <a:rPr lang="en-US" altLang="ja-JP"/>
            </a:br>
            <a:r>
              <a:rPr lang="ja-JP" altLang="en-US"/>
              <a:t>いる</a:t>
            </a:r>
          </a:p>
        </p:txBody>
      </p:sp>
      <p:sp>
        <p:nvSpPr>
          <p:cNvPr id="52" name="テキスト ボックス 51"/>
          <p:cNvSpPr txBox="1"/>
          <p:nvPr/>
        </p:nvSpPr>
        <p:spPr>
          <a:xfrm>
            <a:off x="763922" y="2459014"/>
            <a:ext cx="9163969" cy="338554"/>
          </a:xfrm>
          <a:prstGeom prst="rect">
            <a:avLst/>
          </a:prstGeom>
          <a:noFill/>
        </p:spPr>
        <p:txBody>
          <a:bodyPr wrap="square" rtlCol="0">
            <a:spAutoFit/>
          </a:bodyPr>
          <a:lstStyle/>
          <a:p>
            <a:r>
              <a:rPr lang="ja-JP" altLang="en-US" sz="1600"/>
              <a:t>世界ベンチマークに基づく発電コスト（均等化発電原価（</a:t>
            </a:r>
            <a:r>
              <a:rPr lang="en-US" altLang="ja-JP" sz="1600"/>
              <a:t>Levelized Cost of Electricity</a:t>
            </a:r>
            <a:r>
              <a:rPr lang="ja-JP" altLang="en-US" sz="1600"/>
              <a:t>：</a:t>
            </a:r>
            <a:r>
              <a:rPr lang="en-US" altLang="ja-JP" sz="1600"/>
              <a:t> LCOE</a:t>
            </a:r>
            <a:r>
              <a:rPr lang="ja-JP" altLang="en-US" sz="1600"/>
              <a:t>））</a:t>
            </a:r>
            <a:endParaRPr lang="en-US" altLang="ja-JP" sz="1600"/>
          </a:p>
        </p:txBody>
      </p:sp>
      <p:pic>
        <p:nvPicPr>
          <p:cNvPr id="2" name="Picture 4" descr="By the numbers">
            <a:extLst>
              <a:ext uri="{FF2B5EF4-FFF2-40B4-BE49-F238E27FC236}">
                <a16:creationId xmlns:a16="http://schemas.microsoft.com/office/drawing/2014/main" id="{FB54548D-4B2A-139D-510F-CD3A1D2A90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30"/>
          <a:stretch/>
        </p:blipFill>
        <p:spPr bwMode="auto">
          <a:xfrm>
            <a:off x="1877300" y="2919109"/>
            <a:ext cx="6691429" cy="408857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26186B72-AA09-69AE-115E-E497642D664F}"/>
              </a:ext>
            </a:extLst>
          </p:cNvPr>
          <p:cNvSpPr txBox="1"/>
          <p:nvPr/>
        </p:nvSpPr>
        <p:spPr>
          <a:xfrm>
            <a:off x="161924" y="7087025"/>
            <a:ext cx="6937375" cy="400110"/>
          </a:xfrm>
          <a:prstGeom prst="rect">
            <a:avLst/>
          </a:prstGeom>
          <a:noFill/>
        </p:spPr>
        <p:txBody>
          <a:bodyPr wrap="square">
            <a:spAutoFit/>
          </a:bodyPr>
          <a:lstStyle/>
          <a:p>
            <a:pPr defTabSz="844083">
              <a:defRPr/>
            </a:pPr>
            <a:r>
              <a:rPr lang="en-US" altLang="ja-JP" sz="1000" dirty="0">
                <a:solidFill>
                  <a:srgbClr val="000000"/>
                </a:solidFill>
                <a:latin typeface="Meiryo UI" pitchFamily="50" charset="-128"/>
                <a:ea typeface="Meiryo UI" pitchFamily="50" charset="-128"/>
                <a:cs typeface="Meiryo UI" pitchFamily="50" charset="-128"/>
              </a:rPr>
              <a:t>※ </a:t>
            </a:r>
            <a:r>
              <a:rPr lang="en-US" altLang="ja-JP" sz="1000" dirty="0"/>
              <a:t>2009</a:t>
            </a:r>
            <a:r>
              <a:rPr lang="ja-JP" altLang="en-US" sz="1000" dirty="0"/>
              <a:t>年から</a:t>
            </a:r>
            <a:r>
              <a:rPr lang="en-US" altLang="ja-JP" sz="1000" dirty="0"/>
              <a:t>2023</a:t>
            </a:r>
            <a:r>
              <a:rPr lang="ja-JP" altLang="en-US" sz="1000" dirty="0"/>
              <a:t>年までの下半期（</a:t>
            </a:r>
            <a:r>
              <a:rPr lang="en-US" altLang="ja-JP" sz="1000" dirty="0"/>
              <a:t>2H</a:t>
            </a:r>
            <a:r>
              <a:rPr lang="ja-JP" altLang="en-US" sz="1000" dirty="0"/>
              <a:t>）のデータを掲載</a:t>
            </a:r>
            <a:endParaRPr lang="en-US" altLang="ja-JP" sz="10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a:t>
            </a:r>
            <a:r>
              <a:rPr lang="en-US" altLang="ja-JP" sz="1000" dirty="0" err="1">
                <a:solidFill>
                  <a:srgbClr val="000000"/>
                </a:solidFill>
                <a:latin typeface="Meiryo UI" pitchFamily="50" charset="-128"/>
                <a:ea typeface="Meiryo UI" pitchFamily="50" charset="-128"/>
                <a:cs typeface="Meiryo UI" pitchFamily="50" charset="-128"/>
              </a:rPr>
              <a:t>BloombergNEF</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https://about.bnef.com/blog/2h-2023-lcoe-update-an-uneven-recovery/</a:t>
            </a:r>
            <a:r>
              <a:rPr lang="ja-JP" altLang="en-US" sz="1000" dirty="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2A77878B-9507-B039-157D-5BC1D679AE42}"/>
              </a:ext>
            </a:extLst>
          </p:cNvPr>
          <p:cNvSpPr txBox="1"/>
          <p:nvPr/>
        </p:nvSpPr>
        <p:spPr>
          <a:xfrm>
            <a:off x="4401608" y="7023409"/>
            <a:ext cx="4675157" cy="276999"/>
          </a:xfrm>
          <a:prstGeom prst="rect">
            <a:avLst/>
          </a:prstGeom>
          <a:solidFill>
            <a:schemeClr val="bg1"/>
          </a:solidFill>
        </p:spPr>
        <p:txBody>
          <a:bodyPr wrap="square" rtlCol="0">
            <a:spAutoFit/>
          </a:bodyPr>
          <a:lstStyle/>
          <a:p>
            <a:endParaRPr kumimoji="1" lang="en-US" altLang="ja-JP" sz="1200"/>
          </a:p>
        </p:txBody>
      </p:sp>
    </p:spTree>
    <p:extLst>
      <p:ext uri="{BB962C8B-B14F-4D97-AF65-F5344CB8AC3E}">
        <p14:creationId xmlns:p14="http://schemas.microsoft.com/office/powerpoint/2010/main" val="126523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931C-45BF-F54C-9D26-BDF5637D309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075E903-687D-FA87-2661-23C1B2C58620}"/>
              </a:ext>
            </a:extLst>
          </p:cNvPr>
          <p:cNvSpPr>
            <a:spLocks noGrp="1"/>
          </p:cNvSpPr>
          <p:nvPr>
            <p:ph type="title"/>
          </p:nvPr>
        </p:nvSpPr>
        <p:spPr/>
        <p:txBody>
          <a:bodyPr/>
          <a:lstStyle/>
          <a:p>
            <a:r>
              <a:rPr kumimoji="1" lang="ja-JP" altLang="en-US"/>
              <a:t>日本は再エネ市場活性化のポテンシャルがある</a:t>
            </a:r>
          </a:p>
        </p:txBody>
      </p:sp>
      <p:sp>
        <p:nvSpPr>
          <p:cNvPr id="4" name="コンテンツ プレースホルダー 3">
            <a:extLst>
              <a:ext uri="{FF2B5EF4-FFF2-40B4-BE49-F238E27FC236}">
                <a16:creationId xmlns:a16="http://schemas.microsoft.com/office/drawing/2014/main" id="{A3546F4B-77DC-6DE7-7AB6-D76A5A2357B7}"/>
              </a:ext>
            </a:extLst>
          </p:cNvPr>
          <p:cNvSpPr>
            <a:spLocks noGrp="1"/>
          </p:cNvSpPr>
          <p:nvPr>
            <p:ph sz="quarter" idx="11"/>
          </p:nvPr>
        </p:nvSpPr>
        <p:spPr/>
        <p:txBody>
          <a:bodyPr/>
          <a:lstStyle/>
          <a:p>
            <a:r>
              <a:rPr kumimoji="1" lang="en-US" altLang="ja-JP"/>
              <a:t>RE100</a:t>
            </a:r>
            <a:r>
              <a:rPr kumimoji="1" lang="ja-JP" altLang="en-US"/>
              <a:t>に取り組むメリット②</a:t>
            </a:r>
          </a:p>
        </p:txBody>
      </p:sp>
      <p:sp>
        <p:nvSpPr>
          <p:cNvPr id="6" name="コンテンツ プレースホルダー 4">
            <a:extLst>
              <a:ext uri="{FF2B5EF4-FFF2-40B4-BE49-F238E27FC236}">
                <a16:creationId xmlns:a16="http://schemas.microsoft.com/office/drawing/2014/main" id="{D3039198-B4DB-492B-35C2-E69CFF9A22EE}"/>
              </a:ext>
            </a:extLst>
          </p:cNvPr>
          <p:cNvSpPr>
            <a:spLocks noGrp="1"/>
          </p:cNvSpPr>
          <p:nvPr>
            <p:ph sz="quarter" idx="12"/>
          </p:nvPr>
        </p:nvSpPr>
        <p:spPr>
          <a:xfrm>
            <a:off x="161925" y="1110920"/>
            <a:ext cx="10367963" cy="1327438"/>
          </a:xfrm>
        </p:spPr>
        <p:txBody>
          <a:bodyPr/>
          <a:lstStyle/>
          <a:p>
            <a:r>
              <a:rPr lang="ja-JP" altLang="en-US"/>
              <a:t>日本の太陽光発電コストは世界水準と比べると高いが、減少傾向にある</a:t>
            </a:r>
            <a:endParaRPr lang="en-US" altLang="ja-JP"/>
          </a:p>
          <a:p>
            <a:r>
              <a:rPr lang="ja-JP" altLang="en-US"/>
              <a:t>需要家による発信（例：</a:t>
            </a:r>
            <a:r>
              <a:rPr lang="en-US" altLang="ja-JP"/>
              <a:t>RE100</a:t>
            </a:r>
            <a:r>
              <a:rPr lang="ja-JP" altLang="en-US"/>
              <a:t>への参加）が強まれば、再エネ市場が活性化し、低価格化に つながることは大いに考えられる </a:t>
            </a:r>
          </a:p>
        </p:txBody>
      </p:sp>
      <p:sp>
        <p:nvSpPr>
          <p:cNvPr id="7" name="テキスト ボックス 11">
            <a:extLst>
              <a:ext uri="{FF2B5EF4-FFF2-40B4-BE49-F238E27FC236}">
                <a16:creationId xmlns:a16="http://schemas.microsoft.com/office/drawing/2014/main" id="{3ED4A8E4-4EF9-029B-2826-923CB7805E40}"/>
              </a:ext>
            </a:extLst>
          </p:cNvPr>
          <p:cNvSpPr txBox="1">
            <a:spLocks noChangeArrowheads="1"/>
          </p:cNvSpPr>
          <p:nvPr/>
        </p:nvSpPr>
        <p:spPr bwMode="auto">
          <a:xfrm>
            <a:off x="161925" y="7190343"/>
            <a:ext cx="10367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a:t>
            </a:r>
            <a:r>
              <a:rPr lang="ja-JP" altLang="en-US" sz="900" dirty="0">
                <a:solidFill>
                  <a:srgbClr val="000000"/>
                </a:solidFill>
                <a:latin typeface="Meiryo UI" pitchFamily="50" charset="-128"/>
                <a:ea typeface="Meiryo UI" pitchFamily="50" charset="-128"/>
                <a:cs typeface="Meiryo UI" pitchFamily="50" charset="-128"/>
              </a:rPr>
              <a:t>経済産業省　調達価格等算定委員会　第</a:t>
            </a:r>
            <a:r>
              <a:rPr lang="en-US" altLang="ja-JP" sz="900" dirty="0">
                <a:solidFill>
                  <a:srgbClr val="000000"/>
                </a:solidFill>
                <a:latin typeface="Meiryo UI" pitchFamily="50" charset="-128"/>
                <a:ea typeface="Meiryo UI" pitchFamily="50" charset="-128"/>
                <a:cs typeface="Meiryo UI" pitchFamily="50" charset="-128"/>
              </a:rPr>
              <a:t>91</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cs typeface="Meiryo UI" pitchFamily="50" charset="-128"/>
              </a:rPr>
              <a:t>https://www.meti.go.jp/shingikai/santeii/pdf/091_01_00.pdf</a:t>
            </a:r>
            <a:r>
              <a:rPr lang="ja-JP" altLang="en-US" sz="900" dirty="0">
                <a:solidFill>
                  <a:srgbClr val="000000"/>
                </a:solidFill>
                <a:latin typeface="Meiryo UI" pitchFamily="50" charset="-128"/>
                <a:ea typeface="Meiryo UI" pitchFamily="50" charset="-128"/>
                <a:cs typeface="Meiryo UI" pitchFamily="50" charset="-128"/>
              </a:rPr>
              <a:t>）</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         第</a:t>
            </a:r>
            <a:r>
              <a:rPr lang="en-US" altLang="ja-JP" sz="900" dirty="0">
                <a:solidFill>
                  <a:srgbClr val="000000"/>
                </a:solidFill>
                <a:latin typeface="Meiryo UI" pitchFamily="50" charset="-128"/>
                <a:ea typeface="Meiryo UI" pitchFamily="50" charset="-128"/>
                <a:cs typeface="Meiryo UI" pitchFamily="50" charset="-128"/>
              </a:rPr>
              <a:t>110</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cs typeface="Meiryo UI" pitchFamily="50" charset="-128"/>
              </a:rPr>
              <a:t>https://www.meti.go.jp/shingikai/santeii/pdf/110_01_00.pdf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pic>
        <p:nvPicPr>
          <p:cNvPr id="8" name="図 7">
            <a:extLst>
              <a:ext uri="{FF2B5EF4-FFF2-40B4-BE49-F238E27FC236}">
                <a16:creationId xmlns:a16="http://schemas.microsoft.com/office/drawing/2014/main" id="{07D53750-666B-01EC-46E6-F1D604CAD9EB}"/>
              </a:ext>
            </a:extLst>
          </p:cNvPr>
          <p:cNvPicPr>
            <a:picLocks noChangeAspect="1"/>
          </p:cNvPicPr>
          <p:nvPr/>
        </p:nvPicPr>
        <p:blipFill>
          <a:blip r:embed="rId3"/>
          <a:stretch>
            <a:fillRect/>
          </a:stretch>
        </p:blipFill>
        <p:spPr>
          <a:xfrm>
            <a:off x="6772378" y="3134610"/>
            <a:ext cx="3757510" cy="3473478"/>
          </a:xfrm>
          <a:prstGeom prst="rect">
            <a:avLst/>
          </a:prstGeom>
        </p:spPr>
      </p:pic>
      <p:pic>
        <p:nvPicPr>
          <p:cNvPr id="10" name="図 9">
            <a:extLst>
              <a:ext uri="{FF2B5EF4-FFF2-40B4-BE49-F238E27FC236}">
                <a16:creationId xmlns:a16="http://schemas.microsoft.com/office/drawing/2014/main" id="{C56A0EEB-F100-41D6-AD7D-B35015092F31}"/>
              </a:ext>
            </a:extLst>
          </p:cNvPr>
          <p:cNvPicPr>
            <a:picLocks noChangeAspect="1"/>
          </p:cNvPicPr>
          <p:nvPr/>
        </p:nvPicPr>
        <p:blipFill>
          <a:blip r:embed="rId4"/>
          <a:stretch>
            <a:fillRect/>
          </a:stretch>
        </p:blipFill>
        <p:spPr>
          <a:xfrm>
            <a:off x="7407005" y="2933954"/>
            <a:ext cx="2488256" cy="244382"/>
          </a:xfrm>
          <a:prstGeom prst="rect">
            <a:avLst/>
          </a:prstGeom>
        </p:spPr>
      </p:pic>
      <p:pic>
        <p:nvPicPr>
          <p:cNvPr id="9" name="図 8">
            <a:extLst>
              <a:ext uri="{FF2B5EF4-FFF2-40B4-BE49-F238E27FC236}">
                <a16:creationId xmlns:a16="http://schemas.microsoft.com/office/drawing/2014/main" id="{01C44211-9687-D8E1-FB3A-3E64D5B841D3}"/>
              </a:ext>
            </a:extLst>
          </p:cNvPr>
          <p:cNvPicPr>
            <a:picLocks noChangeAspect="1"/>
          </p:cNvPicPr>
          <p:nvPr/>
        </p:nvPicPr>
        <p:blipFill>
          <a:blip r:embed="rId5"/>
          <a:stretch>
            <a:fillRect/>
          </a:stretch>
        </p:blipFill>
        <p:spPr>
          <a:xfrm>
            <a:off x="161925" y="2901431"/>
            <a:ext cx="6480032" cy="3706657"/>
          </a:xfrm>
          <a:prstGeom prst="rect">
            <a:avLst/>
          </a:prstGeom>
        </p:spPr>
      </p:pic>
    </p:spTree>
    <p:extLst>
      <p:ext uri="{BB962C8B-B14F-4D97-AF65-F5344CB8AC3E}">
        <p14:creationId xmlns:p14="http://schemas.microsoft.com/office/powerpoint/2010/main" val="370130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a:t>再エネの導入は様々な経済的なメリットを生む</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に取り組むメリット②</a:t>
            </a:r>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a:t>「再エネ電力を購入した結果、電力コストは増加したか減少したか」という</a:t>
            </a:r>
            <a:r>
              <a:rPr lang="en-US" altLang="ja-JP"/>
              <a:t>RE100</a:t>
            </a:r>
            <a:r>
              <a:rPr lang="ja-JP" altLang="en-US"/>
              <a:t>の問いに対し、</a:t>
            </a:r>
            <a:br>
              <a:rPr lang="en-US" altLang="ja-JP"/>
            </a:br>
            <a:r>
              <a:rPr lang="ja-JP" altLang="en-US"/>
              <a:t>回答者の約</a:t>
            </a:r>
            <a:r>
              <a:rPr lang="en-US" altLang="ja-JP"/>
              <a:t>4</a:t>
            </a:r>
            <a:r>
              <a:rPr lang="ja-JP" altLang="en-US"/>
              <a:t>割がコストが減少したと回答</a:t>
            </a:r>
            <a:endParaRPr lang="en-US" altLang="ja-JP"/>
          </a:p>
          <a:p>
            <a:r>
              <a:rPr lang="ja-JP" altLang="en-US"/>
              <a:t>特に</a:t>
            </a:r>
            <a:r>
              <a:rPr lang="en-US" altLang="ja-JP"/>
              <a:t>PPA</a:t>
            </a:r>
            <a:r>
              <a:rPr lang="ja-JP" altLang="en-US"/>
              <a:t>（発電者との直接契約）と自家発電がコストを下げるものとして、</a:t>
            </a:r>
            <a:r>
              <a:rPr lang="en-US" altLang="ja-JP"/>
              <a:t>RE100</a:t>
            </a:r>
            <a:r>
              <a:rPr lang="ja-JP" altLang="en-US"/>
              <a:t>はアピール</a:t>
            </a:r>
            <a:endParaRPr lang="en-US" altLang="ja-JP"/>
          </a:p>
        </p:txBody>
      </p:sp>
      <p:grpSp>
        <p:nvGrpSpPr>
          <p:cNvPr id="5" name="グループ化 4"/>
          <p:cNvGrpSpPr/>
          <p:nvPr/>
        </p:nvGrpSpPr>
        <p:grpSpPr>
          <a:xfrm>
            <a:off x="233800" y="3359315"/>
            <a:ext cx="10224212" cy="2340002"/>
            <a:chOff x="233800" y="3633926"/>
            <a:chExt cx="10224212" cy="2340002"/>
          </a:xfrm>
        </p:grpSpPr>
        <p:pic>
          <p:nvPicPr>
            <p:cNvPr id="2" name="図 1"/>
            <p:cNvPicPr>
              <a:picLocks noChangeAspect="1"/>
            </p:cNvPicPr>
            <p:nvPr/>
          </p:nvPicPr>
          <p:blipFill>
            <a:blip r:embed="rId2"/>
            <a:stretch>
              <a:fillRect/>
            </a:stretch>
          </p:blipFill>
          <p:spPr>
            <a:xfrm>
              <a:off x="233800" y="3633928"/>
              <a:ext cx="10224212" cy="2340000"/>
            </a:xfrm>
            <a:prstGeom prst="rect">
              <a:avLst/>
            </a:prstGeom>
          </p:spPr>
        </p:pic>
        <p:sp>
          <p:nvSpPr>
            <p:cNvPr id="15" name="テキスト ボックス 14"/>
            <p:cNvSpPr txBox="1"/>
            <p:nvPr/>
          </p:nvSpPr>
          <p:spPr>
            <a:xfrm>
              <a:off x="2525131" y="3633926"/>
              <a:ext cx="7668000" cy="432000"/>
            </a:xfrm>
            <a:prstGeom prst="rect">
              <a:avLst/>
            </a:prstGeom>
            <a:solidFill>
              <a:schemeClr val="bg1"/>
            </a:solidFill>
          </p:spPr>
          <p:txBody>
            <a:bodyPr wrap="none" rtlCol="0" anchor="ctr" anchorCtr="1">
              <a:noAutofit/>
            </a:bodyPr>
            <a:lstStyle/>
            <a:p>
              <a:r>
                <a:rPr kumimoji="1" lang="ja-JP" altLang="en-US">
                  <a:latin typeface="+mn-lt"/>
                  <a:ea typeface="+mn-ea"/>
                </a:rPr>
                <a:t>再エネ電力購入によるコストの増減を報告した</a:t>
              </a:r>
              <a:r>
                <a:rPr kumimoji="1" lang="en-US" altLang="ja-JP">
                  <a:latin typeface="+mn-lt"/>
                  <a:ea typeface="+mn-ea"/>
                </a:rPr>
                <a:t>RE100</a:t>
              </a:r>
              <a:r>
                <a:rPr kumimoji="1" lang="ja-JP" altLang="en-US">
                  <a:latin typeface="+mn-lt"/>
                  <a:ea typeface="+mn-ea"/>
                </a:rPr>
                <a:t>メンバーの傾向</a:t>
              </a:r>
            </a:p>
          </p:txBody>
        </p:sp>
        <p:sp>
          <p:nvSpPr>
            <p:cNvPr id="16" name="テキスト ボックス 15"/>
            <p:cNvSpPr txBox="1"/>
            <p:nvPr/>
          </p:nvSpPr>
          <p:spPr>
            <a:xfrm>
              <a:off x="757828" y="4830373"/>
              <a:ext cx="1370888" cy="523220"/>
            </a:xfrm>
            <a:prstGeom prst="rect">
              <a:avLst/>
            </a:prstGeom>
            <a:solidFill>
              <a:schemeClr val="bg1"/>
            </a:solidFill>
          </p:spPr>
          <p:txBody>
            <a:bodyPr wrap="none" rtlCol="0">
              <a:spAutoFit/>
            </a:bodyPr>
            <a:lstStyle/>
            <a:p>
              <a:r>
                <a:rPr lang="ja-JP" altLang="en-US" sz="1400"/>
                <a:t>電力コストが</a:t>
              </a:r>
              <a:br>
                <a:rPr lang="en-US" altLang="ja-JP" sz="1400"/>
              </a:br>
              <a:r>
                <a:rPr lang="ja-JP" altLang="en-US" sz="1400"/>
                <a:t>減少したメンバー</a:t>
              </a:r>
              <a:endParaRPr kumimoji="1" lang="ja-JP" altLang="en-US" sz="1400"/>
            </a:p>
          </p:txBody>
        </p:sp>
        <p:sp>
          <p:nvSpPr>
            <p:cNvPr id="18" name="テキスト ボックス 17"/>
            <p:cNvSpPr txBox="1"/>
            <p:nvPr/>
          </p:nvSpPr>
          <p:spPr>
            <a:xfrm>
              <a:off x="757828" y="5381602"/>
              <a:ext cx="1370888" cy="523220"/>
            </a:xfrm>
            <a:prstGeom prst="rect">
              <a:avLst/>
            </a:prstGeom>
            <a:solidFill>
              <a:schemeClr val="bg1"/>
            </a:solidFill>
          </p:spPr>
          <p:txBody>
            <a:bodyPr wrap="none" rtlCol="0">
              <a:spAutoFit/>
            </a:bodyPr>
            <a:lstStyle/>
            <a:p>
              <a:r>
                <a:rPr lang="ja-JP" altLang="en-US" sz="1400"/>
                <a:t>電力コストが</a:t>
              </a:r>
              <a:br>
                <a:rPr lang="en-US" altLang="ja-JP" sz="1400"/>
              </a:br>
              <a:r>
                <a:rPr lang="ja-JP" altLang="en-US" sz="1400"/>
                <a:t>増加したメンバー</a:t>
              </a:r>
              <a:endParaRPr kumimoji="1" lang="ja-JP" altLang="en-US" sz="1400"/>
            </a:p>
          </p:txBody>
        </p:sp>
        <p:sp>
          <p:nvSpPr>
            <p:cNvPr id="19" name="テキスト ボックス 18"/>
            <p:cNvSpPr txBox="1"/>
            <p:nvPr/>
          </p:nvSpPr>
          <p:spPr>
            <a:xfrm>
              <a:off x="2286967" y="4258078"/>
              <a:ext cx="1332000" cy="504000"/>
            </a:xfrm>
            <a:prstGeom prst="rect">
              <a:avLst/>
            </a:prstGeom>
            <a:solidFill>
              <a:srgbClr val="262626"/>
            </a:solidFill>
          </p:spPr>
          <p:txBody>
            <a:bodyPr wrap="none" rtlCol="0" anchor="ctr" anchorCtr="1">
              <a:noAutofit/>
            </a:bodyPr>
            <a:lstStyle/>
            <a:p>
              <a:r>
                <a:rPr lang="ja-JP" altLang="en-US" sz="1400">
                  <a:solidFill>
                    <a:schemeClr val="bg1"/>
                  </a:solidFill>
                </a:rPr>
                <a:t>メンバー数</a:t>
              </a:r>
              <a:endParaRPr kumimoji="1" lang="ja-JP" altLang="en-US" sz="1400">
                <a:solidFill>
                  <a:schemeClr val="bg1"/>
                </a:solidFill>
              </a:endParaRPr>
            </a:p>
          </p:txBody>
        </p:sp>
        <p:sp>
          <p:nvSpPr>
            <p:cNvPr id="20" name="テキスト ボックス 19"/>
            <p:cNvSpPr txBox="1"/>
            <p:nvPr/>
          </p:nvSpPr>
          <p:spPr>
            <a:xfrm>
              <a:off x="8946967" y="4258078"/>
              <a:ext cx="1332000" cy="504000"/>
            </a:xfrm>
            <a:prstGeom prst="rect">
              <a:avLst/>
            </a:prstGeom>
            <a:solidFill>
              <a:srgbClr val="A6A6A6"/>
            </a:solidFill>
          </p:spPr>
          <p:txBody>
            <a:bodyPr wrap="none" rtlCol="0" anchor="ctr" anchorCtr="1">
              <a:noAutofit/>
            </a:bodyPr>
            <a:lstStyle/>
            <a:p>
              <a:r>
                <a:rPr kumimoji="1" lang="ja-JP" altLang="en-US" sz="1400">
                  <a:solidFill>
                    <a:schemeClr val="bg1"/>
                  </a:solidFill>
                </a:rPr>
                <a:t>左記の内</a:t>
              </a:r>
              <a:br>
                <a:rPr kumimoji="1" lang="en-US" altLang="ja-JP" sz="1400">
                  <a:solidFill>
                    <a:schemeClr val="bg1"/>
                  </a:solidFill>
                </a:rPr>
              </a:br>
              <a:r>
                <a:rPr kumimoji="1" lang="ja-JP" altLang="en-US" sz="1400">
                  <a:solidFill>
                    <a:schemeClr val="bg1"/>
                  </a:solidFill>
                </a:rPr>
                <a:t>自家発電の割合</a:t>
              </a:r>
            </a:p>
          </p:txBody>
        </p:sp>
        <p:sp>
          <p:nvSpPr>
            <p:cNvPr id="21" name="テキスト ボックス 20"/>
            <p:cNvSpPr txBox="1"/>
            <p:nvPr/>
          </p:nvSpPr>
          <p:spPr>
            <a:xfrm>
              <a:off x="7614967" y="4258078"/>
              <a:ext cx="1332000" cy="504000"/>
            </a:xfrm>
            <a:prstGeom prst="rect">
              <a:avLst/>
            </a:prstGeom>
            <a:solidFill>
              <a:srgbClr val="8C8C8C"/>
            </a:solidFill>
          </p:spPr>
          <p:txBody>
            <a:bodyPr wrap="none" rtlCol="0" anchor="ctr" anchorCtr="1">
              <a:noAutofit/>
            </a:bodyPr>
            <a:lstStyle/>
            <a:p>
              <a:r>
                <a:rPr kumimoji="1" lang="ja-JP" altLang="en-US" sz="1400">
                  <a:solidFill>
                    <a:schemeClr val="bg1"/>
                  </a:solidFill>
                </a:rPr>
                <a:t>左記の内再エネ</a:t>
              </a:r>
              <a:br>
                <a:rPr kumimoji="1" lang="en-US" altLang="ja-JP" sz="1400">
                  <a:solidFill>
                    <a:schemeClr val="bg1"/>
                  </a:solidFill>
                </a:rPr>
              </a:br>
              <a:r>
                <a:rPr kumimoji="1" lang="ja-JP" altLang="en-US" sz="1400">
                  <a:solidFill>
                    <a:schemeClr val="bg1"/>
                  </a:solidFill>
                </a:rPr>
                <a:t>電力証書の割合</a:t>
              </a:r>
            </a:p>
          </p:txBody>
        </p:sp>
        <p:sp>
          <p:nvSpPr>
            <p:cNvPr id="22" name="テキスト ボックス 21"/>
            <p:cNvSpPr txBox="1"/>
            <p:nvPr/>
          </p:nvSpPr>
          <p:spPr>
            <a:xfrm>
              <a:off x="6282967" y="4258078"/>
              <a:ext cx="1332000" cy="504000"/>
            </a:xfrm>
            <a:prstGeom prst="rect">
              <a:avLst/>
            </a:prstGeom>
            <a:solidFill>
              <a:srgbClr val="737373"/>
            </a:solidFill>
          </p:spPr>
          <p:txBody>
            <a:bodyPr wrap="none" rtlCol="0" anchor="ctr" anchorCtr="1">
              <a:noAutofit/>
            </a:bodyPr>
            <a:lstStyle/>
            <a:p>
              <a:r>
                <a:rPr lang="ja-JP" altLang="en-US" sz="1400">
                  <a:solidFill>
                    <a:schemeClr val="bg1"/>
                  </a:solidFill>
                </a:rPr>
                <a:t>左記の内グ</a:t>
              </a:r>
              <a:r>
                <a:rPr kumimoji="1" lang="ja-JP" altLang="en-US" sz="1400">
                  <a:solidFill>
                    <a:schemeClr val="bg1"/>
                  </a:solidFill>
                </a:rPr>
                <a:t>リーン</a:t>
              </a:r>
              <a:br>
                <a:rPr kumimoji="1" lang="en-US" altLang="ja-JP" sz="1400">
                  <a:solidFill>
                    <a:schemeClr val="bg1"/>
                  </a:solidFill>
                </a:rPr>
              </a:br>
              <a:r>
                <a:rPr kumimoji="1" lang="ja-JP" altLang="en-US" sz="1400">
                  <a:solidFill>
                    <a:schemeClr val="bg1"/>
                  </a:solidFill>
                </a:rPr>
                <a:t>タリフ</a:t>
              </a:r>
              <a:r>
                <a:rPr kumimoji="1" lang="en-US" altLang="ja-JP" sz="1400">
                  <a:solidFill>
                    <a:schemeClr val="bg1"/>
                  </a:solidFill>
                </a:rPr>
                <a:t>※</a:t>
              </a:r>
              <a:r>
                <a:rPr kumimoji="1" lang="ja-JP" altLang="en-US" sz="1400">
                  <a:solidFill>
                    <a:schemeClr val="bg1"/>
                  </a:solidFill>
                </a:rPr>
                <a:t>の割合</a:t>
              </a:r>
            </a:p>
          </p:txBody>
        </p:sp>
        <p:sp>
          <p:nvSpPr>
            <p:cNvPr id="23" name="テキスト ボックス 22"/>
            <p:cNvSpPr txBox="1"/>
            <p:nvPr/>
          </p:nvSpPr>
          <p:spPr>
            <a:xfrm>
              <a:off x="4950967" y="4258078"/>
              <a:ext cx="1332000" cy="504000"/>
            </a:xfrm>
            <a:prstGeom prst="rect">
              <a:avLst/>
            </a:prstGeom>
            <a:solidFill>
              <a:srgbClr val="595959"/>
            </a:solidFill>
          </p:spPr>
          <p:txBody>
            <a:bodyPr wrap="none" rtlCol="0" anchor="ctr" anchorCtr="1">
              <a:noAutofit/>
            </a:bodyPr>
            <a:lstStyle/>
            <a:p>
              <a:r>
                <a:rPr lang="ja-JP" altLang="en-US" sz="1400">
                  <a:solidFill>
                    <a:schemeClr val="bg1"/>
                  </a:solidFill>
                </a:rPr>
                <a:t>左記の内</a:t>
              </a:r>
              <a:br>
                <a:rPr lang="en-US" altLang="ja-JP" sz="1400">
                  <a:solidFill>
                    <a:schemeClr val="bg1"/>
                  </a:solidFill>
                </a:rPr>
              </a:br>
              <a:r>
                <a:rPr lang="en-US" altLang="ja-JP" sz="1400">
                  <a:solidFill>
                    <a:schemeClr val="bg1"/>
                  </a:solidFill>
                </a:rPr>
                <a:t>PPA</a:t>
              </a:r>
              <a:r>
                <a:rPr lang="ja-JP" altLang="en-US" sz="1400">
                  <a:solidFill>
                    <a:schemeClr val="bg1"/>
                  </a:solidFill>
                </a:rPr>
                <a:t>の割合</a:t>
              </a:r>
              <a:endParaRPr kumimoji="1" lang="ja-JP" altLang="en-US" sz="1400">
                <a:solidFill>
                  <a:schemeClr val="bg1"/>
                </a:solidFill>
              </a:endParaRPr>
            </a:p>
          </p:txBody>
        </p:sp>
        <p:sp>
          <p:nvSpPr>
            <p:cNvPr id="24" name="テキスト ボックス 23"/>
            <p:cNvSpPr txBox="1"/>
            <p:nvPr/>
          </p:nvSpPr>
          <p:spPr>
            <a:xfrm>
              <a:off x="3618967" y="4258078"/>
              <a:ext cx="1332000" cy="504000"/>
            </a:xfrm>
            <a:prstGeom prst="rect">
              <a:avLst/>
            </a:prstGeom>
            <a:solidFill>
              <a:srgbClr val="404040"/>
            </a:solidFill>
          </p:spPr>
          <p:txBody>
            <a:bodyPr wrap="none" rtlCol="0" anchor="ctr" anchorCtr="1">
              <a:noAutofit/>
            </a:bodyPr>
            <a:lstStyle/>
            <a:p>
              <a:r>
                <a:rPr kumimoji="1" lang="ja-JP" altLang="en-US" sz="1400">
                  <a:solidFill>
                    <a:schemeClr val="bg1"/>
                  </a:solidFill>
                </a:rPr>
                <a:t>該当メンバーの</a:t>
              </a:r>
              <a:br>
                <a:rPr kumimoji="1" lang="en-US" altLang="ja-JP" sz="1400">
                  <a:solidFill>
                    <a:schemeClr val="bg1"/>
                  </a:solidFill>
                </a:rPr>
              </a:br>
              <a:r>
                <a:rPr kumimoji="1" lang="ja-JP" altLang="en-US" sz="1400">
                  <a:solidFill>
                    <a:schemeClr val="bg1"/>
                  </a:solidFill>
                </a:rPr>
                <a:t>平均再エネ率</a:t>
              </a:r>
            </a:p>
          </p:txBody>
        </p:sp>
        <p:sp>
          <p:nvSpPr>
            <p:cNvPr id="25" name="正方形/長方形 24"/>
            <p:cNvSpPr/>
            <p:nvPr/>
          </p:nvSpPr>
          <p:spPr bwMode="auto">
            <a:xfrm>
              <a:off x="4950968" y="4258078"/>
              <a:ext cx="1332000"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26" name="正方形/長方形 25"/>
            <p:cNvSpPr/>
            <p:nvPr/>
          </p:nvSpPr>
          <p:spPr bwMode="auto">
            <a:xfrm>
              <a:off x="8946967" y="4258078"/>
              <a:ext cx="1419658"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27" name="テキスト ボックス 11"/>
          <p:cNvSpPr txBox="1">
            <a:spLocks noChangeArrowheads="1"/>
          </p:cNvSpPr>
          <p:nvPr/>
        </p:nvSpPr>
        <p:spPr bwMode="auto">
          <a:xfrm>
            <a:off x="161925" y="7266606"/>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2021 Annual Disclosure report</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https://www.there100.org/stepping-re100-gathers-speed-challenging-markets</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28" name="テキスト ボックス 27"/>
          <p:cNvSpPr txBox="1"/>
          <p:nvPr/>
        </p:nvSpPr>
        <p:spPr>
          <a:xfrm>
            <a:off x="233800" y="6620275"/>
            <a:ext cx="8703024" cy="646331"/>
          </a:xfrm>
          <a:prstGeom prst="rect">
            <a:avLst/>
          </a:prstGeom>
          <a:noFill/>
        </p:spPr>
        <p:txBody>
          <a:bodyPr wrap="none" rtlCol="0" anchor="ctr" anchorCtr="1">
            <a:spAutoFit/>
          </a:bodyPr>
          <a:lstStyle/>
          <a:p>
            <a:r>
              <a:rPr kumimoji="1" lang="en-US" altLang="ja-JP" sz="1200">
                <a:latin typeface="+mn-lt"/>
                <a:ea typeface="+mn-ea"/>
              </a:rPr>
              <a:t>※ </a:t>
            </a:r>
            <a:r>
              <a:rPr kumimoji="1" lang="ja-JP" altLang="en-US" sz="1200">
                <a:latin typeface="+mn-lt"/>
                <a:ea typeface="+mn-ea"/>
              </a:rPr>
              <a:t>公益事業者が自然エネルギーの発電事業者と</a:t>
            </a:r>
            <a:r>
              <a:rPr kumimoji="1" lang="en-US" altLang="ja-JP" sz="1200">
                <a:latin typeface="+mn-lt"/>
                <a:ea typeface="+mn-ea"/>
              </a:rPr>
              <a:t>PPA</a:t>
            </a:r>
            <a:r>
              <a:rPr kumimoji="1" lang="ja-JP" altLang="en-US" sz="1200">
                <a:latin typeface="+mn-lt"/>
                <a:ea typeface="+mn-ea"/>
              </a:rPr>
              <a:t>を締結して、新設の発電所から電力を調達して販売するスキームのこと</a:t>
            </a:r>
            <a:br>
              <a:rPr kumimoji="1" lang="en-US" altLang="ja-JP" sz="1200">
                <a:latin typeface="+mn-lt"/>
                <a:ea typeface="+mn-ea"/>
              </a:rPr>
            </a:br>
            <a:r>
              <a:rPr kumimoji="1" lang="ja-JP" altLang="en-US" sz="1200">
                <a:latin typeface="+mn-lt"/>
                <a:ea typeface="+mn-ea"/>
              </a:rPr>
              <a:t>（参考：</a:t>
            </a:r>
            <a:r>
              <a:rPr lang="en-US" altLang="ja-JP" sz="1200"/>
              <a:t>2017</a:t>
            </a:r>
            <a:r>
              <a:rPr lang="ja-JP" altLang="en-US" sz="1200"/>
              <a:t>年</a:t>
            </a:r>
            <a:r>
              <a:rPr lang="en-US" altLang="ja-JP" sz="1200"/>
              <a:t>10</a:t>
            </a:r>
            <a:r>
              <a:rPr lang="ja-JP" altLang="en-US" sz="1200"/>
              <a:t>月</a:t>
            </a:r>
            <a:r>
              <a:rPr lang="en-US" altLang="ja-JP" sz="1200"/>
              <a:t>17</a:t>
            </a:r>
            <a:r>
              <a:rPr lang="ja-JP" altLang="en-US" sz="1200"/>
              <a:t>日　</a:t>
            </a:r>
            <a:r>
              <a:rPr kumimoji="1" lang="ja-JP" altLang="en-US" sz="1200">
                <a:latin typeface="+mn-lt"/>
                <a:ea typeface="+mn-ea"/>
              </a:rPr>
              <a:t>自然エネルギー財団</a:t>
            </a:r>
            <a:r>
              <a:rPr lang="ja-JP" altLang="en-US" sz="1200"/>
              <a:t>　米国で進む自然エネルギー電力の購入 </a:t>
            </a:r>
            <a:r>
              <a:rPr lang="en-US" altLang="ja-JP" sz="1200"/>
              <a:t>―IT</a:t>
            </a:r>
            <a:r>
              <a:rPr lang="ja-JP" altLang="en-US" sz="1200"/>
              <a:t>産業を先頭に製造業や流通業に拡大</a:t>
            </a:r>
            <a:r>
              <a:rPr lang="en-US" altLang="ja-JP" sz="1200"/>
              <a:t>―</a:t>
            </a:r>
            <a:br>
              <a:rPr lang="en-US" altLang="ja-JP" sz="1200"/>
            </a:br>
            <a:r>
              <a:rPr lang="en-US" altLang="ja-JP" sz="1200"/>
              <a:t>https://www.renewable-ei.org/activities/column/20171017.html</a:t>
            </a:r>
            <a:r>
              <a:rPr kumimoji="1" lang="ja-JP" altLang="en-US" sz="1200">
                <a:latin typeface="+mn-lt"/>
                <a:ea typeface="+mn-ea"/>
              </a:rPr>
              <a:t>）</a:t>
            </a:r>
          </a:p>
        </p:txBody>
      </p:sp>
    </p:spTree>
    <p:extLst>
      <p:ext uri="{BB962C8B-B14F-4D97-AF65-F5344CB8AC3E}">
        <p14:creationId xmlns:p14="http://schemas.microsoft.com/office/powerpoint/2010/main" val="287345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a:t>「再エネの経済性」に関する企業の声</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に取り組むメリット②</a:t>
            </a:r>
          </a:p>
        </p:txBody>
      </p:sp>
      <p:sp>
        <p:nvSpPr>
          <p:cNvPr id="6" name="コンテンツ プレースホルダー 4"/>
          <p:cNvSpPr>
            <a:spLocks noGrp="1"/>
          </p:cNvSpPr>
          <p:nvPr>
            <p:ph sz="quarter" idx="12"/>
          </p:nvPr>
        </p:nvSpPr>
        <p:spPr>
          <a:xfrm>
            <a:off x="161925" y="1110920"/>
            <a:ext cx="10367963" cy="634941"/>
          </a:xfrm>
        </p:spPr>
        <p:txBody>
          <a:bodyPr/>
          <a:lstStyle/>
          <a:p>
            <a:r>
              <a:rPr lang="ja-JP" altLang="en-US"/>
              <a:t>多数の企業が再エネの経済性を評価している</a:t>
            </a:r>
          </a:p>
        </p:txBody>
      </p:sp>
      <p:grpSp>
        <p:nvGrpSpPr>
          <p:cNvPr id="9" name="グループ化 8"/>
          <p:cNvGrpSpPr/>
          <p:nvPr/>
        </p:nvGrpSpPr>
        <p:grpSpPr>
          <a:xfrm>
            <a:off x="437532" y="4197178"/>
            <a:ext cx="9635204" cy="1848497"/>
            <a:chOff x="86172" y="736241"/>
            <a:chExt cx="9635204" cy="1848497"/>
          </a:xfrm>
        </p:grpSpPr>
        <p:sp>
          <p:nvSpPr>
            <p:cNvPr id="10" name="テキスト ボックス 9"/>
            <p:cNvSpPr txBox="1"/>
            <p:nvPr/>
          </p:nvSpPr>
          <p:spPr>
            <a:xfrm>
              <a:off x="200471" y="1199743"/>
              <a:ext cx="9520905" cy="1384995"/>
            </a:xfrm>
            <a:prstGeom prst="rect">
              <a:avLst/>
            </a:prstGeom>
            <a:noFill/>
          </p:spPr>
          <p:txBody>
            <a:bodyPr wrap="square" rtlCol="0">
              <a:spAutoFit/>
            </a:bodyPr>
            <a:lstStyle/>
            <a:p>
              <a:r>
                <a:rPr lang="ja-JP" altLang="en-US" sz="2800" b="1">
                  <a:latin typeface="+mn-lt"/>
                  <a:ea typeface="+mn-ea"/>
                </a:rPr>
                <a:t>再エネは、ほとんどの機器の製品寿命が</a:t>
              </a:r>
              <a:r>
                <a:rPr lang="en-US" altLang="ja-JP" sz="2800" b="1">
                  <a:latin typeface="+mn-lt"/>
                  <a:ea typeface="+mn-ea"/>
                </a:rPr>
                <a:t>20</a:t>
              </a:r>
              <a:r>
                <a:rPr lang="ja-JP" altLang="en-US" sz="2800" b="1">
                  <a:latin typeface="+mn-lt"/>
                  <a:ea typeface="+mn-ea"/>
                </a:rPr>
                <a:t>年以上であり、</a:t>
              </a:r>
              <a:r>
                <a:rPr lang="ja-JP" altLang="en-US" sz="2800" b="1">
                  <a:solidFill>
                    <a:srgbClr val="FF0000"/>
                  </a:solidFill>
                  <a:latin typeface="+mn-lt"/>
                  <a:ea typeface="+mn-ea"/>
                </a:rPr>
                <a:t>非常に魅力的な回収期間</a:t>
              </a:r>
              <a:r>
                <a:rPr lang="ja-JP" altLang="en-US" sz="2800" b="1">
                  <a:latin typeface="+mn-lt"/>
                  <a:ea typeface="+mn-ea"/>
                </a:rPr>
                <a:t>を有している。長期的には</a:t>
              </a:r>
              <a:r>
                <a:rPr lang="ja-JP" altLang="en-US" sz="2800" b="1">
                  <a:solidFill>
                    <a:srgbClr val="FF0000"/>
                  </a:solidFill>
                  <a:latin typeface="+mn-lt"/>
                  <a:ea typeface="+mn-ea"/>
                </a:rPr>
                <a:t>運用コストを削減</a:t>
              </a:r>
              <a:r>
                <a:rPr lang="ja-JP" altLang="en-US" sz="2800" b="1">
                  <a:latin typeface="+mn-lt"/>
                  <a:ea typeface="+mn-ea"/>
                </a:rPr>
                <a:t>し、</a:t>
              </a:r>
              <a:r>
                <a:rPr lang="ja-JP" altLang="en-US" sz="2800" b="1">
                  <a:solidFill>
                    <a:srgbClr val="FF0000"/>
                  </a:solidFill>
                  <a:latin typeface="+mn-lt"/>
                  <a:ea typeface="+mn-ea"/>
                </a:rPr>
                <a:t>エネルギーコストの上昇リスクを排除</a:t>
              </a:r>
              <a:r>
                <a:rPr lang="ja-JP" altLang="en-US" sz="2800" b="1">
                  <a:latin typeface="+mn-lt"/>
                  <a:ea typeface="+mn-ea"/>
                </a:rPr>
                <a:t>することに繋がる。</a:t>
              </a:r>
              <a:endParaRPr kumimoji="1" lang="ja-JP" altLang="en-US" sz="2800" b="1">
                <a:latin typeface="+mn-lt"/>
                <a:ea typeface="+mn-ea"/>
              </a:endParaRPr>
            </a:p>
          </p:txBody>
        </p:sp>
        <p:sp>
          <p:nvSpPr>
            <p:cNvPr id="11" name="テキスト ボックス 10"/>
            <p:cNvSpPr txBox="1"/>
            <p:nvPr/>
          </p:nvSpPr>
          <p:spPr>
            <a:xfrm>
              <a:off x="86172" y="73624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a:latin typeface="+mn-lt"/>
                  <a:ea typeface="+mn-ea"/>
                </a:rPr>
                <a:t>Infosys</a:t>
              </a:r>
              <a:endParaRPr kumimoji="1" lang="ja-JP" altLang="en-US" sz="2800" b="1">
                <a:latin typeface="+mn-lt"/>
                <a:ea typeface="+mn-ea"/>
              </a:endParaRPr>
            </a:p>
          </p:txBody>
        </p:sp>
        <p:cxnSp>
          <p:nvCxnSpPr>
            <p:cNvPr id="15" name="直線コネクタ 14"/>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テキスト ボックス 11"/>
          <p:cNvSpPr txBox="1">
            <a:spLocks noChangeArrowheads="1"/>
          </p:cNvSpPr>
          <p:nvPr/>
        </p:nvSpPr>
        <p:spPr bwMode="auto">
          <a:xfrm>
            <a:off x="662442" y="6905361"/>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https://now.solar/wp-content/uploads/2018/02/re100-report.pdf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p:cNvGrpSpPr/>
          <p:nvPr/>
        </p:nvGrpSpPr>
        <p:grpSpPr>
          <a:xfrm>
            <a:off x="437532" y="2389445"/>
            <a:ext cx="9619356" cy="1495990"/>
            <a:chOff x="86172" y="692696"/>
            <a:chExt cx="9619356" cy="1495990"/>
          </a:xfrm>
        </p:grpSpPr>
        <p:sp>
          <p:nvSpPr>
            <p:cNvPr id="18" name="テキスト ボックス 17"/>
            <p:cNvSpPr txBox="1"/>
            <p:nvPr/>
          </p:nvSpPr>
          <p:spPr>
            <a:xfrm>
              <a:off x="200472" y="1234579"/>
              <a:ext cx="9505056" cy="954107"/>
            </a:xfrm>
            <a:prstGeom prst="rect">
              <a:avLst/>
            </a:prstGeom>
            <a:noFill/>
          </p:spPr>
          <p:txBody>
            <a:bodyPr wrap="square" rtlCol="0">
              <a:spAutoFit/>
            </a:bodyPr>
            <a:lstStyle/>
            <a:p>
              <a:r>
                <a:rPr kumimoji="1" lang="ja-JP" altLang="en-US" sz="2800" b="1">
                  <a:latin typeface="+mn-lt"/>
                  <a:ea typeface="+mn-ea"/>
                </a:rPr>
                <a:t>データセンターの大きなコストである電力が</a:t>
              </a:r>
              <a:r>
                <a:rPr kumimoji="1" lang="ja-JP" altLang="en-US" sz="2800" b="1">
                  <a:solidFill>
                    <a:srgbClr val="FF0000"/>
                  </a:solidFill>
                  <a:latin typeface="+mn-lt"/>
                  <a:ea typeface="+mn-ea"/>
                </a:rPr>
                <a:t>再エネによって長期</a:t>
              </a:r>
              <a:br>
                <a:rPr kumimoji="1" lang="en-US" altLang="ja-JP" sz="2800" b="1">
                  <a:solidFill>
                    <a:srgbClr val="FF0000"/>
                  </a:solidFill>
                  <a:latin typeface="+mn-lt"/>
                  <a:ea typeface="+mn-ea"/>
                </a:rPr>
              </a:br>
              <a:r>
                <a:rPr kumimoji="1" lang="ja-JP" altLang="en-US" sz="2800" b="1">
                  <a:solidFill>
                    <a:srgbClr val="FF0000"/>
                  </a:solidFill>
                  <a:latin typeface="+mn-lt"/>
                  <a:ea typeface="+mn-ea"/>
                </a:rPr>
                <a:t>安定的に低コストになること</a:t>
              </a:r>
              <a:r>
                <a:rPr kumimoji="1" lang="ja-JP" altLang="en-US" sz="2800" b="1">
                  <a:latin typeface="+mn-lt"/>
                  <a:ea typeface="+mn-ea"/>
                </a:rPr>
                <a:t>は、企業活動上も重要である。</a:t>
              </a:r>
            </a:p>
          </p:txBody>
        </p:sp>
        <p:sp>
          <p:nvSpPr>
            <p:cNvPr id="19" name="テキスト ボックス 18"/>
            <p:cNvSpPr txBox="1"/>
            <p:nvPr/>
          </p:nvSpPr>
          <p:spPr>
            <a:xfrm>
              <a:off x="86172" y="692696"/>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a:latin typeface="+mn-lt"/>
                  <a:ea typeface="+mn-ea"/>
                </a:rPr>
                <a:t>Google</a:t>
              </a:r>
              <a:endParaRPr kumimoji="1" lang="ja-JP" altLang="en-US" sz="2800" b="1">
                <a:latin typeface="+mn-lt"/>
                <a:ea typeface="+mn-ea"/>
              </a:endParaRPr>
            </a:p>
          </p:txBody>
        </p:sp>
        <p:cxnSp>
          <p:nvCxnSpPr>
            <p:cNvPr id="20" name="直線コネクタ 19"/>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4542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に取り組むメリット③</a:t>
            </a:r>
            <a:endParaRPr kumimoji="1" lang="ja-JP" altLang="en-US"/>
          </a:p>
        </p:txBody>
      </p:sp>
      <p:sp>
        <p:nvSpPr>
          <p:cNvPr id="7"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spc="-90"/>
              <a:t>再エネを取り入れた事業運営は対外的に評価</a:t>
            </a:r>
            <a:br>
              <a:rPr lang="en-US" altLang="ja-JP" sz="3600" b="0" kern="0" spc="-90"/>
            </a:br>
            <a:r>
              <a:rPr lang="ja-JP" altLang="en-US" sz="3600" b="0" kern="0" spc="-90"/>
              <a:t>され、再エネの導入比率は</a:t>
            </a:r>
            <a:r>
              <a:rPr lang="en-US" altLang="ja-JP" sz="3600" b="0" kern="0" spc="-90"/>
              <a:t>CDP</a:t>
            </a:r>
            <a:r>
              <a:rPr lang="ja-JP" altLang="en-US" sz="3600" b="0" kern="0" spc="-90"/>
              <a:t>の加点対象にもなる</a:t>
            </a:r>
            <a:endParaRPr lang="en-US" altLang="ja-JP" sz="3600" b="0" kern="0" spc="-90"/>
          </a:p>
          <a:p>
            <a:pPr marL="88900">
              <a:defRPr/>
            </a:pPr>
            <a:endParaRPr lang="en-US" altLang="ja-JP" sz="3600" b="0" kern="0">
              <a:solidFill>
                <a:srgbClr val="FF0000"/>
              </a:solidFill>
            </a:endParaRPr>
          </a:p>
          <a:p>
            <a:pPr marL="88900">
              <a:defRPr/>
            </a:pPr>
            <a:endParaRPr lang="en-US" altLang="ja-JP" sz="3600" b="0" kern="0">
              <a:solidFill>
                <a:srgbClr val="FF0000"/>
              </a:solidFill>
            </a:endParaRPr>
          </a:p>
          <a:p>
            <a:pPr marL="358775" indent="-3175">
              <a:defRPr/>
            </a:pPr>
            <a:r>
              <a:rPr lang="ja-JP" altLang="en-US" sz="3600" kern="0">
                <a:solidFill>
                  <a:srgbClr val="FF0000"/>
                </a:solidFill>
              </a:rPr>
              <a:t>投資家からの</a:t>
            </a:r>
            <a:r>
              <a:rPr lang="en-US" altLang="ja-JP" sz="3600" kern="0">
                <a:solidFill>
                  <a:srgbClr val="FF0000"/>
                </a:solidFill>
              </a:rPr>
              <a:t>ESG</a:t>
            </a:r>
            <a:r>
              <a:rPr lang="ja-JP" altLang="en-US" sz="3600" kern="0">
                <a:solidFill>
                  <a:srgbClr val="FF0000"/>
                </a:solidFill>
              </a:rPr>
              <a:t>投資の呼び込みに役立つ</a:t>
            </a:r>
          </a:p>
        </p:txBody>
      </p:sp>
      <p:sp>
        <p:nvSpPr>
          <p:cNvPr id="3" name="AutoShape 15">
            <a:extLst>
              <a:ext uri="{FF2B5EF4-FFF2-40B4-BE49-F238E27FC236}">
                <a16:creationId xmlns:a16="http://schemas.microsoft.com/office/drawing/2014/main" id="{7F87D13C-EA16-2A90-F7B7-C3A7176636AC}"/>
              </a:ext>
            </a:extLst>
          </p:cNvPr>
          <p:cNvSpPr>
            <a:spLocks noChangeArrowheads="1"/>
          </p:cNvSpPr>
          <p:nvPr/>
        </p:nvSpPr>
        <p:spPr bwMode="auto">
          <a:xfrm rot="10800000">
            <a:off x="3553832" y="4174412"/>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458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B8E3-3E16-CD60-4179-F5FAD76A795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0B6F973-85CD-23A6-6B22-1105C5987478}"/>
              </a:ext>
            </a:extLst>
          </p:cNvPr>
          <p:cNvSpPr>
            <a:spLocks noGrp="1"/>
          </p:cNvSpPr>
          <p:nvPr>
            <p:ph type="title"/>
          </p:nvPr>
        </p:nvSpPr>
        <p:spPr/>
        <p:txBody>
          <a:bodyPr/>
          <a:lstStyle/>
          <a:p>
            <a:r>
              <a:rPr kumimoji="1" lang="en-US" altLang="ja-JP"/>
              <a:t>CDP</a:t>
            </a:r>
            <a:r>
              <a:rPr kumimoji="1" lang="ja-JP" altLang="en-US" err="1"/>
              <a:t>には</a:t>
            </a:r>
            <a:r>
              <a:rPr kumimoji="1" lang="ja-JP" altLang="en-US"/>
              <a:t>数多くの投資家が参加</a:t>
            </a:r>
          </a:p>
        </p:txBody>
      </p:sp>
      <p:sp>
        <p:nvSpPr>
          <p:cNvPr id="4" name="コンテンツ プレースホルダー 3">
            <a:extLst>
              <a:ext uri="{FF2B5EF4-FFF2-40B4-BE49-F238E27FC236}">
                <a16:creationId xmlns:a16="http://schemas.microsoft.com/office/drawing/2014/main" id="{8E3E8CF2-014E-C002-9C53-E690B8C1F733}"/>
              </a:ext>
            </a:extLst>
          </p:cNvPr>
          <p:cNvSpPr>
            <a:spLocks noGrp="1"/>
          </p:cNvSpPr>
          <p:nvPr>
            <p:ph sz="quarter" idx="11"/>
          </p:nvPr>
        </p:nvSpPr>
        <p:spPr/>
        <p:txBody>
          <a:bodyPr/>
          <a:lstStyle/>
          <a:p>
            <a:r>
              <a:rPr kumimoji="1" lang="en-US" altLang="ja-JP"/>
              <a:t>RE100</a:t>
            </a:r>
            <a:r>
              <a:rPr kumimoji="1" lang="ja-JP" altLang="en-US"/>
              <a:t>に取り組むメリット③</a:t>
            </a:r>
          </a:p>
        </p:txBody>
      </p:sp>
      <p:sp>
        <p:nvSpPr>
          <p:cNvPr id="6" name="コンテンツ プレースホルダー 4">
            <a:extLst>
              <a:ext uri="{FF2B5EF4-FFF2-40B4-BE49-F238E27FC236}">
                <a16:creationId xmlns:a16="http://schemas.microsoft.com/office/drawing/2014/main" id="{964767EE-B56B-51C4-0BC1-F009786CD8D2}"/>
              </a:ext>
            </a:extLst>
          </p:cNvPr>
          <p:cNvSpPr>
            <a:spLocks noGrp="1"/>
          </p:cNvSpPr>
          <p:nvPr>
            <p:ph sz="quarter" idx="12"/>
          </p:nvPr>
        </p:nvSpPr>
        <p:spPr>
          <a:xfrm>
            <a:off x="161925" y="1110920"/>
            <a:ext cx="10367963" cy="1019661"/>
          </a:xfrm>
        </p:spPr>
        <p:txBody>
          <a:bodyPr/>
          <a:lstStyle/>
          <a:p>
            <a:r>
              <a:rPr lang="en-US" altLang="ja-JP" dirty="0"/>
              <a:t>CDP</a:t>
            </a:r>
            <a:r>
              <a:rPr lang="ja-JP" altLang="en-US" dirty="0"/>
              <a:t>に署名をする機関投資家の数は年々増加している</a:t>
            </a:r>
            <a:endParaRPr lang="en-US" altLang="ja-JP" dirty="0"/>
          </a:p>
          <a:p>
            <a:r>
              <a:rPr lang="en-US" altLang="ja-JP" dirty="0"/>
              <a:t>CDP</a:t>
            </a:r>
            <a:r>
              <a:rPr lang="ja-JP" altLang="en-US" dirty="0"/>
              <a:t>のスコアを高めることは、多くの機関投資家に良いアピールができる</a:t>
            </a:r>
          </a:p>
        </p:txBody>
      </p:sp>
      <p:sp>
        <p:nvSpPr>
          <p:cNvPr id="14" name="Text Box 9">
            <a:extLst>
              <a:ext uri="{FF2B5EF4-FFF2-40B4-BE49-F238E27FC236}">
                <a16:creationId xmlns:a16="http://schemas.microsoft.com/office/drawing/2014/main" id="{C796D32C-88E4-7B42-692C-180DC03FF226}"/>
              </a:ext>
            </a:extLst>
          </p:cNvPr>
          <p:cNvSpPr txBox="1">
            <a:spLocks noChangeArrowheads="1"/>
          </p:cNvSpPr>
          <p:nvPr/>
        </p:nvSpPr>
        <p:spPr bwMode="auto">
          <a:xfrm>
            <a:off x="161925" y="7293254"/>
            <a:ext cx="9433047" cy="26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eaLnBrk="1" hangingPunct="1">
              <a:lnSpc>
                <a:spcPts val="1500"/>
              </a:lnSpc>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出所</a:t>
            </a:r>
            <a:r>
              <a:rPr lang="en-US" altLang="ja-JP" sz="900" b="0" dirty="0">
                <a:solidFill>
                  <a:srgbClr val="000000"/>
                </a:solidFill>
                <a:latin typeface="Meiryo UI" pitchFamily="50" charset="-128"/>
                <a:ea typeface="Meiryo UI" pitchFamily="50" charset="-128"/>
                <a:cs typeface="Meiryo UI" pitchFamily="50" charset="-128"/>
              </a:rPr>
              <a:t>] CDP</a:t>
            </a:r>
            <a:r>
              <a:rPr lang="ja-JP" altLang="en-US" sz="900" dirty="0">
                <a:solidFill>
                  <a:srgbClr val="000000"/>
                </a:solidFill>
                <a:latin typeface="Meiryo UI" pitchFamily="50" charset="-128"/>
                <a:ea typeface="Meiryo UI" pitchFamily="50" charset="-128"/>
                <a:cs typeface="Meiryo UI" pitchFamily="50" charset="-128"/>
              </a:rPr>
              <a:t>ウェブサイト（</a:t>
            </a:r>
            <a:r>
              <a:rPr lang="en-US" altLang="ja-JP" sz="900" dirty="0">
                <a:solidFill>
                  <a:srgbClr val="000000"/>
                </a:solidFill>
                <a:latin typeface="Meiryo UI" pitchFamily="50" charset="-128"/>
                <a:ea typeface="Meiryo UI" pitchFamily="50" charset="-128"/>
                <a:cs typeface="Meiryo UI" pitchFamily="50" charset="-128"/>
              </a:rPr>
              <a:t>https://www.cdp.net/en/insights/keeping-pace-disclosure-data-factsheet-2025</a:t>
            </a:r>
            <a:r>
              <a:rPr lang="ja-JP" altLang="en-US" sz="900" dirty="0">
                <a:solidFill>
                  <a:srgbClr val="000000"/>
                </a:solidFill>
                <a:latin typeface="Meiryo UI" pitchFamily="50" charset="-128"/>
                <a:ea typeface="Meiryo UI" pitchFamily="50" charset="-128"/>
                <a:cs typeface="Meiryo UI" pitchFamily="50" charset="-128"/>
              </a:rPr>
              <a:t>）より作成</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6D2005FE-26E5-E750-1400-31DDC3DFC512}"/>
              </a:ext>
            </a:extLst>
          </p:cNvPr>
          <p:cNvSpPr/>
          <p:nvPr/>
        </p:nvSpPr>
        <p:spPr bwMode="auto">
          <a:xfrm>
            <a:off x="1457474" y="2316862"/>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2025</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13" name="表 12">
            <a:extLst>
              <a:ext uri="{FF2B5EF4-FFF2-40B4-BE49-F238E27FC236}">
                <a16:creationId xmlns:a16="http://schemas.microsoft.com/office/drawing/2014/main" id="{9FB4963D-E01E-2FD3-6AA4-2F375903D259}"/>
              </a:ext>
            </a:extLst>
          </p:cNvPr>
          <p:cNvGraphicFramePr>
            <a:graphicFrameLocks noGrp="1"/>
          </p:cNvGraphicFramePr>
          <p:nvPr>
            <p:extLst>
              <p:ext uri="{D42A27DB-BD31-4B8C-83A1-F6EECF244321}">
                <p14:modId xmlns:p14="http://schemas.microsoft.com/office/powerpoint/2010/main" val="3666974734"/>
              </p:ext>
            </p:extLst>
          </p:nvPr>
        </p:nvGraphicFramePr>
        <p:xfrm>
          <a:off x="340677" y="2787460"/>
          <a:ext cx="10027962" cy="4090397"/>
        </p:xfrm>
        <a:graphic>
          <a:graphicData uri="http://schemas.openxmlformats.org/drawingml/2006/table">
            <a:tbl>
              <a:tblPr firstRow="1" bandRow="1"/>
              <a:tblGrid>
                <a:gridCol w="1671327">
                  <a:extLst>
                    <a:ext uri="{9D8B030D-6E8A-4147-A177-3AD203B41FA5}">
                      <a16:colId xmlns:a16="http://schemas.microsoft.com/office/drawing/2014/main" val="20000"/>
                    </a:ext>
                  </a:extLst>
                </a:gridCol>
                <a:gridCol w="1671327">
                  <a:extLst>
                    <a:ext uri="{9D8B030D-6E8A-4147-A177-3AD203B41FA5}">
                      <a16:colId xmlns:a16="http://schemas.microsoft.com/office/drawing/2014/main" val="20001"/>
                    </a:ext>
                  </a:extLst>
                </a:gridCol>
                <a:gridCol w="1671327">
                  <a:extLst>
                    <a:ext uri="{9D8B030D-6E8A-4147-A177-3AD203B41FA5}">
                      <a16:colId xmlns:a16="http://schemas.microsoft.com/office/drawing/2014/main" val="20002"/>
                    </a:ext>
                  </a:extLst>
                </a:gridCol>
                <a:gridCol w="1671327">
                  <a:extLst>
                    <a:ext uri="{9D8B030D-6E8A-4147-A177-3AD203B41FA5}">
                      <a16:colId xmlns:a16="http://schemas.microsoft.com/office/drawing/2014/main" val="20003"/>
                    </a:ext>
                  </a:extLst>
                </a:gridCol>
                <a:gridCol w="1671327">
                  <a:extLst>
                    <a:ext uri="{9D8B030D-6E8A-4147-A177-3AD203B41FA5}">
                      <a16:colId xmlns:a16="http://schemas.microsoft.com/office/drawing/2014/main" val="4268477366"/>
                    </a:ext>
                  </a:extLst>
                </a:gridCol>
                <a:gridCol w="1671327">
                  <a:extLst>
                    <a:ext uri="{9D8B030D-6E8A-4147-A177-3AD203B41FA5}">
                      <a16:colId xmlns:a16="http://schemas.microsoft.com/office/drawing/2014/main" val="3570124353"/>
                    </a:ext>
                  </a:extLst>
                </a:gridCol>
              </a:tblGrid>
              <a:tr h="1286237">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a:solidFill>
                            <a:schemeClr val="accent5">
                              <a:lumMod val="75000"/>
                            </a:schemeClr>
                          </a:solidFill>
                        </a:rPr>
                        <a:t>プラスチック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a:solidFill>
                            <a:schemeClr val="accent6">
                              <a:lumMod val="75000"/>
                            </a:schemeClr>
                          </a:solidFill>
                        </a:rPr>
                        <a:t>生物多様性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10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rPr>
                        <a:t>署名投資家数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lt"/>
                        </a:rPr>
                        <a:t>640</a:t>
                      </a:r>
                      <a:r>
                        <a:rPr kumimoji="1" lang="ja-JP" altLang="en-US" sz="1800" b="0" dirty="0">
                          <a:solidFill>
                            <a:schemeClr val="tx1"/>
                          </a:solidFill>
                          <a:latin typeface="+mn-lt"/>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10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lt"/>
                        </a:rPr>
                        <a:t>＄</a:t>
                      </a:r>
                      <a:r>
                        <a:rPr kumimoji="1" lang="en-US" altLang="ja-JP" sz="1800" b="0" dirty="0">
                          <a:solidFill>
                            <a:schemeClr val="tx1"/>
                          </a:solidFill>
                          <a:latin typeface="+mn-lt"/>
                        </a:rPr>
                        <a:t>127</a:t>
                      </a:r>
                      <a:r>
                        <a:rPr kumimoji="1" lang="ja-JP" altLang="en-US" sz="1800" b="0" dirty="0">
                          <a:solidFill>
                            <a:schemeClr val="tx1"/>
                          </a:solidFill>
                          <a:latin typeface="+mn-lt"/>
                        </a:rPr>
                        <a:t>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10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rPr>
                        <a:t>22,165</a:t>
                      </a:r>
                      <a:r>
                        <a:rPr kumimoji="1" lang="ja-JP" altLang="en-US" sz="18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rPr>
                        <a:t>9,922</a:t>
                      </a:r>
                      <a:r>
                        <a:rPr kumimoji="1" lang="ja-JP" altLang="en-US" sz="18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lt"/>
                        </a:rPr>
                        <a:t>3,828</a:t>
                      </a:r>
                      <a:r>
                        <a:rPr kumimoji="1" lang="ja-JP" altLang="en-US" sz="18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lt"/>
                        </a:rPr>
                        <a:t>4,262</a:t>
                      </a:r>
                      <a:r>
                        <a:rPr kumimoji="1" lang="ja-JP" altLang="en-US" sz="18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lt"/>
                        </a:rPr>
                        <a:t>9,935</a:t>
                      </a:r>
                      <a:r>
                        <a:rPr kumimoji="1" lang="ja-JP" altLang="en-US" sz="1800" b="0" dirty="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1040">
                <a:tc>
                  <a:txBody>
                    <a:bodyPr/>
                    <a:lstStyle/>
                    <a:p>
                      <a:pPr algn="ctr"/>
                      <a:r>
                        <a:rPr kumimoji="1" lang="ja-JP" altLang="en-US" sz="1800" b="0">
                          <a:solidFill>
                            <a:schemeClr val="tx1"/>
                          </a:solidFill>
                        </a:rPr>
                        <a:t>スコアリング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a:solidFill>
                            <a:schemeClr val="tx1"/>
                          </a:solidFill>
                        </a:rPr>
                        <a:t>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lt"/>
                        </a:rPr>
                        <a:t>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071013"/>
                  </a:ext>
                </a:extLst>
              </a:tr>
            </a:tbl>
          </a:graphicData>
        </a:graphic>
      </p:graphicFrame>
      <p:pic>
        <p:nvPicPr>
          <p:cNvPr id="15" name="図 14">
            <a:extLst>
              <a:ext uri="{FF2B5EF4-FFF2-40B4-BE49-F238E27FC236}">
                <a16:creationId xmlns:a16="http://schemas.microsoft.com/office/drawing/2014/main" id="{96CA6A71-33E7-DDE4-0BBA-D8D347AA5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9329" y="3002637"/>
            <a:ext cx="888530" cy="843255"/>
          </a:xfrm>
          <a:prstGeom prst="rect">
            <a:avLst/>
          </a:prstGeom>
        </p:spPr>
      </p:pic>
      <p:pic>
        <p:nvPicPr>
          <p:cNvPr id="16" name="図 15">
            <a:extLst>
              <a:ext uri="{FF2B5EF4-FFF2-40B4-BE49-F238E27FC236}">
                <a16:creationId xmlns:a16="http://schemas.microsoft.com/office/drawing/2014/main" id="{3B852B63-ED7C-8996-1EE6-678F9688A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5711" y="3132489"/>
            <a:ext cx="1213140" cy="647348"/>
          </a:xfrm>
          <a:prstGeom prst="rect">
            <a:avLst/>
          </a:prstGeom>
        </p:spPr>
      </p:pic>
      <p:pic>
        <p:nvPicPr>
          <p:cNvPr id="17" name="図 16">
            <a:extLst>
              <a:ext uri="{FF2B5EF4-FFF2-40B4-BE49-F238E27FC236}">
                <a16:creationId xmlns:a16="http://schemas.microsoft.com/office/drawing/2014/main" id="{676B3F2E-BB71-0E49-B009-A4D1101DB2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703" y="3002637"/>
            <a:ext cx="985138" cy="828000"/>
          </a:xfrm>
          <a:prstGeom prst="rect">
            <a:avLst/>
          </a:prstGeom>
        </p:spPr>
      </p:pic>
    </p:spTree>
    <p:extLst>
      <p:ext uri="{BB962C8B-B14F-4D97-AF65-F5344CB8AC3E}">
        <p14:creationId xmlns:p14="http://schemas.microsoft.com/office/powerpoint/2010/main" val="315930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9EE3-62D2-05A2-9C3A-5E353AADCE0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984FEFC-7BDC-73C6-BA70-261F7D7E7C15}"/>
              </a:ext>
            </a:extLst>
          </p:cNvPr>
          <p:cNvSpPr>
            <a:spLocks noGrp="1"/>
          </p:cNvSpPr>
          <p:nvPr>
            <p:ph type="title"/>
          </p:nvPr>
        </p:nvSpPr>
        <p:spPr/>
        <p:txBody>
          <a:bodyPr/>
          <a:lstStyle/>
          <a:p>
            <a:r>
              <a:rPr kumimoji="1" lang="en-US" altLang="ja-JP"/>
              <a:t>CDP</a:t>
            </a:r>
            <a:r>
              <a:rPr kumimoji="1" lang="ja-JP" altLang="en-US"/>
              <a:t>質問書との</a:t>
            </a:r>
            <a:r>
              <a:rPr lang="ja-JP" altLang="en-US"/>
              <a:t>関連性 </a:t>
            </a:r>
            <a:r>
              <a:rPr lang="en-US" altLang="ja-JP"/>
              <a:t>1/3</a:t>
            </a:r>
            <a:endParaRPr kumimoji="1" lang="ja-JP" altLang="en-US"/>
          </a:p>
        </p:txBody>
      </p:sp>
      <p:sp>
        <p:nvSpPr>
          <p:cNvPr id="4" name="コンテンツ プレースホルダー 3">
            <a:extLst>
              <a:ext uri="{FF2B5EF4-FFF2-40B4-BE49-F238E27FC236}">
                <a16:creationId xmlns:a16="http://schemas.microsoft.com/office/drawing/2014/main" id="{C2BF2832-268E-833D-33B3-E5F440CE5E4F}"/>
              </a:ext>
            </a:extLst>
          </p:cNvPr>
          <p:cNvSpPr>
            <a:spLocks noGrp="1"/>
          </p:cNvSpPr>
          <p:nvPr>
            <p:ph sz="quarter" idx="11"/>
          </p:nvPr>
        </p:nvSpPr>
        <p:spPr/>
        <p:txBody>
          <a:bodyPr/>
          <a:lstStyle/>
          <a:p>
            <a:r>
              <a:rPr kumimoji="1" lang="en-US" altLang="ja-JP"/>
              <a:t>RE100</a:t>
            </a:r>
            <a:r>
              <a:rPr kumimoji="1" lang="ja-JP" altLang="en-US"/>
              <a:t>に取り組むメリット③</a:t>
            </a:r>
          </a:p>
        </p:txBody>
      </p:sp>
      <p:sp>
        <p:nvSpPr>
          <p:cNvPr id="6" name="コンテンツ プレースホルダー 4">
            <a:extLst>
              <a:ext uri="{FF2B5EF4-FFF2-40B4-BE49-F238E27FC236}">
                <a16:creationId xmlns:a16="http://schemas.microsoft.com/office/drawing/2014/main" id="{901250C5-22E5-8434-4C52-18E145F38003}"/>
              </a:ext>
            </a:extLst>
          </p:cNvPr>
          <p:cNvSpPr>
            <a:spLocks noGrp="1"/>
          </p:cNvSpPr>
          <p:nvPr>
            <p:ph sz="quarter" idx="12"/>
          </p:nvPr>
        </p:nvSpPr>
        <p:spPr>
          <a:xfrm>
            <a:off x="161925" y="1110920"/>
            <a:ext cx="10367963" cy="634941"/>
          </a:xfrm>
        </p:spPr>
        <p:txBody>
          <a:bodyPr/>
          <a:lstStyle/>
          <a:p>
            <a:r>
              <a:rPr lang="ja-JP" altLang="en-US"/>
              <a:t>実施中の再エネ調達手法や再エネ導入比率によって得られる得点が異なる設問がある。</a:t>
            </a:r>
            <a:endParaRPr lang="en-US" altLang="ja-JP"/>
          </a:p>
        </p:txBody>
      </p:sp>
      <p:graphicFrame>
        <p:nvGraphicFramePr>
          <p:cNvPr id="9" name="表 8">
            <a:extLst>
              <a:ext uri="{FF2B5EF4-FFF2-40B4-BE49-F238E27FC236}">
                <a16:creationId xmlns:a16="http://schemas.microsoft.com/office/drawing/2014/main" id="{B88E2D39-F404-8BA0-F5F6-220C2AA44A20}"/>
              </a:ext>
            </a:extLst>
          </p:cNvPr>
          <p:cNvGraphicFramePr>
            <a:graphicFrameLocks noGrp="1"/>
          </p:cNvGraphicFramePr>
          <p:nvPr>
            <p:extLst>
              <p:ext uri="{D42A27DB-BD31-4B8C-83A1-F6EECF244321}">
                <p14:modId xmlns:p14="http://schemas.microsoft.com/office/powerpoint/2010/main" val="2615697163"/>
              </p:ext>
            </p:extLst>
          </p:nvPr>
        </p:nvGraphicFramePr>
        <p:xfrm>
          <a:off x="521493" y="2221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73763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a:latin typeface="+mn-ea"/>
                          <a:ea typeface="+mn-ea"/>
                        </a:rPr>
                        <a:t>7.30.1</a:t>
                      </a:r>
                      <a:r>
                        <a:rPr kumimoji="1" lang="ja-JP" altLang="en-US">
                          <a:latin typeface="+mn-ea"/>
                          <a:ea typeface="+mn-ea"/>
                        </a:rPr>
                        <a:t>での評価</a:t>
                      </a:r>
                      <a:endParaRPr kumimoji="1" lang="en-US" altLang="ja-JP">
                        <a:latin typeface="+mn-ea"/>
                        <a:ea typeface="+mn-ea"/>
                      </a:endParaRPr>
                    </a:p>
                    <a:p>
                      <a:pPr algn="l"/>
                      <a:r>
                        <a:rPr kumimoji="1" lang="ja-JP" altLang="en-US" sz="1400">
                          <a:latin typeface="+mn-ea"/>
                          <a:ea typeface="+mn-ea"/>
                        </a:rPr>
                        <a:t>（御社のエネルギー消費量合計</a:t>
                      </a:r>
                      <a:r>
                        <a:rPr kumimoji="1" lang="en-US" altLang="ja-JP" sz="1400">
                          <a:latin typeface="+mn-ea"/>
                          <a:ea typeface="+mn-ea"/>
                        </a:rPr>
                        <a:t>(</a:t>
                      </a:r>
                      <a:r>
                        <a:rPr kumimoji="1" lang="ja-JP" altLang="en-US" sz="1400">
                          <a:latin typeface="+mn-ea"/>
                          <a:ea typeface="+mn-ea"/>
                        </a:rPr>
                        <a:t>原材料を除く</a:t>
                      </a:r>
                      <a:r>
                        <a:rPr kumimoji="1" lang="en-US" altLang="ja-JP" sz="1400">
                          <a:latin typeface="+mn-ea"/>
                          <a:ea typeface="+mn-ea"/>
                        </a:rPr>
                        <a:t>)</a:t>
                      </a:r>
                      <a:r>
                        <a:rPr kumimoji="1" lang="ja-JP" altLang="en-US" sz="1400">
                          <a:latin typeface="+mn-ea"/>
                          <a:ea typeface="+mn-ea"/>
                        </a:rPr>
                        <a:t>を</a:t>
                      </a:r>
                      <a:r>
                        <a:rPr kumimoji="1" lang="en-US" altLang="ja-JP" sz="1400">
                          <a:latin typeface="+mn-ea"/>
                          <a:ea typeface="+mn-ea"/>
                        </a:rPr>
                        <a:t>MWh</a:t>
                      </a:r>
                      <a:r>
                        <a:rPr kumimoji="1" lang="ja-JP" altLang="en-US" sz="1400">
                          <a:latin typeface="+mn-ea"/>
                          <a:ea typeface="+mn-ea"/>
                        </a:rPr>
                        <a:t>単位で報告してください）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a:latin typeface="+mn-ea"/>
                          <a:ea typeface="+mn-ea"/>
                        </a:rPr>
                        <a:t>（最大</a:t>
                      </a:r>
                      <a:r>
                        <a:rPr kumimoji="1" lang="en-US" altLang="ja-JP" sz="1400">
                          <a:latin typeface="+mn-ea"/>
                          <a:ea typeface="+mn-ea"/>
                        </a:rPr>
                        <a:t>6</a:t>
                      </a:r>
                      <a:r>
                        <a:rPr kumimoji="1" lang="ja-JP" altLang="en-US" sz="1400">
                          <a:latin typeface="+mn-ea"/>
                          <a:ea typeface="+mn-ea"/>
                        </a:rPr>
                        <a:t>点）</a:t>
                      </a:r>
                      <a:endParaRPr kumimoji="1" lang="en-US" altLang="ja-JP" sz="1400">
                        <a:latin typeface="+mn-ea"/>
                        <a:ea typeface="+mn-ea"/>
                      </a:endParaRPr>
                    </a:p>
                    <a:p>
                      <a:pPr algn="l"/>
                      <a:r>
                        <a:rPr kumimoji="1" lang="ja-JP" altLang="en-US" sz="1400">
                          <a:latin typeface="+mn-ea"/>
                          <a:ea typeface="+mn-ea"/>
                        </a:rPr>
                        <a:t>回答項目数に応じて得点</a:t>
                      </a:r>
                      <a:endParaRPr kumimoji="1" lang="en-US" altLang="ja-JP" sz="14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mn-ea"/>
                          <a:ea typeface="Meiryo UI"/>
                          <a:cs typeface="+mn-cs"/>
                        </a:rPr>
                        <a:t>（最大</a:t>
                      </a:r>
                      <a:r>
                        <a:rPr kumimoji="1" lang="en-US" altLang="ja-JP" sz="1400" kern="1200">
                          <a:solidFill>
                            <a:schemeClr val="dk1"/>
                          </a:solidFill>
                          <a:latin typeface="+mn-ea"/>
                          <a:ea typeface="Meiryo UI"/>
                          <a:cs typeface="+mn-cs"/>
                        </a:rPr>
                        <a:t>3</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mn-ea"/>
                          <a:ea typeface="Meiryo UI"/>
                          <a:cs typeface="+mn-cs"/>
                        </a:rPr>
                        <a:t>開示項目数に応じて得点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a:solidFill>
                            <a:schemeClr val="dk1"/>
                          </a:solidFill>
                          <a:latin typeface="+mn-ea"/>
                          <a:ea typeface="Meiryo UI"/>
                          <a:cs typeface="+mn-cs"/>
                        </a:rPr>
                        <a:t>2</a:t>
                      </a:r>
                      <a:r>
                        <a:rPr kumimoji="1" lang="ja-JP" altLang="en-US" sz="1400" kern="1200">
                          <a:solidFill>
                            <a:schemeClr val="dk1"/>
                          </a:solidFill>
                          <a:latin typeface="+mn-ea"/>
                          <a:ea typeface="Meiryo UI"/>
                          <a:cs typeface="+mn-cs"/>
                        </a:rPr>
                        <a:t>点（フルポイント）：</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自社の「合計エネルギー消費量」の</a:t>
                      </a:r>
                      <a:r>
                        <a:rPr kumimoji="1" lang="en-US" altLang="ja-JP" sz="1400" kern="1200">
                          <a:solidFill>
                            <a:schemeClr val="dk1"/>
                          </a:solidFill>
                          <a:latin typeface="+mn-ea"/>
                          <a:ea typeface="Meiryo UI"/>
                          <a:cs typeface="+mn-cs"/>
                        </a:rPr>
                        <a:t>25%</a:t>
                      </a:r>
                      <a:r>
                        <a:rPr kumimoji="1" lang="ja-JP" altLang="en-US" sz="1400" kern="1200">
                          <a:solidFill>
                            <a:schemeClr val="dk1"/>
                          </a:solidFill>
                          <a:latin typeface="+mn-ea"/>
                          <a:ea typeface="Meiryo UI"/>
                          <a:cs typeface="+mn-cs"/>
                        </a:rPr>
                        <a:t>以上が再エネ</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1</a:t>
                      </a:r>
                      <a:r>
                        <a:rPr kumimoji="1" lang="ja-JP" altLang="en-US" sz="1400" kern="1200">
                          <a:solidFill>
                            <a:schemeClr val="dk1"/>
                          </a:solidFill>
                          <a:latin typeface="+mn-ea"/>
                          <a:ea typeface="Meiryo UI"/>
                          <a:cs typeface="+mn-cs"/>
                        </a:rPr>
                        <a:t>点：</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自社の「合計エネルギー消費量」の</a:t>
                      </a:r>
                      <a:r>
                        <a:rPr kumimoji="1" lang="en-US" altLang="ja-JP" sz="1400" kern="1200">
                          <a:solidFill>
                            <a:schemeClr val="dk1"/>
                          </a:solidFill>
                          <a:latin typeface="+mn-ea"/>
                          <a:ea typeface="Meiryo UI"/>
                          <a:cs typeface="+mn-cs"/>
                        </a:rPr>
                        <a:t>10%</a:t>
                      </a:r>
                      <a:r>
                        <a:rPr kumimoji="1" lang="ja-JP" altLang="en-US" sz="1400" kern="120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a:solidFill>
                            <a:schemeClr val="dk1"/>
                          </a:solidFill>
                          <a:latin typeface="+mn-ea"/>
                          <a:ea typeface="Meiryo UI"/>
                          <a:cs typeface="+mn-cs"/>
                        </a:rPr>
                        <a:t>2</a:t>
                      </a:r>
                      <a:r>
                        <a:rPr kumimoji="1" lang="ja-JP" altLang="en-US" sz="1400" kern="1200">
                          <a:solidFill>
                            <a:schemeClr val="dk1"/>
                          </a:solidFill>
                          <a:latin typeface="+mn-ea"/>
                          <a:ea typeface="Meiryo UI"/>
                          <a:cs typeface="+mn-cs"/>
                        </a:rPr>
                        <a:t>点（フルポイント）：</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組織の「総エネルギー消費量」の</a:t>
                      </a:r>
                      <a:r>
                        <a:rPr kumimoji="1" lang="en-US" altLang="ja-JP" sz="1400" kern="1200">
                          <a:solidFill>
                            <a:schemeClr val="dk1"/>
                          </a:solidFill>
                          <a:latin typeface="+mn-ea"/>
                          <a:ea typeface="Meiryo UI"/>
                          <a:cs typeface="+mn-cs"/>
                        </a:rPr>
                        <a:t>99%</a:t>
                      </a:r>
                      <a:r>
                        <a:rPr kumimoji="1" lang="ja-JP" altLang="en-US" sz="1400" kern="1200">
                          <a:solidFill>
                            <a:schemeClr val="dk1"/>
                          </a:solidFill>
                          <a:latin typeface="+mn-ea"/>
                          <a:ea typeface="Meiryo UI"/>
                          <a:cs typeface="+mn-cs"/>
                        </a:rPr>
                        <a:t>以上が再エネ</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1.5</a:t>
                      </a:r>
                      <a:r>
                        <a:rPr kumimoji="1" lang="ja-JP" altLang="en-US" sz="1400" kern="1200">
                          <a:solidFill>
                            <a:schemeClr val="dk1"/>
                          </a:solidFill>
                          <a:latin typeface="+mn-ea"/>
                          <a:ea typeface="Meiryo UI"/>
                          <a:cs typeface="+mn-cs"/>
                        </a:rPr>
                        <a:t>点：</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組織の「総エネルギー消費量」の</a:t>
                      </a:r>
                      <a:r>
                        <a:rPr kumimoji="1" lang="en-US" altLang="ja-JP" sz="1400" kern="1200">
                          <a:solidFill>
                            <a:schemeClr val="dk1"/>
                          </a:solidFill>
                          <a:latin typeface="+mn-ea"/>
                          <a:ea typeface="Meiryo UI"/>
                          <a:cs typeface="+mn-cs"/>
                        </a:rPr>
                        <a:t>75%</a:t>
                      </a:r>
                      <a:r>
                        <a:rPr kumimoji="1" lang="ja-JP" altLang="en-US" sz="1400" kern="1200">
                          <a:solidFill>
                            <a:schemeClr val="dk1"/>
                          </a:solidFill>
                          <a:latin typeface="+mn-ea"/>
                          <a:ea typeface="Meiryo UI"/>
                          <a:cs typeface="+mn-cs"/>
                        </a:rPr>
                        <a:t>以上が再エネ</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1</a:t>
                      </a:r>
                      <a:r>
                        <a:rPr kumimoji="1" lang="ja-JP" altLang="en-US" sz="1400" kern="1200">
                          <a:solidFill>
                            <a:schemeClr val="dk1"/>
                          </a:solidFill>
                          <a:latin typeface="+mn-ea"/>
                          <a:ea typeface="Meiryo UI"/>
                          <a:cs typeface="+mn-cs"/>
                        </a:rPr>
                        <a:t>点：</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組織の「総エネルギー消費量」の</a:t>
                      </a:r>
                      <a:r>
                        <a:rPr kumimoji="1" lang="en-US" altLang="ja-JP" sz="1400" kern="1200">
                          <a:solidFill>
                            <a:schemeClr val="dk1"/>
                          </a:solidFill>
                          <a:latin typeface="+mn-ea"/>
                          <a:ea typeface="Meiryo UI"/>
                          <a:cs typeface="+mn-cs"/>
                        </a:rPr>
                        <a:t>50%</a:t>
                      </a:r>
                      <a:r>
                        <a:rPr kumimoji="1" lang="ja-JP" altLang="en-US" sz="1400" kern="120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44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7.30.9</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御社が報告年に生成、消費した電力、熱、蒸気及び冷水に関する詳細を記入してください）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mn-ea"/>
                          <a:ea typeface="Meiryo UI"/>
                          <a:cs typeface="+mn-cs"/>
                        </a:rPr>
                        <a:t>（最大</a:t>
                      </a:r>
                      <a:r>
                        <a:rPr kumimoji="1" lang="en-US" altLang="ja-JP" sz="1400" kern="1200">
                          <a:solidFill>
                            <a:schemeClr val="dk1"/>
                          </a:solidFill>
                          <a:latin typeface="+mn-ea"/>
                          <a:ea typeface="Meiryo UI"/>
                          <a:cs typeface="+mn-cs"/>
                        </a:rPr>
                        <a:t>4</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少なくとも</a:t>
                      </a:r>
                      <a:r>
                        <a:rPr kumimoji="1" lang="en-US" altLang="ja-JP" sz="1400">
                          <a:latin typeface="+mn-ea"/>
                          <a:ea typeface="+mn-ea"/>
                        </a:rPr>
                        <a:t>1</a:t>
                      </a:r>
                      <a:r>
                        <a:rPr kumimoji="1" lang="ja-JP" altLang="en-US" sz="1400">
                          <a:latin typeface="+mn-ea"/>
                          <a:ea typeface="+mn-ea"/>
                        </a:rPr>
                        <a:t>つの行に回答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a:latin typeface="+mn-ea"/>
                          <a:ea typeface="+mn-ea"/>
                        </a:rPr>
                        <a:t>（最大</a:t>
                      </a:r>
                      <a:r>
                        <a:rPr kumimoji="1" lang="en-US" altLang="ja-JP" sz="1400">
                          <a:latin typeface="+mn-ea"/>
                          <a:ea typeface="+mn-ea"/>
                        </a:rPr>
                        <a:t>1</a:t>
                      </a:r>
                      <a:r>
                        <a:rPr kumimoji="1" lang="ja-JP" altLang="en-US" sz="1400">
                          <a:latin typeface="+mn-ea"/>
                          <a:ea typeface="+mn-ea"/>
                        </a:rPr>
                        <a:t>点）</a:t>
                      </a:r>
                      <a:endParaRPr kumimoji="1" lang="en-US" altLang="ja-JP" sz="1400">
                        <a:latin typeface="+mn-ea"/>
                        <a:ea typeface="+mn-ea"/>
                      </a:endParaRPr>
                    </a:p>
                    <a:p>
                      <a:pPr algn="l"/>
                      <a:r>
                        <a:rPr kumimoji="1" lang="ja-JP" altLang="en-US" sz="140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a:latin typeface="+mn-ea"/>
                          <a:ea typeface="+mn-ea"/>
                        </a:rPr>
                        <a:t>（最大</a:t>
                      </a:r>
                      <a:r>
                        <a:rPr kumimoji="1" lang="en-US" altLang="ja-JP" sz="1400">
                          <a:latin typeface="+mn-ea"/>
                          <a:ea typeface="+mn-ea"/>
                        </a:rPr>
                        <a:t>1</a:t>
                      </a:r>
                      <a:r>
                        <a:rPr kumimoji="1" lang="ja-JP" altLang="en-US" sz="1400">
                          <a:latin typeface="+mn-ea"/>
                          <a:ea typeface="+mn-ea"/>
                        </a:rPr>
                        <a:t>点）</a:t>
                      </a:r>
                      <a:endParaRPr kumimoji="1" lang="en-US" altLang="ja-JP" sz="1400">
                        <a:latin typeface="+mn-ea"/>
                        <a:ea typeface="+mn-ea"/>
                      </a:endParaRPr>
                    </a:p>
                    <a:p>
                      <a:pPr algn="l"/>
                      <a:r>
                        <a:rPr kumimoji="1" lang="ja-JP" altLang="en-US" sz="1400">
                          <a:latin typeface="+mn-ea"/>
                          <a:ea typeface="+mn-ea"/>
                        </a:rPr>
                        <a:t>再エネの総生成量</a:t>
                      </a:r>
                      <a:r>
                        <a:rPr kumimoji="1" lang="en-US" altLang="ja-JP" sz="1400">
                          <a:latin typeface="+mn-ea"/>
                          <a:ea typeface="+mn-ea"/>
                        </a:rPr>
                        <a:t>(MWh)</a:t>
                      </a:r>
                      <a:r>
                        <a:rPr kumimoji="1" lang="ja-JP" altLang="en-US" sz="1400">
                          <a:latin typeface="+mn-ea"/>
                          <a:ea typeface="+mn-ea"/>
                        </a:rPr>
                        <a:t>」が、「合計差引前総生成量」の</a:t>
                      </a:r>
                      <a:r>
                        <a:rPr kumimoji="1" lang="en-US" altLang="ja-JP" sz="1400">
                          <a:latin typeface="+mn-ea"/>
                          <a:ea typeface="+mn-ea"/>
                        </a:rPr>
                        <a:t>50%</a:t>
                      </a:r>
                      <a:r>
                        <a:rPr kumimoji="1" lang="ja-JP" altLang="en-US" sz="140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100%</a:t>
                      </a:r>
                      <a:r>
                        <a:rPr kumimoji="1" lang="ja-JP" altLang="en-US" sz="1400" kern="1200" dirty="0">
                          <a:solidFill>
                            <a:schemeClr val="dk1"/>
                          </a:solidFill>
                          <a:latin typeface="+mn-ea"/>
                          <a:ea typeface="Meiryo UI"/>
                          <a:cs typeface="+mn-cs"/>
                        </a:rPr>
                        <a:t>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896552"/>
                  </a:ext>
                </a:extLst>
              </a:tr>
            </a:tbl>
          </a:graphicData>
        </a:graphic>
      </p:graphicFrame>
    </p:spTree>
    <p:extLst>
      <p:ext uri="{BB962C8B-B14F-4D97-AF65-F5344CB8AC3E}">
        <p14:creationId xmlns:p14="http://schemas.microsoft.com/office/powerpoint/2010/main" val="320677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とは？</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に取組むメリット</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の参加企業</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の基準・要件</a:t>
            </a:r>
            <a:endParaRPr lang="en-US" altLang="ja-JP" dirty="0">
              <a:solidFill>
                <a:sysClr val="windowText" lastClr="000000"/>
              </a:solidFill>
            </a:endParaRPr>
          </a:p>
          <a:p>
            <a:pPr marL="342900" lvl="0" indent="-342900">
              <a:buClr>
                <a:schemeClr val="bg2"/>
              </a:buClr>
              <a:buFont typeface="+mj-lt"/>
              <a:buAutoNum type="arabicPeriod" startAt="5"/>
              <a:defRPr/>
            </a:pPr>
            <a:r>
              <a:rPr lang="en-US" altLang="ja-JP" dirty="0">
                <a:solidFill>
                  <a:sysClr val="windowText" lastClr="000000"/>
                </a:solidFill>
              </a:rPr>
              <a:t>RE100</a:t>
            </a:r>
            <a:r>
              <a:rPr lang="ja-JP" altLang="en-US" dirty="0">
                <a:solidFill>
                  <a:sysClr val="windowText" lastClr="000000"/>
                </a:solidFill>
              </a:rPr>
              <a:t>の再エネ電力調達手法</a:t>
            </a:r>
            <a:endParaRPr lang="en-US" altLang="ja-JP" dirty="0">
              <a:solidFill>
                <a:sysClr val="windowText" lastClr="000000"/>
              </a:solidFill>
            </a:endParaRPr>
          </a:p>
          <a:p>
            <a:pPr>
              <a:buClr>
                <a:schemeClr val="bg2"/>
              </a:buClr>
              <a:defRPr/>
            </a:pPr>
            <a:r>
              <a:rPr lang="en-US" altLang="ja-JP" dirty="0">
                <a:solidFill>
                  <a:sysClr val="windowText" lastClr="000000"/>
                </a:solidFill>
              </a:rPr>
              <a:t>【</a:t>
            </a:r>
            <a:r>
              <a:rPr lang="ja-JP" altLang="en-US" dirty="0">
                <a:solidFill>
                  <a:sysClr val="windowText" lastClr="000000"/>
                </a:solidFill>
              </a:rPr>
              <a:t>参考</a:t>
            </a:r>
            <a:r>
              <a:rPr lang="en-US" altLang="ja-JP" dirty="0">
                <a:solidFill>
                  <a:sysClr val="windowText" lastClr="000000"/>
                </a:solidFill>
              </a:rPr>
              <a:t>】</a:t>
            </a:r>
            <a:r>
              <a:rPr lang="ja-JP" altLang="en-US" dirty="0">
                <a:solidFill>
                  <a:sysClr val="windowText" lastClr="000000"/>
                </a:solidFill>
              </a:rPr>
              <a:t>再エネ</a:t>
            </a:r>
            <a:r>
              <a:rPr lang="en-US" altLang="ja-JP" dirty="0">
                <a:solidFill>
                  <a:sysClr val="windowText" lastClr="000000"/>
                </a:solidFill>
              </a:rPr>
              <a:t>100</a:t>
            </a:r>
            <a:r>
              <a:rPr lang="ja-JP" altLang="en-US" dirty="0">
                <a:solidFill>
                  <a:sysClr val="windowText" lastClr="000000"/>
                </a:solidFill>
              </a:rPr>
              <a:t>宣言 </a:t>
            </a:r>
            <a:r>
              <a:rPr lang="en-US" altLang="ja-JP" dirty="0">
                <a:solidFill>
                  <a:sysClr val="windowText" lastClr="000000"/>
                </a:solidFill>
              </a:rPr>
              <a:t>RE Action</a:t>
            </a:r>
          </a:p>
        </p:txBody>
      </p:sp>
      <p:sp>
        <p:nvSpPr>
          <p:cNvPr id="13"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dirty="0">
                <a:solidFill>
                  <a:prstClr val="black"/>
                </a:solidFill>
              </a:rPr>
              <a:t>42</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49</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noProof="0" dirty="0">
                <a:solidFill>
                  <a:prstClr val="black"/>
                </a:solidFill>
              </a:rPr>
              <a:t>68</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gn="r">
              <a:buClr>
                <a:srgbClr val="009C89"/>
              </a:buClr>
              <a:defRPr/>
            </a:pPr>
            <a:r>
              <a:rPr lang="ja-JP" altLang="en-US" dirty="0">
                <a:solidFill>
                  <a:prstClr val="black"/>
                </a:solidFill>
              </a:rPr>
              <a:t>・　・　・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a:t>
            </a:r>
            <a:endParaRPr lang="en-US" altLang="ja-JP" dirty="0">
              <a:solidFill>
                <a:prstClr val="black"/>
              </a:solidFill>
            </a:endParaRPr>
          </a:p>
          <a:p>
            <a:pPr lvl="0" algn="r">
              <a:buClr>
                <a:srgbClr val="009C89"/>
              </a:buClr>
              <a:defRPr/>
            </a:pPr>
            <a:r>
              <a:rPr lang="ja-JP" altLang="en-US" dirty="0">
                <a:solidFill>
                  <a:prstClr val="black"/>
                </a:solidFill>
              </a:rPr>
              <a:t>・　・　・　・　・　・　・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E704-169D-7231-4DF5-FD4461724CE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7738B23-88C9-1E4D-EC7D-7B25D2257D10}"/>
              </a:ext>
            </a:extLst>
          </p:cNvPr>
          <p:cNvSpPr>
            <a:spLocks noGrp="1"/>
          </p:cNvSpPr>
          <p:nvPr>
            <p:ph type="title"/>
          </p:nvPr>
        </p:nvSpPr>
        <p:spPr/>
        <p:txBody>
          <a:bodyPr/>
          <a:lstStyle/>
          <a:p>
            <a:r>
              <a:rPr kumimoji="1" lang="en-US" altLang="ja-JP"/>
              <a:t>CDP</a:t>
            </a:r>
            <a:r>
              <a:rPr kumimoji="1" lang="ja-JP" altLang="en-US"/>
              <a:t>質問書との</a:t>
            </a:r>
            <a:r>
              <a:rPr lang="ja-JP" altLang="en-US"/>
              <a:t>関連性 </a:t>
            </a:r>
            <a:r>
              <a:rPr lang="en-US" altLang="ja-JP"/>
              <a:t>2/3</a:t>
            </a:r>
            <a:endParaRPr kumimoji="1" lang="ja-JP" altLang="en-US"/>
          </a:p>
        </p:txBody>
      </p:sp>
      <p:sp>
        <p:nvSpPr>
          <p:cNvPr id="4" name="コンテンツ プレースホルダー 3">
            <a:extLst>
              <a:ext uri="{FF2B5EF4-FFF2-40B4-BE49-F238E27FC236}">
                <a16:creationId xmlns:a16="http://schemas.microsoft.com/office/drawing/2014/main" id="{4C73A946-DEE1-73FB-553F-D40F039630F6}"/>
              </a:ext>
            </a:extLst>
          </p:cNvPr>
          <p:cNvSpPr>
            <a:spLocks noGrp="1"/>
          </p:cNvSpPr>
          <p:nvPr>
            <p:ph sz="quarter" idx="11"/>
          </p:nvPr>
        </p:nvSpPr>
        <p:spPr/>
        <p:txBody>
          <a:bodyPr/>
          <a:lstStyle/>
          <a:p>
            <a:r>
              <a:rPr kumimoji="1" lang="en-US" altLang="ja-JP"/>
              <a:t>RE100</a:t>
            </a:r>
            <a:r>
              <a:rPr kumimoji="1" lang="ja-JP" altLang="en-US"/>
              <a:t>に取り組むメリット③</a:t>
            </a:r>
          </a:p>
        </p:txBody>
      </p:sp>
      <p:sp>
        <p:nvSpPr>
          <p:cNvPr id="6" name="コンテンツ プレースホルダー 4">
            <a:extLst>
              <a:ext uri="{FF2B5EF4-FFF2-40B4-BE49-F238E27FC236}">
                <a16:creationId xmlns:a16="http://schemas.microsoft.com/office/drawing/2014/main" id="{D264E427-F8BD-FEC2-B4FD-5E3CD7557E93}"/>
              </a:ext>
            </a:extLst>
          </p:cNvPr>
          <p:cNvSpPr>
            <a:spLocks noGrp="1"/>
          </p:cNvSpPr>
          <p:nvPr>
            <p:ph sz="quarter" idx="12"/>
          </p:nvPr>
        </p:nvSpPr>
        <p:spPr>
          <a:xfrm>
            <a:off x="161925" y="1110920"/>
            <a:ext cx="10367963" cy="634941"/>
          </a:xfrm>
        </p:spPr>
        <p:txBody>
          <a:bodyPr/>
          <a:lstStyle/>
          <a:p>
            <a:r>
              <a:rPr lang="ja-JP" altLang="en-US"/>
              <a:t>実施中の再エネ調達手法や再エネ導入比率によって得られる得点が異なる設問がある。</a:t>
            </a:r>
            <a:endParaRPr lang="en-US" altLang="ja-JP"/>
          </a:p>
        </p:txBody>
      </p:sp>
      <p:graphicFrame>
        <p:nvGraphicFramePr>
          <p:cNvPr id="9" name="表 8">
            <a:extLst>
              <a:ext uri="{FF2B5EF4-FFF2-40B4-BE49-F238E27FC236}">
                <a16:creationId xmlns:a16="http://schemas.microsoft.com/office/drawing/2014/main" id="{6DCD1B2E-7693-1493-4C3C-B7962A3B0260}"/>
              </a:ext>
            </a:extLst>
          </p:cNvPr>
          <p:cNvGraphicFramePr>
            <a:graphicFrameLocks noGrp="1"/>
          </p:cNvGraphicFramePr>
          <p:nvPr/>
        </p:nvGraphicFramePr>
        <p:xfrm>
          <a:off x="521493" y="1924514"/>
          <a:ext cx="9648826" cy="5472582"/>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450291">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450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4315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7.30.14</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a:t>
                      </a:r>
                      <a:r>
                        <a:rPr kumimoji="1" lang="en-US" altLang="ja-JP" sz="1400" dirty="0">
                          <a:latin typeface="+mn-ea"/>
                          <a:ea typeface="+mn-ea"/>
                        </a:rPr>
                        <a:t>7.7</a:t>
                      </a:r>
                      <a:r>
                        <a:rPr kumimoji="1" lang="ja-JP" altLang="en-US" sz="1400" dirty="0">
                          <a:latin typeface="+mn-ea"/>
                          <a:ea typeface="+mn-ea"/>
                        </a:rPr>
                        <a:t>で回答したマーケット基準</a:t>
                      </a:r>
                      <a:r>
                        <a:rPr kumimoji="1" lang="en-US" altLang="ja-JP" sz="1400" dirty="0">
                          <a:latin typeface="+mn-ea"/>
                          <a:ea typeface="+mn-ea"/>
                        </a:rPr>
                        <a:t>Scope2</a:t>
                      </a:r>
                      <a:r>
                        <a:rPr kumimoji="1" lang="ja-JP" altLang="en-US" sz="1400" dirty="0">
                          <a:latin typeface="+mn-ea"/>
                          <a:ea typeface="+mn-ea"/>
                        </a:rPr>
                        <a:t>排出量算定でのゼロまたはほぼゼロエミッション排出係数で計算された電力、熱、蒸気及び</a:t>
                      </a:r>
                      <a:r>
                        <a:rPr kumimoji="1" lang="en-US" altLang="ja-JP" sz="1400" dirty="0">
                          <a:latin typeface="+mn-ea"/>
                          <a:ea typeface="+mn-ea"/>
                        </a:rPr>
                        <a:t>/</a:t>
                      </a:r>
                      <a:r>
                        <a:rPr kumimoji="1" lang="ja-JP" altLang="en-US" sz="1400" dirty="0">
                          <a:latin typeface="+mn-ea"/>
                          <a:ea typeface="+mn-ea"/>
                        </a:rPr>
                        <a:t>または冷却量の詳細を回答してください）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a:latin typeface="+mn-ea"/>
                          <a:ea typeface="+mn-ea"/>
                        </a:rPr>
                        <a:t>（最大</a:t>
                      </a:r>
                      <a:r>
                        <a:rPr kumimoji="1" lang="en-US" altLang="ja-JP" sz="1400">
                          <a:latin typeface="+mn-ea"/>
                          <a:ea typeface="+mn-ea"/>
                        </a:rPr>
                        <a:t>7</a:t>
                      </a:r>
                      <a:r>
                        <a:rPr kumimoji="1" lang="ja-JP" altLang="en-US" sz="1400">
                          <a:latin typeface="+mn-ea"/>
                          <a:ea typeface="+mn-ea"/>
                        </a:rPr>
                        <a:t>点）</a:t>
                      </a:r>
                      <a:endParaRPr kumimoji="1" lang="en-US" altLang="ja-JP" sz="1400">
                        <a:latin typeface="+mn-ea"/>
                        <a:ea typeface="+mn-ea"/>
                      </a:endParaRPr>
                    </a:p>
                    <a:p>
                      <a:pPr algn="l"/>
                      <a:r>
                        <a:rPr kumimoji="1" lang="ja-JP" altLang="en-US" sz="1400">
                          <a:latin typeface="+mn-ea"/>
                          <a:ea typeface="+mn-ea"/>
                        </a:rPr>
                        <a:t>回答項目数に応じて得点</a:t>
                      </a:r>
                      <a:endParaRPr kumimoji="1" lang="en-US" altLang="ja-JP" sz="14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a:solidFill>
                            <a:schemeClr val="dk1"/>
                          </a:solidFill>
                          <a:latin typeface="+mn-ea"/>
                          <a:ea typeface="Meiryo UI"/>
                          <a:cs typeface="+mn-cs"/>
                        </a:rPr>
                        <a:t>2</a:t>
                      </a:r>
                      <a:r>
                        <a:rPr kumimoji="1" lang="ja-JP" altLang="en-US" sz="1400" kern="1200">
                          <a:solidFill>
                            <a:schemeClr val="dk1"/>
                          </a:solidFill>
                          <a:latin typeface="+mn-ea"/>
                          <a:ea typeface="Meiryo UI"/>
                          <a:cs typeface="+mn-cs"/>
                        </a:rPr>
                        <a:t>点（フルポイント）：</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調達方法が「なし（低炭素電力、熱、蒸気、冷熱の自発的な購入がなかった）」または「</a:t>
                      </a:r>
                      <a:r>
                        <a:rPr kumimoji="1" lang="en-US" altLang="ja-JP" sz="1400" kern="1200">
                          <a:solidFill>
                            <a:schemeClr val="dk1"/>
                          </a:solidFill>
                          <a:latin typeface="+mn-ea"/>
                          <a:ea typeface="Meiryo UI"/>
                          <a:cs typeface="+mn-cs"/>
                        </a:rPr>
                        <a:t>95%</a:t>
                      </a:r>
                      <a:r>
                        <a:rPr kumimoji="1" lang="ja-JP" altLang="en-US" sz="1400" kern="1200">
                          <a:solidFill>
                            <a:schemeClr val="dk1"/>
                          </a:solidFill>
                          <a:latin typeface="+mn-ea"/>
                          <a:ea typeface="Meiryo UI"/>
                          <a:cs typeface="+mn-cs"/>
                        </a:rPr>
                        <a:t>以上が低炭素であり、低炭素電力を配分するための仕組みがないグリッドからの通常電力供給」でない</a:t>
                      </a:r>
                      <a:endParaRPr kumimoji="1" lang="en-US" altLang="ja-JP" sz="14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a:solidFill>
                            <a:schemeClr val="dk1"/>
                          </a:solidFill>
                          <a:latin typeface="+mn-ea"/>
                          <a:ea typeface="Meiryo UI"/>
                          <a:cs typeface="+mn-cs"/>
                        </a:rPr>
                        <a:t>1.5</a:t>
                      </a:r>
                      <a:r>
                        <a:rPr kumimoji="1" lang="ja-JP" altLang="en-US" sz="1400" kern="1200">
                          <a:solidFill>
                            <a:schemeClr val="dk1"/>
                          </a:solidFill>
                          <a:latin typeface="+mn-ea"/>
                          <a:ea typeface="Meiryo UI"/>
                          <a:cs typeface="+mn-cs"/>
                        </a:rPr>
                        <a:t>点（フルポイント）</a:t>
                      </a:r>
                      <a:endParaRPr kumimoji="1" lang="en-US" altLang="ja-JP" sz="1400" kern="120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a:solidFill>
                            <a:schemeClr val="dk1"/>
                          </a:solidFill>
                          <a:latin typeface="+mn-ea"/>
                          <a:ea typeface="Meiryo UI"/>
                          <a:cs typeface="+mn-cs"/>
                        </a:rPr>
                        <a:t>1/1.5</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algn="l"/>
                      <a:r>
                        <a:rPr kumimoji="1" lang="ja-JP" altLang="en-US" sz="1400" kern="1200">
                          <a:solidFill>
                            <a:schemeClr val="dk1"/>
                          </a:solidFill>
                          <a:latin typeface="+mn-ea"/>
                          <a:ea typeface="Meiryo UI"/>
                          <a:cs typeface="+mn-cs"/>
                        </a:rPr>
                        <a:t>列「低炭素技術タイプ」で「その他のバイオマス」以外を選択</a:t>
                      </a:r>
                      <a:endParaRPr kumimoji="1" lang="en-US" altLang="ja-JP" sz="1400" kern="1200">
                        <a:solidFill>
                          <a:schemeClr val="dk1"/>
                        </a:solidFill>
                        <a:latin typeface="+mn-ea"/>
                        <a:ea typeface="Meiryo UI"/>
                        <a:cs typeface="+mn-cs"/>
                      </a:endParaRPr>
                    </a:p>
                    <a:p>
                      <a:pPr algn="ctr"/>
                      <a:r>
                        <a:rPr kumimoji="1" lang="ja-JP" altLang="en-US" sz="1400" kern="1200">
                          <a:solidFill>
                            <a:schemeClr val="dk1"/>
                          </a:solidFill>
                          <a:latin typeface="+mn-ea"/>
                          <a:ea typeface="Meiryo UI"/>
                          <a:cs typeface="+mn-cs"/>
                        </a:rPr>
                        <a:t>且つ</a:t>
                      </a:r>
                      <a:br>
                        <a:rPr kumimoji="1" lang="en-US" altLang="ja-JP" sz="1400" kern="1200">
                          <a:solidFill>
                            <a:schemeClr val="dk1"/>
                          </a:solidFill>
                          <a:latin typeface="+mn-ea"/>
                          <a:ea typeface="Meiryo UI"/>
                          <a:cs typeface="+mn-cs"/>
                        </a:rPr>
                      </a:br>
                      <a:r>
                        <a:rPr kumimoji="1" lang="ja-JP" altLang="en-US" sz="1400" kern="1200">
                          <a:solidFill>
                            <a:schemeClr val="dk1"/>
                          </a:solidFill>
                          <a:latin typeface="+mn-ea"/>
                          <a:ea typeface="Meiryo UI"/>
                          <a:cs typeface="+mn-cs"/>
                        </a:rPr>
                        <a:t>調達手法が「フィジカル</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」、「オンサイト</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」、「ダイレクトライン</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a:t>
                      </a:r>
                      <a:r>
                        <a:rPr kumimoji="1" lang="en-US" altLang="ja-JP" sz="1400" kern="1200">
                          <a:solidFill>
                            <a:schemeClr val="dk1"/>
                          </a:solidFill>
                          <a:latin typeface="+mn-ea"/>
                          <a:ea typeface="Meiryo UI"/>
                          <a:cs typeface="+mn-cs"/>
                        </a:rPr>
                        <a:t>VPPA</a:t>
                      </a:r>
                      <a:r>
                        <a:rPr kumimoji="1" lang="ja-JP" altLang="en-US" sz="1400" kern="1200">
                          <a:solidFill>
                            <a:schemeClr val="dk1"/>
                          </a:solidFill>
                          <a:latin typeface="+mn-ea"/>
                          <a:ea typeface="Meiryo UI"/>
                          <a:cs typeface="+mn-cs"/>
                        </a:rPr>
                        <a:t>」のいずれか</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0.5/1.5</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algn="l"/>
                      <a:r>
                        <a:rPr kumimoji="1" lang="ja-JP" altLang="en-US" sz="1400" kern="120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a:solidFill>
                            <a:schemeClr val="dk1"/>
                          </a:solidFill>
                          <a:latin typeface="+mn-ea"/>
                          <a:ea typeface="Meiryo UI"/>
                          <a:cs typeface="+mn-cs"/>
                        </a:rPr>
                        <a:t>25</a:t>
                      </a:r>
                      <a:r>
                        <a:rPr kumimoji="1" lang="ja-JP" altLang="en-US" sz="1400" kern="1200">
                          <a:solidFill>
                            <a:schemeClr val="dk1"/>
                          </a:solidFill>
                          <a:latin typeface="+mn-ea"/>
                          <a:ea typeface="Meiryo UI"/>
                          <a:cs typeface="+mn-cs"/>
                        </a:rPr>
                        <a:t>％を超えている</a:t>
                      </a:r>
                      <a:endParaRPr kumimoji="1" lang="en-US" altLang="ja-JP" sz="14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a:solidFill>
                            <a:schemeClr val="dk1"/>
                          </a:solidFill>
                          <a:latin typeface="+mn-ea"/>
                          <a:ea typeface="Meiryo UI"/>
                          <a:cs typeface="+mn-cs"/>
                        </a:rPr>
                        <a:t>2.5</a:t>
                      </a:r>
                      <a:r>
                        <a:rPr kumimoji="1" lang="ja-JP" altLang="en-US" sz="1400" kern="1200">
                          <a:solidFill>
                            <a:schemeClr val="dk1"/>
                          </a:solidFill>
                          <a:latin typeface="+mn-ea"/>
                          <a:ea typeface="Meiryo UI"/>
                          <a:cs typeface="+mn-cs"/>
                        </a:rPr>
                        <a:t>点（フルポイント）</a:t>
                      </a:r>
                      <a:endParaRPr kumimoji="1" lang="en-US" altLang="ja-JP" sz="1400" kern="120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a:solidFill>
                            <a:schemeClr val="dk1"/>
                          </a:solidFill>
                          <a:latin typeface="+mn-ea"/>
                          <a:ea typeface="Meiryo UI"/>
                          <a:cs typeface="+mn-cs"/>
                        </a:rPr>
                        <a:t>1/2.5</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algn="l"/>
                      <a:r>
                        <a:rPr kumimoji="1" lang="ja-JP" altLang="en-US" sz="1400" kern="1200">
                          <a:solidFill>
                            <a:schemeClr val="dk1"/>
                          </a:solidFill>
                          <a:latin typeface="+mn-ea"/>
                          <a:ea typeface="Meiryo UI"/>
                          <a:cs typeface="+mn-cs"/>
                        </a:rPr>
                        <a:t>「低炭素エネルギー消費量」の</a:t>
                      </a:r>
                      <a:r>
                        <a:rPr kumimoji="1" lang="en-US" altLang="ja-JP" sz="1400" kern="1200">
                          <a:solidFill>
                            <a:schemeClr val="dk1"/>
                          </a:solidFill>
                          <a:latin typeface="+mn-ea"/>
                          <a:ea typeface="Meiryo UI"/>
                          <a:cs typeface="+mn-cs"/>
                        </a:rPr>
                        <a:t>25%</a:t>
                      </a:r>
                      <a:r>
                        <a:rPr kumimoji="1" lang="ja-JP" altLang="en-US" sz="1400" kern="1200">
                          <a:solidFill>
                            <a:schemeClr val="dk1"/>
                          </a:solidFill>
                          <a:latin typeface="+mn-ea"/>
                          <a:ea typeface="Meiryo UI"/>
                          <a:cs typeface="+mn-cs"/>
                        </a:rPr>
                        <a:t>以上を「フィジカル</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」、「オンサイト</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」、「ダイレクトライン</a:t>
                      </a:r>
                      <a:r>
                        <a:rPr kumimoji="1" lang="en-US" altLang="ja-JP" sz="1400" kern="1200">
                          <a:solidFill>
                            <a:schemeClr val="dk1"/>
                          </a:solidFill>
                          <a:latin typeface="+mn-ea"/>
                          <a:ea typeface="Meiryo UI"/>
                          <a:cs typeface="+mn-cs"/>
                        </a:rPr>
                        <a:t>PPA</a:t>
                      </a:r>
                      <a:r>
                        <a:rPr kumimoji="1" lang="ja-JP" altLang="en-US" sz="1400" kern="1200">
                          <a:solidFill>
                            <a:schemeClr val="dk1"/>
                          </a:solidFill>
                          <a:latin typeface="+mn-ea"/>
                          <a:ea typeface="Meiryo UI"/>
                          <a:cs typeface="+mn-cs"/>
                        </a:rPr>
                        <a:t>」、「</a:t>
                      </a:r>
                      <a:r>
                        <a:rPr kumimoji="1" lang="en-US" altLang="ja-JP" sz="1400" kern="1200">
                          <a:solidFill>
                            <a:schemeClr val="dk1"/>
                          </a:solidFill>
                          <a:latin typeface="+mn-ea"/>
                          <a:ea typeface="Meiryo UI"/>
                          <a:cs typeface="+mn-cs"/>
                        </a:rPr>
                        <a:t>VPPA</a:t>
                      </a:r>
                      <a:r>
                        <a:rPr kumimoji="1" lang="ja-JP" altLang="en-US" sz="1400" kern="1200">
                          <a:solidFill>
                            <a:schemeClr val="dk1"/>
                          </a:solidFill>
                          <a:latin typeface="+mn-ea"/>
                          <a:ea typeface="Meiryo UI"/>
                          <a:cs typeface="+mn-cs"/>
                        </a:rPr>
                        <a:t>」が占める</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0.5/2.5</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algn="l"/>
                      <a:r>
                        <a:rPr kumimoji="1" lang="ja-JP" altLang="en-US" sz="1400" kern="120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a:solidFill>
                            <a:schemeClr val="dk1"/>
                          </a:solidFill>
                          <a:latin typeface="+mn-ea"/>
                          <a:ea typeface="Meiryo UI"/>
                          <a:cs typeface="+mn-cs"/>
                        </a:rPr>
                        <a:t>50</a:t>
                      </a:r>
                      <a:r>
                        <a:rPr kumimoji="1" lang="ja-JP" altLang="en-US" sz="1400" kern="1200">
                          <a:solidFill>
                            <a:schemeClr val="dk1"/>
                          </a:solidFill>
                          <a:latin typeface="+mn-ea"/>
                          <a:ea typeface="Meiryo UI"/>
                          <a:cs typeface="+mn-cs"/>
                        </a:rPr>
                        <a:t>％を超えている</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1/2.5</a:t>
                      </a:r>
                      <a:r>
                        <a:rPr kumimoji="1" lang="ja-JP" altLang="en-US" sz="1400" kern="1200">
                          <a:solidFill>
                            <a:schemeClr val="dk1"/>
                          </a:solidFill>
                          <a:latin typeface="+mn-ea"/>
                          <a:ea typeface="Meiryo UI"/>
                          <a:cs typeface="+mn-cs"/>
                        </a:rPr>
                        <a:t>点：</a:t>
                      </a:r>
                      <a:endParaRPr kumimoji="1" lang="en-US" altLang="ja-JP" sz="1400" kern="1200">
                        <a:solidFill>
                          <a:schemeClr val="dk1"/>
                        </a:solidFill>
                        <a:latin typeface="+mn-ea"/>
                        <a:ea typeface="Meiryo UI"/>
                        <a:cs typeface="+mn-cs"/>
                      </a:endParaRPr>
                    </a:p>
                    <a:p>
                      <a:pPr algn="l"/>
                      <a:r>
                        <a:rPr kumimoji="1" lang="ja-JP" altLang="en-US" sz="1400" kern="1200">
                          <a:solidFill>
                            <a:schemeClr val="dk1"/>
                          </a:solidFill>
                          <a:latin typeface="+mn-ea"/>
                          <a:ea typeface="Meiryo UI"/>
                          <a:cs typeface="+mn-cs"/>
                        </a:rPr>
                        <a:t>「低炭素エネルギー消費量」の合計が</a:t>
                      </a:r>
                      <a:r>
                        <a:rPr kumimoji="1" lang="en-US" altLang="ja-JP" sz="1400" kern="1200">
                          <a:solidFill>
                            <a:schemeClr val="dk1"/>
                          </a:solidFill>
                          <a:latin typeface="+mn-ea"/>
                          <a:ea typeface="Meiryo UI"/>
                          <a:cs typeface="+mn-cs"/>
                        </a:rPr>
                        <a:t>7.30.1</a:t>
                      </a:r>
                      <a:r>
                        <a:rPr kumimoji="1" lang="ja-JP" altLang="en-US" sz="1400" kern="1200">
                          <a:solidFill>
                            <a:schemeClr val="dk1"/>
                          </a:solidFill>
                          <a:latin typeface="+mn-ea"/>
                          <a:ea typeface="Meiryo UI"/>
                          <a:cs typeface="+mn-cs"/>
                        </a:rPr>
                        <a:t>の「総エネルギー消費量」の</a:t>
                      </a:r>
                      <a:r>
                        <a:rPr kumimoji="1" lang="en-US" altLang="ja-JP" sz="1400" kern="1200">
                          <a:solidFill>
                            <a:schemeClr val="dk1"/>
                          </a:solidFill>
                          <a:latin typeface="+mn-ea"/>
                          <a:ea typeface="Meiryo UI"/>
                          <a:cs typeface="+mn-cs"/>
                        </a:rPr>
                        <a:t>10</a:t>
                      </a:r>
                      <a:r>
                        <a:rPr kumimoji="1" lang="ja-JP" altLang="en-US" sz="1400" kern="1200">
                          <a:solidFill>
                            <a:schemeClr val="dk1"/>
                          </a:solidFill>
                          <a:latin typeface="+mn-ea"/>
                          <a:ea typeface="Meiryo UI"/>
                          <a:cs typeface="+mn-cs"/>
                        </a:rPr>
                        <a:t>％を超えている</a:t>
                      </a:r>
                      <a:endParaRPr kumimoji="1" lang="en-US" altLang="ja-JP" sz="1400" kern="1200">
                        <a:solidFill>
                          <a:schemeClr val="dk1"/>
                        </a:solidFill>
                        <a:latin typeface="+mn-ea"/>
                        <a:ea typeface="Meiryo UI"/>
                        <a:cs typeface="+mn-cs"/>
                      </a:endParaRPr>
                    </a:p>
                    <a:p>
                      <a:pPr algn="l"/>
                      <a:r>
                        <a:rPr kumimoji="1" lang="en-US" altLang="ja-JP" sz="1400" kern="1200">
                          <a:solidFill>
                            <a:schemeClr val="dk1"/>
                          </a:solidFill>
                          <a:latin typeface="+mn-ea"/>
                          <a:ea typeface="Meiryo UI"/>
                          <a:cs typeface="+mn-cs"/>
                        </a:rPr>
                        <a:t>※</a:t>
                      </a:r>
                      <a:r>
                        <a:rPr kumimoji="1" lang="ja-JP" altLang="en-US" sz="1400" kern="1200">
                          <a:solidFill>
                            <a:schemeClr val="dk1"/>
                          </a:solidFill>
                          <a:latin typeface="+mn-ea"/>
                          <a:ea typeface="Meiryo UI"/>
                          <a:cs typeface="+mn-cs"/>
                        </a:rPr>
                        <a:t>一部行を除く</a:t>
                      </a:r>
                      <a:endParaRPr kumimoji="1" lang="en-US" altLang="ja-JP" sz="14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078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9E30-FCCF-E7E0-EFB8-BCF7AFD295D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D99F3D9-B7DB-D4F4-F36D-AB9EA9618865}"/>
              </a:ext>
            </a:extLst>
          </p:cNvPr>
          <p:cNvSpPr>
            <a:spLocks noGrp="1"/>
          </p:cNvSpPr>
          <p:nvPr>
            <p:ph type="title"/>
          </p:nvPr>
        </p:nvSpPr>
        <p:spPr/>
        <p:txBody>
          <a:bodyPr/>
          <a:lstStyle/>
          <a:p>
            <a:r>
              <a:rPr kumimoji="1" lang="en-US" altLang="ja-JP"/>
              <a:t>CDP</a:t>
            </a:r>
            <a:r>
              <a:rPr kumimoji="1" lang="ja-JP" altLang="en-US"/>
              <a:t>質問書との</a:t>
            </a:r>
            <a:r>
              <a:rPr lang="ja-JP" altLang="en-US"/>
              <a:t>関連性 </a:t>
            </a:r>
            <a:r>
              <a:rPr lang="en-US" altLang="ja-JP"/>
              <a:t>3/3</a:t>
            </a:r>
            <a:endParaRPr kumimoji="1" lang="ja-JP" altLang="en-US"/>
          </a:p>
        </p:txBody>
      </p:sp>
      <p:sp>
        <p:nvSpPr>
          <p:cNvPr id="4" name="コンテンツ プレースホルダー 3">
            <a:extLst>
              <a:ext uri="{FF2B5EF4-FFF2-40B4-BE49-F238E27FC236}">
                <a16:creationId xmlns:a16="http://schemas.microsoft.com/office/drawing/2014/main" id="{EC80303A-7300-08C9-AD8B-9D693D764FEA}"/>
              </a:ext>
            </a:extLst>
          </p:cNvPr>
          <p:cNvSpPr>
            <a:spLocks noGrp="1"/>
          </p:cNvSpPr>
          <p:nvPr>
            <p:ph sz="quarter" idx="11"/>
          </p:nvPr>
        </p:nvSpPr>
        <p:spPr/>
        <p:txBody>
          <a:bodyPr/>
          <a:lstStyle/>
          <a:p>
            <a:r>
              <a:rPr kumimoji="1" lang="en-US" altLang="ja-JP"/>
              <a:t>RE100</a:t>
            </a:r>
            <a:r>
              <a:rPr kumimoji="1" lang="ja-JP" altLang="en-US"/>
              <a:t>に取り組むメリット③</a:t>
            </a:r>
          </a:p>
        </p:txBody>
      </p:sp>
      <p:sp>
        <p:nvSpPr>
          <p:cNvPr id="6" name="コンテンツ プレースホルダー 4">
            <a:extLst>
              <a:ext uri="{FF2B5EF4-FFF2-40B4-BE49-F238E27FC236}">
                <a16:creationId xmlns:a16="http://schemas.microsoft.com/office/drawing/2014/main" id="{772F60CE-8883-6674-2237-A793E6F4369B}"/>
              </a:ext>
            </a:extLst>
          </p:cNvPr>
          <p:cNvSpPr>
            <a:spLocks noGrp="1"/>
          </p:cNvSpPr>
          <p:nvPr>
            <p:ph sz="quarter" idx="12"/>
          </p:nvPr>
        </p:nvSpPr>
        <p:spPr>
          <a:xfrm>
            <a:off x="161925" y="1110920"/>
            <a:ext cx="10367963" cy="634941"/>
          </a:xfrm>
        </p:spPr>
        <p:txBody>
          <a:bodyPr/>
          <a:lstStyle/>
          <a:p>
            <a:r>
              <a:rPr lang="ja-JP" altLang="en-US"/>
              <a:t>実施中の再エネ調達手法や再エネ導入比率によって得られる得点が異なる設問がある。</a:t>
            </a:r>
            <a:endParaRPr lang="en-US" altLang="ja-JP"/>
          </a:p>
        </p:txBody>
      </p:sp>
      <p:graphicFrame>
        <p:nvGraphicFramePr>
          <p:cNvPr id="9" name="表 8">
            <a:extLst>
              <a:ext uri="{FF2B5EF4-FFF2-40B4-BE49-F238E27FC236}">
                <a16:creationId xmlns:a16="http://schemas.microsoft.com/office/drawing/2014/main" id="{BDBC5A88-9B44-C92D-B734-51FCCA944921}"/>
              </a:ext>
            </a:extLst>
          </p:cNvPr>
          <p:cNvGraphicFramePr>
            <a:graphicFrameLocks noGrp="1"/>
          </p:cNvGraphicFramePr>
          <p:nvPr>
            <p:extLst>
              <p:ext uri="{D42A27DB-BD31-4B8C-83A1-F6EECF244321}">
                <p14:modId xmlns:p14="http://schemas.microsoft.com/office/powerpoint/2010/main" val="2146816195"/>
              </p:ext>
            </p:extLst>
          </p:nvPr>
        </p:nvGraphicFramePr>
        <p:xfrm>
          <a:off x="521493" y="1924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7.30.17</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（報告年における貴組織の再生可能電力の購入について、国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a:latin typeface="+mn-ea"/>
                          <a:ea typeface="+mn-ea"/>
                        </a:rPr>
                        <a:t>ルート</a:t>
                      </a:r>
                      <a:r>
                        <a:rPr kumimoji="1" lang="en-US" altLang="ja-JP" sz="1400">
                          <a:latin typeface="+mn-ea"/>
                          <a:ea typeface="+mn-ea"/>
                        </a:rPr>
                        <a:t>A</a:t>
                      </a:r>
                    </a:p>
                    <a:p>
                      <a:pPr algn="l"/>
                      <a:r>
                        <a:rPr kumimoji="1" lang="ja-JP" altLang="en-US" sz="1400">
                          <a:latin typeface="+mn-ea"/>
                          <a:ea typeface="+mn-ea"/>
                        </a:rPr>
                        <a:t>（最大</a:t>
                      </a:r>
                      <a:r>
                        <a:rPr kumimoji="1" lang="en-US" altLang="ja-JP" sz="1400">
                          <a:latin typeface="+mn-ea"/>
                          <a:ea typeface="+mn-ea"/>
                        </a:rPr>
                        <a:t>6</a:t>
                      </a:r>
                      <a:r>
                        <a:rPr kumimoji="1" lang="ja-JP" altLang="en-US" sz="140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開示項目数に応じて得点（最大</a:t>
                      </a:r>
                      <a:r>
                        <a:rPr kumimoji="1" lang="en-US" altLang="ja-JP" sz="1400">
                          <a:latin typeface="+mn-ea"/>
                          <a:ea typeface="+mn-ea"/>
                        </a:rPr>
                        <a:t>3</a:t>
                      </a:r>
                      <a:r>
                        <a:rPr kumimoji="1" lang="ja-JP" altLang="en-US" sz="140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a:latin typeface="+mn-ea"/>
                          <a:ea typeface="+mn-ea"/>
                        </a:rPr>
                        <a:t>2</a:t>
                      </a:r>
                      <a:r>
                        <a:rPr kumimoji="1" lang="ja-JP" altLang="en-US" sz="1400">
                          <a:latin typeface="+mn-ea"/>
                          <a:ea typeface="+mn-ea"/>
                        </a:rPr>
                        <a:t>点（フルポイント）：</a:t>
                      </a:r>
                      <a:br>
                        <a:rPr kumimoji="1" lang="en-US" altLang="ja-JP" sz="1400">
                          <a:latin typeface="+mn-ea"/>
                          <a:ea typeface="+mn-ea"/>
                        </a:rPr>
                      </a:br>
                      <a:r>
                        <a:rPr kumimoji="1" lang="ja-JP" altLang="en-US" sz="1400">
                          <a:latin typeface="+mn-ea"/>
                          <a:ea typeface="+mn-ea"/>
                        </a:rPr>
                        <a:t>自社の「合計エネルギー消費量」の</a:t>
                      </a:r>
                      <a:r>
                        <a:rPr kumimoji="1" lang="en-US" altLang="ja-JP" sz="1400">
                          <a:latin typeface="+mn-ea"/>
                          <a:ea typeface="+mn-ea"/>
                        </a:rPr>
                        <a:t>25%</a:t>
                      </a:r>
                      <a:r>
                        <a:rPr kumimoji="1" lang="ja-JP" altLang="en-US" sz="1400">
                          <a:latin typeface="+mn-ea"/>
                          <a:ea typeface="+mn-ea"/>
                        </a:rPr>
                        <a:t>以上が再エネ</a:t>
                      </a:r>
                      <a:endParaRPr kumimoji="1" lang="en-US" altLang="ja-JP" sz="1400">
                        <a:latin typeface="+mn-ea"/>
                        <a:ea typeface="+mn-ea"/>
                      </a:endParaRPr>
                    </a:p>
                    <a:p>
                      <a:pPr algn="l"/>
                      <a:r>
                        <a:rPr kumimoji="1" lang="en-US" altLang="ja-JP" sz="1400">
                          <a:latin typeface="+mn-ea"/>
                          <a:ea typeface="+mn-ea"/>
                        </a:rPr>
                        <a:t>1</a:t>
                      </a:r>
                      <a:r>
                        <a:rPr kumimoji="1" lang="ja-JP" altLang="en-US" sz="1400">
                          <a:latin typeface="+mn-ea"/>
                          <a:ea typeface="+mn-ea"/>
                        </a:rPr>
                        <a:t>点：</a:t>
                      </a:r>
                      <a:br>
                        <a:rPr kumimoji="1" lang="en-US" altLang="ja-JP" sz="1400">
                          <a:latin typeface="+mn-ea"/>
                          <a:ea typeface="+mn-ea"/>
                        </a:rPr>
                      </a:br>
                      <a:r>
                        <a:rPr kumimoji="1" lang="ja-JP" altLang="en-US" sz="1400">
                          <a:latin typeface="+mn-ea"/>
                          <a:ea typeface="+mn-ea"/>
                        </a:rPr>
                        <a:t>自社の「合計エネルギー消費量」の</a:t>
                      </a:r>
                      <a:r>
                        <a:rPr kumimoji="1" lang="en-US" altLang="ja-JP" sz="1400">
                          <a:latin typeface="+mn-ea"/>
                          <a:ea typeface="+mn-ea"/>
                        </a:rPr>
                        <a:t>10%</a:t>
                      </a:r>
                      <a:r>
                        <a:rPr kumimoji="1" lang="ja-JP" altLang="en-US" sz="140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a:latin typeface="+mn-ea"/>
                          <a:ea typeface="+mn-ea"/>
                        </a:rPr>
                        <a:t>2</a:t>
                      </a:r>
                      <a:r>
                        <a:rPr kumimoji="1" lang="ja-JP" altLang="en-US" sz="1400">
                          <a:latin typeface="+mn-ea"/>
                          <a:ea typeface="+mn-ea"/>
                        </a:rPr>
                        <a:t>点（フルポイント）：</a:t>
                      </a:r>
                      <a:br>
                        <a:rPr kumimoji="1" lang="en-US" altLang="ja-JP" sz="1400">
                          <a:latin typeface="+mn-ea"/>
                          <a:ea typeface="+mn-ea"/>
                        </a:rPr>
                      </a:br>
                      <a:r>
                        <a:rPr kumimoji="1" lang="ja-JP" altLang="en-US" sz="1400">
                          <a:latin typeface="+mn-ea"/>
                          <a:ea typeface="+mn-ea"/>
                        </a:rPr>
                        <a:t>組織の「総エネルギー消費量」の</a:t>
                      </a:r>
                      <a:r>
                        <a:rPr kumimoji="1" lang="en-US" altLang="ja-JP" sz="1400">
                          <a:latin typeface="+mn-ea"/>
                          <a:ea typeface="+mn-ea"/>
                        </a:rPr>
                        <a:t>99%</a:t>
                      </a:r>
                      <a:r>
                        <a:rPr kumimoji="1" lang="ja-JP" altLang="en-US" sz="1400">
                          <a:latin typeface="+mn-ea"/>
                          <a:ea typeface="+mn-ea"/>
                        </a:rPr>
                        <a:t>以上が再エネ</a:t>
                      </a:r>
                      <a:endParaRPr kumimoji="1" lang="en-US" altLang="ja-JP" sz="1400">
                        <a:latin typeface="+mn-ea"/>
                        <a:ea typeface="+mn-ea"/>
                      </a:endParaRPr>
                    </a:p>
                    <a:p>
                      <a:pPr algn="l"/>
                      <a:r>
                        <a:rPr kumimoji="1" lang="en-US" altLang="ja-JP" sz="1400">
                          <a:latin typeface="+mn-ea"/>
                          <a:ea typeface="+mn-ea"/>
                        </a:rPr>
                        <a:t>1.5</a:t>
                      </a:r>
                      <a:r>
                        <a:rPr kumimoji="1" lang="ja-JP" altLang="en-US" sz="1400">
                          <a:latin typeface="+mn-ea"/>
                          <a:ea typeface="+mn-ea"/>
                        </a:rPr>
                        <a:t>点：</a:t>
                      </a:r>
                      <a:br>
                        <a:rPr kumimoji="1" lang="en-US" altLang="ja-JP" sz="1400">
                          <a:latin typeface="+mn-ea"/>
                          <a:ea typeface="+mn-ea"/>
                        </a:rPr>
                      </a:br>
                      <a:r>
                        <a:rPr kumimoji="1" lang="ja-JP" altLang="en-US" sz="1400">
                          <a:latin typeface="+mn-ea"/>
                          <a:ea typeface="+mn-ea"/>
                        </a:rPr>
                        <a:t>組織の「総エネルギー消費量」の</a:t>
                      </a:r>
                      <a:r>
                        <a:rPr kumimoji="1" lang="en-US" altLang="ja-JP" sz="1400">
                          <a:latin typeface="+mn-ea"/>
                          <a:ea typeface="+mn-ea"/>
                        </a:rPr>
                        <a:t>75%</a:t>
                      </a:r>
                      <a:r>
                        <a:rPr kumimoji="1" lang="ja-JP" altLang="en-US" sz="1400">
                          <a:latin typeface="+mn-ea"/>
                          <a:ea typeface="+mn-ea"/>
                        </a:rPr>
                        <a:t>以上が再エネ</a:t>
                      </a:r>
                      <a:endParaRPr kumimoji="1" lang="en-US" altLang="ja-JP" sz="1400">
                        <a:latin typeface="+mn-ea"/>
                        <a:ea typeface="+mn-ea"/>
                      </a:endParaRPr>
                    </a:p>
                    <a:p>
                      <a:pPr algn="l"/>
                      <a:r>
                        <a:rPr kumimoji="1" lang="en-US" altLang="ja-JP" sz="1400">
                          <a:latin typeface="+mn-ea"/>
                          <a:ea typeface="+mn-ea"/>
                        </a:rPr>
                        <a:t>1</a:t>
                      </a:r>
                      <a:r>
                        <a:rPr kumimoji="1" lang="ja-JP" altLang="en-US" sz="1400">
                          <a:latin typeface="+mn-ea"/>
                          <a:ea typeface="+mn-ea"/>
                        </a:rPr>
                        <a:t>点：</a:t>
                      </a:r>
                      <a:br>
                        <a:rPr kumimoji="1" lang="en-US" altLang="ja-JP" sz="1400">
                          <a:latin typeface="+mn-ea"/>
                          <a:ea typeface="+mn-ea"/>
                        </a:rPr>
                      </a:br>
                      <a:r>
                        <a:rPr kumimoji="1" lang="ja-JP" altLang="en-US" sz="1400">
                          <a:latin typeface="+mn-ea"/>
                          <a:ea typeface="+mn-ea"/>
                        </a:rPr>
                        <a:t>組織の「総エネルギー消費量」の</a:t>
                      </a:r>
                      <a:r>
                        <a:rPr kumimoji="1" lang="en-US" altLang="ja-JP" sz="1400">
                          <a:latin typeface="+mn-ea"/>
                          <a:ea typeface="+mn-ea"/>
                        </a:rPr>
                        <a:t>50%</a:t>
                      </a:r>
                      <a:r>
                        <a:rPr kumimoji="1" lang="ja-JP" altLang="en-US" sz="140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355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7.30.18</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報告年における貴組織の低炭素熱、蒸気、及び冷熱の購入について、国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回答項目数に応じて得点（最大</a:t>
                      </a:r>
                      <a:r>
                        <a:rPr kumimoji="1" lang="en-US" altLang="ja-JP" sz="1400">
                          <a:latin typeface="+mn-ea"/>
                          <a:ea typeface="+mn-ea"/>
                        </a:rPr>
                        <a:t>4</a:t>
                      </a:r>
                      <a:r>
                        <a:rPr kumimoji="1" lang="ja-JP" altLang="en-US" sz="140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a:latin typeface="+mn-ea"/>
                          <a:ea typeface="+mn-ea"/>
                        </a:rPr>
                        <a:t>1</a:t>
                      </a:r>
                      <a:r>
                        <a:rPr kumimoji="1" lang="ja-JP" altLang="en-US" sz="1400">
                          <a:latin typeface="+mn-ea"/>
                          <a:ea typeface="+mn-ea"/>
                        </a:rPr>
                        <a:t>点（フルポイント）：</a:t>
                      </a:r>
                      <a:br>
                        <a:rPr kumimoji="1" lang="en-US" altLang="ja-JP" sz="1400">
                          <a:latin typeface="+mn-ea"/>
                          <a:ea typeface="+mn-ea"/>
                        </a:rPr>
                      </a:br>
                      <a:r>
                        <a:rPr kumimoji="1" lang="ja-JP" altLang="en-US" sz="140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a:latin typeface="+mn-ea"/>
                          <a:ea typeface="+mn-ea"/>
                        </a:rPr>
                        <a:t>1</a:t>
                      </a:r>
                      <a:r>
                        <a:rPr kumimoji="1" lang="ja-JP" altLang="en-US" sz="1400">
                          <a:latin typeface="+mn-ea"/>
                          <a:ea typeface="+mn-ea"/>
                        </a:rPr>
                        <a:t>点（フルポイント）：</a:t>
                      </a:r>
                      <a:br>
                        <a:rPr kumimoji="1" lang="en-US" altLang="ja-JP" sz="1400">
                          <a:latin typeface="+mn-ea"/>
                          <a:ea typeface="+mn-ea"/>
                        </a:rPr>
                      </a:br>
                      <a:r>
                        <a:rPr kumimoji="1" lang="ja-JP" altLang="en-US" sz="1400">
                          <a:latin typeface="+mn-ea"/>
                          <a:ea typeface="+mn-ea"/>
                        </a:rPr>
                        <a:t>再エネの総生成量</a:t>
                      </a:r>
                      <a:r>
                        <a:rPr kumimoji="1" lang="en-US" altLang="ja-JP" sz="1400">
                          <a:latin typeface="+mn-ea"/>
                          <a:ea typeface="+mn-ea"/>
                        </a:rPr>
                        <a:t>(MWh)</a:t>
                      </a:r>
                      <a:r>
                        <a:rPr kumimoji="1" lang="ja-JP" altLang="en-US" sz="1400">
                          <a:latin typeface="+mn-ea"/>
                          <a:ea typeface="+mn-ea"/>
                        </a:rPr>
                        <a:t>」が、「合計差引前総生成量」の</a:t>
                      </a:r>
                      <a:r>
                        <a:rPr kumimoji="1" lang="en-US" altLang="ja-JP" sz="1400">
                          <a:latin typeface="+mn-ea"/>
                          <a:ea typeface="+mn-ea"/>
                        </a:rPr>
                        <a:t>25%</a:t>
                      </a:r>
                      <a:r>
                        <a:rPr kumimoji="1" lang="ja-JP" altLang="en-US" sz="140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489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に取り組むメリット④</a:t>
            </a:r>
            <a:endParaRPr kumimoji="1" lang="ja-JP" altLang="en-US"/>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a:t>再エネ</a:t>
            </a:r>
            <a:r>
              <a:rPr lang="en-US" altLang="ja-JP" sz="3600" b="0" kern="0"/>
              <a:t>100</a:t>
            </a:r>
            <a:r>
              <a:rPr lang="ja-JP" altLang="en-US" sz="3600" b="0" kern="0"/>
              <a:t>％調達をコミットすることは、世界的な対外アピールになる</a:t>
            </a:r>
            <a:endParaRPr lang="en-US" altLang="ja-JP" sz="3600" b="0" kern="0"/>
          </a:p>
          <a:p>
            <a:pPr marL="88900">
              <a:defRPr/>
            </a:pPr>
            <a:endParaRPr lang="en-US" altLang="ja-JP" sz="3600" b="0" kern="0">
              <a:solidFill>
                <a:srgbClr val="FF0000"/>
              </a:solidFill>
            </a:endParaRPr>
          </a:p>
          <a:p>
            <a:pPr marL="88900">
              <a:defRPr/>
            </a:pPr>
            <a:endParaRPr lang="en-US" altLang="ja-JP" sz="3600" b="0" kern="0">
              <a:solidFill>
                <a:srgbClr val="FF0000"/>
              </a:solidFill>
            </a:endParaRPr>
          </a:p>
          <a:p>
            <a:pPr marL="358775" indent="-3175">
              <a:defRPr/>
            </a:pPr>
            <a:r>
              <a:rPr lang="ja-JP" altLang="en-US" sz="3600" kern="0">
                <a:solidFill>
                  <a:srgbClr val="FF0000"/>
                </a:solidFill>
              </a:rPr>
              <a:t>世界中の企業と情報交換できる他、新たな供給側企業と出会えることも</a:t>
            </a:r>
          </a:p>
          <a:p>
            <a:pPr marL="358775" indent="-3175">
              <a:defRPr/>
            </a:pPr>
            <a:endParaRPr lang="ja-JP" altLang="en-US" sz="3600" kern="0">
              <a:solidFill>
                <a:srgbClr val="FF0000"/>
              </a:solidFill>
            </a:endParaRPr>
          </a:p>
        </p:txBody>
      </p:sp>
      <p:sp>
        <p:nvSpPr>
          <p:cNvPr id="3" name="AutoShape 15">
            <a:extLst>
              <a:ext uri="{FF2B5EF4-FFF2-40B4-BE49-F238E27FC236}">
                <a16:creationId xmlns:a16="http://schemas.microsoft.com/office/drawing/2014/main" id="{16E62EB6-3819-AB6A-3EFE-A183BC14B243}"/>
              </a:ext>
            </a:extLst>
          </p:cNvPr>
          <p:cNvSpPr>
            <a:spLocks noChangeArrowheads="1"/>
          </p:cNvSpPr>
          <p:nvPr/>
        </p:nvSpPr>
        <p:spPr bwMode="auto">
          <a:xfrm rot="10800000">
            <a:off x="3553832" y="359074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4138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RE100</a:t>
            </a:r>
            <a:r>
              <a:rPr kumimoji="1" lang="ja-JP" altLang="en-US"/>
              <a:t>参加企業同士の協働による再エネ調達</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に取り組むメリット④</a:t>
            </a:r>
          </a:p>
        </p:txBody>
      </p:sp>
      <p:sp>
        <p:nvSpPr>
          <p:cNvPr id="7" name="テキスト ボックス 6"/>
          <p:cNvSpPr txBox="1"/>
          <p:nvPr/>
        </p:nvSpPr>
        <p:spPr>
          <a:xfrm>
            <a:off x="638216" y="2204013"/>
            <a:ext cx="9505056" cy="2554545"/>
          </a:xfrm>
          <a:prstGeom prst="rect">
            <a:avLst/>
          </a:prstGeom>
          <a:noFill/>
        </p:spPr>
        <p:txBody>
          <a:bodyPr wrap="square" rtlCol="0">
            <a:spAutoFit/>
          </a:bodyPr>
          <a:lstStyle/>
          <a:p>
            <a:r>
              <a:rPr kumimoji="1" lang="en-US" altLang="ja-JP" sz="4000" b="1">
                <a:latin typeface="+mn-lt"/>
                <a:ea typeface="+mn-ea"/>
              </a:rPr>
              <a:t>RE100</a:t>
            </a:r>
            <a:r>
              <a:rPr lang="ja-JP" altLang="en-US" sz="4000" b="1">
                <a:latin typeface="+mn-lt"/>
                <a:ea typeface="+mn-ea"/>
              </a:rPr>
              <a:t>に参加することで</a:t>
            </a:r>
            <a:r>
              <a:rPr kumimoji="1" lang="ja-JP" altLang="en-US" sz="4000" b="1">
                <a:latin typeface="+mn-lt"/>
                <a:ea typeface="+mn-ea"/>
              </a:rPr>
              <a:t>、再生可能な電力供給の促進に役立つ</a:t>
            </a:r>
            <a:r>
              <a:rPr kumimoji="1" lang="ja-JP" altLang="en-US" sz="4000" b="1">
                <a:solidFill>
                  <a:srgbClr val="FF0000"/>
                </a:solidFill>
                <a:latin typeface="+mn-lt"/>
                <a:ea typeface="+mn-ea"/>
              </a:rPr>
              <a:t>ピアラーニングの機会を増やす</a:t>
            </a:r>
            <a:r>
              <a:rPr kumimoji="1" lang="ja-JP" altLang="en-US" sz="4000" b="1">
                <a:latin typeface="+mn-lt"/>
                <a:ea typeface="+mn-ea"/>
              </a:rPr>
              <a:t>ことができ、それは</a:t>
            </a:r>
            <a:r>
              <a:rPr kumimoji="1" lang="ja-JP" altLang="en-US" sz="4000" b="1">
                <a:solidFill>
                  <a:srgbClr val="FF0000"/>
                </a:solidFill>
                <a:latin typeface="+mn-lt"/>
                <a:ea typeface="+mn-ea"/>
              </a:rPr>
              <a:t>強力なモチベーション</a:t>
            </a:r>
            <a:r>
              <a:rPr kumimoji="1" lang="ja-JP" altLang="en-US" sz="4000" b="1">
                <a:latin typeface="+mn-lt"/>
                <a:ea typeface="+mn-ea"/>
              </a:rPr>
              <a:t>になっている。</a:t>
            </a:r>
          </a:p>
        </p:txBody>
      </p:sp>
      <p:sp>
        <p:nvSpPr>
          <p:cNvPr id="8" name="テキスト ボックス 7"/>
          <p:cNvSpPr txBox="1"/>
          <p:nvPr/>
        </p:nvSpPr>
        <p:spPr>
          <a:xfrm>
            <a:off x="953311" y="5447604"/>
            <a:ext cx="9505056" cy="461665"/>
          </a:xfrm>
          <a:prstGeom prst="rect">
            <a:avLst/>
          </a:prstGeom>
          <a:noFill/>
        </p:spPr>
        <p:txBody>
          <a:bodyPr wrap="square" rtlCol="0">
            <a:spAutoFit/>
          </a:bodyPr>
          <a:lstStyle/>
          <a:p>
            <a:pPr algn="r"/>
            <a:r>
              <a:rPr kumimoji="1" lang="ja-JP" altLang="en-US" sz="2400" b="1">
                <a:latin typeface="+mn-lt"/>
                <a:ea typeface="+mn-ea"/>
              </a:rPr>
              <a:t>　</a:t>
            </a:r>
            <a:r>
              <a:rPr kumimoji="1" lang="en-US" altLang="ja-JP" sz="2400" b="1">
                <a:latin typeface="+mn-lt"/>
                <a:ea typeface="+mn-ea"/>
              </a:rPr>
              <a:t>-</a:t>
            </a:r>
            <a:r>
              <a:rPr lang="ja-JP" altLang="en-US" sz="2400" b="1">
                <a:latin typeface="+mn-lt"/>
                <a:ea typeface="+mn-ea"/>
              </a:rPr>
              <a:t> </a:t>
            </a:r>
            <a:r>
              <a:rPr lang="en-US" altLang="ja-JP" sz="2400" b="1">
                <a:latin typeface="+mn-lt"/>
                <a:ea typeface="+mn-ea"/>
              </a:rPr>
              <a:t> Koen </a:t>
            </a:r>
            <a:r>
              <a:rPr lang="en-US" altLang="ja-JP" sz="2400" b="1" err="1">
                <a:latin typeface="+mn-lt"/>
                <a:ea typeface="+mn-ea"/>
              </a:rPr>
              <a:t>Devits</a:t>
            </a:r>
            <a:r>
              <a:rPr lang="en-US" altLang="ja-JP" sz="2400" b="1">
                <a:latin typeface="+mn-lt"/>
                <a:ea typeface="+mn-ea"/>
              </a:rPr>
              <a:t>, Chief Procurement Officer, Royal DSM</a:t>
            </a:r>
            <a:endParaRPr kumimoji="1" lang="ja-JP" altLang="en-US" sz="2400" b="1">
              <a:latin typeface="+mn-lt"/>
              <a:ea typeface="+mn-ea"/>
            </a:endParaRPr>
          </a:p>
        </p:txBody>
      </p:sp>
      <p:sp>
        <p:nvSpPr>
          <p:cNvPr id="2" name="吹き出し: 角を丸めた四角形 1">
            <a:extLst>
              <a:ext uri="{FF2B5EF4-FFF2-40B4-BE49-F238E27FC236}">
                <a16:creationId xmlns:a16="http://schemas.microsoft.com/office/drawing/2014/main" id="{C87F5570-6268-4DEF-9655-62A1534CA981}"/>
              </a:ext>
            </a:extLst>
          </p:cNvPr>
          <p:cNvSpPr/>
          <p:nvPr/>
        </p:nvSpPr>
        <p:spPr>
          <a:xfrm>
            <a:off x="418289" y="1819556"/>
            <a:ext cx="9912485" cy="3199428"/>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2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836" y="3076515"/>
            <a:ext cx="5301206" cy="2985275"/>
          </a:xfrm>
          <a:prstGeom prst="rect">
            <a:avLst/>
          </a:prstGeom>
        </p:spPr>
      </p:pic>
      <p:sp>
        <p:nvSpPr>
          <p:cNvPr id="3" name="タイトル 2"/>
          <p:cNvSpPr>
            <a:spLocks noGrp="1"/>
          </p:cNvSpPr>
          <p:nvPr>
            <p:ph type="title"/>
          </p:nvPr>
        </p:nvSpPr>
        <p:spPr/>
        <p:txBody>
          <a:bodyPr/>
          <a:lstStyle/>
          <a:p>
            <a:r>
              <a:rPr kumimoji="1" lang="ja-JP" altLang="en-US"/>
              <a:t>世界的大企業との協働の場</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に取り組むメリット④</a:t>
            </a:r>
          </a:p>
        </p:txBody>
      </p:sp>
      <p:sp>
        <p:nvSpPr>
          <p:cNvPr id="14" name="コンテンツ プレースホルダー 4"/>
          <p:cNvSpPr>
            <a:spLocks noGrp="1"/>
          </p:cNvSpPr>
          <p:nvPr>
            <p:ph sz="quarter" idx="12"/>
          </p:nvPr>
        </p:nvSpPr>
        <p:spPr>
          <a:xfrm>
            <a:off x="161925" y="1110920"/>
            <a:ext cx="10367963" cy="634941"/>
          </a:xfrm>
        </p:spPr>
        <p:txBody>
          <a:bodyPr/>
          <a:lstStyle/>
          <a:p>
            <a:r>
              <a:rPr lang="en-US" altLang="ja-JP"/>
              <a:t>RE100</a:t>
            </a:r>
            <a:r>
              <a:rPr lang="ja-JP" altLang="en-US" err="1"/>
              <a:t>での</a:t>
            </a:r>
            <a:r>
              <a:rPr lang="ja-JP" altLang="en-US"/>
              <a:t>繋がりをきっかけに、企業間の協働により再エネ調達の新たな手段が見つかることも</a:t>
            </a:r>
          </a:p>
        </p:txBody>
      </p:sp>
      <p:grpSp>
        <p:nvGrpSpPr>
          <p:cNvPr id="16" name="グループ化 15"/>
          <p:cNvGrpSpPr/>
          <p:nvPr/>
        </p:nvGrpSpPr>
        <p:grpSpPr>
          <a:xfrm>
            <a:off x="161925" y="2200869"/>
            <a:ext cx="10819587" cy="4291966"/>
            <a:chOff x="35249" y="743987"/>
            <a:chExt cx="10819587" cy="4291966"/>
          </a:xfrm>
        </p:grpSpPr>
        <p:sp>
          <p:nvSpPr>
            <p:cNvPr id="17" name="テキスト ボックス 16"/>
            <p:cNvSpPr txBox="1"/>
            <p:nvPr/>
          </p:nvSpPr>
          <p:spPr>
            <a:xfrm>
              <a:off x="200472" y="1619633"/>
              <a:ext cx="4691892" cy="3416320"/>
            </a:xfrm>
            <a:prstGeom prst="rect">
              <a:avLst/>
            </a:prstGeom>
            <a:noFill/>
          </p:spPr>
          <p:txBody>
            <a:bodyPr wrap="square" rtlCol="0">
              <a:spAutoFit/>
            </a:bodyPr>
            <a:lstStyle/>
            <a:p>
              <a:r>
                <a:rPr kumimoji="1" lang="en-US" altLang="ja-JP" sz="2400">
                  <a:latin typeface="+mn-lt"/>
                  <a:ea typeface="+mn-ea"/>
                </a:rPr>
                <a:t>2017</a:t>
              </a:r>
              <a:r>
                <a:rPr kumimoji="1" lang="ja-JP" altLang="en-US" sz="2400">
                  <a:latin typeface="+mn-lt"/>
                  <a:ea typeface="+mn-ea"/>
                </a:rPr>
                <a:t>年</a:t>
              </a:r>
              <a:r>
                <a:rPr lang="en-US" altLang="ja-JP" sz="2400"/>
                <a:t>1</a:t>
              </a:r>
              <a:r>
                <a:rPr kumimoji="1" lang="ja-JP" altLang="en-US" sz="2400">
                  <a:latin typeface="+mn-lt"/>
                  <a:ea typeface="+mn-ea"/>
                </a:rPr>
                <a:t>月、</a:t>
              </a:r>
              <a:r>
                <a:rPr lang="en-US" altLang="ja-JP" sz="2400"/>
                <a:t>4</a:t>
              </a:r>
              <a:r>
                <a:rPr lang="ja-JP" altLang="en-US" sz="2400"/>
                <a:t>社は共同設立した独自のグリーンエネルギー購入コンソーシアムにより、オランダの風力発電所から電力供給を行うことを発表。</a:t>
              </a:r>
              <a:r>
                <a:rPr lang="en-US" altLang="ja-JP" sz="2400">
                  <a:latin typeface="+mn-lt"/>
                  <a:ea typeface="+mn-ea"/>
                </a:rPr>
                <a:t>2</a:t>
              </a:r>
              <a:r>
                <a:rPr lang="ja-JP" altLang="en-US" sz="2400" err="1">
                  <a:latin typeface="+mn-lt"/>
                  <a:ea typeface="+mn-ea"/>
                </a:rPr>
                <a:t>つの</a:t>
              </a:r>
              <a:r>
                <a:rPr lang="ja-JP" altLang="en-US" sz="2400">
                  <a:latin typeface="+mn-lt"/>
                  <a:ea typeface="+mn-ea"/>
                </a:rPr>
                <a:t>風力発電プロジェクトと長期電力購入契約をしており、これらの発電所は、</a:t>
              </a:r>
              <a:r>
                <a:rPr lang="en-US" altLang="ja-JP" sz="2400">
                  <a:latin typeface="+mn-lt"/>
                  <a:ea typeface="+mn-ea"/>
                </a:rPr>
                <a:t>140,000</a:t>
              </a:r>
              <a:r>
                <a:rPr lang="ja-JP" altLang="en-US" sz="2400">
                  <a:latin typeface="+mn-lt"/>
                  <a:ea typeface="+mn-ea"/>
                </a:rPr>
                <a:t>世帯への電力供給に匹敵する</a:t>
              </a:r>
              <a:r>
                <a:rPr lang="en-US" altLang="ja-JP" sz="2400">
                  <a:latin typeface="+mn-lt"/>
                  <a:ea typeface="+mn-ea"/>
                </a:rPr>
                <a:t>140MW</a:t>
              </a:r>
              <a:r>
                <a:rPr lang="ja-JP" altLang="en-US" sz="2400">
                  <a:latin typeface="+mn-lt"/>
                  <a:ea typeface="+mn-ea"/>
                </a:rPr>
                <a:t>を超える総容量を有する。</a:t>
              </a:r>
              <a:endParaRPr kumimoji="1" lang="en-US" altLang="ja-JP" sz="2400">
                <a:latin typeface="+mn-lt"/>
                <a:ea typeface="+mn-ea"/>
              </a:endParaRPr>
            </a:p>
          </p:txBody>
        </p:sp>
        <p:sp>
          <p:nvSpPr>
            <p:cNvPr id="18" name="テキスト ボックス 17"/>
            <p:cNvSpPr txBox="1"/>
            <p:nvPr/>
          </p:nvSpPr>
          <p:spPr>
            <a:xfrm>
              <a:off x="35249" y="743987"/>
              <a:ext cx="10819587" cy="400110"/>
            </a:xfrm>
            <a:prstGeom prst="rect">
              <a:avLst/>
            </a:prstGeom>
            <a:noFill/>
          </p:spPr>
          <p:txBody>
            <a:bodyPr wrap="square" rtlCol="0">
              <a:spAutoFit/>
            </a:bodyPr>
            <a:lstStyle/>
            <a:p>
              <a:pPr marL="361950" indent="-361950">
                <a:buFont typeface="Wingdings" panose="05000000000000000000" pitchFamily="2" charset="2"/>
                <a:buChar char="n"/>
              </a:pPr>
              <a:r>
                <a:rPr kumimoji="1" lang="ja-JP" altLang="en-US" sz="2000" b="1" dirty="0">
                  <a:latin typeface="+mn-lt"/>
                  <a:ea typeface="+mn-ea"/>
                </a:rPr>
                <a:t>企業間の協働による再エネ調達事例：</a:t>
              </a:r>
              <a:r>
                <a:rPr kumimoji="1" lang="en-US" altLang="ja-JP" sz="2000" b="1" dirty="0">
                  <a:latin typeface="+mn-lt"/>
                  <a:ea typeface="+mn-ea"/>
                </a:rPr>
                <a:t>Akzo</a:t>
              </a:r>
              <a:r>
                <a:rPr kumimoji="1" lang="ja-JP" altLang="en-US" sz="2000" b="1" dirty="0">
                  <a:latin typeface="+mn-lt"/>
                  <a:ea typeface="+mn-ea"/>
                </a:rPr>
                <a:t> </a:t>
              </a:r>
              <a:r>
                <a:rPr kumimoji="1" lang="en-US" altLang="ja-JP" sz="2000" b="1" dirty="0">
                  <a:latin typeface="+mn-lt"/>
                  <a:ea typeface="+mn-ea"/>
                </a:rPr>
                <a:t>Nobel, DSM, Google, Philips</a:t>
              </a:r>
              <a:endParaRPr kumimoji="1" lang="ja-JP" altLang="en-US" sz="2000" b="1" dirty="0">
                <a:latin typeface="+mn-lt"/>
                <a:ea typeface="+mn-ea"/>
              </a:endParaRPr>
            </a:p>
          </p:txBody>
        </p:sp>
        <p:cxnSp>
          <p:nvCxnSpPr>
            <p:cNvPr id="19" name="直線コネクタ 18"/>
            <p:cNvCxnSpPr/>
            <p:nvPr/>
          </p:nvCxnSpPr>
          <p:spPr bwMode="auto">
            <a:xfrm>
              <a:off x="200472" y="1215916"/>
              <a:ext cx="9979220"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 Box 9">
            <a:extLst>
              <a:ext uri="{FF2B5EF4-FFF2-40B4-BE49-F238E27FC236}">
                <a16:creationId xmlns:a16="http://schemas.microsoft.com/office/drawing/2014/main" id="{77B2AA2C-6D0D-8398-DBF3-937112C341B1}"/>
              </a:ext>
            </a:extLst>
          </p:cNvPr>
          <p:cNvSpPr txBox="1">
            <a:spLocks noChangeArrowheads="1"/>
          </p:cNvSpPr>
          <p:nvPr/>
        </p:nvSpPr>
        <p:spPr bwMode="auto">
          <a:xfrm>
            <a:off x="350104" y="7049663"/>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Akzo Nobel</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Media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Release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 17, 2017</a:t>
            </a:r>
          </a:p>
          <a:p>
            <a:pPr marL="268288" lvl="0" defTabSz="844083">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https://www.nouryon.com/news-and-events/news-overview/2017/akzonobel-leads-an-initiative-with-dsm-google-and-philips-to-buy-green-power-from-bouwdokken-wind-farm/</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808055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a:t>RE100</a:t>
            </a:r>
            <a:r>
              <a:rPr lang="ja-JP" altLang="en-US"/>
              <a:t>の参加企業</a:t>
            </a:r>
          </a:p>
        </p:txBody>
      </p:sp>
    </p:spTree>
    <p:extLst>
      <p:ext uri="{BB962C8B-B14F-4D97-AF65-F5344CB8AC3E}">
        <p14:creationId xmlns:p14="http://schemas.microsoft.com/office/powerpoint/2010/main" val="215368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7A69-75A3-8D9B-6449-2D3E173DE3D9}"/>
            </a:ext>
          </a:extLst>
        </p:cNvPr>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A854C822-15E8-398E-7F8B-73AFD89542E1}"/>
              </a:ext>
            </a:extLst>
          </p:cNvPr>
          <p:cNvGraphicFramePr/>
          <p:nvPr/>
        </p:nvGraphicFramePr>
        <p:xfrm>
          <a:off x="416954" y="2280150"/>
          <a:ext cx="9857904"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2B761D63-BECE-14EA-0E15-45EB69E7DF25}"/>
              </a:ext>
            </a:extLst>
          </p:cNvPr>
          <p:cNvSpPr>
            <a:spLocks noGrp="1"/>
          </p:cNvSpPr>
          <p:nvPr>
            <p:ph type="title"/>
          </p:nvPr>
        </p:nvSpPr>
        <p:spPr/>
        <p:txBody>
          <a:bodyPr/>
          <a:lstStyle/>
          <a:p>
            <a:r>
              <a:rPr lang="en-US" altLang="ja-JP"/>
              <a:t>RE100</a:t>
            </a:r>
            <a:r>
              <a:rPr lang="ja-JP" altLang="en-US"/>
              <a:t>に参加する企業は世界全体で増加傾向</a:t>
            </a:r>
            <a:endParaRPr kumimoji="1" lang="ja-JP" altLang="en-US"/>
          </a:p>
        </p:txBody>
      </p:sp>
      <p:sp>
        <p:nvSpPr>
          <p:cNvPr id="3" name="コンテンツ プレースホルダー 2">
            <a:extLst>
              <a:ext uri="{FF2B5EF4-FFF2-40B4-BE49-F238E27FC236}">
                <a16:creationId xmlns:a16="http://schemas.microsoft.com/office/drawing/2014/main" id="{13A7A8DE-5613-B4D1-FEA8-CFC1EFD3B1DB}"/>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の</a:t>
            </a:r>
            <a:r>
              <a:rPr lang="en-US" altLang="ja-JP" dirty="0"/>
              <a:t>2025</a:t>
            </a:r>
            <a:r>
              <a:rPr lang="ja-JP" altLang="en-US" dirty="0"/>
              <a:t>年度の加盟企業数は、日本で</a:t>
            </a:r>
            <a:r>
              <a:rPr lang="en-US" altLang="ja-JP" dirty="0"/>
              <a:t>95</a:t>
            </a:r>
            <a:r>
              <a:rPr lang="ja-JP" altLang="en-US" dirty="0"/>
              <a:t>社、世界全体で</a:t>
            </a:r>
            <a:r>
              <a:rPr lang="en-US" altLang="ja-JP" dirty="0"/>
              <a:t>443</a:t>
            </a:r>
            <a:r>
              <a:rPr lang="ja-JP" altLang="en-US" dirty="0"/>
              <a:t>社であった。</a:t>
            </a:r>
            <a:endParaRPr lang="en-US" altLang="ja-JP" dirty="0"/>
          </a:p>
        </p:txBody>
      </p:sp>
      <p:sp>
        <p:nvSpPr>
          <p:cNvPr id="10" name="テキスト ボックス 9">
            <a:extLst>
              <a:ext uri="{FF2B5EF4-FFF2-40B4-BE49-F238E27FC236}">
                <a16:creationId xmlns:a16="http://schemas.microsoft.com/office/drawing/2014/main" id="{46A8F0BE-69B9-E387-EAD9-16A2583A82C0}"/>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DDC71CE6-B2E2-810C-8ECA-55AADACA3BEB}"/>
              </a:ext>
            </a:extLst>
          </p:cNvPr>
          <p:cNvGrpSpPr/>
          <p:nvPr/>
        </p:nvGrpSpPr>
        <p:grpSpPr>
          <a:xfrm>
            <a:off x="1425592" y="2149910"/>
            <a:ext cx="7756549" cy="3780598"/>
            <a:chOff x="1384496" y="2247130"/>
            <a:chExt cx="7756549" cy="3780598"/>
          </a:xfrm>
        </p:grpSpPr>
        <p:sp>
          <p:nvSpPr>
            <p:cNvPr id="5" name="テキスト ボックス 4">
              <a:extLst>
                <a:ext uri="{FF2B5EF4-FFF2-40B4-BE49-F238E27FC236}">
                  <a16:creationId xmlns:a16="http://schemas.microsoft.com/office/drawing/2014/main" id="{EA13EEBF-99E5-F7F9-9988-32D619E63052}"/>
                </a:ext>
              </a:extLst>
            </p:cNvPr>
            <p:cNvSpPr txBox="1"/>
            <p:nvPr/>
          </p:nvSpPr>
          <p:spPr>
            <a:xfrm>
              <a:off x="1384496" y="5658396"/>
              <a:ext cx="360000" cy="369332"/>
            </a:xfrm>
            <a:prstGeom prst="rect">
              <a:avLst/>
            </a:prstGeom>
            <a:noFill/>
          </p:spPr>
          <p:txBody>
            <a:bodyPr wrap="none" rtlCol="0">
              <a:noAutofit/>
            </a:bodyPr>
            <a:lstStyle/>
            <a:p>
              <a:pPr algn="ctr"/>
              <a:r>
                <a:rPr kumimoji="1" lang="en-US" altLang="ja-JP" b="1">
                  <a:solidFill>
                    <a:srgbClr val="FF0000"/>
                  </a:solidFill>
                </a:rPr>
                <a:t>14</a:t>
              </a:r>
              <a:endParaRPr kumimoji="1" lang="ja-JP" altLang="en-US" b="1">
                <a:solidFill>
                  <a:srgbClr val="FF0000"/>
                </a:solidFill>
              </a:endParaRPr>
            </a:p>
          </p:txBody>
        </p:sp>
        <p:sp>
          <p:nvSpPr>
            <p:cNvPr id="6" name="テキスト ボックス 5">
              <a:extLst>
                <a:ext uri="{FF2B5EF4-FFF2-40B4-BE49-F238E27FC236}">
                  <a16:creationId xmlns:a16="http://schemas.microsoft.com/office/drawing/2014/main" id="{4ED709CD-6376-8C6A-AC8B-FC95A7C71171}"/>
                </a:ext>
              </a:extLst>
            </p:cNvPr>
            <p:cNvSpPr txBox="1"/>
            <p:nvPr/>
          </p:nvSpPr>
          <p:spPr>
            <a:xfrm>
              <a:off x="2108200" y="5473730"/>
              <a:ext cx="360000" cy="369332"/>
            </a:xfrm>
            <a:prstGeom prst="rect">
              <a:avLst/>
            </a:prstGeom>
            <a:noFill/>
          </p:spPr>
          <p:txBody>
            <a:bodyPr wrap="none" rtlCol="0">
              <a:noAutofit/>
            </a:bodyPr>
            <a:lstStyle/>
            <a:p>
              <a:pPr algn="ctr"/>
              <a:r>
                <a:rPr lang="en-US" altLang="ja-JP" b="1">
                  <a:solidFill>
                    <a:srgbClr val="FF0000"/>
                  </a:solidFill>
                </a:rPr>
                <a:t>5</a:t>
              </a:r>
              <a:r>
                <a:rPr kumimoji="1" lang="en-US" altLang="ja-JP" b="1">
                  <a:solidFill>
                    <a:srgbClr val="FF0000"/>
                  </a:solidFill>
                </a:rPr>
                <a:t>4</a:t>
              </a:r>
              <a:endParaRPr kumimoji="1" lang="ja-JP" altLang="en-US" b="1">
                <a:solidFill>
                  <a:srgbClr val="FF0000"/>
                </a:solidFill>
              </a:endParaRPr>
            </a:p>
          </p:txBody>
        </p:sp>
        <p:sp>
          <p:nvSpPr>
            <p:cNvPr id="8" name="テキスト ボックス 7">
              <a:extLst>
                <a:ext uri="{FF2B5EF4-FFF2-40B4-BE49-F238E27FC236}">
                  <a16:creationId xmlns:a16="http://schemas.microsoft.com/office/drawing/2014/main" id="{FDF00127-0019-4155-780B-9755DF73F3C9}"/>
                </a:ext>
              </a:extLst>
            </p:cNvPr>
            <p:cNvSpPr txBox="1"/>
            <p:nvPr/>
          </p:nvSpPr>
          <p:spPr>
            <a:xfrm>
              <a:off x="2849602" y="5230105"/>
              <a:ext cx="360000" cy="369332"/>
            </a:xfrm>
            <a:prstGeom prst="rect">
              <a:avLst/>
            </a:prstGeom>
            <a:noFill/>
          </p:spPr>
          <p:txBody>
            <a:bodyPr wrap="none" rtlCol="0">
              <a:noAutofit/>
            </a:bodyPr>
            <a:lstStyle/>
            <a:p>
              <a:pPr algn="ctr"/>
              <a:r>
                <a:rPr kumimoji="1" lang="en-US" altLang="ja-JP" b="1">
                  <a:solidFill>
                    <a:srgbClr val="FF0000"/>
                  </a:solidFill>
                </a:rPr>
                <a:t>81</a:t>
              </a:r>
              <a:endParaRPr kumimoji="1" lang="ja-JP" altLang="en-US" b="1">
                <a:solidFill>
                  <a:srgbClr val="FF0000"/>
                </a:solidFill>
              </a:endParaRPr>
            </a:p>
          </p:txBody>
        </p:sp>
        <p:sp>
          <p:nvSpPr>
            <p:cNvPr id="9" name="テキスト ボックス 8">
              <a:extLst>
                <a:ext uri="{FF2B5EF4-FFF2-40B4-BE49-F238E27FC236}">
                  <a16:creationId xmlns:a16="http://schemas.microsoft.com/office/drawing/2014/main" id="{2F5492C4-2C55-97B2-3547-D1280BE10C97}"/>
                </a:ext>
              </a:extLst>
            </p:cNvPr>
            <p:cNvSpPr txBox="1"/>
            <p:nvPr/>
          </p:nvSpPr>
          <p:spPr>
            <a:xfrm>
              <a:off x="3591004" y="5027205"/>
              <a:ext cx="360000" cy="369332"/>
            </a:xfrm>
            <a:prstGeom prst="rect">
              <a:avLst/>
            </a:prstGeom>
            <a:noFill/>
          </p:spPr>
          <p:txBody>
            <a:bodyPr wrap="none" rtlCol="0">
              <a:noAutofit/>
            </a:bodyPr>
            <a:lstStyle/>
            <a:p>
              <a:pPr algn="ctr"/>
              <a:r>
                <a:rPr lang="en-US" altLang="ja-JP" b="1">
                  <a:solidFill>
                    <a:srgbClr val="FF0000"/>
                  </a:solidFill>
                </a:rPr>
                <a:t>121</a:t>
              </a:r>
              <a:endParaRPr kumimoji="1" lang="ja-JP" altLang="en-US" b="1">
                <a:solidFill>
                  <a:srgbClr val="FF0000"/>
                </a:solidFill>
              </a:endParaRPr>
            </a:p>
          </p:txBody>
        </p:sp>
        <p:sp>
          <p:nvSpPr>
            <p:cNvPr id="11" name="テキスト ボックス 10">
              <a:extLst>
                <a:ext uri="{FF2B5EF4-FFF2-40B4-BE49-F238E27FC236}">
                  <a16:creationId xmlns:a16="http://schemas.microsoft.com/office/drawing/2014/main" id="{19521A50-5056-6B58-80D5-4B0BE6B732E4}"/>
                </a:ext>
              </a:extLst>
            </p:cNvPr>
            <p:cNvSpPr txBox="1"/>
            <p:nvPr/>
          </p:nvSpPr>
          <p:spPr>
            <a:xfrm>
              <a:off x="4332406" y="4695530"/>
              <a:ext cx="360000" cy="369332"/>
            </a:xfrm>
            <a:prstGeom prst="rect">
              <a:avLst/>
            </a:prstGeom>
            <a:noFill/>
          </p:spPr>
          <p:txBody>
            <a:bodyPr wrap="none" rtlCol="0">
              <a:noAutofit/>
            </a:bodyPr>
            <a:lstStyle/>
            <a:p>
              <a:pPr algn="ctr"/>
              <a:r>
                <a:rPr lang="en-US" altLang="ja-JP" b="1">
                  <a:solidFill>
                    <a:srgbClr val="FF0000"/>
                  </a:solidFill>
                </a:rPr>
                <a:t>156</a:t>
              </a:r>
              <a:endParaRPr kumimoji="1" lang="ja-JP" altLang="en-US" b="1">
                <a:solidFill>
                  <a:srgbClr val="FF0000"/>
                </a:solidFill>
              </a:endParaRPr>
            </a:p>
          </p:txBody>
        </p:sp>
        <p:sp>
          <p:nvSpPr>
            <p:cNvPr id="14" name="テキスト ボックス 13">
              <a:extLst>
                <a:ext uri="{FF2B5EF4-FFF2-40B4-BE49-F238E27FC236}">
                  <a16:creationId xmlns:a16="http://schemas.microsoft.com/office/drawing/2014/main" id="{CAB49B54-D344-1FB3-0403-D73FEEC32558}"/>
                </a:ext>
              </a:extLst>
            </p:cNvPr>
            <p:cNvSpPr txBox="1"/>
            <p:nvPr/>
          </p:nvSpPr>
          <p:spPr>
            <a:xfrm>
              <a:off x="5071082" y="4488416"/>
              <a:ext cx="360000" cy="369332"/>
            </a:xfrm>
            <a:prstGeom prst="rect">
              <a:avLst/>
            </a:prstGeom>
            <a:noFill/>
          </p:spPr>
          <p:txBody>
            <a:bodyPr wrap="none" rtlCol="0">
              <a:noAutofit/>
            </a:bodyPr>
            <a:lstStyle/>
            <a:p>
              <a:pPr algn="ctr"/>
              <a:r>
                <a:rPr kumimoji="1" lang="en-US" altLang="ja-JP" b="1">
                  <a:solidFill>
                    <a:srgbClr val="FF0000"/>
                  </a:solidFill>
                </a:rPr>
                <a:t>223</a:t>
              </a:r>
              <a:endParaRPr kumimoji="1" lang="ja-JP" altLang="en-US" b="1">
                <a:solidFill>
                  <a:srgbClr val="FF0000"/>
                </a:solidFill>
              </a:endParaRPr>
            </a:p>
          </p:txBody>
        </p:sp>
        <p:sp>
          <p:nvSpPr>
            <p:cNvPr id="15" name="テキスト ボックス 14">
              <a:extLst>
                <a:ext uri="{FF2B5EF4-FFF2-40B4-BE49-F238E27FC236}">
                  <a16:creationId xmlns:a16="http://schemas.microsoft.com/office/drawing/2014/main" id="{B5E95F80-1898-DD1E-E11B-4DCD5F9A964F}"/>
                </a:ext>
              </a:extLst>
            </p:cNvPr>
            <p:cNvSpPr txBox="1"/>
            <p:nvPr/>
          </p:nvSpPr>
          <p:spPr>
            <a:xfrm>
              <a:off x="5827492" y="4030403"/>
              <a:ext cx="360000" cy="326473"/>
            </a:xfrm>
            <a:prstGeom prst="rect">
              <a:avLst/>
            </a:prstGeom>
            <a:noFill/>
          </p:spPr>
          <p:txBody>
            <a:bodyPr wrap="none" rtlCol="0">
              <a:noAutofit/>
            </a:bodyPr>
            <a:lstStyle/>
            <a:p>
              <a:pPr algn="ctr"/>
              <a:r>
                <a:rPr kumimoji="1" lang="en-US" altLang="ja-JP" b="1">
                  <a:solidFill>
                    <a:srgbClr val="FF0000"/>
                  </a:solidFill>
                </a:rPr>
                <a:t>292</a:t>
              </a:r>
              <a:endParaRPr kumimoji="1" lang="ja-JP" altLang="en-US" b="1">
                <a:solidFill>
                  <a:srgbClr val="FF0000"/>
                </a:solidFill>
              </a:endParaRPr>
            </a:p>
          </p:txBody>
        </p:sp>
        <p:sp>
          <p:nvSpPr>
            <p:cNvPr id="16" name="テキスト ボックス 15">
              <a:extLst>
                <a:ext uri="{FF2B5EF4-FFF2-40B4-BE49-F238E27FC236}">
                  <a16:creationId xmlns:a16="http://schemas.microsoft.com/office/drawing/2014/main" id="{4A90B5EE-053F-30E8-92C1-DF126A0D4F0C}"/>
                </a:ext>
              </a:extLst>
            </p:cNvPr>
            <p:cNvSpPr txBox="1"/>
            <p:nvPr/>
          </p:nvSpPr>
          <p:spPr>
            <a:xfrm>
              <a:off x="6557361" y="3649227"/>
              <a:ext cx="360000" cy="369332"/>
            </a:xfrm>
            <a:prstGeom prst="rect">
              <a:avLst/>
            </a:prstGeom>
            <a:noFill/>
          </p:spPr>
          <p:txBody>
            <a:bodyPr wrap="none" rtlCol="0">
              <a:noAutofit/>
            </a:bodyPr>
            <a:lstStyle/>
            <a:p>
              <a:pPr algn="ctr"/>
              <a:r>
                <a:rPr lang="en-US" altLang="ja-JP" b="1">
                  <a:solidFill>
                    <a:srgbClr val="FF0000"/>
                  </a:solidFill>
                </a:rPr>
                <a:t>356</a:t>
              </a:r>
              <a:endParaRPr kumimoji="1" lang="ja-JP" altLang="en-US" b="1">
                <a:solidFill>
                  <a:srgbClr val="FF0000"/>
                </a:solidFill>
              </a:endParaRPr>
            </a:p>
          </p:txBody>
        </p:sp>
        <p:sp>
          <p:nvSpPr>
            <p:cNvPr id="17" name="テキスト ボックス 16">
              <a:extLst>
                <a:ext uri="{FF2B5EF4-FFF2-40B4-BE49-F238E27FC236}">
                  <a16:creationId xmlns:a16="http://schemas.microsoft.com/office/drawing/2014/main" id="{5C354110-25BB-8C0F-DC71-C76724D2E37E}"/>
                </a:ext>
              </a:extLst>
            </p:cNvPr>
            <p:cNvSpPr txBox="1"/>
            <p:nvPr/>
          </p:nvSpPr>
          <p:spPr>
            <a:xfrm>
              <a:off x="7318054" y="3332927"/>
              <a:ext cx="360000" cy="369332"/>
            </a:xfrm>
            <a:prstGeom prst="rect">
              <a:avLst/>
            </a:prstGeom>
            <a:noFill/>
          </p:spPr>
          <p:txBody>
            <a:bodyPr wrap="none" rtlCol="0">
              <a:noAutofit/>
            </a:bodyPr>
            <a:lstStyle/>
            <a:p>
              <a:pPr algn="ctr"/>
              <a:r>
                <a:rPr kumimoji="1" lang="en-US" altLang="ja-JP" b="1">
                  <a:solidFill>
                    <a:srgbClr val="FF0000"/>
                  </a:solidFill>
                </a:rPr>
                <a:t>399</a:t>
              </a:r>
              <a:endParaRPr kumimoji="1" lang="ja-JP" altLang="en-US" b="1">
                <a:solidFill>
                  <a:srgbClr val="FF0000"/>
                </a:solidFill>
              </a:endParaRPr>
            </a:p>
          </p:txBody>
        </p:sp>
        <p:sp>
          <p:nvSpPr>
            <p:cNvPr id="18" name="テキスト ボックス 17">
              <a:extLst>
                <a:ext uri="{FF2B5EF4-FFF2-40B4-BE49-F238E27FC236}">
                  <a16:creationId xmlns:a16="http://schemas.microsoft.com/office/drawing/2014/main" id="{9F21973D-15EF-FD0E-26BE-7A93E10F14A6}"/>
                </a:ext>
              </a:extLst>
            </p:cNvPr>
            <p:cNvSpPr txBox="1"/>
            <p:nvPr/>
          </p:nvSpPr>
          <p:spPr>
            <a:xfrm>
              <a:off x="8054686" y="3127916"/>
              <a:ext cx="360000" cy="369332"/>
            </a:xfrm>
            <a:prstGeom prst="rect">
              <a:avLst/>
            </a:prstGeom>
            <a:noFill/>
          </p:spPr>
          <p:txBody>
            <a:bodyPr wrap="none" rtlCol="0">
              <a:noAutofit/>
            </a:bodyPr>
            <a:lstStyle/>
            <a:p>
              <a:pPr algn="ctr"/>
              <a:r>
                <a:rPr kumimoji="1" lang="en-US" altLang="ja-JP" b="1">
                  <a:solidFill>
                    <a:srgbClr val="FF0000"/>
                  </a:solidFill>
                </a:rPr>
                <a:t>428</a:t>
              </a:r>
              <a:endParaRPr kumimoji="1" lang="ja-JP" altLang="en-US" b="1">
                <a:solidFill>
                  <a:srgbClr val="FF0000"/>
                </a:solidFill>
              </a:endParaRPr>
            </a:p>
          </p:txBody>
        </p:sp>
        <p:sp>
          <p:nvSpPr>
            <p:cNvPr id="22" name="テキスト ボックス 21">
              <a:extLst>
                <a:ext uri="{FF2B5EF4-FFF2-40B4-BE49-F238E27FC236}">
                  <a16:creationId xmlns:a16="http://schemas.microsoft.com/office/drawing/2014/main" id="{D5CEE70E-2426-F9E7-13DC-29D5624E86D6}"/>
                </a:ext>
              </a:extLst>
            </p:cNvPr>
            <p:cNvSpPr txBox="1"/>
            <p:nvPr/>
          </p:nvSpPr>
          <p:spPr>
            <a:xfrm>
              <a:off x="1397673" y="2247130"/>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a:latin typeface="+mn-lt"/>
                  <a:ea typeface="+mn-ea"/>
                </a:rPr>
                <a:t>累計企業数グラフ</a:t>
              </a:r>
            </a:p>
          </p:txBody>
        </p:sp>
        <p:pic>
          <p:nvPicPr>
            <p:cNvPr id="23" name="図 22">
              <a:extLst>
                <a:ext uri="{FF2B5EF4-FFF2-40B4-BE49-F238E27FC236}">
                  <a16:creationId xmlns:a16="http://schemas.microsoft.com/office/drawing/2014/main" id="{3F3378A8-6A47-2860-7918-0FF32C1FBA97}"/>
                </a:ext>
              </a:extLst>
            </p:cNvPr>
            <p:cNvPicPr>
              <a:picLocks noChangeAspect="1"/>
            </p:cNvPicPr>
            <p:nvPr/>
          </p:nvPicPr>
          <p:blipFill>
            <a:blip r:embed="rId3"/>
            <a:stretch>
              <a:fillRect/>
            </a:stretch>
          </p:blipFill>
          <p:spPr>
            <a:xfrm>
              <a:off x="1407403" y="2675948"/>
              <a:ext cx="955653" cy="844135"/>
            </a:xfrm>
            <a:prstGeom prst="rect">
              <a:avLst/>
            </a:prstGeom>
          </p:spPr>
        </p:pic>
        <p:sp>
          <p:nvSpPr>
            <p:cNvPr id="4" name="テキスト ボックス 3">
              <a:extLst>
                <a:ext uri="{FF2B5EF4-FFF2-40B4-BE49-F238E27FC236}">
                  <a16:creationId xmlns:a16="http://schemas.microsoft.com/office/drawing/2014/main" id="{A15B7974-4DEA-78C9-13BF-84D299F96FCE}"/>
                </a:ext>
              </a:extLst>
            </p:cNvPr>
            <p:cNvSpPr txBox="1"/>
            <p:nvPr/>
          </p:nvSpPr>
          <p:spPr>
            <a:xfrm>
              <a:off x="8781045" y="2997915"/>
              <a:ext cx="360000" cy="369332"/>
            </a:xfrm>
            <a:prstGeom prst="rect">
              <a:avLst/>
            </a:prstGeom>
            <a:noFill/>
          </p:spPr>
          <p:txBody>
            <a:bodyPr wrap="none" rtlCol="0">
              <a:noAutofit/>
            </a:bodyPr>
            <a:lstStyle/>
            <a:p>
              <a:pPr algn="ctr"/>
              <a:r>
                <a:rPr kumimoji="1" lang="en-US" altLang="ja-JP" b="1" dirty="0">
                  <a:solidFill>
                    <a:srgbClr val="FF0000"/>
                  </a:solidFill>
                </a:rPr>
                <a:t>444</a:t>
              </a:r>
              <a:endParaRPr kumimoji="1" lang="ja-JP" altLang="en-US" b="1" dirty="0">
                <a:solidFill>
                  <a:srgbClr val="FF0000"/>
                </a:solidFill>
              </a:endParaRPr>
            </a:p>
          </p:txBody>
        </p:sp>
      </p:grpSp>
      <p:sp>
        <p:nvSpPr>
          <p:cNvPr id="25" name="Text Box 9">
            <a:extLst>
              <a:ext uri="{FF2B5EF4-FFF2-40B4-BE49-F238E27FC236}">
                <a16:creationId xmlns:a16="http://schemas.microsoft.com/office/drawing/2014/main" id="{04EFDA4C-1D9F-9BBF-B711-BB5D4F0B8F37}"/>
              </a:ext>
            </a:extLst>
          </p:cNvPr>
          <p:cNvSpPr txBox="1">
            <a:spLocks noChangeArrowheads="1"/>
          </p:cNvSpPr>
          <p:nvPr/>
        </p:nvSpPr>
        <p:spPr bwMode="auto">
          <a:xfrm>
            <a:off x="161926" y="7136506"/>
            <a:ext cx="9900504"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 </a:t>
            </a:r>
            <a:r>
              <a:rPr kumimoji="1" lang="ja-JP" altLang="en-US"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最新の累計企業数は</a:t>
            </a:r>
            <a:r>
              <a:rPr kumimoji="1" lang="en-US" altLang="ja-JP"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RE100</a:t>
            </a:r>
            <a:r>
              <a:rPr kumimoji="1" lang="ja-JP" altLang="en-US"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ウェブサイトの</a:t>
            </a:r>
            <a:r>
              <a:rPr kumimoji="1" lang="en-US" altLang="ja-JP"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Members</a:t>
            </a:r>
            <a:r>
              <a:rPr kumimoji="1" lang="ja-JP" altLang="en-US" sz="1200"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を参照</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RE100</a:t>
            </a:r>
            <a:r>
              <a:rPr lang="ja-JP" altLang="en-US" sz="1000" dirty="0">
                <a:latin typeface="Meiryo UI" pitchFamily="50" charset="-128"/>
                <a:ea typeface="Meiryo UI" pitchFamily="50" charset="-128"/>
                <a:cs typeface="Meiryo UI" pitchFamily="50" charset="-128"/>
              </a:rPr>
              <a:t>ホームページ（</a:t>
            </a:r>
            <a:r>
              <a:rPr lang="en-US" altLang="ja-JP" sz="1000" dirty="0">
                <a:latin typeface="Meiryo UI" pitchFamily="50" charset="-128"/>
                <a:ea typeface="Meiryo UI" pitchFamily="50" charset="-128"/>
                <a:cs typeface="Meiryo UI" pitchFamily="50" charset="-128"/>
              </a:rPr>
              <a:t>http://there100.org/</a:t>
            </a:r>
            <a:r>
              <a:rPr lang="ja-JP" altLang="en-US" sz="1000" dirty="0">
                <a:latin typeface="Meiryo UI" pitchFamily="50" charset="-128"/>
                <a:ea typeface="Meiryo UI" pitchFamily="50" charset="-128"/>
                <a:cs typeface="Meiryo UI" pitchFamily="50" charset="-128"/>
              </a:rPr>
              <a:t>）等より事務局にて作成</a:t>
            </a:r>
          </a:p>
        </p:txBody>
      </p:sp>
      <p:sp>
        <p:nvSpPr>
          <p:cNvPr id="13" name="テキスト ボックス 12">
            <a:extLst>
              <a:ext uri="{FF2B5EF4-FFF2-40B4-BE49-F238E27FC236}">
                <a16:creationId xmlns:a16="http://schemas.microsoft.com/office/drawing/2014/main" id="{AEAC352A-63B0-FFEE-ACF2-002EF4E380E7}"/>
              </a:ext>
            </a:extLst>
          </p:cNvPr>
          <p:cNvSpPr txBox="1"/>
          <p:nvPr/>
        </p:nvSpPr>
        <p:spPr>
          <a:xfrm>
            <a:off x="9570195" y="2900695"/>
            <a:ext cx="360000" cy="369332"/>
          </a:xfrm>
          <a:prstGeom prst="rect">
            <a:avLst/>
          </a:prstGeom>
          <a:noFill/>
        </p:spPr>
        <p:txBody>
          <a:bodyPr wrap="none" rtlCol="0">
            <a:noAutofit/>
          </a:bodyPr>
          <a:lstStyle/>
          <a:p>
            <a:pPr algn="ctr"/>
            <a:r>
              <a:rPr kumimoji="1" lang="en-US" altLang="ja-JP" b="1">
                <a:solidFill>
                  <a:srgbClr val="FF0000"/>
                </a:solidFill>
              </a:rPr>
              <a:t>443</a:t>
            </a:r>
            <a:endParaRPr kumimoji="1" lang="ja-JP" altLang="en-US" b="1">
              <a:solidFill>
                <a:srgbClr val="FF0000"/>
              </a:solidFill>
            </a:endParaRPr>
          </a:p>
        </p:txBody>
      </p:sp>
    </p:spTree>
    <p:extLst>
      <p:ext uri="{BB962C8B-B14F-4D97-AF65-F5344CB8AC3E}">
        <p14:creationId xmlns:p14="http://schemas.microsoft.com/office/powerpoint/2010/main" val="122935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41DFB-7737-30D7-5825-C82AEBD757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BEF9C2-FAB9-DA50-E4B9-82C9C3D3DDEC}"/>
              </a:ext>
            </a:extLst>
          </p:cNvPr>
          <p:cNvSpPr>
            <a:spLocks noGrp="1"/>
          </p:cNvSpPr>
          <p:nvPr>
            <p:ph type="title"/>
          </p:nvPr>
        </p:nvSpPr>
        <p:spPr/>
        <p:txBody>
          <a:bodyPr/>
          <a:lstStyle/>
          <a:p>
            <a:r>
              <a:rPr lang="en-US" altLang="ja-JP"/>
              <a:t>RE100</a:t>
            </a:r>
            <a:r>
              <a:rPr lang="ja-JP" altLang="en-US"/>
              <a:t>に参加している国別企業数</a:t>
            </a:r>
            <a:endParaRPr kumimoji="1" lang="ja-JP" altLang="en-US"/>
          </a:p>
        </p:txBody>
      </p:sp>
      <p:sp>
        <p:nvSpPr>
          <p:cNvPr id="3" name="コンテンツ プレースホルダー 2">
            <a:extLst>
              <a:ext uri="{FF2B5EF4-FFF2-40B4-BE49-F238E27FC236}">
                <a16:creationId xmlns:a16="http://schemas.microsoft.com/office/drawing/2014/main" id="{DFD93CFC-D5AB-5F8E-D09F-3A552B4C373E}"/>
              </a:ext>
            </a:extLst>
          </p:cNvPr>
          <p:cNvSpPr>
            <a:spLocks noGrp="1"/>
          </p:cNvSpPr>
          <p:nvPr>
            <p:ph sz="quarter" idx="12"/>
          </p:nvPr>
        </p:nvSpPr>
        <p:spPr>
          <a:xfrm>
            <a:off x="161925" y="1110920"/>
            <a:ext cx="10367963" cy="942717"/>
          </a:xfrm>
        </p:spPr>
        <p:txBody>
          <a:bodyPr/>
          <a:lstStyle/>
          <a:p>
            <a:r>
              <a:rPr lang="ja-JP" altLang="en-US" dirty="0"/>
              <a:t>現在、全世界</a:t>
            </a:r>
            <a:r>
              <a:rPr lang="en-US" altLang="ja-JP" dirty="0"/>
              <a:t>25</a:t>
            </a:r>
            <a:r>
              <a:rPr lang="ja-JP" altLang="en-US" dirty="0"/>
              <a:t>か国から</a:t>
            </a:r>
            <a:r>
              <a:rPr lang="en-US" altLang="ja-JP" dirty="0"/>
              <a:t>443</a:t>
            </a:r>
            <a:r>
              <a:rPr lang="ja-JP" altLang="en-US" dirty="0"/>
              <a:t>社、日本からは</a:t>
            </a:r>
            <a:r>
              <a:rPr lang="en-US" altLang="ja-JP" dirty="0"/>
              <a:t>95</a:t>
            </a:r>
            <a:r>
              <a:rPr lang="ja-JP" altLang="en-US" dirty="0"/>
              <a:t>社が参加している。</a:t>
            </a:r>
            <a:r>
              <a:rPr lang="en-US" altLang="ja-JP" dirty="0"/>
              <a:t>2026</a:t>
            </a:r>
            <a:r>
              <a:rPr lang="ja-JP" altLang="en-US" dirty="0"/>
              <a:t>年に日本がアメリカを超え、首位となった。</a:t>
            </a:r>
            <a:endParaRPr lang="en-US" altLang="ja-JP" dirty="0"/>
          </a:p>
        </p:txBody>
      </p:sp>
      <p:sp>
        <p:nvSpPr>
          <p:cNvPr id="10" name="テキスト ボックス 9">
            <a:extLst>
              <a:ext uri="{FF2B5EF4-FFF2-40B4-BE49-F238E27FC236}">
                <a16:creationId xmlns:a16="http://schemas.microsoft.com/office/drawing/2014/main" id="{B4B94A05-2E5D-F874-7889-88865F4CAB27}"/>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AEE7DAF6-5E43-8E50-E469-9F5255F238DB}"/>
              </a:ext>
            </a:extLst>
          </p:cNvPr>
          <p:cNvGrpSpPr/>
          <p:nvPr/>
        </p:nvGrpSpPr>
        <p:grpSpPr>
          <a:xfrm>
            <a:off x="1781968" y="2578853"/>
            <a:ext cx="7127875" cy="4222592"/>
            <a:chOff x="1781966" y="2578853"/>
            <a:chExt cx="7127875" cy="4222592"/>
          </a:xfrm>
        </p:grpSpPr>
        <p:sp>
          <p:nvSpPr>
            <p:cNvPr id="16" name="正方形/長方形 15">
              <a:extLst>
                <a:ext uri="{FF2B5EF4-FFF2-40B4-BE49-F238E27FC236}">
                  <a16:creationId xmlns:a16="http://schemas.microsoft.com/office/drawing/2014/main" id="{37BABE27-AB29-2F59-AF4A-4E8A3D676037}"/>
                </a:ext>
              </a:extLst>
            </p:cNvPr>
            <p:cNvSpPr/>
            <p:nvPr/>
          </p:nvSpPr>
          <p:spPr>
            <a:xfrm>
              <a:off x="2134128" y="2578853"/>
              <a:ext cx="642355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カ国）</a:t>
              </a:r>
              <a:endParaRPr lang="ja-JP" altLang="en-US" sz="2000" b="1" dirty="0"/>
            </a:p>
          </p:txBody>
        </p:sp>
        <p:graphicFrame>
          <p:nvGraphicFramePr>
            <p:cNvPr id="7" name="グラフ 6">
              <a:extLst>
                <a:ext uri="{FF2B5EF4-FFF2-40B4-BE49-F238E27FC236}">
                  <a16:creationId xmlns:a16="http://schemas.microsoft.com/office/drawing/2014/main" id="{15AA590D-36A2-6D2D-62A5-50E63A64A7D5}"/>
                </a:ext>
              </a:extLst>
            </p:cNvPr>
            <p:cNvGraphicFramePr/>
            <p:nvPr>
              <p:extLst>
                <p:ext uri="{D42A27DB-BD31-4B8C-83A1-F6EECF244321}">
                  <p14:modId xmlns:p14="http://schemas.microsoft.com/office/powerpoint/2010/main" val="298170294"/>
                </p:ext>
              </p:extLst>
            </p:nvPr>
          </p:nvGraphicFramePr>
          <p:xfrm>
            <a:off x="1781966" y="2949904"/>
            <a:ext cx="7127875" cy="3851541"/>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 Box 9">
            <a:extLst>
              <a:ext uri="{FF2B5EF4-FFF2-40B4-BE49-F238E27FC236}">
                <a16:creationId xmlns:a16="http://schemas.microsoft.com/office/drawing/2014/main" id="{83EE0086-49C2-5023-9781-AB777EAC733E}"/>
              </a:ext>
            </a:extLst>
          </p:cNvPr>
          <p:cNvSpPr txBox="1">
            <a:spLocks noChangeArrowheads="1"/>
          </p:cNvSpPr>
          <p:nvPr/>
        </p:nvSpPr>
        <p:spPr bwMode="auto">
          <a:xfrm>
            <a:off x="161925" y="7326661"/>
            <a:ext cx="9433047"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RE100</a:t>
            </a:r>
            <a:r>
              <a:rPr lang="ja-JP" altLang="en-US" sz="1000" dirty="0">
                <a:latin typeface="Meiryo UI" pitchFamily="50" charset="-128"/>
                <a:ea typeface="Meiryo UI" pitchFamily="50" charset="-128"/>
                <a:cs typeface="Meiryo UI" pitchFamily="50" charset="-128"/>
              </a:rPr>
              <a:t>ホームページ（</a:t>
            </a:r>
            <a:r>
              <a:rPr lang="en-US" altLang="ja-JP" sz="1000" dirty="0">
                <a:latin typeface="Meiryo UI" pitchFamily="50" charset="-128"/>
                <a:ea typeface="Meiryo UI" pitchFamily="50" charset="-128"/>
                <a:cs typeface="Meiryo UI" pitchFamily="50" charset="-128"/>
              </a:rPr>
              <a:t>http://there100.org/</a:t>
            </a:r>
            <a:r>
              <a:rPr lang="ja-JP" altLang="en-US" sz="1000" dirty="0">
                <a:latin typeface="Meiryo UI" pitchFamily="50" charset="-128"/>
                <a:ea typeface="Meiryo UI" pitchFamily="50" charset="-128"/>
                <a:cs typeface="Meiryo UI" pitchFamily="50" charset="-128"/>
              </a:rPr>
              <a:t>）等</a:t>
            </a:r>
            <a:r>
              <a:rPr lang="ja-JP" altLang="en-US" sz="10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192019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Web サイト&#10;&#10;AI 生成コンテンツは誤りを含む可能性があります。">
            <a:extLst>
              <a:ext uri="{FF2B5EF4-FFF2-40B4-BE49-F238E27FC236}">
                <a16:creationId xmlns:a16="http://schemas.microsoft.com/office/drawing/2014/main" id="{13FBAC17-687B-25EB-CBB0-488670CD0883}"/>
              </a:ext>
            </a:extLst>
          </p:cNvPr>
          <p:cNvPicPr>
            <a:picLocks noChangeAspect="1"/>
          </p:cNvPicPr>
          <p:nvPr/>
        </p:nvPicPr>
        <p:blipFill>
          <a:blip r:embed="rId2"/>
          <a:srcRect b="7371"/>
          <a:stretch>
            <a:fillRect/>
          </a:stretch>
        </p:blipFill>
        <p:spPr>
          <a:xfrm>
            <a:off x="1222103" y="2888536"/>
            <a:ext cx="3240000" cy="3448175"/>
          </a:xfrm>
          <a:prstGeom prst="rect">
            <a:avLst/>
          </a:prstGeom>
          <a:ln>
            <a:solidFill>
              <a:schemeClr val="tx1"/>
            </a:solidFill>
          </a:ln>
        </p:spPr>
      </p:pic>
      <p:sp>
        <p:nvSpPr>
          <p:cNvPr id="2" name="タイトル 1">
            <a:extLst>
              <a:ext uri="{FF2B5EF4-FFF2-40B4-BE49-F238E27FC236}">
                <a16:creationId xmlns:a16="http://schemas.microsoft.com/office/drawing/2014/main" id="{C9B3A64D-A747-A52D-61A2-9753078C47F6}"/>
              </a:ext>
            </a:extLst>
          </p:cNvPr>
          <p:cNvSpPr>
            <a:spLocks noGrp="1"/>
          </p:cNvSpPr>
          <p:nvPr>
            <p:ph type="title"/>
          </p:nvPr>
        </p:nvSpPr>
        <p:spPr/>
        <p:txBody>
          <a:bodyPr/>
          <a:lstStyle/>
          <a:p>
            <a:r>
              <a:rPr kumimoji="1" lang="en-US" altLang="ja-JP"/>
              <a:t>【</a:t>
            </a:r>
            <a:r>
              <a:rPr kumimoji="1" lang="ja-JP" altLang="en-US"/>
              <a:t>参考</a:t>
            </a:r>
            <a:r>
              <a:rPr kumimoji="1" lang="en-US" altLang="ja-JP"/>
              <a:t>】</a:t>
            </a:r>
            <a:r>
              <a:rPr kumimoji="1" lang="ja-JP" altLang="en-US"/>
              <a:t>加盟企業の閲覧</a:t>
            </a:r>
          </a:p>
        </p:txBody>
      </p:sp>
      <p:sp>
        <p:nvSpPr>
          <p:cNvPr id="3" name="コンテンツ プレースホルダー 2">
            <a:extLst>
              <a:ext uri="{FF2B5EF4-FFF2-40B4-BE49-F238E27FC236}">
                <a16:creationId xmlns:a16="http://schemas.microsoft.com/office/drawing/2014/main" id="{846CE629-B6B1-D10C-30FC-B1BC5F582CBD}"/>
              </a:ext>
            </a:extLst>
          </p:cNvPr>
          <p:cNvSpPr>
            <a:spLocks noGrp="1"/>
          </p:cNvSpPr>
          <p:nvPr>
            <p:ph sz="quarter" idx="12"/>
          </p:nvPr>
        </p:nvSpPr>
        <p:spPr>
          <a:xfrm>
            <a:off x="161925" y="1110920"/>
            <a:ext cx="10367963" cy="1019661"/>
          </a:xfrm>
        </p:spPr>
        <p:txBody>
          <a:bodyPr/>
          <a:lstStyle/>
          <a:p>
            <a:r>
              <a:rPr lang="ja-JP" altLang="en-US"/>
              <a:t>最新の</a:t>
            </a:r>
            <a:r>
              <a:rPr lang="en-US" altLang="ja-JP"/>
              <a:t>RE100</a:t>
            </a:r>
            <a:r>
              <a:rPr lang="ja-JP" altLang="en-US"/>
              <a:t>の加盟企業の一覧は、</a:t>
            </a:r>
            <a:r>
              <a:rPr lang="en-US" altLang="ja-JP"/>
              <a:t>RE100</a:t>
            </a:r>
            <a:r>
              <a:rPr lang="ja-JP" altLang="en-US"/>
              <a:t>の</a:t>
            </a:r>
            <a:r>
              <a:rPr lang="en-US" altLang="ja-JP"/>
              <a:t>HP</a:t>
            </a:r>
            <a:r>
              <a:rPr lang="ja-JP" altLang="en-US"/>
              <a:t>の「</a:t>
            </a:r>
            <a:r>
              <a:rPr lang="en-US" altLang="ja-JP"/>
              <a:t>Our Members</a:t>
            </a:r>
            <a:r>
              <a:rPr lang="ja-JP" altLang="en-US"/>
              <a:t>」から確認可能</a:t>
            </a:r>
            <a:endParaRPr lang="en-US" altLang="ja-JP"/>
          </a:p>
          <a:p>
            <a:r>
              <a:rPr lang="ja-JP" altLang="en-US"/>
              <a:t>種々の条件に応じてフィルタリング可能</a:t>
            </a:r>
          </a:p>
        </p:txBody>
      </p:sp>
      <p:sp>
        <p:nvSpPr>
          <p:cNvPr id="93" name="Text Box 9">
            <a:extLst>
              <a:ext uri="{FF2B5EF4-FFF2-40B4-BE49-F238E27FC236}">
                <a16:creationId xmlns:a16="http://schemas.microsoft.com/office/drawing/2014/main" id="{81611FFC-21DA-2118-5D54-63BD6A81CF12}"/>
              </a:ext>
            </a:extLst>
          </p:cNvPr>
          <p:cNvSpPr txBox="1">
            <a:spLocks noChangeArrowheads="1"/>
          </p:cNvSpPr>
          <p:nvPr/>
        </p:nvSpPr>
        <p:spPr bwMode="auto">
          <a:xfrm>
            <a:off x="161925"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https://www.theclimategroup.org/re100/members</a:t>
            </a:r>
            <a:r>
              <a:rPr lang="ja-JP" altLang="en-US" sz="900" dirty="0">
                <a:latin typeface="Meiryo UI" pitchFamily="50" charset="-128"/>
                <a:ea typeface="Meiryo UI" pitchFamily="50" charset="-128"/>
                <a:cs typeface="Meiryo UI" pitchFamily="50" charset="-128"/>
              </a:rPr>
              <a:t>）</a:t>
            </a:r>
            <a:r>
              <a:rPr lang="ja-JP" altLang="en-US" sz="900" b="0" dirty="0">
                <a:latin typeface="Meiryo UI" pitchFamily="50" charset="-128"/>
                <a:ea typeface="Meiryo UI" pitchFamily="50" charset="-128"/>
                <a:cs typeface="Meiryo UI" pitchFamily="50" charset="-128"/>
              </a:rPr>
              <a:t>より作成</a:t>
            </a:r>
          </a:p>
        </p:txBody>
      </p:sp>
      <p:sp>
        <p:nvSpPr>
          <p:cNvPr id="56" name="テキスト ボックス 55">
            <a:extLst>
              <a:ext uri="{FF2B5EF4-FFF2-40B4-BE49-F238E27FC236}">
                <a16:creationId xmlns:a16="http://schemas.microsoft.com/office/drawing/2014/main" id="{4F1B34B0-9EE0-CE39-61FB-6508BBC762AD}"/>
              </a:ext>
            </a:extLst>
          </p:cNvPr>
          <p:cNvSpPr txBox="1"/>
          <p:nvPr/>
        </p:nvSpPr>
        <p:spPr>
          <a:xfrm>
            <a:off x="1492251" y="4485357"/>
            <a:ext cx="2679700" cy="225425"/>
          </a:xfrm>
          <a:prstGeom prst="rect">
            <a:avLst/>
          </a:prstGeom>
          <a:noFill/>
          <a:ln w="19050">
            <a:solidFill>
              <a:srgbClr val="FF0000"/>
            </a:solidFill>
          </a:ln>
        </p:spPr>
        <p:txBody>
          <a:bodyPr wrap="square" rtlCol="0">
            <a:spAutoFit/>
          </a:bodyPr>
          <a:lstStyle/>
          <a:p>
            <a:endParaRPr kumimoji="1" lang="ja-JP" altLang="en-US"/>
          </a:p>
        </p:txBody>
      </p:sp>
      <p:sp>
        <p:nvSpPr>
          <p:cNvPr id="57" name="テキスト ボックス 56">
            <a:extLst>
              <a:ext uri="{FF2B5EF4-FFF2-40B4-BE49-F238E27FC236}">
                <a16:creationId xmlns:a16="http://schemas.microsoft.com/office/drawing/2014/main" id="{DC151F7F-1E1D-0A6B-F8D5-7818CB3F14FD}"/>
              </a:ext>
            </a:extLst>
          </p:cNvPr>
          <p:cNvSpPr txBox="1"/>
          <p:nvPr/>
        </p:nvSpPr>
        <p:spPr>
          <a:xfrm>
            <a:off x="1213644" y="6336713"/>
            <a:ext cx="3240000" cy="461665"/>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kumimoji="1" lang="en-US" altLang="ja-JP" sz="1200" dirty="0"/>
              <a:t>RE100</a:t>
            </a:r>
            <a:r>
              <a:rPr kumimoji="1" lang="ja-JP" altLang="en-US" sz="1200" dirty="0"/>
              <a:t>の</a:t>
            </a:r>
            <a:r>
              <a:rPr kumimoji="1" lang="en-US" altLang="ja-JP" sz="1200" dirty="0"/>
              <a:t>HP</a:t>
            </a:r>
            <a:r>
              <a:rPr lang="ja-JP" altLang="en-US" sz="1200" dirty="0"/>
              <a:t>で</a:t>
            </a:r>
            <a:r>
              <a:rPr lang="en-US" altLang="ja-JP" sz="1200" b="1" dirty="0">
                <a:hlinkClick r:id="rId3"/>
              </a:rPr>
              <a:t>Our Members </a:t>
            </a:r>
            <a:r>
              <a:rPr lang="ja-JP" altLang="en-US" sz="1200" b="1" dirty="0">
                <a:hlinkClick r:id="rId3"/>
              </a:rPr>
              <a:t>タブ</a:t>
            </a:r>
            <a:r>
              <a:rPr lang="ja-JP" altLang="en-US" sz="1200" dirty="0"/>
              <a:t>をクリック</a:t>
            </a:r>
            <a:endParaRPr lang="en-US" altLang="ja-JP" sz="1200" dirty="0"/>
          </a:p>
          <a:p>
            <a:pPr marL="171450" lvl="1" indent="-171450">
              <a:buClr>
                <a:schemeClr val="tx1"/>
              </a:buClr>
              <a:buFont typeface="Wingdings" panose="05000000000000000000" pitchFamily="2" charset="2"/>
              <a:buChar char="ü"/>
            </a:pPr>
            <a:r>
              <a:rPr lang="ja-JP" altLang="en-US" sz="1200" dirty="0"/>
              <a:t>各種「フィルター」から条件に合わせソート</a:t>
            </a:r>
            <a:endParaRPr lang="en-US" altLang="ja-JP" sz="1200" dirty="0"/>
          </a:p>
        </p:txBody>
      </p:sp>
      <p:cxnSp>
        <p:nvCxnSpPr>
          <p:cNvPr id="58" name="直線矢印コネクタ 57">
            <a:extLst>
              <a:ext uri="{FF2B5EF4-FFF2-40B4-BE49-F238E27FC236}">
                <a16:creationId xmlns:a16="http://schemas.microsoft.com/office/drawing/2014/main" id="{F1F7FFDB-1007-14FF-FD6B-F10D2FBE3B26}"/>
              </a:ext>
            </a:extLst>
          </p:cNvPr>
          <p:cNvCxnSpPr>
            <a:cxnSpLocks/>
          </p:cNvCxnSpPr>
          <p:nvPr/>
        </p:nvCxnSpPr>
        <p:spPr>
          <a:xfrm>
            <a:off x="1213644" y="2663130"/>
            <a:ext cx="278607" cy="182222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07DFC7B2-EF2E-B9C7-0FBF-ADB03089C934}"/>
              </a:ext>
            </a:extLst>
          </p:cNvPr>
          <p:cNvCxnSpPr>
            <a:cxnSpLocks/>
          </p:cNvCxnSpPr>
          <p:nvPr/>
        </p:nvCxnSpPr>
        <p:spPr>
          <a:xfrm flipH="1">
            <a:off x="4171951" y="2671580"/>
            <a:ext cx="2309752" cy="181377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32B7F6D-D085-4EF0-7867-6355AF22A7A3}"/>
              </a:ext>
            </a:extLst>
          </p:cNvPr>
          <p:cNvSpPr txBox="1"/>
          <p:nvPr/>
        </p:nvSpPr>
        <p:spPr>
          <a:xfrm>
            <a:off x="1213644" y="2671580"/>
            <a:ext cx="672499" cy="230832"/>
          </a:xfrm>
          <a:prstGeom prst="rect">
            <a:avLst/>
          </a:prstGeom>
          <a:noFill/>
        </p:spPr>
        <p:txBody>
          <a:bodyPr wrap="square" rtlCol="0">
            <a:spAutoFit/>
          </a:bodyPr>
          <a:lstStyle/>
          <a:p>
            <a:pPr algn="ctr"/>
            <a:r>
              <a:rPr kumimoji="1" lang="ja-JP" altLang="en-US" sz="900" b="1">
                <a:solidFill>
                  <a:srgbClr val="FF0000"/>
                </a:solidFill>
              </a:rPr>
              <a:t>加盟種別</a:t>
            </a:r>
          </a:p>
        </p:txBody>
      </p:sp>
      <p:sp>
        <p:nvSpPr>
          <p:cNvPr id="69" name="テキスト ボックス 68">
            <a:extLst>
              <a:ext uri="{FF2B5EF4-FFF2-40B4-BE49-F238E27FC236}">
                <a16:creationId xmlns:a16="http://schemas.microsoft.com/office/drawing/2014/main" id="{CA8BF820-7A01-4733-6F1C-6B5EF04418B3}"/>
              </a:ext>
            </a:extLst>
          </p:cNvPr>
          <p:cNvSpPr txBox="1"/>
          <p:nvPr/>
        </p:nvSpPr>
        <p:spPr>
          <a:xfrm>
            <a:off x="1894601" y="2668405"/>
            <a:ext cx="650709" cy="230832"/>
          </a:xfrm>
          <a:prstGeom prst="rect">
            <a:avLst/>
          </a:prstGeom>
          <a:noFill/>
        </p:spPr>
        <p:txBody>
          <a:bodyPr wrap="square" rtlCol="0">
            <a:spAutoFit/>
          </a:bodyPr>
          <a:lstStyle/>
          <a:p>
            <a:pPr algn="ctr"/>
            <a:r>
              <a:rPr lang="ja-JP" altLang="en-US" sz="900" b="1">
                <a:solidFill>
                  <a:srgbClr val="FF0000"/>
                </a:solidFill>
              </a:rPr>
              <a:t>加盟年</a:t>
            </a:r>
            <a:endParaRPr kumimoji="1" lang="ja-JP" altLang="en-US" sz="900" b="1">
              <a:solidFill>
                <a:srgbClr val="FF0000"/>
              </a:solidFill>
            </a:endParaRPr>
          </a:p>
        </p:txBody>
      </p:sp>
      <p:sp>
        <p:nvSpPr>
          <p:cNvPr id="70" name="テキスト ボックス 69">
            <a:extLst>
              <a:ext uri="{FF2B5EF4-FFF2-40B4-BE49-F238E27FC236}">
                <a16:creationId xmlns:a16="http://schemas.microsoft.com/office/drawing/2014/main" id="{BD469107-1C8F-C360-F152-D8D83B4B2BB8}"/>
              </a:ext>
            </a:extLst>
          </p:cNvPr>
          <p:cNvSpPr txBox="1"/>
          <p:nvPr/>
        </p:nvSpPr>
        <p:spPr>
          <a:xfrm>
            <a:off x="2545309" y="2671580"/>
            <a:ext cx="650709" cy="230832"/>
          </a:xfrm>
          <a:prstGeom prst="rect">
            <a:avLst/>
          </a:prstGeom>
          <a:noFill/>
        </p:spPr>
        <p:txBody>
          <a:bodyPr wrap="square" rtlCol="0">
            <a:spAutoFit/>
          </a:bodyPr>
          <a:lstStyle/>
          <a:p>
            <a:pPr algn="ctr"/>
            <a:r>
              <a:rPr lang="ja-JP" altLang="en-US" sz="900" b="1">
                <a:solidFill>
                  <a:srgbClr val="FF0000"/>
                </a:solidFill>
              </a:rPr>
              <a:t>目標年</a:t>
            </a:r>
            <a:endParaRPr kumimoji="1" lang="ja-JP" altLang="en-US" sz="900" b="1">
              <a:solidFill>
                <a:srgbClr val="FF0000"/>
              </a:solidFill>
            </a:endParaRPr>
          </a:p>
        </p:txBody>
      </p:sp>
      <p:sp>
        <p:nvSpPr>
          <p:cNvPr id="71" name="テキスト ボックス 70">
            <a:extLst>
              <a:ext uri="{FF2B5EF4-FFF2-40B4-BE49-F238E27FC236}">
                <a16:creationId xmlns:a16="http://schemas.microsoft.com/office/drawing/2014/main" id="{1274EFF5-69FF-4717-9FC0-F1A4FEC4B6A3}"/>
              </a:ext>
            </a:extLst>
          </p:cNvPr>
          <p:cNvSpPr txBox="1"/>
          <p:nvPr/>
        </p:nvSpPr>
        <p:spPr>
          <a:xfrm>
            <a:off x="3196018" y="2671580"/>
            <a:ext cx="975933" cy="230832"/>
          </a:xfrm>
          <a:prstGeom prst="rect">
            <a:avLst/>
          </a:prstGeom>
          <a:noFill/>
        </p:spPr>
        <p:txBody>
          <a:bodyPr wrap="square" rtlCol="0">
            <a:spAutoFit/>
          </a:bodyPr>
          <a:lstStyle/>
          <a:p>
            <a:pPr algn="ctr"/>
            <a:r>
              <a:rPr kumimoji="1" lang="ja-JP" altLang="en-US" sz="900" b="1">
                <a:solidFill>
                  <a:srgbClr val="FF0000"/>
                </a:solidFill>
              </a:rPr>
              <a:t>産業分類</a:t>
            </a:r>
          </a:p>
        </p:txBody>
      </p:sp>
      <p:sp>
        <p:nvSpPr>
          <p:cNvPr id="72" name="テキスト ボックス 71">
            <a:extLst>
              <a:ext uri="{FF2B5EF4-FFF2-40B4-BE49-F238E27FC236}">
                <a16:creationId xmlns:a16="http://schemas.microsoft.com/office/drawing/2014/main" id="{5CCDFE10-3D6D-DFA2-14AC-DAAC30BB2D61}"/>
              </a:ext>
            </a:extLst>
          </p:cNvPr>
          <p:cNvSpPr txBox="1"/>
          <p:nvPr/>
        </p:nvSpPr>
        <p:spPr>
          <a:xfrm>
            <a:off x="4190999" y="2671580"/>
            <a:ext cx="975933" cy="230832"/>
          </a:xfrm>
          <a:prstGeom prst="rect">
            <a:avLst/>
          </a:prstGeom>
          <a:noFill/>
        </p:spPr>
        <p:txBody>
          <a:bodyPr wrap="square" rtlCol="0">
            <a:spAutoFit/>
          </a:bodyPr>
          <a:lstStyle/>
          <a:p>
            <a:pPr algn="ctr"/>
            <a:r>
              <a:rPr lang="ja-JP" altLang="en-US" sz="900" b="1">
                <a:solidFill>
                  <a:srgbClr val="FF0000"/>
                </a:solidFill>
              </a:rPr>
              <a:t>本社所在地</a:t>
            </a:r>
            <a:endParaRPr kumimoji="1" lang="ja-JP" altLang="en-US" sz="900" b="1">
              <a:solidFill>
                <a:srgbClr val="FF0000"/>
              </a:solidFill>
            </a:endParaRPr>
          </a:p>
        </p:txBody>
      </p:sp>
      <p:sp>
        <p:nvSpPr>
          <p:cNvPr id="73" name="テキスト ボックス 72">
            <a:extLst>
              <a:ext uri="{FF2B5EF4-FFF2-40B4-BE49-F238E27FC236}">
                <a16:creationId xmlns:a16="http://schemas.microsoft.com/office/drawing/2014/main" id="{7F2FB6D5-672C-CD70-C356-B5722485028B}"/>
              </a:ext>
            </a:extLst>
          </p:cNvPr>
          <p:cNvSpPr txBox="1"/>
          <p:nvPr/>
        </p:nvSpPr>
        <p:spPr>
          <a:xfrm>
            <a:off x="5166932" y="2671580"/>
            <a:ext cx="1314771" cy="230832"/>
          </a:xfrm>
          <a:prstGeom prst="rect">
            <a:avLst/>
          </a:prstGeom>
          <a:noFill/>
        </p:spPr>
        <p:txBody>
          <a:bodyPr wrap="square" rtlCol="0">
            <a:spAutoFit/>
          </a:bodyPr>
          <a:lstStyle/>
          <a:p>
            <a:pPr algn="ctr"/>
            <a:r>
              <a:rPr kumimoji="1" lang="ja-JP" altLang="en-US" sz="900" b="1">
                <a:solidFill>
                  <a:srgbClr val="FF0000"/>
                </a:solidFill>
              </a:rPr>
              <a:t>加盟企業検索</a:t>
            </a:r>
          </a:p>
        </p:txBody>
      </p:sp>
      <p:pic>
        <p:nvPicPr>
          <p:cNvPr id="78" name="図 77">
            <a:extLst>
              <a:ext uri="{FF2B5EF4-FFF2-40B4-BE49-F238E27FC236}">
                <a16:creationId xmlns:a16="http://schemas.microsoft.com/office/drawing/2014/main" id="{8784C898-3C8A-8B99-27EE-E5CD3A514087}"/>
              </a:ext>
            </a:extLst>
          </p:cNvPr>
          <p:cNvPicPr>
            <a:picLocks noChangeAspect="1"/>
          </p:cNvPicPr>
          <p:nvPr/>
        </p:nvPicPr>
        <p:blipFill>
          <a:blip r:embed="rId4"/>
          <a:stretch>
            <a:fillRect/>
          </a:stretch>
        </p:blipFill>
        <p:spPr>
          <a:xfrm>
            <a:off x="1222103" y="2289532"/>
            <a:ext cx="5259600" cy="373598"/>
          </a:xfrm>
          <a:prstGeom prst="rect">
            <a:avLst/>
          </a:prstGeom>
          <a:ln w="19050">
            <a:solidFill>
              <a:srgbClr val="FF0000"/>
            </a:solidFill>
          </a:ln>
        </p:spPr>
      </p:pic>
      <p:sp>
        <p:nvSpPr>
          <p:cNvPr id="86" name="矢印: 右 85">
            <a:extLst>
              <a:ext uri="{FF2B5EF4-FFF2-40B4-BE49-F238E27FC236}">
                <a16:creationId xmlns:a16="http://schemas.microsoft.com/office/drawing/2014/main" id="{BACA82CD-6C15-0FBA-4D3D-847C918633E0}"/>
              </a:ext>
            </a:extLst>
          </p:cNvPr>
          <p:cNvSpPr/>
          <p:nvPr/>
        </p:nvSpPr>
        <p:spPr>
          <a:xfrm>
            <a:off x="4893447" y="4368619"/>
            <a:ext cx="904921" cy="484632"/>
          </a:xfrm>
          <a:prstGeom prst="rightArrow">
            <a:avLst>
              <a:gd name="adj1" fmla="val 50000"/>
              <a:gd name="adj2" fmla="val 98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C752D7E3-90FF-1A7B-9BDB-B5328D7C38FF}"/>
              </a:ext>
            </a:extLst>
          </p:cNvPr>
          <p:cNvSpPr txBox="1"/>
          <p:nvPr/>
        </p:nvSpPr>
        <p:spPr>
          <a:xfrm>
            <a:off x="4585812" y="4853251"/>
            <a:ext cx="1520190" cy="769441"/>
          </a:xfrm>
          <a:prstGeom prst="rect">
            <a:avLst/>
          </a:prstGeom>
          <a:noFill/>
        </p:spPr>
        <p:txBody>
          <a:bodyPr wrap="square" rtlCol="0">
            <a:spAutoFit/>
          </a:bodyPr>
          <a:lstStyle/>
          <a:p>
            <a:r>
              <a:rPr lang="ja-JP" altLang="en-US" sz="1100"/>
              <a:t>フィルタリングする</a:t>
            </a:r>
            <a:endParaRPr lang="en-US" altLang="ja-JP" sz="1100"/>
          </a:p>
          <a:p>
            <a:r>
              <a:rPr lang="ja-JP" altLang="en-US" sz="1100"/>
              <a:t>例）</a:t>
            </a:r>
            <a:endParaRPr lang="en-US" altLang="ja-JP" sz="1100"/>
          </a:p>
          <a:p>
            <a:r>
              <a:rPr kumimoji="1" lang="ja-JP" altLang="en-US" sz="1100"/>
              <a:t>フィルター「本社所在地」を「日本」に設定</a:t>
            </a:r>
          </a:p>
        </p:txBody>
      </p:sp>
      <p:sp>
        <p:nvSpPr>
          <p:cNvPr id="90" name="テキスト ボックス 89">
            <a:extLst>
              <a:ext uri="{FF2B5EF4-FFF2-40B4-BE49-F238E27FC236}">
                <a16:creationId xmlns:a16="http://schemas.microsoft.com/office/drawing/2014/main" id="{09CCCC51-1F49-7F11-3F91-57EB9C339ADC}"/>
              </a:ext>
            </a:extLst>
          </p:cNvPr>
          <p:cNvSpPr txBox="1"/>
          <p:nvPr/>
        </p:nvSpPr>
        <p:spPr>
          <a:xfrm>
            <a:off x="6238169" y="6336712"/>
            <a:ext cx="3240000" cy="615553"/>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lang="ja-JP" altLang="en-US" sz="1200"/>
              <a:t>複数条件によるフィルタリングも可能</a:t>
            </a:r>
            <a:endParaRPr lang="en-US" altLang="ja-JP" sz="1200"/>
          </a:p>
          <a:p>
            <a:pPr marL="269875" lvl="2" indent="-171450">
              <a:buClr>
                <a:schemeClr val="tx1"/>
              </a:buClr>
              <a:buFont typeface="Arial" panose="020B0604020202020204" pitchFamily="34" charset="0"/>
              <a:buChar char="•"/>
            </a:pPr>
            <a:r>
              <a:rPr lang="ja-JP" altLang="en-US" sz="1100"/>
              <a:t>上図はその例</a:t>
            </a:r>
            <a:endParaRPr lang="en-US" altLang="ja-JP" sz="1100"/>
          </a:p>
          <a:p>
            <a:pPr marL="269875" lvl="2" indent="-171450">
              <a:buClr>
                <a:schemeClr val="tx1"/>
              </a:buClr>
              <a:buFont typeface="Arial" panose="020B0604020202020204" pitchFamily="34" charset="0"/>
              <a:buChar char="•"/>
            </a:pPr>
            <a:r>
              <a:rPr kumimoji="1" lang="ja-JP" altLang="en-US" sz="1100"/>
              <a:t>“</a:t>
            </a:r>
            <a:r>
              <a:rPr kumimoji="1" lang="en-US" altLang="ja-JP" sz="1100"/>
              <a:t>20</a:t>
            </a:r>
            <a:r>
              <a:rPr lang="en-US" altLang="ja-JP" sz="1100"/>
              <a:t>30</a:t>
            </a:r>
            <a:r>
              <a:rPr lang="ja-JP" altLang="en-US" sz="1100"/>
              <a:t>” </a:t>
            </a:r>
            <a:r>
              <a:rPr lang="en-US" altLang="ja-JP" sz="1100"/>
              <a:t>(</a:t>
            </a:r>
            <a:r>
              <a:rPr lang="ja-JP" altLang="en-US" sz="1100"/>
              <a:t>目標年</a:t>
            </a:r>
            <a:r>
              <a:rPr lang="en-US" altLang="ja-JP" sz="1100"/>
              <a:t>) </a:t>
            </a:r>
            <a:r>
              <a:rPr kumimoji="1" lang="en-US" altLang="ja-JP" sz="1100"/>
              <a:t>×</a:t>
            </a:r>
            <a:r>
              <a:rPr lang="ja-JP" altLang="en-US" sz="1100"/>
              <a:t>：</a:t>
            </a:r>
            <a:r>
              <a:rPr kumimoji="1" lang="ja-JP" altLang="en-US" sz="1100"/>
              <a:t>“日本” </a:t>
            </a:r>
            <a:r>
              <a:rPr lang="en-US" altLang="ja-JP" sz="1100"/>
              <a:t>(</a:t>
            </a:r>
            <a:r>
              <a:rPr kumimoji="1" lang="ja-JP" altLang="en-US" sz="1100"/>
              <a:t>本社所在地</a:t>
            </a:r>
            <a:r>
              <a:rPr kumimoji="1" lang="en-US" altLang="ja-JP" sz="1100"/>
              <a:t>)</a:t>
            </a:r>
            <a:endParaRPr kumimoji="1" lang="ja-JP" altLang="en-US" sz="1100"/>
          </a:p>
        </p:txBody>
      </p:sp>
      <p:pic>
        <p:nvPicPr>
          <p:cNvPr id="7" name="図 6">
            <a:extLst>
              <a:ext uri="{FF2B5EF4-FFF2-40B4-BE49-F238E27FC236}">
                <a16:creationId xmlns:a16="http://schemas.microsoft.com/office/drawing/2014/main" id="{5C7F3E0E-C116-EBA8-2C78-5A99CE337E37}"/>
              </a:ext>
            </a:extLst>
          </p:cNvPr>
          <p:cNvPicPr>
            <a:picLocks noChangeAspect="1"/>
          </p:cNvPicPr>
          <p:nvPr/>
        </p:nvPicPr>
        <p:blipFill>
          <a:blip r:embed="rId5"/>
          <a:srcRect b="6694"/>
          <a:stretch>
            <a:fillRect/>
          </a:stretch>
        </p:blipFill>
        <p:spPr>
          <a:xfrm>
            <a:off x="6238169" y="2888536"/>
            <a:ext cx="3240000" cy="3448177"/>
          </a:xfrm>
          <a:prstGeom prst="rect">
            <a:avLst/>
          </a:prstGeom>
          <a:ln>
            <a:solidFill>
              <a:schemeClr val="tx1"/>
            </a:solidFill>
          </a:ln>
        </p:spPr>
      </p:pic>
    </p:spTree>
    <p:extLst>
      <p:ext uri="{BB962C8B-B14F-4D97-AF65-F5344CB8AC3E}">
        <p14:creationId xmlns:p14="http://schemas.microsoft.com/office/powerpoint/2010/main" val="949364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C9DF-2A2C-8B37-512A-ECD1303523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9EFDAE-0387-E82E-819D-784CCEAF8F22}"/>
              </a:ext>
            </a:extLst>
          </p:cNvPr>
          <p:cNvSpPr>
            <a:spLocks noGrp="1"/>
          </p:cNvSpPr>
          <p:nvPr>
            <p:ph type="title"/>
          </p:nvPr>
        </p:nvSpPr>
        <p:spPr/>
        <p:txBody>
          <a:bodyPr/>
          <a:lstStyle/>
          <a:p>
            <a:r>
              <a:rPr lang="en-US" altLang="ja-JP"/>
              <a:t>RE100</a:t>
            </a:r>
            <a:r>
              <a:rPr lang="ja-JP" altLang="en-US"/>
              <a:t>に参加している日本企業（</a:t>
            </a:r>
            <a:r>
              <a:rPr lang="en-US" altLang="ja-JP"/>
              <a:t>1/2</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E7A51980-E57C-4B0A-2E5B-25D5F0CB27D0}"/>
              </a:ext>
            </a:extLst>
          </p:cNvPr>
          <p:cNvSpPr>
            <a:spLocks noGrp="1"/>
          </p:cNvSpPr>
          <p:nvPr>
            <p:ph sz="quarter" idx="12"/>
          </p:nvPr>
        </p:nvSpPr>
        <p:spPr>
          <a:xfrm>
            <a:off x="161925" y="1110920"/>
            <a:ext cx="10367963" cy="1019661"/>
          </a:xfrm>
        </p:spPr>
        <p:txBody>
          <a:bodyPr/>
          <a:lstStyle/>
          <a:p>
            <a:r>
              <a:rPr lang="en-US" altLang="ja-JP"/>
              <a:t>RE100</a:t>
            </a:r>
            <a:r>
              <a:rPr lang="ja-JP" altLang="en-US"/>
              <a:t>に加盟している日本企業は</a:t>
            </a:r>
            <a:r>
              <a:rPr lang="en-US" altLang="ja-JP"/>
              <a:t>95</a:t>
            </a:r>
            <a:r>
              <a:rPr lang="ja-JP" altLang="en-US"/>
              <a:t>社</a:t>
            </a:r>
            <a:endParaRPr lang="en-US" altLang="ja-JP"/>
          </a:p>
          <a:p>
            <a:r>
              <a:rPr lang="ja-JP" altLang="en-US"/>
              <a:t>電気機器、建設業が多い</a:t>
            </a:r>
            <a:endParaRPr lang="en-US" altLang="ja-JP"/>
          </a:p>
        </p:txBody>
      </p:sp>
      <p:sp>
        <p:nvSpPr>
          <p:cNvPr id="17" name="正方形/長方形 16">
            <a:extLst>
              <a:ext uri="{FF2B5EF4-FFF2-40B4-BE49-F238E27FC236}">
                <a16:creationId xmlns:a16="http://schemas.microsoft.com/office/drawing/2014/main" id="{97D3FBAA-3D83-3E5F-F63D-9E6AB757C06C}"/>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49855DD-20F8-32AF-C056-72CF32B0511E}"/>
              </a:ext>
            </a:extLst>
          </p:cNvPr>
          <p:cNvSpPr>
            <a:spLocks noChangeArrowheads="1"/>
          </p:cNvSpPr>
          <p:nvPr/>
        </p:nvSpPr>
        <p:spPr bwMode="auto">
          <a:xfrm>
            <a:off x="161925" y="2734905"/>
            <a:ext cx="1421876"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(12):</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医薬品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ゴム製品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ガラス・土石製品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非鉄金属</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金属製品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(18):</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精密機器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機械</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陸運業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小売業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11" name="正方形/長方形 10">
            <a:extLst>
              <a:ext uri="{FF2B5EF4-FFF2-40B4-BE49-F238E27FC236}">
                <a16:creationId xmlns:a16="http://schemas.microsoft.com/office/drawing/2014/main" id="{3C401D9F-F4AD-3906-4E78-2CC2CD1DAA79}"/>
              </a:ext>
            </a:extLst>
          </p:cNvPr>
          <p:cNvSpPr>
            <a:spLocks noChangeArrowheads="1"/>
          </p:cNvSpPr>
          <p:nvPr/>
        </p:nvSpPr>
        <p:spPr bwMode="auto">
          <a:xfrm>
            <a:off x="1489992" y="2734905"/>
            <a:ext cx="9078742"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旭化成ホームズ／安藤・間／インフロニア・ホールディングス／熊谷組／住友林業／積水ハウス／大和ハウス工業／東急建設／戸田建設／西松建設／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プライムライフテクノロジーズ／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アサヒグループホールディングス／味の素／キリンホールディングス／サッポロホールディングス／日清食品ホールディングス／明治ホールディングス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花王／資生堂／積水化学工業／富士フイルムホールディングス／ユニ・チャーム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エーザイ／大塚ホールディングス／小野薬品工業／第一三共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住友ゴム工業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TOTO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／日本ガイシ</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ノーリツ</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AESC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／アドバンテスト／アルプスアルパイン／カシオ計算機／コニカミノルタ／シチズン時計／シャープ／セイコーエプソン／ソニー／ダイヤモンドエレクトリックホールディングス／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TDK</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／日本電気／パナソニック／浜松ホトニクス／富士通／村田製作所／リコー／ローム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KOKUSAI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／島津製作所／ニコン／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HOYA</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アマダ／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DMG</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森精機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アシックス／オカムラ／日東電工</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東急</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KDDI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／ソフトバンク／電通グループ／野村総合研究所／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BIPROGY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ヤフー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フロントリテイリング／生活協同組合コープさっぽろ／セブン＆アイ・ホールディングス／髙島屋／丸井グループ／ワタミ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a:extLst>
              <a:ext uri="{FF2B5EF4-FFF2-40B4-BE49-F238E27FC236}">
                <a16:creationId xmlns:a16="http://schemas.microsoft.com/office/drawing/2014/main" id="{E6AC5304-9437-44A3-79C8-5BD442FED9BB}"/>
              </a:ext>
            </a:extLst>
          </p:cNvPr>
          <p:cNvCxnSpPr/>
          <p:nvPr/>
        </p:nvCxnSpPr>
        <p:spPr>
          <a:xfrm>
            <a:off x="1529888" y="324062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307BFA0-EE94-CA00-B1B5-299855F4965D}"/>
              </a:ext>
            </a:extLst>
          </p:cNvPr>
          <p:cNvCxnSpPr/>
          <p:nvPr/>
        </p:nvCxnSpPr>
        <p:spPr>
          <a:xfrm>
            <a:off x="1529888" y="346914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E9DCC02-6DEB-FEDD-08CA-E581C2CB4240}"/>
              </a:ext>
            </a:extLst>
          </p:cNvPr>
          <p:cNvCxnSpPr/>
          <p:nvPr/>
        </p:nvCxnSpPr>
        <p:spPr>
          <a:xfrm>
            <a:off x="1529888" y="369766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9A1519D-49AD-3179-143D-A66F7C419CB3}"/>
              </a:ext>
            </a:extLst>
          </p:cNvPr>
          <p:cNvCxnSpPr/>
          <p:nvPr/>
        </p:nvCxnSpPr>
        <p:spPr>
          <a:xfrm>
            <a:off x="1529888" y="392618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ABF7BAC-C651-44D3-DE29-E4D71E12DD4D}"/>
              </a:ext>
            </a:extLst>
          </p:cNvPr>
          <p:cNvCxnSpPr/>
          <p:nvPr/>
        </p:nvCxnSpPr>
        <p:spPr>
          <a:xfrm>
            <a:off x="1529888" y="415470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5E6209F-E2F7-9797-EA6A-F94A7CEE88A1}"/>
              </a:ext>
            </a:extLst>
          </p:cNvPr>
          <p:cNvCxnSpPr/>
          <p:nvPr/>
        </p:nvCxnSpPr>
        <p:spPr>
          <a:xfrm>
            <a:off x="1529888" y="4383223"/>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0EF3F27-E181-95B6-5E8B-B3CEA132D83F}"/>
              </a:ext>
            </a:extLst>
          </p:cNvPr>
          <p:cNvCxnSpPr/>
          <p:nvPr/>
        </p:nvCxnSpPr>
        <p:spPr>
          <a:xfrm>
            <a:off x="1529888" y="4611742"/>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9C3D233-4EA3-87AD-AB73-28EA67877652}"/>
              </a:ext>
            </a:extLst>
          </p:cNvPr>
          <p:cNvCxnSpPr/>
          <p:nvPr/>
        </p:nvCxnSpPr>
        <p:spPr>
          <a:xfrm>
            <a:off x="1529888" y="52972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796BCC6-024E-2F52-4D36-D09F13BCD2CB}"/>
              </a:ext>
            </a:extLst>
          </p:cNvPr>
          <p:cNvCxnSpPr/>
          <p:nvPr/>
        </p:nvCxnSpPr>
        <p:spPr>
          <a:xfrm>
            <a:off x="1529888" y="552581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98A1182-85EF-27ED-D0B0-4782CE7ACEB6}"/>
              </a:ext>
            </a:extLst>
          </p:cNvPr>
          <p:cNvCxnSpPr/>
          <p:nvPr/>
        </p:nvCxnSpPr>
        <p:spPr>
          <a:xfrm>
            <a:off x="1529888" y="575433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A93A70-940A-FD77-8C37-5E6B75C40895}"/>
              </a:ext>
            </a:extLst>
          </p:cNvPr>
          <p:cNvCxnSpPr/>
          <p:nvPr/>
        </p:nvCxnSpPr>
        <p:spPr>
          <a:xfrm>
            <a:off x="1529888" y="598285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0FD0B87-2893-CC65-41EF-7BAB8C2FB248}"/>
              </a:ext>
            </a:extLst>
          </p:cNvPr>
          <p:cNvCxnSpPr/>
          <p:nvPr/>
        </p:nvCxnSpPr>
        <p:spPr>
          <a:xfrm>
            <a:off x="1529888" y="621137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DD4DB97-9EB7-27F5-C91F-FEC7D219E45F}"/>
              </a:ext>
            </a:extLst>
          </p:cNvPr>
          <p:cNvCxnSpPr/>
          <p:nvPr/>
        </p:nvCxnSpPr>
        <p:spPr>
          <a:xfrm>
            <a:off x="1529888" y="643989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D3E72980-8A38-E2BC-AD8E-5EE2B731D008}"/>
              </a:ext>
            </a:extLst>
          </p:cNvPr>
          <p:cNvSpPr/>
          <p:nvPr/>
        </p:nvSpPr>
        <p:spPr>
          <a:xfrm>
            <a:off x="161925" y="2186920"/>
            <a:ext cx="422423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a:latin typeface="Meiryo UI" panose="020B0604030504040204" pitchFamily="50" charset="-128"/>
                <a:ea typeface="Meiryo UI" panose="020B0604030504040204" pitchFamily="50" charset="-128"/>
                <a:cs typeface="Meiryo UI" panose="020B0604030504040204" pitchFamily="50" charset="-128"/>
              </a:rPr>
              <a:t>1/2</a:t>
            </a:r>
            <a:endParaRPr lang="ja-JP" altLang="en-US" sz="2000" b="1"/>
          </a:p>
        </p:txBody>
      </p:sp>
      <p:cxnSp>
        <p:nvCxnSpPr>
          <p:cNvPr id="4" name="直線コネクタ 3">
            <a:extLst>
              <a:ext uri="{FF2B5EF4-FFF2-40B4-BE49-F238E27FC236}">
                <a16:creationId xmlns:a16="http://schemas.microsoft.com/office/drawing/2014/main" id="{2073942F-31C8-AE4C-07B7-303329A0C1A9}"/>
              </a:ext>
            </a:extLst>
          </p:cNvPr>
          <p:cNvCxnSpPr/>
          <p:nvPr/>
        </p:nvCxnSpPr>
        <p:spPr>
          <a:xfrm>
            <a:off x="1529888" y="484520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 Box 9">
            <a:extLst>
              <a:ext uri="{FF2B5EF4-FFF2-40B4-BE49-F238E27FC236}">
                <a16:creationId xmlns:a16="http://schemas.microsoft.com/office/drawing/2014/main" id="{B6A7AF25-D507-0155-1760-DF80C409FD9D}"/>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5" name="テキスト ボックス 4">
            <a:extLst>
              <a:ext uri="{FF2B5EF4-FFF2-40B4-BE49-F238E27FC236}">
                <a16:creationId xmlns:a16="http://schemas.microsoft.com/office/drawing/2014/main" id="{B4CC9541-1D18-FE41-C68F-8964DB66BDA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174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a:t>RE100</a:t>
            </a:r>
            <a:r>
              <a:rPr lang="ja-JP" altLang="en-US"/>
              <a:t>とは？</a:t>
            </a:r>
          </a:p>
        </p:txBody>
      </p:sp>
    </p:spTree>
    <p:extLst>
      <p:ext uri="{BB962C8B-B14F-4D97-AF65-F5344CB8AC3E}">
        <p14:creationId xmlns:p14="http://schemas.microsoft.com/office/powerpoint/2010/main" val="57446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C88E-EF65-D236-1192-32ADBFFD34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FE1699-5B7A-8A9F-3DB3-E96F757DE4AD}"/>
              </a:ext>
            </a:extLst>
          </p:cNvPr>
          <p:cNvSpPr>
            <a:spLocks noGrp="1"/>
          </p:cNvSpPr>
          <p:nvPr>
            <p:ph type="title"/>
          </p:nvPr>
        </p:nvSpPr>
        <p:spPr/>
        <p:txBody>
          <a:bodyPr/>
          <a:lstStyle/>
          <a:p>
            <a:r>
              <a:rPr lang="en-US" altLang="ja-JP"/>
              <a:t>RE100</a:t>
            </a:r>
            <a:r>
              <a:rPr lang="ja-JP" altLang="en-US"/>
              <a:t>に参加している日本企業（</a:t>
            </a:r>
            <a:r>
              <a:rPr lang="en-US" altLang="ja-JP"/>
              <a:t>2/2</a:t>
            </a:r>
            <a:r>
              <a:rPr lang="ja-JP" altLang="en-US"/>
              <a:t>）</a:t>
            </a:r>
            <a:endParaRPr kumimoji="1" lang="ja-JP" altLang="en-US"/>
          </a:p>
        </p:txBody>
      </p:sp>
      <p:sp>
        <p:nvSpPr>
          <p:cNvPr id="3" name="コンテンツ プレースホルダー 2">
            <a:extLst>
              <a:ext uri="{FF2B5EF4-FFF2-40B4-BE49-F238E27FC236}">
                <a16:creationId xmlns:a16="http://schemas.microsoft.com/office/drawing/2014/main" id="{4ABDEA9D-742A-2D25-D221-6D96D5738193}"/>
              </a:ext>
            </a:extLst>
          </p:cNvPr>
          <p:cNvSpPr>
            <a:spLocks noGrp="1"/>
          </p:cNvSpPr>
          <p:nvPr>
            <p:ph sz="quarter" idx="12"/>
          </p:nvPr>
        </p:nvSpPr>
        <p:spPr>
          <a:xfrm>
            <a:off x="161925" y="1110920"/>
            <a:ext cx="10367963" cy="1019661"/>
          </a:xfrm>
        </p:spPr>
        <p:txBody>
          <a:bodyPr/>
          <a:lstStyle/>
          <a:p>
            <a:r>
              <a:rPr lang="en-US" altLang="ja-JP"/>
              <a:t>RE100</a:t>
            </a:r>
            <a:r>
              <a:rPr lang="ja-JP" altLang="en-US"/>
              <a:t>に加盟している日本企業は</a:t>
            </a:r>
            <a:r>
              <a:rPr lang="en-US" altLang="ja-JP"/>
              <a:t>95</a:t>
            </a:r>
            <a:r>
              <a:rPr lang="ja-JP" altLang="en-US"/>
              <a:t>社</a:t>
            </a:r>
            <a:endParaRPr lang="en-US" altLang="ja-JP"/>
          </a:p>
          <a:p>
            <a:r>
              <a:rPr lang="ja-JP" altLang="en-US"/>
              <a:t>電気機器、建設業が多い</a:t>
            </a:r>
            <a:endParaRPr lang="en-US" altLang="ja-JP"/>
          </a:p>
        </p:txBody>
      </p:sp>
      <p:sp>
        <p:nvSpPr>
          <p:cNvPr id="7" name="正方形/長方形 6">
            <a:extLst>
              <a:ext uri="{FF2B5EF4-FFF2-40B4-BE49-F238E27FC236}">
                <a16:creationId xmlns:a16="http://schemas.microsoft.com/office/drawing/2014/main" id="{F1F83E16-5276-0F5D-1AF8-FCEAC43644F7}"/>
              </a:ext>
            </a:extLst>
          </p:cNvPr>
          <p:cNvSpPr>
            <a:spLocks noChangeArrowheads="1"/>
          </p:cNvSpPr>
          <p:nvPr/>
        </p:nvSpPr>
        <p:spPr bwMode="auto">
          <a:xfrm>
            <a:off x="161925" y="2734905"/>
            <a:ext cx="1421876"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a:latin typeface="Meiryo UI" panose="020B0604030504040204" pitchFamily="50" charset="-128"/>
                <a:ea typeface="Meiryo UI" panose="020B0604030504040204" pitchFamily="50" charset="-128"/>
                <a:cs typeface="Meiryo UI" panose="020B0604030504040204" pitchFamily="50" charset="-128"/>
              </a:rPr>
              <a:t>銀行業</a:t>
            </a:r>
            <a:r>
              <a:rPr lang="en-US" altLang="ja-JP" sz="1000" b="1">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000" b="1">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defRPr/>
            </a:pPr>
            <a:r>
              <a:rPr lang="ja-JP" altLang="en-US" sz="1000" b="1">
                <a:latin typeface="Meiryo UI" panose="020B0604030504040204" pitchFamily="50" charset="-128"/>
                <a:ea typeface="Meiryo UI" panose="020B0604030504040204" pitchFamily="50" charset="-128"/>
                <a:cs typeface="Meiryo UI" panose="020B0604030504040204" pitchFamily="50" charset="-128"/>
              </a:rPr>
              <a:t>その他金融</a:t>
            </a:r>
            <a:r>
              <a:rPr lang="en-US" altLang="ja-JP" sz="1000" b="1">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000" b="1">
                <a:latin typeface="Meiryo UI" panose="020B0604030504040204" pitchFamily="50" charset="-128"/>
                <a:ea typeface="Meiryo UI" panose="020B0604030504040204" pitchFamily="50" charset="-128"/>
                <a:cs typeface="Meiryo UI" panose="020B0604030504040204" pitchFamily="50" charset="-128"/>
              </a:rPr>
              <a:t>(11):</a:t>
            </a:r>
          </a:p>
          <a:p>
            <a:pPr algn="r">
              <a:lnSpc>
                <a:spcPct val="150000"/>
              </a:lnSpc>
              <a:defRPr/>
            </a:pPr>
            <a:r>
              <a:rPr lang="ja-JP" altLang="en-US" sz="1000" b="1">
                <a:latin typeface="Meiryo UI" panose="020B0604030504040204" pitchFamily="50" charset="-128"/>
                <a:ea typeface="Meiryo UI" panose="020B0604030504040204" pitchFamily="50" charset="-128"/>
                <a:cs typeface="Meiryo UI" panose="020B0604030504040204" pitchFamily="50" charset="-128"/>
              </a:rPr>
              <a:t>サービス業</a:t>
            </a:r>
            <a:r>
              <a:rPr lang="en-US" altLang="ja-JP" sz="1000" b="1">
                <a:latin typeface="Meiryo UI" panose="020B0604030504040204" pitchFamily="50" charset="-128"/>
                <a:ea typeface="Meiryo UI" panose="020B0604030504040204" pitchFamily="50" charset="-128"/>
                <a:cs typeface="Meiryo UI" panose="020B0604030504040204" pitchFamily="50" charset="-128"/>
              </a:rPr>
              <a:t>(3):</a:t>
            </a:r>
          </a:p>
        </p:txBody>
      </p:sp>
      <p:sp>
        <p:nvSpPr>
          <p:cNvPr id="11" name="正方形/長方形 10">
            <a:extLst>
              <a:ext uri="{FF2B5EF4-FFF2-40B4-BE49-F238E27FC236}">
                <a16:creationId xmlns:a16="http://schemas.microsoft.com/office/drawing/2014/main" id="{D37A69A5-DF31-060B-AF7C-952F88BDD23D}"/>
              </a:ext>
            </a:extLst>
          </p:cNvPr>
          <p:cNvSpPr>
            <a:spLocks noChangeArrowheads="1"/>
          </p:cNvSpPr>
          <p:nvPr/>
        </p:nvSpPr>
        <p:spPr bwMode="auto">
          <a:xfrm>
            <a:off x="1451146" y="2734905"/>
            <a:ext cx="9078742"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a:latin typeface="Meiryo UI" panose="020B0604030504040204" pitchFamily="50" charset="-128"/>
                <a:ea typeface="Meiryo UI" panose="020B0604030504040204" pitchFamily="50" charset="-128"/>
                <a:cs typeface="Meiryo UI" panose="020B0604030504040204" pitchFamily="50" charset="-128"/>
              </a:rPr>
              <a:t>城南信用金庫</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a:latin typeface="Meiryo UI" panose="020B0604030504040204" pitchFamily="50" charset="-128"/>
                <a:ea typeface="Meiryo UI" panose="020B0604030504040204" pitchFamily="50" charset="-128"/>
                <a:cs typeface="Meiryo UI" panose="020B0604030504040204" pitchFamily="50" charset="-128"/>
              </a:rPr>
              <a:t>第一生命保険／</a:t>
            </a:r>
            <a:r>
              <a:rPr lang="en-US" altLang="ja-JP" sz="1000">
                <a:latin typeface="Meiryo UI" panose="020B0604030504040204" pitchFamily="50" charset="-128"/>
                <a:ea typeface="Meiryo UI" panose="020B0604030504040204" pitchFamily="50" charset="-128"/>
                <a:cs typeface="Meiryo UI" panose="020B0604030504040204" pitchFamily="50" charset="-128"/>
              </a:rPr>
              <a:t>T&amp;D</a:t>
            </a:r>
            <a:r>
              <a:rPr lang="ja-JP" altLang="en-US" sz="1000">
                <a:latin typeface="Meiryo UI" panose="020B0604030504040204" pitchFamily="50" charset="-128"/>
                <a:ea typeface="Meiryo UI" panose="020B0604030504040204" pitchFamily="50" charset="-128"/>
                <a:cs typeface="Meiryo UI" panose="020B0604030504040204" pitchFamily="50" charset="-128"/>
              </a:rPr>
              <a:t>ホールディングス／日本生命／明治安田生命</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a:latin typeface="Meiryo UI" panose="020B0604030504040204" pitchFamily="50" charset="-128"/>
                <a:ea typeface="Meiryo UI" panose="020B0604030504040204" pitchFamily="50" charset="-128"/>
                <a:cs typeface="Meiryo UI" panose="020B0604030504040204" pitchFamily="50" charset="-128"/>
              </a:rPr>
              <a:t>アセットマネジメント</a:t>
            </a:r>
            <a:r>
              <a:rPr lang="en-US" altLang="ja-JP" sz="1000">
                <a:latin typeface="Meiryo UI" panose="020B0604030504040204" pitchFamily="50" charset="-128"/>
                <a:ea typeface="Meiryo UI" panose="020B0604030504040204" pitchFamily="50" charset="-128"/>
                <a:cs typeface="Meiryo UI" panose="020B0604030504040204" pitchFamily="50" charset="-128"/>
              </a:rPr>
              <a:t>One</a:t>
            </a:r>
            <a:r>
              <a:rPr lang="ja-JP" altLang="en-US" sz="1000">
                <a:latin typeface="Meiryo UI" panose="020B0604030504040204" pitchFamily="50" charset="-128"/>
                <a:ea typeface="Meiryo UI" panose="020B0604030504040204" pitchFamily="50" charset="-128"/>
                <a:cs typeface="Meiryo UI" panose="020B0604030504040204" pitchFamily="50" charset="-128"/>
              </a:rPr>
              <a:t>／芙蓉総合リース</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a:latin typeface="Meiryo UI" panose="020B0604030504040204" pitchFamily="50" charset="-128"/>
                <a:ea typeface="Meiryo UI" panose="020B0604030504040204" pitchFamily="50" charset="-128"/>
                <a:cs typeface="Meiryo UI" panose="020B0604030504040204" pitchFamily="50" charset="-128"/>
              </a:rPr>
              <a:t>いちご／ジャパンリアルエステイト投資法人／大東建託／ダイビル／東急不動産／東京建物／野村不動産ホールディングス／ヒューリック／三井不動産／三菱地所／森ビル</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a:latin typeface="Meiryo UI" panose="020B0604030504040204" pitchFamily="50" charset="-128"/>
                <a:ea typeface="Meiryo UI" panose="020B0604030504040204" pitchFamily="50" charset="-128"/>
                <a:cs typeface="Meiryo UI" panose="020B0604030504040204" pitchFamily="50" charset="-128"/>
              </a:rPr>
              <a:t>エンビプロ・ホールディングス／セコム／楽天</a:t>
            </a:r>
          </a:p>
        </p:txBody>
      </p:sp>
      <p:cxnSp>
        <p:nvCxnSpPr>
          <p:cNvPr id="33" name="直線コネクタ 32">
            <a:extLst>
              <a:ext uri="{FF2B5EF4-FFF2-40B4-BE49-F238E27FC236}">
                <a16:creationId xmlns:a16="http://schemas.microsoft.com/office/drawing/2014/main" id="{F1D7713A-0EA3-105F-66A9-C166A9D8E0A4}"/>
              </a:ext>
            </a:extLst>
          </p:cNvPr>
          <p:cNvCxnSpPr>
            <a:cxnSpLocks/>
          </p:cNvCxnSpPr>
          <p:nvPr/>
        </p:nvCxnSpPr>
        <p:spPr>
          <a:xfrm>
            <a:off x="1529888" y="32454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7E823BC-43A2-93E4-66F9-E7169D0C7F6E}"/>
              </a:ext>
            </a:extLst>
          </p:cNvPr>
          <p:cNvCxnSpPr/>
          <p:nvPr/>
        </p:nvCxnSpPr>
        <p:spPr>
          <a:xfrm>
            <a:off x="1529888" y="300980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7F343699-BEBD-A030-2B7D-222A81BC1A77}"/>
              </a:ext>
            </a:extLst>
          </p:cNvPr>
          <p:cNvSpPr/>
          <p:nvPr/>
        </p:nvSpPr>
        <p:spPr>
          <a:xfrm>
            <a:off x="161925" y="2186920"/>
            <a:ext cx="4227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a:latin typeface="Meiryo UI" panose="020B0604030504040204" pitchFamily="50" charset="-128"/>
                <a:ea typeface="Meiryo UI" panose="020B0604030504040204" pitchFamily="50" charset="-128"/>
                <a:cs typeface="Meiryo UI" panose="020B0604030504040204" pitchFamily="50" charset="-128"/>
              </a:rPr>
              <a:t>2/2</a:t>
            </a:r>
            <a:endParaRPr lang="ja-JP" altLang="en-US" sz="2000" b="1"/>
          </a:p>
        </p:txBody>
      </p:sp>
      <p:sp>
        <p:nvSpPr>
          <p:cNvPr id="39" name="正方形/長方形 38">
            <a:extLst>
              <a:ext uri="{FF2B5EF4-FFF2-40B4-BE49-F238E27FC236}">
                <a16:creationId xmlns:a16="http://schemas.microsoft.com/office/drawing/2014/main" id="{964A1A5D-9299-9727-0D09-7C3BC75DAC17}"/>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6FEE7DF9-488D-8793-CBBF-6F0D32EB680F}"/>
              </a:ext>
            </a:extLst>
          </p:cNvPr>
          <p:cNvCxnSpPr>
            <a:cxnSpLocks/>
          </p:cNvCxnSpPr>
          <p:nvPr/>
        </p:nvCxnSpPr>
        <p:spPr>
          <a:xfrm>
            <a:off x="1529888" y="348118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0DFD45BF-03CB-13CF-35E8-8B1B1C4C249F}"/>
              </a:ext>
            </a:extLst>
          </p:cNvPr>
          <p:cNvCxnSpPr>
            <a:cxnSpLocks/>
          </p:cNvCxnSpPr>
          <p:nvPr/>
        </p:nvCxnSpPr>
        <p:spPr>
          <a:xfrm>
            <a:off x="1529888" y="371687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 Box 9">
            <a:extLst>
              <a:ext uri="{FF2B5EF4-FFF2-40B4-BE49-F238E27FC236}">
                <a16:creationId xmlns:a16="http://schemas.microsoft.com/office/drawing/2014/main" id="{83DA6756-DB08-3EAA-4180-ECC4695E4CBE}"/>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8" name="テキスト ボックス 7">
            <a:extLst>
              <a:ext uri="{FF2B5EF4-FFF2-40B4-BE49-F238E27FC236}">
                <a16:creationId xmlns:a16="http://schemas.microsoft.com/office/drawing/2014/main" id="{DEF28F18-6126-FC4B-B105-0DDFE3C3E5BB}"/>
              </a:ext>
            </a:extLst>
          </p:cNvPr>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6000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6344-391C-A8A7-18E2-F1800DCB2D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11F395-7AC3-385B-D818-1174FEA4F8F7}"/>
              </a:ext>
            </a:extLst>
          </p:cNvPr>
          <p:cNvSpPr>
            <a:spLocks noGrp="1"/>
          </p:cNvSpPr>
          <p:nvPr>
            <p:ph type="title"/>
          </p:nvPr>
        </p:nvSpPr>
        <p:spPr/>
        <p:txBody>
          <a:bodyPr/>
          <a:lstStyle/>
          <a:p>
            <a:r>
              <a:rPr kumimoji="1" lang="ja-JP" altLang="en-US"/>
              <a:t>再エネ</a:t>
            </a:r>
            <a:r>
              <a:rPr kumimoji="1" lang="en-US" altLang="ja-JP"/>
              <a:t>100</a:t>
            </a:r>
            <a:r>
              <a:rPr kumimoji="1" lang="ja-JP" altLang="en-US"/>
              <a:t>％を達成している</a:t>
            </a:r>
            <a:r>
              <a:rPr kumimoji="1" lang="en-US" altLang="ja-JP"/>
              <a:t>RE100</a:t>
            </a:r>
            <a:r>
              <a:rPr kumimoji="1" lang="ja-JP" altLang="en-US"/>
              <a:t>参加企業</a:t>
            </a:r>
          </a:p>
        </p:txBody>
      </p:sp>
      <p:sp>
        <p:nvSpPr>
          <p:cNvPr id="3" name="コンテンツ プレースホルダー 2">
            <a:extLst>
              <a:ext uri="{FF2B5EF4-FFF2-40B4-BE49-F238E27FC236}">
                <a16:creationId xmlns:a16="http://schemas.microsoft.com/office/drawing/2014/main" id="{27266B32-F552-EB24-0352-CBDEA4CEE99C}"/>
              </a:ext>
            </a:extLst>
          </p:cNvPr>
          <p:cNvSpPr>
            <a:spLocks noGrp="1"/>
          </p:cNvSpPr>
          <p:nvPr>
            <p:ph sz="quarter" idx="12"/>
          </p:nvPr>
        </p:nvSpPr>
        <p:spPr>
          <a:xfrm>
            <a:off x="161925" y="1110920"/>
            <a:ext cx="10367963" cy="1019661"/>
          </a:xfrm>
        </p:spPr>
        <p:txBody>
          <a:bodyPr/>
          <a:lstStyle/>
          <a:p>
            <a:r>
              <a:rPr lang="en-US" altLang="ja-JP"/>
              <a:t>2024</a:t>
            </a:r>
            <a:r>
              <a:rPr lang="ja-JP" altLang="en-US"/>
              <a:t>年度時点で、</a:t>
            </a:r>
            <a:r>
              <a:rPr lang="en-US" altLang="ja-JP"/>
              <a:t>78</a:t>
            </a:r>
            <a:r>
              <a:rPr lang="ja-JP" altLang="en-US"/>
              <a:t>社が再エネ</a:t>
            </a:r>
            <a:r>
              <a:rPr lang="en-US" altLang="ja-JP"/>
              <a:t>100</a:t>
            </a:r>
            <a:r>
              <a:rPr lang="ja-JP" altLang="en-US"/>
              <a:t>％達成（前年比</a:t>
            </a:r>
            <a:r>
              <a:rPr lang="en-US" altLang="ja-JP"/>
              <a:t>1</a:t>
            </a:r>
            <a:r>
              <a:rPr lang="ja-JP" altLang="en-US"/>
              <a:t>社減）</a:t>
            </a:r>
            <a:endParaRPr lang="en-US" altLang="ja-JP"/>
          </a:p>
          <a:p>
            <a:r>
              <a:rPr lang="ja-JP" altLang="en-US"/>
              <a:t>日本企業は</a:t>
            </a:r>
            <a:r>
              <a:rPr lang="en-US" altLang="ja-JP" b="1">
                <a:solidFill>
                  <a:srgbClr val="FF0000"/>
                </a:solidFill>
              </a:rPr>
              <a:t>4</a:t>
            </a:r>
            <a:r>
              <a:rPr lang="ja-JP" altLang="en-US" b="1">
                <a:solidFill>
                  <a:srgbClr val="FF0000"/>
                </a:solidFill>
              </a:rPr>
              <a:t>社</a:t>
            </a:r>
            <a:r>
              <a:rPr lang="ja-JP" altLang="en-US"/>
              <a:t>が</a:t>
            </a:r>
            <a:r>
              <a:rPr lang="en-US" altLang="ja-JP"/>
              <a:t>100</a:t>
            </a:r>
            <a:r>
              <a:rPr lang="ja-JP" altLang="en-US"/>
              <a:t>％達成（前年比</a:t>
            </a:r>
            <a:r>
              <a:rPr lang="en-US" altLang="ja-JP"/>
              <a:t>2</a:t>
            </a:r>
            <a:r>
              <a:rPr lang="ja-JP" altLang="en-US"/>
              <a:t>社増）</a:t>
            </a:r>
            <a:endParaRPr lang="en-US" altLang="ja-JP"/>
          </a:p>
        </p:txBody>
      </p:sp>
      <p:sp>
        <p:nvSpPr>
          <p:cNvPr id="9" name="正方形/長方形 8">
            <a:extLst>
              <a:ext uri="{FF2B5EF4-FFF2-40B4-BE49-F238E27FC236}">
                <a16:creationId xmlns:a16="http://schemas.microsoft.com/office/drawing/2014/main" id="{844C9B72-92F6-9B0E-8D7E-8A6590220C56}"/>
              </a:ext>
            </a:extLst>
          </p:cNvPr>
          <p:cNvSpPr/>
          <p:nvPr/>
        </p:nvSpPr>
        <p:spPr bwMode="auto">
          <a:xfrm>
            <a:off x="629382" y="2203642"/>
            <a:ext cx="9433047" cy="4865293"/>
          </a:xfrm>
          <a:prstGeom prst="rect">
            <a:avLst/>
          </a:prstGeom>
          <a:noFill/>
          <a:ln w="9525" cap="flat" cmpd="sng" algn="ctr">
            <a:noFill/>
            <a:prstDash val="solid"/>
            <a:round/>
            <a:headEnd type="none" w="med" len="med"/>
            <a:tailEnd type="none" w="med" len="med"/>
          </a:ln>
          <a:effectLst/>
        </p:spPr>
        <p:txBody>
          <a:bodyPr vert="horz" wrap="square" lIns="90000" tIns="108000" rIns="90000" bIns="46800" numCol="1" spcCol="612000" rtlCol="0" anchor="ctr" anchorCtr="0" compatLnSpc="1">
            <a:prstTxWarp prst="textNoShape">
              <a:avLst/>
            </a:prstTxWarp>
            <a:spAutoFit/>
          </a:bodyPr>
          <a:lstStyle/>
          <a:p>
            <a:r>
              <a:rPr lang="en-US" altLang="ja-JP" b="1"/>
              <a:t>Accenture</a:t>
            </a:r>
            <a:r>
              <a:rPr lang="ja-JP" altLang="en-US" b="1"/>
              <a:t>／</a:t>
            </a:r>
            <a:r>
              <a:rPr lang="en-US" altLang="ja-JP" b="1"/>
              <a:t>Airbnb</a:t>
            </a:r>
            <a:r>
              <a:rPr lang="ja-JP" altLang="en-US" b="1"/>
              <a:t>／</a:t>
            </a:r>
            <a:r>
              <a:rPr lang="en-US" altLang="ja-JP" b="1"/>
              <a:t>Allianz</a:t>
            </a:r>
            <a:r>
              <a:rPr lang="ja-JP" altLang="en-US" b="1"/>
              <a:t>／</a:t>
            </a:r>
            <a:r>
              <a:rPr lang="en-US" altLang="ja-JP" b="1"/>
              <a:t>Alphabet</a:t>
            </a:r>
            <a:r>
              <a:rPr lang="ja-JP" altLang="en-US" b="1"/>
              <a:t>／</a:t>
            </a:r>
            <a:r>
              <a:rPr lang="en-US" altLang="ja-JP" b="1">
                <a:solidFill>
                  <a:srgbClr val="FF0000"/>
                </a:solidFill>
              </a:rPr>
              <a:t>Alstria</a:t>
            </a:r>
            <a:r>
              <a:rPr lang="ja-JP" altLang="en-US" b="1"/>
              <a:t>／</a:t>
            </a:r>
            <a:r>
              <a:rPr lang="en-US" altLang="ja-JP" b="1"/>
              <a:t>American Express</a:t>
            </a:r>
            <a:r>
              <a:rPr lang="ja-JP" altLang="en-US" b="1"/>
              <a:t>／</a:t>
            </a:r>
            <a:r>
              <a:rPr lang="en-US" altLang="ja-JP" b="1"/>
              <a:t>Apple</a:t>
            </a:r>
            <a:r>
              <a:rPr lang="ja-JP" altLang="en-US" b="1"/>
              <a:t>／</a:t>
            </a:r>
            <a:r>
              <a:rPr lang="en-US" altLang="ja-JP" b="1"/>
              <a:t>ARM</a:t>
            </a:r>
            <a:r>
              <a:rPr lang="ja-JP" altLang="en-US" b="1"/>
              <a:t>／</a:t>
            </a:r>
            <a:r>
              <a:rPr lang="ja-JP" altLang="en-US" b="1">
                <a:solidFill>
                  <a:srgbClr val="FF0000"/>
                </a:solidFill>
                <a:highlight>
                  <a:srgbClr val="FFFF00"/>
                </a:highlight>
              </a:rPr>
              <a:t>旭化成ホームズ</a:t>
            </a:r>
            <a:r>
              <a:rPr lang="ja-JP" altLang="en-US" b="1"/>
              <a:t>／</a:t>
            </a:r>
            <a:r>
              <a:rPr lang="en-US" altLang="ja-JP" b="1">
                <a:solidFill>
                  <a:srgbClr val="FF0000"/>
                </a:solidFill>
              </a:rPr>
              <a:t>Atlassian Corporation</a:t>
            </a:r>
            <a:r>
              <a:rPr lang="ja-JP" altLang="en-US" b="1"/>
              <a:t>／</a:t>
            </a:r>
            <a:r>
              <a:rPr lang="en-US" altLang="ja-JP" b="1">
                <a:solidFill>
                  <a:srgbClr val="FF0000"/>
                </a:solidFill>
              </a:rPr>
              <a:t>Autodesk</a:t>
            </a:r>
            <a:r>
              <a:rPr lang="ja-JP" altLang="en-US" b="1"/>
              <a:t>／</a:t>
            </a:r>
            <a:r>
              <a:rPr lang="en-US" altLang="ja-JP" b="1">
                <a:solidFill>
                  <a:srgbClr val="FF0000"/>
                </a:solidFill>
              </a:rPr>
              <a:t>Aviva</a:t>
            </a:r>
            <a:r>
              <a:rPr lang="ja-JP" altLang="en-US" b="1"/>
              <a:t>／</a:t>
            </a:r>
            <a:endParaRPr lang="en-US" altLang="ja-JP" b="1"/>
          </a:p>
          <a:p>
            <a:r>
              <a:rPr lang="en-US" altLang="ja-JP" b="1">
                <a:solidFill>
                  <a:srgbClr val="FF0000"/>
                </a:solidFill>
              </a:rPr>
              <a:t>Bank Australia</a:t>
            </a:r>
            <a:r>
              <a:rPr lang="ja-JP" altLang="en-US" b="1"/>
              <a:t>／</a:t>
            </a:r>
            <a:r>
              <a:rPr lang="en-US" altLang="ja-JP" b="1"/>
              <a:t>Barclays</a:t>
            </a:r>
            <a:r>
              <a:rPr lang="ja-JP" altLang="en-US" b="1"/>
              <a:t>／</a:t>
            </a:r>
            <a:r>
              <a:rPr lang="en-US" altLang="ja-JP" b="1"/>
              <a:t>BayWa</a:t>
            </a:r>
            <a:r>
              <a:rPr lang="ja-JP" altLang="en-US" b="1"/>
              <a:t>／</a:t>
            </a:r>
            <a:r>
              <a:rPr lang="en-US" altLang="ja-JP" b="1"/>
              <a:t>BT Group</a:t>
            </a:r>
            <a:r>
              <a:rPr lang="ja-JP" altLang="en-US" b="1"/>
              <a:t>／</a:t>
            </a:r>
            <a:r>
              <a:rPr lang="en-US" altLang="ja-JP" b="1"/>
              <a:t>Burberry Group</a:t>
            </a:r>
            <a:r>
              <a:rPr lang="ja-JP" altLang="en-US" b="1"/>
              <a:t>／</a:t>
            </a:r>
            <a:endParaRPr lang="en-US" altLang="ja-JP" b="1"/>
          </a:p>
          <a:p>
            <a:r>
              <a:rPr lang="en-US" altLang="ja-JP" b="1">
                <a:solidFill>
                  <a:srgbClr val="FF0000"/>
                </a:solidFill>
              </a:rPr>
              <a:t>Califia Farms</a:t>
            </a:r>
            <a:r>
              <a:rPr lang="ja-JP" altLang="en-US" b="1"/>
              <a:t>／</a:t>
            </a:r>
            <a:r>
              <a:rPr lang="en-US" altLang="ja-JP" b="1"/>
              <a:t>Canary Wharf Group</a:t>
            </a:r>
            <a:r>
              <a:rPr lang="ja-JP" altLang="en-US" b="1"/>
              <a:t>／</a:t>
            </a:r>
            <a:r>
              <a:rPr lang="en-US" altLang="ja-JP" b="1"/>
              <a:t>City of London Corporation</a:t>
            </a:r>
            <a:r>
              <a:rPr lang="ja-JP" altLang="en-US" b="1"/>
              <a:t>／</a:t>
            </a:r>
            <a:endParaRPr lang="en-US" altLang="ja-JP" b="1"/>
          </a:p>
          <a:p>
            <a:r>
              <a:rPr lang="ja-JP" altLang="en-US" b="1">
                <a:solidFill>
                  <a:srgbClr val="FF0000"/>
                </a:solidFill>
                <a:highlight>
                  <a:srgbClr val="FFFF00"/>
                </a:highlight>
              </a:rPr>
              <a:t>第一生命保険</a:t>
            </a:r>
            <a:r>
              <a:rPr lang="ja-JP" altLang="en-US" b="1"/>
              <a:t>／</a:t>
            </a:r>
            <a:r>
              <a:rPr lang="en-US" altLang="ja-JP" b="1">
                <a:solidFill>
                  <a:srgbClr val="FF0000"/>
                </a:solidFill>
              </a:rPr>
              <a:t>Derwent London</a:t>
            </a:r>
            <a:r>
              <a:rPr lang="ja-JP" altLang="en-US" b="1"/>
              <a:t>／</a:t>
            </a:r>
            <a:r>
              <a:rPr lang="en-US" altLang="ja-JP" b="1"/>
              <a:t>Deutsche Telekom</a:t>
            </a:r>
            <a:r>
              <a:rPr lang="ja-JP" altLang="en-US" b="1"/>
              <a:t>／</a:t>
            </a:r>
            <a:r>
              <a:rPr lang="en-US" altLang="ja-JP" b="1"/>
              <a:t>Dexus</a:t>
            </a:r>
            <a:r>
              <a:rPr lang="ja-JP" altLang="en-US" b="1"/>
              <a:t>／</a:t>
            </a:r>
            <a:r>
              <a:rPr lang="en-US" altLang="ja-JP" b="1"/>
              <a:t>DNB</a:t>
            </a:r>
            <a:r>
              <a:rPr lang="ja-JP" altLang="en-US" b="1"/>
              <a:t>／</a:t>
            </a:r>
            <a:r>
              <a:rPr lang="en-US" altLang="ja-JP" b="1"/>
              <a:t>EdgeConnex</a:t>
            </a:r>
            <a:r>
              <a:rPr lang="ja-JP" altLang="en-US" b="1"/>
              <a:t>／</a:t>
            </a:r>
            <a:r>
              <a:rPr lang="en-US" altLang="ja-JP" b="1">
                <a:solidFill>
                  <a:srgbClr val="FF0000"/>
                </a:solidFill>
              </a:rPr>
              <a:t>Elevance</a:t>
            </a:r>
            <a:r>
              <a:rPr lang="ja-JP" altLang="en-US" b="1"/>
              <a:t>／</a:t>
            </a:r>
            <a:r>
              <a:rPr lang="en-US" altLang="ja-JP" b="1"/>
              <a:t>Elopak</a:t>
            </a:r>
            <a:r>
              <a:rPr lang="ja-JP" altLang="en-US" b="1"/>
              <a:t>／</a:t>
            </a:r>
            <a:r>
              <a:rPr lang="en-US" altLang="ja-JP" b="1">
                <a:solidFill>
                  <a:srgbClr val="FF0000"/>
                </a:solidFill>
              </a:rPr>
              <a:t>Etsy</a:t>
            </a:r>
            <a:r>
              <a:rPr lang="ja-JP" altLang="en-US" b="1"/>
              <a:t>／</a:t>
            </a:r>
            <a:r>
              <a:rPr lang="en-US" altLang="ja-JP" b="1">
                <a:solidFill>
                  <a:srgbClr val="FF0000"/>
                </a:solidFill>
              </a:rPr>
              <a:t>Fifth</a:t>
            </a:r>
            <a:r>
              <a:rPr lang="en-US" altLang="ja-JP" b="1"/>
              <a:t> </a:t>
            </a:r>
            <a:r>
              <a:rPr lang="en-US" altLang="ja-JP" b="1">
                <a:solidFill>
                  <a:srgbClr val="FF0000"/>
                </a:solidFill>
              </a:rPr>
              <a:t>Third Bank</a:t>
            </a:r>
            <a:r>
              <a:rPr lang="ja-JP" altLang="en-US" b="1"/>
              <a:t>／</a:t>
            </a:r>
            <a:r>
              <a:rPr lang="en-US" altLang="ja-JP" b="1">
                <a:solidFill>
                  <a:srgbClr val="FF0000"/>
                </a:solidFill>
              </a:rPr>
              <a:t>Gatwick Airport</a:t>
            </a:r>
            <a:r>
              <a:rPr lang="ja-JP" altLang="en-US" b="1"/>
              <a:t>／</a:t>
            </a:r>
            <a:r>
              <a:rPr lang="en-US" altLang="ja-JP" b="1"/>
              <a:t>Goldman Sachs</a:t>
            </a:r>
            <a:r>
              <a:rPr lang="ja-JP" altLang="en-US" b="1"/>
              <a:t>／</a:t>
            </a:r>
            <a:r>
              <a:rPr lang="en-US" altLang="ja-JP" b="1"/>
              <a:t>Goldwind Science &amp; Technology</a:t>
            </a:r>
            <a:r>
              <a:rPr lang="ja-JP" altLang="en-US" b="1"/>
              <a:t>／</a:t>
            </a:r>
            <a:r>
              <a:rPr lang="en-US" altLang="ja-JP" b="1">
                <a:solidFill>
                  <a:srgbClr val="FF0000"/>
                </a:solidFill>
              </a:rPr>
              <a:t>Grupo Cajamar</a:t>
            </a:r>
            <a:r>
              <a:rPr lang="ja-JP" altLang="en-US" b="1"/>
              <a:t>／</a:t>
            </a:r>
            <a:endParaRPr lang="en-US" altLang="ja-JP" b="1"/>
          </a:p>
          <a:p>
            <a:r>
              <a:rPr lang="en-US" altLang="ja-JP" b="1">
                <a:solidFill>
                  <a:srgbClr val="FF0000"/>
                </a:solidFill>
              </a:rPr>
              <a:t>Hair O’right</a:t>
            </a:r>
            <a:r>
              <a:rPr lang="ja-JP" altLang="en-US" b="1"/>
              <a:t>／</a:t>
            </a:r>
            <a:r>
              <a:rPr lang="en-US" altLang="ja-JP" b="1">
                <a:solidFill>
                  <a:srgbClr val="FF0000"/>
                </a:solidFill>
              </a:rPr>
              <a:t>Heathrow Airport</a:t>
            </a:r>
            <a:r>
              <a:rPr lang="ja-JP" altLang="en-US" b="1"/>
              <a:t>／</a:t>
            </a:r>
            <a:r>
              <a:rPr lang="en-US" altLang="ja-JP" b="1"/>
              <a:t>Helvetia Group</a:t>
            </a:r>
            <a:r>
              <a:rPr lang="ja-JP" altLang="en-US" b="1"/>
              <a:t>／</a:t>
            </a:r>
            <a:r>
              <a:rPr lang="en-US" altLang="ja-JP" b="1">
                <a:solidFill>
                  <a:srgbClr val="FF0000"/>
                </a:solidFill>
              </a:rPr>
              <a:t>HNI</a:t>
            </a:r>
            <a:r>
              <a:rPr lang="ja-JP" altLang="en-US" b="1"/>
              <a:t>／</a:t>
            </a:r>
            <a:r>
              <a:rPr lang="ja-JP" altLang="en-US" b="1">
                <a:solidFill>
                  <a:srgbClr val="FF0000"/>
                </a:solidFill>
                <a:highlight>
                  <a:srgbClr val="FFFF00"/>
                </a:highlight>
              </a:rPr>
              <a:t>ヒューリック</a:t>
            </a:r>
            <a:r>
              <a:rPr lang="ja-JP" altLang="en-US" b="1"/>
              <a:t>／</a:t>
            </a:r>
            <a:endParaRPr lang="en-US" altLang="ja-JP" b="1"/>
          </a:p>
          <a:p>
            <a:r>
              <a:rPr lang="en-US" altLang="ja-JP" b="1"/>
              <a:t>Interface</a:t>
            </a:r>
            <a:r>
              <a:rPr lang="ja-JP" altLang="en-US" b="1"/>
              <a:t>／</a:t>
            </a:r>
            <a:r>
              <a:rPr lang="en-US" altLang="ja-JP" b="1"/>
              <a:t>Investec</a:t>
            </a:r>
            <a:r>
              <a:rPr lang="ja-JP" altLang="en-US" b="1"/>
              <a:t>／</a:t>
            </a:r>
            <a:r>
              <a:rPr lang="en-US" altLang="ja-JP" b="1"/>
              <a:t>JCDecaux</a:t>
            </a:r>
            <a:r>
              <a:rPr lang="ja-JP" altLang="en-US" b="1"/>
              <a:t>／</a:t>
            </a:r>
            <a:r>
              <a:rPr lang="en-US" altLang="ja-JP" b="1"/>
              <a:t>Kering</a:t>
            </a:r>
            <a:r>
              <a:rPr lang="ja-JP" altLang="en-US" b="1"/>
              <a:t>／</a:t>
            </a:r>
            <a:r>
              <a:rPr lang="en-US" altLang="ja-JP" b="1">
                <a:solidFill>
                  <a:srgbClr val="FF0000"/>
                </a:solidFill>
              </a:rPr>
              <a:t>Koninklijke KPN</a:t>
            </a:r>
            <a:r>
              <a:rPr lang="ja-JP" altLang="en-US" b="1"/>
              <a:t>／</a:t>
            </a:r>
            <a:r>
              <a:rPr lang="en-US" altLang="ja-JP" b="1"/>
              <a:t>Landsec</a:t>
            </a:r>
            <a:r>
              <a:rPr lang="ja-JP" altLang="en-US" b="1"/>
              <a:t>／</a:t>
            </a:r>
            <a:endParaRPr lang="en-US" altLang="ja-JP" b="1"/>
          </a:p>
          <a:p>
            <a:r>
              <a:rPr lang="en-US" altLang="ja-JP" b="1">
                <a:solidFill>
                  <a:srgbClr val="FF0000"/>
                </a:solidFill>
              </a:rPr>
              <a:t>Lloyds</a:t>
            </a:r>
            <a:r>
              <a:rPr lang="en-US" altLang="ja-JP" b="1"/>
              <a:t> </a:t>
            </a:r>
            <a:r>
              <a:rPr lang="en-US" altLang="ja-JP" b="1">
                <a:solidFill>
                  <a:srgbClr val="FF0000"/>
                </a:solidFill>
              </a:rPr>
              <a:t>Banking Group</a:t>
            </a:r>
            <a:r>
              <a:rPr lang="ja-JP" altLang="en-US" b="1"/>
              <a:t>／</a:t>
            </a:r>
            <a:r>
              <a:rPr lang="en-US" altLang="ja-JP" b="1"/>
              <a:t>London Stock Exchange Group</a:t>
            </a:r>
            <a:r>
              <a:rPr lang="ja-JP" altLang="en-US" b="1"/>
              <a:t>／</a:t>
            </a:r>
            <a:r>
              <a:rPr lang="en-US" altLang="ja-JP" b="1"/>
              <a:t>lululemon</a:t>
            </a:r>
            <a:r>
              <a:rPr lang="ja-JP" altLang="en-US" b="1"/>
              <a:t>／</a:t>
            </a:r>
            <a:r>
              <a:rPr lang="en-US" altLang="ja-JP" b="1"/>
              <a:t>Macquarie Group</a:t>
            </a:r>
            <a:r>
              <a:rPr lang="ja-JP" altLang="en-US" b="1"/>
              <a:t>／</a:t>
            </a:r>
            <a:r>
              <a:rPr lang="en-US" altLang="ja-JP" b="1"/>
              <a:t>Mastercard</a:t>
            </a:r>
            <a:r>
              <a:rPr lang="ja-JP" altLang="en-US" b="1"/>
              <a:t>／</a:t>
            </a:r>
            <a:r>
              <a:rPr lang="en-US" altLang="ja-JP" b="1"/>
              <a:t>McKinsey &amp; Company</a:t>
            </a:r>
            <a:r>
              <a:rPr lang="ja-JP" altLang="en-US" b="1"/>
              <a:t>／</a:t>
            </a:r>
            <a:r>
              <a:rPr lang="en-US" altLang="ja-JP" b="1"/>
              <a:t>Meta</a:t>
            </a:r>
            <a:r>
              <a:rPr lang="ja-JP" altLang="en-US" b="1"/>
              <a:t>／</a:t>
            </a:r>
            <a:endParaRPr lang="en-US" altLang="ja-JP" b="1"/>
          </a:p>
          <a:p>
            <a:r>
              <a:rPr lang="en-US" altLang="ja-JP" b="1"/>
              <a:t>Microsoft Corporation</a:t>
            </a:r>
            <a:r>
              <a:rPr lang="ja-JP" altLang="en-US" b="1"/>
              <a:t>／</a:t>
            </a:r>
            <a:r>
              <a:rPr lang="en-US" altLang="ja-JP" b="1">
                <a:solidFill>
                  <a:srgbClr val="FF0000"/>
                </a:solidFill>
              </a:rPr>
              <a:t>NatWest Group</a:t>
            </a:r>
            <a:r>
              <a:rPr lang="ja-JP" altLang="en-US" b="1"/>
              <a:t>／</a:t>
            </a:r>
            <a:r>
              <a:rPr lang="en-US" altLang="ja-JP" b="1">
                <a:solidFill>
                  <a:srgbClr val="FF0000"/>
                </a:solidFill>
              </a:rPr>
              <a:t>Parques Reunidos Group</a:t>
            </a:r>
            <a:r>
              <a:rPr lang="ja-JP" altLang="en-US" b="1"/>
              <a:t>／</a:t>
            </a:r>
            <a:r>
              <a:rPr lang="en-US" altLang="ja-JP" b="1"/>
              <a:t>Proximus</a:t>
            </a:r>
            <a:r>
              <a:rPr lang="ja-JP" altLang="en-US" b="1"/>
              <a:t>／</a:t>
            </a:r>
            <a:r>
              <a:rPr lang="en-US" altLang="ja-JP" b="1">
                <a:solidFill>
                  <a:srgbClr val="FF0000"/>
                </a:solidFill>
              </a:rPr>
              <a:t>QBE Insurance Group</a:t>
            </a:r>
            <a:r>
              <a:rPr lang="ja-JP" altLang="en-US" b="1"/>
              <a:t>／</a:t>
            </a:r>
            <a:r>
              <a:rPr lang="en-US" altLang="ja-JP" b="1">
                <a:solidFill>
                  <a:srgbClr val="FF0000"/>
                </a:solidFill>
              </a:rPr>
              <a:t>Radio Flyer</a:t>
            </a:r>
            <a:r>
              <a:rPr lang="ja-JP" altLang="en-US" b="1"/>
              <a:t>／</a:t>
            </a:r>
            <a:r>
              <a:rPr lang="ja-JP" altLang="en-US" b="1">
                <a:solidFill>
                  <a:srgbClr val="FF0000"/>
                </a:solidFill>
                <a:highlight>
                  <a:srgbClr val="FFFF00"/>
                </a:highlight>
              </a:rPr>
              <a:t>楽天グループ</a:t>
            </a:r>
            <a:r>
              <a:rPr lang="ja-JP" altLang="en-US" b="1"/>
              <a:t>／</a:t>
            </a:r>
            <a:r>
              <a:rPr lang="en-US" altLang="ja-JP" b="1"/>
              <a:t>RELX Group</a:t>
            </a:r>
            <a:r>
              <a:rPr lang="ja-JP" altLang="en-US" b="1"/>
              <a:t>／</a:t>
            </a:r>
            <a:r>
              <a:rPr lang="en-US" altLang="ja-JP" b="1"/>
              <a:t>Royal Philips</a:t>
            </a:r>
            <a:r>
              <a:rPr lang="ja-JP" altLang="en-US" b="1"/>
              <a:t>／</a:t>
            </a:r>
            <a:r>
              <a:rPr lang="en-US" altLang="ja-JP" b="1"/>
              <a:t>ServiceNow</a:t>
            </a:r>
            <a:r>
              <a:rPr lang="ja-JP" altLang="en-US" b="1"/>
              <a:t>／</a:t>
            </a:r>
            <a:r>
              <a:rPr lang="en-US" altLang="ja-JP" b="1">
                <a:solidFill>
                  <a:srgbClr val="FF0000"/>
                </a:solidFill>
              </a:rPr>
              <a:t>Signify</a:t>
            </a:r>
            <a:r>
              <a:rPr lang="ja-JP" altLang="en-US" b="1"/>
              <a:t>／</a:t>
            </a:r>
            <a:r>
              <a:rPr lang="en-US" altLang="ja-JP" b="1">
                <a:solidFill>
                  <a:srgbClr val="FF0000"/>
                </a:solidFill>
              </a:rPr>
              <a:t>Steelcase</a:t>
            </a:r>
            <a:r>
              <a:rPr lang="ja-JP" altLang="en-US" b="1"/>
              <a:t>／</a:t>
            </a:r>
            <a:r>
              <a:rPr lang="en-US" altLang="ja-JP" b="1"/>
              <a:t>Swiss Re</a:t>
            </a:r>
            <a:r>
              <a:rPr lang="ja-JP" altLang="en-US" b="1"/>
              <a:t>／</a:t>
            </a:r>
            <a:r>
              <a:rPr lang="en-US" altLang="ja-JP" b="1"/>
              <a:t>Swisscom</a:t>
            </a:r>
            <a:r>
              <a:rPr lang="ja-JP" altLang="en-US" b="1"/>
              <a:t>／</a:t>
            </a:r>
            <a:r>
              <a:rPr lang="en-US" altLang="ja-JP" b="1"/>
              <a:t>Symrise</a:t>
            </a:r>
            <a:r>
              <a:rPr lang="ja-JP" altLang="en-US" b="1"/>
              <a:t>／</a:t>
            </a:r>
            <a:r>
              <a:rPr lang="en-US" altLang="ja-JP" b="1"/>
              <a:t>T-Mobile</a:t>
            </a:r>
            <a:r>
              <a:rPr lang="ja-JP" altLang="en-US" b="1"/>
              <a:t>／</a:t>
            </a:r>
            <a:r>
              <a:rPr lang="en-US" altLang="ja-JP" b="1"/>
              <a:t>TD Bank Group</a:t>
            </a:r>
            <a:r>
              <a:rPr lang="ja-JP" altLang="en-US" b="1"/>
              <a:t>／</a:t>
            </a:r>
            <a:r>
              <a:rPr lang="en-US" altLang="ja-JP" b="1"/>
              <a:t>Tesco</a:t>
            </a:r>
            <a:r>
              <a:rPr lang="ja-JP" altLang="en-US" b="1"/>
              <a:t>／</a:t>
            </a:r>
            <a:r>
              <a:rPr lang="en-US" altLang="ja-JP" b="1"/>
              <a:t>The Estée Lauder Companies</a:t>
            </a:r>
            <a:r>
              <a:rPr lang="ja-JP" altLang="en-US" b="1"/>
              <a:t>／</a:t>
            </a:r>
            <a:r>
              <a:rPr lang="en-US" altLang="ja-JP" b="1">
                <a:solidFill>
                  <a:srgbClr val="FF0000"/>
                </a:solidFill>
              </a:rPr>
              <a:t>The VELUX Group</a:t>
            </a:r>
            <a:r>
              <a:rPr lang="ja-JP" altLang="en-US" b="1"/>
              <a:t>／</a:t>
            </a:r>
            <a:r>
              <a:rPr lang="en-US" altLang="ja-JP" b="1"/>
              <a:t>Unite Students</a:t>
            </a:r>
            <a:r>
              <a:rPr lang="ja-JP" altLang="en-US" b="1"/>
              <a:t>／</a:t>
            </a:r>
            <a:r>
              <a:rPr lang="en-US" altLang="ja-JP" b="1">
                <a:solidFill>
                  <a:srgbClr val="FF0000"/>
                </a:solidFill>
              </a:rPr>
              <a:t>Vaisala</a:t>
            </a:r>
            <a:r>
              <a:rPr lang="ja-JP" altLang="en-US" b="1"/>
              <a:t>／</a:t>
            </a:r>
            <a:r>
              <a:rPr lang="en-US" altLang="ja-JP" b="1">
                <a:solidFill>
                  <a:srgbClr val="FF0000"/>
                </a:solidFill>
              </a:rPr>
              <a:t>Voya Financial</a:t>
            </a:r>
            <a:r>
              <a:rPr lang="ja-JP" altLang="en-US" b="1"/>
              <a:t>／</a:t>
            </a:r>
            <a:r>
              <a:rPr lang="en-US" altLang="ja-JP" b="1">
                <a:solidFill>
                  <a:srgbClr val="FF0000"/>
                </a:solidFill>
              </a:rPr>
              <a:t>Workday</a:t>
            </a:r>
            <a:r>
              <a:rPr lang="ja-JP" altLang="en-US" b="1"/>
              <a:t>／</a:t>
            </a:r>
            <a:r>
              <a:rPr lang="en-US" altLang="ja-JP" b="1">
                <a:solidFill>
                  <a:srgbClr val="FF0000"/>
                </a:solidFill>
              </a:rPr>
              <a:t>Zalando</a:t>
            </a:r>
            <a:r>
              <a:rPr lang="ja-JP" altLang="en-US" b="1"/>
              <a:t>／</a:t>
            </a:r>
            <a:r>
              <a:rPr lang="en-US" altLang="ja-JP" b="1"/>
              <a:t>Zurich Insurance Group</a:t>
            </a:r>
            <a:endParaRPr lang="ja-JP" altLang="ja-JP" b="1">
              <a:solidFill>
                <a:srgbClr val="000000"/>
              </a:solidFill>
              <a:effectLst/>
              <a:ea typeface="Meiryo UI" panose="020B0604030504040204" pitchFamily="50" charset="-128"/>
            </a:endParaRPr>
          </a:p>
        </p:txBody>
      </p:sp>
      <p:sp>
        <p:nvSpPr>
          <p:cNvPr id="4" name="Text Box 9">
            <a:extLst>
              <a:ext uri="{FF2B5EF4-FFF2-40B4-BE49-F238E27FC236}">
                <a16:creationId xmlns:a16="http://schemas.microsoft.com/office/drawing/2014/main" id="{BCA1F7CA-705C-2C3A-3831-AF4120642060}"/>
              </a:ext>
            </a:extLst>
          </p:cNvPr>
          <p:cNvSpPr txBox="1">
            <a:spLocks noChangeArrowheads="1"/>
          </p:cNvSpPr>
          <p:nvPr/>
        </p:nvSpPr>
        <p:spPr bwMode="auto">
          <a:xfrm>
            <a:off x="629382" y="714199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b="1" dirty="0">
                <a:latin typeface="Meiryo UI" pitchFamily="50" charset="-128"/>
                <a:ea typeface="Meiryo UI" pitchFamily="50" charset="-128"/>
                <a:cs typeface="Meiryo UI" pitchFamily="50" charset="-128"/>
              </a:rPr>
              <a:t>※</a:t>
            </a:r>
            <a:r>
              <a:rPr lang="ja-JP" altLang="en-US" sz="1200" b="1" dirty="0">
                <a:solidFill>
                  <a:srgbClr val="FF0000"/>
                </a:solidFill>
                <a:latin typeface="Meiryo UI" pitchFamily="50" charset="-128"/>
                <a:ea typeface="Meiryo UI" pitchFamily="50" charset="-128"/>
                <a:cs typeface="Meiryo UI" pitchFamily="50" charset="-128"/>
              </a:rPr>
              <a:t>赤字</a:t>
            </a:r>
            <a:r>
              <a:rPr lang="ja-JP" altLang="en-US" sz="1200" b="1" dirty="0">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開示に基づく再エネ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　　黒字：自主報告に基づく再エネ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a:t>
            </a:r>
            <a:endParaRPr lang="en-US" altLang="ja-JP" sz="1200" b="1" dirty="0">
              <a:solidFill>
                <a:srgbClr val="000000"/>
              </a:solidFill>
              <a:latin typeface="Meiryo UI" pitchFamily="50" charset="-128"/>
              <a:ea typeface="Meiryo UI" pitchFamily="50" charset="-128"/>
              <a:cs typeface="Meiryo UI" pitchFamily="50" charset="-128"/>
            </a:endParaRPr>
          </a:p>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 (https://www.theclimategroup.org/re100/our-work/publications/2024-re100-annual-disclosure-report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7763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9C38-C9E9-3536-C64D-E5A3213FCD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0F85A1-3B47-F5A0-B01B-10D3B8FA1061}"/>
              </a:ext>
            </a:extLst>
          </p:cNvPr>
          <p:cNvSpPr>
            <a:spLocks noGrp="1"/>
          </p:cNvSpPr>
          <p:nvPr>
            <p:ph type="title"/>
          </p:nvPr>
        </p:nvSpPr>
        <p:spPr/>
        <p:txBody>
          <a:bodyPr/>
          <a:lstStyle/>
          <a:p>
            <a:r>
              <a:rPr lang="en-US" altLang="ja-JP" dirty="0"/>
              <a:t>RE100</a:t>
            </a:r>
            <a:r>
              <a:rPr lang="ja-JP" altLang="en-US" dirty="0"/>
              <a:t>加盟企業の取組進捗（製造）</a:t>
            </a:r>
            <a:endParaRPr kumimoji="1" lang="ja-JP" altLang="en-US" dirty="0"/>
          </a:p>
        </p:txBody>
      </p:sp>
      <p:graphicFrame>
        <p:nvGraphicFramePr>
          <p:cNvPr id="8" name="表 7">
            <a:extLst>
              <a:ext uri="{FF2B5EF4-FFF2-40B4-BE49-F238E27FC236}">
                <a16:creationId xmlns:a16="http://schemas.microsoft.com/office/drawing/2014/main" id="{DF66630B-6648-63C8-1889-6C413A8DD7BB}"/>
              </a:ext>
            </a:extLst>
          </p:cNvPr>
          <p:cNvGraphicFramePr>
            <a:graphicFrameLocks noGrp="1"/>
          </p:cNvGraphicFramePr>
          <p:nvPr/>
        </p:nvGraphicFramePr>
        <p:xfrm>
          <a:off x="651537" y="1214109"/>
          <a:ext cx="9388740" cy="602127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dirty="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latin typeface="+mn-ea"/>
                          <a:ea typeface="+mn-ea"/>
                        </a:rPr>
                        <a:t>再エネ</a:t>
                      </a:r>
                      <a:r>
                        <a:rPr kumimoji="1" lang="en-US" altLang="ja-JP" sz="1200" dirty="0">
                          <a:latin typeface="+mn-ea"/>
                          <a:ea typeface="+mn-ea"/>
                        </a:rPr>
                        <a:t>100%</a:t>
                      </a:r>
                    </a:p>
                    <a:p>
                      <a:pPr algn="ctr"/>
                      <a:r>
                        <a:rPr kumimoji="1" lang="ja-JP" altLang="en-US" sz="1200" dirty="0">
                          <a:latin typeface="+mn-ea"/>
                          <a:ea typeface="+mn-ea"/>
                        </a:rPr>
                        <a:t>達成目標年</a:t>
                      </a:r>
                      <a:endParaRPr kumimoji="1" lang="ja-JP" altLang="en-US" sz="1200" b="0" dirty="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AESC</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178776"/>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DMG</a:t>
                      </a:r>
                      <a:r>
                        <a:rPr lang="ja-JP" altLang="en-US" sz="1200" b="0" i="0" u="none" strike="noStrike">
                          <a:solidFill>
                            <a:srgbClr val="000000"/>
                          </a:solidFill>
                          <a:effectLst/>
                          <a:latin typeface="+mn-ea"/>
                          <a:ea typeface="+mn-ea"/>
                        </a:rPr>
                        <a:t>森精機</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295153"/>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KOKUSAI ELECTRIC</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2268367"/>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TDK</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2844402"/>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TOTO</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dirty="0">
                          <a:solidFill>
                            <a:srgbClr val="000000"/>
                          </a:solidFill>
                          <a:effectLst/>
                          <a:latin typeface="+mn-ea"/>
                          <a:ea typeface="+mn-ea"/>
                        </a:rPr>
                        <a:t>36%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9091559"/>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アドバンテスト</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64%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44%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229537"/>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アマダ</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dirty="0">
                          <a:solidFill>
                            <a:srgbClr val="000000"/>
                          </a:solidFill>
                          <a:effectLst/>
                          <a:latin typeface="+mn-ea"/>
                          <a:ea typeface="+mn-ea"/>
                        </a:rPr>
                        <a:t>67%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7419008"/>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アルプスアルパイン</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1756579"/>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オカムラ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7220411"/>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カシオ計算機</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8227638"/>
                  </a:ext>
                </a:extLst>
              </a:tr>
            </a:tbl>
          </a:graphicData>
        </a:graphic>
      </p:graphicFrame>
      <p:graphicFrame>
        <p:nvGraphicFramePr>
          <p:cNvPr id="4" name="表 3">
            <a:extLst>
              <a:ext uri="{FF2B5EF4-FFF2-40B4-BE49-F238E27FC236}">
                <a16:creationId xmlns:a16="http://schemas.microsoft.com/office/drawing/2014/main" id="{CE1CB0E4-5318-B953-91C6-1A1C861A5403}"/>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3A21811E-E32E-11E5-AAE0-F862BAEBD753}"/>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7ACEDA4A-1110-CDF0-C97C-5D9CBF08C0A6}"/>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CB0D130D-8DCB-E6BC-1D90-5F07ABEA2CD7}"/>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業界区分については、</a:t>
            </a:r>
            <a:r>
              <a:rPr lang="en-US" altLang="ja-JP" sz="1200" dirty="0">
                <a:solidFill>
                  <a:srgbClr val="000000"/>
                </a:solidFill>
                <a:latin typeface="Meiryo UI" pitchFamily="50" charset="-128"/>
                <a:ea typeface="Meiryo UI" pitchFamily="50" charset="-128"/>
                <a:cs typeface="Meiryo UI" pitchFamily="50" charset="-128"/>
              </a:rPr>
              <a:t>RE100</a:t>
            </a:r>
            <a:r>
              <a:rPr lang="ja-JP" altLang="en-US" sz="1200" dirty="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49194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F6F0-7E83-3F87-9DD4-8D64CEA0D2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47DDA79-EA6B-7C9E-8AEA-D6FD55AC17D5}"/>
              </a:ext>
            </a:extLst>
          </p:cNvPr>
          <p:cNvSpPr>
            <a:spLocks noGrp="1"/>
          </p:cNvSpPr>
          <p:nvPr>
            <p:ph type="title"/>
          </p:nvPr>
        </p:nvSpPr>
        <p:spPr/>
        <p:txBody>
          <a:bodyPr/>
          <a:lstStyle/>
          <a:p>
            <a:r>
              <a:rPr lang="en-US" altLang="ja-JP"/>
              <a:t>RE100</a:t>
            </a:r>
            <a:r>
              <a:rPr lang="ja-JP" altLang="en-US"/>
              <a:t>加盟企業の取組進捗（製造）</a:t>
            </a:r>
            <a:endParaRPr kumimoji="1" lang="ja-JP" altLang="en-US"/>
          </a:p>
        </p:txBody>
      </p:sp>
      <p:graphicFrame>
        <p:nvGraphicFramePr>
          <p:cNvPr id="8" name="表 7">
            <a:extLst>
              <a:ext uri="{FF2B5EF4-FFF2-40B4-BE49-F238E27FC236}">
                <a16:creationId xmlns:a16="http://schemas.microsoft.com/office/drawing/2014/main" id="{05727B53-454E-7C6A-ABC9-E41817FF0A01}"/>
              </a:ext>
            </a:extLst>
          </p:cNvPr>
          <p:cNvGraphicFramePr>
            <a:graphicFrameLocks noGrp="1"/>
          </p:cNvGraphicFramePr>
          <p:nvPr/>
        </p:nvGraphicFramePr>
        <p:xfrm>
          <a:off x="651537" y="1214109"/>
          <a:ext cx="9388740" cy="602127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dirty="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コニカミノルタ</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029924"/>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シチズン時計</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0318132"/>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シャープ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4861562"/>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セイコーエプソン</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2023</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71%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7752908"/>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ソニーグループ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115711"/>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dirty="0">
                          <a:solidFill>
                            <a:srgbClr val="000000"/>
                          </a:solidFill>
                          <a:effectLst/>
                          <a:latin typeface="+mn-ea"/>
                          <a:ea typeface="+mn-ea"/>
                        </a:rPr>
                        <a:t>ダイヤモンドエレクトリック</a:t>
                      </a:r>
                      <a:r>
                        <a:rPr lang="en-US" altLang="ja-JP" sz="1200" b="0" i="0" u="none" strike="noStrike" dirty="0">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11191"/>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ニコン</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dirty="0">
                          <a:solidFill>
                            <a:srgbClr val="000000"/>
                          </a:solidFill>
                          <a:effectLst/>
                          <a:latin typeface="+mn-ea"/>
                          <a:ea typeface="+mn-ea"/>
                        </a:rPr>
                        <a:t>70%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140383"/>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日東電工</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112893"/>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ノーリツ</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170416"/>
                  </a:ext>
                </a:extLst>
              </a:tr>
              <a:tr h="551151">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パナソニック</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dirty="0">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6800068"/>
                  </a:ext>
                </a:extLst>
              </a:tr>
            </a:tbl>
          </a:graphicData>
        </a:graphic>
      </p:graphicFrame>
      <p:graphicFrame>
        <p:nvGraphicFramePr>
          <p:cNvPr id="4" name="表 3">
            <a:extLst>
              <a:ext uri="{FF2B5EF4-FFF2-40B4-BE49-F238E27FC236}">
                <a16:creationId xmlns:a16="http://schemas.microsoft.com/office/drawing/2014/main" id="{778F2959-2619-C01E-54A6-3B108BE08B31}"/>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2A7C517C-D365-4C4D-A18B-D418749EFA07}"/>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D728604B-1B4C-B26B-8E64-005008D9E969}"/>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1410DDD1-BFB9-04A5-6937-35415BDC9DDC}"/>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538739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7A31-A15F-5A80-C0BC-793E7E2B30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0BFDC4-DCF1-7610-2E51-9FAC32D3F384}"/>
              </a:ext>
            </a:extLst>
          </p:cNvPr>
          <p:cNvSpPr>
            <a:spLocks noGrp="1"/>
          </p:cNvSpPr>
          <p:nvPr>
            <p:ph type="title"/>
          </p:nvPr>
        </p:nvSpPr>
        <p:spPr/>
        <p:txBody>
          <a:bodyPr/>
          <a:lstStyle/>
          <a:p>
            <a:r>
              <a:rPr lang="en-US" altLang="ja-JP"/>
              <a:t>RE100</a:t>
            </a:r>
            <a:r>
              <a:rPr lang="ja-JP" altLang="en-US"/>
              <a:t>加盟企業の取組進捗（製造）</a:t>
            </a:r>
            <a:endParaRPr kumimoji="1" lang="ja-JP" altLang="en-US"/>
          </a:p>
        </p:txBody>
      </p:sp>
      <p:graphicFrame>
        <p:nvGraphicFramePr>
          <p:cNvPr id="8" name="表 7">
            <a:extLst>
              <a:ext uri="{FF2B5EF4-FFF2-40B4-BE49-F238E27FC236}">
                <a16:creationId xmlns:a16="http://schemas.microsoft.com/office/drawing/2014/main" id="{B1E8F1BB-0F63-2E8B-6026-DDB8E7D9ED9C}"/>
              </a:ext>
            </a:extLst>
          </p:cNvPr>
          <p:cNvGraphicFramePr>
            <a:graphicFrameLocks noGrp="1"/>
          </p:cNvGraphicFramePr>
          <p:nvPr>
            <p:extLst>
              <p:ext uri="{D42A27DB-BD31-4B8C-83A1-F6EECF244321}">
                <p14:modId xmlns:p14="http://schemas.microsoft.com/office/powerpoint/2010/main" val="2125852305"/>
              </p:ext>
            </p:extLst>
          </p:nvPr>
        </p:nvGraphicFramePr>
        <p:xfrm>
          <a:off x="651537" y="1214109"/>
          <a:ext cx="9388740" cy="60177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パナソニック</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6800068"/>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フジクラ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5207642"/>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ユニ・チャーム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リコー</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ローム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住友ゴム工業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村田製作所</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日本ガイシ</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浜松ホトニクス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91%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0800">
                <a:tc>
                  <a:txBody>
                    <a:bodyPr/>
                    <a:lstStyle/>
                    <a:p>
                      <a:pPr algn="l" rtl="0" fontAlgn="ctr">
                        <a:buNone/>
                      </a:pPr>
                      <a:r>
                        <a:rPr lang="ja-JP" altLang="en-US" sz="1200" b="0" i="0" u="none" strike="noStrike">
                          <a:solidFill>
                            <a:srgbClr val="000000"/>
                          </a:solidFill>
                          <a:effectLst/>
                          <a:latin typeface="+mn-ea"/>
                          <a:ea typeface="+mn-ea"/>
                        </a:rPr>
                        <a:t>製造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富士フイルム</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A8D81542-87E8-1FEA-0CCF-94171A6093F5}"/>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5F79F752-9DF3-3F4C-A258-35FC76879CB9}"/>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79DF5775-6C46-6E11-55AC-C058D6485A94}"/>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3F2B774E-04ED-3767-70D4-FDC7789C35B4}"/>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3696825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加盟企業の取組進捗（インフラ）</a:t>
            </a:r>
          </a:p>
        </p:txBody>
      </p:sp>
      <p:graphicFrame>
        <p:nvGraphicFramePr>
          <p:cNvPr id="8" name="表 7"/>
          <p:cNvGraphicFramePr>
            <a:graphicFrameLocks noGrp="1"/>
          </p:cNvGraphicFramePr>
          <p:nvPr>
            <p:extLst>
              <p:ext uri="{D42A27DB-BD31-4B8C-83A1-F6EECF244321}">
                <p14:modId xmlns:p14="http://schemas.microsoft.com/office/powerpoint/2010/main" val="1473286953"/>
              </p:ext>
            </p:extLst>
          </p:nvPr>
        </p:nvGraphicFramePr>
        <p:xfrm>
          <a:off x="651537" y="1214109"/>
          <a:ext cx="9388740" cy="60177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dirty="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いちご</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75%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dirty="0">
                          <a:solidFill>
                            <a:srgbClr val="000000"/>
                          </a:solidFill>
                          <a:effectLst/>
                          <a:latin typeface="+mn-ea"/>
                          <a:ea typeface="+mn-ea"/>
                        </a:rPr>
                        <a:t>67%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インフロニア</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776608"/>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エンビプロ</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95%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88%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98%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41%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30458"/>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ダイビル</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99%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56780"/>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ヒューリック</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12429"/>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プライムライフテクノロジー</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7495864"/>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安藤・間</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68%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90%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1454143"/>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熊谷組</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0548990"/>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戸田建設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72%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0386302"/>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三井不動産</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3594952"/>
                  </a:ext>
                </a:extLst>
              </a:tr>
            </a:tbl>
          </a:graphicData>
        </a:graphic>
      </p:graphicFrame>
      <p:graphicFrame>
        <p:nvGraphicFramePr>
          <p:cNvPr id="4" name="表 3">
            <a:extLst>
              <a:ext uri="{FF2B5EF4-FFF2-40B4-BE49-F238E27FC236}">
                <a16:creationId xmlns:a16="http://schemas.microsoft.com/office/drawing/2014/main" id="{BF53EF4B-0622-4506-9602-82AB971B107A}"/>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7" name="テキスト ボックス 6">
            <a:extLst>
              <a:ext uri="{FF2B5EF4-FFF2-40B4-BE49-F238E27FC236}">
                <a16:creationId xmlns:a16="http://schemas.microsoft.com/office/drawing/2014/main" id="{2E0D7477-A229-461A-440C-4F641AEEEE1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Text Box 9">
            <a:extLst>
              <a:ext uri="{FF2B5EF4-FFF2-40B4-BE49-F238E27FC236}">
                <a16:creationId xmlns:a16="http://schemas.microsoft.com/office/drawing/2014/main" id="{956E729B-9EF3-EEFA-983E-593A348590B1}"/>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6" name="Text Box 9">
            <a:extLst>
              <a:ext uri="{FF2B5EF4-FFF2-40B4-BE49-F238E27FC236}">
                <a16:creationId xmlns:a16="http://schemas.microsoft.com/office/drawing/2014/main" id="{6C512BDB-8850-7D1A-855A-0F5FCDC558D2}"/>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3159510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1038-E935-14A5-0FB7-45CF8937A6D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883651-072A-FAAE-08D0-C411CBCDC575}"/>
              </a:ext>
            </a:extLst>
          </p:cNvPr>
          <p:cNvSpPr>
            <a:spLocks noGrp="1"/>
          </p:cNvSpPr>
          <p:nvPr>
            <p:ph type="title"/>
          </p:nvPr>
        </p:nvSpPr>
        <p:spPr/>
        <p:txBody>
          <a:bodyPr/>
          <a:lstStyle/>
          <a:p>
            <a:r>
              <a:rPr lang="en-US" altLang="ja-JP"/>
              <a:t>RE100</a:t>
            </a:r>
            <a:r>
              <a:rPr lang="ja-JP" altLang="en-US"/>
              <a:t>加盟企業の取組進捗（インフラ）</a:t>
            </a:r>
            <a:endParaRPr kumimoji="1" lang="ja-JP" altLang="en-US"/>
          </a:p>
        </p:txBody>
      </p:sp>
      <p:graphicFrame>
        <p:nvGraphicFramePr>
          <p:cNvPr id="8" name="表 7">
            <a:extLst>
              <a:ext uri="{FF2B5EF4-FFF2-40B4-BE49-F238E27FC236}">
                <a16:creationId xmlns:a16="http://schemas.microsoft.com/office/drawing/2014/main" id="{4863BB8E-7AE9-D824-CEC7-71F9437F6256}"/>
              </a:ext>
            </a:extLst>
          </p:cNvPr>
          <p:cNvGraphicFramePr>
            <a:graphicFrameLocks noGrp="1"/>
          </p:cNvGraphicFramePr>
          <p:nvPr>
            <p:extLst>
              <p:ext uri="{D42A27DB-BD31-4B8C-83A1-F6EECF244321}">
                <p14:modId xmlns:p14="http://schemas.microsoft.com/office/powerpoint/2010/main" val="3393894029"/>
              </p:ext>
            </p:extLst>
          </p:nvPr>
        </p:nvGraphicFramePr>
        <p:xfrm>
          <a:off x="651537" y="1214109"/>
          <a:ext cx="9388740" cy="60177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三菱地所</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178776"/>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森ビル</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5207642"/>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西松建設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積水ハウス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zh-TW" altLang="en-US" sz="1200" b="0" i="0" u="none" strike="noStrike">
                          <a:solidFill>
                            <a:srgbClr val="000000"/>
                          </a:solidFill>
                          <a:effectLst/>
                          <a:latin typeface="+mn-ea"/>
                          <a:ea typeface="+mn-ea"/>
                        </a:rPr>
                        <a:t>積水化学工業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大東建託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大和ハウス工業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東急建設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49%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東京建物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0800">
                <a:tc>
                  <a:txBody>
                    <a:bodyPr/>
                    <a:lstStyle/>
                    <a:p>
                      <a:pPr algn="l" rtl="0" fontAlgn="ctr">
                        <a:buNone/>
                      </a:pPr>
                      <a:r>
                        <a:rPr lang="ja-JP" altLang="en-US" sz="1200" b="0" i="0" u="none" strike="noStrike">
                          <a:solidFill>
                            <a:srgbClr val="000000"/>
                          </a:solidFill>
                          <a:effectLst/>
                          <a:latin typeface="+mn-ea"/>
                          <a:ea typeface="+mn-ea"/>
                        </a:rPr>
                        <a:t>インフラ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野村不動産</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EBB6E4A8-9329-BB0B-7E53-B23DABF1B10C}"/>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E23FE570-A9B3-1A0E-FE6D-26792A9C8CC7}"/>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C8193870-3F78-DDCE-A591-B0C74D5F24F7}"/>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C5A3EA65-7873-795F-19AB-AA138E1A0B01}"/>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665488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C483-7053-1A61-56A7-5FCD30435F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A14E5B-7E76-B570-0053-82DB7B29E72D}"/>
              </a:ext>
            </a:extLst>
          </p:cNvPr>
          <p:cNvSpPr>
            <a:spLocks noGrp="1"/>
          </p:cNvSpPr>
          <p:nvPr>
            <p:ph type="title"/>
          </p:nvPr>
        </p:nvSpPr>
        <p:spPr/>
        <p:txBody>
          <a:bodyPr/>
          <a:lstStyle/>
          <a:p>
            <a:r>
              <a:rPr lang="en-US" altLang="ja-JP"/>
              <a:t>RE100</a:t>
            </a:r>
            <a:r>
              <a:rPr lang="ja-JP" altLang="en-US"/>
              <a:t>加盟企業の取組進捗（サービス）</a:t>
            </a:r>
            <a:endParaRPr kumimoji="1" lang="ja-JP" altLang="en-US"/>
          </a:p>
        </p:txBody>
      </p:sp>
      <p:graphicFrame>
        <p:nvGraphicFramePr>
          <p:cNvPr id="8" name="表 7">
            <a:extLst>
              <a:ext uri="{FF2B5EF4-FFF2-40B4-BE49-F238E27FC236}">
                <a16:creationId xmlns:a16="http://schemas.microsoft.com/office/drawing/2014/main" id="{CF167B7C-16A4-D18D-A84A-D4AD21777874}"/>
              </a:ext>
            </a:extLst>
          </p:cNvPr>
          <p:cNvGraphicFramePr>
            <a:graphicFrameLocks noGrp="1"/>
          </p:cNvGraphicFramePr>
          <p:nvPr>
            <p:extLst>
              <p:ext uri="{D42A27DB-BD31-4B8C-83A1-F6EECF244321}">
                <p14:modId xmlns:p14="http://schemas.microsoft.com/office/powerpoint/2010/main" val="1159241324"/>
              </p:ext>
            </p:extLst>
          </p:nvPr>
        </p:nvGraphicFramePr>
        <p:xfrm>
          <a:off x="651537" y="1214109"/>
          <a:ext cx="9388740" cy="60177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fontAlgn="ctr">
                        <a:buNone/>
                      </a:pPr>
                      <a:r>
                        <a:rPr lang="ja-JP" altLang="en-US" sz="1200" b="0" i="0" u="dbl"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電通</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92%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89%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54%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23%</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13%</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6800068"/>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BIPROGY</a:t>
                      </a:r>
                      <a:r>
                        <a:rPr lang="ja-JP" altLang="en-US" sz="1200" b="0" i="0" u="none" strike="noStrike">
                          <a:solidFill>
                            <a:srgbClr val="000000"/>
                          </a:solidFill>
                          <a:effectLst/>
                          <a:latin typeface="+mn-ea"/>
                          <a:ea typeface="+mn-ea"/>
                        </a:rPr>
                        <a:t>グループ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687753"/>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KDDI</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4540054"/>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LINE</a:t>
                      </a:r>
                      <a:r>
                        <a:rPr lang="ja-JP" altLang="en-US" sz="1200" b="0" i="0" u="none" strike="noStrike">
                          <a:solidFill>
                            <a:srgbClr val="000000"/>
                          </a:solidFill>
                          <a:effectLst/>
                          <a:latin typeface="+mn-ea"/>
                          <a:ea typeface="+mn-ea"/>
                        </a:rPr>
                        <a:t>ヤフー</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63%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9146438"/>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altLang="ja-JP" sz="1200" b="0" i="0" u="none" strike="noStrike">
                          <a:solidFill>
                            <a:srgbClr val="000000"/>
                          </a:solidFill>
                          <a:effectLst/>
                          <a:latin typeface="+mn-ea"/>
                          <a:ea typeface="+mn-ea"/>
                        </a:rPr>
                        <a:t>T&amp;D</a:t>
                      </a:r>
                      <a:r>
                        <a:rPr lang="ja-JP" altLang="en-US" sz="1200" b="0" i="0" u="none" strike="noStrike">
                          <a:solidFill>
                            <a:srgbClr val="000000"/>
                          </a:solidFill>
                          <a:effectLst/>
                          <a:latin typeface="+mn-ea"/>
                          <a:ea typeface="+mn-ea"/>
                        </a:rPr>
                        <a:t>ホールディングス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047564"/>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アセットマネジメント</a:t>
                      </a:r>
                      <a:r>
                        <a:rPr lang="en-US" altLang="ja-JP" sz="1200" b="0" i="0" u="none" strike="noStrike">
                          <a:solidFill>
                            <a:srgbClr val="000000"/>
                          </a:solidFill>
                          <a:effectLst/>
                          <a:latin typeface="+mn-ea"/>
                          <a:ea typeface="+mn-ea"/>
                        </a:rPr>
                        <a:t>One</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ja-JP" altLang="en-US" sz="1200" b="0" i="0" u="none" strike="noStrike">
                          <a:solidFill>
                            <a:srgbClr val="000000"/>
                          </a:solidFill>
                          <a:effectLst/>
                          <a:latin typeface="+mn-ea"/>
                          <a:ea typeface="+mn-ea"/>
                        </a:rPr>
                        <a:t>報告なし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23%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8972745"/>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コープさっぽろ</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ja-JP" altLang="en-US" sz="1200" b="0" i="0" u="none" strike="noStrike">
                          <a:solidFill>
                            <a:srgbClr val="000000"/>
                          </a:solidFill>
                          <a:effectLst/>
                          <a:latin typeface="+mn-ea"/>
                          <a:ea typeface="+mn-ea"/>
                        </a:rPr>
                        <a:t>報告なし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ja-JP" altLang="en-US" sz="1200" b="0" i="0" u="none" strike="noStrike">
                          <a:solidFill>
                            <a:srgbClr val="000000"/>
                          </a:solidFill>
                          <a:effectLst/>
                          <a:latin typeface="+mn-ea"/>
                          <a:ea typeface="+mn-ea"/>
                        </a:rPr>
                        <a:t>報告なし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ja-JP" altLang="en-US" sz="1200" b="0" i="0" u="none" strike="noStrike">
                          <a:solidFill>
                            <a:srgbClr val="000000"/>
                          </a:solidFill>
                          <a:effectLst/>
                          <a:latin typeface="+mn-ea"/>
                          <a:ea typeface="+mn-ea"/>
                        </a:rPr>
                        <a:t>報告なし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704437"/>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ジャパンリアルエステイト投資法人</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73%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036681"/>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セコム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273482"/>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ソフトバンク</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5207642"/>
                  </a:ext>
                </a:extLst>
              </a:tr>
            </a:tbl>
          </a:graphicData>
        </a:graphic>
      </p:graphicFrame>
      <p:graphicFrame>
        <p:nvGraphicFramePr>
          <p:cNvPr id="4" name="表 3">
            <a:extLst>
              <a:ext uri="{FF2B5EF4-FFF2-40B4-BE49-F238E27FC236}">
                <a16:creationId xmlns:a16="http://schemas.microsoft.com/office/drawing/2014/main" id="{4E929DB7-A460-B14B-9759-64A4B611B20D}"/>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70E3AE67-234D-4432-B9CE-09B13E4ABB76}"/>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F14B9DE9-0221-75A0-2F56-CE6068D7C0C6}"/>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4475A65F-2A6D-9B4D-A3C7-5104E8625B75}"/>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296249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420C0-537B-F067-6E3A-3DD7633F9A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4D4F45-F092-3731-C6E7-736DBD1B88FE}"/>
              </a:ext>
            </a:extLst>
          </p:cNvPr>
          <p:cNvSpPr>
            <a:spLocks noGrp="1"/>
          </p:cNvSpPr>
          <p:nvPr>
            <p:ph type="title"/>
          </p:nvPr>
        </p:nvSpPr>
        <p:spPr/>
        <p:txBody>
          <a:bodyPr/>
          <a:lstStyle/>
          <a:p>
            <a:r>
              <a:rPr lang="en-US" altLang="ja-JP"/>
              <a:t>RE100</a:t>
            </a:r>
            <a:r>
              <a:rPr lang="ja-JP" altLang="en-US"/>
              <a:t>加盟企業の取組進捗（サービス）</a:t>
            </a:r>
            <a:endParaRPr kumimoji="1" lang="ja-JP" altLang="en-US"/>
          </a:p>
        </p:txBody>
      </p:sp>
      <p:graphicFrame>
        <p:nvGraphicFramePr>
          <p:cNvPr id="8" name="表 7">
            <a:extLst>
              <a:ext uri="{FF2B5EF4-FFF2-40B4-BE49-F238E27FC236}">
                <a16:creationId xmlns:a16="http://schemas.microsoft.com/office/drawing/2014/main" id="{3B557180-88EF-B026-D542-258453687993}"/>
              </a:ext>
            </a:extLst>
          </p:cNvPr>
          <p:cNvGraphicFramePr>
            <a:graphicFrameLocks noGrp="1"/>
          </p:cNvGraphicFramePr>
          <p:nvPr>
            <p:extLst>
              <p:ext uri="{D42A27DB-BD31-4B8C-83A1-F6EECF244321}">
                <p14:modId xmlns:p14="http://schemas.microsoft.com/office/powerpoint/2010/main" val="3015990770"/>
              </p:ext>
            </p:extLst>
          </p:nvPr>
        </p:nvGraphicFramePr>
        <p:xfrm>
          <a:off x="651537" y="1214109"/>
          <a:ext cx="9388740" cy="54669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日本生命</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ja-JP" altLang="en-US" sz="1200" b="0" i="0" u="none" strike="noStrike">
                          <a:solidFill>
                            <a:srgbClr val="000000"/>
                          </a:solidFill>
                          <a:effectLst/>
                          <a:latin typeface="+mn-ea"/>
                          <a:ea typeface="+mn-ea"/>
                        </a:rPr>
                        <a:t>　</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ja-JP" altLang="en-US" sz="1200" b="0" i="0" u="none" strike="noStrike">
                          <a:solidFill>
                            <a:srgbClr val="000000"/>
                          </a:solidFill>
                          <a:effectLst/>
                          <a:latin typeface="+mn-ea"/>
                          <a:ea typeface="+mn-ea"/>
                        </a:rPr>
                        <a:t>　</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zh-TW" altLang="en-US" sz="1200" b="0" i="0" u="none" strike="noStrike">
                          <a:solidFill>
                            <a:srgbClr val="000000"/>
                          </a:solidFill>
                          <a:effectLst/>
                          <a:latin typeface="+mn-ea"/>
                          <a:ea typeface="+mn-ea"/>
                        </a:rPr>
                        <a:t>城南信用金庫</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ja-JP" altLang="en-US" sz="1200" b="0" i="0" u="none" strike="noStrike">
                          <a:solidFill>
                            <a:srgbClr val="000000"/>
                          </a:solidFill>
                          <a:effectLst/>
                          <a:latin typeface="+mn-ea"/>
                          <a:ea typeface="+mn-ea"/>
                        </a:rPr>
                        <a:t>報告なし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第一生命保険</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2023</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東急不動産</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日本電気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富士通グループ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芙蓉総合リース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43%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野村総合研究所</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95%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73%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50800">
                <a:tc>
                  <a:txBody>
                    <a:bodyPr/>
                    <a:lstStyle/>
                    <a:p>
                      <a:pPr algn="l" rtl="0" fontAlgn="ctr">
                        <a:buNone/>
                      </a:pPr>
                      <a:r>
                        <a:rPr lang="ja-JP" altLang="en-US" sz="1200" b="0" i="0" u="none" strike="noStrike">
                          <a:solidFill>
                            <a:srgbClr val="000000"/>
                          </a:solidFill>
                          <a:effectLst/>
                          <a:latin typeface="+mn-ea"/>
                          <a:ea typeface="+mn-ea"/>
                        </a:rPr>
                        <a:t>サービス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明治安田生命</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chemeClr val="tx1"/>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443867"/>
                  </a:ext>
                </a:extLst>
              </a:tr>
            </a:tbl>
          </a:graphicData>
        </a:graphic>
      </p:graphicFrame>
      <p:graphicFrame>
        <p:nvGraphicFramePr>
          <p:cNvPr id="4" name="表 3">
            <a:extLst>
              <a:ext uri="{FF2B5EF4-FFF2-40B4-BE49-F238E27FC236}">
                <a16:creationId xmlns:a16="http://schemas.microsoft.com/office/drawing/2014/main" id="{34F47A04-B15E-9FC0-D5A5-04394FC75CB3}"/>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0C569547-9C3B-A430-A1C1-93B365AA361A}"/>
              </a:ext>
            </a:extLst>
          </p:cNvPr>
          <p:cNvSpPr txBox="1">
            <a:spLocks noChangeArrowheads="1"/>
          </p:cNvSpPr>
          <p:nvPr/>
        </p:nvSpPr>
        <p:spPr bwMode="auto">
          <a:xfrm>
            <a:off x="350104"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8B1FA900-EAA8-DABD-24B4-7EA5C3B88090}"/>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C6EE52E6-5BD0-0574-66DB-B5E926D03570}"/>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3008382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66D8D-4441-E503-76DC-3405B4569B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0311DC-8975-DE6D-941B-B12F58B29261}"/>
              </a:ext>
            </a:extLst>
          </p:cNvPr>
          <p:cNvSpPr>
            <a:spLocks noGrp="1"/>
          </p:cNvSpPr>
          <p:nvPr>
            <p:ph type="title"/>
          </p:nvPr>
        </p:nvSpPr>
        <p:spPr/>
        <p:txBody>
          <a:bodyPr/>
          <a:lstStyle/>
          <a:p>
            <a:r>
              <a:rPr lang="en-US" altLang="ja-JP"/>
              <a:t>RE100</a:t>
            </a:r>
            <a:r>
              <a:rPr lang="ja-JP" altLang="en-US"/>
              <a:t>加盟企業の取組進捗（小売）</a:t>
            </a:r>
            <a:endParaRPr kumimoji="1" lang="ja-JP" altLang="en-US"/>
          </a:p>
        </p:txBody>
      </p:sp>
      <p:graphicFrame>
        <p:nvGraphicFramePr>
          <p:cNvPr id="8" name="表 7">
            <a:extLst>
              <a:ext uri="{FF2B5EF4-FFF2-40B4-BE49-F238E27FC236}">
                <a16:creationId xmlns:a16="http://schemas.microsoft.com/office/drawing/2014/main" id="{5175B49F-FDAD-1787-0C64-A307DCBEAE18}"/>
              </a:ext>
            </a:extLst>
          </p:cNvPr>
          <p:cNvGraphicFramePr>
            <a:graphicFrameLocks noGrp="1"/>
          </p:cNvGraphicFramePr>
          <p:nvPr>
            <p:extLst>
              <p:ext uri="{D42A27DB-BD31-4B8C-83A1-F6EECF244321}">
                <p14:modId xmlns:p14="http://schemas.microsoft.com/office/powerpoint/2010/main" val="1072263335"/>
              </p:ext>
            </p:extLst>
          </p:nvPr>
        </p:nvGraphicFramePr>
        <p:xfrm>
          <a:off x="651537" y="1214109"/>
          <a:ext cx="9388740" cy="54669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altLang="ja-JP" sz="1200" b="0" i="0" u="none" strike="noStrike">
                          <a:solidFill>
                            <a:srgbClr val="000000"/>
                          </a:solidFill>
                          <a:effectLst/>
                          <a:latin typeface="+mn-ea"/>
                          <a:ea typeface="+mn-ea"/>
                        </a:rPr>
                        <a:t>J.</a:t>
                      </a:r>
                      <a:r>
                        <a:rPr lang="ja-JP" altLang="en-US" sz="1200" b="0" i="0" u="none" strike="noStrike">
                          <a:solidFill>
                            <a:srgbClr val="000000"/>
                          </a:solidFill>
                          <a:effectLst/>
                          <a:latin typeface="+mn-ea"/>
                          <a:ea typeface="+mn-ea"/>
                        </a:rPr>
                        <a:t>フロントリテイリング</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アスクル</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65%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46%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456022"/>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イオン</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セブン＆アイ</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楽天</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chemeClr val="tx1"/>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丸井グループ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高島屋</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資生堂</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73%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0800">
                <a:tc>
                  <a:txBody>
                    <a:bodyPr/>
                    <a:lstStyle/>
                    <a:p>
                      <a:pPr algn="l" rtl="0" fontAlgn="ctr">
                        <a:buNone/>
                      </a:pPr>
                      <a:r>
                        <a:rPr lang="ja-JP" altLang="en-US" sz="1200" b="0" i="0" u="none" strike="noStrike">
                          <a:solidFill>
                            <a:srgbClr val="000000"/>
                          </a:solidFill>
                          <a:effectLst/>
                          <a:latin typeface="+mn-ea"/>
                          <a:ea typeface="+mn-ea"/>
                        </a:rPr>
                        <a:t>小売</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東急</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D9D8CC45-613D-30FB-BC4E-7DD3E283F5BE}"/>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D9F81A08-1692-8315-E1C4-4DCFE32D97A8}"/>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7D113CD0-1C80-29A7-FB0B-E1FEEC62E853}"/>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8A14347F-217F-47C9-7841-89A588F98554}"/>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337635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B2E6E838-1929-8138-4EB4-372A4BF48C24}"/>
              </a:ext>
            </a:extLst>
          </p:cNvPr>
          <p:cNvSpPr/>
          <p:nvPr/>
        </p:nvSpPr>
        <p:spPr>
          <a:xfrm>
            <a:off x="6657266" y="3686814"/>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a:t>RE100</a:t>
            </a:r>
            <a:r>
              <a:rPr lang="ja-JP" altLang="en-US"/>
              <a:t>とは？</a:t>
            </a:r>
            <a:endParaRPr kumimoji="1" lang="ja-JP" altLang="en-US"/>
          </a:p>
        </p:txBody>
      </p:sp>
      <p:sp>
        <p:nvSpPr>
          <p:cNvPr id="3" name="コンテンツ プレースホルダー 2"/>
          <p:cNvSpPr>
            <a:spLocks noGrp="1"/>
          </p:cNvSpPr>
          <p:nvPr>
            <p:ph sz="quarter" idx="12"/>
          </p:nvPr>
        </p:nvSpPr>
        <p:spPr>
          <a:xfrm>
            <a:off x="161925" y="1110920"/>
            <a:ext cx="10367963" cy="1327438"/>
          </a:xfrm>
        </p:spPr>
        <p:txBody>
          <a:bodyPr/>
          <a:lstStyle/>
          <a:p>
            <a:r>
              <a:rPr lang="en-US" altLang="ja-JP" dirty="0"/>
              <a:t>RE100</a:t>
            </a:r>
            <a:r>
              <a:rPr lang="ja-JP" altLang="en-US" dirty="0"/>
              <a:t>（</a:t>
            </a:r>
            <a:r>
              <a:rPr lang="en-US" altLang="ja-JP" dirty="0"/>
              <a:t>100% Renewable Electricity</a:t>
            </a:r>
            <a:r>
              <a:rPr lang="ja-JP" altLang="en-US" dirty="0"/>
              <a:t>）とは、</a:t>
            </a:r>
            <a:r>
              <a:rPr lang="en-US" altLang="ja-JP" dirty="0"/>
              <a:t>2014</a:t>
            </a:r>
            <a:r>
              <a:rPr lang="ja-JP" altLang="en-US" dirty="0"/>
              <a:t>年に結成した、世界で影響力のある企業が、事業で使用する電力の再生可能エネルギー</a:t>
            </a:r>
            <a:r>
              <a:rPr lang="en-US" altLang="ja-JP" dirty="0"/>
              <a:t>100</a:t>
            </a:r>
            <a:r>
              <a:rPr lang="ja-JP" altLang="en-US" dirty="0"/>
              <a:t>％化にコミットする協働イニシアチブ</a:t>
            </a:r>
            <a:endParaRPr lang="en-US" altLang="ja-JP" dirty="0"/>
          </a:p>
          <a:p>
            <a:pPr>
              <a:buClr>
                <a:schemeClr val="tx1"/>
              </a:buClr>
            </a:pPr>
            <a:r>
              <a:rPr lang="ja-JP" altLang="en-US" b="1" dirty="0">
                <a:solidFill>
                  <a:srgbClr val="FF0000"/>
                </a:solidFill>
              </a:rPr>
              <a:t>事業で用いる電力を</a:t>
            </a:r>
            <a:r>
              <a:rPr lang="en-US" altLang="ja-JP" b="1" dirty="0">
                <a:solidFill>
                  <a:srgbClr val="FF0000"/>
                </a:solidFill>
              </a:rPr>
              <a:t>100</a:t>
            </a:r>
            <a:r>
              <a:rPr lang="ja-JP" altLang="en-US" b="1" dirty="0">
                <a:solidFill>
                  <a:srgbClr val="FF0000"/>
                </a:solidFill>
              </a:rPr>
              <a:t>％再エネ電力で調達すること</a:t>
            </a:r>
            <a:r>
              <a:rPr lang="ja-JP" altLang="en-US" dirty="0"/>
              <a:t>を目標とする</a:t>
            </a:r>
            <a:endParaRPr lang="en-US" altLang="ja-JP" dirty="0"/>
          </a:p>
        </p:txBody>
      </p:sp>
      <p:sp>
        <p:nvSpPr>
          <p:cNvPr id="13" name="四角形: 角を丸くする 12">
            <a:extLst>
              <a:ext uri="{FF2B5EF4-FFF2-40B4-BE49-F238E27FC236}">
                <a16:creationId xmlns:a16="http://schemas.microsoft.com/office/drawing/2014/main" id="{A035EE7E-A751-D4FB-2F6E-C78FAEC17357}"/>
              </a:ext>
            </a:extLst>
          </p:cNvPr>
          <p:cNvSpPr/>
          <p:nvPr/>
        </p:nvSpPr>
        <p:spPr>
          <a:xfrm>
            <a:off x="506396" y="2833268"/>
            <a:ext cx="9679021" cy="4367719"/>
          </a:xfrm>
          <a:prstGeom prst="roundRect">
            <a:avLst>
              <a:gd name="adj" fmla="val 9095"/>
            </a:avLst>
          </a:prstGeom>
          <a:noFill/>
          <a:ln w="38100">
            <a:solidFill>
              <a:srgbClr val="50B94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EFB40D7-F6F7-C11B-5148-5B9B7CE24425}"/>
              </a:ext>
            </a:extLst>
          </p:cNvPr>
          <p:cNvPicPr>
            <a:picLocks noChangeAspect="1"/>
          </p:cNvPicPr>
          <p:nvPr/>
        </p:nvPicPr>
        <p:blipFill>
          <a:blip r:embed="rId2"/>
          <a:stretch>
            <a:fillRect/>
          </a:stretch>
        </p:blipFill>
        <p:spPr>
          <a:xfrm>
            <a:off x="4030803" y="2361414"/>
            <a:ext cx="2280004" cy="930285"/>
          </a:xfrm>
          <a:prstGeom prst="rect">
            <a:avLst/>
          </a:prstGeom>
        </p:spPr>
      </p:pic>
      <p:sp>
        <p:nvSpPr>
          <p:cNvPr id="14" name="矢印: 左 13">
            <a:extLst>
              <a:ext uri="{FF2B5EF4-FFF2-40B4-BE49-F238E27FC236}">
                <a16:creationId xmlns:a16="http://schemas.microsoft.com/office/drawing/2014/main" id="{04B2419A-A1E1-E79C-CD67-A1992509691D}"/>
              </a:ext>
            </a:extLst>
          </p:cNvPr>
          <p:cNvSpPr/>
          <p:nvPr/>
        </p:nvSpPr>
        <p:spPr>
          <a:xfrm>
            <a:off x="4778881" y="4474889"/>
            <a:ext cx="978408" cy="1142739"/>
          </a:xfrm>
          <a:prstGeom prst="leftArrow">
            <a:avLst/>
          </a:prstGeom>
          <a:solidFill>
            <a:srgbClr val="51B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ACF6F92-5D47-C8BD-6667-E103C9B45DB6}"/>
              </a:ext>
            </a:extLst>
          </p:cNvPr>
          <p:cNvSpPr/>
          <p:nvPr/>
        </p:nvSpPr>
        <p:spPr>
          <a:xfrm>
            <a:off x="4550015" y="3538153"/>
            <a:ext cx="159178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b="1">
                <a:solidFill>
                  <a:srgbClr val="008000"/>
                </a:solidFill>
                <a:latin typeface="Meiryo UI" panose="020B0604030504040204" pitchFamily="50" charset="-128"/>
                <a:ea typeface="Meiryo UI" panose="020B0604030504040204" pitchFamily="50" charset="-128"/>
              </a:rPr>
              <a:t>再エネ</a:t>
            </a:r>
            <a:endParaRPr kumimoji="1" lang="en-US" altLang="ja-JP" sz="2400" b="1">
              <a:solidFill>
                <a:srgbClr val="008000"/>
              </a:solidFill>
              <a:latin typeface="Meiryo UI" panose="020B0604030504040204" pitchFamily="50" charset="-128"/>
              <a:ea typeface="Meiryo UI" panose="020B0604030504040204" pitchFamily="50" charset="-128"/>
            </a:endParaRPr>
          </a:p>
          <a:p>
            <a:pPr algn="ctr"/>
            <a:r>
              <a:rPr kumimoji="1" lang="en-US" altLang="ja-JP" sz="2400" b="1">
                <a:solidFill>
                  <a:srgbClr val="008000"/>
                </a:solidFill>
                <a:latin typeface="Meiryo UI" panose="020B0604030504040204" pitchFamily="50" charset="-128"/>
                <a:ea typeface="Meiryo UI" panose="020B0604030504040204" pitchFamily="50" charset="-128"/>
              </a:rPr>
              <a:t>100%</a:t>
            </a:r>
            <a:r>
              <a:rPr kumimoji="1" lang="ja-JP" altLang="en-US" sz="2400" b="1">
                <a:solidFill>
                  <a:srgbClr val="008000"/>
                </a:solidFill>
                <a:latin typeface="Meiryo UI" panose="020B0604030504040204" pitchFamily="50" charset="-128"/>
                <a:ea typeface="Meiryo UI" panose="020B0604030504040204" pitchFamily="50" charset="-128"/>
              </a:rPr>
              <a:t>調達</a:t>
            </a:r>
          </a:p>
        </p:txBody>
      </p:sp>
      <p:sp>
        <p:nvSpPr>
          <p:cNvPr id="16" name="正方形/長方形 15">
            <a:extLst>
              <a:ext uri="{FF2B5EF4-FFF2-40B4-BE49-F238E27FC236}">
                <a16:creationId xmlns:a16="http://schemas.microsoft.com/office/drawing/2014/main" id="{148765CB-09BC-0459-EE6F-1F329628EF68}"/>
              </a:ext>
            </a:extLst>
          </p:cNvPr>
          <p:cNvSpPr/>
          <p:nvPr/>
        </p:nvSpPr>
        <p:spPr>
          <a:xfrm>
            <a:off x="1091930" y="3686814"/>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A0BC4A4-9D36-1E89-2946-C0055BC831DE}"/>
              </a:ext>
            </a:extLst>
          </p:cNvPr>
          <p:cNvSpPr/>
          <p:nvPr/>
        </p:nvSpPr>
        <p:spPr>
          <a:xfrm>
            <a:off x="1558315" y="3472952"/>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a:solidFill>
                  <a:schemeClr val="tx1"/>
                </a:solidFill>
                <a:latin typeface="Meiryo UI" panose="020B0604030504040204" pitchFamily="50" charset="-128"/>
                <a:ea typeface="Meiryo UI" panose="020B0604030504040204" pitchFamily="50" charset="-128"/>
              </a:rPr>
              <a:t>RE100</a:t>
            </a:r>
            <a:r>
              <a:rPr kumimoji="1" lang="ja-JP" altLang="en-US" sz="1600" b="1">
                <a:solidFill>
                  <a:schemeClr val="tx1"/>
                </a:solidFill>
                <a:latin typeface="Meiryo UI" panose="020B0604030504040204" pitchFamily="50" charset="-128"/>
                <a:ea typeface="Meiryo UI" panose="020B0604030504040204" pitchFamily="50" charset="-128"/>
              </a:rPr>
              <a:t>企業</a:t>
            </a:r>
          </a:p>
        </p:txBody>
      </p:sp>
      <p:sp>
        <p:nvSpPr>
          <p:cNvPr id="19" name="正方形/長方形 18">
            <a:extLst>
              <a:ext uri="{FF2B5EF4-FFF2-40B4-BE49-F238E27FC236}">
                <a16:creationId xmlns:a16="http://schemas.microsoft.com/office/drawing/2014/main" id="{C5EE645B-E42A-E899-B037-04B9A23CB7CC}"/>
              </a:ext>
            </a:extLst>
          </p:cNvPr>
          <p:cNvSpPr/>
          <p:nvPr/>
        </p:nvSpPr>
        <p:spPr>
          <a:xfrm>
            <a:off x="7123651" y="3472952"/>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再エネ</a:t>
            </a:r>
          </a:p>
        </p:txBody>
      </p:sp>
      <p:pic>
        <p:nvPicPr>
          <p:cNvPr id="21" name="グラフィックス 20" descr="建物 枠線">
            <a:extLst>
              <a:ext uri="{FF2B5EF4-FFF2-40B4-BE49-F238E27FC236}">
                <a16:creationId xmlns:a16="http://schemas.microsoft.com/office/drawing/2014/main" id="{75785B6C-2918-E449-D9C5-CA2DC79FEC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0318" y="4170797"/>
            <a:ext cx="1005840" cy="1005840"/>
          </a:xfrm>
          <a:prstGeom prst="rect">
            <a:avLst/>
          </a:prstGeom>
        </p:spPr>
      </p:pic>
      <p:pic>
        <p:nvPicPr>
          <p:cNvPr id="25" name="グラフィックス 24" descr="工場 枠線">
            <a:extLst>
              <a:ext uri="{FF2B5EF4-FFF2-40B4-BE49-F238E27FC236}">
                <a16:creationId xmlns:a16="http://schemas.microsoft.com/office/drawing/2014/main" id="{74212C32-0C55-9813-30AA-97E3A3ACB2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0318" y="5386462"/>
            <a:ext cx="1005840" cy="1005840"/>
          </a:xfrm>
          <a:prstGeom prst="rect">
            <a:avLst/>
          </a:prstGeom>
        </p:spPr>
      </p:pic>
      <p:pic>
        <p:nvPicPr>
          <p:cNvPr id="29" name="グラフィックス 28" descr="風力タービン 枠線">
            <a:extLst>
              <a:ext uri="{FF2B5EF4-FFF2-40B4-BE49-F238E27FC236}">
                <a16:creationId xmlns:a16="http://schemas.microsoft.com/office/drawing/2014/main" id="{9C19E79D-73A8-2E5B-C9E7-2ABB64645F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6953" y="5429550"/>
            <a:ext cx="914400" cy="914400"/>
          </a:xfrm>
          <a:prstGeom prst="rect">
            <a:avLst/>
          </a:prstGeom>
        </p:spPr>
      </p:pic>
      <p:pic>
        <p:nvPicPr>
          <p:cNvPr id="31" name="グラフィックス 30" descr="水力発電 枠線">
            <a:extLst>
              <a:ext uri="{FF2B5EF4-FFF2-40B4-BE49-F238E27FC236}">
                <a16:creationId xmlns:a16="http://schemas.microsoft.com/office/drawing/2014/main" id="{C705F51D-C8E7-6D2B-CF17-DE79B3F755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2584" y="5518730"/>
            <a:ext cx="914400" cy="914400"/>
          </a:xfrm>
          <a:prstGeom prst="rect">
            <a:avLst/>
          </a:prstGeom>
        </p:spPr>
      </p:pic>
      <p:pic>
        <p:nvPicPr>
          <p:cNvPr id="33" name="グラフィックス 32" descr="ソーラー パネル 枠線">
            <a:extLst>
              <a:ext uri="{FF2B5EF4-FFF2-40B4-BE49-F238E27FC236}">
                <a16:creationId xmlns:a16="http://schemas.microsoft.com/office/drawing/2014/main" id="{AF0CD9FE-057B-E4E7-634E-6D81715022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1374" y="4216517"/>
            <a:ext cx="914400" cy="914400"/>
          </a:xfrm>
          <a:prstGeom prst="rect">
            <a:avLst/>
          </a:prstGeom>
        </p:spPr>
      </p:pic>
      <p:sp>
        <p:nvSpPr>
          <p:cNvPr id="4" name="テキスト ボックス 3">
            <a:extLst>
              <a:ext uri="{FF2B5EF4-FFF2-40B4-BE49-F238E27FC236}">
                <a16:creationId xmlns:a16="http://schemas.microsoft.com/office/drawing/2014/main" id="{41438303-0ECD-C91E-B66B-B82BD2359FC3}"/>
              </a:ext>
            </a:extLst>
          </p:cNvPr>
          <p:cNvSpPr txBox="1"/>
          <p:nvPr/>
        </p:nvSpPr>
        <p:spPr>
          <a:xfrm>
            <a:off x="161925" y="7313454"/>
            <a:ext cx="3852337" cy="246221"/>
          </a:xfrm>
          <a:prstGeom prst="rect">
            <a:avLst/>
          </a:prstGeom>
          <a:noFill/>
        </p:spPr>
        <p:txBody>
          <a:bodyPr wrap="none" rtlCol="0">
            <a:spAutoFit/>
          </a:bodyPr>
          <a:lstStyle/>
          <a:p>
            <a:r>
              <a:rPr lang="en-US" altLang="ja-JP" sz="1000" dirty="0"/>
              <a:t>[</a:t>
            </a:r>
            <a:r>
              <a:rPr lang="ja-JP" altLang="en-US" sz="1000" dirty="0"/>
              <a:t>出所</a:t>
            </a:r>
            <a:r>
              <a:rPr lang="en-US" altLang="ja-JP" sz="1000" dirty="0"/>
              <a:t>] JCLP</a:t>
            </a:r>
            <a:r>
              <a:rPr lang="ja-JP" altLang="en-US" sz="1000" dirty="0"/>
              <a:t>ホームページ（</a:t>
            </a:r>
            <a:r>
              <a:rPr lang="en-US" altLang="ja-JP" sz="1000" dirty="0"/>
              <a:t>https://japan-clp.jp/climate/reoh</a:t>
            </a:r>
            <a:r>
              <a:rPr lang="ja-JP" altLang="en-US" sz="1000" dirty="0"/>
              <a:t>）</a:t>
            </a:r>
            <a:endParaRPr kumimoji="1" lang="ja-JP" altLang="en-US" sz="1000" dirty="0"/>
          </a:p>
        </p:txBody>
      </p:sp>
    </p:spTree>
    <p:extLst>
      <p:ext uri="{BB962C8B-B14F-4D97-AF65-F5344CB8AC3E}">
        <p14:creationId xmlns:p14="http://schemas.microsoft.com/office/powerpoint/2010/main" val="58889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A7E7E-A0C6-E765-3C8C-0B6F6C9743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8F355F-7FD7-6899-4C21-20D7ACDEF4DA}"/>
              </a:ext>
            </a:extLst>
          </p:cNvPr>
          <p:cNvSpPr>
            <a:spLocks noGrp="1"/>
          </p:cNvSpPr>
          <p:nvPr>
            <p:ph type="title"/>
          </p:nvPr>
        </p:nvSpPr>
        <p:spPr/>
        <p:txBody>
          <a:bodyPr/>
          <a:lstStyle/>
          <a:p>
            <a:r>
              <a:rPr lang="en-US" altLang="ja-JP"/>
              <a:t>RE100</a:t>
            </a:r>
            <a:r>
              <a:rPr lang="ja-JP" altLang="en-US"/>
              <a:t>加盟企業の取組進捗（食品・飲料・農業）</a:t>
            </a:r>
            <a:endParaRPr kumimoji="1" lang="ja-JP" altLang="en-US"/>
          </a:p>
        </p:txBody>
      </p:sp>
      <p:graphicFrame>
        <p:nvGraphicFramePr>
          <p:cNvPr id="8" name="表 7">
            <a:extLst>
              <a:ext uri="{FF2B5EF4-FFF2-40B4-BE49-F238E27FC236}">
                <a16:creationId xmlns:a16="http://schemas.microsoft.com/office/drawing/2014/main" id="{4F35C983-02F5-4CCD-F70F-5F86CB7698D4}"/>
              </a:ext>
            </a:extLst>
          </p:cNvPr>
          <p:cNvGraphicFramePr>
            <a:graphicFrameLocks noGrp="1"/>
          </p:cNvGraphicFramePr>
          <p:nvPr>
            <p:extLst>
              <p:ext uri="{D42A27DB-BD31-4B8C-83A1-F6EECF244321}">
                <p14:modId xmlns:p14="http://schemas.microsoft.com/office/powerpoint/2010/main" val="2209379807"/>
              </p:ext>
            </p:extLst>
          </p:nvPr>
        </p:nvGraphicFramePr>
        <p:xfrm>
          <a:off x="651537" y="1214109"/>
          <a:ext cx="9388740" cy="43653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アサヒグループ</a:t>
                      </a:r>
                      <a:r>
                        <a:rPr lang="en-US" altLang="ja-JP"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キリン</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456022"/>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サッポロホールディングス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a:t>
                      </a:r>
                      <a:r>
                        <a:rPr lang="ja-JP" altLang="en-US" sz="1200" b="0" i="0" u="none" strike="noStrike">
                          <a:solidFill>
                            <a:srgbClr val="000000"/>
                          </a:solidFill>
                          <a:effectLst/>
                          <a:latin typeface="+mn-ea"/>
                          <a:ea typeface="+mn-ea"/>
                        </a:rPr>
                        <a:t>　</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endParaRPr lang="ja-JP" altLang="en-US" sz="1200" b="0" i="0" u="none" strike="noStrike">
                        <a:solidFill>
                          <a:srgbClr val="000000"/>
                        </a:solidFill>
                        <a:effectLst/>
                        <a:latin typeface="+mn-ea"/>
                        <a:ea typeface="+mn-ea"/>
                      </a:endParaRP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住友林業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日清食品</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味の素</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0800">
                <a:tc>
                  <a:txBody>
                    <a:bodyPr/>
                    <a:lstStyle/>
                    <a:p>
                      <a:pPr algn="l" rtl="0" fontAlgn="ctr">
                        <a:buNone/>
                      </a:pPr>
                      <a:r>
                        <a:rPr lang="ja-JP" altLang="en-US" sz="1200" b="0" i="0" u="none" strike="noStrike">
                          <a:solidFill>
                            <a:srgbClr val="000000"/>
                          </a:solidFill>
                          <a:effectLst/>
                          <a:latin typeface="+mn-ea"/>
                          <a:ea typeface="+mn-ea"/>
                        </a:rPr>
                        <a:t>食品・飲料・農業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明治</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 name="表 3">
            <a:extLst>
              <a:ext uri="{FF2B5EF4-FFF2-40B4-BE49-F238E27FC236}">
                <a16:creationId xmlns:a16="http://schemas.microsoft.com/office/drawing/2014/main" id="{F6EBD121-D46D-4EDA-9FBD-B924DD389430}"/>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00CDC3FB-3894-D3F5-D925-F4805B0A1F83}"/>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F5F5F5E3-2AD9-FF2E-67BB-A5FACC8B7E40}"/>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CFB46ED1-C92F-7CFB-0902-BB6AC6E18734}"/>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304847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326B-745E-012F-D271-5E0C9C50CE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D3BAAD-9B4F-0BB3-3B90-421B8FAF69BA}"/>
              </a:ext>
            </a:extLst>
          </p:cNvPr>
          <p:cNvSpPr>
            <a:spLocks noGrp="1"/>
          </p:cNvSpPr>
          <p:nvPr>
            <p:ph type="title"/>
          </p:nvPr>
        </p:nvSpPr>
        <p:spPr/>
        <p:txBody>
          <a:bodyPr/>
          <a:lstStyle/>
          <a:p>
            <a:r>
              <a:rPr lang="en-US" altLang="ja-JP"/>
              <a:t>RE100</a:t>
            </a:r>
            <a:r>
              <a:rPr lang="ja-JP" altLang="en-US"/>
              <a:t>加盟企業の取組進捗</a:t>
            </a:r>
            <a:r>
              <a:rPr lang="ja-JP" altLang="en-US" sz="1800"/>
              <a:t>（バイオテック・ヘルスケア・製薬）</a:t>
            </a:r>
            <a:endParaRPr kumimoji="1" lang="ja-JP" altLang="en-US"/>
          </a:p>
        </p:txBody>
      </p:sp>
      <p:graphicFrame>
        <p:nvGraphicFramePr>
          <p:cNvPr id="8" name="表 7">
            <a:extLst>
              <a:ext uri="{FF2B5EF4-FFF2-40B4-BE49-F238E27FC236}">
                <a16:creationId xmlns:a16="http://schemas.microsoft.com/office/drawing/2014/main" id="{3A5B9A04-B1F9-7170-D155-76682ED6D3DA}"/>
              </a:ext>
            </a:extLst>
          </p:cNvPr>
          <p:cNvGraphicFramePr>
            <a:graphicFrameLocks noGrp="1"/>
          </p:cNvGraphicFramePr>
          <p:nvPr>
            <p:extLst>
              <p:ext uri="{D42A27DB-BD31-4B8C-83A1-F6EECF244321}">
                <p14:modId xmlns:p14="http://schemas.microsoft.com/office/powerpoint/2010/main" val="3507054026"/>
              </p:ext>
            </p:extLst>
          </p:nvPr>
        </p:nvGraphicFramePr>
        <p:xfrm>
          <a:off x="651537" y="1214109"/>
          <a:ext cx="9388740" cy="3814560"/>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HOYA</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14%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エーザイ</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96%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72%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456022"/>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zh-TW" altLang="en-US" sz="1200" b="0" i="0" u="none" strike="noStrike">
                          <a:solidFill>
                            <a:srgbClr val="000000"/>
                          </a:solidFill>
                          <a:effectLst/>
                          <a:latin typeface="+mn-ea"/>
                          <a:ea typeface="+mn-ea"/>
                        </a:rPr>
                        <a:t>小野薬品工業</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大塚</a:t>
                      </a:r>
                      <a:r>
                        <a:rPr lang="en-US" sz="1200" b="0" i="0" u="none" strike="noStrike">
                          <a:solidFill>
                            <a:srgbClr val="000000"/>
                          </a:solidFill>
                          <a:effectLst/>
                          <a:latin typeface="+mn-ea"/>
                          <a:ea typeface="+mn-ea"/>
                        </a:rPr>
                        <a:t>HD</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第一三共</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11%</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0800">
                <a:tc>
                  <a:txBody>
                    <a:bodyPr/>
                    <a:lstStyle/>
                    <a:p>
                      <a:pPr algn="l" rtl="0" fontAlgn="ctr">
                        <a:buNone/>
                      </a:pPr>
                      <a:r>
                        <a:rPr lang="ja-JP" altLang="en-US" sz="1200" b="0" i="0" u="none" strike="noStrike">
                          <a:solidFill>
                            <a:srgbClr val="000000"/>
                          </a:solidFill>
                          <a:effectLst/>
                          <a:latin typeface="+mn-ea"/>
                          <a:ea typeface="+mn-ea"/>
                        </a:rPr>
                        <a:t>バイオテック・ヘルスケア・製薬</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島津製作所</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84%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84%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4" name="表 3">
            <a:extLst>
              <a:ext uri="{FF2B5EF4-FFF2-40B4-BE49-F238E27FC236}">
                <a16:creationId xmlns:a16="http://schemas.microsoft.com/office/drawing/2014/main" id="{B29E5C92-9ADE-4002-7889-8060B8B84867}"/>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3B40F6DE-1DF1-D424-39FF-82A7660B2927}"/>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86BFE011-E5C7-D323-88D5-6957C9EE6DA4}"/>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FB505B11-F368-B80E-11AC-083E06574597}"/>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294670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DE17-A491-D4C9-803B-2F1B34A670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DBB046-5A86-0DDD-2C4A-865B6887607E}"/>
              </a:ext>
            </a:extLst>
          </p:cNvPr>
          <p:cNvSpPr>
            <a:spLocks noGrp="1"/>
          </p:cNvSpPr>
          <p:nvPr>
            <p:ph type="title"/>
          </p:nvPr>
        </p:nvSpPr>
        <p:spPr/>
        <p:txBody>
          <a:bodyPr/>
          <a:lstStyle/>
          <a:p>
            <a:r>
              <a:rPr kumimoji="1" lang="en-US" altLang="ja-JP"/>
              <a:t>RE100</a:t>
            </a:r>
            <a:r>
              <a:rPr kumimoji="1" lang="ja-JP" altLang="en-US"/>
              <a:t>加盟企業の取組進捗（その他）</a:t>
            </a:r>
          </a:p>
        </p:txBody>
      </p:sp>
      <p:graphicFrame>
        <p:nvGraphicFramePr>
          <p:cNvPr id="8" name="表 7">
            <a:extLst>
              <a:ext uri="{FF2B5EF4-FFF2-40B4-BE49-F238E27FC236}">
                <a16:creationId xmlns:a16="http://schemas.microsoft.com/office/drawing/2014/main" id="{C42F0337-324C-5762-FF6A-274DDCF6EFA4}"/>
              </a:ext>
            </a:extLst>
          </p:cNvPr>
          <p:cNvGraphicFramePr>
            <a:graphicFrameLocks noGrp="1"/>
          </p:cNvGraphicFramePr>
          <p:nvPr/>
        </p:nvGraphicFramePr>
        <p:xfrm>
          <a:off x="651537" y="1214109"/>
          <a:ext cx="9388740" cy="3250939"/>
        </p:xfrm>
        <a:graphic>
          <a:graphicData uri="http://schemas.openxmlformats.org/drawingml/2006/table">
            <a:tbl>
              <a:tblPr firstRow="1" bandRow="1"/>
              <a:tblGrid>
                <a:gridCol w="1279783">
                  <a:extLst>
                    <a:ext uri="{9D8B030D-6E8A-4147-A177-3AD203B41FA5}">
                      <a16:colId xmlns:a16="http://schemas.microsoft.com/office/drawing/2014/main" val="1476163840"/>
                    </a:ext>
                  </a:extLst>
                </a:gridCol>
                <a:gridCol w="1279783">
                  <a:extLst>
                    <a:ext uri="{9D8B030D-6E8A-4147-A177-3AD203B41FA5}">
                      <a16:colId xmlns:a16="http://schemas.microsoft.com/office/drawing/2014/main" val="20000"/>
                    </a:ext>
                  </a:extLst>
                </a:gridCol>
                <a:gridCol w="1016298">
                  <a:extLst>
                    <a:ext uri="{9D8B030D-6E8A-4147-A177-3AD203B41FA5}">
                      <a16:colId xmlns:a16="http://schemas.microsoft.com/office/drawing/2014/main" val="20003"/>
                    </a:ext>
                  </a:extLst>
                </a:gridCol>
                <a:gridCol w="719877">
                  <a:extLst>
                    <a:ext uri="{9D8B030D-6E8A-4147-A177-3AD203B41FA5}">
                      <a16:colId xmlns:a16="http://schemas.microsoft.com/office/drawing/2014/main" val="20004"/>
                    </a:ext>
                  </a:extLst>
                </a:gridCol>
                <a:gridCol w="719877">
                  <a:extLst>
                    <a:ext uri="{9D8B030D-6E8A-4147-A177-3AD203B41FA5}">
                      <a16:colId xmlns:a16="http://schemas.microsoft.com/office/drawing/2014/main" val="2158253707"/>
                    </a:ext>
                  </a:extLst>
                </a:gridCol>
                <a:gridCol w="719877">
                  <a:extLst>
                    <a:ext uri="{9D8B030D-6E8A-4147-A177-3AD203B41FA5}">
                      <a16:colId xmlns:a16="http://schemas.microsoft.com/office/drawing/2014/main" val="1413308114"/>
                    </a:ext>
                  </a:extLst>
                </a:gridCol>
                <a:gridCol w="719877">
                  <a:extLst>
                    <a:ext uri="{9D8B030D-6E8A-4147-A177-3AD203B41FA5}">
                      <a16:colId xmlns:a16="http://schemas.microsoft.com/office/drawing/2014/main" val="42466896"/>
                    </a:ext>
                  </a:extLst>
                </a:gridCol>
                <a:gridCol w="719877">
                  <a:extLst>
                    <a:ext uri="{9D8B030D-6E8A-4147-A177-3AD203B41FA5}">
                      <a16:colId xmlns:a16="http://schemas.microsoft.com/office/drawing/2014/main" val="20006"/>
                    </a:ext>
                  </a:extLst>
                </a:gridCol>
                <a:gridCol w="719877">
                  <a:extLst>
                    <a:ext uri="{9D8B030D-6E8A-4147-A177-3AD203B41FA5}">
                      <a16:colId xmlns:a16="http://schemas.microsoft.com/office/drawing/2014/main" val="3303520371"/>
                    </a:ext>
                  </a:extLst>
                </a:gridCol>
                <a:gridCol w="719877">
                  <a:extLst>
                    <a:ext uri="{9D8B030D-6E8A-4147-A177-3AD203B41FA5}">
                      <a16:colId xmlns:a16="http://schemas.microsoft.com/office/drawing/2014/main" val="2758728091"/>
                    </a:ext>
                  </a:extLst>
                </a:gridCol>
                <a:gridCol w="773737">
                  <a:extLst>
                    <a:ext uri="{9D8B030D-6E8A-4147-A177-3AD203B41FA5}">
                      <a16:colId xmlns:a16="http://schemas.microsoft.com/office/drawing/2014/main" val="1794797490"/>
                    </a:ext>
                  </a:extLst>
                </a:gridCol>
              </a:tblGrid>
              <a:tr h="243453">
                <a:tc rowSpan="2">
                  <a:txBody>
                    <a:bodyPr/>
                    <a:lstStyle/>
                    <a:p>
                      <a:pPr algn="ctr"/>
                      <a:r>
                        <a:rPr kumimoji="1" lang="ja-JP" altLang="en-US" sz="1200" b="0">
                          <a:solidFill>
                            <a:schemeClr val="tx1"/>
                          </a:solidFill>
                          <a:latin typeface="+mn-ea"/>
                          <a:ea typeface="+mn-ea"/>
                          <a:cs typeface="Meiryo UI" pitchFamily="50" charset="-128"/>
                        </a:rPr>
                        <a:t>業界</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参加企業</a:t>
                      </a:r>
                      <a:endParaRPr kumimoji="1" lang="en-US" altLang="ja-JP" sz="1200">
                        <a:latin typeface="+mn-ea"/>
                        <a:ea typeface="+mn-ea"/>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再エネ</a:t>
                      </a:r>
                      <a:r>
                        <a:rPr kumimoji="1" lang="en-US" altLang="ja-JP" sz="1200">
                          <a:latin typeface="+mn-ea"/>
                          <a:ea typeface="+mn-ea"/>
                        </a:rPr>
                        <a:t>100%</a:t>
                      </a:r>
                    </a:p>
                    <a:p>
                      <a:pPr algn="ctr"/>
                      <a:r>
                        <a:rPr kumimoji="1" lang="ja-JP" altLang="en-US" sz="1200">
                          <a:latin typeface="+mn-ea"/>
                          <a:ea typeface="+mn-ea"/>
                        </a:rPr>
                        <a:t>達成目標年</a:t>
                      </a:r>
                      <a:endParaRPr kumimoji="1" lang="ja-JP" altLang="en-US"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8">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a:latin typeface="+mn-ea"/>
                          <a:ea typeface="+mn-ea"/>
                        </a:rPr>
                        <a:t>達成進捗</a:t>
                      </a:r>
                      <a:endParaRPr kumimoji="1" lang="en-US" altLang="ja-JP" sz="1200" b="0">
                        <a:solidFill>
                          <a:schemeClr val="tx1"/>
                        </a:solidFill>
                        <a:latin typeface="+mn-ea"/>
                        <a:ea typeface="+mn-ea"/>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a:solidFill>
                            <a:schemeClr val="tx1"/>
                          </a:solidFill>
                          <a:latin typeface="+mn-ea"/>
                          <a:ea typeface="+mn-ea"/>
                          <a:cs typeface="+mn-cs"/>
                        </a:rPr>
                        <a:t>2024</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2022</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2021</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2020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a:solidFill>
                            <a:schemeClr val="tx1"/>
                          </a:solidFill>
                          <a:latin typeface="+mn-ea"/>
                          <a:ea typeface="+mn-ea"/>
                          <a:cs typeface="+mn-cs"/>
                        </a:rPr>
                        <a:t>2019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a:solidFill>
                            <a:schemeClr val="tx1"/>
                          </a:solidFill>
                          <a:latin typeface="+mn-ea"/>
                          <a:ea typeface="+mn-ea"/>
                          <a:cs typeface="+mn-cs"/>
                        </a:rPr>
                        <a:t>2017</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extLst>
                  <a:ext uri="{0D108BD9-81ED-4DB2-BD59-A6C34878D82A}">
                    <a16:rowId xmlns:a16="http://schemas.microsoft.com/office/drawing/2014/main" val="1093527185"/>
                  </a:ext>
                </a:extLst>
              </a:tr>
              <a:tr h="434676">
                <a:tc>
                  <a:txBody>
                    <a:bodyPr/>
                    <a:lstStyle/>
                    <a:p>
                      <a:pPr algn="l" rtl="0" fontAlgn="ctr">
                        <a:buNone/>
                      </a:pPr>
                      <a:r>
                        <a:rPr lang="ja-JP" altLang="en-US" sz="1200" b="0" i="0" u="none" strike="noStrike">
                          <a:solidFill>
                            <a:srgbClr val="000000"/>
                          </a:solidFill>
                          <a:effectLst/>
                          <a:latin typeface="+mn-ea"/>
                          <a:ea typeface="+mn-ea"/>
                        </a:rPr>
                        <a:t>原料</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en-US" sz="1200" b="0" i="0" u="none" strike="noStrike">
                          <a:solidFill>
                            <a:srgbClr val="000000"/>
                          </a:solidFill>
                          <a:effectLst/>
                          <a:latin typeface="+mn-ea"/>
                          <a:ea typeface="+mn-ea"/>
                        </a:rPr>
                        <a:t>LIXIL</a:t>
                      </a:r>
                      <a:r>
                        <a:rPr lang="ja-JP" altLang="en-US" sz="1200" b="0" i="0" u="none" strike="noStrike">
                          <a:solidFill>
                            <a:srgbClr val="000000"/>
                          </a:solidFill>
                          <a:effectLst/>
                          <a:latin typeface="+mn-ea"/>
                          <a:ea typeface="+mn-ea"/>
                        </a:rPr>
                        <a:t>グループ</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2050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28%</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15%</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456022"/>
                  </a:ext>
                </a:extLst>
              </a:tr>
              <a:tr h="645770">
                <a:tc>
                  <a:txBody>
                    <a:bodyPr/>
                    <a:lstStyle/>
                    <a:p>
                      <a:pPr algn="l" rtl="0" fontAlgn="ctr">
                        <a:buNone/>
                      </a:pPr>
                      <a:r>
                        <a:rPr lang="ja-JP" altLang="en-US" sz="1200" b="0" i="0" u="none" strike="noStrike">
                          <a:solidFill>
                            <a:srgbClr val="000000"/>
                          </a:solidFill>
                          <a:effectLst/>
                          <a:latin typeface="+mn-ea"/>
                          <a:ea typeface="+mn-ea"/>
                        </a:rPr>
                        <a:t>原料</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旭化成ホームズ</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2025</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1" i="0" u="none" strike="noStrike">
                          <a:solidFill>
                            <a:srgbClr val="0070C0"/>
                          </a:solidFill>
                          <a:effectLst/>
                          <a:latin typeface="+mn-ea"/>
                          <a:ea typeface="+mn-ea"/>
                        </a:rPr>
                        <a:t>100%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7%</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3873">
                <a:tc>
                  <a:txBody>
                    <a:bodyPr/>
                    <a:lstStyle/>
                    <a:p>
                      <a:pPr algn="l" rtl="0" fontAlgn="ctr">
                        <a:buNone/>
                      </a:pPr>
                      <a:r>
                        <a:rPr lang="ja-JP" altLang="en-US" sz="1200" b="0" i="0" u="none" strike="noStrike">
                          <a:solidFill>
                            <a:srgbClr val="000000"/>
                          </a:solidFill>
                          <a:effectLst/>
                          <a:latin typeface="+mn-ea"/>
                          <a:ea typeface="+mn-ea"/>
                        </a:rPr>
                        <a:t>原料</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花王</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59%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52%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43%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430">
                <a:tc>
                  <a:txBody>
                    <a:bodyPr/>
                    <a:lstStyle/>
                    <a:p>
                      <a:pPr algn="l" rtl="0" fontAlgn="ctr">
                        <a:buNone/>
                      </a:pPr>
                      <a:r>
                        <a:rPr lang="ja-JP" altLang="en-US" sz="1200" b="0" i="0" u="none" strike="noStrike">
                          <a:solidFill>
                            <a:srgbClr val="000000"/>
                          </a:solidFill>
                          <a:effectLst/>
                          <a:latin typeface="+mn-ea"/>
                          <a:ea typeface="+mn-ea"/>
                        </a:rPr>
                        <a:t>ホスピタリティ</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ワタミ</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2040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6%</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8430">
                <a:tc>
                  <a:txBody>
                    <a:bodyPr/>
                    <a:lstStyle/>
                    <a:p>
                      <a:pPr algn="l" rtl="0" fontAlgn="ctr">
                        <a:buNone/>
                      </a:pPr>
                      <a:r>
                        <a:rPr lang="ja-JP" altLang="en-US" sz="1200" b="0" i="0" u="none" strike="noStrike">
                          <a:solidFill>
                            <a:srgbClr val="000000"/>
                          </a:solidFill>
                          <a:effectLst/>
                          <a:latin typeface="+mn-ea"/>
                          <a:ea typeface="+mn-ea"/>
                        </a:rPr>
                        <a:t>アパレル</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buNone/>
                      </a:pPr>
                      <a:r>
                        <a:rPr lang="ja-JP" altLang="en-US" sz="1200" b="0" i="0" u="none" strike="noStrike">
                          <a:solidFill>
                            <a:srgbClr val="000000"/>
                          </a:solidFill>
                          <a:effectLst/>
                          <a:latin typeface="+mn-ea"/>
                          <a:ea typeface="+mn-ea"/>
                        </a:rPr>
                        <a:t>アシックス</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2030</a:t>
                      </a:r>
                      <a:r>
                        <a:rPr lang="ja-JP" altLang="en-US" sz="1200" b="0" i="0" u="none" strike="noStrike">
                          <a:solidFill>
                            <a:srgbClr val="000000"/>
                          </a:solidFill>
                          <a:effectLst/>
                          <a:latin typeface="+mn-ea"/>
                          <a:ea typeface="+mn-ea"/>
                        </a:rPr>
                        <a:t>年</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buNone/>
                      </a:pPr>
                      <a:r>
                        <a:rPr lang="en-US" altLang="ja-JP" sz="1200" b="0" i="0" u="none" strike="noStrike">
                          <a:solidFill>
                            <a:srgbClr val="000000"/>
                          </a:solidFill>
                          <a:effectLst/>
                          <a:latin typeface="+mn-ea"/>
                          <a:ea typeface="+mn-ea"/>
                        </a:rPr>
                        <a:t>30%</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ctr">
                        <a:buNone/>
                      </a:pPr>
                      <a:r>
                        <a:rPr lang="en-US" altLang="ja-JP" sz="1200" b="0" i="0" u="none" strike="noStrike">
                          <a:solidFill>
                            <a:srgbClr val="000000"/>
                          </a:solidFill>
                          <a:effectLst/>
                          <a:latin typeface="+mn-ea"/>
                          <a:ea typeface="+mn-ea"/>
                        </a:rPr>
                        <a:t>24%</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23%</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22%</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19%</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buNone/>
                      </a:pPr>
                      <a:r>
                        <a:rPr lang="en-US" altLang="ja-JP" sz="1200" b="0" i="0" u="none" strike="noStrike">
                          <a:solidFill>
                            <a:srgbClr val="000000"/>
                          </a:solidFill>
                          <a:effectLst/>
                          <a:latin typeface="+mn-ea"/>
                          <a:ea typeface="+mn-ea"/>
                        </a:rPr>
                        <a:t>-</a:t>
                      </a:r>
                    </a:p>
                  </a:txBody>
                  <a:tcPr marL="7620" marR="7620" marT="762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440356"/>
                  </a:ext>
                </a:extLst>
              </a:tr>
            </a:tbl>
          </a:graphicData>
        </a:graphic>
      </p:graphicFrame>
      <p:graphicFrame>
        <p:nvGraphicFramePr>
          <p:cNvPr id="4" name="表 3">
            <a:extLst>
              <a:ext uri="{FF2B5EF4-FFF2-40B4-BE49-F238E27FC236}">
                <a16:creationId xmlns:a16="http://schemas.microsoft.com/office/drawing/2014/main" id="{87859BB2-C401-79B3-5B26-7EE181A40F06}"/>
              </a:ext>
            </a:extLst>
          </p:cNvPr>
          <p:cNvGraphicFramePr>
            <a:graphicFrameLocks noGrp="1"/>
          </p:cNvGraphicFramePr>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3" name="Text Box 9">
            <a:extLst>
              <a:ext uri="{FF2B5EF4-FFF2-40B4-BE49-F238E27FC236}">
                <a16:creationId xmlns:a16="http://schemas.microsoft.com/office/drawing/2014/main" id="{37066495-C7A5-7726-1149-05232135E8F2}"/>
              </a:ext>
            </a:extLst>
          </p:cNvPr>
          <p:cNvSpPr txBox="1">
            <a:spLocks noChangeArrowheads="1"/>
          </p:cNvSpPr>
          <p:nvPr/>
        </p:nvSpPr>
        <p:spPr bwMode="auto">
          <a:xfrm>
            <a:off x="350104" y="732347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5" name="テキスト ボックス 4">
            <a:extLst>
              <a:ext uri="{FF2B5EF4-FFF2-40B4-BE49-F238E27FC236}">
                <a16:creationId xmlns:a16="http://schemas.microsoft.com/office/drawing/2014/main" id="{AE4B144E-3C7C-6F64-D8C5-1C58F0E86D3F}"/>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9">
            <a:extLst>
              <a:ext uri="{FF2B5EF4-FFF2-40B4-BE49-F238E27FC236}">
                <a16:creationId xmlns:a16="http://schemas.microsoft.com/office/drawing/2014/main" id="{1D8329CF-1D3B-DC8E-E344-43CDFA153BBC}"/>
              </a:ext>
            </a:extLst>
          </p:cNvPr>
          <p:cNvSpPr txBox="1">
            <a:spLocks noChangeArrowheads="1"/>
          </p:cNvSpPr>
          <p:nvPr/>
        </p:nvSpPr>
        <p:spPr bwMode="auto">
          <a:xfrm>
            <a:off x="651537" y="937048"/>
            <a:ext cx="9131614"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業界区分については、</a:t>
            </a:r>
            <a:r>
              <a:rPr lang="en-US" altLang="ja-JP" sz="1200">
                <a:solidFill>
                  <a:srgbClr val="000000"/>
                </a:solidFill>
                <a:latin typeface="Meiryo UI" pitchFamily="50" charset="-128"/>
                <a:ea typeface="Meiryo UI" pitchFamily="50" charset="-128"/>
                <a:cs typeface="Meiryo UI" pitchFamily="50" charset="-128"/>
              </a:rPr>
              <a:t>RE100</a:t>
            </a:r>
            <a:r>
              <a:rPr lang="ja-JP" altLang="en-US" sz="1200">
                <a:solidFill>
                  <a:srgbClr val="000000"/>
                </a:solidFill>
                <a:latin typeface="Meiryo UI" pitchFamily="50" charset="-128"/>
                <a:ea typeface="Meiryo UI" pitchFamily="50" charset="-128"/>
                <a:cs typeface="Meiryo UI" pitchFamily="50" charset="-128"/>
              </a:rPr>
              <a:t>が定める基準に基づいて整理</a:t>
            </a:r>
          </a:p>
        </p:txBody>
      </p:sp>
    </p:spTree>
    <p:extLst>
      <p:ext uri="{BB962C8B-B14F-4D97-AF65-F5344CB8AC3E}">
        <p14:creationId xmlns:p14="http://schemas.microsoft.com/office/powerpoint/2010/main" val="4097536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a:t>RE100</a:t>
            </a:r>
            <a:r>
              <a:rPr lang="ja-JP" altLang="en-US"/>
              <a:t>の基準・要件</a:t>
            </a:r>
          </a:p>
        </p:txBody>
      </p:sp>
    </p:spTree>
    <p:extLst>
      <p:ext uri="{BB962C8B-B14F-4D97-AF65-F5344CB8AC3E}">
        <p14:creationId xmlns:p14="http://schemas.microsoft.com/office/powerpoint/2010/main" val="187490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の基準・要件（</a:t>
            </a:r>
            <a:r>
              <a:rPr kumimoji="1" lang="en-US" altLang="ja-JP"/>
              <a:t>1/5</a:t>
            </a:r>
            <a:r>
              <a:rPr kumimoji="1" lang="ja-JP" altLang="en-US"/>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の参加には、以下の要件を満たす必要がある（一部は</a:t>
            </a:r>
            <a:r>
              <a:rPr lang="en-US" altLang="ja-JP"/>
              <a:t>JCLP</a:t>
            </a:r>
            <a:r>
              <a:rPr lang="ja-JP" altLang="en-US"/>
              <a:t>ホームページより引用）</a:t>
            </a:r>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720815688"/>
              </p:ext>
            </p:extLst>
          </p:nvPr>
        </p:nvGraphicFramePr>
        <p:xfrm>
          <a:off x="521430" y="2269325"/>
          <a:ext cx="9648949" cy="3749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年間消費電力量が</a:t>
                      </a:r>
                      <a:r>
                        <a:rPr kumimoji="1" lang="en-US" altLang="ja-JP" sz="2000" kern="1200" dirty="0">
                          <a:solidFill>
                            <a:schemeClr val="tx1"/>
                          </a:solidFill>
                          <a:latin typeface="+mj-ea"/>
                          <a:ea typeface="+mn-ea"/>
                          <a:cs typeface="Segoe UI" panose="020B0502040204020203" pitchFamily="34" charset="0"/>
                        </a:rPr>
                        <a:t>100GWh</a:t>
                      </a:r>
                      <a:r>
                        <a:rPr kumimoji="1" lang="ja-JP" altLang="en-US" sz="2000" kern="1200" dirty="0">
                          <a:solidFill>
                            <a:schemeClr val="tx1"/>
                          </a:solidFill>
                          <a:latin typeface="+mj-ea"/>
                          <a:ea typeface="+mn-ea"/>
                          <a:cs typeface="Segoe UI" panose="020B0502040204020203" pitchFamily="34" charset="0"/>
                        </a:rPr>
                        <a:t>以上である企業</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kern="1200" noProof="0" dirty="0">
                          <a:solidFill>
                            <a:srgbClr val="FF0000"/>
                          </a:solidFill>
                          <a:latin typeface="+mj-ea"/>
                          <a:ea typeface="+mn-ea"/>
                          <a:cs typeface="Segoe UI" panose="020B0502040204020203" pitchFamily="34" charset="0"/>
                        </a:rPr>
                        <a:t>特例として現在、日本企業は</a:t>
                      </a:r>
                      <a:r>
                        <a:rPr kumimoji="1" lang="en-US" altLang="ja-JP" sz="2000" kern="1200" noProof="0" dirty="0">
                          <a:solidFill>
                            <a:srgbClr val="FF0000"/>
                          </a:solidFill>
                          <a:latin typeface="+mj-ea"/>
                          <a:ea typeface="+mn-ea"/>
                          <a:cs typeface="Segoe UI" panose="020B0502040204020203" pitchFamily="34" charset="0"/>
                        </a:rPr>
                        <a:t>50GWh</a:t>
                      </a:r>
                      <a:r>
                        <a:rPr kumimoji="1" lang="ja-JP" altLang="en-US" sz="2000" kern="1200" noProof="0" dirty="0">
                          <a:solidFill>
                            <a:srgbClr val="FF0000"/>
                          </a:solidFill>
                          <a:latin typeface="+mj-ea"/>
                          <a:ea typeface="+mn-ea"/>
                          <a:cs typeface="Segoe UI" panose="020B0502040204020203" pitchFamily="34" charset="0"/>
                        </a:rPr>
                        <a:t>以上に緩和されている</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年間電力消費量が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未満（日本企業では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未満）の企業は、以下の特徴を</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つ以上有している場合には、例外的に加盟できる可能性あり</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事務局が重視している業種における主要な事業者であること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事務局が重視している地域において政策提言に参加する意思があること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グローバルまたは国内で認知度・信頼度が高い</a:t>
                      </a: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主要な多国籍企業（フォーチュン</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又はそれに相当）</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その他、</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の目的に利する国際的・地域的な影響力を持つこと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p:cNvSpPr txBox="1"/>
          <p:nvPr/>
        </p:nvSpPr>
        <p:spPr>
          <a:xfrm>
            <a:off x="521430" y="6018365"/>
            <a:ext cx="9648949" cy="646331"/>
          </a:xfrm>
          <a:prstGeom prst="rect">
            <a:avLst/>
          </a:prstGeom>
          <a:noFill/>
        </p:spPr>
        <p:txBody>
          <a:bodyPr wrap="square" rtlCol="0">
            <a:spAutoFit/>
          </a:bodyPr>
          <a:lstStyle/>
          <a:p>
            <a:r>
              <a:rPr lang="en-US" altLang="ja-JP" sz="1800" dirty="0">
                <a:latin typeface="+mj-ea"/>
                <a:cs typeface="Segoe UI" panose="020B0502040204020203" pitchFamily="34" charset="0"/>
              </a:rPr>
              <a:t>※</a:t>
            </a:r>
            <a:r>
              <a:rPr lang="ja-JP" altLang="en-US" dirty="0">
                <a:latin typeface="+mj-ea"/>
                <a:cs typeface="Segoe UI" panose="020B0502040204020203" pitchFamily="34" charset="0"/>
              </a:rPr>
              <a:t>なお</a:t>
            </a:r>
            <a:r>
              <a:rPr lang="ja-JP" altLang="en-US" sz="1800" dirty="0">
                <a:latin typeface="+mj-ea"/>
                <a:cs typeface="Segoe UI" panose="020B0502040204020203" pitchFamily="34" charset="0"/>
              </a:rPr>
              <a:t>、上記参加要件の対象とならない日本企業や自治体等は、同じく再エネ</a:t>
            </a:r>
            <a:r>
              <a:rPr lang="en-US" altLang="ja-JP" sz="1800" dirty="0">
                <a:latin typeface="+mj-ea"/>
                <a:cs typeface="Segoe UI" panose="020B0502040204020203" pitchFamily="34" charset="0"/>
              </a:rPr>
              <a:t>100</a:t>
            </a:r>
            <a:r>
              <a:rPr lang="ja-JP" altLang="en-US" sz="1800" dirty="0">
                <a:latin typeface="+mj-ea"/>
                <a:cs typeface="Segoe UI" panose="020B0502040204020203" pitchFamily="34" charset="0"/>
              </a:rPr>
              <a:t>％を目指す「</a:t>
            </a:r>
            <a:r>
              <a:rPr lang="ja-JP" altLang="en-US" sz="1800" b="1" dirty="0">
                <a:latin typeface="+mj-ea"/>
                <a:cs typeface="Segoe UI" panose="020B0502040204020203" pitchFamily="34" charset="0"/>
              </a:rPr>
              <a:t>再エネ</a:t>
            </a:r>
            <a:r>
              <a:rPr lang="en-US" altLang="ja-JP" sz="1800" b="1" dirty="0">
                <a:latin typeface="+mj-ea"/>
                <a:cs typeface="Segoe UI" panose="020B0502040204020203" pitchFamily="34" charset="0"/>
              </a:rPr>
              <a:t>100</a:t>
            </a:r>
            <a:r>
              <a:rPr lang="ja-JP" altLang="en-US" sz="1800" b="1" dirty="0">
                <a:latin typeface="+mj-ea"/>
                <a:cs typeface="Segoe UI" panose="020B0502040204020203" pitchFamily="34" charset="0"/>
              </a:rPr>
              <a:t>宣言 </a:t>
            </a:r>
            <a:r>
              <a:rPr lang="en-US" altLang="ja-JP" sz="1800" b="1" dirty="0">
                <a:latin typeface="+mj-ea"/>
                <a:cs typeface="Segoe UI" panose="020B0502040204020203" pitchFamily="34" charset="0"/>
              </a:rPr>
              <a:t>RE Action</a:t>
            </a:r>
            <a:r>
              <a:rPr lang="ja-JP" altLang="en-US" sz="1800" dirty="0">
                <a:latin typeface="+mj-ea"/>
                <a:cs typeface="Segoe UI" panose="020B0502040204020203" pitchFamily="34" charset="0"/>
              </a:rPr>
              <a:t>」という日本独自の取組に参加可能となる（</a:t>
            </a:r>
            <a:r>
              <a:rPr lang="en-US" altLang="ja-JP" sz="1800" dirty="0">
                <a:latin typeface="+mj-ea"/>
                <a:cs typeface="Segoe UI" panose="020B0502040204020203" pitchFamily="34" charset="0"/>
              </a:rPr>
              <a:t>P.</a:t>
            </a:r>
            <a:r>
              <a:rPr lang="en-US" altLang="ja-JP" dirty="0">
                <a:latin typeface="+mj-ea"/>
                <a:cs typeface="Segoe UI" panose="020B0502040204020203" pitchFamily="34" charset="0"/>
              </a:rPr>
              <a:t>68</a:t>
            </a:r>
            <a:r>
              <a:rPr lang="ja-JP" altLang="en-US" dirty="0">
                <a:latin typeface="+mj-ea"/>
                <a:cs typeface="Segoe UI" panose="020B0502040204020203" pitchFamily="34" charset="0"/>
              </a:rPr>
              <a:t>以降</a:t>
            </a:r>
            <a:r>
              <a:rPr lang="ja-JP" altLang="en-US" sz="1800" dirty="0">
                <a:latin typeface="+mj-ea"/>
                <a:cs typeface="Segoe UI" panose="020B0502040204020203" pitchFamily="34" charset="0"/>
              </a:rPr>
              <a:t>参照）</a:t>
            </a:r>
            <a:endParaRPr lang="en-US" altLang="ja-JP" sz="1800" dirty="0">
              <a:latin typeface="+mj-ea"/>
              <a:cs typeface="Segoe UI" panose="020B0502040204020203" pitchFamily="34" charset="0"/>
            </a:endParaRPr>
          </a:p>
        </p:txBody>
      </p:sp>
      <p:sp>
        <p:nvSpPr>
          <p:cNvPr id="4" name="Text Box 9">
            <a:extLst>
              <a:ext uri="{FF2B5EF4-FFF2-40B4-BE49-F238E27FC236}">
                <a16:creationId xmlns:a16="http://schemas.microsoft.com/office/drawing/2014/main" id="{99EE7D1D-8485-4B0F-56FA-57333360100F}"/>
              </a:ext>
            </a:extLst>
          </p:cNvPr>
          <p:cNvSpPr txBox="1">
            <a:spLocks noChangeArrowheads="1"/>
          </p:cNvSpPr>
          <p:nvPr/>
        </p:nvSpPr>
        <p:spPr bwMode="auto">
          <a:xfrm>
            <a:off x="161926" y="7188162"/>
            <a:ext cx="9792552"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2026</a:t>
            </a:r>
            <a:r>
              <a:rPr lang="ja-JP" altLang="en-US" sz="10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000" dirty="0">
                <a:latin typeface="Segoe UI" panose="020B0502040204020203" pitchFamily="34" charset="0"/>
                <a:ea typeface="メイリオ" panose="020B0604030504040204" pitchFamily="50" charset="-128"/>
                <a:cs typeface="Segoe UI" panose="020B0502040204020203" pitchFamily="34" charset="0"/>
              </a:rPr>
              <a:t>6</a:t>
            </a:r>
            <a:r>
              <a:rPr lang="ja-JP" altLang="en-US" sz="1000" dirty="0">
                <a:latin typeface="Segoe UI" panose="020B0502040204020203" pitchFamily="34" charset="0"/>
                <a:ea typeface="メイリオ" panose="020B0604030504040204" pitchFamily="50" charset="-128"/>
                <a:cs typeface="Segoe UI" panose="020B0502040204020203" pitchFamily="34" charset="0"/>
              </a:rPr>
              <a:t>月</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日時点閲覧不能</a:t>
            </a:r>
            <a:r>
              <a:rPr lang="en-US" altLang="ja-JP" sz="1000" dirty="0">
                <a:latin typeface="Segoe UI" panose="020B0502040204020203" pitchFamily="34" charset="0"/>
                <a:ea typeface="メイリオ" panose="020B0604030504040204" pitchFamily="50" charset="-128"/>
                <a:cs typeface="Segoe UI" panose="020B0502040204020203" pitchFamily="34" charset="0"/>
              </a:rPr>
              <a:t>, </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ja-JP" altLang="en-US" sz="10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2668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の基準・要件（</a:t>
            </a:r>
            <a:r>
              <a:rPr lang="en-US" altLang="ja-JP"/>
              <a:t>2</a:t>
            </a:r>
            <a:r>
              <a:rPr kumimoji="1" lang="en-US" altLang="ja-JP"/>
              <a:t>/5</a:t>
            </a:r>
            <a:r>
              <a:rPr kumimoji="1" lang="ja-JP" altLang="en-US"/>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の参加には、以下の要件を満たす必要がある（一部は</a:t>
            </a:r>
            <a:r>
              <a:rPr lang="en-US" altLang="ja-JP"/>
              <a:t>JCLP</a:t>
            </a:r>
            <a:r>
              <a:rPr lang="ja-JP" altLang="en-US"/>
              <a:t>ホームページより引用）</a:t>
            </a:r>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1479416435"/>
              </p:ext>
            </p:extLst>
          </p:nvPr>
        </p:nvGraphicFramePr>
        <p:xfrm>
          <a:off x="521430" y="2361011"/>
          <a:ext cx="9648949" cy="421200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4212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再エネ設備メーカーの場合は以下の全てを満たす必要がある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年間消費電力量が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以上であること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主要事業が再エネ設備メーカーであること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再エネ発電所建設・運営、再エネ電力小売、再エネ関連のコンサルティング・法務サービス提供等を行っている場合には、それらからの収入の合計が売上の</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以下であること</a:t>
                      </a:r>
                    </a:p>
                    <a:p>
                      <a:pPr marL="809625" marR="0" lvl="0" indent="-358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ゴールドメンバーで参加すること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金融機関の場合は以下の全てを満たす必要がある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自社ポートフォリオの気候変動への影響を測定し開示すること</a:t>
                      </a:r>
                      <a:b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b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可能な限り早い段階で行うこと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石炭火力及び一般炭採掘に関与する事業や企業への資金供給を段階的に停止すること</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先進国は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年まで、途上国は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2040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化石燃料に関連する事業や企業に多額の投資を行っていないこと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4D69F3B4-274A-2396-416F-9A6CEBAB53AF}"/>
              </a:ext>
            </a:extLst>
          </p:cNvPr>
          <p:cNvSpPr txBox="1">
            <a:spLocks noChangeArrowheads="1"/>
          </p:cNvSpPr>
          <p:nvPr/>
        </p:nvSpPr>
        <p:spPr bwMode="auto">
          <a:xfrm>
            <a:off x="161925" y="7157384"/>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2026</a:t>
            </a:r>
            <a:r>
              <a:rPr lang="ja-JP" altLang="en-US" sz="10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000" dirty="0">
                <a:latin typeface="Segoe UI" panose="020B0502040204020203" pitchFamily="34" charset="0"/>
                <a:ea typeface="メイリオ" panose="020B0604030504040204" pitchFamily="50" charset="-128"/>
                <a:cs typeface="Segoe UI" panose="020B0502040204020203" pitchFamily="34" charset="0"/>
              </a:rPr>
              <a:t>6</a:t>
            </a:r>
            <a:r>
              <a:rPr lang="ja-JP" altLang="en-US" sz="1000" dirty="0">
                <a:latin typeface="Segoe UI" panose="020B0502040204020203" pitchFamily="34" charset="0"/>
                <a:ea typeface="メイリオ" panose="020B0604030504040204" pitchFamily="50" charset="-128"/>
                <a:cs typeface="Segoe UI" panose="020B0502040204020203" pitchFamily="34" charset="0"/>
              </a:rPr>
              <a:t>月</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日時点閲覧不能</a:t>
            </a:r>
            <a:r>
              <a:rPr lang="en-US" altLang="ja-JP" sz="1000" dirty="0">
                <a:latin typeface="Segoe UI" panose="020B0502040204020203" pitchFamily="34" charset="0"/>
                <a:ea typeface="メイリオ" panose="020B0604030504040204" pitchFamily="50" charset="-128"/>
                <a:cs typeface="Segoe UI" panose="020B0502040204020203" pitchFamily="34" charset="0"/>
              </a:rPr>
              <a:t>, </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ja-JP" altLang="en-US" sz="10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8218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の基準・要件（</a:t>
            </a:r>
            <a:r>
              <a:rPr lang="en-US" altLang="ja-JP"/>
              <a:t>3</a:t>
            </a:r>
            <a:r>
              <a:rPr kumimoji="1" lang="en-US" altLang="ja-JP"/>
              <a:t>/5</a:t>
            </a:r>
            <a:r>
              <a:rPr kumimoji="1" lang="ja-JP" altLang="en-US"/>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の参加には、以下の要件を満たす必要がある（一部は</a:t>
            </a:r>
            <a:r>
              <a:rPr lang="en-US" altLang="ja-JP"/>
              <a:t>JCLP</a:t>
            </a:r>
            <a:r>
              <a:rPr lang="ja-JP" altLang="en-US"/>
              <a:t>ホームページより引用）</a:t>
            </a:r>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699873679"/>
              </p:ext>
            </p:extLst>
          </p:nvPr>
        </p:nvGraphicFramePr>
        <p:xfrm>
          <a:off x="521430" y="2851571"/>
          <a:ext cx="9648949" cy="323088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a:t>対象企業</a:t>
                      </a:r>
                      <a:endParaRPr kumimoji="1" lang="en-US" altLang="ja-JP" sz="2400" b="1"/>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以下の業種にのみ該当する企業は</a:t>
                      </a:r>
                      <a:r>
                        <a:rPr kumimoji="1" lang="en-US" altLang="ja-JP"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に参加できない</a:t>
                      </a:r>
                      <a:endParaRPr kumimoji="1" lang="en-US" altLang="ja-JP"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化石燃料</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航空</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軍需品</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ギャンブル</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たばこ</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Segoe UI" panose="020B0502040204020203" pitchFamily="34" charset="0"/>
                        </a:rPr>
                        <a:t>主要な収入源が発電事業である企業</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400" b="1"/>
                        <a:t>認定要件</a:t>
                      </a:r>
                      <a:endParaRPr kumimoji="1" lang="en-US" altLang="ja-JP" sz="2400" b="1"/>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参加企業は、化石燃料推進または再エネ普及を妨害するロビー活動や、化石燃料資産の増加取組み、人権侵害や犯罪行為等、</a:t>
                      </a:r>
                      <a:r>
                        <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のミッションや信頼性に負の影響を与える可能性のある活動をしてはならない</a:t>
                      </a:r>
                      <a:endPar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7782"/>
                  </a:ext>
                </a:extLst>
              </a:tr>
            </a:tbl>
          </a:graphicData>
        </a:graphic>
      </p:graphicFrame>
      <p:sp>
        <p:nvSpPr>
          <p:cNvPr id="3" name="Text Box 9">
            <a:extLst>
              <a:ext uri="{FF2B5EF4-FFF2-40B4-BE49-F238E27FC236}">
                <a16:creationId xmlns:a16="http://schemas.microsoft.com/office/drawing/2014/main" id="{C8B6241C-E4E7-CCAF-9289-4E0544860456}"/>
              </a:ext>
            </a:extLst>
          </p:cNvPr>
          <p:cNvSpPr txBox="1">
            <a:spLocks noChangeArrowheads="1"/>
          </p:cNvSpPr>
          <p:nvPr/>
        </p:nvSpPr>
        <p:spPr bwMode="auto">
          <a:xfrm>
            <a:off x="161925" y="7157384"/>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2026</a:t>
            </a:r>
            <a:r>
              <a:rPr lang="ja-JP" altLang="en-US" sz="10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000" dirty="0">
                <a:latin typeface="Segoe UI" panose="020B0502040204020203" pitchFamily="34" charset="0"/>
                <a:ea typeface="メイリオ" panose="020B0604030504040204" pitchFamily="50" charset="-128"/>
                <a:cs typeface="Segoe UI" panose="020B0502040204020203" pitchFamily="34" charset="0"/>
              </a:rPr>
              <a:t>6</a:t>
            </a:r>
            <a:r>
              <a:rPr lang="ja-JP" altLang="en-US" sz="1000" dirty="0">
                <a:latin typeface="Segoe UI" panose="020B0502040204020203" pitchFamily="34" charset="0"/>
                <a:ea typeface="メイリオ" panose="020B0604030504040204" pitchFamily="50" charset="-128"/>
                <a:cs typeface="Segoe UI" panose="020B0502040204020203" pitchFamily="34" charset="0"/>
              </a:rPr>
              <a:t>月</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日時点閲覧不能</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p>
          <a:p>
            <a:pPr marL="352425" indent="-352425" latinLnBrk="1">
              <a:defRPr/>
            </a:pPr>
            <a:r>
              <a:rPr lang="ja-JP" altLang="en-US" sz="1000" dirty="0">
                <a:latin typeface="Segoe UI" panose="020B0502040204020203" pitchFamily="34" charset="0"/>
                <a:ea typeface="メイリオ" panose="020B0604030504040204" pitchFamily="50" charset="-128"/>
                <a:cs typeface="Segoe UI" panose="020B0502040204020203" pitchFamily="34" charset="0"/>
              </a:rPr>
              <a:t>          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74564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の基準・要件（</a:t>
            </a:r>
            <a:r>
              <a:rPr lang="en-US" altLang="ja-JP"/>
              <a:t>4</a:t>
            </a:r>
            <a:r>
              <a:rPr kumimoji="1" lang="en-US" altLang="ja-JP"/>
              <a:t>/5</a:t>
            </a:r>
            <a:r>
              <a:rPr kumimoji="1" lang="ja-JP" altLang="en-US"/>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の参加には、以下の要件を満たす必要がある（一部は</a:t>
            </a:r>
            <a:r>
              <a:rPr lang="en-US" altLang="ja-JP"/>
              <a:t>JCLP</a:t>
            </a:r>
            <a:r>
              <a:rPr lang="ja-JP" altLang="en-US"/>
              <a:t>ホームページより引用）</a:t>
            </a:r>
            <a:endParaRPr lang="en-US" altLang="ja-JP"/>
          </a:p>
        </p:txBody>
      </p:sp>
      <p:graphicFrame>
        <p:nvGraphicFramePr>
          <p:cNvPr id="13" name="表 12"/>
          <p:cNvGraphicFramePr>
            <a:graphicFrameLocks noGrp="1"/>
          </p:cNvGraphicFramePr>
          <p:nvPr>
            <p:extLst>
              <p:ext uri="{D42A27DB-BD31-4B8C-83A1-F6EECF244321}">
                <p14:modId xmlns:p14="http://schemas.microsoft.com/office/powerpoint/2010/main" val="438784545"/>
              </p:ext>
            </p:extLst>
          </p:nvPr>
        </p:nvGraphicFramePr>
        <p:xfrm>
          <a:off x="521430" y="2859191"/>
          <a:ext cx="9648949" cy="3215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solidFill>
                            <a:schemeClr val="tx1"/>
                          </a:solidFill>
                        </a:rPr>
                        <a:t>認定要件</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目標年を宣言し、事業全体を通じた</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再エネ化にコミットする、もしくは既に</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再エネ化を達成していること。目標年の設定は以下の要件を満たさなければならない</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2040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年までの</a:t>
                      </a: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100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％再エネ化</a:t>
                      </a:r>
                      <a:r>
                        <a:rPr kumimoji="1" lang="en-US" altLang="ja-JP" sz="2000" b="0" i="0" u="none" strike="noStrike" kern="1200" cap="none" spc="0" normalizeH="0" baseline="30000" noProof="0" dirty="0">
                          <a:ln>
                            <a:noFill/>
                          </a:ln>
                          <a:solidFill>
                            <a:schemeClr val="tx1"/>
                          </a:solidFill>
                          <a:effectLst/>
                          <a:uLnTx/>
                          <a:uFillTx/>
                          <a:latin typeface="+mj-ea"/>
                          <a:ea typeface="+mn-ea"/>
                          <a:cs typeface="Segoe UI" panose="020B0502040204020203" pitchFamily="34" charset="0"/>
                        </a:rPr>
                        <a:t>※</a:t>
                      </a:r>
                      <a:endParaRPr kumimoji="1" lang="en-US" altLang="ja-JP" sz="2000" b="0" i="0" u="none" strike="noStrike" kern="1200" cap="none" spc="0" normalizeH="0" baseline="30000" noProof="0" dirty="0">
                        <a:ln>
                          <a:noFill/>
                        </a:ln>
                        <a:solidFill>
                          <a:srgbClr val="FF0000"/>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70%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2035</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90%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の中間目標の設定</a:t>
                      </a:r>
                      <a:endParaRPr kumimoji="1" lang="en-US" altLang="ja-JP" sz="2000" kern="1200" noProof="0" dirty="0">
                        <a:solidFill>
                          <a:schemeClr val="tx1"/>
                        </a:solidFill>
                        <a:latin typeface="+mj-ea"/>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GHG</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プロトコルで定義される、すべての電力に関連するスコープ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2</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及び発電に係るスコープ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を再エネ化すること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グループ全体で加盟すること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ただし、親会社と明確に分離したブランドであり、</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1TWh</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以上の年間消費電力量を満たす場合、例外的に子会社での加盟が可能となる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7A606D7E-CD29-9DF7-C52F-10C98EA7E8F3}"/>
              </a:ext>
            </a:extLst>
          </p:cNvPr>
          <p:cNvSpPr txBox="1">
            <a:spLocks noChangeArrowheads="1"/>
          </p:cNvSpPr>
          <p:nvPr/>
        </p:nvSpPr>
        <p:spPr bwMode="auto">
          <a:xfrm>
            <a:off x="161925" y="7157384"/>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mn-ea"/>
                <a:ea typeface="+mn-ea"/>
                <a:cs typeface="Segoe UI" panose="020B0502040204020203" pitchFamily="34" charset="0"/>
              </a:rPr>
              <a:t>[</a:t>
            </a:r>
            <a:r>
              <a:rPr lang="ja-JP" altLang="en-US" sz="1000" dirty="0">
                <a:solidFill>
                  <a:srgbClr val="000000"/>
                </a:solidFill>
                <a:latin typeface="+mn-ea"/>
                <a:ea typeface="+mn-ea"/>
                <a:cs typeface="Segoe UI" panose="020B0502040204020203" pitchFamily="34" charset="0"/>
              </a:rPr>
              <a:t>出所</a:t>
            </a:r>
            <a:r>
              <a:rPr lang="en-US" altLang="ja-JP" sz="1000" dirty="0">
                <a:solidFill>
                  <a:srgbClr val="000000"/>
                </a:solidFill>
                <a:latin typeface="+mn-ea"/>
                <a:ea typeface="+mn-ea"/>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2026</a:t>
            </a:r>
            <a:r>
              <a:rPr lang="ja-JP" altLang="en-US" sz="10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000" dirty="0">
                <a:latin typeface="Segoe UI" panose="020B0502040204020203" pitchFamily="34" charset="0"/>
                <a:ea typeface="メイリオ" panose="020B0604030504040204" pitchFamily="50" charset="-128"/>
                <a:cs typeface="Segoe UI" panose="020B0502040204020203" pitchFamily="34" charset="0"/>
              </a:rPr>
              <a:t>6</a:t>
            </a:r>
            <a:r>
              <a:rPr lang="ja-JP" altLang="en-US" sz="1000" dirty="0">
                <a:latin typeface="Segoe UI" panose="020B0502040204020203" pitchFamily="34" charset="0"/>
                <a:ea typeface="メイリオ" panose="020B0604030504040204" pitchFamily="50" charset="-128"/>
                <a:cs typeface="Segoe UI" panose="020B0502040204020203" pitchFamily="34" charset="0"/>
              </a:rPr>
              <a:t>月</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日時点閲覧不能</a:t>
            </a:r>
            <a:r>
              <a:rPr lang="en-US" altLang="ja-JP" sz="1000" dirty="0">
                <a:latin typeface="+mn-ea"/>
                <a:ea typeface="+mn-ea"/>
                <a:cs typeface="Segoe UI" panose="020B0502040204020203" pitchFamily="34" charset="0"/>
              </a:rPr>
              <a:t>, </a:t>
            </a:r>
            <a:br>
              <a:rPr lang="en-US" altLang="ja-JP" sz="1000" dirty="0">
                <a:latin typeface="+mn-ea"/>
                <a:ea typeface="+mn-ea"/>
                <a:cs typeface="Segoe UI" panose="020B0502040204020203" pitchFamily="34" charset="0"/>
              </a:rPr>
            </a:br>
            <a:r>
              <a:rPr lang="ja-JP" altLang="en-US" sz="1000" dirty="0">
                <a:latin typeface="+mn-ea"/>
                <a:ea typeface="+mn-ea"/>
                <a:cs typeface="Segoe UI" panose="020B0502040204020203" pitchFamily="34" charset="0"/>
              </a:rPr>
              <a:t>日本気候リーダーズ・パートナーシップ </a:t>
            </a:r>
            <a:r>
              <a:rPr lang="en-US" altLang="ja-JP" sz="1000" dirty="0">
                <a:latin typeface="+mn-ea"/>
                <a:ea typeface="+mn-ea"/>
                <a:cs typeface="Segoe UI" panose="020B0502040204020203" pitchFamily="34" charset="0"/>
              </a:rPr>
              <a:t>FAQ (https://japan-clp.jp/membership/faq-reoh) </a:t>
            </a:r>
            <a:r>
              <a:rPr lang="ja-JP" altLang="en-US" sz="1000" dirty="0">
                <a:latin typeface="+mn-ea"/>
                <a:ea typeface="+mn-ea"/>
                <a:cs typeface="Segoe UI" panose="020B0502040204020203" pitchFamily="34" charset="0"/>
              </a:rPr>
              <a:t>を基に作成</a:t>
            </a:r>
          </a:p>
        </p:txBody>
      </p:sp>
      <p:sp>
        <p:nvSpPr>
          <p:cNvPr id="4" name="テキスト ボックス 3">
            <a:extLst>
              <a:ext uri="{FF2B5EF4-FFF2-40B4-BE49-F238E27FC236}">
                <a16:creationId xmlns:a16="http://schemas.microsoft.com/office/drawing/2014/main" id="{6C4237BD-5F6F-D8AA-353B-D16B8E01DCB4}"/>
              </a:ext>
            </a:extLst>
          </p:cNvPr>
          <p:cNvSpPr txBox="1"/>
          <p:nvPr/>
        </p:nvSpPr>
        <p:spPr>
          <a:xfrm>
            <a:off x="161925" y="6295610"/>
            <a:ext cx="10119125" cy="861774"/>
          </a:xfrm>
          <a:prstGeom prst="rect">
            <a:avLst/>
          </a:prstGeom>
          <a:noFill/>
        </p:spPr>
        <p:txBody>
          <a:bodyPr wrap="square">
            <a:spAutoFit/>
          </a:bodyPr>
          <a:lstStyle/>
          <a:p>
            <a:r>
              <a:rPr lang="en-US" altLang="ja-JP" sz="1000" dirty="0">
                <a:latin typeface="+mn-ea"/>
              </a:rPr>
              <a:t>※ RE100</a:t>
            </a:r>
            <a:r>
              <a:rPr lang="ja-JP" altLang="en-US" sz="1000" dirty="0">
                <a:latin typeface="+mn-ea"/>
              </a:rPr>
              <a:t>の加盟要件における</a:t>
            </a:r>
            <a:r>
              <a:rPr lang="en-US" altLang="ja-JP" sz="1000" dirty="0">
                <a:latin typeface="+mn-ea"/>
              </a:rPr>
              <a:t>100%</a:t>
            </a:r>
            <a:r>
              <a:rPr lang="ja-JP" altLang="en-US" sz="1000" dirty="0">
                <a:latin typeface="+mn-ea"/>
              </a:rPr>
              <a:t>再エネ化の目標年は、当初は例外なく「</a:t>
            </a:r>
            <a:r>
              <a:rPr lang="en-US" altLang="ja-JP" sz="1000" dirty="0">
                <a:latin typeface="+mn-ea"/>
              </a:rPr>
              <a:t>2050</a:t>
            </a:r>
            <a:r>
              <a:rPr lang="ja-JP" altLang="en-US" sz="1000" dirty="0">
                <a:latin typeface="+mn-ea"/>
              </a:rPr>
              <a:t>年まで」であったが、</a:t>
            </a:r>
            <a:r>
              <a:rPr lang="en-US" altLang="ja-JP" sz="1000" dirty="0">
                <a:latin typeface="+mn-ea"/>
              </a:rPr>
              <a:t>RE100 Joining Criteria</a:t>
            </a:r>
            <a:r>
              <a:rPr lang="ja-JP" altLang="en-US" sz="1000" dirty="0">
                <a:latin typeface="+mn-ea"/>
              </a:rPr>
              <a:t>（</a:t>
            </a:r>
            <a:r>
              <a:rPr lang="en-US" altLang="ja-JP" sz="1000" dirty="0">
                <a:latin typeface="+mn-ea"/>
              </a:rPr>
              <a:t>2025</a:t>
            </a:r>
            <a:r>
              <a:rPr lang="ja-JP" altLang="en-US" sz="1000" dirty="0">
                <a:latin typeface="+mn-ea"/>
              </a:rPr>
              <a:t>年</a:t>
            </a:r>
            <a:r>
              <a:rPr lang="en-US" altLang="ja-JP" sz="1000" dirty="0">
                <a:latin typeface="+mn-ea"/>
              </a:rPr>
              <a:t>3</a:t>
            </a:r>
            <a:r>
              <a:rPr lang="ja-JP" altLang="en-US" sz="1000" dirty="0">
                <a:latin typeface="+mn-ea"/>
              </a:rPr>
              <a:t>月）において「遅くとも</a:t>
            </a:r>
            <a:r>
              <a:rPr lang="en-US" altLang="ja-JP" sz="1000" dirty="0">
                <a:latin typeface="+mn-ea"/>
              </a:rPr>
              <a:t>2040</a:t>
            </a:r>
            <a:r>
              <a:rPr lang="ja-JP" altLang="en-US" sz="1000" dirty="0">
                <a:latin typeface="+mn-ea"/>
              </a:rPr>
              <a:t>年」（ただし、アジア・アフリカ・南米に本社を置く企業は、</a:t>
            </a:r>
            <a:r>
              <a:rPr lang="en-US" altLang="ja-JP" sz="1000" dirty="0">
                <a:latin typeface="+mn-ea"/>
              </a:rPr>
              <a:t>2041</a:t>
            </a:r>
            <a:r>
              <a:rPr lang="ja-JP" altLang="en-US" sz="1000" dirty="0">
                <a:latin typeface="+mn-ea"/>
              </a:rPr>
              <a:t>～</a:t>
            </a:r>
            <a:r>
              <a:rPr lang="en-US" altLang="ja-JP" sz="1000" dirty="0">
                <a:latin typeface="+mn-ea"/>
              </a:rPr>
              <a:t>2050</a:t>
            </a:r>
            <a:r>
              <a:rPr lang="ja-JP" altLang="en-US" sz="1000" dirty="0">
                <a:latin typeface="+mn-ea"/>
              </a:rPr>
              <a:t>年の目標年での加盟が例外的に認められる可能性がある（その場合、中間目標</a:t>
            </a:r>
            <a:r>
              <a:rPr lang="en-US" altLang="ja-JP" sz="1000" dirty="0">
                <a:latin typeface="+mn-ea"/>
              </a:rPr>
              <a:t>2030</a:t>
            </a:r>
            <a:r>
              <a:rPr lang="ja-JP" altLang="en-US" sz="1000" dirty="0">
                <a:latin typeface="+mn-ea"/>
              </a:rPr>
              <a:t>年</a:t>
            </a:r>
            <a:r>
              <a:rPr lang="en-US" altLang="ja-JP" sz="1000" dirty="0">
                <a:latin typeface="+mn-ea"/>
              </a:rPr>
              <a:t>60</a:t>
            </a:r>
            <a:r>
              <a:rPr lang="ja-JP" altLang="en-US" sz="1000" dirty="0">
                <a:latin typeface="+mn-ea"/>
              </a:rPr>
              <a:t>％、</a:t>
            </a:r>
            <a:r>
              <a:rPr lang="en-US" altLang="ja-JP" sz="1000" dirty="0">
                <a:latin typeface="+mn-ea"/>
              </a:rPr>
              <a:t>2040</a:t>
            </a:r>
            <a:r>
              <a:rPr lang="ja-JP" altLang="en-US" sz="1000" dirty="0">
                <a:latin typeface="+mn-ea"/>
              </a:rPr>
              <a:t>年</a:t>
            </a:r>
            <a:r>
              <a:rPr lang="en-US" altLang="ja-JP" sz="1000" dirty="0">
                <a:latin typeface="+mn-ea"/>
              </a:rPr>
              <a:t>90</a:t>
            </a:r>
            <a:r>
              <a:rPr lang="ja-JP" altLang="en-US" sz="1000" dirty="0">
                <a:latin typeface="+mn-ea"/>
              </a:rPr>
              <a:t>％の設定が必須））に更新された。</a:t>
            </a:r>
            <a:r>
              <a:rPr lang="en-US" altLang="ja-JP" sz="1000" dirty="0">
                <a:latin typeface="+mn-ea"/>
              </a:rPr>
              <a:t>RE100</a:t>
            </a:r>
            <a:r>
              <a:rPr lang="ja-JP" altLang="en-US" sz="1000" dirty="0">
                <a:latin typeface="+mn-ea"/>
              </a:rPr>
              <a:t>参加要件の対象とならない日本企業や自治体等は、同じく再エネ</a:t>
            </a:r>
            <a:r>
              <a:rPr lang="en-US" altLang="ja-JP" sz="1000" dirty="0">
                <a:latin typeface="+mn-ea"/>
              </a:rPr>
              <a:t>100</a:t>
            </a:r>
            <a:r>
              <a:rPr lang="ja-JP" altLang="en-US" sz="1000" dirty="0">
                <a:latin typeface="+mn-ea"/>
              </a:rPr>
              <a:t>％を目指す「再エネ</a:t>
            </a:r>
            <a:r>
              <a:rPr lang="en-US" altLang="ja-JP" sz="1000" dirty="0">
                <a:latin typeface="+mn-ea"/>
              </a:rPr>
              <a:t>100</a:t>
            </a:r>
            <a:r>
              <a:rPr lang="ja-JP" altLang="en-US" sz="1000" dirty="0">
                <a:latin typeface="+mn-ea"/>
              </a:rPr>
              <a:t>宣言 </a:t>
            </a:r>
            <a:r>
              <a:rPr lang="en-US" altLang="ja-JP" sz="1000" dirty="0">
                <a:latin typeface="+mn-ea"/>
              </a:rPr>
              <a:t>RE Action</a:t>
            </a:r>
            <a:r>
              <a:rPr lang="ja-JP" altLang="en-US" sz="1000" dirty="0">
                <a:latin typeface="+mn-ea"/>
              </a:rPr>
              <a:t>」という日本独自の取組に参加可能となる。参加団体は「遅くとも</a:t>
            </a:r>
            <a:r>
              <a:rPr lang="en-US" altLang="ja-JP" sz="1000" dirty="0">
                <a:latin typeface="+mn-ea"/>
              </a:rPr>
              <a:t>2050</a:t>
            </a:r>
            <a:r>
              <a:rPr lang="ja-JP" altLang="en-US" sz="1000" dirty="0">
                <a:latin typeface="+mn-ea"/>
              </a:rPr>
              <a:t>年を期限とする再エネ</a:t>
            </a:r>
            <a:r>
              <a:rPr lang="en-US" altLang="ja-JP" sz="1000" dirty="0">
                <a:latin typeface="+mn-ea"/>
              </a:rPr>
              <a:t>100</a:t>
            </a:r>
            <a:r>
              <a:rPr lang="ja-JP" altLang="en-US" sz="1000" dirty="0">
                <a:latin typeface="+mn-ea"/>
              </a:rPr>
              <a:t>％化目標の設定と公表」「消費電力量と再エネ率の年次報告」を行うことなどが規約として定められている。 （最新情報やその他の資料は 再エネ</a:t>
            </a:r>
            <a:r>
              <a:rPr lang="en-US" altLang="ja-JP" sz="1000" dirty="0">
                <a:latin typeface="+mn-ea"/>
              </a:rPr>
              <a:t>100</a:t>
            </a:r>
            <a:r>
              <a:rPr lang="ja-JP" altLang="en-US" sz="1000" dirty="0">
                <a:latin typeface="+mn-ea"/>
              </a:rPr>
              <a:t>宣言 </a:t>
            </a:r>
            <a:r>
              <a:rPr lang="en-US" altLang="ja-JP" sz="1000" dirty="0">
                <a:latin typeface="+mn-ea"/>
              </a:rPr>
              <a:t>RE Action</a:t>
            </a:r>
            <a:r>
              <a:rPr lang="ja-JP" altLang="en-US" sz="1000" dirty="0">
                <a:latin typeface="+mn-ea"/>
              </a:rPr>
              <a:t>ウェブサイトを参照）</a:t>
            </a:r>
            <a:endParaRPr lang="en-US" altLang="ja-JP" sz="1000" dirty="0">
              <a:latin typeface="+mn-ea"/>
            </a:endParaRPr>
          </a:p>
        </p:txBody>
      </p:sp>
    </p:spTree>
    <p:extLst>
      <p:ext uri="{BB962C8B-B14F-4D97-AF65-F5344CB8AC3E}">
        <p14:creationId xmlns:p14="http://schemas.microsoft.com/office/powerpoint/2010/main" val="61538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の基準・要件（</a:t>
            </a:r>
            <a:r>
              <a:rPr lang="en-US" altLang="ja-JP"/>
              <a:t>5</a:t>
            </a:r>
            <a:r>
              <a:rPr kumimoji="1" lang="en-US" altLang="ja-JP"/>
              <a:t>/5</a:t>
            </a:r>
            <a:r>
              <a:rPr kumimoji="1" lang="ja-JP" altLang="en-US"/>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の参加には、以下の要件を満たす必要がある（一部は</a:t>
            </a:r>
            <a:r>
              <a:rPr lang="en-US" altLang="ja-JP"/>
              <a:t>JCLP</a:t>
            </a:r>
            <a:r>
              <a:rPr lang="ja-JP" altLang="en-US"/>
              <a:t>ホームページより引用）</a:t>
            </a:r>
            <a:endParaRPr lang="en-US" altLang="ja-JP"/>
          </a:p>
        </p:txBody>
      </p:sp>
      <p:graphicFrame>
        <p:nvGraphicFramePr>
          <p:cNvPr id="13" name="表 12"/>
          <p:cNvGraphicFramePr>
            <a:graphicFrameLocks noGrp="1"/>
          </p:cNvGraphicFramePr>
          <p:nvPr>
            <p:extLst>
              <p:ext uri="{D42A27DB-BD31-4B8C-83A1-F6EECF244321}">
                <p14:modId xmlns:p14="http://schemas.microsoft.com/office/powerpoint/2010/main" val="3956945654"/>
              </p:ext>
            </p:extLst>
          </p:nvPr>
        </p:nvGraphicFramePr>
        <p:xfrm>
          <a:off x="521430" y="3354491"/>
          <a:ext cx="9648949" cy="2225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160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a:t>進捗報告</a:t>
                      </a:r>
                      <a:endParaRPr kumimoji="1" lang="en-US" altLang="ja-JP" sz="2400" b="1"/>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進捗報告は毎年、所定フォーマットにて行う。主な記載内容は以下の通り（なお、</a:t>
                      </a:r>
                      <a:r>
                        <a:rPr kumimoji="1" lang="en-US" altLang="ja-JP" sz="2000" kern="1200" dirty="0">
                          <a:solidFill>
                            <a:schemeClr val="tx1"/>
                          </a:solidFill>
                          <a:latin typeface="+mj-ea"/>
                          <a:ea typeface="+mn-ea"/>
                          <a:cs typeface="Segoe UI" panose="020B0502040204020203" pitchFamily="34" charset="0"/>
                        </a:rPr>
                        <a:t>CDP</a:t>
                      </a:r>
                      <a:r>
                        <a:rPr kumimoji="1" lang="ja-JP" altLang="en-US" sz="2000" kern="1200" dirty="0">
                          <a:solidFill>
                            <a:schemeClr val="tx1"/>
                          </a:solidFill>
                          <a:latin typeface="+mj-ea"/>
                          <a:ea typeface="+mn-ea"/>
                          <a:cs typeface="Segoe UI" panose="020B0502040204020203" pitchFamily="34" charset="0"/>
                        </a:rPr>
                        <a:t>質問書の所定欄回答で代替可）</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企業情報（売上など）</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目標（再エネ目標、戦略、ロードマップ）</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実績（電力消費量、再エネ購入量、再エネ発電量）</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第三者監査を推奨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目標未達成のペナルティなし</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ext Box 9"/>
          <p:cNvSpPr txBox="1">
            <a:spLocks noChangeArrowheads="1"/>
          </p:cNvSpPr>
          <p:nvPr/>
        </p:nvSpPr>
        <p:spPr bwMode="auto">
          <a:xfrm>
            <a:off x="161925" y="7157384"/>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2026</a:t>
            </a:r>
            <a:r>
              <a:rPr lang="ja-JP" altLang="en-US" sz="1000" dirty="0">
                <a:latin typeface="Segoe UI" panose="020B0502040204020203" pitchFamily="34" charset="0"/>
                <a:ea typeface="メイリオ" panose="020B0604030504040204" pitchFamily="50" charset="-128"/>
                <a:cs typeface="Segoe UI" panose="020B0502040204020203" pitchFamily="34" charset="0"/>
              </a:rPr>
              <a:t>年</a:t>
            </a:r>
            <a:r>
              <a:rPr lang="en-US" altLang="ja-JP" sz="1000" dirty="0">
                <a:latin typeface="Segoe UI" panose="020B0502040204020203" pitchFamily="34" charset="0"/>
                <a:ea typeface="メイリオ" panose="020B0604030504040204" pitchFamily="50" charset="-128"/>
                <a:cs typeface="Segoe UI" panose="020B0502040204020203" pitchFamily="34" charset="0"/>
              </a:rPr>
              <a:t>6</a:t>
            </a:r>
            <a:r>
              <a:rPr lang="ja-JP" altLang="en-US" sz="1000" dirty="0">
                <a:latin typeface="Segoe UI" panose="020B0502040204020203" pitchFamily="34" charset="0"/>
                <a:ea typeface="メイリオ" panose="020B0604030504040204" pitchFamily="50" charset="-128"/>
                <a:cs typeface="Segoe UI" panose="020B0502040204020203" pitchFamily="34" charset="0"/>
              </a:rPr>
              <a:t>月</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日時点閲覧不能</a:t>
            </a:r>
            <a:r>
              <a:rPr lang="en-US" altLang="ja-JP" sz="1000" dirty="0">
                <a:latin typeface="Segoe UI" panose="020B0502040204020203" pitchFamily="34" charset="0"/>
                <a:ea typeface="メイリオ" panose="020B0604030504040204" pitchFamily="50" charset="-128"/>
                <a:cs typeface="Segoe UI" panose="020B0502040204020203" pitchFamily="34" charset="0"/>
              </a:rPr>
              <a:t>,</a:t>
            </a:r>
          </a:p>
          <a:p>
            <a:pPr marL="352425" indent="-352425" latinLnBrk="1">
              <a:defRPr/>
            </a:pPr>
            <a:r>
              <a:rPr lang="ja-JP" altLang="en-US" sz="1000" dirty="0">
                <a:latin typeface="Segoe UI" panose="020B0502040204020203" pitchFamily="34" charset="0"/>
                <a:ea typeface="メイリオ" panose="020B0604030504040204" pitchFamily="50" charset="-128"/>
                <a:cs typeface="Segoe UI" panose="020B0502040204020203" pitchFamily="34" charset="0"/>
              </a:rPr>
              <a:t>          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109542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RE100</a:t>
            </a:r>
            <a:r>
              <a:rPr kumimoji="1" lang="ja-JP" altLang="en-US"/>
              <a:t>の申込方法</a:t>
            </a:r>
          </a:p>
        </p:txBody>
      </p:sp>
      <p:sp>
        <p:nvSpPr>
          <p:cNvPr id="8" name="Text Box 9"/>
          <p:cNvSpPr txBox="1">
            <a:spLocks noChangeArrowheads="1"/>
          </p:cNvSpPr>
          <p:nvPr/>
        </p:nvSpPr>
        <p:spPr bwMode="auto">
          <a:xfrm>
            <a:off x="161925" y="7326661"/>
            <a:ext cx="9433047"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a:t>
            </a:r>
            <a:r>
              <a:rPr lang="ja-JP" altLang="en-US" sz="1000" dirty="0">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latin typeface="Segoe UI" panose="020B0502040204020203" pitchFamily="34" charset="0"/>
                <a:ea typeface="メイリオ" panose="020B0604030504040204" pitchFamily="50" charset="-128"/>
                <a:cs typeface="Segoe UI" panose="020B0502040204020203" pitchFamily="34" charset="0"/>
              </a:rPr>
              <a:t>https://japan-clp.jp/membership/faq-reoh</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graphicFrame>
        <p:nvGraphicFramePr>
          <p:cNvPr id="10" name="表 9"/>
          <p:cNvGraphicFramePr>
            <a:graphicFrameLocks noGrp="1"/>
          </p:cNvGraphicFramePr>
          <p:nvPr>
            <p:extLst>
              <p:ext uri="{D42A27DB-BD31-4B8C-83A1-F6EECF244321}">
                <p14:modId xmlns:p14="http://schemas.microsoft.com/office/powerpoint/2010/main" val="1714261394"/>
              </p:ext>
            </p:extLst>
          </p:nvPr>
        </p:nvGraphicFramePr>
        <p:xfrm>
          <a:off x="521431" y="2166441"/>
          <a:ext cx="9648949" cy="4739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304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申込書</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Initial</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Interest</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kern="1200" dirty="0">
                        <a:solidFill>
                          <a:srgbClr val="FF0000"/>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kern="1200" dirty="0">
                          <a:solidFill>
                            <a:schemeClr val="tx1"/>
                          </a:solidFill>
                          <a:latin typeface="+mj-ea"/>
                          <a:ea typeface="+mn-ea"/>
                          <a:cs typeface="Segoe UI" panose="020B0502040204020203" pitchFamily="34" charset="0"/>
                        </a:rPr>
                        <a:t>企業名、担当者情報、企業所在地</a:t>
                      </a:r>
                      <a:endParaRPr kumimoji="1" lang="en-US" altLang="ja-JP" sz="2000" kern="1200" dirty="0">
                        <a:solidFill>
                          <a:schemeClr val="tx1"/>
                        </a:solidFill>
                        <a:latin typeface="+mj-ea"/>
                        <a:ea typeface="+mn-ea"/>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Membership</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Application</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b="0" i="0" u="none" strike="noStrike" kern="1200" cap="none" spc="0" normalizeH="0" baseline="0" dirty="0">
                        <a:ln>
                          <a:noFill/>
                        </a:ln>
                        <a:solidFill>
                          <a:srgbClr val="FF0000"/>
                        </a:solidFill>
                        <a:effectLst/>
                        <a:uLnTx/>
                        <a:uFillTx/>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グループ全社での参加同意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自社の業界、エネルギー事業の有無等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直近の消費電力量（</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kWh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）、再エネ調達量、再エネ比率</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％達成年、中間目標）</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の技術要件や進捗報告等に関する同意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側のレピュテーションリスクの有無</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メンバーシップ（ゴールド</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or</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企業ロゴの添付及び利用同意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請求先情報</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会員クラスゴールド（特典はイベント登壇機会など</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、スタンダードから選択</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18,000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6,750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コンテンツ プレースホルダー 2">
            <a:extLst>
              <a:ext uri="{FF2B5EF4-FFF2-40B4-BE49-F238E27FC236}">
                <a16:creationId xmlns:a16="http://schemas.microsoft.com/office/drawing/2014/main" id="{6F7B5EE4-3787-0328-77B6-F410AD3BC47E}"/>
              </a:ext>
            </a:extLst>
          </p:cNvPr>
          <p:cNvSpPr>
            <a:spLocks noGrp="1"/>
          </p:cNvSpPr>
          <p:nvPr>
            <p:ph sz="quarter" idx="12"/>
          </p:nvPr>
        </p:nvSpPr>
        <p:spPr>
          <a:xfrm>
            <a:off x="161925" y="1110920"/>
            <a:ext cx="10367963" cy="634941"/>
          </a:xfrm>
        </p:spPr>
        <p:txBody>
          <a:bodyPr/>
          <a:lstStyle/>
          <a:p>
            <a:r>
              <a:rPr lang="ja-JP" altLang="en-US"/>
              <a:t>企業は参加基準を確認後、</a:t>
            </a:r>
            <a:r>
              <a:rPr lang="en-US" altLang="ja-JP"/>
              <a:t>Initial</a:t>
            </a:r>
            <a:r>
              <a:rPr lang="ja-JP" altLang="en-US"/>
              <a:t> </a:t>
            </a:r>
            <a:r>
              <a:rPr lang="en-US" altLang="ja-JP"/>
              <a:t>Interest</a:t>
            </a:r>
            <a:r>
              <a:rPr lang="ja-JP" altLang="en-US"/>
              <a:t>フォームを</a:t>
            </a:r>
            <a:r>
              <a:rPr lang="en-US" altLang="ja-JP"/>
              <a:t>RE100</a:t>
            </a:r>
            <a:r>
              <a:rPr lang="ja-JP" altLang="en-US"/>
              <a:t>事務局へ提出</a:t>
            </a:r>
            <a:endParaRPr lang="en-US" altLang="ja-JP"/>
          </a:p>
        </p:txBody>
      </p:sp>
    </p:spTree>
    <p:extLst>
      <p:ext uri="{BB962C8B-B14F-4D97-AF65-F5344CB8AC3E}">
        <p14:creationId xmlns:p14="http://schemas.microsoft.com/office/powerpoint/2010/main" val="36111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の運営機関</a:t>
            </a:r>
            <a:endParaRPr kumimoji="1" lang="ja-JP" altLang="en-US"/>
          </a:p>
        </p:txBody>
      </p:sp>
      <p:sp>
        <p:nvSpPr>
          <p:cNvPr id="3" name="コンテンツ プレースホルダー 2"/>
          <p:cNvSpPr>
            <a:spLocks noGrp="1"/>
          </p:cNvSpPr>
          <p:nvPr>
            <p:ph sz="quarter" idx="12"/>
          </p:nvPr>
        </p:nvSpPr>
        <p:spPr>
          <a:xfrm>
            <a:off x="161925" y="1110920"/>
            <a:ext cx="10367963" cy="1404382"/>
          </a:xfrm>
        </p:spPr>
        <p:txBody>
          <a:bodyPr/>
          <a:lstStyle/>
          <a:p>
            <a:r>
              <a:rPr lang="en-US" altLang="ja-JP" dirty="0"/>
              <a:t>CDP</a:t>
            </a:r>
            <a:r>
              <a:rPr lang="ja-JP" altLang="en-US" dirty="0"/>
              <a:t>とのパートナーシップの下、</a:t>
            </a:r>
            <a:r>
              <a:rPr lang="en-US" altLang="ja-JP" dirty="0"/>
              <a:t>Climate</a:t>
            </a:r>
            <a:r>
              <a:rPr lang="ja-JP" altLang="en-US" dirty="0"/>
              <a:t> </a:t>
            </a:r>
            <a:r>
              <a:rPr lang="en-US" altLang="ja-JP" dirty="0"/>
              <a:t>Group</a:t>
            </a:r>
            <a:r>
              <a:rPr lang="ja-JP" altLang="en-US" dirty="0"/>
              <a:t>が運営</a:t>
            </a:r>
            <a:endParaRPr lang="en-US" altLang="ja-JP" dirty="0"/>
          </a:p>
          <a:p>
            <a:r>
              <a:rPr lang="ja-JP" altLang="en-US" dirty="0"/>
              <a:t>日本窓口は日本気候リーダーズ・パートナーシップ（</a:t>
            </a:r>
            <a:r>
              <a:rPr lang="en-US" altLang="ja-JP" dirty="0"/>
              <a:t>JCLP</a:t>
            </a:r>
            <a:r>
              <a:rPr lang="ja-JP" altLang="en-US" dirty="0"/>
              <a:t>）が担当</a:t>
            </a:r>
            <a:endParaRPr lang="en-US" altLang="ja-JP" dirty="0"/>
          </a:p>
          <a:p>
            <a:r>
              <a:rPr lang="en-US" altLang="ja-JP" dirty="0"/>
              <a:t>We Mean Business</a:t>
            </a:r>
            <a:r>
              <a:rPr lang="ja-JP" altLang="en-US" dirty="0"/>
              <a:t>（</a:t>
            </a:r>
            <a:r>
              <a:rPr lang="en-US" altLang="ja-JP" dirty="0"/>
              <a:t>WMB</a:t>
            </a:r>
            <a:r>
              <a:rPr lang="ja-JP" altLang="en-US" dirty="0"/>
              <a:t>）の取組の一つとして実施</a:t>
            </a:r>
            <a:endParaRPr lang="en-US" altLang="ja-JP" dirty="0"/>
          </a:p>
        </p:txBody>
      </p:sp>
      <p:pic>
        <p:nvPicPr>
          <p:cNvPr id="5" name="Picture 2">
            <a:extLst>
              <a:ext uri="{FF2B5EF4-FFF2-40B4-BE49-F238E27FC236}">
                <a16:creationId xmlns:a16="http://schemas.microsoft.com/office/drawing/2014/main" id="{408B75AF-F64C-4E62-9CAC-5E352D04C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8504" y="2925845"/>
            <a:ext cx="6791887" cy="162126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645" y="5054895"/>
            <a:ext cx="3765945" cy="1872992"/>
          </a:xfrm>
          <a:prstGeom prst="rect">
            <a:avLst/>
          </a:prstGeom>
        </p:spPr>
      </p:pic>
      <p:sp>
        <p:nvSpPr>
          <p:cNvPr id="4" name="フローチャート: 代替処理 3">
            <a:extLst>
              <a:ext uri="{FF2B5EF4-FFF2-40B4-BE49-F238E27FC236}">
                <a16:creationId xmlns:a16="http://schemas.microsoft.com/office/drawing/2014/main" id="{0C4B55DE-A865-5E05-C1B0-EAFB3A6B36A8}"/>
              </a:ext>
            </a:extLst>
          </p:cNvPr>
          <p:cNvSpPr/>
          <p:nvPr/>
        </p:nvSpPr>
        <p:spPr>
          <a:xfrm>
            <a:off x="2587557" y="5145932"/>
            <a:ext cx="5282120" cy="1621263"/>
          </a:xfrm>
          <a:prstGeom prst="flowChartAlternate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E06C590-81C5-69C7-9945-FC00573A06D8}"/>
              </a:ext>
            </a:extLst>
          </p:cNvPr>
          <p:cNvSpPr/>
          <p:nvPr/>
        </p:nvSpPr>
        <p:spPr>
          <a:xfrm>
            <a:off x="4409316" y="4958203"/>
            <a:ext cx="16386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a:solidFill>
                  <a:schemeClr val="tx1"/>
                </a:solidFill>
                <a:latin typeface="Meiryo UI" panose="020B0604030504040204" pitchFamily="50" charset="-128"/>
                <a:ea typeface="Meiryo UI" panose="020B0604030504040204" pitchFamily="50" charset="-128"/>
              </a:rPr>
              <a:t>日本窓口</a:t>
            </a:r>
          </a:p>
        </p:txBody>
      </p:sp>
      <p:sp>
        <p:nvSpPr>
          <p:cNvPr id="8" name="テキスト ボックス 7">
            <a:extLst>
              <a:ext uri="{FF2B5EF4-FFF2-40B4-BE49-F238E27FC236}">
                <a16:creationId xmlns:a16="http://schemas.microsoft.com/office/drawing/2014/main" id="{0B1B5CB8-87E2-07FC-421C-8F86F6445E0F}"/>
              </a:ext>
            </a:extLst>
          </p:cNvPr>
          <p:cNvSpPr txBox="1"/>
          <p:nvPr/>
        </p:nvSpPr>
        <p:spPr>
          <a:xfrm>
            <a:off x="161925" y="7119798"/>
            <a:ext cx="10256334" cy="246221"/>
          </a:xfrm>
          <a:prstGeom prst="rect">
            <a:avLst/>
          </a:prstGeom>
          <a:noFill/>
        </p:spPr>
        <p:txBody>
          <a:bodyPr wrap="none" rtlCol="0">
            <a:spAutoFit/>
          </a:bodyPr>
          <a:lstStyle/>
          <a:p>
            <a:r>
              <a:rPr lang="en-US" altLang="ja-JP" sz="1000" dirty="0"/>
              <a:t>※</a:t>
            </a:r>
            <a:r>
              <a:rPr lang="ja-JP" altLang="en-US" sz="1000" dirty="0"/>
              <a:t> </a:t>
            </a:r>
            <a:r>
              <a:rPr lang="en-US" altLang="ja-JP" sz="1000" dirty="0"/>
              <a:t>JCLP</a:t>
            </a:r>
            <a:r>
              <a:rPr lang="ja-JP" altLang="en-US" sz="1000" dirty="0"/>
              <a:t>は、持続可能な脱炭素社会の実現には産業界が健全な危機感を持ち、積極的な行動を開始すべきであるという認識の下に設立した、日本独自の企業グループ（</a:t>
            </a:r>
            <a:r>
              <a:rPr lang="en-US" altLang="ja-JP" sz="1000" dirty="0"/>
              <a:t>https://japan-clp.jp/</a:t>
            </a:r>
            <a:r>
              <a:rPr lang="ja-JP" altLang="en-US" sz="1000" dirty="0"/>
              <a:t>）</a:t>
            </a:r>
            <a:endParaRPr kumimoji="1" lang="ja-JP" altLang="en-US" sz="1000" dirty="0"/>
          </a:p>
        </p:txBody>
      </p:sp>
    </p:spTree>
    <p:extLst>
      <p:ext uri="{BB962C8B-B14F-4D97-AF65-F5344CB8AC3E}">
        <p14:creationId xmlns:p14="http://schemas.microsoft.com/office/powerpoint/2010/main" val="162749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en-US" altLang="ja-JP"/>
              <a:t>RE100</a:t>
            </a:r>
            <a:r>
              <a:rPr lang="ja-JP" altLang="en-US"/>
              <a:t>の再エネ電力調達手法</a:t>
            </a:r>
          </a:p>
        </p:txBody>
      </p:sp>
    </p:spTree>
    <p:extLst>
      <p:ext uri="{BB962C8B-B14F-4D97-AF65-F5344CB8AC3E}">
        <p14:creationId xmlns:p14="http://schemas.microsoft.com/office/powerpoint/2010/main" val="212199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の再エネ電力定義</a:t>
            </a:r>
            <a:endParaRPr kumimoji="1" lang="ja-JP" altLang="en-US"/>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a:t>RE100</a:t>
            </a:r>
            <a:r>
              <a:rPr lang="ja-JP" altLang="en-US"/>
              <a:t>の再エネ定義としては以下の</a:t>
            </a:r>
            <a:r>
              <a:rPr lang="en-US" altLang="ja-JP"/>
              <a:t>6</a:t>
            </a:r>
            <a:r>
              <a:rPr lang="ja-JP" altLang="en-US"/>
              <a:t>種類に分類</a:t>
            </a:r>
            <a:endParaRPr lang="en-US" altLang="ja-JP"/>
          </a:p>
        </p:txBody>
      </p:sp>
      <p:graphicFrame>
        <p:nvGraphicFramePr>
          <p:cNvPr id="18" name="表 17"/>
          <p:cNvGraphicFramePr>
            <a:graphicFrameLocks noGrp="1"/>
          </p:cNvGraphicFramePr>
          <p:nvPr>
            <p:extLst>
              <p:ext uri="{D42A27DB-BD31-4B8C-83A1-F6EECF244321}">
                <p14:modId xmlns:p14="http://schemas.microsoft.com/office/powerpoint/2010/main" val="493029169"/>
              </p:ext>
            </p:extLst>
          </p:nvPr>
        </p:nvGraphicFramePr>
        <p:xfrm>
          <a:off x="1570016" y="2202310"/>
          <a:ext cx="8960400" cy="762000"/>
        </p:xfrm>
        <a:graphic>
          <a:graphicData uri="http://schemas.openxmlformats.org/drawingml/2006/table">
            <a:tbl>
              <a:tblPr firstRow="1" bandRow="1"/>
              <a:tblGrid>
                <a:gridCol w="8960400">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a:solidFill>
                            <a:schemeClr val="tx1"/>
                          </a:solidFill>
                        </a:rPr>
                        <a:t>再エネ電力</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ja-JP" altLang="en-US" sz="1800">
                          <a:solidFill>
                            <a:schemeClr val="tx1"/>
                          </a:solidFill>
                        </a:rPr>
                        <a:t>風力、太陽光、地熱、海洋、持続可能なバイオマス</a:t>
                      </a:r>
                      <a:r>
                        <a:rPr kumimoji="1" lang="en-US" altLang="ja-JP" sz="1800" baseline="30000">
                          <a:solidFill>
                            <a:schemeClr val="tx1"/>
                          </a:solidFill>
                        </a:rPr>
                        <a:t>※</a:t>
                      </a:r>
                      <a:r>
                        <a:rPr kumimoji="1" lang="ja-JP" altLang="en-US" sz="1800">
                          <a:solidFill>
                            <a:schemeClr val="tx1"/>
                          </a:solidFill>
                        </a:rPr>
                        <a:t>（バイオガスも含む）、持続可能な水力</a:t>
                      </a:r>
                      <a:r>
                        <a:rPr kumimoji="1" lang="en-US" altLang="ja-JP" sz="1800" baseline="30000">
                          <a:solidFill>
                            <a:schemeClr val="tx1"/>
                          </a:solidFill>
                        </a:rPr>
                        <a:t>※</a:t>
                      </a:r>
                      <a:endParaRPr kumimoji="1" lang="ja-JP" altLang="en-US" sz="1800" baseline="30000">
                        <a:solidFill>
                          <a:schemeClr val="tx1"/>
                        </a:solidFill>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1189" y="2202310"/>
            <a:ext cx="877163" cy="369332"/>
          </a:xfrm>
          <a:prstGeom prst="rect">
            <a:avLst/>
          </a:prstGeom>
          <a:noFill/>
        </p:spPr>
        <p:txBody>
          <a:bodyPr wrap="none" rtlCol="0">
            <a:spAutoFit/>
          </a:bodyPr>
          <a:lstStyle/>
          <a:p>
            <a:pPr defTabSz="914400" fontAlgn="base">
              <a:spcBef>
                <a:spcPct val="0"/>
              </a:spcBef>
              <a:spcAft>
                <a:spcPct val="0"/>
              </a:spcAft>
            </a:pPr>
            <a:r>
              <a:rPr lang="ja-JP" altLang="en-US" sz="1800" b="1">
                <a:solidFill>
                  <a:prstClr val="black"/>
                </a:solidFill>
                <a:latin typeface="Segoe UI"/>
              </a:rPr>
              <a:t>■定義</a:t>
            </a:r>
          </a:p>
        </p:txBody>
      </p:sp>
      <p:sp>
        <p:nvSpPr>
          <p:cNvPr id="4" name="テキスト ボックス 3">
            <a:extLst>
              <a:ext uri="{FF2B5EF4-FFF2-40B4-BE49-F238E27FC236}">
                <a16:creationId xmlns:a16="http://schemas.microsoft.com/office/drawing/2014/main" id="{5D88A30B-BECC-B1CB-46A5-53DB20E80D5B}"/>
              </a:ext>
            </a:extLst>
          </p:cNvPr>
          <p:cNvSpPr txBox="1"/>
          <p:nvPr/>
        </p:nvSpPr>
        <p:spPr>
          <a:xfrm>
            <a:off x="1569487" y="3002454"/>
            <a:ext cx="8960401" cy="3724096"/>
          </a:xfrm>
          <a:prstGeom prst="rect">
            <a:avLst/>
          </a:prstGeom>
          <a:noFill/>
          <a:ln>
            <a:noFill/>
          </a:ln>
        </p:spPr>
        <p:txBody>
          <a:bodyPr wrap="square" rtlCol="0">
            <a:spAutoFit/>
          </a:bodyPr>
          <a:lstStyle/>
          <a:p>
            <a:r>
              <a:rPr lang="en-US" altLang="ja-JP" sz="2000" dirty="0">
                <a:latin typeface="+mj-ea"/>
                <a:cs typeface="Segoe UI" panose="020B0502040204020203" pitchFamily="34" charset="0"/>
              </a:rPr>
              <a:t>※</a:t>
            </a:r>
            <a:r>
              <a:rPr lang="ja-JP" altLang="en-US" sz="2000" u="sng" dirty="0">
                <a:latin typeface="+mj-ea"/>
                <a:cs typeface="Segoe UI" panose="020B0502040204020203" pitchFamily="34" charset="0"/>
              </a:rPr>
              <a:t>バイオマス及び水力の認証条件</a:t>
            </a:r>
            <a:endParaRPr lang="en-US" altLang="ja-JP" sz="2000" u="sng" dirty="0">
              <a:latin typeface="+mj-ea"/>
              <a:cs typeface="Segoe UI" panose="020B0502040204020203" pitchFamily="34" charset="0"/>
            </a:endParaRPr>
          </a:p>
          <a:p>
            <a:pPr marL="285750" indent="-285750">
              <a:buFont typeface="Wingdings" panose="05000000000000000000" pitchFamily="2" charset="2"/>
              <a:buChar char="ü"/>
            </a:pPr>
            <a:r>
              <a:rPr lang="ja-JP" altLang="en-US" sz="1800" dirty="0">
                <a:latin typeface="+mj-ea"/>
                <a:cs typeface="Segoe UI" panose="020B0502040204020203" pitchFamily="34" charset="0"/>
              </a:rPr>
              <a:t>バイオマス</a:t>
            </a:r>
            <a:r>
              <a:rPr lang="ja-JP" altLang="en-US" dirty="0">
                <a:latin typeface="+mj-ea"/>
                <a:cs typeface="Segoe UI" panose="020B0502040204020203" pitchFamily="34" charset="0"/>
              </a:rPr>
              <a:t>及び</a:t>
            </a:r>
            <a:r>
              <a:rPr lang="ja-JP" altLang="en-US" sz="1800" dirty="0">
                <a:latin typeface="+mj-ea"/>
                <a:cs typeface="Segoe UI" panose="020B0502040204020203" pitchFamily="34" charset="0"/>
              </a:rPr>
              <a:t>水力から発電された再エネ電力については、企業バイヤーが</a:t>
            </a:r>
            <a:r>
              <a:rPr lang="ja-JP" altLang="en-US" sz="1800" dirty="0">
                <a:solidFill>
                  <a:srgbClr val="FF0000"/>
                </a:solidFill>
                <a:latin typeface="+mj-ea"/>
                <a:cs typeface="Segoe UI" panose="020B0502040204020203" pitchFamily="34" charset="0"/>
              </a:rPr>
              <a:t>その電力は持続可能に発電されたものであることを示す保証を取得している必要</a:t>
            </a:r>
            <a:r>
              <a:rPr lang="ja-JP" altLang="en-US" sz="1800" dirty="0">
                <a:latin typeface="+mj-ea"/>
                <a:cs typeface="Segoe UI" panose="020B0502040204020203" pitchFamily="34" charset="0"/>
              </a:rPr>
              <a:t>がある。</a:t>
            </a:r>
            <a:endParaRPr lang="en-US" altLang="ja-JP" sz="1800" dirty="0">
              <a:latin typeface="+mj-ea"/>
              <a:cs typeface="Segoe UI" panose="020B0502040204020203" pitchFamily="34" charset="0"/>
            </a:endParaRPr>
          </a:p>
          <a:p>
            <a:pPr marL="285750" indent="-285750">
              <a:buFont typeface="Wingdings" panose="05000000000000000000" pitchFamily="2" charset="2"/>
              <a:buChar char="ü"/>
            </a:pPr>
            <a:r>
              <a:rPr lang="ja-JP" altLang="en-US" dirty="0">
                <a:latin typeface="+mj-ea"/>
                <a:cs typeface="Segoe UI" panose="020B0502040204020203" pitchFamily="34" charset="0"/>
              </a:rPr>
              <a:t>持続可能保証の取得方法について規定はないが、</a:t>
            </a:r>
            <a:r>
              <a:rPr lang="ja-JP" altLang="en-US" dirty="0">
                <a:solidFill>
                  <a:srgbClr val="FF0000"/>
                </a:solidFill>
                <a:latin typeface="+mj-ea"/>
                <a:cs typeface="Segoe UI" panose="020B0502040204020203" pitchFamily="34" charset="0"/>
              </a:rPr>
              <a:t>第三者認証を推奨</a:t>
            </a:r>
            <a:r>
              <a:rPr lang="ja-JP" altLang="en-US" dirty="0">
                <a:latin typeface="+mj-ea"/>
                <a:cs typeface="Segoe UI" panose="020B0502040204020203" pitchFamily="34" charset="0"/>
              </a:rPr>
              <a:t>（以下は例）</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ISO 13065:2015</a:t>
            </a:r>
            <a:r>
              <a:rPr lang="ja-JP" altLang="en-US" dirty="0">
                <a:latin typeface="+mj-ea"/>
                <a:cs typeface="Segoe UI" panose="020B0502040204020203" pitchFamily="34" charset="0"/>
              </a:rPr>
              <a:t>（</a:t>
            </a:r>
            <a:r>
              <a:rPr lang="ja-JP" altLang="en-US" dirty="0"/>
              <a:t>バイオエネルギー供給チェーンにおける持続可能性の環境、社会、経済的側面の評価を促進するための原則、基準、及び指標を規定</a:t>
            </a:r>
            <a:r>
              <a:rPr lang="ja-JP" altLang="en-US" dirty="0">
                <a:latin typeface="+mj-ea"/>
                <a:cs typeface="Segoe UI" panose="020B0502040204020203" pitchFamily="34" charset="0"/>
              </a:rPr>
              <a:t>）</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ISCC</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EU</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certification</a:t>
            </a:r>
          </a:p>
          <a:p>
            <a:pPr marL="742950" lvl="1" indent="-285750">
              <a:buFont typeface="Arial" panose="020B0604020202020204" pitchFamily="34" charset="0"/>
              <a:buChar char="•"/>
            </a:pPr>
            <a:r>
              <a:rPr lang="en-US" altLang="ja-JP" dirty="0">
                <a:latin typeface="+mj-ea"/>
                <a:cs typeface="Segoe UI" panose="020B0502040204020203" pitchFamily="34" charset="0"/>
              </a:rPr>
              <a:t>Green-e</a:t>
            </a:r>
            <a:r>
              <a:rPr lang="en-US" altLang="ja-JP" baseline="30000" dirty="0">
                <a:latin typeface="+mj-ea"/>
                <a:cs typeface="Segoe UI" panose="020B0502040204020203" pitchFamily="34" charset="0"/>
              </a:rPr>
              <a:t>®</a:t>
            </a:r>
            <a:r>
              <a:rPr lang="ja-JP" altLang="en-US" baseline="30000" dirty="0">
                <a:latin typeface="+mj-ea"/>
                <a:cs typeface="Segoe UI" panose="020B0502040204020203" pitchFamily="34" charset="0"/>
              </a:rPr>
              <a:t> </a:t>
            </a:r>
            <a:r>
              <a:rPr lang="en-US" altLang="ja-JP" dirty="0">
                <a:latin typeface="+mj-ea"/>
                <a:cs typeface="Segoe UI" panose="020B0502040204020203" pitchFamily="34" charset="0"/>
              </a:rPr>
              <a:t>Energy certification</a:t>
            </a:r>
            <a:endParaRPr lang="en-US" altLang="ja-JP" baseline="30000"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EKOenergy</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GreenPower</a:t>
            </a:r>
            <a:r>
              <a:rPr lang="en-US" altLang="ja-JP" dirty="0">
                <a:latin typeface="+mj-ea"/>
                <a:cs typeface="Segoe UI" panose="020B0502040204020203" pitchFamily="34" charset="0"/>
              </a:rPr>
              <a:t> Renewable Electricity</a:t>
            </a:r>
            <a:r>
              <a:rPr lang="ja-JP" altLang="en-US" dirty="0">
                <a:latin typeface="+mj-ea"/>
                <a:cs typeface="Segoe UI" panose="020B0502040204020203" pitchFamily="34" charset="0"/>
              </a:rPr>
              <a:t>（オーストラリアにおける認証プログラム）</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Low Impact Hydropower Institute (LIHI)</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Hydropower Sustainability Council Hydropower Sustainability Standard</a:t>
            </a:r>
            <a:endParaRPr lang="en-US" altLang="ja-JP" dirty="0">
              <a:latin typeface="+mj-ea"/>
              <a:cs typeface="Segoe UI" panose="020B0502040204020203" pitchFamily="34" charset="0"/>
            </a:endParaRPr>
          </a:p>
        </p:txBody>
      </p:sp>
      <p:sp>
        <p:nvSpPr>
          <p:cNvPr id="5" name="Text Box 9">
            <a:extLst>
              <a:ext uri="{FF2B5EF4-FFF2-40B4-BE49-F238E27FC236}">
                <a16:creationId xmlns:a16="http://schemas.microsoft.com/office/drawing/2014/main" id="{2F299781-6EA1-437B-9693-520D1AC76BAA}"/>
              </a:ext>
            </a:extLst>
          </p:cNvPr>
          <p:cNvSpPr txBox="1">
            <a:spLocks noChangeArrowheads="1"/>
          </p:cNvSpPr>
          <p:nvPr/>
        </p:nvSpPr>
        <p:spPr bwMode="auto">
          <a:xfrm>
            <a:off x="231189" y="6997319"/>
            <a:ext cx="9831241"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34700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20598-D26F-3F90-DE11-B3EA5210099E}"/>
              </a:ext>
            </a:extLst>
          </p:cNvPr>
          <p:cNvSpPr>
            <a:spLocks noGrp="1"/>
          </p:cNvSpPr>
          <p:nvPr>
            <p:ph type="title"/>
          </p:nvPr>
        </p:nvSpPr>
        <p:spPr/>
        <p:txBody>
          <a:bodyPr/>
          <a:lstStyle/>
          <a:p>
            <a:r>
              <a:rPr lang="en-US" altLang="ja-JP"/>
              <a:t>RE100</a:t>
            </a:r>
            <a:r>
              <a:rPr lang="ja-JP" altLang="en-US"/>
              <a:t>の再エネ調達手法</a:t>
            </a:r>
            <a:endParaRPr kumimoji="1" lang="ja-JP" altLang="en-US"/>
          </a:p>
        </p:txBody>
      </p:sp>
      <p:sp>
        <p:nvSpPr>
          <p:cNvPr id="3" name="コンテンツ プレースホルダー 2">
            <a:extLst>
              <a:ext uri="{FF2B5EF4-FFF2-40B4-BE49-F238E27FC236}">
                <a16:creationId xmlns:a16="http://schemas.microsoft.com/office/drawing/2014/main" id="{B7267F3C-2576-AA09-7CBC-8C52178ECEF9}"/>
              </a:ext>
            </a:extLst>
          </p:cNvPr>
          <p:cNvSpPr>
            <a:spLocks noGrp="1"/>
          </p:cNvSpPr>
          <p:nvPr>
            <p:ph sz="quarter" idx="12"/>
          </p:nvPr>
        </p:nvSpPr>
        <p:spPr>
          <a:xfrm>
            <a:off x="161925" y="1110920"/>
            <a:ext cx="10367963" cy="634941"/>
          </a:xfrm>
        </p:spPr>
        <p:txBody>
          <a:bodyPr/>
          <a:lstStyle/>
          <a:p>
            <a:r>
              <a:rPr lang="en-US" altLang="ja-JP"/>
              <a:t>RE100</a:t>
            </a:r>
            <a:r>
              <a:rPr lang="ja-JP" altLang="en-US"/>
              <a:t>の再エネ電力調達手法としては以下の</a:t>
            </a:r>
            <a:r>
              <a:rPr lang="en-US" altLang="ja-JP"/>
              <a:t>5</a:t>
            </a:r>
            <a:r>
              <a:rPr lang="ja-JP" altLang="en-US"/>
              <a:t>種類、</a:t>
            </a:r>
            <a:r>
              <a:rPr lang="en-US" altLang="ja-JP"/>
              <a:t>8</a:t>
            </a:r>
            <a:r>
              <a:rPr lang="ja-JP" altLang="en-US"/>
              <a:t>手法に分類</a:t>
            </a:r>
            <a:endParaRPr lang="en-US" altLang="ja-JP"/>
          </a:p>
        </p:txBody>
      </p:sp>
      <p:graphicFrame>
        <p:nvGraphicFramePr>
          <p:cNvPr id="14" name="表 13"/>
          <p:cNvGraphicFramePr>
            <a:graphicFrameLocks noGrp="1"/>
          </p:cNvGraphicFramePr>
          <p:nvPr>
            <p:extLst>
              <p:ext uri="{D42A27DB-BD31-4B8C-83A1-F6EECF244321}">
                <p14:modId xmlns:p14="http://schemas.microsoft.com/office/powerpoint/2010/main" val="3269527210"/>
              </p:ext>
            </p:extLst>
          </p:nvPr>
        </p:nvGraphicFramePr>
        <p:xfrm>
          <a:off x="1570017" y="2379131"/>
          <a:ext cx="8959871" cy="4175760"/>
        </p:xfrm>
        <a:graphic>
          <a:graphicData uri="http://schemas.openxmlformats.org/drawingml/2006/table">
            <a:tbl>
              <a:tblPr firstRow="1" bandRow="1"/>
              <a:tblGrid>
                <a:gridCol w="8959871">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a:solidFill>
                            <a:schemeClr val="tx1"/>
                          </a:solidFill>
                          <a:latin typeface="+mn-ea"/>
                          <a:ea typeface="+mn-ea"/>
                        </a:rPr>
                        <a:t>1.</a:t>
                      </a:r>
                      <a:r>
                        <a:rPr kumimoji="1" lang="ja-JP" altLang="en-US" sz="2000" b="1">
                          <a:solidFill>
                            <a:schemeClr val="tx1"/>
                          </a:solidFill>
                          <a:latin typeface="+mn-ea"/>
                          <a:ea typeface="+mn-ea"/>
                        </a:rPr>
                        <a:t>　企業が保有する設備における自家発電</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a:solidFill>
                            <a:schemeClr val="tx1"/>
                          </a:solidFill>
                          <a:latin typeface="+mn-ea"/>
                          <a:ea typeface="+mn-ea"/>
                        </a:rPr>
                        <a:t>2.</a:t>
                      </a:r>
                      <a:r>
                        <a:rPr kumimoji="1" lang="ja-JP" altLang="en-US" sz="2000" b="1">
                          <a:solidFill>
                            <a:schemeClr val="tx1"/>
                          </a:solidFill>
                          <a:latin typeface="+mn-ea"/>
                          <a:ea typeface="+mn-ea"/>
                        </a:rPr>
                        <a:t>　直接調達（発電事業者との契約）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a:solidFill>
                            <a:schemeClr val="tx1"/>
                          </a:solidFill>
                          <a:latin typeface="+mn-ea"/>
                          <a:ea typeface="+mn-ea"/>
                        </a:rPr>
                        <a:t>2.1</a:t>
                      </a:r>
                      <a:r>
                        <a:rPr kumimoji="1" lang="ja-JP" altLang="en-US" sz="1800">
                          <a:solidFill>
                            <a:schemeClr val="tx1"/>
                          </a:solidFill>
                          <a:latin typeface="+mn-ea"/>
                          <a:ea typeface="+mn-ea"/>
                        </a:rPr>
                        <a:t>　フィジカル</a:t>
                      </a:r>
                      <a:r>
                        <a:rPr kumimoji="1" lang="en-US" altLang="ja-JP" sz="1800">
                          <a:solidFill>
                            <a:schemeClr val="tx1"/>
                          </a:solidFill>
                          <a:latin typeface="+mn-ea"/>
                          <a:ea typeface="+mn-ea"/>
                        </a:rPr>
                        <a:t>PPA</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kern="1200">
                          <a:solidFill>
                            <a:schemeClr val="tx1"/>
                          </a:solidFill>
                          <a:latin typeface="+mn-ea"/>
                          <a:ea typeface="+mn-ea"/>
                          <a:cs typeface="+mn-cs"/>
                        </a:rPr>
                        <a:t>2.2</a:t>
                      </a:r>
                      <a:r>
                        <a:rPr kumimoji="1" lang="ja-JP" altLang="en-US" sz="1800" kern="1200">
                          <a:solidFill>
                            <a:schemeClr val="tx1"/>
                          </a:solidFill>
                          <a:latin typeface="+mn-ea"/>
                          <a:ea typeface="+mn-ea"/>
                          <a:cs typeface="+mn-cs"/>
                        </a:rPr>
                        <a:t>　バーチャル</a:t>
                      </a:r>
                      <a:r>
                        <a:rPr kumimoji="1" lang="en-US" altLang="ja-JP" sz="1800" kern="1200">
                          <a:solidFill>
                            <a:schemeClr val="tx1"/>
                          </a:solidFill>
                          <a:latin typeface="+mn-ea"/>
                          <a:ea typeface="+mn-ea"/>
                          <a:cs typeface="+mn-cs"/>
                        </a:rPr>
                        <a:t>PPA</a:t>
                      </a:r>
                      <a:endParaRPr kumimoji="1" lang="ja-JP" altLang="en-US" sz="180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mn-ea"/>
                          <a:ea typeface="+mn-ea"/>
                          <a:cs typeface="+mn-cs"/>
                        </a:rPr>
                        <a:t>3.</a:t>
                      </a:r>
                      <a:r>
                        <a:rPr kumimoji="1" lang="ja-JP" altLang="en-US" sz="2000" b="1" i="0" u="none" strike="noStrike" kern="1200" cap="none" spc="0" normalizeH="0" baseline="0" noProof="0">
                          <a:ln>
                            <a:noFill/>
                          </a:ln>
                          <a:solidFill>
                            <a:prstClr val="black"/>
                          </a:solidFill>
                          <a:effectLst/>
                          <a:uLnTx/>
                          <a:uFillTx/>
                          <a:latin typeface="+mn-ea"/>
                          <a:ea typeface="+mn-ea"/>
                          <a:cs typeface="+mn-cs"/>
                        </a:rPr>
                        <a:t>　電力小売との契約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17537407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a:solidFill>
                            <a:schemeClr val="tx1"/>
                          </a:solidFill>
                          <a:latin typeface="+mn-ea"/>
                          <a:ea typeface="+mn-ea"/>
                          <a:cs typeface="Meiryo UI" panose="020B0604030504040204" pitchFamily="50" charset="-128"/>
                        </a:rPr>
                        <a:t>3.1</a:t>
                      </a:r>
                      <a:r>
                        <a:rPr kumimoji="1" lang="ja-JP" altLang="en-US" sz="1800">
                          <a:solidFill>
                            <a:schemeClr val="tx1"/>
                          </a:solidFill>
                          <a:latin typeface="+mn-ea"/>
                          <a:ea typeface="+mn-ea"/>
                          <a:cs typeface="Meiryo UI" panose="020B0604030504040204" pitchFamily="50" charset="-128"/>
                        </a:rPr>
                        <a:t>　電力小売とのプロジェクト特定契約</a:t>
                      </a:r>
                      <a:endParaRPr kumimoji="1" lang="ja-JP" altLang="en-US" sz="1800">
                        <a:solidFill>
                          <a:schemeClr val="tx1"/>
                        </a:solidFill>
                        <a:latin typeface="+mn-ea"/>
                        <a:ea typeface="+mn-ea"/>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a:solidFill>
                            <a:schemeClr val="tx1"/>
                          </a:solidFill>
                          <a:latin typeface="+mn-ea"/>
                          <a:ea typeface="+mn-ea"/>
                          <a:cs typeface="Meiryo UI" panose="020B0604030504040204" pitchFamily="50" charset="-128"/>
                        </a:rPr>
                        <a:t>3.2</a:t>
                      </a:r>
                      <a:r>
                        <a:rPr kumimoji="1" lang="ja-JP" altLang="en-US" sz="1800">
                          <a:solidFill>
                            <a:schemeClr val="tx1"/>
                          </a:solidFill>
                          <a:latin typeface="+mn-ea"/>
                          <a:ea typeface="+mn-ea"/>
                          <a:cs typeface="Meiryo UI" panose="020B0604030504040204" pitchFamily="50" charset="-128"/>
                        </a:rPr>
                        <a:t>　電力小売との小売供給契約（再エネ電力メニュー）</a:t>
                      </a:r>
                      <a:endParaRPr kumimoji="1" lang="en-US" altLang="ja-JP" sz="180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mn-ea"/>
                          <a:ea typeface="+mn-ea"/>
                          <a:cs typeface="+mn-cs"/>
                        </a:rPr>
                        <a:t>4.</a:t>
                      </a:r>
                      <a:r>
                        <a:rPr kumimoji="1" lang="ja-JP" altLang="en-US" sz="2000" b="1" i="0" u="none" strike="noStrike" kern="1200" cap="none" spc="0" normalizeH="0" baseline="0" noProof="0">
                          <a:ln>
                            <a:noFill/>
                          </a:ln>
                          <a:solidFill>
                            <a:prstClr val="black"/>
                          </a:solidFill>
                          <a:effectLst/>
                          <a:uLnTx/>
                          <a:uFillTx/>
                          <a:latin typeface="+mn-ea"/>
                          <a:ea typeface="+mn-ea"/>
                          <a:cs typeface="+mn-cs"/>
                        </a:rPr>
                        <a:t>　再エネ電力証書（</a:t>
                      </a:r>
                      <a:r>
                        <a:rPr kumimoji="1" lang="en-US" altLang="ja-JP" sz="2000" b="1" i="0" u="none" strike="noStrike" kern="1200" cap="none" spc="0" normalizeH="0" baseline="0" noProof="0">
                          <a:ln>
                            <a:noFill/>
                          </a:ln>
                          <a:solidFill>
                            <a:prstClr val="black"/>
                          </a:solidFill>
                          <a:effectLst/>
                          <a:uLnTx/>
                          <a:uFillTx/>
                          <a:latin typeface="+mn-ea"/>
                          <a:ea typeface="+mn-ea"/>
                          <a:cs typeface="+mn-cs"/>
                        </a:rPr>
                        <a:t>EAC)</a:t>
                      </a:r>
                      <a:r>
                        <a:rPr kumimoji="1" lang="ja-JP" altLang="en-US" sz="2000" b="1" i="0" u="none" strike="noStrike" kern="1200" cap="none" spc="0" normalizeH="0" baseline="0" noProof="0">
                          <a:ln>
                            <a:noFill/>
                          </a:ln>
                          <a:solidFill>
                            <a:prstClr val="black"/>
                          </a:solidFill>
                          <a:effectLst/>
                          <a:uLnTx/>
                          <a:uFillTx/>
                          <a:latin typeface="+mn-ea"/>
                          <a:ea typeface="+mn-ea"/>
                          <a:cs typeface="+mn-cs"/>
                        </a:rPr>
                        <a:t>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2000" b="1" i="0" u="none" strike="noStrike" kern="1200" cap="none" spc="0" normalizeH="0" baseline="0" noProof="0">
                          <a:ln>
                            <a:noFill/>
                          </a:ln>
                          <a:solidFill>
                            <a:prstClr val="black"/>
                          </a:solidFill>
                          <a:effectLst/>
                          <a:uLnTx/>
                          <a:uFillTx/>
                          <a:latin typeface="+mn-ea"/>
                          <a:ea typeface="+mn-ea"/>
                          <a:cs typeface="+mn-cs"/>
                        </a:rPr>
                        <a:t>5.</a:t>
                      </a:r>
                      <a:r>
                        <a:rPr kumimoji="1" lang="ja-JP" altLang="en-US" sz="2000" b="1" i="0" u="none" strike="noStrike" kern="1200" cap="none" spc="0" normalizeH="0" baseline="0" noProof="0">
                          <a:ln>
                            <a:noFill/>
                          </a:ln>
                          <a:solidFill>
                            <a:prstClr val="black"/>
                          </a:solidFill>
                          <a:effectLst/>
                          <a:uLnTx/>
                          <a:uFillTx/>
                          <a:latin typeface="+mn-ea"/>
                          <a:ea typeface="+mn-ea"/>
                          <a:cs typeface="+mn-cs"/>
                        </a:rPr>
                        <a:t>　受動的調達</a:t>
                      </a:r>
                      <a:endParaRPr kumimoji="1" lang="en-US" altLang="ja-JP" sz="2000" baseline="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a:solidFill>
                            <a:schemeClr val="tx1"/>
                          </a:solidFill>
                          <a:latin typeface="+mn-ea"/>
                          <a:ea typeface="+mn-ea"/>
                          <a:cs typeface="Meiryo UI" panose="020B0604030504040204" pitchFamily="50" charset="-128"/>
                        </a:rPr>
                        <a:t>5.1</a:t>
                      </a:r>
                      <a:r>
                        <a:rPr kumimoji="1" lang="ja-JP" altLang="en-US" sz="1800" baseline="0">
                          <a:solidFill>
                            <a:schemeClr val="tx1"/>
                          </a:solidFill>
                          <a:latin typeface="+mn-ea"/>
                          <a:ea typeface="+mn-ea"/>
                          <a:cs typeface="Meiryo UI" panose="020B0604030504040204" pitchFamily="50" charset="-128"/>
                        </a:rPr>
                        <a:t>　再エネ電力証書（</a:t>
                      </a:r>
                      <a:r>
                        <a:rPr kumimoji="1" lang="en-US" altLang="ja-JP" sz="1800" baseline="0">
                          <a:solidFill>
                            <a:schemeClr val="tx1"/>
                          </a:solidFill>
                          <a:latin typeface="+mn-ea"/>
                          <a:ea typeface="+mn-ea"/>
                          <a:cs typeface="Meiryo UI" panose="020B0604030504040204" pitchFamily="50" charset="-128"/>
                        </a:rPr>
                        <a:t>EAC)</a:t>
                      </a:r>
                      <a:r>
                        <a:rPr kumimoji="1" lang="ja-JP" altLang="en-US" sz="1800" baseline="0">
                          <a:solidFill>
                            <a:schemeClr val="tx1"/>
                          </a:solidFill>
                          <a:latin typeface="+mn-ea"/>
                          <a:ea typeface="+mn-ea"/>
                          <a:cs typeface="Meiryo UI" panose="020B0604030504040204" pitchFamily="50" charset="-128"/>
                        </a:rPr>
                        <a:t>で裏付けられた系統からのデフォルトでの再エネ電力調達</a:t>
                      </a:r>
                      <a:endParaRPr kumimoji="1" lang="en-US" altLang="ja-JP" sz="1800" baseline="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a:solidFill>
                            <a:schemeClr val="tx1"/>
                          </a:solidFill>
                          <a:latin typeface="+mn-ea"/>
                          <a:ea typeface="+mn-ea"/>
                          <a:cs typeface="Meiryo UI" panose="020B0604030504040204" pitchFamily="50" charset="-128"/>
                        </a:rPr>
                        <a:t>5.2</a:t>
                      </a:r>
                      <a:r>
                        <a:rPr kumimoji="1" lang="ja-JP" altLang="en-US" sz="1800" baseline="0">
                          <a:solidFill>
                            <a:schemeClr val="tx1"/>
                          </a:solidFill>
                          <a:latin typeface="+mn-ea"/>
                          <a:ea typeface="+mn-ea"/>
                          <a:cs typeface="Meiryo UI" panose="020B0604030504040204" pitchFamily="50" charset="-128"/>
                        </a:rPr>
                        <a:t>　再エネ電力の割合が</a:t>
                      </a:r>
                      <a:r>
                        <a:rPr kumimoji="1" lang="en-US" altLang="ja-JP" sz="1800" baseline="0">
                          <a:solidFill>
                            <a:schemeClr val="tx1"/>
                          </a:solidFill>
                          <a:latin typeface="+mn-ea"/>
                          <a:ea typeface="+mn-ea"/>
                          <a:cs typeface="Meiryo UI" panose="020B0604030504040204" pitchFamily="50" charset="-128"/>
                        </a:rPr>
                        <a:t>95%</a:t>
                      </a:r>
                      <a:r>
                        <a:rPr kumimoji="1" lang="ja-JP" altLang="en-US" sz="1800" baseline="0">
                          <a:solidFill>
                            <a:schemeClr val="tx1"/>
                          </a:solidFill>
                          <a:latin typeface="+mn-ea"/>
                          <a:ea typeface="+mn-ea"/>
                          <a:cs typeface="Meiryo UI" panose="020B0604030504040204" pitchFamily="50" charset="-128"/>
                        </a:rPr>
                        <a:t>以上の系統からのデフォルトでの調達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010950"/>
                  </a:ext>
                </a:extLst>
              </a:tr>
            </a:tbl>
          </a:graphicData>
        </a:graphic>
      </p:graphicFrame>
      <p:sp>
        <p:nvSpPr>
          <p:cNvPr id="15" name="テキスト ボックス 14"/>
          <p:cNvSpPr txBox="1"/>
          <p:nvPr/>
        </p:nvSpPr>
        <p:spPr>
          <a:xfrm>
            <a:off x="231189" y="2379131"/>
            <a:ext cx="1338828" cy="369332"/>
          </a:xfrm>
          <a:prstGeom prst="rect">
            <a:avLst/>
          </a:prstGeom>
          <a:noFill/>
        </p:spPr>
        <p:txBody>
          <a:bodyPr wrap="none" rtlCol="0">
            <a:spAutoFit/>
          </a:bodyPr>
          <a:lstStyle/>
          <a:p>
            <a:pPr defTabSz="914400" fontAlgn="base">
              <a:spcBef>
                <a:spcPct val="0"/>
              </a:spcBef>
              <a:spcAft>
                <a:spcPct val="0"/>
              </a:spcAft>
            </a:pPr>
            <a:r>
              <a:rPr lang="ja-JP" altLang="en-US" sz="1800" b="1">
                <a:solidFill>
                  <a:prstClr val="black"/>
                </a:solidFill>
                <a:latin typeface="Segoe UI"/>
              </a:rPr>
              <a:t>■調達手法</a:t>
            </a:r>
          </a:p>
        </p:txBody>
      </p:sp>
      <p:sp>
        <p:nvSpPr>
          <p:cNvPr id="4" name="Text Box 9">
            <a:extLst>
              <a:ext uri="{FF2B5EF4-FFF2-40B4-BE49-F238E27FC236}">
                <a16:creationId xmlns:a16="http://schemas.microsoft.com/office/drawing/2014/main" id="{36C712AF-D807-DA5C-EC6A-CFEE18508C88}"/>
              </a:ext>
            </a:extLst>
          </p:cNvPr>
          <p:cNvSpPr txBox="1">
            <a:spLocks noChangeArrowheads="1"/>
          </p:cNvSpPr>
          <p:nvPr/>
        </p:nvSpPr>
        <p:spPr bwMode="auto">
          <a:xfrm>
            <a:off x="161925" y="7188161"/>
            <a:ext cx="990050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latin typeface="Segoe UI" panose="020B0502040204020203" pitchFamily="34" charset="0"/>
                <a:ea typeface="メイリオ" panose="020B0604030504040204" pitchFamily="50" charset="-128"/>
                <a:cs typeface="Segoe UI" panose="020B0502040204020203" pitchFamily="34" charset="0"/>
              </a:rPr>
              <a:t>）</a:t>
            </a:r>
            <a:r>
              <a:rPr lang="en-US" altLang="ja-JP" sz="900" dirty="0">
                <a:latin typeface="Segoe UI" panose="020B0502040204020203" pitchFamily="34" charset="0"/>
                <a:ea typeface="メイリオ" panose="020B0604030504040204" pitchFamily="50" charset="-128"/>
                <a:cs typeface="Segoe UI" panose="020B0502040204020203" pitchFamily="34" charset="0"/>
              </a:rPr>
              <a:t>,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477162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t>1.</a:t>
            </a:r>
            <a:r>
              <a:rPr lang="ja-JP" altLang="en-US"/>
              <a:t>　企業が保有する設備における自家発電</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a:t>自社所有のオンサイト設備（敷地内に設置した再エネ発電設備）もしくはオフサイト設備</a:t>
            </a:r>
            <a:br>
              <a:rPr lang="en-US" altLang="ja-JP"/>
            </a:br>
            <a:r>
              <a:rPr lang="ja-JP" altLang="en-US"/>
              <a:t>（敷地外に設置した再エネ発電設備）から、自営線で再エネ電力を直接調達</a:t>
            </a:r>
            <a:endParaRPr lang="en-US" altLang="ja-JP"/>
          </a:p>
          <a:p>
            <a:pPr marL="630238">
              <a:buFont typeface="Wingdings" panose="05000000000000000000" pitchFamily="2" charset="2"/>
              <a:buChar char="Ø"/>
            </a:pPr>
            <a:r>
              <a:rPr lang="ja-JP" altLang="en-US"/>
              <a:t>物理的な直接調達を指す</a:t>
            </a:r>
          </a:p>
        </p:txBody>
      </p:sp>
      <p:grpSp>
        <p:nvGrpSpPr>
          <p:cNvPr id="8" name="グループ化 7"/>
          <p:cNvGrpSpPr/>
          <p:nvPr/>
        </p:nvGrpSpPr>
        <p:grpSpPr>
          <a:xfrm>
            <a:off x="204907" y="3133473"/>
            <a:ext cx="10273611" cy="3711764"/>
            <a:chOff x="204907" y="3133473"/>
            <a:chExt cx="10273611" cy="3711764"/>
          </a:xfrm>
        </p:grpSpPr>
        <p:sp>
          <p:nvSpPr>
            <p:cNvPr id="11" name="角丸四角形 10"/>
            <p:cNvSpPr/>
            <p:nvPr/>
          </p:nvSpPr>
          <p:spPr bwMode="auto">
            <a:xfrm>
              <a:off x="3458518" y="3133473"/>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12" name="角丸四角形 11"/>
            <p:cNvSpPr/>
            <p:nvPr/>
          </p:nvSpPr>
          <p:spPr bwMode="auto">
            <a:xfrm>
              <a:off x="3823342"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13" name="図 12"/>
            <p:cNvPicPr>
              <a:picLocks noChangeAspect="1"/>
            </p:cNvPicPr>
            <p:nvPr/>
          </p:nvPicPr>
          <p:blipFill>
            <a:blip r:embed="rId2" cstate="print"/>
            <a:stretch>
              <a:fillRect/>
            </a:stretch>
          </p:blipFill>
          <p:spPr>
            <a:xfrm>
              <a:off x="5333443" y="3655609"/>
              <a:ext cx="945987" cy="1022221"/>
            </a:xfrm>
            <a:prstGeom prst="rect">
              <a:avLst/>
            </a:prstGeom>
          </p:spPr>
        </p:pic>
        <p:pic>
          <p:nvPicPr>
            <p:cNvPr id="21"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1932" y="3386946"/>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stretch>
              <a:fillRect/>
            </a:stretch>
          </p:blipFill>
          <p:spPr>
            <a:xfrm>
              <a:off x="4053517" y="3673926"/>
              <a:ext cx="1103330" cy="987657"/>
            </a:xfrm>
            <a:prstGeom prst="rect">
              <a:avLst/>
            </a:prstGeom>
          </p:spPr>
        </p:pic>
        <p:sp>
          <p:nvSpPr>
            <p:cNvPr id="23" name="テキスト ボックス 22"/>
            <p:cNvSpPr txBox="1"/>
            <p:nvPr/>
          </p:nvSpPr>
          <p:spPr bwMode="auto">
            <a:xfrm>
              <a:off x="8670122" y="4753481"/>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「再エネ調達」を</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主張する消費者</a:t>
              </a:r>
            </a:p>
          </p:txBody>
        </p:sp>
        <p:sp>
          <p:nvSpPr>
            <p:cNvPr id="24" name="テキスト ボックス 23"/>
            <p:cNvSpPr txBox="1"/>
            <p:nvPr/>
          </p:nvSpPr>
          <p:spPr bwMode="auto">
            <a:xfrm>
              <a:off x="4325529"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オンサイト設備</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a:t>
              </a:r>
              <a:r>
                <a:rPr lang="ja-JP" altLang="en-US">
                  <a:solidFill>
                    <a:srgbClr val="FF0000"/>
                  </a:solidFill>
                  <a:latin typeface="Meiryo UI" panose="020B0604030504040204" pitchFamily="50" charset="-128"/>
                  <a:cs typeface="Meiryo UI" panose="020B0604030504040204" pitchFamily="50" charset="-128"/>
                </a:rPr>
                <a:t>敷地</a:t>
              </a:r>
              <a:r>
                <a:rPr lang="ja-JP" altLang="en-US" sz="2400" b="1">
                  <a:solidFill>
                    <a:srgbClr val="FF0000"/>
                  </a:solidFill>
                  <a:latin typeface="Meiryo UI" panose="020B0604030504040204" pitchFamily="50" charset="-128"/>
                  <a:cs typeface="Meiryo UI" panose="020B0604030504040204" pitchFamily="50" charset="-128"/>
                </a:rPr>
                <a:t>内</a:t>
              </a:r>
              <a:r>
                <a:rPr lang="ja-JP" altLang="en-US">
                  <a:solidFill>
                    <a:srgbClr val="000000"/>
                  </a:solidFill>
                  <a:latin typeface="Meiryo UI" panose="020B0604030504040204" pitchFamily="50" charset="-128"/>
                  <a:cs typeface="Meiryo UI" panose="020B0604030504040204" pitchFamily="50" charset="-128"/>
                </a:rPr>
                <a:t>）</a:t>
              </a:r>
            </a:p>
          </p:txBody>
        </p:sp>
        <p:cxnSp>
          <p:nvCxnSpPr>
            <p:cNvPr id="25" name="カギ線コネクタ 24"/>
            <p:cNvCxnSpPr>
              <a:stCxn id="12" idx="3"/>
              <a:endCxn id="26" idx="1"/>
            </p:cNvCxnSpPr>
            <p:nvPr/>
          </p:nvCxnSpPr>
          <p:spPr bwMode="auto">
            <a:xfrm>
              <a:off x="6478250" y="4386076"/>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26" name="正方形/長方形 25"/>
            <p:cNvSpPr/>
            <p:nvPr/>
          </p:nvSpPr>
          <p:spPr bwMode="auto">
            <a:xfrm>
              <a:off x="8531506" y="4404887"/>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27" name="直線コネクタ 26"/>
            <p:cNvCxnSpPr/>
            <p:nvPr/>
          </p:nvCxnSpPr>
          <p:spPr bwMode="auto">
            <a:xfrm flipH="1">
              <a:off x="7991506" y="4938589"/>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28" name="直線コネクタ 27"/>
            <p:cNvCxnSpPr/>
            <p:nvPr/>
          </p:nvCxnSpPr>
          <p:spPr bwMode="auto">
            <a:xfrm flipH="1">
              <a:off x="7991506" y="5286247"/>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29" name="正方形/長方形 28"/>
            <p:cNvSpPr/>
            <p:nvPr/>
          </p:nvSpPr>
          <p:spPr>
            <a:xfrm>
              <a:off x="6750144" y="5055415"/>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30" name="正方形/長方形 29"/>
            <p:cNvSpPr/>
            <p:nvPr/>
          </p:nvSpPr>
          <p:spPr>
            <a:xfrm>
              <a:off x="6615808" y="4707757"/>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31" name="テキスト ボックス 30"/>
            <p:cNvSpPr txBox="1"/>
            <p:nvPr/>
          </p:nvSpPr>
          <p:spPr bwMode="auto">
            <a:xfrm>
              <a:off x="6854528" y="4181820"/>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a:solidFill>
                    <a:srgbClr val="000000"/>
                  </a:solidFill>
                  <a:latin typeface="Meiryo UI" panose="020B0604030504040204" pitchFamily="50" charset="-128"/>
                  <a:cs typeface="Meiryo UI" panose="020B0604030504040204" pitchFamily="50" charset="-128"/>
                </a:rPr>
                <a:t>自営線</a:t>
              </a:r>
            </a:p>
          </p:txBody>
        </p:sp>
        <p:sp>
          <p:nvSpPr>
            <p:cNvPr id="32" name="円/楕円 31"/>
            <p:cNvSpPr/>
            <p:nvPr/>
          </p:nvSpPr>
          <p:spPr bwMode="auto">
            <a:xfrm>
              <a:off x="3515543"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white">
                      <a:lumMod val="95000"/>
                    </a:prstClr>
                  </a:solidFill>
                  <a:effectLst/>
                  <a:uLnTx/>
                  <a:uFillTx/>
                  <a:latin typeface="Meiryo UI"/>
                  <a:ea typeface="Meiryo UI"/>
                  <a:cs typeface="+mn-cs"/>
                </a:rPr>
                <a:t>自社所有</a:t>
              </a:r>
            </a:p>
          </p:txBody>
        </p:sp>
        <p:sp>
          <p:nvSpPr>
            <p:cNvPr id="50" name="角丸四角形 49"/>
            <p:cNvSpPr/>
            <p:nvPr/>
          </p:nvSpPr>
          <p:spPr bwMode="auto">
            <a:xfrm>
              <a:off x="512706"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1" name="図 50"/>
            <p:cNvPicPr>
              <a:picLocks noChangeAspect="1"/>
            </p:cNvPicPr>
            <p:nvPr/>
          </p:nvPicPr>
          <p:blipFill>
            <a:blip r:embed="rId2" cstate="print"/>
            <a:stretch>
              <a:fillRect/>
            </a:stretch>
          </p:blipFill>
          <p:spPr>
            <a:xfrm>
              <a:off x="2022807" y="3655609"/>
              <a:ext cx="945987" cy="1022221"/>
            </a:xfrm>
            <a:prstGeom prst="rect">
              <a:avLst/>
            </a:prstGeom>
          </p:spPr>
        </p:pic>
        <p:pic>
          <p:nvPicPr>
            <p:cNvPr id="52" name="図 51"/>
            <p:cNvPicPr>
              <a:picLocks noChangeAspect="1"/>
            </p:cNvPicPr>
            <p:nvPr/>
          </p:nvPicPr>
          <p:blipFill>
            <a:blip r:embed="rId4" cstate="print"/>
            <a:stretch>
              <a:fillRect/>
            </a:stretch>
          </p:blipFill>
          <p:spPr>
            <a:xfrm>
              <a:off x="742881" y="3673926"/>
              <a:ext cx="1103330" cy="987657"/>
            </a:xfrm>
            <a:prstGeom prst="rect">
              <a:avLst/>
            </a:prstGeom>
          </p:spPr>
        </p:pic>
        <p:sp>
          <p:nvSpPr>
            <p:cNvPr id="53" name="テキスト ボックス 52"/>
            <p:cNvSpPr txBox="1"/>
            <p:nvPr/>
          </p:nvSpPr>
          <p:spPr bwMode="auto">
            <a:xfrm>
              <a:off x="1014893"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オフサイト設備</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a:t>
              </a:r>
              <a:r>
                <a:rPr lang="ja-JP" altLang="en-US">
                  <a:solidFill>
                    <a:srgbClr val="FF0000"/>
                  </a:solidFill>
                  <a:latin typeface="Meiryo UI" panose="020B0604030504040204" pitchFamily="50" charset="-128"/>
                  <a:cs typeface="Meiryo UI" panose="020B0604030504040204" pitchFamily="50" charset="-128"/>
                </a:rPr>
                <a:t>敷地</a:t>
              </a:r>
              <a:r>
                <a:rPr lang="ja-JP" altLang="en-US" sz="2400" b="1">
                  <a:solidFill>
                    <a:srgbClr val="FF0000"/>
                  </a:solidFill>
                  <a:latin typeface="Meiryo UI" panose="020B0604030504040204" pitchFamily="50" charset="-128"/>
                  <a:cs typeface="Meiryo UI" panose="020B0604030504040204" pitchFamily="50" charset="-128"/>
                </a:rPr>
                <a:t>外</a:t>
              </a:r>
              <a:r>
                <a:rPr lang="ja-JP" altLang="en-US">
                  <a:solidFill>
                    <a:srgbClr val="000000"/>
                  </a:solidFill>
                  <a:latin typeface="Meiryo UI" panose="020B0604030504040204" pitchFamily="50" charset="-128"/>
                  <a:cs typeface="Meiryo UI" panose="020B0604030504040204" pitchFamily="50" charset="-128"/>
                </a:rPr>
                <a:t>）</a:t>
              </a:r>
            </a:p>
          </p:txBody>
        </p:sp>
        <p:sp>
          <p:nvSpPr>
            <p:cNvPr id="54" name="円/楕円 31"/>
            <p:cNvSpPr/>
            <p:nvPr/>
          </p:nvSpPr>
          <p:spPr bwMode="auto">
            <a:xfrm>
              <a:off x="204907"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white">
                      <a:lumMod val="95000"/>
                    </a:prstClr>
                  </a:solidFill>
                  <a:effectLst/>
                  <a:uLnTx/>
                  <a:uFillTx/>
                  <a:latin typeface="Meiryo UI"/>
                  <a:ea typeface="Meiryo UI"/>
                  <a:cs typeface="+mn-cs"/>
                </a:rPr>
                <a:t>自社所有</a:t>
              </a:r>
            </a:p>
          </p:txBody>
        </p:sp>
        <p:cxnSp>
          <p:nvCxnSpPr>
            <p:cNvPr id="55" name="カギ線コネクタ 54"/>
            <p:cNvCxnSpPr/>
            <p:nvPr/>
          </p:nvCxnSpPr>
          <p:spPr bwMode="auto">
            <a:xfrm rot="16200000" flipH="1">
              <a:off x="5603558" y="1858758"/>
              <a:ext cx="2905" cy="7740000"/>
            </a:xfrm>
            <a:prstGeom prst="bentConnector3">
              <a:avLst>
                <a:gd name="adj1" fmla="val 7969191"/>
              </a:avLst>
            </a:prstGeom>
            <a:noFill/>
            <a:ln w="57150" cap="flat" cmpd="sng" algn="ctr">
              <a:solidFill>
                <a:srgbClr val="002060"/>
              </a:solidFill>
              <a:prstDash val="solid"/>
              <a:round/>
              <a:headEnd type="none" w="med" len="med"/>
              <a:tailEnd type="triangle"/>
            </a:ln>
            <a:effectLst/>
          </p:spPr>
        </p:cxnSp>
        <p:sp>
          <p:nvSpPr>
            <p:cNvPr id="56" name="テキスト ボックス 55"/>
            <p:cNvSpPr txBox="1"/>
            <p:nvPr/>
          </p:nvSpPr>
          <p:spPr bwMode="auto">
            <a:xfrm>
              <a:off x="5022404" y="572730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a:solidFill>
                    <a:srgbClr val="000000"/>
                  </a:solidFill>
                  <a:latin typeface="Meiryo UI" panose="020B0604030504040204" pitchFamily="50" charset="-128"/>
                  <a:cs typeface="Meiryo UI" panose="020B0604030504040204" pitchFamily="50" charset="-128"/>
                </a:rPr>
                <a:t>自営線</a:t>
              </a:r>
            </a:p>
          </p:txBody>
        </p:sp>
        <p:cxnSp>
          <p:nvCxnSpPr>
            <p:cNvPr id="57" name="直線コネクタ 56"/>
            <p:cNvCxnSpPr/>
            <p:nvPr/>
          </p:nvCxnSpPr>
          <p:spPr bwMode="auto">
            <a:xfrm flipH="1">
              <a:off x="2723167"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58" name="直線コネクタ 57"/>
            <p:cNvCxnSpPr/>
            <p:nvPr/>
          </p:nvCxnSpPr>
          <p:spPr bwMode="auto">
            <a:xfrm flipH="1">
              <a:off x="2721369" y="6614404"/>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59" name="正方形/長方形 58"/>
            <p:cNvSpPr/>
            <p:nvPr/>
          </p:nvSpPr>
          <p:spPr>
            <a:xfrm>
              <a:off x="1376284" y="6383572"/>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60" name="正方形/長方形 59"/>
            <p:cNvSpPr/>
            <p:nvPr/>
          </p:nvSpPr>
          <p:spPr>
            <a:xfrm>
              <a:off x="1191979" y="6012429"/>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cxnSp>
          <p:nvCxnSpPr>
            <p:cNvPr id="61" name="直線コネクタ 60"/>
            <p:cNvCxnSpPr/>
            <p:nvPr/>
          </p:nvCxnSpPr>
          <p:spPr bwMode="auto">
            <a:xfrm flipH="1">
              <a:off x="7131288"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62" name="直線コネクタ 61"/>
            <p:cNvCxnSpPr/>
            <p:nvPr/>
          </p:nvCxnSpPr>
          <p:spPr bwMode="auto">
            <a:xfrm flipH="1">
              <a:off x="7131288" y="6614404"/>
              <a:ext cx="1335744"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72136DEC-704A-E8D6-2E1D-7EF803E0169C}"/>
              </a:ext>
            </a:extLst>
          </p:cNvPr>
          <p:cNvSpPr txBox="1">
            <a:spLocks noChangeArrowheads="1"/>
          </p:cNvSpPr>
          <p:nvPr/>
        </p:nvSpPr>
        <p:spPr bwMode="auto">
          <a:xfrm>
            <a:off x="161925" y="7188161"/>
            <a:ext cx="990050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39844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2.1</a:t>
            </a:r>
            <a:r>
              <a:rPr kumimoji="1" lang="ja-JP" altLang="en-US"/>
              <a:t>　フィジカル</a:t>
            </a:r>
            <a:r>
              <a:rPr kumimoji="1" lang="en-US" altLang="ja-JP"/>
              <a:t>PPA</a:t>
            </a:r>
            <a:endParaRPr kumimoji="1" lang="ja-JP" altLang="en-US"/>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a:t>他者所有のオンサイト設備（敷地内に設置した再エネ発電設備）もしくはオフサイト設備</a:t>
            </a:r>
            <a:br>
              <a:rPr lang="en-US" altLang="ja-JP"/>
            </a:br>
            <a:r>
              <a:rPr lang="ja-JP" altLang="en-US"/>
              <a:t>（敷地外に設置した再エネ発電設備）から、自営線もしくは系統網経由で再エネ電力を調達</a:t>
            </a:r>
          </a:p>
          <a:p>
            <a:pPr marL="630238">
              <a:buFont typeface="Wingdings" panose="05000000000000000000" pitchFamily="2" charset="2"/>
              <a:buChar char="Ø"/>
            </a:pPr>
            <a:r>
              <a:rPr lang="ja-JP" altLang="en-US"/>
              <a:t>再エネ価値と電力価値の両方を、発電設備から調達する</a:t>
            </a:r>
          </a:p>
        </p:txBody>
      </p:sp>
      <p:grpSp>
        <p:nvGrpSpPr>
          <p:cNvPr id="79" name="グループ化 78"/>
          <p:cNvGrpSpPr/>
          <p:nvPr/>
        </p:nvGrpSpPr>
        <p:grpSpPr>
          <a:xfrm>
            <a:off x="209100" y="2688931"/>
            <a:ext cx="10273611" cy="4404403"/>
            <a:chOff x="209100" y="2688931"/>
            <a:chExt cx="10273611" cy="4404403"/>
          </a:xfrm>
        </p:grpSpPr>
        <p:cxnSp>
          <p:nvCxnSpPr>
            <p:cNvPr id="74" name="カギ線コネクタ 73"/>
            <p:cNvCxnSpPr/>
            <p:nvPr/>
          </p:nvCxnSpPr>
          <p:spPr>
            <a:xfrm>
              <a:off x="1743471" y="5020897"/>
              <a:ext cx="7786206" cy="1466521"/>
            </a:xfrm>
            <a:prstGeom prst="bentConnector3">
              <a:avLst>
                <a:gd name="adj1" fmla="val -1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p:nvPr/>
          </p:nvCxnSpPr>
          <p:spPr>
            <a:xfrm>
              <a:off x="2126751" y="5054130"/>
              <a:ext cx="7171361" cy="1129792"/>
            </a:xfrm>
            <a:prstGeom prst="bentConnector3">
              <a:avLst>
                <a:gd name="adj1" fmla="val 287"/>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bwMode="auto">
            <a:xfrm>
              <a:off x="3462711" y="2688931"/>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26" name="角丸四角形 25"/>
            <p:cNvSpPr/>
            <p:nvPr/>
          </p:nvSpPr>
          <p:spPr bwMode="auto">
            <a:xfrm>
              <a:off x="3827535"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図 26"/>
            <p:cNvPicPr>
              <a:picLocks noChangeAspect="1"/>
            </p:cNvPicPr>
            <p:nvPr/>
          </p:nvPicPr>
          <p:blipFill>
            <a:blip r:embed="rId2" cstate="print"/>
            <a:stretch>
              <a:fillRect/>
            </a:stretch>
          </p:blipFill>
          <p:spPr>
            <a:xfrm>
              <a:off x="5337636" y="3211067"/>
              <a:ext cx="945987" cy="1022221"/>
            </a:xfrm>
            <a:prstGeom prst="rect">
              <a:avLst/>
            </a:prstGeom>
          </p:spPr>
        </p:pic>
        <p:pic>
          <p:nvPicPr>
            <p:cNvPr id="28"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6125" y="2942404"/>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p:cNvPicPr>
              <a:picLocks noChangeAspect="1"/>
            </p:cNvPicPr>
            <p:nvPr/>
          </p:nvPicPr>
          <p:blipFill>
            <a:blip r:embed="rId4" cstate="print"/>
            <a:stretch>
              <a:fillRect/>
            </a:stretch>
          </p:blipFill>
          <p:spPr>
            <a:xfrm>
              <a:off x="4057710" y="3229384"/>
              <a:ext cx="1103330" cy="987657"/>
            </a:xfrm>
            <a:prstGeom prst="rect">
              <a:avLst/>
            </a:prstGeom>
          </p:spPr>
        </p:pic>
        <p:sp>
          <p:nvSpPr>
            <p:cNvPr id="30" name="テキスト ボックス 29"/>
            <p:cNvSpPr txBox="1"/>
            <p:nvPr/>
          </p:nvSpPr>
          <p:spPr bwMode="auto">
            <a:xfrm>
              <a:off x="8674315" y="4308939"/>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「再エネ調達」を</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主張する消費者</a:t>
              </a:r>
            </a:p>
          </p:txBody>
        </p:sp>
        <p:sp>
          <p:nvSpPr>
            <p:cNvPr id="31" name="テキスト ボックス 30"/>
            <p:cNvSpPr txBox="1"/>
            <p:nvPr/>
          </p:nvSpPr>
          <p:spPr bwMode="auto">
            <a:xfrm>
              <a:off x="4329722"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オンサイト設備</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a:t>
              </a:r>
              <a:r>
                <a:rPr lang="ja-JP" altLang="en-US">
                  <a:solidFill>
                    <a:srgbClr val="FF0000"/>
                  </a:solidFill>
                  <a:latin typeface="Meiryo UI" panose="020B0604030504040204" pitchFamily="50" charset="-128"/>
                  <a:cs typeface="Meiryo UI" panose="020B0604030504040204" pitchFamily="50" charset="-128"/>
                </a:rPr>
                <a:t>敷地</a:t>
              </a:r>
              <a:r>
                <a:rPr lang="ja-JP" altLang="en-US" sz="2400" b="1">
                  <a:solidFill>
                    <a:srgbClr val="FF0000"/>
                  </a:solidFill>
                  <a:latin typeface="Meiryo UI" panose="020B0604030504040204" pitchFamily="50" charset="-128"/>
                  <a:cs typeface="Meiryo UI" panose="020B0604030504040204" pitchFamily="50" charset="-128"/>
                </a:rPr>
                <a:t>内</a:t>
              </a:r>
              <a:r>
                <a:rPr lang="ja-JP" altLang="en-US">
                  <a:solidFill>
                    <a:srgbClr val="000000"/>
                  </a:solidFill>
                  <a:latin typeface="Meiryo UI" panose="020B0604030504040204" pitchFamily="50" charset="-128"/>
                  <a:cs typeface="Meiryo UI" panose="020B0604030504040204" pitchFamily="50" charset="-128"/>
                </a:rPr>
                <a:t>）</a:t>
              </a:r>
            </a:p>
          </p:txBody>
        </p:sp>
        <p:cxnSp>
          <p:nvCxnSpPr>
            <p:cNvPr id="32" name="カギ線コネクタ 31"/>
            <p:cNvCxnSpPr>
              <a:stCxn id="26" idx="3"/>
              <a:endCxn id="33" idx="1"/>
            </p:cNvCxnSpPr>
            <p:nvPr/>
          </p:nvCxnSpPr>
          <p:spPr bwMode="auto">
            <a:xfrm>
              <a:off x="6482443" y="3941534"/>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33" name="正方形/長方形 32"/>
            <p:cNvSpPr/>
            <p:nvPr/>
          </p:nvSpPr>
          <p:spPr bwMode="auto">
            <a:xfrm>
              <a:off x="8535699" y="3960345"/>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49" name="直線コネクタ 48"/>
            <p:cNvCxnSpPr/>
            <p:nvPr/>
          </p:nvCxnSpPr>
          <p:spPr bwMode="auto">
            <a:xfrm flipH="1">
              <a:off x="7995699" y="4494047"/>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50" name="直線コネクタ 49"/>
            <p:cNvCxnSpPr/>
            <p:nvPr/>
          </p:nvCxnSpPr>
          <p:spPr bwMode="auto">
            <a:xfrm flipH="1">
              <a:off x="7995699" y="4841705"/>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51" name="正方形/長方形 50"/>
            <p:cNvSpPr/>
            <p:nvPr/>
          </p:nvSpPr>
          <p:spPr>
            <a:xfrm>
              <a:off x="6754337" y="4610873"/>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52" name="正方形/長方形 51"/>
            <p:cNvSpPr/>
            <p:nvPr/>
          </p:nvSpPr>
          <p:spPr>
            <a:xfrm>
              <a:off x="6620001" y="4263215"/>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53" name="テキスト ボックス 52"/>
            <p:cNvSpPr txBox="1"/>
            <p:nvPr/>
          </p:nvSpPr>
          <p:spPr bwMode="auto">
            <a:xfrm>
              <a:off x="6858721" y="3737278"/>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a:solidFill>
                    <a:srgbClr val="000000"/>
                  </a:solidFill>
                  <a:latin typeface="Meiryo UI" panose="020B0604030504040204" pitchFamily="50" charset="-128"/>
                  <a:cs typeface="Meiryo UI" panose="020B0604030504040204" pitchFamily="50" charset="-128"/>
                </a:rPr>
                <a:t>自営線</a:t>
              </a:r>
            </a:p>
          </p:txBody>
        </p:sp>
        <p:sp>
          <p:nvSpPr>
            <p:cNvPr id="54" name="円/楕円 31"/>
            <p:cNvSpPr/>
            <p:nvPr/>
          </p:nvSpPr>
          <p:spPr bwMode="auto">
            <a:xfrm>
              <a:off x="3519736"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a:solidFill>
                    <a:prstClr val="white">
                      <a:lumMod val="95000"/>
                    </a:prstClr>
                  </a:solidFill>
                  <a:latin typeface="Meiryo UI"/>
                  <a:ea typeface="Meiryo UI"/>
                </a:rPr>
                <a:t>他者</a:t>
              </a:r>
              <a:r>
                <a:rPr kumimoji="0" lang="ja-JP" altLang="en-US" sz="2000" b="0" i="0" u="none" strike="noStrike" kern="0" cap="none" spc="0" normalizeH="0" baseline="0" noProof="0">
                  <a:ln>
                    <a:noFill/>
                  </a:ln>
                  <a:solidFill>
                    <a:prstClr val="white">
                      <a:lumMod val="95000"/>
                    </a:prstClr>
                  </a:solidFill>
                  <a:effectLst/>
                  <a:uLnTx/>
                  <a:uFillTx/>
                  <a:latin typeface="Meiryo UI"/>
                  <a:ea typeface="Meiryo UI"/>
                  <a:cs typeface="+mn-cs"/>
                </a:rPr>
                <a:t>所有</a:t>
              </a:r>
            </a:p>
          </p:txBody>
        </p:sp>
        <p:sp>
          <p:nvSpPr>
            <p:cNvPr id="55" name="角丸四角形 54"/>
            <p:cNvSpPr/>
            <p:nvPr/>
          </p:nvSpPr>
          <p:spPr bwMode="auto">
            <a:xfrm>
              <a:off x="516899"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6" name="図 55"/>
            <p:cNvPicPr>
              <a:picLocks noChangeAspect="1"/>
            </p:cNvPicPr>
            <p:nvPr/>
          </p:nvPicPr>
          <p:blipFill>
            <a:blip r:embed="rId2" cstate="print"/>
            <a:stretch>
              <a:fillRect/>
            </a:stretch>
          </p:blipFill>
          <p:spPr>
            <a:xfrm>
              <a:off x="2027000" y="3211067"/>
              <a:ext cx="945987" cy="1022221"/>
            </a:xfrm>
            <a:prstGeom prst="rect">
              <a:avLst/>
            </a:prstGeom>
          </p:spPr>
        </p:pic>
        <p:pic>
          <p:nvPicPr>
            <p:cNvPr id="57" name="図 56"/>
            <p:cNvPicPr>
              <a:picLocks noChangeAspect="1"/>
            </p:cNvPicPr>
            <p:nvPr/>
          </p:nvPicPr>
          <p:blipFill>
            <a:blip r:embed="rId4" cstate="print"/>
            <a:stretch>
              <a:fillRect/>
            </a:stretch>
          </p:blipFill>
          <p:spPr>
            <a:xfrm>
              <a:off x="747074" y="3229384"/>
              <a:ext cx="1103330" cy="987657"/>
            </a:xfrm>
            <a:prstGeom prst="rect">
              <a:avLst/>
            </a:prstGeom>
          </p:spPr>
        </p:pic>
        <p:sp>
          <p:nvSpPr>
            <p:cNvPr id="58" name="テキスト ボックス 57"/>
            <p:cNvSpPr txBox="1"/>
            <p:nvPr/>
          </p:nvSpPr>
          <p:spPr bwMode="auto">
            <a:xfrm>
              <a:off x="1019086"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オフサイト設備</a:t>
              </a:r>
              <a:endParaRPr lang="en-US" altLang="ja-JP">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a:t>
              </a:r>
              <a:r>
                <a:rPr lang="ja-JP" altLang="en-US">
                  <a:solidFill>
                    <a:srgbClr val="FF0000"/>
                  </a:solidFill>
                  <a:latin typeface="Meiryo UI" panose="020B0604030504040204" pitchFamily="50" charset="-128"/>
                  <a:cs typeface="Meiryo UI" panose="020B0604030504040204" pitchFamily="50" charset="-128"/>
                </a:rPr>
                <a:t>敷地</a:t>
              </a:r>
              <a:r>
                <a:rPr lang="ja-JP" altLang="en-US" sz="2400" b="1">
                  <a:solidFill>
                    <a:srgbClr val="FF0000"/>
                  </a:solidFill>
                  <a:latin typeface="Meiryo UI" panose="020B0604030504040204" pitchFamily="50" charset="-128"/>
                  <a:cs typeface="Meiryo UI" panose="020B0604030504040204" pitchFamily="50" charset="-128"/>
                </a:rPr>
                <a:t>外</a:t>
              </a:r>
              <a:r>
                <a:rPr lang="ja-JP" altLang="en-US">
                  <a:solidFill>
                    <a:srgbClr val="000000"/>
                  </a:solidFill>
                  <a:latin typeface="Meiryo UI" panose="020B0604030504040204" pitchFamily="50" charset="-128"/>
                  <a:cs typeface="Meiryo UI" panose="020B0604030504040204" pitchFamily="50" charset="-128"/>
                </a:rPr>
                <a:t>）</a:t>
              </a:r>
            </a:p>
          </p:txBody>
        </p:sp>
        <p:sp>
          <p:nvSpPr>
            <p:cNvPr id="59" name="円/楕円 31"/>
            <p:cNvSpPr/>
            <p:nvPr/>
          </p:nvSpPr>
          <p:spPr bwMode="auto">
            <a:xfrm>
              <a:off x="209100"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a:solidFill>
                    <a:prstClr val="white">
                      <a:lumMod val="95000"/>
                    </a:prstClr>
                  </a:solidFill>
                  <a:latin typeface="Meiryo UI"/>
                  <a:ea typeface="Meiryo UI"/>
                </a:rPr>
                <a:t>他者</a:t>
              </a:r>
              <a:r>
                <a:rPr kumimoji="0" lang="ja-JP" altLang="en-US" sz="2000" b="0" i="0" u="none" strike="noStrike" kern="0" cap="none" spc="0" normalizeH="0" baseline="0" noProof="0">
                  <a:ln>
                    <a:noFill/>
                  </a:ln>
                  <a:solidFill>
                    <a:prstClr val="white">
                      <a:lumMod val="95000"/>
                    </a:prstClr>
                  </a:solidFill>
                  <a:effectLst/>
                  <a:uLnTx/>
                  <a:uFillTx/>
                  <a:latin typeface="Meiryo UI"/>
                  <a:ea typeface="Meiryo UI"/>
                  <a:cs typeface="+mn-cs"/>
                </a:rPr>
                <a:t>所有</a:t>
              </a:r>
            </a:p>
          </p:txBody>
        </p:sp>
        <p:sp>
          <p:nvSpPr>
            <p:cNvPr id="61" name="テキスト ボックス 60"/>
            <p:cNvSpPr txBox="1"/>
            <p:nvPr/>
          </p:nvSpPr>
          <p:spPr bwMode="auto">
            <a:xfrm>
              <a:off x="5026597" y="531358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a:solidFill>
                    <a:srgbClr val="000000"/>
                  </a:solidFill>
                  <a:latin typeface="Meiryo UI" panose="020B0604030504040204" pitchFamily="50" charset="-128"/>
                  <a:cs typeface="Meiryo UI" panose="020B0604030504040204" pitchFamily="50" charset="-128"/>
                </a:rPr>
                <a:t>自営線</a:t>
              </a:r>
            </a:p>
          </p:txBody>
        </p:sp>
        <p:sp>
          <p:nvSpPr>
            <p:cNvPr id="64" name="正方形/長方形 63"/>
            <p:cNvSpPr/>
            <p:nvPr/>
          </p:nvSpPr>
          <p:spPr>
            <a:xfrm>
              <a:off x="2896763" y="6496244"/>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65" name="正方形/長方形 64"/>
            <p:cNvSpPr/>
            <p:nvPr/>
          </p:nvSpPr>
          <p:spPr>
            <a:xfrm>
              <a:off x="2712458" y="5733828"/>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68" name="円/楕円 45"/>
            <p:cNvSpPr/>
            <p:nvPr/>
          </p:nvSpPr>
          <p:spPr bwMode="auto">
            <a:xfrm>
              <a:off x="4967494" y="5833334"/>
              <a:ext cx="1260000" cy="1260000"/>
            </a:xfrm>
            <a:prstGeom prst="ellipse">
              <a:avLst/>
            </a:prstGeom>
            <a:solidFill>
              <a:schemeClr val="bg1"/>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ＭＳ Ｐゴシック" panose="020B0600070205080204" pitchFamily="50" charset="-128"/>
                <a:ea typeface="ＭＳ Ｐゴシック" pitchFamily="50" charset="-128"/>
              </a:endParaRPr>
            </a:p>
          </p:txBody>
        </p:sp>
        <p:pic>
          <p:nvPicPr>
            <p:cNvPr id="69" name="図 6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405344" y="5903286"/>
              <a:ext cx="384300" cy="720000"/>
            </a:xfrm>
            <a:prstGeom prst="rect">
              <a:avLst/>
            </a:prstGeom>
            <a:solidFill>
              <a:srgbClr val="FFFFFF"/>
            </a:solidFill>
          </p:spPr>
        </p:pic>
        <p:sp>
          <p:nvSpPr>
            <p:cNvPr id="70" name="テキスト ボックス 69"/>
            <p:cNvSpPr txBox="1"/>
            <p:nvPr/>
          </p:nvSpPr>
          <p:spPr bwMode="auto">
            <a:xfrm>
              <a:off x="5014888" y="6623286"/>
              <a:ext cx="1165212" cy="420243"/>
            </a:xfrm>
            <a:prstGeom prst="rect">
              <a:avLst/>
            </a:prstGeom>
            <a:noFill/>
            <a:ln w="38100">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系統網</a:t>
              </a:r>
            </a:p>
          </p:txBody>
        </p:sp>
        <p:cxnSp>
          <p:nvCxnSpPr>
            <p:cNvPr id="77" name="直線コネクタ 76"/>
            <p:cNvCxnSpPr/>
            <p:nvPr/>
          </p:nvCxnSpPr>
          <p:spPr bwMode="auto">
            <a:xfrm rot="16200000" flipH="1">
              <a:off x="8830112" y="5727493"/>
              <a:ext cx="936000" cy="0"/>
            </a:xfrm>
            <a:prstGeom prst="line">
              <a:avLst/>
            </a:prstGeom>
            <a:noFill/>
            <a:ln w="38100" cap="flat" cmpd="sng" algn="ctr">
              <a:solidFill>
                <a:srgbClr val="008000"/>
              </a:solidFill>
              <a:prstDash val="solid"/>
              <a:round/>
              <a:headEnd type="triangle" w="med" len="med"/>
              <a:tailEnd type="none" w="med" len="med"/>
            </a:ln>
            <a:effectLst/>
          </p:spPr>
        </p:cxnSp>
        <p:cxnSp>
          <p:nvCxnSpPr>
            <p:cNvPr id="78" name="直線コネクタ 77"/>
            <p:cNvCxnSpPr/>
            <p:nvPr/>
          </p:nvCxnSpPr>
          <p:spPr bwMode="auto">
            <a:xfrm rot="16200000" flipH="1">
              <a:off x="8899677" y="5874660"/>
              <a:ext cx="1260000"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D427B476-0F58-9053-ECA2-10071E4B95CA}"/>
              </a:ext>
            </a:extLst>
          </p:cNvPr>
          <p:cNvSpPr txBox="1">
            <a:spLocks noChangeArrowheads="1"/>
          </p:cNvSpPr>
          <p:nvPr/>
        </p:nvSpPr>
        <p:spPr bwMode="auto">
          <a:xfrm>
            <a:off x="161925" y="7188161"/>
            <a:ext cx="990050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501090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t>2.2</a:t>
            </a:r>
            <a:r>
              <a:rPr lang="ja-JP" altLang="en-US"/>
              <a:t>　バーチャル</a:t>
            </a:r>
            <a:r>
              <a:rPr lang="en-US" altLang="ja-JP"/>
              <a:t>PPA</a:t>
            </a:r>
            <a:endParaRPr kumimoji="1" lang="ja-JP" altLang="en-US"/>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404382"/>
          </a:xfrm>
        </p:spPr>
        <p:txBody>
          <a:bodyPr/>
          <a:lstStyle/>
          <a:p>
            <a:r>
              <a:rPr lang="ja-JP" altLang="en-US"/>
              <a:t>他者所有のオフサイト設備（敷地外に設置した再エネ発電設備）から、再エネ価値のみを調達</a:t>
            </a:r>
          </a:p>
          <a:p>
            <a:pPr marL="630238">
              <a:buFont typeface="Wingdings" panose="05000000000000000000" pitchFamily="2" charset="2"/>
              <a:buChar char="Ø"/>
            </a:pPr>
            <a:r>
              <a:rPr lang="ja-JP" altLang="en-US"/>
              <a:t>電力価値（電力そのもの）は別途調達する必要がある</a:t>
            </a:r>
            <a:endParaRPr lang="en-US" altLang="ja-JP"/>
          </a:p>
          <a:p>
            <a:pPr marL="630238">
              <a:buFont typeface="Wingdings" panose="05000000000000000000" pitchFamily="2" charset="2"/>
              <a:buChar char="Ø"/>
            </a:pPr>
            <a:r>
              <a:rPr lang="ja-JP" altLang="en-US"/>
              <a:t>再エネ価値のやり取りは、一般に再エネ電力証書（</a:t>
            </a:r>
            <a:r>
              <a:rPr lang="en-US" altLang="ja-JP"/>
              <a:t>EAC)</a:t>
            </a:r>
            <a:r>
              <a:rPr lang="ja-JP" altLang="en-US"/>
              <a:t>で行われる</a:t>
            </a:r>
            <a:endParaRPr lang="en-US" altLang="ja-JP"/>
          </a:p>
        </p:txBody>
      </p:sp>
      <p:grpSp>
        <p:nvGrpSpPr>
          <p:cNvPr id="5" name="グループ化 4"/>
          <p:cNvGrpSpPr/>
          <p:nvPr/>
        </p:nvGrpSpPr>
        <p:grpSpPr>
          <a:xfrm>
            <a:off x="634092" y="2890569"/>
            <a:ext cx="9278798" cy="3914098"/>
            <a:chOff x="634092" y="2890569"/>
            <a:chExt cx="9278798" cy="3914098"/>
          </a:xfrm>
        </p:grpSpPr>
        <p:sp>
          <p:nvSpPr>
            <p:cNvPr id="36" name="角丸四角形 35"/>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39" name="正方形/長方形 38"/>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a:blip r:embed="rId3" cstate="print"/>
            <a:stretch>
              <a:fillRect/>
            </a:stretch>
          </p:blipFill>
          <p:spPr>
            <a:xfrm>
              <a:off x="1944379" y="4262309"/>
              <a:ext cx="875271" cy="945805"/>
            </a:xfrm>
            <a:prstGeom prst="rect">
              <a:avLst/>
            </a:prstGeom>
          </p:spPr>
        </p:pic>
        <p:pic>
          <p:nvPicPr>
            <p:cNvPr id="41" name="図 40"/>
            <p:cNvPicPr>
              <a:picLocks noChangeAspect="1"/>
            </p:cNvPicPr>
            <p:nvPr/>
          </p:nvPicPr>
          <p:blipFill>
            <a:blip r:embed="rId4" cstate="print"/>
            <a:stretch>
              <a:fillRect/>
            </a:stretch>
          </p:blipFill>
          <p:spPr>
            <a:xfrm>
              <a:off x="767511" y="4111483"/>
              <a:ext cx="1056674" cy="945893"/>
            </a:xfrm>
            <a:prstGeom prst="rect">
              <a:avLst/>
            </a:prstGeom>
          </p:spPr>
        </p:pic>
        <p:cxnSp>
          <p:nvCxnSpPr>
            <p:cNvPr id="42" name="直線コネクタ 41"/>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3" name="メモ 42"/>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再エネ</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電力</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証書</a:t>
              </a:r>
            </a:p>
          </p:txBody>
        </p:sp>
        <p:cxnSp>
          <p:nvCxnSpPr>
            <p:cNvPr id="44" name="直線コネクタ 43"/>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5" name="稲妻 44"/>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ＭＳ Ｐゴシック" panose="020B0600070205080204" pitchFamily="50" charset="-128"/>
                <a:ea typeface="ＭＳ Ｐゴシック" pitchFamily="50" charset="-128"/>
              </a:endParaRPr>
            </a:p>
          </p:txBody>
        </p:sp>
        <p:sp>
          <p:nvSpPr>
            <p:cNvPr id="46" name="角丸四角形 45"/>
            <p:cNvSpPr/>
            <p:nvPr/>
          </p:nvSpPr>
          <p:spPr bwMode="auto">
            <a:xfrm>
              <a:off x="634092" y="3934485"/>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7" name="テキスト ボックス 46"/>
            <p:cNvSpPr txBox="1"/>
            <p:nvPr/>
          </p:nvSpPr>
          <p:spPr bwMode="auto">
            <a:xfrm>
              <a:off x="693852" y="5204385"/>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a:solidFill>
                    <a:srgbClr val="FF0000"/>
                  </a:solidFill>
                  <a:latin typeface="Meiryo UI" panose="020B0604030504040204" pitchFamily="50" charset="-128"/>
                  <a:cs typeface="Meiryo UI" panose="020B0604030504040204" pitchFamily="50" charset="-128"/>
                </a:rPr>
                <a:t>契約先の</a:t>
              </a:r>
              <a:endParaRPr lang="en-US" altLang="ja-JP" sz="2000" b="1">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発電事業者</a:t>
              </a:r>
            </a:p>
          </p:txBody>
        </p:sp>
        <p:sp>
          <p:nvSpPr>
            <p:cNvPr id="48" name="正方形/長方形 47"/>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電力</a:t>
              </a:r>
            </a:p>
          </p:txBody>
        </p:sp>
        <p:sp>
          <p:nvSpPr>
            <p:cNvPr id="54" name="正方形/長方形 53"/>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55" name="正方形/長方形 54"/>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56" name="正方形/長方形 55"/>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57" name="四角形吹き出し 56"/>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a:solidFill>
                  <a:srgbClr val="000000"/>
                </a:solidFill>
                <a:latin typeface="ＭＳ Ｐゴシック" panose="020B0600070205080204" pitchFamily="50" charset="-128"/>
                <a:ea typeface="ＭＳ Ｐゴシック" pitchFamily="50" charset="-128"/>
              </a:endParaRPr>
            </a:p>
          </p:txBody>
        </p:sp>
        <p:sp>
          <p:nvSpPr>
            <p:cNvPr id="58" name="四角形吹き出し 57"/>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別途、</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a:solidFill>
                  <a:srgbClr val="000000"/>
                </a:solidFill>
                <a:latin typeface="Meiryo UI" panose="020B0604030504040204" pitchFamily="50" charset="-128"/>
                <a:cs typeface="Meiryo UI" panose="020B0604030504040204" pitchFamily="50" charset="-128"/>
              </a:endParaRPr>
            </a:p>
          </p:txBody>
        </p:sp>
      </p:grpSp>
      <p:sp>
        <p:nvSpPr>
          <p:cNvPr id="6" name="Text Box 9">
            <a:extLst>
              <a:ext uri="{FF2B5EF4-FFF2-40B4-BE49-F238E27FC236}">
                <a16:creationId xmlns:a16="http://schemas.microsoft.com/office/drawing/2014/main" id="{9607D0CD-3E8A-B307-A15B-E4962CA1CFB9}"/>
              </a:ext>
            </a:extLst>
          </p:cNvPr>
          <p:cNvSpPr txBox="1">
            <a:spLocks noChangeArrowheads="1"/>
          </p:cNvSpPr>
          <p:nvPr/>
        </p:nvSpPr>
        <p:spPr bwMode="auto">
          <a:xfrm>
            <a:off x="161925" y="7188161"/>
            <a:ext cx="990050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10301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参考</a:t>
            </a:r>
            <a:r>
              <a:rPr lang="en-US" altLang="ja-JP"/>
              <a:t>】RE100</a:t>
            </a:r>
            <a:r>
              <a:rPr lang="ja-JP" altLang="en-US"/>
              <a:t>参加企業による</a:t>
            </a:r>
            <a:r>
              <a:rPr lang="en-US" altLang="ja-JP"/>
              <a:t>PPA</a:t>
            </a:r>
            <a:r>
              <a:rPr lang="ja-JP" altLang="en-US"/>
              <a:t>事例</a:t>
            </a:r>
            <a:endParaRPr kumimoji="1" lang="ja-JP" altLang="en-US"/>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a:t>制度的に最も好ましい地域である米国、メキシコ、英国、アイルランド、オランダにて</a:t>
            </a:r>
            <a:r>
              <a:rPr lang="en-US" altLang="ja-JP"/>
              <a:t>PPA</a:t>
            </a:r>
            <a:r>
              <a:rPr lang="ja-JP" altLang="en-US"/>
              <a:t>が大幅に増加</a:t>
            </a:r>
            <a:endParaRPr lang="en-US" altLang="ja-JP"/>
          </a:p>
        </p:txBody>
      </p:sp>
      <p:sp>
        <p:nvSpPr>
          <p:cNvPr id="11" name="テキスト ボックス 10"/>
          <p:cNvSpPr txBox="1"/>
          <p:nvPr/>
        </p:nvSpPr>
        <p:spPr>
          <a:xfrm>
            <a:off x="521371" y="2166381"/>
            <a:ext cx="9649072" cy="4909036"/>
          </a:xfrm>
          <a:prstGeom prst="rect">
            <a:avLst/>
          </a:prstGeom>
          <a:noFill/>
        </p:spPr>
        <p:txBody>
          <a:bodyPr wrap="square" rtlCol="0">
            <a:spAutoFit/>
          </a:bodyPr>
          <a:lstStyle/>
          <a:p>
            <a:pPr marL="457200" indent="-457200">
              <a:spcBef>
                <a:spcPts val="600"/>
              </a:spcBef>
              <a:buFont typeface="Wingdings" panose="05000000000000000000" pitchFamily="2" charset="2"/>
              <a:buChar char="l"/>
            </a:pPr>
            <a:r>
              <a:rPr lang="en-US" altLang="ja-JP" sz="2400" dirty="0">
                <a:latin typeface="+mn-ea"/>
                <a:ea typeface="+mn-ea"/>
              </a:rPr>
              <a:t>2017</a:t>
            </a:r>
            <a:r>
              <a:rPr lang="ja-JP" altLang="en-US" sz="2400" dirty="0">
                <a:latin typeface="+mn-ea"/>
                <a:ea typeface="+mn-ea"/>
              </a:rPr>
              <a:t>年には米国の</a:t>
            </a:r>
            <a:r>
              <a:rPr lang="en-US" altLang="ja-JP" sz="2400" dirty="0">
                <a:solidFill>
                  <a:srgbClr val="FF0000"/>
                </a:solidFill>
                <a:latin typeface="+mn-ea"/>
                <a:ea typeface="+mn-ea"/>
              </a:rPr>
              <a:t>GM</a:t>
            </a:r>
            <a:r>
              <a:rPr lang="ja-JP" altLang="en-US" sz="2400" dirty="0">
                <a:latin typeface="+mn-ea"/>
                <a:ea typeface="+mn-ea"/>
              </a:rPr>
              <a:t>がオハイオとイリノイで、</a:t>
            </a:r>
            <a:r>
              <a:rPr lang="ja-JP" altLang="en-US" sz="2400" dirty="0">
                <a:solidFill>
                  <a:srgbClr val="FF0000"/>
                </a:solidFill>
                <a:latin typeface="+mn-ea"/>
                <a:ea typeface="+mn-ea"/>
              </a:rPr>
              <a:t>ゴールドマンサックス</a:t>
            </a:r>
            <a:r>
              <a:rPr lang="ja-JP" altLang="en-US" sz="2400" dirty="0">
                <a:latin typeface="+mn-ea"/>
                <a:ea typeface="+mn-ea"/>
              </a:rPr>
              <a:t>がペンシルバニアで、</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がオクラホマで</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en-US" altLang="ja-JP" sz="2400" dirty="0">
                <a:latin typeface="+mn-ea"/>
                <a:ea typeface="+mn-ea"/>
              </a:rPr>
              <a:t>2015</a:t>
            </a:r>
            <a:r>
              <a:rPr lang="ja-JP" altLang="en-US" sz="2400" dirty="0">
                <a:latin typeface="+mn-ea"/>
                <a:ea typeface="+mn-ea"/>
              </a:rPr>
              <a:t>年には</a:t>
            </a:r>
            <a:r>
              <a:rPr lang="ja-JP" altLang="en-US" sz="2400" dirty="0">
                <a:solidFill>
                  <a:srgbClr val="FF0000"/>
                </a:solidFill>
                <a:latin typeface="+mn-ea"/>
                <a:ea typeface="+mn-ea"/>
              </a:rPr>
              <a:t>フィリップス</a:t>
            </a:r>
            <a:r>
              <a:rPr lang="en-US" altLang="ja-JP" sz="2400" dirty="0">
                <a:solidFill>
                  <a:srgbClr val="FF0000"/>
                </a:solidFill>
                <a:latin typeface="+mn-ea"/>
                <a:ea typeface="+mn-ea"/>
              </a:rPr>
              <a:t>Lighting</a:t>
            </a:r>
            <a:r>
              <a:rPr lang="ja-JP" altLang="en-US" sz="2400" dirty="0">
                <a:latin typeface="+mn-ea"/>
                <a:ea typeface="+mn-ea"/>
              </a:rPr>
              <a:t>がテキサスで</a:t>
            </a:r>
            <a:r>
              <a:rPr lang="en-US" altLang="ja-JP" sz="2400" dirty="0">
                <a:latin typeface="+mn-ea"/>
                <a:ea typeface="+mn-ea"/>
              </a:rPr>
              <a:t>PPA</a:t>
            </a:r>
            <a:r>
              <a:rPr lang="ja-JP" altLang="en-US" sz="2400" dirty="0">
                <a:latin typeface="+mn-ea"/>
                <a:ea typeface="+mn-ea"/>
              </a:rPr>
              <a:t>契約したものが、</a:t>
            </a:r>
            <a:r>
              <a:rPr lang="en-US" altLang="ja-JP" sz="2400" dirty="0">
                <a:latin typeface="+mn-ea"/>
                <a:ea typeface="+mn-ea"/>
              </a:rPr>
              <a:t>2016</a:t>
            </a:r>
            <a:r>
              <a:rPr lang="ja-JP" altLang="en-US" sz="2400" dirty="0">
                <a:latin typeface="+mn-ea"/>
                <a:ea typeface="+mn-ea"/>
              </a:rPr>
              <a:t>年に稼働開始</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AB InBev</a:t>
            </a:r>
            <a:r>
              <a:rPr lang="ja-JP" altLang="en-US" sz="2400" dirty="0">
                <a:latin typeface="+mn-ea"/>
                <a:ea typeface="+mn-ea"/>
              </a:rPr>
              <a:t>は購入電力の</a:t>
            </a:r>
            <a:r>
              <a:rPr lang="en-US" altLang="ja-JP" sz="2400" dirty="0">
                <a:latin typeface="+mn-ea"/>
                <a:ea typeface="+mn-ea"/>
              </a:rPr>
              <a:t>75-85%</a:t>
            </a:r>
            <a:r>
              <a:rPr lang="ja-JP" altLang="en-US" sz="2400" dirty="0">
                <a:latin typeface="+mn-ea"/>
                <a:ea typeface="+mn-ea"/>
              </a:rPr>
              <a:t>を賄うべく、メキシコでの操業について</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ja-JP" altLang="en-US" sz="2400" dirty="0">
                <a:latin typeface="+mn-ea"/>
                <a:ea typeface="+mn-ea"/>
              </a:rPr>
              <a:t>英国では</a:t>
            </a:r>
            <a:r>
              <a:rPr lang="en-US" altLang="ja-JP" sz="2400" dirty="0">
                <a:solidFill>
                  <a:srgbClr val="FF0000"/>
                </a:solidFill>
                <a:latin typeface="+mn-ea"/>
                <a:ea typeface="+mn-ea"/>
              </a:rPr>
              <a:t>BT</a:t>
            </a:r>
            <a:r>
              <a:rPr lang="ja-JP" altLang="en-US" sz="2400" dirty="0">
                <a:latin typeface="+mn-ea"/>
                <a:ea typeface="+mn-ea"/>
              </a:rPr>
              <a:t>がスコットランドで</a:t>
            </a:r>
            <a:r>
              <a:rPr lang="en-US" altLang="ja-JP" sz="2400" dirty="0">
                <a:latin typeface="+mn-ea"/>
                <a:ea typeface="+mn-ea"/>
              </a:rPr>
              <a:t>PPA</a:t>
            </a:r>
            <a:r>
              <a:rPr lang="ja-JP" altLang="en-US" sz="2400" dirty="0">
                <a:latin typeface="+mn-ea"/>
                <a:ea typeface="+mn-ea"/>
              </a:rPr>
              <a:t>契約、</a:t>
            </a:r>
            <a:r>
              <a:rPr lang="ja-JP" altLang="en-US" sz="2400" dirty="0">
                <a:solidFill>
                  <a:srgbClr val="FF0000"/>
                </a:solidFill>
                <a:latin typeface="+mn-ea"/>
                <a:ea typeface="+mn-ea"/>
              </a:rPr>
              <a:t>レゴグループ</a:t>
            </a:r>
            <a:r>
              <a:rPr lang="ja-JP" altLang="en-US" sz="2400" dirty="0">
                <a:latin typeface="+mn-ea"/>
                <a:ea typeface="+mn-ea"/>
              </a:rPr>
              <a:t>は巨大洋上風力を開発</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ja-JP" altLang="en-US" sz="2400" dirty="0">
                <a:solidFill>
                  <a:srgbClr val="FF0000"/>
                </a:solidFill>
                <a:latin typeface="+mn-ea"/>
                <a:ea typeface="+mn-ea"/>
              </a:rPr>
              <a:t>マイクロソフト</a:t>
            </a:r>
            <a:r>
              <a:rPr lang="ja-JP" altLang="en-US" sz="2400" dirty="0">
                <a:latin typeface="+mn-ea"/>
                <a:ea typeface="+mn-ea"/>
              </a:rPr>
              <a:t>はアイルランドで</a:t>
            </a:r>
            <a:r>
              <a:rPr lang="en-US" altLang="ja-JP" sz="2400" dirty="0">
                <a:latin typeface="+mn-ea"/>
                <a:ea typeface="+mn-ea"/>
              </a:rPr>
              <a:t>PPA</a:t>
            </a:r>
            <a:r>
              <a:rPr lang="ja-JP" altLang="en-US" sz="2400" dirty="0">
                <a:latin typeface="+mn-ea"/>
                <a:ea typeface="+mn-ea"/>
              </a:rPr>
              <a:t>契約、直後にオランダで欧州最大の</a:t>
            </a:r>
            <a:r>
              <a:rPr lang="en-US" altLang="ja-JP" sz="2400" dirty="0">
                <a:latin typeface="+mn-ea"/>
                <a:ea typeface="+mn-ea"/>
              </a:rPr>
              <a:t>PPA</a:t>
            </a:r>
            <a:r>
              <a:rPr lang="ja-JP" altLang="en-US" sz="2400" dirty="0">
                <a:latin typeface="+mn-ea"/>
                <a:ea typeface="+mn-ea"/>
              </a:rPr>
              <a:t>契約締結</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Akzo Nobel</a:t>
            </a:r>
            <a:r>
              <a:rPr lang="ja-JP" altLang="en-US" sz="2400" dirty="0">
                <a:latin typeface="+mn-ea"/>
                <a:ea typeface="+mn-ea"/>
              </a:rPr>
              <a:t>、</a:t>
            </a:r>
            <a:r>
              <a:rPr lang="en-US" altLang="ja-JP" sz="2400" dirty="0">
                <a:latin typeface="+mn-ea"/>
                <a:ea typeface="+mn-ea"/>
              </a:rPr>
              <a:t> </a:t>
            </a:r>
            <a:r>
              <a:rPr lang="ja-JP" altLang="en-US" sz="2400" dirty="0">
                <a:solidFill>
                  <a:srgbClr val="FF0000"/>
                </a:solidFill>
                <a:latin typeface="+mn-ea"/>
                <a:ea typeface="+mn-ea"/>
              </a:rPr>
              <a:t>グーグル</a:t>
            </a:r>
            <a:r>
              <a:rPr lang="ja-JP" altLang="en-US" sz="2400" dirty="0">
                <a:latin typeface="+mn-ea"/>
                <a:ea typeface="+mn-ea"/>
              </a:rPr>
              <a:t>、</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a:t>
            </a:r>
            <a:r>
              <a:rPr lang="ja-JP" altLang="en-US" sz="2400" dirty="0">
                <a:solidFill>
                  <a:srgbClr val="FF0000"/>
                </a:solidFill>
                <a:latin typeface="+mn-ea"/>
                <a:ea typeface="+mn-ea"/>
              </a:rPr>
              <a:t>ロイヤルフィリップス</a:t>
            </a:r>
            <a:r>
              <a:rPr lang="ja-JP" altLang="en-US" sz="2400" dirty="0">
                <a:latin typeface="+mn-ea"/>
                <a:ea typeface="+mn-ea"/>
              </a:rPr>
              <a:t>は、オランダでの風力プロジェクトに、共同で</a:t>
            </a:r>
            <a:r>
              <a:rPr lang="en-US" altLang="ja-JP" sz="2400" dirty="0">
                <a:latin typeface="+mn-ea"/>
                <a:ea typeface="+mn-ea"/>
              </a:rPr>
              <a:t>PPA</a:t>
            </a:r>
            <a:r>
              <a:rPr lang="ja-JP" altLang="en-US" sz="2400" dirty="0">
                <a:latin typeface="+mn-ea"/>
                <a:ea typeface="+mn-ea"/>
              </a:rPr>
              <a:t>を締結</a:t>
            </a:r>
            <a:endParaRPr lang="en-US" altLang="ja-JP" sz="2400" dirty="0">
              <a:latin typeface="+mn-ea"/>
              <a:ea typeface="+mn-ea"/>
            </a:endParaRPr>
          </a:p>
        </p:txBody>
      </p:sp>
      <p:sp>
        <p:nvSpPr>
          <p:cNvPr id="10" name="Text Box 9">
            <a:extLst>
              <a:ext uri="{FF2B5EF4-FFF2-40B4-BE49-F238E27FC236}">
                <a16:creationId xmlns:a16="http://schemas.microsoft.com/office/drawing/2014/main" id="{239420B8-EBD2-ABF9-C761-5B1F4AF1C727}"/>
              </a:ext>
            </a:extLst>
          </p:cNvPr>
          <p:cNvSpPr txBox="1">
            <a:spLocks noChangeArrowheads="1"/>
          </p:cNvSpPr>
          <p:nvPr/>
        </p:nvSpPr>
        <p:spPr bwMode="auto">
          <a:xfrm>
            <a:off x="161925" y="7188161"/>
            <a:ext cx="9900505"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https://now.solar/wp-content/uploads/2018/02/re100-report.pdf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8161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t>3.1</a:t>
            </a:r>
            <a:r>
              <a:rPr lang="ja-JP" altLang="en-US"/>
              <a:t>　電力小売とのプロジェクト特定契約</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a:t>小売電気事業者が特定のプロジェクトから調達し、販売した電力を購入することによる再エネ電力調達</a:t>
            </a:r>
            <a:endParaRPr lang="en-US" altLang="ja-JP"/>
          </a:p>
          <a:p>
            <a:pPr marL="630238">
              <a:buFont typeface="Wingdings" panose="05000000000000000000" pitchFamily="2" charset="2"/>
              <a:buChar char="Ø"/>
            </a:pPr>
            <a:r>
              <a:rPr lang="ja-JP" altLang="en-US"/>
              <a:t>海外ではグリーンタリフ（</a:t>
            </a:r>
            <a:r>
              <a:rPr lang="en-US" altLang="ja-JP"/>
              <a:t>Green tariff</a:t>
            </a:r>
            <a:r>
              <a:rPr lang="ja-JP" altLang="en-US"/>
              <a:t>）と呼ばれる</a:t>
            </a:r>
            <a:endParaRPr lang="en-US" altLang="ja-JP"/>
          </a:p>
        </p:txBody>
      </p:sp>
      <p:grpSp>
        <p:nvGrpSpPr>
          <p:cNvPr id="5" name="グループ化 4"/>
          <p:cNvGrpSpPr/>
          <p:nvPr/>
        </p:nvGrpSpPr>
        <p:grpSpPr>
          <a:xfrm>
            <a:off x="650760" y="3670427"/>
            <a:ext cx="9486379" cy="2382793"/>
            <a:chOff x="650760" y="3670427"/>
            <a:chExt cx="9486379" cy="2382793"/>
          </a:xfrm>
        </p:grpSpPr>
        <p:sp>
          <p:nvSpPr>
            <p:cNvPr id="26" name="角丸四角形 25"/>
            <p:cNvSpPr/>
            <p:nvPr/>
          </p:nvSpPr>
          <p:spPr bwMode="auto">
            <a:xfrm>
              <a:off x="7633883" y="3670427"/>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8190" y="3839263"/>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bwMode="auto">
            <a:xfrm>
              <a:off x="7796444" y="4991391"/>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29" name="正方形/長方形 28"/>
            <p:cNvSpPr/>
            <p:nvPr/>
          </p:nvSpPr>
          <p:spPr bwMode="auto">
            <a:xfrm>
              <a:off x="7940894" y="468862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cxnSp>
          <p:nvCxnSpPr>
            <p:cNvPr id="32" name="直線コネクタ 31"/>
            <p:cNvCxnSpPr/>
            <p:nvPr/>
          </p:nvCxnSpPr>
          <p:spPr bwMode="auto">
            <a:xfrm flipH="1">
              <a:off x="2990760" y="4688621"/>
              <a:ext cx="4644000" cy="0"/>
            </a:xfrm>
            <a:prstGeom prst="line">
              <a:avLst/>
            </a:prstGeom>
            <a:noFill/>
            <a:ln w="38100" cap="flat" cmpd="sng" algn="ctr">
              <a:solidFill>
                <a:srgbClr val="008000"/>
              </a:solidFill>
              <a:prstDash val="solid"/>
              <a:round/>
              <a:headEnd type="triangle" w="med" len="med"/>
              <a:tailEnd type="none" w="med" len="med"/>
            </a:ln>
            <a:effectLst/>
          </p:spPr>
        </p:cxnSp>
        <p:cxnSp>
          <p:nvCxnSpPr>
            <p:cNvPr id="49" name="直線コネクタ 48"/>
            <p:cNvCxnSpPr/>
            <p:nvPr/>
          </p:nvCxnSpPr>
          <p:spPr bwMode="auto">
            <a:xfrm flipH="1">
              <a:off x="2993422" y="4863381"/>
              <a:ext cx="4644000" cy="1"/>
            </a:xfrm>
            <a:prstGeom prst="line">
              <a:avLst/>
            </a:prstGeom>
            <a:noFill/>
            <a:ln w="38100" cap="flat" cmpd="sng" algn="ctr">
              <a:solidFill>
                <a:srgbClr val="FF0000"/>
              </a:solidFill>
              <a:prstDash val="solid"/>
              <a:round/>
              <a:headEnd type="triangle" w="med" len="med"/>
              <a:tailEnd type="none" w="med" len="med"/>
            </a:ln>
            <a:effectLst/>
          </p:spPr>
        </p:cxnSp>
        <p:sp>
          <p:nvSpPr>
            <p:cNvPr id="50" name="円/楕円 31"/>
            <p:cNvSpPr/>
            <p:nvPr/>
          </p:nvSpPr>
          <p:spPr bwMode="auto">
            <a:xfrm>
              <a:off x="3603973" y="4373472"/>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22922" y="4493621"/>
              <a:ext cx="366825" cy="528800"/>
            </a:xfrm>
            <a:prstGeom prst="rect">
              <a:avLst/>
            </a:prstGeom>
            <a:solidFill>
              <a:srgbClr val="FFFFFF"/>
            </a:solidFill>
          </p:spPr>
        </p:pic>
        <p:pic>
          <p:nvPicPr>
            <p:cNvPr id="52" name="図 51"/>
            <p:cNvPicPr>
              <a:picLocks noChangeAspect="1"/>
            </p:cNvPicPr>
            <p:nvPr/>
          </p:nvPicPr>
          <p:blipFill>
            <a:blip r:embed="rId5" cstate="print"/>
            <a:stretch>
              <a:fillRect/>
            </a:stretch>
          </p:blipFill>
          <p:spPr>
            <a:xfrm>
              <a:off x="5021908" y="4529416"/>
              <a:ext cx="647996" cy="539090"/>
            </a:xfrm>
            <a:prstGeom prst="rect">
              <a:avLst/>
            </a:prstGeom>
          </p:spPr>
        </p:pic>
        <p:sp>
          <p:nvSpPr>
            <p:cNvPr id="58" name="正方形/長方形 57"/>
            <p:cNvSpPr/>
            <p:nvPr/>
          </p:nvSpPr>
          <p:spPr>
            <a:xfrm>
              <a:off x="4761638" y="5064589"/>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p>
          </p:txBody>
        </p:sp>
        <p:sp>
          <p:nvSpPr>
            <p:cNvPr id="61" name="テキスト ボックス 60"/>
            <p:cNvSpPr txBox="1"/>
            <p:nvPr/>
          </p:nvSpPr>
          <p:spPr bwMode="auto">
            <a:xfrm>
              <a:off x="3529280" y="5126368"/>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系統網</a:t>
              </a:r>
            </a:p>
          </p:txBody>
        </p:sp>
        <p:sp>
          <p:nvSpPr>
            <p:cNvPr id="62" name="正方形/長方形 61"/>
            <p:cNvSpPr/>
            <p:nvPr/>
          </p:nvSpPr>
          <p:spPr>
            <a:xfrm>
              <a:off x="2999345" y="559155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63" name="正方形/長方形 62"/>
            <p:cNvSpPr/>
            <p:nvPr/>
          </p:nvSpPr>
          <p:spPr>
            <a:xfrm>
              <a:off x="2836813" y="3926130"/>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pic>
          <p:nvPicPr>
            <p:cNvPr id="64" name="図 63"/>
            <p:cNvPicPr>
              <a:picLocks noChangeAspect="1"/>
            </p:cNvPicPr>
            <p:nvPr/>
          </p:nvPicPr>
          <p:blipFill>
            <a:blip r:embed="rId6" cstate="print"/>
            <a:stretch>
              <a:fillRect/>
            </a:stretch>
          </p:blipFill>
          <p:spPr>
            <a:xfrm>
              <a:off x="1961047" y="4137902"/>
              <a:ext cx="875271" cy="945805"/>
            </a:xfrm>
            <a:prstGeom prst="rect">
              <a:avLst/>
            </a:prstGeom>
          </p:spPr>
        </p:pic>
        <p:pic>
          <p:nvPicPr>
            <p:cNvPr id="65" name="図 64"/>
            <p:cNvPicPr>
              <a:picLocks noChangeAspect="1"/>
            </p:cNvPicPr>
            <p:nvPr/>
          </p:nvPicPr>
          <p:blipFill>
            <a:blip r:embed="rId7" cstate="print"/>
            <a:stretch>
              <a:fillRect/>
            </a:stretch>
          </p:blipFill>
          <p:spPr>
            <a:xfrm>
              <a:off x="784179" y="3987076"/>
              <a:ext cx="1056674" cy="945893"/>
            </a:xfrm>
            <a:prstGeom prst="rect">
              <a:avLst/>
            </a:prstGeom>
          </p:spPr>
        </p:pic>
        <p:sp>
          <p:nvSpPr>
            <p:cNvPr id="66" name="角丸四角形 65"/>
            <p:cNvSpPr/>
            <p:nvPr/>
          </p:nvSpPr>
          <p:spPr bwMode="auto">
            <a:xfrm>
              <a:off x="650760" y="3810078"/>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67" name="テキスト ボックス 66"/>
            <p:cNvSpPr txBox="1"/>
            <p:nvPr/>
          </p:nvSpPr>
          <p:spPr bwMode="auto">
            <a:xfrm>
              <a:off x="710520" y="5079978"/>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a:solidFill>
                    <a:srgbClr val="FF0000"/>
                  </a:solidFill>
                  <a:latin typeface="Meiryo UI" panose="020B0604030504040204" pitchFamily="50" charset="-128"/>
                  <a:cs typeface="Meiryo UI" panose="020B0604030504040204" pitchFamily="50" charset="-128"/>
                </a:rPr>
                <a:t>特定の</a:t>
              </a:r>
              <a:endParaRPr lang="en-US" altLang="ja-JP" sz="2000" b="1">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a:solidFill>
                    <a:srgbClr val="000000"/>
                  </a:solidFill>
                  <a:latin typeface="Meiryo UI" panose="020B0604030504040204" pitchFamily="50" charset="-128"/>
                  <a:cs typeface="Meiryo UI" panose="020B0604030504040204" pitchFamily="50" charset="-128"/>
                </a:rPr>
                <a:t>発電プロジェクト</a:t>
              </a:r>
            </a:p>
          </p:txBody>
        </p:sp>
        <p:sp>
          <p:nvSpPr>
            <p:cNvPr id="68" name="円/楕円 31"/>
            <p:cNvSpPr/>
            <p:nvPr/>
          </p:nvSpPr>
          <p:spPr bwMode="auto">
            <a:xfrm>
              <a:off x="6249563" y="4371795"/>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468512" y="4491944"/>
              <a:ext cx="366825" cy="528800"/>
            </a:xfrm>
            <a:prstGeom prst="rect">
              <a:avLst/>
            </a:prstGeom>
            <a:solidFill>
              <a:srgbClr val="FFFFFF"/>
            </a:solidFill>
          </p:spPr>
        </p:pic>
        <p:sp>
          <p:nvSpPr>
            <p:cNvPr id="70" name="テキスト ボックス 69"/>
            <p:cNvSpPr txBox="1"/>
            <p:nvPr/>
          </p:nvSpPr>
          <p:spPr bwMode="auto">
            <a:xfrm>
              <a:off x="6174870" y="5124691"/>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系統網</a:t>
              </a:r>
            </a:p>
          </p:txBody>
        </p:sp>
      </p:grpSp>
      <p:sp>
        <p:nvSpPr>
          <p:cNvPr id="6" name="Text Box 9">
            <a:extLst>
              <a:ext uri="{FF2B5EF4-FFF2-40B4-BE49-F238E27FC236}">
                <a16:creationId xmlns:a16="http://schemas.microsoft.com/office/drawing/2014/main" id="{3FA4DA10-F9F8-8A8C-C1F6-48F5C423362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latin typeface="Segoe UI" panose="020B0502040204020203" pitchFamily="34" charset="0"/>
                <a:ea typeface="メイリオ" panose="020B0604030504040204" pitchFamily="50" charset="-128"/>
                <a:cs typeface="Segoe UI" panose="020B0502040204020203" pitchFamily="34" charset="0"/>
              </a:rPr>
              <a:t>,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057016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t>3.2</a:t>
            </a:r>
            <a:r>
              <a:rPr lang="ja-JP" altLang="en-US"/>
              <a:t>　電力小売との小売供給契約（再エネ電力メニュー）</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2173823"/>
          </a:xfrm>
        </p:spPr>
        <p:txBody>
          <a:bodyPr/>
          <a:lstStyle/>
          <a:p>
            <a:r>
              <a:rPr lang="ja-JP" altLang="en-US"/>
              <a:t>小売電気事業者が提供する再エネ電力メニューを購入することによる再エネ電力調達</a:t>
            </a:r>
            <a:endParaRPr lang="en-US" altLang="ja-JP"/>
          </a:p>
          <a:p>
            <a:r>
              <a:rPr lang="ja-JP" altLang="en-US"/>
              <a:t>小売電気事業者は、以下を組み合わせて電力メニューを設計する</a:t>
            </a:r>
          </a:p>
          <a:p>
            <a:pPr marL="630238">
              <a:buFont typeface="Wingdings" panose="05000000000000000000" pitchFamily="2" charset="2"/>
              <a:buChar char="Ø"/>
            </a:pPr>
            <a:r>
              <a:rPr lang="ja-JP" altLang="en-US"/>
              <a:t>相対契約で調達する電力／自ら発電した電力</a:t>
            </a:r>
            <a:endParaRPr lang="en-US" altLang="ja-JP"/>
          </a:p>
          <a:p>
            <a:pPr marL="630238">
              <a:buFont typeface="Wingdings" panose="05000000000000000000" pitchFamily="2" charset="2"/>
              <a:buChar char="Ø"/>
            </a:pPr>
            <a:r>
              <a:rPr lang="ja-JP" altLang="en-US"/>
              <a:t>卸電力取引所経由の電力</a:t>
            </a:r>
            <a:endParaRPr lang="en-US" altLang="ja-JP"/>
          </a:p>
          <a:p>
            <a:pPr marL="630238">
              <a:buFont typeface="Wingdings" panose="05000000000000000000" pitchFamily="2" charset="2"/>
              <a:buChar char="Ø"/>
            </a:pPr>
            <a:r>
              <a:rPr lang="ja-JP" altLang="en-US"/>
              <a:t>再エネ電力証書（</a:t>
            </a:r>
            <a:r>
              <a:rPr lang="en-US" altLang="ja-JP"/>
              <a:t>EAC)</a:t>
            </a:r>
            <a:endParaRPr lang="ja-JP" altLang="en-US"/>
          </a:p>
        </p:txBody>
      </p:sp>
      <p:grpSp>
        <p:nvGrpSpPr>
          <p:cNvPr id="2" name="グループ化 1"/>
          <p:cNvGrpSpPr/>
          <p:nvPr/>
        </p:nvGrpSpPr>
        <p:grpSpPr>
          <a:xfrm>
            <a:off x="516323" y="3766019"/>
            <a:ext cx="9600497" cy="2952000"/>
            <a:chOff x="516323" y="3766019"/>
            <a:chExt cx="9600497" cy="2952000"/>
          </a:xfrm>
        </p:grpSpPr>
        <p:sp>
          <p:nvSpPr>
            <p:cNvPr id="23" name="角丸四角形 22"/>
            <p:cNvSpPr/>
            <p:nvPr/>
          </p:nvSpPr>
          <p:spPr bwMode="auto">
            <a:xfrm>
              <a:off x="7613564" y="427007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4"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37871" y="443891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7776125" y="559103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26" name="正方形/長方形 25"/>
            <p:cNvSpPr/>
            <p:nvPr/>
          </p:nvSpPr>
          <p:spPr bwMode="auto">
            <a:xfrm>
              <a:off x="7920575" y="528826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943600"/>
              <a:ext cx="412262" cy="445484"/>
            </a:xfrm>
            <a:prstGeom prst="rect">
              <a:avLst/>
            </a:prstGeom>
          </p:spPr>
        </p:pic>
        <p:pic>
          <p:nvPicPr>
            <p:cNvPr id="28" name="図 27"/>
            <p:cNvPicPr>
              <a:picLocks noChangeAspect="1"/>
            </p:cNvPicPr>
            <p:nvPr/>
          </p:nvPicPr>
          <p:blipFill>
            <a:blip r:embed="rId4" cstate="print"/>
            <a:stretch>
              <a:fillRect/>
            </a:stretch>
          </p:blipFill>
          <p:spPr>
            <a:xfrm>
              <a:off x="547302" y="3838027"/>
              <a:ext cx="600586" cy="537621"/>
            </a:xfrm>
            <a:prstGeom prst="rect">
              <a:avLst/>
            </a:prstGeom>
          </p:spPr>
        </p:pic>
        <p:cxnSp>
          <p:nvCxnSpPr>
            <p:cNvPr id="29" name="直線コネクタ 28"/>
            <p:cNvCxnSpPr/>
            <p:nvPr/>
          </p:nvCxnSpPr>
          <p:spPr bwMode="auto">
            <a:xfrm flipH="1">
              <a:off x="5530282" y="5381360"/>
              <a:ext cx="2106234" cy="0"/>
            </a:xfrm>
            <a:prstGeom prst="line">
              <a:avLst/>
            </a:prstGeom>
            <a:noFill/>
            <a:ln w="38100" cap="flat" cmpd="sng" algn="ctr">
              <a:solidFill>
                <a:srgbClr val="008000"/>
              </a:solidFill>
              <a:prstDash val="solid"/>
              <a:round/>
              <a:headEnd type="triangle" w="med" len="med"/>
              <a:tailEnd type="none" w="med" len="med"/>
            </a:ln>
            <a:effectLst/>
          </p:spPr>
        </p:cxnSp>
        <p:sp>
          <p:nvSpPr>
            <p:cNvPr id="30" name="テキスト ボックス 29"/>
            <p:cNvSpPr txBox="1"/>
            <p:nvPr/>
          </p:nvSpPr>
          <p:spPr bwMode="auto">
            <a:xfrm>
              <a:off x="516323" y="4384474"/>
              <a:ext cx="1467068"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発電事業者</a:t>
              </a:r>
            </a:p>
          </p:txBody>
        </p:sp>
        <p:cxnSp>
          <p:nvCxnSpPr>
            <p:cNvPr id="31" name="直線コネクタ 30"/>
            <p:cNvCxnSpPr/>
            <p:nvPr/>
          </p:nvCxnSpPr>
          <p:spPr bwMode="auto">
            <a:xfrm flipH="1">
              <a:off x="5530282" y="5566218"/>
              <a:ext cx="2106234" cy="1"/>
            </a:xfrm>
            <a:prstGeom prst="line">
              <a:avLst/>
            </a:prstGeom>
            <a:noFill/>
            <a:ln w="38100" cap="flat" cmpd="sng" algn="ctr">
              <a:solidFill>
                <a:srgbClr val="FF0000"/>
              </a:solidFill>
              <a:prstDash val="solid"/>
              <a:round/>
              <a:headEnd type="triangle" w="med" len="med"/>
              <a:tailEnd type="none" w="med" len="med"/>
            </a:ln>
            <a:effectLst/>
          </p:spPr>
        </p:cxnSp>
        <p:sp>
          <p:nvSpPr>
            <p:cNvPr id="32" name="円/楕円 31"/>
            <p:cNvSpPr/>
            <p:nvPr/>
          </p:nvSpPr>
          <p:spPr bwMode="auto">
            <a:xfrm>
              <a:off x="6713485" y="5098167"/>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932434" y="5218316"/>
              <a:ext cx="366825" cy="528800"/>
            </a:xfrm>
            <a:prstGeom prst="rect">
              <a:avLst/>
            </a:prstGeom>
            <a:solidFill>
              <a:srgbClr val="FFFFFF"/>
            </a:solidFill>
          </p:spPr>
        </p:pic>
        <p:pic>
          <p:nvPicPr>
            <p:cNvPr id="50" name="図 49"/>
            <p:cNvPicPr>
              <a:picLocks noChangeAspect="1"/>
            </p:cNvPicPr>
            <p:nvPr/>
          </p:nvPicPr>
          <p:blipFill>
            <a:blip r:embed="rId7" cstate="print"/>
            <a:stretch>
              <a:fillRect/>
            </a:stretch>
          </p:blipFill>
          <p:spPr>
            <a:xfrm>
              <a:off x="2804072" y="5422203"/>
              <a:ext cx="647996" cy="539090"/>
            </a:xfrm>
            <a:prstGeom prst="rect">
              <a:avLst/>
            </a:prstGeom>
          </p:spPr>
        </p:pic>
        <p:sp>
          <p:nvSpPr>
            <p:cNvPr id="51" name="角丸四角形 50"/>
            <p:cNvSpPr/>
            <p:nvPr/>
          </p:nvSpPr>
          <p:spPr bwMode="auto">
            <a:xfrm>
              <a:off x="586703" y="4918147"/>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卸取引所</a:t>
              </a:r>
              <a:endParaRPr kumimoji="0" lang="en-US" altLang="ja-JP" sz="2000" ker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電力</a:t>
              </a:r>
            </a:p>
          </p:txBody>
        </p:sp>
        <p:sp>
          <p:nvSpPr>
            <p:cNvPr id="52" name="メモ 51"/>
            <p:cNvSpPr/>
            <p:nvPr/>
          </p:nvSpPr>
          <p:spPr bwMode="auto">
            <a:xfrm>
              <a:off x="608595" y="5892711"/>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bwMode="auto">
            <a:xfrm>
              <a:off x="1016834" y="5851063"/>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再エネ電力</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証書</a:t>
              </a:r>
            </a:p>
          </p:txBody>
        </p:sp>
        <p:sp>
          <p:nvSpPr>
            <p:cNvPr id="55" name="右中かっこ 54"/>
            <p:cNvSpPr/>
            <p:nvPr/>
          </p:nvSpPr>
          <p:spPr bwMode="auto">
            <a:xfrm>
              <a:off x="2228008" y="3766019"/>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56" name="正方形/長方形 55"/>
            <p:cNvSpPr/>
            <p:nvPr/>
          </p:nvSpPr>
          <p:spPr>
            <a:xfrm>
              <a:off x="2607467" y="4678313"/>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p>
          </p:txBody>
        </p:sp>
        <p:sp>
          <p:nvSpPr>
            <p:cNvPr id="57" name="右矢印 56"/>
            <p:cNvSpPr/>
            <p:nvPr/>
          </p:nvSpPr>
          <p:spPr bwMode="auto">
            <a:xfrm>
              <a:off x="3553141" y="5237991"/>
              <a:ext cx="403059" cy="586931"/>
            </a:xfrm>
            <a:prstGeom prst="rightArrow">
              <a:avLst/>
            </a:prstGeom>
            <a:no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3995075" y="5139111"/>
              <a:ext cx="1512168" cy="817245"/>
            </a:xfrm>
            <a:prstGeom prst="roundRect">
              <a:avLst/>
            </a:prstGeom>
            <a:solidFill>
              <a:srgbClr val="99FF99"/>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spAutoFit/>
            </a:bodyPr>
            <a:lstStyle/>
            <a:p>
              <a:pPr algn="ctr" defTabSz="914400">
                <a:lnSpc>
                  <a:spcPct val="120000"/>
                </a:lnSpc>
                <a:defRPr/>
              </a:pPr>
              <a:r>
                <a:rPr kumimoji="0" lang="ja-JP" altLang="en-US" sz="2000" b="1" kern="0">
                  <a:solidFill>
                    <a:srgbClr val="000000"/>
                  </a:solidFill>
                  <a:latin typeface="Meiryo UI"/>
                  <a:cs typeface="Meiryo UI" panose="020B0604030504040204" pitchFamily="50" charset="-128"/>
                </a:rPr>
                <a:t>再エネ電力</a:t>
              </a:r>
              <a:endParaRPr kumimoji="0" lang="en-US" altLang="ja-JP" sz="2000" b="1" kern="0">
                <a:solidFill>
                  <a:srgbClr val="000000"/>
                </a:solidFill>
                <a:latin typeface="Meiryo UI"/>
                <a:cs typeface="Meiryo UI" panose="020B0604030504040204" pitchFamily="50" charset="-128"/>
              </a:endParaRPr>
            </a:p>
            <a:p>
              <a:pPr algn="ctr" defTabSz="914400">
                <a:lnSpc>
                  <a:spcPct val="120000"/>
                </a:lnSpc>
                <a:defRPr/>
              </a:pPr>
              <a:r>
                <a:rPr kumimoji="0" lang="ja-JP" altLang="en-US" sz="2000" b="1" kern="0">
                  <a:solidFill>
                    <a:srgbClr val="000000"/>
                  </a:solidFill>
                  <a:latin typeface="Meiryo UI"/>
                  <a:cs typeface="Meiryo UI" panose="020B0604030504040204" pitchFamily="50" charset="-128"/>
                </a:rPr>
                <a:t>メニュー</a:t>
              </a:r>
            </a:p>
          </p:txBody>
        </p:sp>
        <p:sp>
          <p:nvSpPr>
            <p:cNvPr id="59" name="テキスト ボックス 58"/>
            <p:cNvSpPr txBox="1"/>
            <p:nvPr/>
          </p:nvSpPr>
          <p:spPr bwMode="auto">
            <a:xfrm>
              <a:off x="6638792" y="585106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系統網</a:t>
              </a:r>
            </a:p>
          </p:txBody>
        </p:sp>
        <p:sp>
          <p:nvSpPr>
            <p:cNvPr id="60" name="正方形/長方形 59"/>
            <p:cNvSpPr/>
            <p:nvPr/>
          </p:nvSpPr>
          <p:spPr>
            <a:xfrm>
              <a:off x="5459758" y="5618706"/>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61" name="正方形/長方形 60"/>
            <p:cNvSpPr/>
            <p:nvPr/>
          </p:nvSpPr>
          <p:spPr>
            <a:xfrm>
              <a:off x="5303983" y="4897345"/>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grpSp>
      <p:sp>
        <p:nvSpPr>
          <p:cNvPr id="6" name="Text Box 9">
            <a:extLst>
              <a:ext uri="{FF2B5EF4-FFF2-40B4-BE49-F238E27FC236}">
                <a16:creationId xmlns:a16="http://schemas.microsoft.com/office/drawing/2014/main" id="{5CCAA99B-BDA8-48EF-0D36-4E5B8ADE68E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28478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4.</a:t>
            </a:r>
            <a:r>
              <a:rPr kumimoji="1" lang="ja-JP" altLang="en-US"/>
              <a:t>　再エネ電力証書（</a:t>
            </a:r>
            <a:r>
              <a:rPr kumimoji="1" lang="en-US" altLang="ja-JP"/>
              <a:t>EAC</a:t>
            </a:r>
            <a:r>
              <a:rPr kumimoji="1" lang="ja-JP" altLang="en-US"/>
              <a:t>）の</a:t>
            </a:r>
            <a:r>
              <a:rPr lang="ja-JP" altLang="en-US"/>
              <a:t>調達</a:t>
            </a:r>
            <a:endParaRPr kumimoji="1" lang="ja-JP" altLang="en-US"/>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635214"/>
          </a:xfrm>
        </p:spPr>
        <p:txBody>
          <a:bodyPr/>
          <a:lstStyle/>
          <a:p>
            <a:r>
              <a:rPr lang="ja-JP" altLang="en-US"/>
              <a:t>再エネ電力証書（</a:t>
            </a:r>
            <a:r>
              <a:rPr lang="en-US" altLang="ja-JP"/>
              <a:t>EAC)</a:t>
            </a:r>
            <a:r>
              <a:rPr lang="ja-JP" altLang="en-US"/>
              <a:t>から分離された再エネ価値（≒再エネ電力証書（</a:t>
            </a:r>
            <a:r>
              <a:rPr lang="en-US" altLang="ja-JP"/>
              <a:t>EAC)</a:t>
            </a:r>
            <a:r>
              <a:rPr lang="ja-JP" altLang="en-US"/>
              <a:t>）を購入することによる再エネ</a:t>
            </a:r>
            <a:br>
              <a:rPr lang="en-US" altLang="ja-JP"/>
            </a:br>
            <a:r>
              <a:rPr lang="ja-JP" altLang="en-US"/>
              <a:t>電力調達</a:t>
            </a:r>
            <a:endParaRPr lang="en-US" altLang="ja-JP"/>
          </a:p>
          <a:p>
            <a:r>
              <a:rPr lang="ja-JP" altLang="en-US"/>
              <a:t>消費者は別途「電力価値」の調達が必要</a:t>
            </a:r>
          </a:p>
        </p:txBody>
      </p:sp>
      <p:sp>
        <p:nvSpPr>
          <p:cNvPr id="34" name="角丸四角形 33"/>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37" name="正方形/長方形 36"/>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cstate="print"/>
          <a:stretch>
            <a:fillRect/>
          </a:stretch>
        </p:blipFill>
        <p:spPr>
          <a:xfrm>
            <a:off x="1944379" y="4156472"/>
            <a:ext cx="875271" cy="945805"/>
          </a:xfrm>
          <a:prstGeom prst="rect">
            <a:avLst/>
          </a:prstGeom>
        </p:spPr>
      </p:pic>
      <p:pic>
        <p:nvPicPr>
          <p:cNvPr id="39" name="図 38"/>
          <p:cNvPicPr>
            <a:picLocks noChangeAspect="1"/>
          </p:cNvPicPr>
          <p:nvPr/>
        </p:nvPicPr>
        <p:blipFill>
          <a:blip r:embed="rId4" cstate="print"/>
          <a:stretch>
            <a:fillRect/>
          </a:stretch>
        </p:blipFill>
        <p:spPr>
          <a:xfrm>
            <a:off x="767511" y="4005646"/>
            <a:ext cx="1056674" cy="945893"/>
          </a:xfrm>
          <a:prstGeom prst="rect">
            <a:avLst/>
          </a:prstGeom>
        </p:spPr>
      </p:pic>
      <p:cxnSp>
        <p:nvCxnSpPr>
          <p:cNvPr id="40" name="直線コネクタ 39"/>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1" name="メモ 40"/>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再エネ</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電力</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証書</a:t>
            </a:r>
          </a:p>
        </p:txBody>
      </p:sp>
      <p:cxnSp>
        <p:nvCxnSpPr>
          <p:cNvPr id="42" name="直線コネクタ 41"/>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3" name="稲妻 42"/>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ＭＳ Ｐゴシック" panose="020B0600070205080204" pitchFamily="50" charset="-128"/>
              <a:ea typeface="ＭＳ Ｐゴシック" pitchFamily="50" charset="-128"/>
            </a:endParaRPr>
          </a:p>
        </p:txBody>
      </p:sp>
      <p:sp>
        <p:nvSpPr>
          <p:cNvPr id="44" name="角丸四角形 43"/>
          <p:cNvSpPr/>
          <p:nvPr/>
        </p:nvSpPr>
        <p:spPr bwMode="auto">
          <a:xfrm>
            <a:off x="642361" y="3851293"/>
            <a:ext cx="2315262"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5" name="テキスト ボックス 44"/>
          <p:cNvSpPr txBox="1"/>
          <p:nvPr/>
        </p:nvSpPr>
        <p:spPr bwMode="auto">
          <a:xfrm>
            <a:off x="759673" y="5280534"/>
            <a:ext cx="2197950" cy="420243"/>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発電事業者</a:t>
            </a:r>
          </a:p>
        </p:txBody>
      </p:sp>
      <p:sp>
        <p:nvSpPr>
          <p:cNvPr id="46" name="正方形/長方形 45"/>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電力</a:t>
            </a:r>
          </a:p>
        </p:txBody>
      </p:sp>
      <p:sp>
        <p:nvSpPr>
          <p:cNvPr id="47" name="正方形/長方形 46"/>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48" name="正方形/長方形 47"/>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54" name="正方形/長方形 53"/>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62" name="四角形吹き出し 61"/>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a:solidFill>
                <a:srgbClr val="000000"/>
              </a:solidFill>
              <a:latin typeface="ＭＳ Ｐゴシック" panose="020B0600070205080204" pitchFamily="50" charset="-128"/>
              <a:ea typeface="ＭＳ Ｐゴシック" pitchFamily="50" charset="-128"/>
            </a:endParaRPr>
          </a:p>
        </p:txBody>
      </p:sp>
      <p:sp>
        <p:nvSpPr>
          <p:cNvPr id="63" name="四角形吹き出し 62"/>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別途、</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a:solidFill>
                <a:srgbClr val="000000"/>
              </a:solidFill>
              <a:latin typeface="Meiryo UI" panose="020B0604030504040204" pitchFamily="50" charset="-128"/>
              <a:cs typeface="Meiryo UI" panose="020B0604030504040204" pitchFamily="50" charset="-128"/>
            </a:endParaRPr>
          </a:p>
        </p:txBody>
      </p:sp>
      <p:sp>
        <p:nvSpPr>
          <p:cNvPr id="2" name="Text Box 9">
            <a:extLst>
              <a:ext uri="{FF2B5EF4-FFF2-40B4-BE49-F238E27FC236}">
                <a16:creationId xmlns:a16="http://schemas.microsoft.com/office/drawing/2014/main" id="{436A6927-0EB4-D58C-1562-26DFFA52E18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latin typeface="Segoe UI" panose="020B0502040204020203" pitchFamily="34" charset="0"/>
                <a:ea typeface="メイリオ" panose="020B0604030504040204" pitchFamily="50" charset="-128"/>
                <a:cs typeface="Segoe UI" panose="020B0502040204020203" pitchFamily="34" charset="0"/>
              </a:rPr>
              <a:t>,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647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環境省も</a:t>
            </a:r>
            <a:r>
              <a:rPr lang="en-US" altLang="ja-JP"/>
              <a:t>RE100</a:t>
            </a:r>
            <a:r>
              <a:rPr lang="ja-JP" altLang="en-US"/>
              <a:t>に参加</a:t>
            </a:r>
            <a:endParaRPr kumimoji="1" lang="ja-JP" altLang="en-US"/>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a:t>2018</a:t>
            </a:r>
            <a:r>
              <a:rPr lang="ja-JP" altLang="en-US"/>
              <a:t>年</a:t>
            </a:r>
            <a:r>
              <a:rPr lang="en-US" altLang="ja-JP"/>
              <a:t>6</a:t>
            </a:r>
            <a:r>
              <a:rPr lang="ja-JP" altLang="en-US"/>
              <a:t>月</a:t>
            </a:r>
            <a:r>
              <a:rPr lang="en-US" altLang="ja-JP"/>
              <a:t>15</a:t>
            </a:r>
            <a:r>
              <a:rPr lang="ja-JP" altLang="en-US"/>
              <a:t>日、環境省は公的機関としては世界で初めて</a:t>
            </a:r>
            <a:r>
              <a:rPr lang="en-US" altLang="ja-JP"/>
              <a:t>RE100</a:t>
            </a:r>
            <a:r>
              <a:rPr lang="ja-JP" altLang="en-US"/>
              <a:t>へ参加することを表明</a:t>
            </a:r>
            <a:endParaRPr lang="en-US" altLang="ja-JP"/>
          </a:p>
          <a:p>
            <a:r>
              <a:rPr lang="ja-JP" altLang="en-US"/>
              <a:t>同日、中川元環境大臣は</a:t>
            </a:r>
            <a:r>
              <a:rPr lang="en-US" altLang="ja-JP"/>
              <a:t>RE100</a:t>
            </a:r>
            <a:r>
              <a:rPr lang="ja-JP" altLang="en-US"/>
              <a:t>アンバサダー（</a:t>
            </a:r>
            <a:r>
              <a:rPr lang="en-US" altLang="ja-JP"/>
              <a:t>RE100</a:t>
            </a:r>
            <a:r>
              <a:rPr lang="ja-JP" altLang="en-US"/>
              <a:t>を広める役割を持つ大使）に就任</a:t>
            </a:r>
            <a:endParaRPr lang="en-US" altLang="ja-JP"/>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01524" y="2467855"/>
            <a:ext cx="5180604" cy="4356025"/>
          </a:xfrm>
          <a:prstGeom prst="rect">
            <a:avLst/>
          </a:prstGeom>
        </p:spPr>
      </p:pic>
      <p:sp>
        <p:nvSpPr>
          <p:cNvPr id="8" name="テキスト ボックス 7"/>
          <p:cNvSpPr txBox="1"/>
          <p:nvPr/>
        </p:nvSpPr>
        <p:spPr>
          <a:xfrm>
            <a:off x="7864169" y="5661211"/>
            <a:ext cx="2540934" cy="1169551"/>
          </a:xfrm>
          <a:prstGeom prst="rect">
            <a:avLst/>
          </a:prstGeom>
          <a:noFill/>
        </p:spPr>
        <p:txBody>
          <a:bodyPr wrap="square" rtlCol="0">
            <a:spAutoFit/>
          </a:bodyPr>
          <a:lstStyle/>
          <a:p>
            <a:r>
              <a:rPr lang="en-US" altLang="ja-JP" sz="1400">
                <a:latin typeface="+mn-ea"/>
                <a:ea typeface="+mn-ea"/>
              </a:rPr>
              <a:t>[</a:t>
            </a:r>
            <a:r>
              <a:rPr lang="ja-JP" altLang="en-US" sz="1400">
                <a:latin typeface="+mn-ea"/>
                <a:ea typeface="+mn-ea"/>
              </a:rPr>
              <a:t>写真</a:t>
            </a:r>
            <a:r>
              <a:rPr lang="en-US" altLang="ja-JP" sz="1400">
                <a:latin typeface="+mn-ea"/>
                <a:ea typeface="+mn-ea"/>
              </a:rPr>
              <a:t>]</a:t>
            </a:r>
          </a:p>
          <a:p>
            <a:r>
              <a:rPr lang="ja-JP" altLang="en-US" sz="1400">
                <a:latin typeface="+mn-ea"/>
                <a:ea typeface="+mn-ea"/>
              </a:rPr>
              <a:t>中川元環境大臣（左）と</a:t>
            </a:r>
            <a:r>
              <a:rPr lang="en-US" altLang="ja-JP" sz="1400">
                <a:latin typeface="+mn-ea"/>
                <a:ea typeface="+mn-ea"/>
              </a:rPr>
              <a:t>RE100</a:t>
            </a:r>
            <a:r>
              <a:rPr lang="ja-JP" altLang="en-US" sz="1400">
                <a:latin typeface="+mn-ea"/>
                <a:ea typeface="+mn-ea"/>
              </a:rPr>
              <a:t>代表</a:t>
            </a:r>
            <a:r>
              <a:rPr lang="en-US" altLang="ja-JP" sz="1400">
                <a:latin typeface="+mn-ea"/>
                <a:ea typeface="+mn-ea"/>
              </a:rPr>
              <a:t>Sam</a:t>
            </a:r>
            <a:r>
              <a:rPr lang="ja-JP" altLang="en-US" sz="1400">
                <a:latin typeface="+mn-ea"/>
                <a:ea typeface="+mn-ea"/>
              </a:rPr>
              <a:t> </a:t>
            </a:r>
            <a:r>
              <a:rPr lang="en-US" altLang="ja-JP" sz="1400" err="1">
                <a:latin typeface="+mn-ea"/>
                <a:ea typeface="+mn-ea"/>
              </a:rPr>
              <a:t>Kimmins</a:t>
            </a:r>
            <a:r>
              <a:rPr lang="ja-JP" altLang="en-US" sz="1400">
                <a:latin typeface="+mn-ea"/>
                <a:ea typeface="+mn-ea"/>
              </a:rPr>
              <a:t>氏（右）</a:t>
            </a:r>
            <a:endParaRPr lang="en-US" altLang="ja-JP" sz="1400">
              <a:latin typeface="+mn-ea"/>
              <a:ea typeface="+mn-ea"/>
            </a:endParaRPr>
          </a:p>
          <a:p>
            <a:r>
              <a:rPr kumimoji="1" lang="ja-JP" altLang="en-US" sz="1400">
                <a:latin typeface="+mn-ea"/>
                <a:ea typeface="+mn-ea"/>
              </a:rPr>
              <a:t>環境省</a:t>
            </a:r>
            <a:r>
              <a:rPr kumimoji="1" lang="en-US" altLang="ja-JP" sz="1400">
                <a:latin typeface="+mn-ea"/>
                <a:ea typeface="+mn-ea"/>
              </a:rPr>
              <a:t>Twitter</a:t>
            </a:r>
            <a:r>
              <a:rPr kumimoji="1" lang="ja-JP" altLang="en-US" sz="1400">
                <a:latin typeface="+mn-ea"/>
                <a:ea typeface="+mn-ea"/>
              </a:rPr>
              <a:t>より</a:t>
            </a:r>
            <a:endParaRPr kumimoji="1" lang="en-US" altLang="ja-JP" sz="1400">
              <a:latin typeface="+mn-ea"/>
              <a:ea typeface="+mn-ea"/>
            </a:endParaRPr>
          </a:p>
        </p:txBody>
      </p:sp>
      <p:sp>
        <p:nvSpPr>
          <p:cNvPr id="9" name="テキスト ボックス 11"/>
          <p:cNvSpPr txBox="1">
            <a:spLocks noChangeArrowheads="1"/>
          </p:cNvSpPr>
          <p:nvPr/>
        </p:nvSpPr>
        <p:spPr bwMode="auto">
          <a:xfrm>
            <a:off x="161926" y="7101197"/>
            <a:ext cx="9968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環境省　</a:t>
            </a:r>
            <a:r>
              <a:rPr lang="zh-TW" altLang="en-US" sz="1000" dirty="0">
                <a:solidFill>
                  <a:srgbClr val="000000"/>
                </a:solidFill>
                <a:latin typeface="Meiryo UI" pitchFamily="50" charset="-128"/>
                <a:ea typeface="Meiryo UI" pitchFamily="50" charset="-128"/>
                <a:cs typeface="Meiryo UI" pitchFamily="50" charset="-128"/>
              </a:rPr>
              <a:t>中川大臣記者会見録（平成</a:t>
            </a:r>
            <a:r>
              <a:rPr lang="en-US" altLang="zh-TW" sz="1000" dirty="0">
                <a:solidFill>
                  <a:srgbClr val="000000"/>
                </a:solidFill>
                <a:latin typeface="Meiryo UI" pitchFamily="50" charset="-128"/>
                <a:ea typeface="Meiryo UI" pitchFamily="50" charset="-128"/>
                <a:cs typeface="Meiryo UI" pitchFamily="50" charset="-128"/>
              </a:rPr>
              <a:t>30</a:t>
            </a:r>
            <a:r>
              <a:rPr lang="zh-TW" altLang="en-US" sz="1000" dirty="0">
                <a:solidFill>
                  <a:srgbClr val="000000"/>
                </a:solidFill>
                <a:latin typeface="Meiryo UI" pitchFamily="50" charset="-128"/>
                <a:ea typeface="Meiryo UI" pitchFamily="50" charset="-128"/>
                <a:cs typeface="Meiryo UI" pitchFamily="50" charset="-128"/>
              </a:rPr>
              <a:t>年６月</a:t>
            </a:r>
            <a:r>
              <a:rPr lang="en-US" altLang="zh-TW" sz="1000" dirty="0">
                <a:solidFill>
                  <a:srgbClr val="000000"/>
                </a:solidFill>
                <a:latin typeface="Meiryo UI" pitchFamily="50" charset="-128"/>
                <a:ea typeface="Meiryo UI" pitchFamily="50" charset="-128"/>
                <a:cs typeface="Meiryo UI" pitchFamily="50" charset="-128"/>
              </a:rPr>
              <a:t>19</a:t>
            </a:r>
            <a:r>
              <a:rPr lang="zh-TW" altLang="en-US" sz="1000" dirty="0">
                <a:solidFill>
                  <a:srgbClr val="000000"/>
                </a:solidFill>
                <a:latin typeface="Meiryo UI" pitchFamily="50" charset="-128"/>
                <a:ea typeface="Meiryo UI" pitchFamily="50" charset="-128"/>
                <a:cs typeface="Meiryo UI" pitchFamily="50" charset="-128"/>
              </a:rPr>
              <a:t>日（火）９</a:t>
            </a:r>
            <a:r>
              <a:rPr lang="en-US" altLang="zh-TW" sz="1000" dirty="0">
                <a:solidFill>
                  <a:srgbClr val="000000"/>
                </a:solidFill>
                <a:latin typeface="Meiryo UI" pitchFamily="50" charset="-128"/>
                <a:ea typeface="Meiryo UI" pitchFamily="50" charset="-128"/>
                <a:cs typeface="Meiryo UI" pitchFamily="50" charset="-128"/>
              </a:rPr>
              <a:t>:01</a:t>
            </a:r>
            <a:r>
              <a:rPr lang="zh-TW" altLang="en-US" sz="1000" dirty="0">
                <a:solidFill>
                  <a:srgbClr val="000000"/>
                </a:solidFill>
                <a:latin typeface="Meiryo UI" pitchFamily="50" charset="-128"/>
                <a:ea typeface="Meiryo UI" pitchFamily="50" charset="-128"/>
                <a:cs typeface="Meiryo UI" pitchFamily="50" charset="-128"/>
              </a:rPr>
              <a:t>～９</a:t>
            </a:r>
            <a:r>
              <a:rPr lang="en-US" altLang="zh-TW" sz="1000" dirty="0">
                <a:solidFill>
                  <a:srgbClr val="000000"/>
                </a:solidFill>
                <a:latin typeface="Meiryo UI" pitchFamily="50" charset="-128"/>
                <a:ea typeface="Meiryo UI" pitchFamily="50" charset="-128"/>
                <a:cs typeface="Meiryo UI" pitchFamily="50" charset="-128"/>
              </a:rPr>
              <a:t>:27 </a:t>
            </a:r>
            <a:r>
              <a:rPr lang="zh-TW" altLang="en-US" sz="1000" dirty="0">
                <a:solidFill>
                  <a:srgbClr val="000000"/>
                </a:solidFill>
                <a:latin typeface="Meiryo UI" pitchFamily="50" charset="-128"/>
                <a:ea typeface="Meiryo UI" pitchFamily="50" charset="-128"/>
                <a:cs typeface="Meiryo UI" pitchFamily="50" charset="-128"/>
              </a:rPr>
              <a:t>於：環境省第１会議室）</a:t>
            </a:r>
            <a:endParaRPr lang="en-US" altLang="ja-JP" sz="1000" dirty="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https://www.env.go.jp/annai/kaiken/h30/0619.html</a:t>
            </a:r>
            <a:r>
              <a:rPr lang="ja-JP" altLang="en-US" sz="100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1270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000">
                <a:cs typeface="Meiryo UI" panose="020B0604030504040204" pitchFamily="50" charset="-128"/>
              </a:rPr>
              <a:t>5.1</a:t>
            </a:r>
            <a:r>
              <a:rPr lang="ja-JP" altLang="en-US" sz="2000">
                <a:cs typeface="Meiryo UI" panose="020B0604030504040204" pitchFamily="50" charset="-128"/>
              </a:rPr>
              <a:t>　再エネ電力証書（</a:t>
            </a:r>
            <a:r>
              <a:rPr lang="en-US" altLang="ja-JP" sz="2000">
                <a:cs typeface="Meiryo UI" panose="020B0604030504040204" pitchFamily="50" charset="-128"/>
              </a:rPr>
              <a:t>EAC)</a:t>
            </a:r>
            <a:r>
              <a:rPr lang="ja-JP" altLang="en-US" sz="2000">
                <a:cs typeface="Meiryo UI" panose="020B0604030504040204" pitchFamily="50" charset="-128"/>
              </a:rPr>
              <a:t>で裏付けられた系統からのデフォルトでの再エネ電力調達</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250494"/>
          </a:xfrm>
        </p:spPr>
        <p:txBody>
          <a:bodyPr/>
          <a:lstStyle/>
          <a:p>
            <a:r>
              <a:rPr lang="ja-JP" altLang="en-US"/>
              <a:t>電力消費者に代わって電力供給者（送配電事業者、小売電気事業者等）が供給量と同量の再エネ電力証書（</a:t>
            </a:r>
            <a:r>
              <a:rPr lang="en-US" altLang="ja-JP"/>
              <a:t>EAC)</a:t>
            </a:r>
            <a:r>
              <a:rPr lang="ja-JP" altLang="en-US"/>
              <a:t>を購入しており、デフォルトの状態で再エネが供給されているような系統から、調達することによる再エネ電力調達</a:t>
            </a:r>
            <a:endParaRPr lang="en-US" altLang="ja-JP"/>
          </a:p>
        </p:txBody>
      </p:sp>
      <p:sp>
        <p:nvSpPr>
          <p:cNvPr id="52" name="角丸四角形 51"/>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3"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56" name="正方形/長方形 55"/>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854149"/>
            <a:ext cx="412262" cy="445484"/>
          </a:xfrm>
          <a:prstGeom prst="rect">
            <a:avLst/>
          </a:prstGeom>
        </p:spPr>
      </p:pic>
      <p:pic>
        <p:nvPicPr>
          <p:cNvPr id="58" name="図 57"/>
          <p:cNvPicPr>
            <a:picLocks noChangeAspect="1"/>
          </p:cNvPicPr>
          <p:nvPr/>
        </p:nvPicPr>
        <p:blipFill>
          <a:blip r:embed="rId4" cstate="print"/>
          <a:stretch>
            <a:fillRect/>
          </a:stretch>
        </p:blipFill>
        <p:spPr>
          <a:xfrm>
            <a:off x="547302" y="3748576"/>
            <a:ext cx="600586" cy="537621"/>
          </a:xfrm>
          <a:prstGeom prst="rect">
            <a:avLst/>
          </a:prstGeom>
        </p:spPr>
      </p:pic>
      <p:cxnSp>
        <p:nvCxnSpPr>
          <p:cNvPr id="59" name="直線コネクタ 58"/>
          <p:cNvCxnSpPr>
            <a:stCxn id="56"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60" name="テキスト ボックス 59"/>
          <p:cNvSpPr txBox="1"/>
          <p:nvPr/>
        </p:nvSpPr>
        <p:spPr bwMode="auto">
          <a:xfrm>
            <a:off x="772804" y="4295023"/>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発電者</a:t>
            </a:r>
          </a:p>
        </p:txBody>
      </p:sp>
      <p:cxnSp>
        <p:nvCxnSpPr>
          <p:cNvPr id="61" name="直線コネクタ 60"/>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66" name="図 65"/>
          <p:cNvPicPr>
            <a:picLocks noChangeAspect="1"/>
          </p:cNvPicPr>
          <p:nvPr/>
        </p:nvPicPr>
        <p:blipFill>
          <a:blip r:embed="rId5" cstate="print"/>
          <a:stretch>
            <a:fillRect/>
          </a:stretch>
        </p:blipFill>
        <p:spPr>
          <a:xfrm>
            <a:off x="3740646" y="3963548"/>
            <a:ext cx="647996" cy="539090"/>
          </a:xfrm>
          <a:prstGeom prst="rect">
            <a:avLst/>
          </a:prstGeom>
        </p:spPr>
      </p:pic>
      <p:sp>
        <p:nvSpPr>
          <p:cNvPr id="67" name="角丸四角形 66"/>
          <p:cNvSpPr/>
          <p:nvPr/>
        </p:nvSpPr>
        <p:spPr bwMode="auto">
          <a:xfrm>
            <a:off x="586703" y="4828696"/>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卸取引所</a:t>
            </a:r>
            <a:endParaRPr kumimoji="0" lang="en-US" altLang="ja-JP" sz="2000" ker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電力</a:t>
            </a:r>
          </a:p>
        </p:txBody>
      </p:sp>
      <p:sp>
        <p:nvSpPr>
          <p:cNvPr id="68" name="メモ 67"/>
          <p:cNvSpPr/>
          <p:nvPr/>
        </p:nvSpPr>
        <p:spPr bwMode="auto">
          <a:xfrm>
            <a:off x="608595" y="5803260"/>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1016834" y="5761612"/>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再エネ電力</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000000"/>
                </a:solidFill>
                <a:latin typeface="Meiryo UI" panose="020B0604030504040204" pitchFamily="50" charset="-128"/>
                <a:cs typeface="Meiryo UI" panose="020B0604030504040204" pitchFamily="50" charset="-128"/>
              </a:rPr>
              <a:t>証書</a:t>
            </a:r>
          </a:p>
        </p:txBody>
      </p:sp>
      <p:sp>
        <p:nvSpPr>
          <p:cNvPr id="70" name="右中かっこ 69"/>
          <p:cNvSpPr/>
          <p:nvPr/>
        </p:nvSpPr>
        <p:spPr bwMode="auto">
          <a:xfrm>
            <a:off x="2228008" y="3676568"/>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71" name="正方形/長方形 70"/>
          <p:cNvSpPr/>
          <p:nvPr/>
        </p:nvSpPr>
        <p:spPr>
          <a:xfrm>
            <a:off x="2708863" y="3879150"/>
            <a:ext cx="954107"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送配電</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p>
        </p:txBody>
      </p:sp>
      <p:sp>
        <p:nvSpPr>
          <p:cNvPr id="74" name="テキスト ボックス 73"/>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系統網</a:t>
            </a:r>
          </a:p>
        </p:txBody>
      </p:sp>
      <p:sp>
        <p:nvSpPr>
          <p:cNvPr id="75" name="正方形/長方形 74"/>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76" name="正方形/長方形 75"/>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78" name="四角形吹き出し 77"/>
          <p:cNvSpPr/>
          <p:nvPr/>
        </p:nvSpPr>
        <p:spPr bwMode="auto">
          <a:xfrm>
            <a:off x="4311352" y="2546601"/>
            <a:ext cx="3177869" cy="1376513"/>
          </a:xfrm>
          <a:prstGeom prst="wedgeRectCallout">
            <a:avLst>
              <a:gd name="adj1" fmla="val 23894"/>
              <a:gd name="adj2" fmla="val 83086"/>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各供給者が電力供給量と</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同量の証書を購入することで、系統に流れる電気はすべて</a:t>
            </a:r>
            <a:endParaRPr kumimoji="0" lang="en-US" altLang="ja-JP" sz="2000" kern="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再エネ由来とみなせる</a:t>
            </a:r>
            <a:endParaRPr kumimoji="0" lang="en-US" altLang="ja-JP" sz="2000" kern="0">
              <a:solidFill>
                <a:srgbClr val="000000"/>
              </a:solidFill>
              <a:latin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print"/>
          <a:stretch>
            <a:fillRect/>
          </a:stretch>
        </p:blipFill>
        <p:spPr>
          <a:xfrm>
            <a:off x="3757115" y="4874675"/>
            <a:ext cx="647996" cy="539090"/>
          </a:xfrm>
          <a:prstGeom prst="rect">
            <a:avLst/>
          </a:prstGeom>
        </p:spPr>
      </p:pic>
      <p:sp>
        <p:nvSpPr>
          <p:cNvPr id="81" name="正方形/長方形 80"/>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p>
        </p:txBody>
      </p:sp>
      <p:pic>
        <p:nvPicPr>
          <p:cNvPr id="82" name="図 81"/>
          <p:cNvPicPr>
            <a:picLocks noChangeAspect="1"/>
          </p:cNvPicPr>
          <p:nvPr/>
        </p:nvPicPr>
        <p:blipFill>
          <a:blip r:embed="rId5" cstate="print"/>
          <a:stretch>
            <a:fillRect/>
          </a:stretch>
        </p:blipFill>
        <p:spPr>
          <a:xfrm>
            <a:off x="3754922" y="5785802"/>
            <a:ext cx="647996" cy="539090"/>
          </a:xfrm>
          <a:prstGeom prst="rect">
            <a:avLst/>
          </a:prstGeom>
        </p:spPr>
      </p:pic>
      <p:sp>
        <p:nvSpPr>
          <p:cNvPr id="83" name="正方形/長方形 82"/>
          <p:cNvSpPr/>
          <p:nvPr/>
        </p:nvSpPr>
        <p:spPr>
          <a:xfrm>
            <a:off x="2901222" y="5863310"/>
            <a:ext cx="569388" cy="400110"/>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a:t>
            </a:r>
            <a:endParaRPr lang="en-US" altLang="ja-JP" sz="2000">
              <a:solidFill>
                <a:srgbClr val="FC0019"/>
              </a:solidFill>
              <a:latin typeface="Meiryo UI" panose="020B0604030504040204" pitchFamily="50" charset="-128"/>
              <a:cs typeface="Meiryo UI" panose="020B0604030504040204" pitchFamily="50" charset="-128"/>
            </a:endParaRPr>
          </a:p>
        </p:txBody>
      </p:sp>
      <p:cxnSp>
        <p:nvCxnSpPr>
          <p:cNvPr id="84" name="直線コネクタ 83"/>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85" name="直線コネクタ 84"/>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88" name="直線コネクタ 87"/>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89" name="直線コネクタ 88"/>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90" name="円/楕円 89"/>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D339C24B-1779-19B1-5738-14107D5BE19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29998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cs typeface="Meiryo UI" panose="020B0604030504040204" pitchFamily="50" charset="-128"/>
              </a:rPr>
              <a:t>5.2</a:t>
            </a:r>
            <a:r>
              <a:rPr lang="ja-JP" altLang="en-US">
                <a:cs typeface="Meiryo UI" panose="020B0604030504040204" pitchFamily="50" charset="-128"/>
              </a:rPr>
              <a:t>　再エネ電力の割合が</a:t>
            </a:r>
            <a:r>
              <a:rPr lang="en-US" altLang="ja-JP">
                <a:cs typeface="Meiryo UI" panose="020B0604030504040204" pitchFamily="50" charset="-128"/>
              </a:rPr>
              <a:t>95%</a:t>
            </a:r>
            <a:r>
              <a:rPr lang="ja-JP" altLang="en-US">
                <a:cs typeface="Meiryo UI" panose="020B0604030504040204" pitchFamily="50" charset="-128"/>
              </a:rPr>
              <a:t>以上の系統からのデフォルトでの調達</a:t>
            </a:r>
            <a:endParaRPr kumimoji="1" lang="ja-JP" altLang="en-US"/>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a:t>系統電力の</a:t>
            </a:r>
            <a:r>
              <a:rPr lang="en-US" altLang="ja-JP"/>
              <a:t>95%</a:t>
            </a:r>
            <a:r>
              <a:rPr lang="ja-JP" altLang="en-US"/>
              <a:t>以上が再エネ由来電力であり、かつ再エネ電力証書（</a:t>
            </a:r>
            <a:r>
              <a:rPr lang="en-US" altLang="ja-JP"/>
              <a:t>EAC)</a:t>
            </a:r>
            <a:r>
              <a:rPr lang="ja-JP" altLang="en-US"/>
              <a:t>制度が存在しないような国において、系統から調達することによる再エネ電力調達</a:t>
            </a:r>
            <a:endParaRPr lang="en-US" altLang="ja-JP"/>
          </a:p>
          <a:p>
            <a:pPr marL="630238" lvl="0">
              <a:buFont typeface="Wingdings" panose="05000000000000000000" pitchFamily="2" charset="2"/>
              <a:buChar char="Ø"/>
            </a:pPr>
            <a:r>
              <a:rPr lang="ja-JP" altLang="en-US">
                <a:solidFill>
                  <a:prstClr val="black"/>
                </a:solidFill>
              </a:rPr>
              <a:t>現時点ではパラグアイ、ウルグアイ、エチオピアのみが該当する</a:t>
            </a:r>
            <a:endParaRPr lang="en-US" altLang="ja-JP">
              <a:solidFill>
                <a:prstClr val="black"/>
              </a:solidFill>
            </a:endParaRPr>
          </a:p>
        </p:txBody>
      </p:sp>
      <p:sp>
        <p:nvSpPr>
          <p:cNvPr id="28" name="角丸四角形 27"/>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9"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「再エネ調達」を</a:t>
            </a:r>
            <a:endParaRPr lang="en-US" altLang="ja-JP" sz="200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a:solidFill>
                  <a:srgbClr val="000000"/>
                </a:solidFill>
                <a:latin typeface="Meiryo UI" panose="020B0604030504040204" pitchFamily="50" charset="-128"/>
                <a:cs typeface="Meiryo UI" panose="020B0604030504040204" pitchFamily="50" charset="-128"/>
              </a:rPr>
              <a:t>主張する消費者</a:t>
            </a:r>
          </a:p>
        </p:txBody>
      </p:sp>
      <p:sp>
        <p:nvSpPr>
          <p:cNvPr id="31" name="正方形/長方形 30"/>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a:solidFill>
                <a:srgbClr val="000000"/>
              </a:solidFill>
              <a:latin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4361041"/>
            <a:ext cx="412262" cy="445484"/>
          </a:xfrm>
          <a:prstGeom prst="rect">
            <a:avLst/>
          </a:prstGeom>
        </p:spPr>
      </p:pic>
      <p:pic>
        <p:nvPicPr>
          <p:cNvPr id="33" name="図 32"/>
          <p:cNvPicPr>
            <a:picLocks noChangeAspect="1"/>
          </p:cNvPicPr>
          <p:nvPr/>
        </p:nvPicPr>
        <p:blipFill>
          <a:blip r:embed="rId4" cstate="print"/>
          <a:stretch>
            <a:fillRect/>
          </a:stretch>
        </p:blipFill>
        <p:spPr>
          <a:xfrm>
            <a:off x="547302" y="4255468"/>
            <a:ext cx="600586" cy="537621"/>
          </a:xfrm>
          <a:prstGeom prst="rect">
            <a:avLst/>
          </a:prstGeom>
        </p:spPr>
      </p:pic>
      <p:cxnSp>
        <p:nvCxnSpPr>
          <p:cNvPr id="34" name="直線コネクタ 33"/>
          <p:cNvCxnSpPr>
            <a:stCxn id="31"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35" name="テキスト ボックス 34"/>
          <p:cNvSpPr txBox="1"/>
          <p:nvPr/>
        </p:nvSpPr>
        <p:spPr bwMode="auto">
          <a:xfrm>
            <a:off x="772804" y="4801915"/>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発電者</a:t>
            </a:r>
          </a:p>
        </p:txBody>
      </p:sp>
      <p:cxnSp>
        <p:nvCxnSpPr>
          <p:cNvPr id="36" name="直線コネクタ 35"/>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37" name="図 36"/>
          <p:cNvPicPr>
            <a:picLocks noChangeAspect="1"/>
          </p:cNvPicPr>
          <p:nvPr/>
        </p:nvPicPr>
        <p:blipFill>
          <a:blip r:embed="rId5" cstate="print"/>
          <a:stretch>
            <a:fillRect/>
          </a:stretch>
        </p:blipFill>
        <p:spPr>
          <a:xfrm>
            <a:off x="3740646" y="3963548"/>
            <a:ext cx="647996" cy="539090"/>
          </a:xfrm>
          <a:prstGeom prst="rect">
            <a:avLst/>
          </a:prstGeom>
        </p:spPr>
      </p:pic>
      <p:sp>
        <p:nvSpPr>
          <p:cNvPr id="38" name="角丸四角形 37"/>
          <p:cNvSpPr/>
          <p:nvPr/>
        </p:nvSpPr>
        <p:spPr bwMode="auto">
          <a:xfrm>
            <a:off x="586703" y="5345531"/>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卸取引所</a:t>
            </a:r>
            <a:endParaRPr kumimoji="0" lang="en-US" altLang="ja-JP" sz="2000" kern="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電力</a:t>
            </a:r>
          </a:p>
        </p:txBody>
      </p:sp>
      <p:sp>
        <p:nvSpPr>
          <p:cNvPr id="41" name="右中かっこ 40"/>
          <p:cNvSpPr/>
          <p:nvPr/>
        </p:nvSpPr>
        <p:spPr bwMode="auto">
          <a:xfrm>
            <a:off x="2228008" y="4163589"/>
            <a:ext cx="432048" cy="1980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42" name="正方形/長方形 41"/>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r>
              <a:rPr lang="en-US" altLang="ja-JP" sz="2000">
                <a:solidFill>
                  <a:srgbClr val="FC0019"/>
                </a:solidFill>
                <a:latin typeface="Meiryo UI" panose="020B0604030504040204" pitchFamily="50" charset="-128"/>
                <a:cs typeface="Meiryo UI" panose="020B0604030504040204" pitchFamily="50" charset="-128"/>
              </a:rPr>
              <a:t>A</a:t>
            </a:r>
            <a:endParaRPr lang="ja-JP" altLang="en-US" sz="2000">
              <a:solidFill>
                <a:srgbClr val="FC0019"/>
              </a:solidFill>
              <a:latin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a:solidFill>
                  <a:srgbClr val="000000"/>
                </a:solidFill>
                <a:latin typeface="Meiryo UI" panose="020B0604030504040204" pitchFamily="50" charset="-128"/>
                <a:cs typeface="Meiryo UI" panose="020B0604030504040204" pitchFamily="50" charset="-128"/>
              </a:rPr>
              <a:t>系統網</a:t>
            </a:r>
          </a:p>
        </p:txBody>
      </p:sp>
      <p:sp>
        <p:nvSpPr>
          <p:cNvPr id="44" name="正方形/長方形 43"/>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FF0000"/>
                </a:solidFill>
                <a:latin typeface="Meiryo UI"/>
              </a:rPr>
              <a:t>電力価値</a:t>
            </a:r>
            <a:endParaRPr lang="en-US" altLang="ja-JP" sz="2000" b="1">
              <a:solidFill>
                <a:srgbClr val="FF0000"/>
              </a:solidFill>
              <a:latin typeface="Meiryo UI"/>
            </a:endParaRPr>
          </a:p>
        </p:txBody>
      </p:sp>
      <p:sp>
        <p:nvSpPr>
          <p:cNvPr id="45" name="正方形/長方形 44"/>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a:solidFill>
                  <a:srgbClr val="009900"/>
                </a:solidFill>
                <a:latin typeface="Meiryo UI"/>
              </a:rPr>
              <a:t>再エネ価値</a:t>
            </a:r>
            <a:endParaRPr lang="en-US" altLang="ja-JP" sz="2000" b="1">
              <a:solidFill>
                <a:srgbClr val="009900"/>
              </a:solidFill>
              <a:latin typeface="Meiryo UI"/>
            </a:endParaRPr>
          </a:p>
        </p:txBody>
      </p:sp>
      <p:sp>
        <p:nvSpPr>
          <p:cNvPr id="46" name="四角形吹き出し 45"/>
          <p:cNvSpPr/>
          <p:nvPr/>
        </p:nvSpPr>
        <p:spPr bwMode="auto">
          <a:xfrm>
            <a:off x="4402918" y="2762320"/>
            <a:ext cx="3272205" cy="1068736"/>
          </a:xfrm>
          <a:prstGeom prst="wedgeRectCallout">
            <a:avLst>
              <a:gd name="adj1" fmla="val 20956"/>
              <a:gd name="adj2" fmla="val 97481"/>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a:solidFill>
                  <a:srgbClr val="000000"/>
                </a:solidFill>
                <a:latin typeface="Meiryo UI" panose="020B0604030504040204" pitchFamily="50" charset="-128"/>
                <a:cs typeface="Meiryo UI" panose="020B0604030504040204" pitchFamily="50" charset="-128"/>
              </a:rPr>
              <a:t>各供給者が再エネ由来電力を供給し、系統における電力の</a:t>
            </a:r>
            <a:r>
              <a:rPr kumimoji="0" lang="en-US" altLang="ja-JP" sz="2000" kern="0">
                <a:solidFill>
                  <a:srgbClr val="000000"/>
                </a:solidFill>
                <a:latin typeface="Meiryo UI" panose="020B0604030504040204" pitchFamily="50" charset="-128"/>
                <a:cs typeface="Meiryo UI" panose="020B0604030504040204" pitchFamily="50" charset="-128"/>
              </a:rPr>
              <a:t>95%</a:t>
            </a:r>
            <a:r>
              <a:rPr kumimoji="0" lang="ja-JP" altLang="en-US" sz="2000" kern="0">
                <a:solidFill>
                  <a:srgbClr val="000000"/>
                </a:solidFill>
                <a:latin typeface="Meiryo UI" panose="020B0604030504040204" pitchFamily="50" charset="-128"/>
                <a:cs typeface="Meiryo UI" panose="020B0604030504040204" pitchFamily="50" charset="-128"/>
              </a:rPr>
              <a:t>以上が再エネ由来電力</a:t>
            </a:r>
            <a:endParaRPr kumimoji="0" lang="en-US" altLang="ja-JP" sz="2000" kern="0">
              <a:solidFill>
                <a:srgbClr val="000000"/>
              </a:solidFill>
              <a:latin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5" cstate="print"/>
          <a:stretch>
            <a:fillRect/>
          </a:stretch>
        </p:blipFill>
        <p:spPr>
          <a:xfrm>
            <a:off x="3757115" y="4874675"/>
            <a:ext cx="647996" cy="539090"/>
          </a:xfrm>
          <a:prstGeom prst="rect">
            <a:avLst/>
          </a:prstGeom>
        </p:spPr>
      </p:pic>
      <p:sp>
        <p:nvSpPr>
          <p:cNvPr id="48" name="正方形/長方形 47"/>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r>
              <a:rPr lang="en-US" altLang="ja-JP" sz="2000">
                <a:solidFill>
                  <a:srgbClr val="FC0019"/>
                </a:solidFill>
                <a:latin typeface="Meiryo UI" panose="020B0604030504040204" pitchFamily="50" charset="-128"/>
                <a:cs typeface="Meiryo UI" panose="020B0604030504040204" pitchFamily="50" charset="-128"/>
              </a:rPr>
              <a:t>B</a:t>
            </a:r>
            <a:endParaRPr lang="ja-JP" altLang="en-US" sz="2000">
              <a:solidFill>
                <a:srgbClr val="FC0019"/>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stretch>
            <a:fillRect/>
          </a:stretch>
        </p:blipFill>
        <p:spPr>
          <a:xfrm>
            <a:off x="3754922" y="5785802"/>
            <a:ext cx="647996" cy="539090"/>
          </a:xfrm>
          <a:prstGeom prst="rect">
            <a:avLst/>
          </a:prstGeom>
        </p:spPr>
      </p:pic>
      <p:sp>
        <p:nvSpPr>
          <p:cNvPr id="50" name="正方形/長方形 49"/>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小売電気</a:t>
            </a:r>
            <a:endParaRPr lang="en-US" altLang="ja-JP" sz="200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a:solidFill>
                  <a:srgbClr val="FC0019"/>
                </a:solidFill>
                <a:latin typeface="Meiryo UI" panose="020B0604030504040204" pitchFamily="50" charset="-128"/>
                <a:cs typeface="Meiryo UI" panose="020B0604030504040204" pitchFamily="50" charset="-128"/>
              </a:rPr>
              <a:t>事業者</a:t>
            </a:r>
            <a:r>
              <a:rPr lang="en-US" altLang="ja-JP" sz="2000">
                <a:solidFill>
                  <a:srgbClr val="FC0019"/>
                </a:solidFill>
                <a:latin typeface="Meiryo UI" panose="020B0604030504040204" pitchFamily="50" charset="-128"/>
                <a:cs typeface="Meiryo UI" panose="020B0604030504040204" pitchFamily="50" charset="-128"/>
              </a:rPr>
              <a:t>C</a:t>
            </a:r>
            <a:endParaRPr lang="ja-JP" altLang="en-US" sz="2000">
              <a:solidFill>
                <a:srgbClr val="FC0019"/>
              </a:solidFill>
              <a:latin typeface="Meiryo UI" panose="020B0604030504040204" pitchFamily="50" charset="-128"/>
              <a:cs typeface="Meiryo UI" panose="020B0604030504040204" pitchFamily="50" charset="-128"/>
            </a:endParaRPr>
          </a:p>
        </p:txBody>
      </p:sp>
      <p:cxnSp>
        <p:nvCxnSpPr>
          <p:cNvPr id="51" name="直線コネクタ 50"/>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54" name="直線コネクタ 53"/>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62" name="直線コネクタ 61"/>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63" name="直線コネクタ 62"/>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72" name="円/楕円 71"/>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a:solidFill>
                <a:srgbClr val="000000"/>
              </a:solidFill>
              <a:latin typeface="Meiryo UI" panose="020B0604030504040204" pitchFamily="50" charset="-128"/>
              <a:cs typeface="Meiryo UI" panose="020B0604030504040204" pitchFamily="50" charset="-128"/>
            </a:endParaRPr>
          </a:p>
        </p:txBody>
      </p:sp>
      <p:pic>
        <p:nvPicPr>
          <p:cNvPr id="73" name="図 7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CCBAE367-9F70-2CDA-0BED-25E1B3390301}"/>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807677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再エネ電力証書（</a:t>
            </a:r>
            <a:r>
              <a:rPr lang="en-US" altLang="ja-JP"/>
              <a:t>EAC</a:t>
            </a:r>
            <a:r>
              <a:rPr lang="ja-JP" altLang="en-US"/>
              <a:t>）の取消要件</a:t>
            </a:r>
            <a:endParaRPr kumimoji="1" lang="ja-JP" altLang="en-US"/>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a:t>再エネ電力証書（</a:t>
            </a:r>
            <a:r>
              <a:rPr lang="en-US" altLang="ja-JP"/>
              <a:t>EAC</a:t>
            </a:r>
            <a:r>
              <a:rPr lang="ja-JP" altLang="en-US"/>
              <a:t>）が一般的に使用される市場では、再エネ調達に必ず再エネ電力証書（</a:t>
            </a:r>
            <a:r>
              <a:rPr lang="en-US" altLang="ja-JP"/>
              <a:t>EAC</a:t>
            </a:r>
            <a:r>
              <a:rPr lang="ja-JP" altLang="en-US"/>
              <a:t>）の取消が必要（自家発電等を除く）</a:t>
            </a:r>
            <a:endParaRPr lang="en-US" altLang="ja-JP"/>
          </a:p>
        </p:txBody>
      </p:sp>
      <p:graphicFrame>
        <p:nvGraphicFramePr>
          <p:cNvPr id="13" name="表 12"/>
          <p:cNvGraphicFramePr>
            <a:graphicFrameLocks noGrp="1"/>
          </p:cNvGraphicFramePr>
          <p:nvPr>
            <p:extLst>
              <p:ext uri="{D42A27DB-BD31-4B8C-83A1-F6EECF244321}">
                <p14:modId xmlns:p14="http://schemas.microsoft.com/office/powerpoint/2010/main" val="4052624808"/>
              </p:ext>
            </p:extLst>
          </p:nvPr>
        </p:nvGraphicFramePr>
        <p:xfrm>
          <a:off x="521432" y="2197739"/>
          <a:ext cx="9648949" cy="484632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000" b="1" dirty="0">
                          <a:solidFill>
                            <a:schemeClr val="tx1"/>
                          </a:solidFill>
                        </a:rPr>
                        <a:t>再エネ</a:t>
                      </a:r>
                      <a:endParaRPr kumimoji="1" lang="en-US" altLang="ja-JP" sz="2000" b="1" dirty="0">
                        <a:solidFill>
                          <a:schemeClr val="tx1"/>
                        </a:solidFill>
                      </a:endParaRPr>
                    </a:p>
                    <a:p>
                      <a:pPr algn="ctr">
                        <a:spcAft>
                          <a:spcPts val="0"/>
                        </a:spcAft>
                      </a:pPr>
                      <a:r>
                        <a:rPr kumimoji="1" lang="ja-JP" altLang="en-US" sz="2000" b="1" dirty="0">
                          <a:solidFill>
                            <a:schemeClr val="tx1"/>
                          </a:solidFill>
                        </a:rPr>
                        <a:t>電力証書（</a:t>
                      </a:r>
                      <a:r>
                        <a:rPr kumimoji="1" lang="en-US" altLang="ja-JP" sz="2000" b="1" dirty="0">
                          <a:solidFill>
                            <a:schemeClr val="tx1"/>
                          </a:solidFill>
                        </a:rPr>
                        <a:t>EAC</a:t>
                      </a:r>
                      <a:r>
                        <a:rPr kumimoji="1" lang="ja-JP" altLang="en-US" sz="2000" b="1" dirty="0">
                          <a:solidFill>
                            <a:schemeClr val="tx1"/>
                          </a:solidFill>
                        </a:rPr>
                        <a:t>）の</a:t>
                      </a:r>
                      <a:endParaRPr kumimoji="1" lang="en-US" altLang="ja-JP" sz="2000" b="1" dirty="0">
                        <a:solidFill>
                          <a:schemeClr val="tx1"/>
                        </a:solidFill>
                      </a:endParaRPr>
                    </a:p>
                    <a:p>
                      <a:pPr algn="ctr">
                        <a:spcAft>
                          <a:spcPts val="0"/>
                        </a:spcAft>
                      </a:pPr>
                      <a:r>
                        <a:rPr kumimoji="1" lang="ja-JP" altLang="en-US" sz="2000" b="1" dirty="0">
                          <a:solidFill>
                            <a:schemeClr val="tx1"/>
                          </a:solidFill>
                        </a:rPr>
                        <a:t>取消</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800" kern="1200" dirty="0">
                          <a:solidFill>
                            <a:schemeClr val="tx1"/>
                          </a:solidFill>
                          <a:latin typeface="+mj-ea"/>
                          <a:ea typeface="Meiryo UI"/>
                          <a:cs typeface="Segoe UI" panose="020B0502040204020203" pitchFamily="34" charset="0"/>
                        </a:rPr>
                        <a:t>再エネ電力の調達は、</a:t>
                      </a:r>
                      <a:r>
                        <a:rPr kumimoji="1" lang="ja-JP" altLang="en-US" sz="1800" kern="1200" dirty="0">
                          <a:solidFill>
                            <a:srgbClr val="FF0000"/>
                          </a:solidFill>
                          <a:latin typeface="+mj-ea"/>
                          <a:ea typeface="Meiryo UI"/>
                          <a:cs typeface="Segoe UI" panose="020B0502040204020203" pitchFamily="34" charset="0"/>
                        </a:rPr>
                        <a:t>再エネ電力証書（以下</a:t>
                      </a:r>
                      <a:r>
                        <a:rPr kumimoji="1" lang="en-US" altLang="ja-JP" sz="1800" kern="1200" dirty="0">
                          <a:solidFill>
                            <a:srgbClr val="FF0000"/>
                          </a:solidFill>
                          <a:latin typeface="+mj-ea"/>
                          <a:ea typeface="Meiryo UI"/>
                          <a:cs typeface="Segoe UI" panose="020B0502040204020203" pitchFamily="34" charset="0"/>
                        </a:rPr>
                        <a:t>EAC</a:t>
                      </a:r>
                      <a:r>
                        <a:rPr kumimoji="1" lang="ja-JP" altLang="en-US" sz="1800" kern="1200" dirty="0">
                          <a:solidFill>
                            <a:srgbClr val="FF0000"/>
                          </a:solidFill>
                          <a:latin typeface="+mj-ea"/>
                          <a:ea typeface="Meiryo UI"/>
                          <a:cs typeface="Segoe UI" panose="020B0502040204020203" pitchFamily="34" charset="0"/>
                        </a:rPr>
                        <a:t>）が一般的な市場では必ず取消が必要</a:t>
                      </a:r>
                      <a:endParaRPr kumimoji="1" lang="en-US" altLang="ja-JP" sz="18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が存在するが一般的でない市場では、取消は要求されていない</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kern="1200" dirty="0">
                          <a:solidFill>
                            <a:schemeClr val="tx1"/>
                          </a:solidFill>
                          <a:latin typeface="+mj-ea"/>
                          <a:ea typeface="Meiryo UI"/>
                          <a:cs typeface="Segoe UI" panose="020B0502040204020203" pitchFamily="34" charset="0"/>
                        </a:rPr>
                        <a:t>主張対象となる電力に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が発行されている場合を除く</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の取消を伴わない主張＝主張される電力に対して</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が発行されていない場合は、代替的な信頼性のある契約手段に基づいている必要がある（</a:t>
                      </a:r>
                      <a:r>
                        <a:rPr kumimoji="1" lang="en-US" altLang="ja-JP" sz="1800" kern="1200" dirty="0">
                          <a:solidFill>
                            <a:schemeClr val="tx1"/>
                          </a:solidFill>
                          <a:latin typeface="+mj-ea"/>
                          <a:ea typeface="Meiryo UI"/>
                          <a:cs typeface="Segoe UI" panose="020B0502040204020203" pitchFamily="34" charset="0"/>
                          <a:hlinkClick r:id="rId2"/>
                        </a:rPr>
                        <a:t>RE100 credible claims paper</a:t>
                      </a:r>
                      <a:r>
                        <a:rPr kumimoji="1" lang="ja-JP" altLang="en-US" sz="1800" kern="1200" dirty="0">
                          <a:solidFill>
                            <a:schemeClr val="tx1"/>
                          </a:solidFill>
                          <a:latin typeface="+mj-ea"/>
                          <a:ea typeface="Meiryo UI"/>
                          <a:cs typeface="Segoe UI" panose="020B0502040204020203" pitchFamily="34" charset="0"/>
                        </a:rPr>
                        <a:t>を参照）</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は主張を行う企業バイヤーまたは代理によって取り消されなければならない</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電力供給業者、仲介業者、またはプログラムなどの仲介業者が</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を取り消し、企業バイヤーに対してその代理で取り消された</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の詳細を通知することも可能</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特定の企業バイヤーに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を割り当てることなく、複数の企業バイヤーを代表して多数の</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を一括で取り消すポートフォリオ取消方式も可能</a:t>
                      </a:r>
                      <a:endParaRPr kumimoji="1" lang="en-US" altLang="ja-JP" sz="18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000" b="1">
                          <a:solidFill>
                            <a:schemeClr val="tx1"/>
                          </a:solidFill>
                        </a:rPr>
                        <a:t>対象の</a:t>
                      </a:r>
                      <a:br>
                        <a:rPr kumimoji="1" lang="en-US" altLang="ja-JP" sz="2000" b="1">
                          <a:solidFill>
                            <a:schemeClr val="tx1"/>
                          </a:solidFill>
                        </a:rPr>
                      </a:br>
                      <a:r>
                        <a:rPr kumimoji="1" lang="ja-JP" altLang="en-US" sz="2000" b="1">
                          <a:solidFill>
                            <a:schemeClr val="tx1"/>
                          </a:solidFill>
                        </a:rPr>
                        <a:t>除外</a:t>
                      </a:r>
                      <a:endParaRPr kumimoji="1" lang="en-US" altLang="ja-JP" sz="2000" b="1">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以下の調達形態はこの要件から除外される</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自家発電（調達手法</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オンサイト</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PPA</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、オフサイトでの自営線供給（調達手法</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2.1</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の一部）</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再エネ電力の配分を行う仕組みがないか、再エネが</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95</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％以上の市場の系統におけるデフォルト契約における再エネ供給（調達手法</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5.2</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8593"/>
                  </a:ext>
                </a:extLst>
              </a:tr>
            </a:tbl>
          </a:graphicData>
        </a:graphic>
      </p:graphicFrame>
      <p:sp>
        <p:nvSpPr>
          <p:cNvPr id="3" name="Text Box 9">
            <a:extLst>
              <a:ext uri="{FF2B5EF4-FFF2-40B4-BE49-F238E27FC236}">
                <a16:creationId xmlns:a16="http://schemas.microsoft.com/office/drawing/2014/main" id="{7A3AF806-EF7F-0F1E-822C-2CA440BC70E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937217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8A145-233A-5915-DD98-0DFC7005DAD3}"/>
              </a:ext>
            </a:extLst>
          </p:cNvPr>
          <p:cNvSpPr>
            <a:spLocks noGrp="1"/>
          </p:cNvSpPr>
          <p:nvPr>
            <p:ph type="title"/>
          </p:nvPr>
        </p:nvSpPr>
        <p:spPr/>
        <p:txBody>
          <a:bodyPr/>
          <a:lstStyle/>
          <a:p>
            <a:r>
              <a:rPr lang="ja-JP" altLang="en-US"/>
              <a:t>再エネ電力証書（</a:t>
            </a:r>
            <a:r>
              <a:rPr lang="en-US" altLang="ja-JP"/>
              <a:t>EAC</a:t>
            </a:r>
            <a:r>
              <a:rPr lang="ja-JP" altLang="en-US"/>
              <a:t>）の取消要件</a:t>
            </a:r>
            <a:endParaRPr kumimoji="1" lang="ja-JP" altLang="en-US"/>
          </a:p>
        </p:txBody>
      </p:sp>
      <p:sp>
        <p:nvSpPr>
          <p:cNvPr id="3" name="コンテンツ プレースホルダー 2">
            <a:extLst>
              <a:ext uri="{FF2B5EF4-FFF2-40B4-BE49-F238E27FC236}">
                <a16:creationId xmlns:a16="http://schemas.microsoft.com/office/drawing/2014/main" id="{53A3E7C5-225C-289D-EB34-FFD2519918F3}"/>
              </a:ext>
            </a:extLst>
          </p:cNvPr>
          <p:cNvSpPr>
            <a:spLocks noGrp="1"/>
          </p:cNvSpPr>
          <p:nvPr>
            <p:ph sz="quarter" idx="12"/>
          </p:nvPr>
        </p:nvSpPr>
        <p:spPr>
          <a:xfrm>
            <a:off x="161925" y="1110920"/>
            <a:ext cx="10367963" cy="2019935"/>
          </a:xfrm>
        </p:spPr>
        <p:txBody>
          <a:bodyPr/>
          <a:lstStyle/>
          <a:p>
            <a:r>
              <a:rPr kumimoji="1" lang="ja-JP" altLang="en-US"/>
              <a:t>日本で一般的に使用される再エネ電力証書（以下</a:t>
            </a:r>
            <a:r>
              <a:rPr kumimoji="1" lang="en-US" altLang="ja-JP"/>
              <a:t>EAC</a:t>
            </a:r>
            <a:r>
              <a:rPr kumimoji="1" lang="ja-JP" altLang="en-US"/>
              <a:t>）は、非化石証書、</a:t>
            </a:r>
            <a:r>
              <a:rPr lang="ja-JP" altLang="en-US"/>
              <a:t>グリーン電力証書</a:t>
            </a:r>
            <a:r>
              <a:rPr kumimoji="1" lang="ja-JP" altLang="en-US"/>
              <a:t>、</a:t>
            </a:r>
            <a:r>
              <a:rPr kumimoji="1" lang="en-US" altLang="ja-JP"/>
              <a:t>J-</a:t>
            </a:r>
            <a:r>
              <a:rPr kumimoji="1" lang="ja-JP" altLang="en-US"/>
              <a:t>クレジット</a:t>
            </a:r>
            <a:endParaRPr kumimoji="1" lang="en-US" altLang="ja-JP"/>
          </a:p>
          <a:p>
            <a:r>
              <a:rPr kumimoji="1" lang="en-US" altLang="ja-JP"/>
              <a:t>EAC</a:t>
            </a:r>
            <a:r>
              <a:rPr kumimoji="1" lang="ja-JP" altLang="en-US"/>
              <a:t>が</a:t>
            </a:r>
            <a:r>
              <a:rPr lang="ja-JP" altLang="en-US"/>
              <a:t>一般的に使用される</a:t>
            </a:r>
            <a:r>
              <a:rPr kumimoji="1" lang="ja-JP" altLang="en-US"/>
              <a:t>国は下記の通り</a:t>
            </a:r>
            <a:endParaRPr kumimoji="1" lang="en-US" altLang="ja-JP"/>
          </a:p>
          <a:p>
            <a:r>
              <a:rPr lang="ja-JP" altLang="en-US"/>
              <a:t>その他の市場でも将来的に市場で</a:t>
            </a:r>
            <a:r>
              <a:rPr lang="en-US" altLang="ja-JP"/>
              <a:t>EAC</a:t>
            </a:r>
            <a:r>
              <a:rPr lang="ja-JP" altLang="en-US"/>
              <a:t>が必要となることを見越し、全ての調達手法における</a:t>
            </a:r>
            <a:r>
              <a:rPr lang="en-US" altLang="ja-JP"/>
              <a:t>EAC</a:t>
            </a:r>
            <a:r>
              <a:rPr lang="ja-JP" altLang="en-US"/>
              <a:t>の使用を推奨</a:t>
            </a:r>
            <a:endParaRPr kumimoji="1" lang="ja-JP" altLang="en-US"/>
          </a:p>
        </p:txBody>
      </p:sp>
      <p:sp>
        <p:nvSpPr>
          <p:cNvPr id="5" name="テキスト ボックス 4">
            <a:extLst>
              <a:ext uri="{FF2B5EF4-FFF2-40B4-BE49-F238E27FC236}">
                <a16:creationId xmlns:a16="http://schemas.microsoft.com/office/drawing/2014/main" id="{F8F5D872-0A1C-C961-1385-47F61949451B}"/>
              </a:ext>
            </a:extLst>
          </p:cNvPr>
          <p:cNvSpPr txBox="1"/>
          <p:nvPr/>
        </p:nvSpPr>
        <p:spPr>
          <a:xfrm>
            <a:off x="521906" y="4678357"/>
            <a:ext cx="9648000" cy="1785104"/>
          </a:xfrm>
          <a:prstGeom prst="rect">
            <a:avLst/>
          </a:prstGeom>
          <a:noFill/>
        </p:spPr>
        <p:txBody>
          <a:bodyPr wrap="square">
            <a:spAutoFit/>
          </a:bodyPr>
          <a:lstStyle/>
          <a:p>
            <a:r>
              <a:rPr lang="en-US" altLang="ja-JP" sz="1400" b="1">
                <a:latin typeface="+mn-ea"/>
              </a:rPr>
              <a:t>EAC</a:t>
            </a:r>
            <a:r>
              <a:rPr lang="ja-JP" altLang="en-US" sz="1400" b="1">
                <a:latin typeface="+mn-ea"/>
              </a:rPr>
              <a:t>が一般的に使用される市場（</a:t>
            </a:r>
            <a:r>
              <a:rPr lang="en-US" altLang="ja-JP" sz="1400" b="1">
                <a:latin typeface="+mn-ea"/>
              </a:rPr>
              <a:t>Technical</a:t>
            </a:r>
            <a:r>
              <a:rPr lang="ja-JP" altLang="en-US" sz="1400" b="1">
                <a:latin typeface="+mn-ea"/>
              </a:rPr>
              <a:t> </a:t>
            </a:r>
            <a:r>
              <a:rPr lang="en-US" altLang="ja-JP" sz="1400" b="1">
                <a:latin typeface="+mn-ea"/>
              </a:rPr>
              <a:t>Criteria</a:t>
            </a:r>
            <a:r>
              <a:rPr lang="ja-JP" altLang="en-US" sz="1400" b="1">
                <a:latin typeface="+mn-ea"/>
              </a:rPr>
              <a:t>の</a:t>
            </a:r>
            <a:r>
              <a:rPr lang="en-US" altLang="ja-JP" sz="1400" b="1">
                <a:latin typeface="+mn-ea"/>
              </a:rPr>
              <a:t>Appendix</a:t>
            </a:r>
            <a:r>
              <a:rPr lang="ja-JP" altLang="en-US" sz="1400" b="1">
                <a:latin typeface="+mn-ea"/>
              </a:rPr>
              <a:t> </a:t>
            </a:r>
            <a:r>
              <a:rPr lang="en-US" altLang="ja-JP" sz="1400" b="1">
                <a:latin typeface="+mn-ea"/>
              </a:rPr>
              <a:t>C</a:t>
            </a:r>
            <a:r>
              <a:rPr lang="ja-JP" altLang="en-US" sz="1400" b="1">
                <a:latin typeface="+mn-ea"/>
              </a:rPr>
              <a:t>より引用）</a:t>
            </a:r>
            <a:endParaRPr lang="en-US" altLang="ja-JP" sz="1400" b="1">
              <a:latin typeface="+mn-ea"/>
            </a:endParaRPr>
          </a:p>
          <a:p>
            <a:r>
              <a:rPr lang="ja-JP" altLang="en-US" sz="1200">
                <a:latin typeface="+mn-ea"/>
              </a:rPr>
              <a:t>アイスランド／アイルランド／アゼルバイジャン／アメリカ合衆国／アラブ首長国連邦／アルゼンチン／アンドラ／イギリス／イスラエル／イタリア／インド／インドネシア／ウガンダ／ウルグアイ／エクアドル／エジプト／エストニア／エルサルバドル／オーストラリア／オーストリア／オマーン／オランド／カザフスタン／カタール／カナダ／カンボジア／キプロス／ギリシャ／グアテマラ／クウェート／クロアチア／ケイマン諸島／ケニア／コスタリカ／コロンビア／サウジアラビア／ザンビア／サンマリノ／シンガポール／ジンバブエ／スイス／スウェーデン／スペイン／スリランカ／スロヴァキア／スロヴェニア／セルビア／タイ／チェコ共和国／チャネル諸島／チュニジア／チリ／デンマーク／ドミニカ共和国／トルコ／ナイジェリア／ニュージーランド／ノルウェー／バーレーン／パキスタン／バチカン市国／パナマ／ハンガリー／バングラデシュ／フィリピン／フィンランド／ブラジル／フランス／ブルガリア／ブルキナファソ／ベトナム／ベラルーシ／ペルー／ベルギー／ポーランド／ポルトガル／ホンジュラス／マレーシア／ミャンマー／メキシコ／モーリシャス／モナコ／モロッコ／ヨルダン／ラオス人民民主共和国／ラトヴィア／リトアニア／リヒテンシュタイン／ルーマニア／ルクセンブルク／台湾／大韓民国／中国／南アフリカ／日本</a:t>
            </a:r>
            <a:endParaRPr lang="en-US" altLang="ja-JP" sz="1200">
              <a:latin typeface="+mn-ea"/>
            </a:endParaRPr>
          </a:p>
        </p:txBody>
      </p:sp>
      <p:graphicFrame>
        <p:nvGraphicFramePr>
          <p:cNvPr id="6" name="表 5">
            <a:extLst>
              <a:ext uri="{FF2B5EF4-FFF2-40B4-BE49-F238E27FC236}">
                <a16:creationId xmlns:a16="http://schemas.microsoft.com/office/drawing/2014/main" id="{B929AC6F-3BEB-85B0-ACB5-1DE72695C396}"/>
              </a:ext>
            </a:extLst>
          </p:cNvPr>
          <p:cNvGraphicFramePr>
            <a:graphicFrameLocks noGrp="1"/>
          </p:cNvGraphicFramePr>
          <p:nvPr>
            <p:extLst>
              <p:ext uri="{D42A27DB-BD31-4B8C-83A1-F6EECF244321}">
                <p14:modId xmlns:p14="http://schemas.microsoft.com/office/powerpoint/2010/main" val="3768527635"/>
              </p:ext>
            </p:extLst>
          </p:nvPr>
        </p:nvGraphicFramePr>
        <p:xfrm>
          <a:off x="521906" y="3260474"/>
          <a:ext cx="9648000" cy="1390902"/>
        </p:xfrm>
        <a:graphic>
          <a:graphicData uri="http://schemas.openxmlformats.org/drawingml/2006/table">
            <a:tbl>
              <a:tblPr firstCol="1" bandCol="1"/>
              <a:tblGrid>
                <a:gridCol w="2174995">
                  <a:extLst>
                    <a:ext uri="{9D8B030D-6E8A-4147-A177-3AD203B41FA5}">
                      <a16:colId xmlns:a16="http://schemas.microsoft.com/office/drawing/2014/main" val="4001515415"/>
                    </a:ext>
                  </a:extLst>
                </a:gridCol>
                <a:gridCol w="7473005">
                  <a:extLst>
                    <a:ext uri="{9D8B030D-6E8A-4147-A177-3AD203B41FA5}">
                      <a16:colId xmlns:a16="http://schemas.microsoft.com/office/drawing/2014/main" val="3803888068"/>
                    </a:ext>
                  </a:extLst>
                </a:gridCol>
              </a:tblGrid>
              <a:tr h="6807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solidFill>
                            <a:schemeClr val="tx1"/>
                          </a:solidFill>
                        </a:rPr>
                        <a:t>一般的に使用される</a:t>
                      </a:r>
                      <a:r>
                        <a:rPr kumimoji="1" lang="en-US" altLang="ja-JP" sz="1800" b="1">
                          <a:solidFill>
                            <a:schemeClr val="tx1"/>
                          </a:solidFill>
                        </a:rPr>
                        <a:t>EAC</a:t>
                      </a:r>
                      <a:r>
                        <a:rPr kumimoji="1" lang="en-US" altLang="ja-JP" sz="1800" b="1" baseline="30000">
                          <a:solidFill>
                            <a:schemeClr val="tx1"/>
                          </a:solidFill>
                        </a:rPr>
                        <a:t>※</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a:solidFill>
                            <a:schemeClr val="tx1"/>
                          </a:solidFill>
                          <a:latin typeface="+mj-ea"/>
                          <a:ea typeface="+mn-ea"/>
                          <a:cs typeface="Segoe UI" panose="020B0502040204020203" pitchFamily="34" charset="0"/>
                        </a:rPr>
                        <a:t>非化石証書（</a:t>
                      </a:r>
                      <a:r>
                        <a:rPr kumimoji="1" lang="en-US" altLang="ja-JP" sz="1800" b="0" kern="1200">
                          <a:solidFill>
                            <a:schemeClr val="tx1"/>
                          </a:solidFill>
                          <a:latin typeface="+mj-ea"/>
                          <a:ea typeface="+mn-ea"/>
                          <a:cs typeface="Segoe UI" panose="020B0502040204020203" pitchFamily="34" charset="0"/>
                        </a:rPr>
                        <a:t>NFC</a:t>
                      </a:r>
                      <a:r>
                        <a:rPr kumimoji="1" lang="ja-JP" altLang="en-US" sz="1800" b="0" kern="1200">
                          <a:solidFill>
                            <a:schemeClr val="tx1"/>
                          </a:solidFill>
                          <a:latin typeface="+mj-ea"/>
                          <a:ea typeface="+mn-ea"/>
                          <a:cs typeface="Segoe UI" panose="020B0502040204020203" pitchFamily="34" charset="0"/>
                        </a:rPr>
                        <a:t>）</a:t>
                      </a:r>
                      <a:endParaRPr kumimoji="1" lang="en-US" altLang="ja-JP" sz="1800" b="0" kern="120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a:solidFill>
                            <a:schemeClr val="tx1"/>
                          </a:solidFill>
                          <a:latin typeface="+mj-ea"/>
                          <a:ea typeface="+mn-ea"/>
                          <a:cs typeface="Segoe UI" panose="020B0502040204020203" pitchFamily="34" charset="0"/>
                        </a:rPr>
                        <a:t>グリーン電力証書（</a:t>
                      </a:r>
                      <a:r>
                        <a:rPr kumimoji="1" lang="en-US" altLang="ja-JP" sz="1800" b="0" kern="1200">
                          <a:solidFill>
                            <a:schemeClr val="tx1"/>
                          </a:solidFill>
                          <a:latin typeface="+mj-ea"/>
                          <a:ea typeface="+mn-ea"/>
                          <a:cs typeface="Segoe UI" panose="020B0502040204020203" pitchFamily="34" charset="0"/>
                        </a:rPr>
                        <a:t>GEC</a:t>
                      </a:r>
                      <a:r>
                        <a:rPr kumimoji="1" lang="ja-JP" altLang="en-US" sz="1800" b="0" kern="1200">
                          <a:solidFill>
                            <a:schemeClr val="tx1"/>
                          </a:solidFill>
                          <a:latin typeface="+mj-ea"/>
                          <a:ea typeface="+mn-ea"/>
                          <a:cs typeface="Segoe UI" panose="020B0502040204020203" pitchFamily="34" charset="0"/>
                        </a:rPr>
                        <a:t>）</a:t>
                      </a:r>
                      <a:endParaRPr kumimoji="1" lang="en-US" altLang="ja-JP" sz="1800" b="0" kern="120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800" b="0" kern="1200">
                          <a:solidFill>
                            <a:schemeClr val="tx1"/>
                          </a:solidFill>
                          <a:latin typeface="+mj-ea"/>
                          <a:ea typeface="+mn-ea"/>
                          <a:cs typeface="Segoe UI" panose="020B0502040204020203" pitchFamily="34" charset="0"/>
                        </a:rPr>
                        <a:t>J-</a:t>
                      </a:r>
                      <a:r>
                        <a:rPr kumimoji="1" lang="ja-JP" altLang="en-US" sz="1800" b="0" kern="1200">
                          <a:solidFill>
                            <a:schemeClr val="tx1"/>
                          </a:solidFill>
                          <a:latin typeface="+mj-ea"/>
                          <a:ea typeface="+mn-ea"/>
                          <a:cs typeface="Segoe UI" panose="020B0502040204020203" pitchFamily="34" charset="0"/>
                        </a:rPr>
                        <a:t>クレジット</a:t>
                      </a:r>
                      <a:endParaRPr kumimoji="1" lang="en-US" altLang="ja-JP" sz="1800" b="0" kern="120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407820"/>
                  </a:ext>
                </a:extLst>
              </a:tr>
              <a:tr h="476502">
                <a:tc>
                  <a:txBody>
                    <a:bodyPr/>
                    <a:lstStyle/>
                    <a:p>
                      <a:pPr algn="ctr"/>
                      <a:r>
                        <a:rPr kumimoji="1" lang="ja-JP" altLang="en-US" sz="1800" b="1">
                          <a:solidFill>
                            <a:schemeClr val="tx1"/>
                          </a:solidFill>
                        </a:rPr>
                        <a:t>その他の</a:t>
                      </a:r>
                      <a:r>
                        <a:rPr kumimoji="1" lang="en-US" altLang="ja-JP" sz="1800" b="1">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b="0" kern="1200">
                          <a:solidFill>
                            <a:schemeClr val="tx1"/>
                          </a:solidFill>
                          <a:latin typeface="+mj-ea"/>
                          <a:ea typeface="+mn-ea"/>
                          <a:cs typeface="Segoe UI" panose="020B0502040204020203" pitchFamily="34" charset="0"/>
                        </a:rPr>
                        <a:t>I-REC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089891"/>
                  </a:ext>
                </a:extLst>
              </a:tr>
            </a:tbl>
          </a:graphicData>
        </a:graphic>
      </p:graphicFrame>
      <p:sp>
        <p:nvSpPr>
          <p:cNvPr id="7" name="Text Box 9">
            <a:extLst>
              <a:ext uri="{FF2B5EF4-FFF2-40B4-BE49-F238E27FC236}">
                <a16:creationId xmlns:a16="http://schemas.microsoft.com/office/drawing/2014/main" id="{0CA502BB-A67C-C2E6-8D34-405E04F8AD0D}"/>
              </a:ext>
            </a:extLst>
          </p:cNvPr>
          <p:cNvSpPr txBox="1">
            <a:spLocks noChangeArrowheads="1"/>
          </p:cNvSpPr>
          <p:nvPr/>
        </p:nvSpPr>
        <p:spPr bwMode="auto">
          <a:xfrm>
            <a:off x="161925" y="6463461"/>
            <a:ext cx="10114839"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ja-JP" altLang="en-US" sz="10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10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endParaRPr lang="en-US" altLang="ja-JP" sz="1000" dirty="0">
              <a:latin typeface="Segoe UI" panose="020B0502040204020203" pitchFamily="34" charset="0"/>
              <a:ea typeface="メイリオ" panose="020B0604030504040204" pitchFamily="50" charset="-128"/>
              <a:cs typeface="Segoe UI" panose="020B0502040204020203" pitchFamily="34" charset="0"/>
            </a:endParaRPr>
          </a:p>
          <a:p>
            <a:pPr marL="352425" indent="-352425" latinLnBrk="1">
              <a:defRPr/>
            </a:pPr>
            <a:r>
              <a:rPr lang="en-US" altLang="ja-JP" sz="1000" dirty="0">
                <a:latin typeface="Segoe UI" panose="020B0502040204020203" pitchFamily="34" charset="0"/>
                <a:ea typeface="メイリオ" panose="020B0604030504040204" pitchFamily="50" charset="-128"/>
                <a:cs typeface="Segoe UI" panose="020B0502040204020203" pitchFamily="34" charset="0"/>
              </a:rPr>
              <a:t>※ RE100</a:t>
            </a:r>
            <a:r>
              <a:rPr lang="ja-JP" altLang="en-US" sz="1000" dirty="0">
                <a:latin typeface="Segoe UI" panose="020B0502040204020203" pitchFamily="34" charset="0"/>
                <a:ea typeface="メイリオ" panose="020B0604030504040204" pitchFamily="50" charset="-128"/>
                <a:cs typeface="Segoe UI" panose="020B0502040204020203" pitchFamily="34" charset="0"/>
              </a:rPr>
              <a:t>では、少なくとも</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a:t>
            </a:r>
            <a:r>
              <a:rPr lang="ja-JP" altLang="en-US" sz="1000" dirty="0">
                <a:latin typeface="Segoe UI" panose="020B0502040204020203" pitchFamily="34" charset="0"/>
                <a:ea typeface="メイリオ" panose="020B0604030504040204" pitchFamily="50" charset="-128"/>
                <a:cs typeface="Segoe UI" panose="020B0502040204020203" pitchFamily="34" charset="0"/>
              </a:rPr>
              <a:t>社の企業が、当該制度を用いて当該市場における再生可能電力使用の主張を行い、かつその市場ベース・</a:t>
            </a:r>
            <a:r>
              <a:rPr lang="en-US" altLang="ja-JP" sz="1000" dirty="0">
                <a:latin typeface="Segoe UI" panose="020B0502040204020203" pitchFamily="34" charset="0"/>
                <a:ea typeface="メイリオ" panose="020B0604030504040204" pitchFamily="50" charset="-128"/>
                <a:cs typeface="Segoe UI" panose="020B0502040204020203" pitchFamily="34" charset="0"/>
              </a:rPr>
              <a:t>Scope2</a:t>
            </a:r>
            <a:r>
              <a:rPr lang="ja-JP" altLang="en-US" sz="1000" dirty="0">
                <a:latin typeface="Segoe UI" panose="020B0502040204020203" pitchFamily="34" charset="0"/>
                <a:ea typeface="メイリオ" panose="020B0604030504040204" pitchFamily="50" charset="-128"/>
                <a:cs typeface="Segoe UI" panose="020B0502040204020203" pitchFamily="34" charset="0"/>
              </a:rPr>
              <a:t>排出量インベントリ総量について第三者検証を受けている場合、その</a:t>
            </a:r>
            <a:r>
              <a:rPr lang="en-US" altLang="ja-JP" sz="1000" dirty="0">
                <a:latin typeface="Segoe UI" panose="020B0502040204020203" pitchFamily="34" charset="0"/>
                <a:ea typeface="メイリオ" panose="020B0604030504040204" pitchFamily="50" charset="-128"/>
                <a:cs typeface="Segoe UI" panose="020B0502040204020203" pitchFamily="34" charset="0"/>
              </a:rPr>
              <a:t>EAC</a:t>
            </a:r>
            <a:r>
              <a:rPr lang="ja-JP" altLang="en-US" sz="1000" dirty="0">
                <a:latin typeface="Segoe UI" panose="020B0502040204020203" pitchFamily="34" charset="0"/>
                <a:ea typeface="メイリオ" panose="020B0604030504040204" pitchFamily="50" charset="-128"/>
                <a:cs typeface="Segoe UI" panose="020B0502040204020203" pitchFamily="34" charset="0"/>
              </a:rPr>
              <a:t>制度は当該市場において「一般的に使用されている（</a:t>
            </a:r>
            <a:r>
              <a:rPr lang="en-US" altLang="ja-JP" sz="1000" dirty="0">
                <a:latin typeface="Segoe UI" panose="020B0502040204020203" pitchFamily="34" charset="0"/>
                <a:ea typeface="メイリオ" panose="020B0604030504040204" pitchFamily="50" charset="-128"/>
                <a:cs typeface="Segoe UI" panose="020B0502040204020203" pitchFamily="34" charset="0"/>
              </a:rPr>
              <a:t>in common use</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）」ものとみなされる。」</a:t>
            </a:r>
          </a:p>
          <a:p>
            <a:pPr marL="352425" indent="-352425" latinLnBrk="1">
              <a:defRPr/>
            </a:pPr>
            <a:r>
              <a:rPr lang="en-US" altLang="ja-JP" sz="1000" dirty="0">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国別の一般的に利用されている</a:t>
            </a:r>
            <a:r>
              <a:rPr lang="en-US" altLang="ja-JP" sz="1000" dirty="0">
                <a:latin typeface="Segoe UI" panose="020B0502040204020203" pitchFamily="34" charset="0"/>
                <a:ea typeface="メイリオ" panose="020B0604030504040204" pitchFamily="50" charset="-128"/>
                <a:cs typeface="Segoe UI" panose="020B0502040204020203" pitchFamily="34" charset="0"/>
              </a:rPr>
              <a:t>EAC</a:t>
            </a:r>
            <a:r>
              <a:rPr lang="ja-JP" altLang="en-US" sz="1000" dirty="0">
                <a:latin typeface="Segoe UI" panose="020B0502040204020203" pitchFamily="34" charset="0"/>
                <a:ea typeface="メイリオ" panose="020B0604030504040204" pitchFamily="50" charset="-128"/>
                <a:cs typeface="Segoe UI" panose="020B0502040204020203" pitchFamily="34" charset="0"/>
              </a:rPr>
              <a:t>の種類は</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RE100 Technical Criteria </a:t>
            </a:r>
            <a:r>
              <a:rPr lang="en-US" altLang="ja-JP" sz="1000" dirty="0">
                <a:latin typeface="Segoe UI" panose="020B0502040204020203" pitchFamily="34" charset="0"/>
                <a:ea typeface="メイリオ" panose="020B0604030504040204" pitchFamily="50" charset="-128"/>
                <a:cs typeface="Segoe UI" panose="020B0502040204020203" pitchFamily="34" charset="0"/>
              </a:rPr>
              <a:t>P31</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を参照</a:t>
            </a:r>
          </a:p>
        </p:txBody>
      </p:sp>
    </p:spTree>
    <p:extLst>
      <p:ext uri="{BB962C8B-B14F-4D97-AF65-F5344CB8AC3E}">
        <p14:creationId xmlns:p14="http://schemas.microsoft.com/office/powerpoint/2010/main" val="563766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28E0-BFDB-4B26-4F78-2D81CA6990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182DC8-B7DE-0637-E9B7-B67A3693D34A}"/>
              </a:ext>
            </a:extLst>
          </p:cNvPr>
          <p:cNvSpPr>
            <a:spLocks noGrp="1"/>
          </p:cNvSpPr>
          <p:nvPr>
            <p:ph type="title"/>
          </p:nvPr>
        </p:nvSpPr>
        <p:spPr/>
        <p:txBody>
          <a:bodyPr/>
          <a:lstStyle/>
          <a:p>
            <a:r>
              <a:rPr kumimoji="1" lang="ja-JP" altLang="en-US"/>
              <a:t>石炭混焼の禁止</a:t>
            </a:r>
          </a:p>
        </p:txBody>
      </p:sp>
      <p:sp>
        <p:nvSpPr>
          <p:cNvPr id="7" name="コンテンツ プレースホルダー 2">
            <a:extLst>
              <a:ext uri="{FF2B5EF4-FFF2-40B4-BE49-F238E27FC236}">
                <a16:creationId xmlns:a16="http://schemas.microsoft.com/office/drawing/2014/main" id="{8DDC0232-3C32-C555-02F3-FFEB2EF3DFA5}"/>
              </a:ext>
            </a:extLst>
          </p:cNvPr>
          <p:cNvSpPr>
            <a:spLocks noGrp="1"/>
          </p:cNvSpPr>
          <p:nvPr>
            <p:ph sz="quarter" idx="12"/>
          </p:nvPr>
        </p:nvSpPr>
        <p:spPr>
          <a:xfrm>
            <a:off x="161925" y="1110920"/>
            <a:ext cx="10367963" cy="1019661"/>
          </a:xfrm>
        </p:spPr>
        <p:txBody>
          <a:bodyPr/>
          <a:lstStyle/>
          <a:p>
            <a:r>
              <a:rPr lang="ja-JP" altLang="en-US"/>
              <a:t>石炭を含む混焼によって生み出された電力は再エネ電力の使用として主張することが認められない</a:t>
            </a:r>
            <a:endParaRPr lang="en-US" altLang="ja-JP"/>
          </a:p>
          <a:p>
            <a:r>
              <a:rPr lang="ja-JP" altLang="en-US"/>
              <a:t>今後、石炭以外の化石燃料との混焼・混合も規制される可能性がある</a:t>
            </a:r>
            <a:endParaRPr lang="en-US" altLang="ja-JP"/>
          </a:p>
        </p:txBody>
      </p:sp>
      <p:graphicFrame>
        <p:nvGraphicFramePr>
          <p:cNvPr id="13" name="表 12">
            <a:extLst>
              <a:ext uri="{FF2B5EF4-FFF2-40B4-BE49-F238E27FC236}">
                <a16:creationId xmlns:a16="http://schemas.microsoft.com/office/drawing/2014/main" id="{C0A88C92-9FB0-3945-3F8D-F52C0CD7937B}"/>
              </a:ext>
            </a:extLst>
          </p:cNvPr>
          <p:cNvGraphicFramePr>
            <a:graphicFrameLocks noGrp="1"/>
          </p:cNvGraphicFramePr>
          <p:nvPr>
            <p:extLst>
              <p:ext uri="{D42A27DB-BD31-4B8C-83A1-F6EECF244321}">
                <p14:modId xmlns:p14="http://schemas.microsoft.com/office/powerpoint/2010/main" val="3481457328"/>
              </p:ext>
            </p:extLst>
          </p:nvPr>
        </p:nvGraphicFramePr>
        <p:xfrm>
          <a:off x="521432" y="2641717"/>
          <a:ext cx="9648949" cy="1908346"/>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9541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400" b="1">
                          <a:solidFill>
                            <a:schemeClr val="tx1"/>
                          </a:solidFill>
                        </a:rPr>
                        <a:t>石炭混焼の禁止</a:t>
                      </a:r>
                      <a:endParaRPr kumimoji="1" lang="en-US" altLang="ja-JP" sz="2400" b="1">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a:solidFill>
                            <a:schemeClr val="tx1"/>
                          </a:solidFill>
                          <a:latin typeface="+mj-ea"/>
                          <a:ea typeface="Meiryo UI"/>
                          <a:cs typeface="Segoe UI" panose="020B0502040204020203" pitchFamily="34" charset="0"/>
                        </a:rPr>
                        <a:t>石炭との混焼によって生成される再エネ電力は調達禁止</a:t>
                      </a:r>
                      <a:endParaRPr kumimoji="1" lang="en-US" altLang="ja-JP" sz="2400" kern="120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2400" kern="1200">
                          <a:solidFill>
                            <a:schemeClr val="tx1"/>
                          </a:solidFill>
                          <a:latin typeface="+mj-ea"/>
                          <a:ea typeface="Meiryo UI"/>
                          <a:cs typeface="Segoe UI" panose="020B0502040204020203" pitchFamily="34" charset="0"/>
                        </a:rPr>
                        <a:t>2027</a:t>
                      </a:r>
                      <a:r>
                        <a:rPr kumimoji="1" lang="ja-JP" altLang="en-US" sz="2400" kern="1200">
                          <a:solidFill>
                            <a:schemeClr val="tx1"/>
                          </a:solidFill>
                          <a:latin typeface="+mj-ea"/>
                          <a:ea typeface="Meiryo UI"/>
                          <a:cs typeface="Segoe UI" panose="020B0502040204020203" pitchFamily="34" charset="0"/>
                        </a:rPr>
                        <a:t>年の</a:t>
                      </a:r>
                      <a:r>
                        <a:rPr kumimoji="1" lang="en-US" altLang="ja-JP" sz="2400" kern="1200">
                          <a:solidFill>
                            <a:schemeClr val="tx1"/>
                          </a:solidFill>
                          <a:latin typeface="+mj-ea"/>
                          <a:ea typeface="Meiryo UI"/>
                          <a:cs typeface="Segoe UI" panose="020B0502040204020203" pitchFamily="34" charset="0"/>
                        </a:rPr>
                        <a:t>CDP</a:t>
                      </a:r>
                      <a:r>
                        <a:rPr kumimoji="1" lang="ja-JP" altLang="en-US" sz="2400" kern="1200">
                          <a:solidFill>
                            <a:schemeClr val="tx1"/>
                          </a:solidFill>
                          <a:latin typeface="+mj-ea"/>
                          <a:ea typeface="Meiryo UI"/>
                          <a:cs typeface="Segoe UI" panose="020B0502040204020203" pitchFamily="34" charset="0"/>
                        </a:rPr>
                        <a:t>開示サイクルで</a:t>
                      </a:r>
                      <a:r>
                        <a:rPr kumimoji="1" lang="en-US" altLang="ja-JP" sz="2400" kern="1200">
                          <a:solidFill>
                            <a:schemeClr val="tx1"/>
                          </a:solidFill>
                          <a:latin typeface="+mj-ea"/>
                          <a:ea typeface="Meiryo UI"/>
                          <a:cs typeface="Segoe UI" panose="020B0502040204020203" pitchFamily="34" charset="0"/>
                        </a:rPr>
                        <a:t>RE100</a:t>
                      </a:r>
                      <a:r>
                        <a:rPr kumimoji="1" lang="ja-JP" altLang="en-US" sz="2400" kern="1200">
                          <a:solidFill>
                            <a:schemeClr val="tx1"/>
                          </a:solidFill>
                          <a:latin typeface="+mj-ea"/>
                          <a:ea typeface="Meiryo UI"/>
                          <a:cs typeface="Segoe UI" panose="020B0502040204020203" pitchFamily="34" charset="0"/>
                        </a:rPr>
                        <a:t>企業の報告に適用</a:t>
                      </a:r>
                      <a:endParaRPr kumimoji="1" lang="en-US" altLang="ja-JP" sz="2400" kern="120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173">
                <a:tc>
                  <a:txBody>
                    <a:bodyPr/>
                    <a:lstStyle/>
                    <a:p>
                      <a:pPr algn="ctr">
                        <a:spcAft>
                          <a:spcPts val="0"/>
                        </a:spcAft>
                      </a:pPr>
                      <a:r>
                        <a:rPr kumimoji="1" lang="ja-JP" altLang="en-US" sz="2400" b="1">
                          <a:solidFill>
                            <a:schemeClr val="tx1"/>
                          </a:solidFill>
                        </a:rPr>
                        <a:t>対象</a:t>
                      </a:r>
                      <a:endParaRPr kumimoji="1" lang="en-US" altLang="ja-JP" sz="2400" b="1">
                        <a:solidFill>
                          <a:schemeClr val="tx1"/>
                        </a:solidFill>
                      </a:endParaRPr>
                    </a:p>
                    <a:p>
                      <a:pPr algn="ctr">
                        <a:spcAft>
                          <a:spcPts val="0"/>
                        </a:spcAft>
                      </a:pPr>
                      <a:r>
                        <a:rPr kumimoji="1" lang="ja-JP" altLang="en-US" sz="2400" b="1">
                          <a:solidFill>
                            <a:schemeClr val="tx1"/>
                          </a:solidFill>
                        </a:rPr>
                        <a:t>の除外</a:t>
                      </a:r>
                      <a:endParaRPr kumimoji="1" lang="en-US" altLang="ja-JP" sz="2400" b="1">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a:solidFill>
                            <a:schemeClr val="tx1"/>
                          </a:solidFill>
                          <a:latin typeface="+mj-ea"/>
                          <a:ea typeface="Meiryo UI"/>
                          <a:cs typeface="Segoe UI" panose="020B0502040204020203" pitchFamily="34" charset="0"/>
                        </a:rPr>
                        <a:t>なし</a:t>
                      </a:r>
                      <a:endParaRPr kumimoji="1" lang="en-US" altLang="ja-JP" sz="2400" kern="120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821538"/>
                  </a:ext>
                </a:extLst>
              </a:tr>
            </a:tbl>
          </a:graphicData>
        </a:graphic>
      </p:graphicFrame>
      <p:sp>
        <p:nvSpPr>
          <p:cNvPr id="4" name="テキスト ボックス 3">
            <a:extLst>
              <a:ext uri="{FF2B5EF4-FFF2-40B4-BE49-F238E27FC236}">
                <a16:creationId xmlns:a16="http://schemas.microsoft.com/office/drawing/2014/main" id="{14FF8923-ACC3-1050-CB12-FD57CE68DC89}"/>
              </a:ext>
            </a:extLst>
          </p:cNvPr>
          <p:cNvSpPr txBox="1"/>
          <p:nvPr/>
        </p:nvSpPr>
        <p:spPr>
          <a:xfrm>
            <a:off x="521432" y="5061199"/>
            <a:ext cx="4419600" cy="1477328"/>
          </a:xfrm>
          <a:prstGeom prst="rect">
            <a:avLst/>
          </a:prstGeom>
          <a:noFill/>
        </p:spPr>
        <p:txBody>
          <a:bodyPr wrap="square" rtlCol="0">
            <a:spAutoFit/>
          </a:bodyPr>
          <a:lstStyle/>
          <a:p>
            <a:pPr algn="ctr"/>
            <a:r>
              <a:rPr lang="ja-JP" altLang="en-US" b="1">
                <a:latin typeface="Meiryo UI 本文"/>
              </a:rPr>
              <a:t>技術要件（</a:t>
            </a:r>
            <a:r>
              <a:rPr lang="en-US" altLang="ja-JP" b="1">
                <a:latin typeface="Meiryo UI 本文"/>
              </a:rPr>
              <a:t>Ver.4.0</a:t>
            </a:r>
            <a:r>
              <a:rPr lang="ja-JP" altLang="en-US" b="1">
                <a:latin typeface="Meiryo UI 本文"/>
              </a:rPr>
              <a:t>）</a:t>
            </a:r>
            <a:endParaRPr lang="en-US" altLang="ja-JP" sz="1800" b="1">
              <a:latin typeface="Meiryo UI 本文"/>
            </a:endParaRPr>
          </a:p>
          <a:p>
            <a:r>
              <a:rPr lang="ja-JP" altLang="en-US" sz="1800">
                <a:latin typeface="Meiryo UI 本文"/>
              </a:rPr>
              <a:t>石炭との混焼によって発電された電力の「再生可能な部分」について、加盟企業が再エネ利用とみなして主張することが</a:t>
            </a:r>
            <a:r>
              <a:rPr lang="ja-JP" altLang="en-US">
                <a:latin typeface="Meiryo UI 本文"/>
              </a:rPr>
              <a:t>できる</a:t>
            </a:r>
            <a:endParaRPr kumimoji="1" lang="ja-JP" altLang="en-US" sz="1800">
              <a:latin typeface="Meiryo UI 本文"/>
            </a:endParaRPr>
          </a:p>
          <a:p>
            <a:endParaRPr kumimoji="1" lang="ja-JP" altLang="en-US"/>
          </a:p>
        </p:txBody>
      </p:sp>
      <p:sp>
        <p:nvSpPr>
          <p:cNvPr id="5" name="テキスト ボックス 4">
            <a:extLst>
              <a:ext uri="{FF2B5EF4-FFF2-40B4-BE49-F238E27FC236}">
                <a16:creationId xmlns:a16="http://schemas.microsoft.com/office/drawing/2014/main" id="{6E33B1D9-4141-BBED-1811-97CEA6F051B8}"/>
              </a:ext>
            </a:extLst>
          </p:cNvPr>
          <p:cNvSpPr txBox="1"/>
          <p:nvPr/>
        </p:nvSpPr>
        <p:spPr>
          <a:xfrm>
            <a:off x="5750781" y="5061199"/>
            <a:ext cx="4419600" cy="1200329"/>
          </a:xfrm>
          <a:prstGeom prst="rect">
            <a:avLst/>
          </a:prstGeom>
          <a:noFill/>
        </p:spPr>
        <p:txBody>
          <a:bodyPr wrap="square" rtlCol="0">
            <a:spAutoFit/>
          </a:bodyPr>
          <a:lstStyle/>
          <a:p>
            <a:pPr algn="ctr" defTabSz="288000"/>
            <a:r>
              <a:rPr lang="ja-JP" altLang="en-US" sz="1800" b="1">
                <a:latin typeface="Meiryo UI 本文"/>
              </a:rPr>
              <a:t>技術要件（</a:t>
            </a:r>
            <a:r>
              <a:rPr lang="en-US" altLang="ja-JP" sz="1800" b="1">
                <a:latin typeface="Meiryo UI 本文"/>
              </a:rPr>
              <a:t>Ver.5.0</a:t>
            </a:r>
            <a:r>
              <a:rPr lang="ja-JP" altLang="en-US" sz="1800" b="1">
                <a:latin typeface="Meiryo UI 本文"/>
              </a:rPr>
              <a:t>）</a:t>
            </a:r>
            <a:endParaRPr lang="en-US" altLang="ja-JP" b="1">
              <a:latin typeface="Meiryo UI 本文"/>
            </a:endParaRPr>
          </a:p>
          <a:p>
            <a:pPr algn="l" defTabSz="288000"/>
            <a:r>
              <a:rPr lang="ja-JP" altLang="en-US" sz="1800">
                <a:solidFill>
                  <a:srgbClr val="FF0000"/>
                </a:solidFill>
                <a:latin typeface="Meiryo UI 本文"/>
              </a:rPr>
              <a:t>石炭を含む混焼によって生み出された電力について、再エネ電力の使用として主張することが認められない</a:t>
            </a:r>
            <a:endParaRPr kumimoji="1" lang="ja-JP" altLang="en-US" sz="1800">
              <a:solidFill>
                <a:srgbClr val="FF0000"/>
              </a:solidFill>
              <a:latin typeface="Meiryo UI 本文"/>
            </a:endParaRPr>
          </a:p>
        </p:txBody>
      </p:sp>
      <p:sp>
        <p:nvSpPr>
          <p:cNvPr id="10" name="矢印: 右 9">
            <a:extLst>
              <a:ext uri="{FF2B5EF4-FFF2-40B4-BE49-F238E27FC236}">
                <a16:creationId xmlns:a16="http://schemas.microsoft.com/office/drawing/2014/main" id="{47A590A1-CE89-04DA-F1BE-EC43A595D71C}"/>
              </a:ext>
            </a:extLst>
          </p:cNvPr>
          <p:cNvSpPr/>
          <p:nvPr/>
        </p:nvSpPr>
        <p:spPr>
          <a:xfrm>
            <a:off x="5130939" y="5468831"/>
            <a:ext cx="429934" cy="385064"/>
          </a:xfrm>
          <a:prstGeom prst="rightArrow">
            <a:avLst/>
          </a:prstGeom>
          <a:solidFill>
            <a:srgbClr val="00584E"/>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 name="Text Box 9">
            <a:extLst>
              <a:ext uri="{FF2B5EF4-FFF2-40B4-BE49-F238E27FC236}">
                <a16:creationId xmlns:a16="http://schemas.microsoft.com/office/drawing/2014/main" id="{F8211717-819E-F8C6-CF5D-EBE5018AF9FB}"/>
              </a:ext>
            </a:extLst>
          </p:cNvPr>
          <p:cNvSpPr txBox="1">
            <a:spLocks noChangeArrowheads="1"/>
          </p:cNvSpPr>
          <p:nvPr/>
        </p:nvSpPr>
        <p:spPr bwMode="auto">
          <a:xfrm>
            <a:off x="161925" y="6825262"/>
            <a:ext cx="9900505" cy="5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en-US" altLang="ja-JP" sz="1000" dirty="0">
                <a:latin typeface="Segoe UI" panose="020B0502040204020203" pitchFamily="34" charset="0"/>
                <a:ea typeface="メイリオ" panose="020B0604030504040204" pitchFamily="50" charset="-128"/>
                <a:cs typeface="Segoe UI" panose="020B0502040204020203" pitchFamily="34" charset="0"/>
              </a:rPr>
              <a:t>RE100</a:t>
            </a:r>
            <a:r>
              <a:rPr lang="ja-JP" altLang="en-US" sz="1000" dirty="0">
                <a:latin typeface="Segoe UI" panose="020B0502040204020203" pitchFamily="34" charset="0"/>
                <a:ea typeface="メイリオ" panose="020B0604030504040204" pitchFamily="50" charset="-128"/>
                <a:cs typeface="Segoe UI" panose="020B0502040204020203" pitchFamily="34" charset="0"/>
              </a:rPr>
              <a:t> </a:t>
            </a:r>
            <a:r>
              <a:rPr lang="en-US" altLang="ja-JP" sz="1000" dirty="0">
                <a:latin typeface="Segoe UI" panose="020B0502040204020203" pitchFamily="34" charset="0"/>
                <a:ea typeface="メイリオ" panose="020B0604030504040204" pitchFamily="50" charset="-128"/>
                <a:cs typeface="Segoe UI" panose="020B0502040204020203" pitchFamily="34" charset="0"/>
              </a:rPr>
              <a:t>Co-firing Q&amp;As (https://www.there100.org/our-work/news/co-firing-qas-re100s-technical-criteria-update-2025#:~:text=RE100%E2%80%99s%20technical%20criteria%20no%20longer%20allow%20members%20to,the%20need%20for%20a%20more%20rapid%20energy%20transition.) </a:t>
            </a:r>
            <a:r>
              <a:rPr lang="ja-JP" altLang="en-US" sz="10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946544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76D6-C3E2-7AFB-15D6-A5A86E8EC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BCC883-F1CD-1832-2595-53551AC953B3}"/>
              </a:ext>
            </a:extLst>
          </p:cNvPr>
          <p:cNvSpPr>
            <a:spLocks noGrp="1"/>
          </p:cNvSpPr>
          <p:nvPr>
            <p:ph type="title"/>
          </p:nvPr>
        </p:nvSpPr>
        <p:spPr/>
        <p:txBody>
          <a:bodyPr/>
          <a:lstStyle/>
          <a:p>
            <a:r>
              <a:rPr kumimoji="1" lang="ja-JP" altLang="en-US">
                <a:latin typeface="+mn-ea"/>
                <a:ea typeface="+mn-ea"/>
              </a:rPr>
              <a:t>運転開始／リパワリングの</a:t>
            </a:r>
            <a:r>
              <a:rPr kumimoji="1" lang="en-US" altLang="ja-JP">
                <a:latin typeface="+mn-ea"/>
                <a:ea typeface="+mn-ea"/>
              </a:rPr>
              <a:t>15</a:t>
            </a:r>
            <a:r>
              <a:rPr kumimoji="1" lang="ja-JP" altLang="en-US">
                <a:latin typeface="+mn-ea"/>
                <a:ea typeface="+mn-ea"/>
              </a:rPr>
              <a:t>年要件</a:t>
            </a:r>
          </a:p>
        </p:txBody>
      </p:sp>
      <p:sp>
        <p:nvSpPr>
          <p:cNvPr id="7" name="コンテンツ プレースホルダー 2">
            <a:extLst>
              <a:ext uri="{FF2B5EF4-FFF2-40B4-BE49-F238E27FC236}">
                <a16:creationId xmlns:a16="http://schemas.microsoft.com/office/drawing/2014/main" id="{AAC15123-FEA2-A3DC-94A1-307B79F4B9F3}"/>
              </a:ext>
            </a:extLst>
          </p:cNvPr>
          <p:cNvSpPr>
            <a:spLocks noGrp="1"/>
          </p:cNvSpPr>
          <p:nvPr>
            <p:ph sz="quarter" idx="12"/>
          </p:nvPr>
        </p:nvSpPr>
        <p:spPr>
          <a:xfrm>
            <a:off x="161925" y="1110920"/>
            <a:ext cx="10367963" cy="942717"/>
          </a:xfrm>
        </p:spPr>
        <p:txBody>
          <a:bodyPr/>
          <a:lstStyle/>
          <a:p>
            <a:r>
              <a:rPr lang="ja-JP" altLang="en-US">
                <a:latin typeface="+mn-ea"/>
                <a:ea typeface="+mn-ea"/>
              </a:rPr>
              <a:t>調達する再エネ電力は、運転開始もしくはリパワリングから</a:t>
            </a:r>
            <a:r>
              <a:rPr lang="en-US" altLang="ja-JP">
                <a:latin typeface="+mn-ea"/>
                <a:ea typeface="+mn-ea"/>
              </a:rPr>
              <a:t>15</a:t>
            </a:r>
            <a:r>
              <a:rPr lang="ja-JP" altLang="en-US">
                <a:latin typeface="+mn-ea"/>
                <a:ea typeface="+mn-ea"/>
              </a:rPr>
              <a:t>年以内の発電設備でなければ再エネとして認められない</a:t>
            </a:r>
            <a:endParaRPr lang="en-US" altLang="ja-JP">
              <a:latin typeface="+mn-ea"/>
              <a:ea typeface="+mn-ea"/>
            </a:endParaRPr>
          </a:p>
        </p:txBody>
      </p:sp>
      <p:graphicFrame>
        <p:nvGraphicFramePr>
          <p:cNvPr id="13" name="表 12">
            <a:extLst>
              <a:ext uri="{FF2B5EF4-FFF2-40B4-BE49-F238E27FC236}">
                <a16:creationId xmlns:a16="http://schemas.microsoft.com/office/drawing/2014/main" id="{01DCE25C-7B8B-CE6B-0F5B-5452518B79D9}"/>
              </a:ext>
            </a:extLst>
          </p:cNvPr>
          <p:cNvGraphicFramePr>
            <a:graphicFrameLocks noGrp="1"/>
          </p:cNvGraphicFramePr>
          <p:nvPr>
            <p:extLst>
              <p:ext uri="{D42A27DB-BD31-4B8C-83A1-F6EECF244321}">
                <p14:modId xmlns:p14="http://schemas.microsoft.com/office/powerpoint/2010/main" val="862738658"/>
              </p:ext>
            </p:extLst>
          </p:nvPr>
        </p:nvGraphicFramePr>
        <p:xfrm>
          <a:off x="521432" y="2385516"/>
          <a:ext cx="9648949" cy="371856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1400" b="1">
                          <a:solidFill>
                            <a:schemeClr val="tx1"/>
                          </a:solidFill>
                        </a:rPr>
                        <a:t>運転開始</a:t>
                      </a:r>
                      <a:endParaRPr kumimoji="1" lang="en-US" altLang="ja-JP" sz="1400" b="1">
                        <a:solidFill>
                          <a:schemeClr val="tx1"/>
                        </a:solidFill>
                      </a:endParaRPr>
                    </a:p>
                    <a:p>
                      <a:pPr algn="ctr">
                        <a:spcAft>
                          <a:spcPts val="0"/>
                        </a:spcAft>
                      </a:pPr>
                      <a:r>
                        <a:rPr kumimoji="1" lang="ja-JP" altLang="en-US" sz="1400" b="1">
                          <a:solidFill>
                            <a:schemeClr val="tx1"/>
                          </a:solidFill>
                        </a:rPr>
                        <a:t>または</a:t>
                      </a:r>
                      <a:br>
                        <a:rPr kumimoji="1" lang="en-US" altLang="ja-JP" sz="1400" b="1">
                          <a:solidFill>
                            <a:schemeClr val="tx1"/>
                          </a:solidFill>
                        </a:rPr>
                      </a:br>
                      <a:r>
                        <a:rPr kumimoji="1" lang="ja-JP" altLang="en-US" sz="1400" b="1">
                          <a:solidFill>
                            <a:schemeClr val="tx1"/>
                          </a:solidFill>
                        </a:rPr>
                        <a:t>リパワリング</a:t>
                      </a:r>
                      <a:endParaRPr kumimoji="1" lang="en-US" altLang="ja-JP" sz="1400" b="1">
                        <a:solidFill>
                          <a:schemeClr val="tx1"/>
                        </a:solidFill>
                      </a:endParaRPr>
                    </a:p>
                    <a:p>
                      <a:pPr algn="ctr">
                        <a:spcAft>
                          <a:spcPts val="0"/>
                        </a:spcAft>
                      </a:pPr>
                      <a:r>
                        <a:rPr kumimoji="1" lang="ja-JP" altLang="en-US" sz="1400" b="1">
                          <a:solidFill>
                            <a:schemeClr val="tx1"/>
                          </a:solidFill>
                        </a:rPr>
                        <a:t>からの期限</a:t>
                      </a:r>
                      <a:r>
                        <a:rPr kumimoji="1" lang="en-US" altLang="ja-JP" sz="1400" b="1" baseline="30000">
                          <a:solidFill>
                            <a:schemeClr val="tx1"/>
                          </a:solidFill>
                        </a:rPr>
                        <a:t>※1</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n-ea"/>
                          <a:cs typeface="Segoe UI" panose="020B0502040204020203" pitchFamily="34" charset="0"/>
                        </a:rPr>
                        <a:t>調達する再エネ電力は、以下に該当しない限り</a:t>
                      </a:r>
                      <a:r>
                        <a:rPr kumimoji="1" lang="ja-JP" altLang="en-US" sz="1600" kern="1200" dirty="0">
                          <a:solidFill>
                            <a:srgbClr val="FF0000"/>
                          </a:solidFill>
                          <a:latin typeface="+mj-ea"/>
                          <a:ea typeface="+mn-ea"/>
                          <a:cs typeface="Segoe UI" panose="020B0502040204020203" pitchFamily="34" charset="0"/>
                        </a:rPr>
                        <a:t>運転開始もしくはリパワリング</a:t>
                      </a:r>
                      <a:r>
                        <a:rPr kumimoji="1" lang="en-US" altLang="ja-JP" sz="1600" kern="1200" baseline="30000" dirty="0">
                          <a:solidFill>
                            <a:srgbClr val="FF0000"/>
                          </a:solidFill>
                          <a:latin typeface="+mj-ea"/>
                          <a:ea typeface="+mn-ea"/>
                          <a:cs typeface="Segoe UI" panose="020B0502040204020203" pitchFamily="34" charset="0"/>
                        </a:rPr>
                        <a:t>※2</a:t>
                      </a:r>
                      <a:r>
                        <a:rPr kumimoji="1" lang="ja-JP" altLang="en-US" sz="1600" kern="1200" dirty="0">
                          <a:solidFill>
                            <a:srgbClr val="FF0000"/>
                          </a:solidFill>
                          <a:latin typeface="+mj-ea"/>
                          <a:ea typeface="+mn-ea"/>
                          <a:cs typeface="Segoe UI" panose="020B0502040204020203" pitchFamily="34" charset="0"/>
                        </a:rPr>
                        <a:t>から</a:t>
                      </a:r>
                      <a:r>
                        <a:rPr kumimoji="1" lang="en-US" altLang="ja-JP" sz="1600" kern="1200" dirty="0">
                          <a:solidFill>
                            <a:srgbClr val="FF0000"/>
                          </a:solidFill>
                          <a:latin typeface="+mj-ea"/>
                          <a:ea typeface="+mn-ea"/>
                          <a:cs typeface="Segoe UI" panose="020B0502040204020203" pitchFamily="34" charset="0"/>
                        </a:rPr>
                        <a:t>15</a:t>
                      </a:r>
                      <a:r>
                        <a:rPr kumimoji="1" lang="ja-JP" altLang="en-US" sz="1600" kern="1200" dirty="0">
                          <a:solidFill>
                            <a:srgbClr val="FF0000"/>
                          </a:solidFill>
                          <a:latin typeface="+mj-ea"/>
                          <a:ea typeface="+mn-ea"/>
                          <a:cs typeface="Segoe UI" panose="020B0502040204020203" pitchFamily="34" charset="0"/>
                        </a:rPr>
                        <a:t>年以内の発電設備からのものでなければならない</a:t>
                      </a:r>
                      <a:endPar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自家発電（調達手法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オンサイト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PPA</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、オフサイトでの自営線供給（調達手法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自社が最初のオフテイカーであるプロジェクトからの調達</a:t>
                      </a:r>
                      <a:b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b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2.1,2.2,3.1,4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系統からデフォルトで供給された再エネ電力の調達（調達手法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5.1,5.2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開始日が</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日以前である契約</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企業は総電力消費量の</a:t>
                      </a:r>
                      <a:r>
                        <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15%</a:t>
                      </a: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までの再エネ電力調達を、上記の要件の対象外とすることが出来る</a:t>
                      </a:r>
                      <a:endPar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加盟企業は</a:t>
                      </a:r>
                      <a:r>
                        <a:rPr kumimoji="1" lang="en-US" altLang="ja-JP" sz="1600" kern="1200" dirty="0">
                          <a:solidFill>
                            <a:schemeClr val="tx1"/>
                          </a:solidFill>
                          <a:latin typeface="+mj-ea"/>
                          <a:ea typeface="Meiryo UI"/>
                          <a:cs typeface="Segoe UI" panose="020B0502040204020203" pitchFamily="34" charset="0"/>
                        </a:rPr>
                        <a:t>2026</a:t>
                      </a:r>
                      <a:r>
                        <a:rPr kumimoji="1" lang="ja-JP" altLang="en-US" sz="1600" kern="1200" dirty="0">
                          <a:solidFill>
                            <a:schemeClr val="tx1"/>
                          </a:solidFill>
                          <a:latin typeface="+mj-ea"/>
                          <a:ea typeface="Meiryo UI"/>
                          <a:cs typeface="Segoe UI" panose="020B0502040204020203" pitchFamily="34" charset="0"/>
                        </a:rPr>
                        <a:t>年の開示サイクル（</a:t>
                      </a:r>
                      <a:r>
                        <a:rPr kumimoji="1" lang="en-US" altLang="ja-JP" sz="1600" kern="1200" dirty="0">
                          <a:solidFill>
                            <a:schemeClr val="tx1"/>
                          </a:solidFill>
                          <a:latin typeface="+mj-ea"/>
                          <a:ea typeface="Meiryo UI"/>
                          <a:cs typeface="Segoe UI" panose="020B0502040204020203" pitchFamily="34" charset="0"/>
                        </a:rPr>
                        <a:t>2025</a:t>
                      </a:r>
                      <a:r>
                        <a:rPr kumimoji="1" lang="ja-JP" altLang="en-US" sz="1600" kern="1200" dirty="0">
                          <a:solidFill>
                            <a:schemeClr val="tx1"/>
                          </a:solidFill>
                          <a:latin typeface="+mj-ea"/>
                          <a:ea typeface="Meiryo UI"/>
                          <a:cs typeface="Segoe UI" panose="020B0502040204020203" pitchFamily="34" charset="0"/>
                        </a:rPr>
                        <a:t>年</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月から</a:t>
                      </a:r>
                      <a:r>
                        <a:rPr kumimoji="1" lang="en-US" altLang="ja-JP" sz="1600" kern="1200" dirty="0">
                          <a:solidFill>
                            <a:schemeClr val="tx1"/>
                          </a:solidFill>
                          <a:latin typeface="+mj-ea"/>
                          <a:ea typeface="Meiryo UI"/>
                          <a:cs typeface="Segoe UI" panose="020B0502040204020203" pitchFamily="34" charset="0"/>
                        </a:rPr>
                        <a:t>12</a:t>
                      </a:r>
                      <a:r>
                        <a:rPr kumimoji="1" lang="ja-JP" altLang="en-US" sz="1600" kern="1200" dirty="0">
                          <a:solidFill>
                            <a:schemeClr val="tx1"/>
                          </a:solidFill>
                          <a:latin typeface="+mj-ea"/>
                          <a:ea typeface="Meiryo UI"/>
                          <a:cs typeface="Segoe UI" panose="020B0502040204020203" pitchFamily="34" charset="0"/>
                        </a:rPr>
                        <a:t>月を対象とする報告）で評価され、</a:t>
                      </a:r>
                      <a:r>
                        <a:rPr kumimoji="1" lang="en-US" altLang="ja-JP" sz="1600" kern="1200" dirty="0">
                          <a:solidFill>
                            <a:schemeClr val="tx1"/>
                          </a:solidFill>
                          <a:latin typeface="+mj-ea"/>
                          <a:ea typeface="Meiryo UI"/>
                          <a:cs typeface="Segoe UI" panose="020B0502040204020203" pitchFamily="34" charset="0"/>
                        </a:rPr>
                        <a:t>2027</a:t>
                      </a:r>
                      <a:r>
                        <a:rPr kumimoji="1" lang="ja-JP" altLang="en-US" sz="1600" kern="1200" dirty="0">
                          <a:solidFill>
                            <a:schemeClr val="tx1"/>
                          </a:solidFill>
                          <a:latin typeface="+mj-ea"/>
                          <a:ea typeface="Meiryo UI"/>
                          <a:cs typeface="Segoe UI" panose="020B0502040204020203" pitchFamily="34" charset="0"/>
                        </a:rPr>
                        <a:t>年の</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月に発行される年次報告書にて期限の遵守状況を公開される</a:t>
                      </a:r>
                      <a:endParaRPr kumimoji="1" lang="en-US" altLang="ja-JP" sz="1600" kern="1200" dirty="0">
                        <a:solidFill>
                          <a:schemeClr val="tx1"/>
                        </a:solidFill>
                        <a:latin typeface="+mj-ea"/>
                        <a:ea typeface="Meiryo UI"/>
                        <a:cs typeface="Segoe UI" panose="020B0502040204020203" pitchFamily="34" charset="0"/>
                      </a:endParaRPr>
                    </a:p>
                    <a:p>
                      <a:pPr marL="722313" marR="0" lvl="1" indent="-3619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400" kern="1200" dirty="0">
                          <a:solidFill>
                            <a:schemeClr val="tx1"/>
                          </a:solidFill>
                          <a:latin typeface="+mj-ea"/>
                          <a:ea typeface="Meiryo UI"/>
                          <a:cs typeface="Segoe UI" panose="020B0502040204020203" pitchFamily="34" charset="0"/>
                        </a:rPr>
                        <a:t>調達先設備の運転開始もしくはリパワリングの日付情報の入手が困難な場合は「不明」と開示する</a:t>
                      </a:r>
                      <a:endParaRPr kumimoji="1" lang="en-US" altLang="ja-JP" sz="1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エコラベルによりサプライヤーが期限を満たしているかを確認可能</a:t>
                      </a:r>
                      <a:endParaRPr kumimoji="1" lang="en-US" altLang="ja-JP" sz="1600" kern="120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dirty="0">
                          <a:solidFill>
                            <a:schemeClr val="tx1"/>
                          </a:solidFill>
                          <a:latin typeface="+mj-ea"/>
                          <a:ea typeface="Meiryo UI"/>
                          <a:cs typeface="Segoe UI" panose="020B0502040204020203" pitchFamily="34" charset="0"/>
                        </a:rPr>
                        <a:t>Green-e</a:t>
                      </a:r>
                      <a:r>
                        <a:rPr kumimoji="1" lang="en-US" altLang="ja-JP" sz="1400" kern="1200" baseline="30000" dirty="0">
                          <a:solidFill>
                            <a:schemeClr val="tx1"/>
                          </a:solidFill>
                          <a:latin typeface="+mj-ea"/>
                          <a:ea typeface="Meiryo UI"/>
                          <a:cs typeface="Segoe UI" panose="020B0502040204020203" pitchFamily="34" charset="0"/>
                        </a:rPr>
                        <a:t>®</a:t>
                      </a:r>
                      <a:r>
                        <a:rPr kumimoji="1" lang="ja-JP" altLang="en-US" sz="1400" kern="1200" baseline="30000" dirty="0">
                          <a:solidFill>
                            <a:schemeClr val="tx1"/>
                          </a:solidFill>
                          <a:latin typeface="+mj-ea"/>
                          <a:ea typeface="Meiryo UI"/>
                          <a:cs typeface="Segoe UI" panose="020B0502040204020203" pitchFamily="34" charset="0"/>
                        </a:rPr>
                        <a:t> </a:t>
                      </a:r>
                      <a:r>
                        <a:rPr kumimoji="1" lang="en-US" altLang="ja-JP" sz="1400" kern="1200" baseline="0" dirty="0">
                          <a:solidFill>
                            <a:schemeClr val="tx1"/>
                          </a:solidFill>
                          <a:latin typeface="+mj-ea"/>
                          <a:ea typeface="Meiryo UI"/>
                          <a:cs typeface="Segoe UI" panose="020B0502040204020203" pitchFamily="34" charset="0"/>
                        </a:rPr>
                        <a:t>Energy</a:t>
                      </a:r>
                      <a:r>
                        <a:rPr kumimoji="1" lang="ja-JP" altLang="en-US" sz="1400" kern="1200" baseline="0" dirty="0">
                          <a:solidFill>
                            <a:schemeClr val="tx1"/>
                          </a:solidFill>
                          <a:latin typeface="+mj-ea"/>
                          <a:ea typeface="Meiryo UI"/>
                          <a:cs typeface="Segoe UI" panose="020B0502040204020203" pitchFamily="34" charset="0"/>
                        </a:rPr>
                        <a:t>（米国、カナダ、チリ、シンガポール、台湾、中国で購入される場合のみ）</a:t>
                      </a:r>
                      <a:endParaRPr kumimoji="1" lang="en-US" altLang="ja-JP" sz="1400" kern="1200" baseline="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baseline="0" dirty="0" err="1">
                          <a:solidFill>
                            <a:schemeClr val="tx1"/>
                          </a:solidFill>
                          <a:latin typeface="+mj-ea"/>
                          <a:ea typeface="Meiryo UI"/>
                          <a:cs typeface="Segoe UI" panose="020B0502040204020203" pitchFamily="34" charset="0"/>
                        </a:rPr>
                        <a:t>GreenPowerRenewable</a:t>
                      </a:r>
                      <a:r>
                        <a:rPr kumimoji="1" lang="en-US" altLang="ja-JP" sz="1400" kern="1200" baseline="0" dirty="0">
                          <a:solidFill>
                            <a:schemeClr val="tx1"/>
                          </a:solidFill>
                          <a:latin typeface="+mj-ea"/>
                          <a:ea typeface="Meiryo UI"/>
                          <a:cs typeface="Segoe UI" panose="020B0502040204020203" pitchFamily="34" charset="0"/>
                        </a:rPr>
                        <a:t> Electricity</a:t>
                      </a:r>
                      <a:r>
                        <a:rPr kumimoji="1" lang="ja-JP" altLang="en-US" sz="1400" kern="1200" baseline="0" dirty="0">
                          <a:solidFill>
                            <a:schemeClr val="tx1"/>
                          </a:solidFill>
                          <a:latin typeface="+mj-ea"/>
                          <a:ea typeface="Meiryo UI"/>
                          <a:cs typeface="Segoe UI" panose="020B0502040204020203" pitchFamily="34" charset="0"/>
                        </a:rPr>
                        <a:t>（豪でのみ利用可能）</a:t>
                      </a:r>
                      <a:endParaRPr kumimoji="1" lang="en-US" altLang="ja-JP" sz="1400" kern="1200" baseline="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20">
            <a:extLst>
              <a:ext uri="{FF2B5EF4-FFF2-40B4-BE49-F238E27FC236}">
                <a16:creationId xmlns:a16="http://schemas.microsoft.com/office/drawing/2014/main" id="{744B3573-0AFE-756B-BC76-BAB1D5C78940}"/>
              </a:ext>
            </a:extLst>
          </p:cNvPr>
          <p:cNvSpPr txBox="1">
            <a:spLocks noChangeArrowheads="1"/>
          </p:cNvSpPr>
          <p:nvPr/>
        </p:nvSpPr>
        <p:spPr bwMode="auto">
          <a:xfrm>
            <a:off x="521432" y="6378396"/>
            <a:ext cx="2991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200">
                <a:latin typeface="+mn-ea"/>
                <a:ea typeface="+mn-ea"/>
                <a:cs typeface="Meiryo UI" pitchFamily="50" charset="-128"/>
              </a:rPr>
              <a:t>※1</a:t>
            </a:r>
            <a:r>
              <a:rPr lang="ja-JP" altLang="en-US" sz="1200">
                <a:latin typeface="+mn-ea"/>
                <a:ea typeface="+mn-ea"/>
                <a:cs typeface="Meiryo UI" pitchFamily="50" charset="-128"/>
              </a:rPr>
              <a:t>：</a:t>
            </a:r>
            <a:r>
              <a:rPr lang="ja-JP" altLang="en-US" sz="1200" b="1">
                <a:latin typeface="+mn-ea"/>
                <a:ea typeface="+mn-ea"/>
                <a:cs typeface="Meiryo UI" pitchFamily="50" charset="-128"/>
              </a:rPr>
              <a:t>例外規定あり</a:t>
            </a:r>
            <a:r>
              <a:rPr lang="ja-JP" altLang="en-US" sz="1200">
                <a:latin typeface="+mn-ea"/>
                <a:ea typeface="+mn-ea"/>
                <a:cs typeface="Meiryo UI" pitchFamily="50" charset="-128"/>
              </a:rPr>
              <a:t>（次ページ）</a:t>
            </a:r>
            <a:endParaRPr lang="en-US" altLang="ja-JP" sz="1200">
              <a:latin typeface="+mn-ea"/>
              <a:ea typeface="+mn-ea"/>
              <a:cs typeface="Meiryo UI" pitchFamily="50" charset="-128"/>
            </a:endParaRPr>
          </a:p>
          <a:p>
            <a:pPr defTabSz="844083" eaLnBrk="1" fontAlgn="base" hangingPunct="1">
              <a:spcBef>
                <a:spcPct val="0"/>
              </a:spcBef>
              <a:spcAft>
                <a:spcPct val="0"/>
              </a:spcAft>
              <a:defRPr/>
            </a:pPr>
            <a:r>
              <a:rPr lang="en-US" altLang="ja-JP" sz="1200">
                <a:latin typeface="+mn-ea"/>
                <a:ea typeface="+mn-ea"/>
                <a:cs typeface="Meiryo UI" pitchFamily="50" charset="-128"/>
              </a:rPr>
              <a:t>※2</a:t>
            </a:r>
            <a:r>
              <a:rPr lang="ja-JP" altLang="en-US" sz="1200">
                <a:latin typeface="+mn-ea"/>
                <a:ea typeface="+mn-ea"/>
                <a:cs typeface="Meiryo UI" pitchFamily="50" charset="-128"/>
              </a:rPr>
              <a:t>：古い設備を更新し、出力を増強すること</a:t>
            </a:r>
          </a:p>
        </p:txBody>
      </p:sp>
      <p:sp>
        <p:nvSpPr>
          <p:cNvPr id="32" name="Text Box 9">
            <a:extLst>
              <a:ext uri="{FF2B5EF4-FFF2-40B4-BE49-F238E27FC236}">
                <a16:creationId xmlns:a16="http://schemas.microsoft.com/office/drawing/2014/main" id="{F39BFF22-49FE-8FF1-F96B-8F1148FB14AE}"/>
              </a:ext>
            </a:extLst>
          </p:cNvPr>
          <p:cNvSpPr txBox="1">
            <a:spLocks noChangeArrowheads="1"/>
          </p:cNvSpPr>
          <p:nvPr/>
        </p:nvSpPr>
        <p:spPr bwMode="auto">
          <a:xfrm>
            <a:off x="161925" y="7114381"/>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mn-ea"/>
                <a:ea typeface="+mn-ea"/>
                <a:cs typeface="Segoe UI" panose="020B0502040204020203" pitchFamily="34" charset="0"/>
              </a:rPr>
              <a:t>[</a:t>
            </a:r>
            <a:r>
              <a:rPr lang="ja-JP" altLang="en-US" sz="1000" dirty="0">
                <a:solidFill>
                  <a:srgbClr val="000000"/>
                </a:solidFill>
                <a:latin typeface="+mn-ea"/>
                <a:ea typeface="+mn-ea"/>
                <a:cs typeface="Segoe UI" panose="020B0502040204020203" pitchFamily="34" charset="0"/>
              </a:rPr>
              <a:t>出所</a:t>
            </a:r>
            <a:r>
              <a:rPr lang="en-US" altLang="ja-JP" sz="1000" dirty="0">
                <a:solidFill>
                  <a:srgbClr val="000000"/>
                </a:solidFill>
                <a:latin typeface="+mn-ea"/>
                <a:ea typeface="+mn-ea"/>
                <a:cs typeface="Segoe UI" panose="020B0502040204020203" pitchFamily="34" charset="0"/>
              </a:rPr>
              <a:t>] </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RE100 Technical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ja-JP" altLang="en-US" sz="1000" dirty="0">
                <a:latin typeface="+mn-ea"/>
                <a:ea typeface="+mn-ea"/>
                <a:cs typeface="Segoe UI" panose="020B0502040204020203" pitchFamily="34" charset="0"/>
              </a:rPr>
              <a:t>日本気候リーダーズ・パートナーシップ </a:t>
            </a:r>
            <a:r>
              <a:rPr lang="en-US" altLang="ja-JP" sz="1000" dirty="0">
                <a:latin typeface="+mn-ea"/>
                <a:ea typeface="+mn-ea"/>
                <a:cs typeface="Segoe UI" panose="020B0502040204020203" pitchFamily="34" charset="0"/>
              </a:rPr>
              <a:t>FAQ (https://japan-clp.jp/membership/faq-reoh) </a:t>
            </a:r>
            <a:r>
              <a:rPr lang="ja-JP" altLang="en-US" sz="1000" dirty="0">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2523566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2140-AA21-45B2-0090-D6F275D40F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F7F5BC-6B10-8A6D-3DD3-11561BE58722}"/>
              </a:ext>
            </a:extLst>
          </p:cNvPr>
          <p:cNvSpPr>
            <a:spLocks noGrp="1"/>
          </p:cNvSpPr>
          <p:nvPr>
            <p:ph type="title"/>
          </p:nvPr>
        </p:nvSpPr>
        <p:spPr/>
        <p:txBody>
          <a:bodyPr/>
          <a:lstStyle/>
          <a:p>
            <a:r>
              <a:rPr kumimoji="1" lang="ja-JP" altLang="en-US">
                <a:latin typeface="+mn-lt"/>
              </a:rPr>
              <a:t>運転開始／リパワリングの</a:t>
            </a:r>
            <a:r>
              <a:rPr kumimoji="1" lang="en-US" altLang="ja-JP">
                <a:latin typeface="+mn-lt"/>
              </a:rPr>
              <a:t>15</a:t>
            </a:r>
            <a:r>
              <a:rPr kumimoji="1" lang="ja-JP" altLang="en-US">
                <a:latin typeface="+mn-lt"/>
              </a:rPr>
              <a:t>年要件</a:t>
            </a:r>
          </a:p>
        </p:txBody>
      </p:sp>
      <p:sp>
        <p:nvSpPr>
          <p:cNvPr id="7" name="コンテンツ プレースホルダー 2">
            <a:extLst>
              <a:ext uri="{FF2B5EF4-FFF2-40B4-BE49-F238E27FC236}">
                <a16:creationId xmlns:a16="http://schemas.microsoft.com/office/drawing/2014/main" id="{D3394380-E520-A1D1-E59E-ACE2518DFD99}"/>
              </a:ext>
            </a:extLst>
          </p:cNvPr>
          <p:cNvSpPr>
            <a:spLocks noGrp="1"/>
          </p:cNvSpPr>
          <p:nvPr>
            <p:ph sz="quarter" idx="12"/>
          </p:nvPr>
        </p:nvSpPr>
        <p:spPr>
          <a:xfrm>
            <a:off x="161925" y="1110920"/>
            <a:ext cx="10367963" cy="634941"/>
          </a:xfrm>
        </p:spPr>
        <p:txBody>
          <a:bodyPr/>
          <a:lstStyle/>
          <a:p>
            <a:r>
              <a:rPr lang="ja-JP" altLang="en-US">
                <a:latin typeface="+mn-lt"/>
              </a:rPr>
              <a:t>条件によって、</a:t>
            </a:r>
            <a:r>
              <a:rPr lang="en-US" altLang="ja-JP">
                <a:latin typeface="+mn-lt"/>
              </a:rPr>
              <a:t>15</a:t>
            </a:r>
            <a:r>
              <a:rPr lang="ja-JP" altLang="en-US">
                <a:latin typeface="+mn-lt"/>
              </a:rPr>
              <a:t>年要件から除外される場合もある</a:t>
            </a:r>
            <a:endParaRPr lang="en-US" altLang="ja-JP">
              <a:latin typeface="+mn-lt"/>
            </a:endParaRPr>
          </a:p>
        </p:txBody>
      </p:sp>
      <p:graphicFrame>
        <p:nvGraphicFramePr>
          <p:cNvPr id="4" name="コンテンツ プレースホルダー 3">
            <a:extLst>
              <a:ext uri="{FF2B5EF4-FFF2-40B4-BE49-F238E27FC236}">
                <a16:creationId xmlns:a16="http://schemas.microsoft.com/office/drawing/2014/main" id="{8E5E9717-6931-29D4-70E2-BD8AAE6F284E}"/>
              </a:ext>
            </a:extLst>
          </p:cNvPr>
          <p:cNvGraphicFramePr>
            <a:graphicFrameLocks/>
          </p:cNvGraphicFramePr>
          <p:nvPr>
            <p:extLst>
              <p:ext uri="{D42A27DB-BD31-4B8C-83A1-F6EECF244321}">
                <p14:modId xmlns:p14="http://schemas.microsoft.com/office/powerpoint/2010/main" val="3148435720"/>
              </p:ext>
            </p:extLst>
          </p:nvPr>
        </p:nvGraphicFramePr>
        <p:xfrm>
          <a:off x="497019" y="2851572"/>
          <a:ext cx="9648949" cy="3230880"/>
        </p:xfrm>
        <a:graphic>
          <a:graphicData uri="http://schemas.openxmlformats.org/drawingml/2006/table">
            <a:tbl>
              <a:tblPr firstCol="1" bandCol="1"/>
              <a:tblGrid>
                <a:gridCol w="1440160">
                  <a:extLst>
                    <a:ext uri="{9D8B030D-6E8A-4147-A177-3AD203B41FA5}">
                      <a16:colId xmlns:a16="http://schemas.microsoft.com/office/drawing/2014/main" val="917181771"/>
                    </a:ext>
                  </a:extLst>
                </a:gridCol>
                <a:gridCol w="8208789">
                  <a:extLst>
                    <a:ext uri="{9D8B030D-6E8A-4147-A177-3AD203B41FA5}">
                      <a16:colId xmlns:a16="http://schemas.microsoft.com/office/drawing/2014/main" val="1551774294"/>
                    </a:ext>
                  </a:extLst>
                </a:gridCol>
              </a:tblGrid>
              <a:tr h="0">
                <a:tc>
                  <a:txBody>
                    <a:bodyPr/>
                    <a:lstStyle/>
                    <a:p>
                      <a:pPr algn="ctr">
                        <a:spcAft>
                          <a:spcPts val="600"/>
                        </a:spcAft>
                      </a:pPr>
                      <a:r>
                        <a:rPr kumimoji="1" lang="ja-JP" altLang="en-US" sz="2400" b="1">
                          <a:solidFill>
                            <a:schemeClr val="tx1"/>
                          </a:solidFill>
                        </a:rPr>
                        <a:t>対象の</a:t>
                      </a:r>
                      <a:br>
                        <a:rPr kumimoji="1" lang="en-US" altLang="ja-JP" sz="2400" b="1">
                          <a:solidFill>
                            <a:schemeClr val="tx1"/>
                          </a:solidFill>
                        </a:rPr>
                      </a:br>
                      <a:r>
                        <a:rPr kumimoji="1" lang="ja-JP" altLang="en-US" sz="2400" b="1">
                          <a:solidFill>
                            <a:schemeClr val="tx1"/>
                          </a:solidFill>
                        </a:rPr>
                        <a:t>除外</a:t>
                      </a:r>
                      <a:endParaRPr kumimoji="1" lang="en-US" altLang="ja-JP" sz="2400" b="1">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長期契約に基づく新規プロジェクトの再エネ電力を、企業バイヤーが最初の購入者として調達するとき、運転開始から購入まで遅延が生じる場合</a:t>
                      </a:r>
                      <a:endParaRPr kumimoji="1" lang="en-US" altLang="ja-JP"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遅延は規制上の理由によって生じている必要がある</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遅延は</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年以内でなければならない</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b="0" i="0" u="none" strike="noStrike" kern="1200" cap="none" spc="0" normalizeH="0" baseline="0" noProof="0">
                          <a:ln>
                            <a:noFill/>
                          </a:ln>
                          <a:solidFill>
                            <a:srgbClr val="FF0000"/>
                          </a:solidFill>
                          <a:effectLst/>
                          <a:uLnTx/>
                          <a:uFillTx/>
                          <a:latin typeface="+mn-lt"/>
                          <a:ea typeface="+mn-ea"/>
                          <a:cs typeface="Segoe UI" panose="020B0502040204020203" pitchFamily="34" charset="0"/>
                        </a:rPr>
                        <a:t>日本では試運転を法令で義務付けていないため、この規定は適用不可</a:t>
                      </a:r>
                      <a:endParaRPr kumimoji="1" lang="en-US" altLang="ja-JP" sz="2000" b="0" i="0" u="none" strike="noStrike" kern="1200" cap="none" spc="0" normalizeH="0" baseline="0" noProof="0">
                        <a:ln>
                          <a:noFill/>
                        </a:ln>
                        <a:solidFill>
                          <a:srgbClr val="FF0000"/>
                        </a:solidFill>
                        <a:effectLst/>
                        <a:uLnTx/>
                        <a:uFillTx/>
                        <a:latin typeface="+mn-lt"/>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小規模な電力消費については、以下の範囲で目標の対象外とすることが</a:t>
                      </a:r>
                      <a:br>
                        <a:rPr kumimoji="1" lang="en-US" altLang="ja-JP"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br>
                      <a:r>
                        <a:rPr kumimoji="1" lang="ja-JP" altLang="en-US"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出来るが、再エネ電力の調達が技術的に可能な市場においては不可</a:t>
                      </a:r>
                      <a:endParaRPr kumimoji="1" lang="en-US" altLang="ja-JP" sz="20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市場あたりで最大</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年の小規模な電力消費</a:t>
                      </a:r>
                      <a:b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b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小規模オフィス、小売店など</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全体で合計</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500MWh/</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年までの除外が可能</a:t>
                      </a:r>
                      <a:b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b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（市場ごとの上限は</a:t>
                      </a:r>
                      <a:r>
                        <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rPr>
                        <a:t>年）</a:t>
                      </a:r>
                      <a:endParaRPr kumimoji="1" lang="en-US" altLang="ja-JP" sz="1800" b="0" i="0" u="none" strike="noStrike" kern="1200" cap="none" spc="0" normalizeH="0" baseline="0" noProof="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27834"/>
                  </a:ext>
                </a:extLst>
              </a:tr>
            </a:tbl>
          </a:graphicData>
        </a:graphic>
      </p:graphicFrame>
      <p:sp>
        <p:nvSpPr>
          <p:cNvPr id="8" name="Text Box 9">
            <a:extLst>
              <a:ext uri="{FF2B5EF4-FFF2-40B4-BE49-F238E27FC236}">
                <a16:creationId xmlns:a16="http://schemas.microsoft.com/office/drawing/2014/main" id="{9FDC2A58-3C5C-1F4E-AB05-34E99C10C757}"/>
              </a:ext>
            </a:extLst>
          </p:cNvPr>
          <p:cNvSpPr txBox="1">
            <a:spLocks noChangeArrowheads="1"/>
          </p:cNvSpPr>
          <p:nvPr/>
        </p:nvSpPr>
        <p:spPr bwMode="auto">
          <a:xfrm>
            <a:off x="161925" y="7157384"/>
            <a:ext cx="9900505"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mn-lt"/>
                <a:ea typeface="+mn-ea"/>
                <a:cs typeface="Segoe UI" panose="020B0502040204020203" pitchFamily="34" charset="0"/>
              </a:rPr>
              <a:t>[</a:t>
            </a:r>
            <a:r>
              <a:rPr lang="ja-JP" altLang="en-US" sz="1000" dirty="0">
                <a:solidFill>
                  <a:srgbClr val="000000"/>
                </a:solidFill>
                <a:latin typeface="+mn-lt"/>
                <a:ea typeface="+mn-ea"/>
                <a:cs typeface="Segoe UI" panose="020B0502040204020203" pitchFamily="34" charset="0"/>
              </a:rPr>
              <a:t>出所</a:t>
            </a:r>
            <a:r>
              <a:rPr lang="en-US" altLang="ja-JP" sz="1000" dirty="0">
                <a:solidFill>
                  <a:srgbClr val="000000"/>
                </a:solidFill>
                <a:latin typeface="+mn-lt"/>
                <a:ea typeface="+mn-ea"/>
                <a:cs typeface="Segoe UI" panose="020B0502040204020203" pitchFamily="34" charset="0"/>
              </a:rPr>
              <a:t>] </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RE100 Technical Criteria</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https://www.theclimategroup.org/hubfs/RE100/PDFs/RE100%20technical%20criteria%20+%20appendices%20(15%20April%202025).pdf</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br>
              <a:rPr lang="en-US" altLang="ja-JP" sz="1000" dirty="0">
                <a:latin typeface="Segoe UI" panose="020B0502040204020203" pitchFamily="34" charset="0"/>
                <a:ea typeface="メイリオ" panose="020B0604030504040204" pitchFamily="50" charset="-128"/>
                <a:cs typeface="Segoe UI" panose="020B0502040204020203" pitchFamily="34" charset="0"/>
              </a:rPr>
            </a:br>
            <a:r>
              <a:rPr lang="ja-JP" altLang="en-US" sz="1000" dirty="0">
                <a:latin typeface="+mn-lt"/>
                <a:ea typeface="+mn-ea"/>
                <a:cs typeface="Segoe UI" panose="020B0502040204020203" pitchFamily="34" charset="0"/>
              </a:rPr>
              <a:t> 日本気候リーダーズ・パートナーシップ </a:t>
            </a:r>
            <a:r>
              <a:rPr lang="en-US" altLang="ja-JP" sz="1000" dirty="0">
                <a:latin typeface="+mn-lt"/>
                <a:ea typeface="+mn-ea"/>
                <a:cs typeface="Segoe UI" panose="020B0502040204020203" pitchFamily="34" charset="0"/>
              </a:rPr>
              <a:t>FAQ (https://japan-clp.jp/membership/faq-reoh) </a:t>
            </a:r>
            <a:r>
              <a:rPr lang="ja-JP" altLang="en-US" sz="1000" dirty="0">
                <a:latin typeface="+mn-lt"/>
                <a:ea typeface="+mn-ea"/>
                <a:cs typeface="Segoe UI" panose="020B0502040204020203" pitchFamily="34" charset="0"/>
              </a:rPr>
              <a:t>を基に作成</a:t>
            </a:r>
          </a:p>
        </p:txBody>
      </p:sp>
    </p:spTree>
    <p:extLst>
      <p:ext uri="{BB962C8B-B14F-4D97-AF65-F5344CB8AC3E}">
        <p14:creationId xmlns:p14="http://schemas.microsoft.com/office/powerpoint/2010/main" val="2523274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lt"/>
              </a:rPr>
              <a:t>RE100</a:t>
            </a:r>
            <a:r>
              <a:rPr kumimoji="1" lang="ja-JP" altLang="en-US">
                <a:latin typeface="+mn-lt"/>
              </a:rPr>
              <a:t>参加企業の再エネ調達手法</a:t>
            </a:r>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a:latin typeface="+mn-lt"/>
              </a:rPr>
              <a:t>PPA</a:t>
            </a:r>
            <a:r>
              <a:rPr lang="ja-JP" altLang="en-US">
                <a:latin typeface="+mn-lt"/>
              </a:rPr>
              <a:t>（手法</a:t>
            </a:r>
            <a:r>
              <a:rPr lang="en-US" altLang="ja-JP">
                <a:latin typeface="+mn-lt"/>
              </a:rPr>
              <a:t>2</a:t>
            </a:r>
            <a:r>
              <a:rPr lang="ja-JP" altLang="en-US">
                <a:latin typeface="+mn-lt"/>
              </a:rPr>
              <a:t>）の割合は増加傾向だったが、</a:t>
            </a:r>
            <a:r>
              <a:rPr lang="en-US" altLang="ja-JP">
                <a:latin typeface="+mn-lt"/>
              </a:rPr>
              <a:t>22</a:t>
            </a:r>
            <a:r>
              <a:rPr lang="ja-JP" altLang="en-US">
                <a:latin typeface="+mn-lt"/>
              </a:rPr>
              <a:t>年に初めて減少</a:t>
            </a:r>
            <a:endParaRPr lang="en-US" altLang="ja-JP">
              <a:latin typeface="+mn-lt"/>
            </a:endParaRPr>
          </a:p>
          <a:p>
            <a:r>
              <a:rPr lang="ja-JP" altLang="en-US">
                <a:latin typeface="+mn-lt"/>
              </a:rPr>
              <a:t>減少したのは、</a:t>
            </a:r>
            <a:r>
              <a:rPr lang="en-US" altLang="ja-JP">
                <a:latin typeface="+mn-lt"/>
              </a:rPr>
              <a:t>PPA</a:t>
            </a:r>
            <a:r>
              <a:rPr lang="ja-JP" altLang="en-US">
                <a:latin typeface="+mn-lt"/>
              </a:rPr>
              <a:t>の利用が困難なアジア諸国からの加盟企業が増加したことが原因と推定</a:t>
            </a:r>
            <a:endParaRPr lang="en-US" altLang="ja-JP">
              <a:latin typeface="+mn-lt"/>
            </a:endParaRPr>
          </a:p>
        </p:txBody>
      </p:sp>
      <p:sp>
        <p:nvSpPr>
          <p:cNvPr id="22" name="Text Box 9">
            <a:extLst>
              <a:ext uri="{FF2B5EF4-FFF2-40B4-BE49-F238E27FC236}">
                <a16:creationId xmlns:a16="http://schemas.microsoft.com/office/drawing/2014/main" id="{490FEE7A-6A39-EA6C-08A4-A588E92BF82E}"/>
              </a:ext>
            </a:extLst>
          </p:cNvPr>
          <p:cNvSpPr txBox="1">
            <a:spLocks noChangeArrowheads="1"/>
          </p:cNvSpPr>
          <p:nvPr/>
        </p:nvSpPr>
        <p:spPr bwMode="auto">
          <a:xfrm>
            <a:off x="156513" y="6997319"/>
            <a:ext cx="9908197"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 </a:t>
            </a:r>
            <a:r>
              <a:rPr lang="en-US" altLang="ja-JP" sz="1000" dirty="0">
                <a:latin typeface="+mn-ea"/>
                <a:ea typeface="+mn-ea"/>
              </a:rPr>
              <a:t>2024 RE100: Annual disclosure report</a:t>
            </a:r>
            <a:r>
              <a:rPr lang="ja-JP" altLang="en-US" sz="1000" dirty="0">
                <a:latin typeface="+mn-ea"/>
                <a:ea typeface="+mn-ea"/>
              </a:rPr>
              <a:t>（</a:t>
            </a:r>
            <a:r>
              <a:rPr lang="en-US" altLang="ja-JP" sz="1000" dirty="0">
                <a:solidFill>
                  <a:srgbClr val="000000"/>
                </a:solidFill>
                <a:latin typeface="Meiryo UI" pitchFamily="50" charset="-128"/>
                <a:ea typeface="Meiryo UI" pitchFamily="50" charset="-128"/>
                <a:cs typeface="Meiryo UI" pitchFamily="50" charset="-128"/>
              </a:rPr>
              <a:t>https://www.theclimategroup.org/re100/our-work/publications/2024-re100-annual-disclosure-report</a:t>
            </a:r>
            <a:r>
              <a:rPr lang="ja-JP" altLang="en-US" sz="1000" dirty="0">
                <a:latin typeface="+mn-ea"/>
                <a:ea typeface="+mn-ea"/>
              </a:rPr>
              <a:t>）</a:t>
            </a:r>
            <a:r>
              <a:rPr lang="ja-JP" altLang="en-US" sz="1000" dirty="0">
                <a:solidFill>
                  <a:srgbClr val="000000"/>
                </a:solidFill>
                <a:latin typeface="+mn-ea"/>
                <a:ea typeface="+mn-ea"/>
                <a:cs typeface="Meiryo UI" pitchFamily="50" charset="-128"/>
              </a:rPr>
              <a:t>より作成</a:t>
            </a:r>
            <a:endParaRPr lang="ja-JP" altLang="en-US" sz="1000" dirty="0">
              <a:latin typeface="+mn-ea"/>
              <a:ea typeface="+mn-ea"/>
              <a:cs typeface="Segoe UI" panose="020B0502040204020203" pitchFamily="34" charset="0"/>
            </a:endParaRPr>
          </a:p>
        </p:txBody>
      </p:sp>
      <p:grpSp>
        <p:nvGrpSpPr>
          <p:cNvPr id="13" name="グループ化 12">
            <a:extLst>
              <a:ext uri="{FF2B5EF4-FFF2-40B4-BE49-F238E27FC236}">
                <a16:creationId xmlns:a16="http://schemas.microsoft.com/office/drawing/2014/main" id="{BF42BA7A-7AA8-EFF9-77E2-EF3F8A47E2A9}"/>
              </a:ext>
            </a:extLst>
          </p:cNvPr>
          <p:cNvGrpSpPr/>
          <p:nvPr/>
        </p:nvGrpSpPr>
        <p:grpSpPr>
          <a:xfrm>
            <a:off x="156513" y="2957641"/>
            <a:ext cx="10368000" cy="3541959"/>
            <a:chOff x="156513" y="2724487"/>
            <a:chExt cx="10368000" cy="3541959"/>
          </a:xfrm>
        </p:grpSpPr>
        <p:grpSp>
          <p:nvGrpSpPr>
            <p:cNvPr id="12" name="グループ化 11">
              <a:extLst>
                <a:ext uri="{FF2B5EF4-FFF2-40B4-BE49-F238E27FC236}">
                  <a16:creationId xmlns:a16="http://schemas.microsoft.com/office/drawing/2014/main" id="{630F9A14-642A-65BA-A1DE-5ED2A255B93F}"/>
                </a:ext>
              </a:extLst>
            </p:cNvPr>
            <p:cNvGrpSpPr/>
            <p:nvPr/>
          </p:nvGrpSpPr>
          <p:grpSpPr>
            <a:xfrm>
              <a:off x="1818506" y="5904112"/>
              <a:ext cx="7054800" cy="362334"/>
              <a:chOff x="2332274" y="6714498"/>
              <a:chExt cx="7054800" cy="362334"/>
            </a:xfrm>
          </p:grpSpPr>
          <p:sp>
            <p:nvSpPr>
              <p:cNvPr id="18" name="テキスト ボックス 17"/>
              <p:cNvSpPr txBox="1"/>
              <p:nvPr/>
            </p:nvSpPr>
            <p:spPr>
              <a:xfrm>
                <a:off x="2332274" y="6714498"/>
                <a:ext cx="1296000" cy="184666"/>
              </a:xfrm>
              <a:prstGeom prst="rect">
                <a:avLst/>
              </a:prstGeom>
              <a:solidFill>
                <a:schemeClr val="bg1"/>
              </a:solidFill>
            </p:spPr>
            <p:txBody>
              <a:bodyPr wrap="square" lIns="0" tIns="0" rIns="0" bIns="0" rtlCol="0" anchor="ctr" anchorCtr="1">
                <a:spAutoFit/>
              </a:bodyPr>
              <a:lstStyle/>
              <a:p>
                <a:pPr algn="ctr"/>
                <a:r>
                  <a:rPr kumimoji="1" lang="ja-JP" altLang="en-US" sz="1200"/>
                  <a:t>自家発電</a:t>
                </a:r>
                <a:endParaRPr lang="en-US" altLang="ja-JP" sz="1200"/>
              </a:p>
            </p:txBody>
          </p:sp>
          <p:sp>
            <p:nvSpPr>
              <p:cNvPr id="24" name="テキスト ボックス 23"/>
              <p:cNvSpPr txBox="1"/>
              <p:nvPr/>
            </p:nvSpPr>
            <p:spPr>
              <a:xfrm>
                <a:off x="3810000" y="6714500"/>
                <a:ext cx="504000" cy="184666"/>
              </a:xfrm>
              <a:prstGeom prst="rect">
                <a:avLst/>
              </a:prstGeom>
              <a:solidFill>
                <a:schemeClr val="bg1"/>
              </a:solidFill>
            </p:spPr>
            <p:txBody>
              <a:bodyPr wrap="square" lIns="0" tIns="0" rIns="0" bIns="0" rtlCol="0" anchor="ctr" anchorCtr="1">
                <a:spAutoFit/>
              </a:bodyPr>
              <a:lstStyle/>
              <a:p>
                <a:pPr algn="ctr"/>
                <a:r>
                  <a:rPr kumimoji="1" lang="en-US" altLang="ja-JP" sz="1200"/>
                  <a:t>PPA</a:t>
                </a:r>
              </a:p>
            </p:txBody>
          </p:sp>
          <p:sp>
            <p:nvSpPr>
              <p:cNvPr id="25" name="テキスト ボックス 24"/>
              <p:cNvSpPr txBox="1"/>
              <p:nvPr/>
            </p:nvSpPr>
            <p:spPr>
              <a:xfrm>
                <a:off x="4516796" y="6714499"/>
                <a:ext cx="1584000" cy="184666"/>
              </a:xfrm>
              <a:prstGeom prst="rect">
                <a:avLst/>
              </a:prstGeom>
              <a:solidFill>
                <a:schemeClr val="bg1"/>
              </a:solidFill>
            </p:spPr>
            <p:txBody>
              <a:bodyPr wrap="square" lIns="0" tIns="0" rIns="0" bIns="0" rtlCol="0" anchor="ctr" anchorCtr="1">
                <a:spAutoFit/>
              </a:bodyPr>
              <a:lstStyle/>
              <a:p>
                <a:pPr algn="ctr"/>
                <a:r>
                  <a:rPr kumimoji="1" lang="ja-JP" altLang="en-US" sz="1200"/>
                  <a:t>再エネ電力メニュー</a:t>
                </a:r>
              </a:p>
            </p:txBody>
          </p:sp>
          <p:sp>
            <p:nvSpPr>
              <p:cNvPr id="26" name="テキスト ボックス 25"/>
              <p:cNvSpPr txBox="1"/>
              <p:nvPr/>
            </p:nvSpPr>
            <p:spPr>
              <a:xfrm>
                <a:off x="6319715" y="6714498"/>
                <a:ext cx="1332000" cy="184666"/>
              </a:xfrm>
              <a:prstGeom prst="rect">
                <a:avLst/>
              </a:prstGeom>
              <a:solidFill>
                <a:schemeClr val="bg1"/>
              </a:solidFill>
            </p:spPr>
            <p:txBody>
              <a:bodyPr wrap="square" lIns="0" tIns="0" rIns="0" bIns="0" rtlCol="0" anchor="ctr" anchorCtr="1">
                <a:spAutoFit/>
              </a:bodyPr>
              <a:lstStyle/>
              <a:p>
                <a:pPr algn="ctr"/>
                <a:r>
                  <a:rPr kumimoji="1" lang="ja-JP" altLang="en-US" sz="1200"/>
                  <a:t>再エネ電力証書</a:t>
                </a:r>
                <a:endParaRPr lang="en-US" altLang="ja-JP" sz="1200"/>
              </a:p>
            </p:txBody>
          </p:sp>
          <p:sp>
            <p:nvSpPr>
              <p:cNvPr id="27" name="テキスト ボックス 26"/>
              <p:cNvSpPr txBox="1"/>
              <p:nvPr/>
            </p:nvSpPr>
            <p:spPr>
              <a:xfrm>
                <a:off x="7839074" y="6714499"/>
                <a:ext cx="1548000" cy="184666"/>
              </a:xfrm>
              <a:prstGeom prst="rect">
                <a:avLst/>
              </a:prstGeom>
              <a:solidFill>
                <a:schemeClr val="bg1"/>
              </a:solidFill>
            </p:spPr>
            <p:txBody>
              <a:bodyPr wrap="square" lIns="0" tIns="0" rIns="0" bIns="0" rtlCol="0" anchor="ctr" anchorCtr="1">
                <a:spAutoFit/>
              </a:bodyPr>
              <a:lstStyle/>
              <a:p>
                <a:pPr algn="ctr"/>
                <a:r>
                  <a:rPr lang="ja-JP" altLang="en-US" sz="1200"/>
                  <a:t>受動的調達</a:t>
                </a:r>
                <a:endParaRPr lang="en-US" altLang="ja-JP" sz="1200"/>
              </a:p>
            </p:txBody>
          </p:sp>
          <p:sp>
            <p:nvSpPr>
              <p:cNvPr id="6" name="テキスト ボックス 5">
                <a:extLst>
                  <a:ext uri="{FF2B5EF4-FFF2-40B4-BE49-F238E27FC236}">
                    <a16:creationId xmlns:a16="http://schemas.microsoft.com/office/drawing/2014/main" id="{B2964F8D-3E3A-E0DC-891E-756D123A4A14}"/>
                  </a:ext>
                </a:extLst>
              </p:cNvPr>
              <p:cNvSpPr txBox="1"/>
              <p:nvPr/>
            </p:nvSpPr>
            <p:spPr>
              <a:xfrm>
                <a:off x="3810000" y="6914832"/>
                <a:ext cx="504000" cy="162000"/>
              </a:xfrm>
              <a:prstGeom prst="rect">
                <a:avLst/>
              </a:prstGeom>
              <a:solidFill>
                <a:schemeClr val="bg1"/>
              </a:solidFill>
            </p:spPr>
            <p:txBody>
              <a:bodyPr wrap="square" lIns="0" tIns="0" rIns="0" bIns="0" rtlCol="0" anchor="ctr" anchorCtr="1">
                <a:spAutoFit/>
              </a:bodyPr>
              <a:lstStyle/>
              <a:p>
                <a:pPr algn="ctr"/>
                <a:r>
                  <a:rPr lang="en-US" altLang="ja-JP" sz="1050"/>
                  <a:t>(</a:t>
                </a:r>
                <a:r>
                  <a:rPr lang="ja-JP" altLang="en-US" sz="1050"/>
                  <a:t>手法</a:t>
                </a:r>
                <a:r>
                  <a:rPr lang="en-US" altLang="ja-JP" sz="1050"/>
                  <a:t>2)</a:t>
                </a:r>
                <a:endParaRPr kumimoji="1" lang="en-US" altLang="ja-JP" sz="1050"/>
              </a:p>
            </p:txBody>
          </p:sp>
          <p:sp>
            <p:nvSpPr>
              <p:cNvPr id="16" name="テキスト ボックス 15">
                <a:extLst>
                  <a:ext uri="{FF2B5EF4-FFF2-40B4-BE49-F238E27FC236}">
                    <a16:creationId xmlns:a16="http://schemas.microsoft.com/office/drawing/2014/main" id="{154FF300-608B-9F7B-5906-B3CB2AFD75F1}"/>
                  </a:ext>
                </a:extLst>
              </p:cNvPr>
              <p:cNvSpPr txBox="1"/>
              <p:nvPr/>
            </p:nvSpPr>
            <p:spPr>
              <a:xfrm>
                <a:off x="4516796" y="6914832"/>
                <a:ext cx="1584000" cy="162000"/>
              </a:xfrm>
              <a:prstGeom prst="rect">
                <a:avLst/>
              </a:prstGeom>
              <a:solidFill>
                <a:schemeClr val="bg1"/>
              </a:solidFill>
            </p:spPr>
            <p:txBody>
              <a:bodyPr wrap="square" lIns="0" tIns="0" rIns="0" bIns="0" rtlCol="0" anchor="ctr" anchorCtr="1">
                <a:spAutoFit/>
              </a:bodyPr>
              <a:lstStyle/>
              <a:p>
                <a:pPr algn="ctr"/>
                <a:r>
                  <a:rPr lang="en-US" altLang="ja-JP" sz="1050"/>
                  <a:t>(</a:t>
                </a:r>
                <a:r>
                  <a:rPr lang="ja-JP" altLang="en-US" sz="1050"/>
                  <a:t>手法</a:t>
                </a:r>
                <a:r>
                  <a:rPr lang="en-US" altLang="ja-JP" sz="1050"/>
                  <a:t>3)</a:t>
                </a:r>
                <a:endParaRPr kumimoji="1" lang="en-US" altLang="ja-JP" sz="1050"/>
              </a:p>
            </p:txBody>
          </p:sp>
          <p:sp>
            <p:nvSpPr>
              <p:cNvPr id="17" name="テキスト ボックス 16">
                <a:extLst>
                  <a:ext uri="{FF2B5EF4-FFF2-40B4-BE49-F238E27FC236}">
                    <a16:creationId xmlns:a16="http://schemas.microsoft.com/office/drawing/2014/main" id="{762F2524-7BC9-EE9C-F144-E40D1EFAD894}"/>
                  </a:ext>
                </a:extLst>
              </p:cNvPr>
              <p:cNvSpPr txBox="1"/>
              <p:nvPr/>
            </p:nvSpPr>
            <p:spPr>
              <a:xfrm>
                <a:off x="6319714" y="6914831"/>
                <a:ext cx="1332000" cy="162000"/>
              </a:xfrm>
              <a:prstGeom prst="rect">
                <a:avLst/>
              </a:prstGeom>
              <a:solidFill>
                <a:schemeClr val="bg1"/>
              </a:solidFill>
            </p:spPr>
            <p:txBody>
              <a:bodyPr wrap="square" lIns="0" tIns="0" rIns="0" bIns="0" rtlCol="0" anchor="ctr" anchorCtr="1">
                <a:spAutoFit/>
              </a:bodyPr>
              <a:lstStyle/>
              <a:p>
                <a:pPr algn="ctr"/>
                <a:r>
                  <a:rPr lang="en-US" altLang="ja-JP" sz="1050"/>
                  <a:t>(</a:t>
                </a:r>
                <a:r>
                  <a:rPr lang="ja-JP" altLang="en-US" sz="1050"/>
                  <a:t>手法</a:t>
                </a:r>
                <a:r>
                  <a:rPr lang="en-US" altLang="ja-JP" sz="1050"/>
                  <a:t>4)</a:t>
                </a:r>
                <a:endParaRPr kumimoji="1" lang="en-US" altLang="ja-JP" sz="1050"/>
              </a:p>
            </p:txBody>
          </p:sp>
          <p:sp>
            <p:nvSpPr>
              <p:cNvPr id="20" name="テキスト ボックス 19">
                <a:extLst>
                  <a:ext uri="{FF2B5EF4-FFF2-40B4-BE49-F238E27FC236}">
                    <a16:creationId xmlns:a16="http://schemas.microsoft.com/office/drawing/2014/main" id="{CF781A4E-23AE-A5CE-D875-B100EBF22FDA}"/>
                  </a:ext>
                </a:extLst>
              </p:cNvPr>
              <p:cNvSpPr txBox="1"/>
              <p:nvPr/>
            </p:nvSpPr>
            <p:spPr>
              <a:xfrm>
                <a:off x="7839074" y="6914832"/>
                <a:ext cx="1548000" cy="162000"/>
              </a:xfrm>
              <a:prstGeom prst="rect">
                <a:avLst/>
              </a:prstGeom>
              <a:solidFill>
                <a:schemeClr val="bg1"/>
              </a:solidFill>
            </p:spPr>
            <p:txBody>
              <a:bodyPr wrap="square" lIns="0" tIns="0" rIns="0" bIns="0" rtlCol="0" anchor="ctr" anchorCtr="1">
                <a:spAutoFit/>
              </a:bodyPr>
              <a:lstStyle/>
              <a:p>
                <a:pPr algn="ctr"/>
                <a:r>
                  <a:rPr lang="en-US" altLang="ja-JP" sz="1050"/>
                  <a:t>(</a:t>
                </a:r>
                <a:r>
                  <a:rPr lang="ja-JP" altLang="en-US" sz="1050"/>
                  <a:t>手法</a:t>
                </a:r>
                <a:r>
                  <a:rPr lang="en-US" altLang="ja-JP" sz="1050"/>
                  <a:t>5)</a:t>
                </a:r>
                <a:endParaRPr kumimoji="1" lang="en-US" altLang="ja-JP" sz="1050"/>
              </a:p>
            </p:txBody>
          </p:sp>
          <p:sp>
            <p:nvSpPr>
              <p:cNvPr id="21" name="テキスト ボックス 20">
                <a:extLst>
                  <a:ext uri="{FF2B5EF4-FFF2-40B4-BE49-F238E27FC236}">
                    <a16:creationId xmlns:a16="http://schemas.microsoft.com/office/drawing/2014/main" id="{A272D4B8-BBD8-A6E6-C921-279F88CAF1A4}"/>
                  </a:ext>
                </a:extLst>
              </p:cNvPr>
              <p:cNvSpPr txBox="1"/>
              <p:nvPr/>
            </p:nvSpPr>
            <p:spPr>
              <a:xfrm>
                <a:off x="2332274" y="6914831"/>
                <a:ext cx="1296000" cy="162000"/>
              </a:xfrm>
              <a:prstGeom prst="rect">
                <a:avLst/>
              </a:prstGeom>
              <a:solidFill>
                <a:schemeClr val="bg1"/>
              </a:solidFill>
            </p:spPr>
            <p:txBody>
              <a:bodyPr wrap="square" lIns="0" tIns="0" rIns="0" bIns="0" rtlCol="0" anchor="ctr" anchorCtr="1">
                <a:spAutoFit/>
              </a:bodyPr>
              <a:lstStyle/>
              <a:p>
                <a:pPr algn="ctr"/>
                <a:r>
                  <a:rPr lang="en-US" altLang="ja-JP" sz="1050"/>
                  <a:t>(</a:t>
                </a:r>
                <a:r>
                  <a:rPr lang="ja-JP" altLang="en-US" sz="1050"/>
                  <a:t>手法</a:t>
                </a:r>
                <a:r>
                  <a:rPr lang="en-US" altLang="ja-JP" sz="1050"/>
                  <a:t>1)</a:t>
                </a:r>
                <a:endParaRPr kumimoji="1" lang="en-US" altLang="ja-JP" sz="1050"/>
              </a:p>
            </p:txBody>
          </p:sp>
        </p:grpSp>
        <p:sp>
          <p:nvSpPr>
            <p:cNvPr id="14" name="テキスト ボックス 13"/>
            <p:cNvSpPr txBox="1"/>
            <p:nvPr/>
          </p:nvSpPr>
          <p:spPr>
            <a:xfrm>
              <a:off x="1514187" y="2724487"/>
              <a:ext cx="7668000" cy="432000"/>
            </a:xfrm>
            <a:prstGeom prst="rect">
              <a:avLst/>
            </a:prstGeom>
            <a:noFill/>
          </p:spPr>
          <p:txBody>
            <a:bodyPr wrap="none" rtlCol="0" anchor="ctr" anchorCtr="1">
              <a:noAutofit/>
            </a:bodyPr>
            <a:lstStyle/>
            <a:p>
              <a:r>
                <a:rPr kumimoji="1" lang="en-US" altLang="ja-JP">
                  <a:ea typeface="+mn-ea"/>
                </a:rPr>
                <a:t>RE100</a:t>
              </a:r>
              <a:r>
                <a:rPr kumimoji="1" lang="ja-JP" altLang="en-US">
                  <a:ea typeface="+mn-ea"/>
                </a:rPr>
                <a:t>参加企業の再エネ調達手法の推移</a:t>
              </a:r>
            </a:p>
          </p:txBody>
        </p:sp>
        <p:sp>
          <p:nvSpPr>
            <p:cNvPr id="28" name="正方形/長方形 27">
              <a:extLst>
                <a:ext uri="{FF2B5EF4-FFF2-40B4-BE49-F238E27FC236}">
                  <a16:creationId xmlns:a16="http://schemas.microsoft.com/office/drawing/2014/main" id="{B947D425-DE9D-4666-42A0-D0977DB025C5}"/>
                </a:ext>
              </a:extLst>
            </p:cNvPr>
            <p:cNvSpPr/>
            <p:nvPr/>
          </p:nvSpPr>
          <p:spPr>
            <a:xfrm>
              <a:off x="1899319" y="5904112"/>
              <a:ext cx="199130" cy="199130"/>
            </a:xfrm>
            <a:prstGeom prst="rect">
              <a:avLst/>
            </a:prstGeom>
            <a:solidFill>
              <a:srgbClr val="1528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E5536EF-6C43-2F97-B5EF-B716CBA72866}"/>
                </a:ext>
              </a:extLst>
            </p:cNvPr>
            <p:cNvSpPr/>
            <p:nvPr/>
          </p:nvSpPr>
          <p:spPr>
            <a:xfrm>
              <a:off x="3059028" y="5904112"/>
              <a:ext cx="199130" cy="199130"/>
            </a:xfrm>
            <a:prstGeom prst="rect">
              <a:avLst/>
            </a:prstGeom>
            <a:solidFill>
              <a:srgbClr val="3863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C0939E1-0638-30CA-A6A3-7F17956D2A28}"/>
                </a:ext>
              </a:extLst>
            </p:cNvPr>
            <p:cNvSpPr/>
            <p:nvPr/>
          </p:nvSpPr>
          <p:spPr>
            <a:xfrm>
              <a:off x="3958873" y="5904112"/>
              <a:ext cx="199130" cy="199130"/>
            </a:xfrm>
            <a:prstGeom prst="rect">
              <a:avLst/>
            </a:prstGeom>
            <a:solidFill>
              <a:srgbClr val="70C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0A31663-CFCA-71AD-3590-C9C1F25765DC}"/>
                </a:ext>
              </a:extLst>
            </p:cNvPr>
            <p:cNvSpPr/>
            <p:nvPr/>
          </p:nvSpPr>
          <p:spPr>
            <a:xfrm>
              <a:off x="5704141" y="5904112"/>
              <a:ext cx="199130" cy="199130"/>
            </a:xfrm>
            <a:prstGeom prst="rect">
              <a:avLst/>
            </a:prstGeom>
            <a:solidFill>
              <a:srgbClr val="BAFC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A730A5E2-3E4F-F572-3AFD-AA110BBDA8FC}"/>
                </a:ext>
              </a:extLst>
            </p:cNvPr>
            <p:cNvSpPr/>
            <p:nvPr/>
          </p:nvSpPr>
          <p:spPr>
            <a:xfrm>
              <a:off x="7449409" y="5904112"/>
              <a:ext cx="199130" cy="199130"/>
            </a:xfrm>
            <a:prstGeom prst="rect">
              <a:avLst/>
            </a:prstGeom>
            <a:solidFill>
              <a:srgbClr val="AFB0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61AE01B-99AC-AA85-7BBC-4A43822E1197}"/>
                </a:ext>
              </a:extLst>
            </p:cNvPr>
            <p:cNvPicPr>
              <a:picLocks noChangeAspect="1"/>
            </p:cNvPicPr>
            <p:nvPr/>
          </p:nvPicPr>
          <p:blipFill>
            <a:blip r:embed="rId3"/>
            <a:stretch>
              <a:fillRect/>
            </a:stretch>
          </p:blipFill>
          <p:spPr>
            <a:xfrm>
              <a:off x="156513" y="3174135"/>
              <a:ext cx="10368000" cy="2625314"/>
            </a:xfrm>
            <a:prstGeom prst="rect">
              <a:avLst/>
            </a:prstGeom>
          </p:spPr>
        </p:pic>
      </p:grpSp>
    </p:spTree>
    <p:extLst>
      <p:ext uri="{BB962C8B-B14F-4D97-AF65-F5344CB8AC3E}">
        <p14:creationId xmlns:p14="http://schemas.microsoft.com/office/powerpoint/2010/main" val="3851854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79F2-2450-C9A4-1DB9-BACA68A4AA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C16D23-0027-B4CB-3135-E0F262EB663B}"/>
              </a:ext>
            </a:extLst>
          </p:cNvPr>
          <p:cNvSpPr>
            <a:spLocks noGrp="1"/>
          </p:cNvSpPr>
          <p:nvPr>
            <p:ph type="title"/>
          </p:nvPr>
        </p:nvSpPr>
        <p:spPr/>
        <p:txBody>
          <a:bodyPr/>
          <a:lstStyle/>
          <a:p>
            <a:r>
              <a:rPr lang="en-US" altLang="zh-TW"/>
              <a:t>【</a:t>
            </a:r>
            <a:r>
              <a:rPr lang="zh-TW" altLang="en-US"/>
              <a:t>参考</a:t>
            </a:r>
            <a:r>
              <a:rPr lang="en-US" altLang="zh-TW"/>
              <a:t>】</a:t>
            </a:r>
            <a:r>
              <a:rPr lang="zh-TW" altLang="en-US"/>
              <a:t>関連資料</a:t>
            </a:r>
            <a:endParaRPr kumimoji="1" lang="ja-JP" altLang="en-US"/>
          </a:p>
        </p:txBody>
      </p:sp>
      <p:sp>
        <p:nvSpPr>
          <p:cNvPr id="3" name="コンテンツ プレースホルダー 2">
            <a:extLst>
              <a:ext uri="{FF2B5EF4-FFF2-40B4-BE49-F238E27FC236}">
                <a16:creationId xmlns:a16="http://schemas.microsoft.com/office/drawing/2014/main" id="{E3D83EBA-2FFC-7F45-C721-74B4100D29C3}"/>
              </a:ext>
            </a:extLst>
          </p:cNvPr>
          <p:cNvSpPr>
            <a:spLocks noGrp="1"/>
          </p:cNvSpPr>
          <p:nvPr>
            <p:ph sz="quarter" idx="12"/>
          </p:nvPr>
        </p:nvSpPr>
        <p:spPr>
          <a:xfrm>
            <a:off x="161925" y="1110920"/>
            <a:ext cx="10367963" cy="634941"/>
          </a:xfrm>
        </p:spPr>
        <p:txBody>
          <a:bodyPr/>
          <a:lstStyle/>
          <a:p>
            <a:r>
              <a:rPr lang="en-US" altLang="ja-JP"/>
              <a:t>RE100</a:t>
            </a:r>
            <a:r>
              <a:rPr lang="ja-JP" altLang="en-US"/>
              <a:t>ウェブサイトには、</a:t>
            </a:r>
            <a:r>
              <a:rPr lang="en-US" altLang="ja-JP"/>
              <a:t>RE100</a:t>
            </a:r>
            <a:r>
              <a:rPr lang="ja-JP" altLang="en-US"/>
              <a:t>参加要件など各種資料が掲載されている</a:t>
            </a:r>
          </a:p>
        </p:txBody>
      </p:sp>
      <p:graphicFrame>
        <p:nvGraphicFramePr>
          <p:cNvPr id="4" name="表 3">
            <a:extLst>
              <a:ext uri="{FF2B5EF4-FFF2-40B4-BE49-F238E27FC236}">
                <a16:creationId xmlns:a16="http://schemas.microsoft.com/office/drawing/2014/main" id="{705C12A1-283D-A121-F91C-94F1BC6C503C}"/>
              </a:ext>
            </a:extLst>
          </p:cNvPr>
          <p:cNvGraphicFramePr>
            <a:graphicFrameLocks noGrp="1"/>
          </p:cNvGraphicFramePr>
          <p:nvPr>
            <p:extLst>
              <p:ext uri="{D42A27DB-BD31-4B8C-83A1-F6EECF244321}">
                <p14:modId xmlns:p14="http://schemas.microsoft.com/office/powerpoint/2010/main" val="1351254889"/>
              </p:ext>
            </p:extLst>
          </p:nvPr>
        </p:nvGraphicFramePr>
        <p:xfrm>
          <a:off x="1341728" y="2884928"/>
          <a:ext cx="8008355" cy="3535680"/>
        </p:xfrm>
        <a:graphic>
          <a:graphicData uri="http://schemas.openxmlformats.org/drawingml/2006/table">
            <a:tbl>
              <a:tblPr firstRow="1" bandRow="1"/>
              <a:tblGrid>
                <a:gridCol w="288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808355">
                  <a:extLst>
                    <a:ext uri="{9D8B030D-6E8A-4147-A177-3AD203B41FA5}">
                      <a16:colId xmlns:a16="http://schemas.microsoft.com/office/drawing/2014/main" val="20002"/>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a:solidFill>
                            <a:sysClr val="windowText" lastClr="000000"/>
                          </a:solidFill>
                          <a:latin typeface="+mn-ea"/>
                          <a:ea typeface="+mn-ea"/>
                        </a:rPr>
                        <a:t>URL</a:t>
                      </a:r>
                      <a:endParaRPr kumimoji="1" lang="ja-JP" altLang="en-US" sz="20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Joining Criteria</a:t>
                      </a:r>
                      <a:r>
                        <a:rPr kumimoji="1" lang="en-US" altLang="ja-JP" sz="1600" baseline="30000" dirty="0">
                          <a:latin typeface="+mn-ea"/>
                          <a:ea typeface="+mn-ea"/>
                        </a:rPr>
                        <a:t>※1</a:t>
                      </a:r>
                      <a:endParaRPr kumimoji="1" lang="ja-JP" altLang="en-US" sz="1600" baseline="30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600" b="1" u="none">
                          <a:latin typeface="+mn-ea"/>
                          <a:ea typeface="+mn-ea"/>
                        </a:rPr>
                        <a:t>RE100</a:t>
                      </a:r>
                      <a:r>
                        <a:rPr kumimoji="1" lang="ja-JP" altLang="en-US" sz="1600" b="1" u="none">
                          <a:latin typeface="+mn-ea"/>
                          <a:ea typeface="+mn-ea"/>
                        </a:rPr>
                        <a:t>参加要件</a:t>
                      </a:r>
                    </a:p>
                    <a:p>
                      <a:pPr marL="0" indent="0">
                        <a:spcBef>
                          <a:spcPts val="0"/>
                        </a:spcBef>
                        <a:buFont typeface="Arial" panose="020B0604020202020204" pitchFamily="34" charset="0"/>
                        <a:buNone/>
                      </a:pPr>
                      <a:r>
                        <a:rPr kumimoji="1" lang="en-US" altLang="ja-JP" sz="1600" u="none">
                          <a:latin typeface="+mn-ea"/>
                          <a:ea typeface="+mn-ea"/>
                        </a:rPr>
                        <a:t>RE100</a:t>
                      </a:r>
                      <a:r>
                        <a:rPr kumimoji="1" lang="ja-JP" altLang="en-US" sz="1600" u="none">
                          <a:latin typeface="+mn-ea"/>
                          <a:ea typeface="+mn-ea"/>
                        </a:rPr>
                        <a:t>の参加要件を整理したもの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solidFill>
                            <a:srgbClr val="0070C0"/>
                          </a:solidFill>
                          <a:latin typeface="+mn-ea"/>
                          <a:ea typeface="+mn-ea"/>
                          <a:hlinkClick r:id="rId3">
                            <a:extLst>
                              <a:ext uri="{A12FA001-AC4F-418D-AE19-62706E023703}">
                                <ahyp:hlinkClr xmlns:ahyp="http://schemas.microsoft.com/office/drawing/2018/hyperlinkcolor" val="tx"/>
                              </a:ext>
                            </a:extLst>
                          </a:hlinkClick>
                        </a:rPr>
                        <a:t>リンク</a:t>
                      </a:r>
                      <a:endParaRPr kumimoji="1" lang="en-US" altLang="ja-JP" sz="1600"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Technical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1" u="none">
                          <a:latin typeface="+mn-ea"/>
                          <a:ea typeface="+mn-ea"/>
                        </a:rPr>
                        <a:t>RE100</a:t>
                      </a:r>
                      <a:r>
                        <a:rPr kumimoji="1" lang="ja-JP" altLang="en-US" sz="1600" b="1" u="none">
                          <a:latin typeface="+mn-ea"/>
                          <a:ea typeface="+mn-ea"/>
                        </a:rPr>
                        <a:t>技術要件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a:latin typeface="+mn-ea"/>
                          <a:ea typeface="+mn-ea"/>
                        </a:rPr>
                        <a:t>RE100</a:t>
                      </a:r>
                      <a:r>
                        <a:rPr kumimoji="1" lang="ja-JP" altLang="en-US" sz="1600" u="none">
                          <a:latin typeface="+mn-ea"/>
                          <a:ea typeface="+mn-ea"/>
                        </a:rPr>
                        <a:t>で認められる再エネ電力調達手法を整理したもの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dirty="0">
                          <a:solidFill>
                            <a:srgbClr val="0070C0"/>
                          </a:solidFill>
                          <a:latin typeface="+mn-ea"/>
                          <a:ea typeface="+mn-ea"/>
                          <a:hlinkClick r:id="rId4">
                            <a:extLst>
                              <a:ext uri="{A12FA001-AC4F-418D-AE19-62706E023703}">
                                <ahyp:hlinkClr xmlns:ahyp="http://schemas.microsoft.com/office/drawing/2018/hyperlinkcolor" val="tx"/>
                              </a:ext>
                            </a:extLst>
                          </a:hlinkClick>
                        </a:rPr>
                        <a:t>リンク</a:t>
                      </a:r>
                      <a:endParaRPr kumimoji="1" lang="en-US" altLang="ja-JP" sz="1600"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spcBef>
                          <a:spcPts val="600"/>
                        </a:spcBef>
                      </a:pPr>
                      <a:r>
                        <a:rPr kumimoji="1" lang="en-US" altLang="ja-JP" sz="1600" baseline="0">
                          <a:latin typeface="+mn-ea"/>
                          <a:ea typeface="+mn-ea"/>
                        </a:rPr>
                        <a:t>Reporting Guidance</a:t>
                      </a:r>
                      <a:endParaRPr kumimoji="1" lang="ja-JP" altLang="en-US" sz="16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報告ガイダンス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none" dirty="0">
                          <a:latin typeface="+mn-ea"/>
                          <a:ea typeface="+mn-ea"/>
                        </a:rPr>
                        <a:t>再エネ調達目標の進捗報告の方法を整理したもの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solidFill>
                            <a:srgbClr val="0070C0"/>
                          </a:solidFill>
                          <a:latin typeface="+mn-ea"/>
                          <a:ea typeface="+mn-ea"/>
                          <a:hlinkClick r:id="rId5">
                            <a:extLst>
                              <a:ext uri="{A12FA001-AC4F-418D-AE19-62706E023703}">
                                <ahyp:hlinkClr xmlns:ahyp="http://schemas.microsoft.com/office/drawing/2018/hyperlinkcolor" val="tx"/>
                              </a:ext>
                            </a:extLst>
                          </a:hlinkClick>
                        </a:rPr>
                        <a:t>リンク</a:t>
                      </a:r>
                      <a:endParaRPr kumimoji="1" lang="ja-JP" altLang="en-US" sz="1600"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0842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a:latin typeface="+mn-ea"/>
                          <a:ea typeface="+mn-ea"/>
                        </a:rPr>
                        <a:t>Credible claims</a:t>
                      </a:r>
                      <a:endParaRPr kumimoji="1" lang="ja-JP" altLang="en-US" sz="16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1" u="none" dirty="0">
                          <a:latin typeface="+mn-ea"/>
                          <a:ea typeface="+mn-ea"/>
                        </a:rPr>
                        <a:t>信頼性のある主張</a:t>
                      </a:r>
                    </a:p>
                    <a:p>
                      <a:pPr marL="0" indent="0">
                        <a:spcBef>
                          <a:spcPts val="0"/>
                        </a:spcBef>
                        <a:buFont typeface="Arial" panose="020B0604020202020204" pitchFamily="34" charset="0"/>
                        <a:buNone/>
                      </a:pPr>
                      <a:r>
                        <a:rPr kumimoji="1" lang="ja-JP" altLang="en-US" sz="1600" u="none" dirty="0">
                          <a:latin typeface="+mn-ea"/>
                          <a:ea typeface="+mn-ea"/>
                        </a:rPr>
                        <a:t>再エネ電力の使用を主張する際に必要な根拠を</a:t>
                      </a:r>
                      <a:br>
                        <a:rPr kumimoji="1" lang="ja-JP" altLang="en-US" sz="1600" u="none" dirty="0">
                          <a:latin typeface="+mn-ea"/>
                          <a:ea typeface="+mn-ea"/>
                        </a:rPr>
                      </a:br>
                      <a:r>
                        <a:rPr kumimoji="1" lang="ja-JP" altLang="en-US" sz="1600" u="none" dirty="0">
                          <a:latin typeface="+mn-ea"/>
                          <a:ea typeface="+mn-ea"/>
                        </a:rPr>
                        <a:t>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solidFill>
                            <a:srgbClr val="0070C0"/>
                          </a:solidFill>
                          <a:latin typeface="+mn-ea"/>
                          <a:ea typeface="+mn-ea"/>
                          <a:hlinkClick r:id="rId6">
                            <a:extLst>
                              <a:ext uri="{A12FA001-AC4F-418D-AE19-62706E023703}">
                                <ahyp:hlinkClr xmlns:ahyp="http://schemas.microsoft.com/office/drawing/2018/hyperlinkcolor" val="tx"/>
                              </a:ext>
                            </a:extLst>
                          </a:hlinkClick>
                        </a:rPr>
                        <a:t>リンク</a:t>
                      </a:r>
                      <a:endParaRPr kumimoji="1" lang="ja-JP" altLang="en-US" sz="1600"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Bef>
                          <a:spcPts val="600"/>
                        </a:spcBef>
                      </a:pPr>
                      <a:r>
                        <a:rPr kumimoji="1" lang="en-US" altLang="ja-JP" sz="1600">
                          <a:latin typeface="+mn-ea"/>
                          <a:ea typeface="+mn-ea"/>
                        </a:rPr>
                        <a:t>FAQs</a:t>
                      </a:r>
                      <a:endParaRPr kumimoji="1" lang="ja-JP" altLang="en-US" sz="16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よくある質問</a:t>
                      </a:r>
                      <a:endParaRPr kumimoji="1" lang="en-US" altLang="ja-JP" sz="1600" b="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u="none" dirty="0">
                          <a:solidFill>
                            <a:srgbClr val="0070C0"/>
                          </a:solidFill>
                          <a:latin typeface="+mn-ea"/>
                          <a:ea typeface="+mn-ea"/>
                          <a:hlinkClick r:id="rId7">
                            <a:extLst>
                              <a:ext uri="{A12FA001-AC4F-418D-AE19-62706E023703}">
                                <ahyp:hlinkClr xmlns:ahyp="http://schemas.microsoft.com/office/drawing/2018/hyperlinkcolor" val="tx"/>
                              </a:ext>
                            </a:extLst>
                          </a:hlinkClick>
                        </a:rPr>
                        <a:t>リンク</a:t>
                      </a:r>
                      <a:endParaRPr kumimoji="1" lang="ja-JP" altLang="en-US" sz="1600" u="none" dirty="0">
                        <a:solidFill>
                          <a:srgbClr val="0070C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897984"/>
                  </a:ext>
                </a:extLst>
              </a:tr>
            </a:tbl>
          </a:graphicData>
        </a:graphic>
      </p:graphicFrame>
      <p:sp>
        <p:nvSpPr>
          <p:cNvPr id="5" name="Text Box 9">
            <a:extLst>
              <a:ext uri="{FF2B5EF4-FFF2-40B4-BE49-F238E27FC236}">
                <a16:creationId xmlns:a16="http://schemas.microsoft.com/office/drawing/2014/main" id="{792A8B27-81C8-548A-342B-E21B087E320F}"/>
              </a:ext>
            </a:extLst>
          </p:cNvPr>
          <p:cNvSpPr txBox="1">
            <a:spLocks noChangeArrowheads="1"/>
          </p:cNvSpPr>
          <p:nvPr/>
        </p:nvSpPr>
        <p:spPr bwMode="auto">
          <a:xfrm>
            <a:off x="161925" y="7005014"/>
            <a:ext cx="9433047" cy="54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fontAlgn="auto">
              <a:spcBef>
                <a:spcPts val="600"/>
              </a:spcBef>
              <a:spcAft>
                <a:spcPts val="0"/>
              </a:spcAft>
            </a:pPr>
            <a:r>
              <a:rPr lang="en-US" altLang="ja-JP" sz="1200" dirty="0">
                <a:latin typeface="+mn-ea"/>
                <a:ea typeface="+mn-ea"/>
              </a:rPr>
              <a:t>※1 2026</a:t>
            </a:r>
            <a:r>
              <a:rPr lang="ja-JP" altLang="en-US" sz="1200" dirty="0">
                <a:latin typeface="+mn-ea"/>
                <a:ea typeface="+mn-ea"/>
              </a:rPr>
              <a:t>年</a:t>
            </a:r>
            <a:r>
              <a:rPr lang="en-US" altLang="ja-JP" sz="1200" dirty="0">
                <a:latin typeface="+mn-ea"/>
                <a:ea typeface="+mn-ea"/>
              </a:rPr>
              <a:t>6</a:t>
            </a:r>
            <a:r>
              <a:rPr lang="ja-JP" altLang="en-US" sz="1200" dirty="0">
                <a:latin typeface="+mn-ea"/>
                <a:ea typeface="+mn-ea"/>
              </a:rPr>
              <a:t>月</a:t>
            </a:r>
            <a:r>
              <a:rPr lang="en-US" altLang="ja-JP" sz="1200" dirty="0">
                <a:latin typeface="+mn-ea"/>
                <a:ea typeface="+mn-ea"/>
              </a:rPr>
              <a:t>10</a:t>
            </a:r>
            <a:r>
              <a:rPr lang="ja-JP" altLang="en-US" sz="1200" dirty="0">
                <a:latin typeface="+mn-ea"/>
                <a:ea typeface="+mn-ea"/>
              </a:rPr>
              <a:t>日時点閲覧不能</a:t>
            </a:r>
            <a:endParaRPr lang="en-US" altLang="ja-JP" sz="1200" dirty="0">
              <a:latin typeface="+mn-ea"/>
              <a:ea typeface="+mn-ea"/>
            </a:endParaRPr>
          </a:p>
          <a:p>
            <a:pPr fontAlgn="auto">
              <a:spcBef>
                <a:spcPts val="600"/>
              </a:spcBef>
              <a:spcAft>
                <a:spcPts val="0"/>
              </a:spcAft>
            </a:pPr>
            <a:r>
              <a:rPr lang="en-US" altLang="ja-JP" sz="1200" dirty="0">
                <a:latin typeface="+mn-ea"/>
                <a:ea typeface="+mn-ea"/>
              </a:rPr>
              <a:t>※</a:t>
            </a:r>
            <a:r>
              <a:rPr lang="ja-JP" altLang="en-US" sz="1200" dirty="0">
                <a:latin typeface="+mn-ea"/>
                <a:ea typeface="+mn-ea"/>
              </a:rPr>
              <a:t>最新情報やその他の資料は </a:t>
            </a:r>
            <a:r>
              <a:rPr lang="en-US" altLang="ja-JP" sz="1200" dirty="0">
                <a:latin typeface="+mn-ea"/>
                <a:ea typeface="+mn-ea"/>
                <a:hlinkClick r:id="rId8"/>
              </a:rPr>
              <a:t>RE100</a:t>
            </a:r>
            <a:r>
              <a:rPr lang="ja-JP" altLang="en-US" sz="1200" dirty="0">
                <a:latin typeface="+mn-ea"/>
                <a:ea typeface="+mn-ea"/>
                <a:hlinkClick r:id="rId8"/>
              </a:rPr>
              <a:t>ウェブサイト </a:t>
            </a:r>
            <a:r>
              <a:rPr lang="en-US" altLang="ja-JP" sz="1200" dirty="0">
                <a:latin typeface="+mn-ea"/>
                <a:ea typeface="+mn-ea"/>
              </a:rPr>
              <a:t>/ </a:t>
            </a:r>
            <a:r>
              <a:rPr lang="en-US" altLang="ja-JP" sz="1200" dirty="0">
                <a:solidFill>
                  <a:srgbClr val="0070C0"/>
                </a:solidFill>
                <a:latin typeface="+mn-ea"/>
                <a:ea typeface="+mn-ea"/>
                <a:hlinkClick r:id="rId9">
                  <a:extLst>
                    <a:ext uri="{A12FA001-AC4F-418D-AE19-62706E023703}">
                      <ahyp:hlinkClr xmlns:ahyp="http://schemas.microsoft.com/office/drawing/2018/hyperlinkcolor" val="tx"/>
                    </a:ext>
                  </a:extLst>
                </a:hlinkClick>
              </a:rPr>
              <a:t>JCLP</a:t>
            </a:r>
            <a:r>
              <a:rPr lang="ja-JP" altLang="en-US" sz="1200" dirty="0">
                <a:solidFill>
                  <a:srgbClr val="0070C0"/>
                </a:solidFill>
                <a:latin typeface="+mn-ea"/>
                <a:ea typeface="+mn-ea"/>
                <a:hlinkClick r:id="rId9">
                  <a:extLst>
                    <a:ext uri="{A12FA001-AC4F-418D-AE19-62706E023703}">
                      <ahyp:hlinkClr xmlns:ahyp="http://schemas.microsoft.com/office/drawing/2018/hyperlinkcolor" val="tx"/>
                    </a:ext>
                  </a:extLst>
                </a:hlinkClick>
              </a:rPr>
              <a:t>事務局ウェブサイト</a:t>
            </a:r>
            <a:r>
              <a:rPr lang="ja-JP" altLang="en-US" sz="1200" dirty="0">
                <a:solidFill>
                  <a:srgbClr val="0070C0"/>
                </a:solidFill>
                <a:latin typeface="+mn-ea"/>
                <a:ea typeface="+mn-ea"/>
              </a:rPr>
              <a:t> </a:t>
            </a:r>
            <a:r>
              <a:rPr lang="en-US" altLang="ja-JP" sz="1200" dirty="0">
                <a:latin typeface="+mn-ea"/>
                <a:ea typeface="+mn-ea"/>
              </a:rPr>
              <a:t>/ </a:t>
            </a:r>
            <a:r>
              <a:rPr lang="ja-JP" altLang="en-US" sz="1200" dirty="0">
                <a:solidFill>
                  <a:srgbClr val="0070C0"/>
                </a:solidFill>
                <a:latin typeface="+mn-ea"/>
                <a:ea typeface="+mn-ea"/>
                <a:cs typeface="Meiryo UI" pitchFamily="50" charset="-128"/>
                <a:hlinkClick r:id="rId10">
                  <a:extLst>
                    <a:ext uri="{A12FA001-AC4F-418D-AE19-62706E023703}">
                      <ahyp:hlinkClr xmlns:ahyp="http://schemas.microsoft.com/office/drawing/2018/hyperlinkcolor" val="tx"/>
                    </a:ext>
                  </a:extLst>
                </a:hlinkClick>
              </a:rPr>
              <a:t>環境省 グリーン・バリューチェーンプラットフォーム</a:t>
            </a:r>
            <a:r>
              <a:rPr lang="ja-JP" altLang="en-US" sz="1200" dirty="0">
                <a:latin typeface="+mn-ea"/>
                <a:ea typeface="+mn-ea"/>
              </a:rPr>
              <a:t>を参照　</a:t>
            </a:r>
            <a:endParaRPr lang="ja-JP" altLang="en-US" sz="1200"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328987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a:t>【</a:t>
            </a:r>
            <a:r>
              <a:rPr lang="ja-JP" altLang="en-US"/>
              <a:t>参考</a:t>
            </a:r>
            <a:r>
              <a:rPr lang="en-US" altLang="ja-JP"/>
              <a:t>】</a:t>
            </a:r>
            <a:r>
              <a:rPr lang="ja-JP" altLang="en-US"/>
              <a:t>再エネ</a:t>
            </a:r>
            <a:r>
              <a:rPr lang="en-US" altLang="ja-JP"/>
              <a:t>100</a:t>
            </a:r>
            <a:r>
              <a:rPr lang="ja-JP" altLang="en-US"/>
              <a:t>宣言 </a:t>
            </a:r>
            <a:r>
              <a:rPr lang="en-US" altLang="ja-JP"/>
              <a:t>RE Action</a:t>
            </a:r>
            <a:endParaRPr lang="ja-JP" altLang="en-US"/>
          </a:p>
        </p:txBody>
      </p:sp>
    </p:spTree>
    <p:extLst>
      <p:ext uri="{BB962C8B-B14F-4D97-AF65-F5344CB8AC3E}">
        <p14:creationId xmlns:p14="http://schemas.microsoft.com/office/powerpoint/2010/main" val="347071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a:t>RE100</a:t>
            </a:r>
            <a:r>
              <a:rPr lang="ja-JP" altLang="en-US"/>
              <a:t>に取り組むメリット</a:t>
            </a:r>
          </a:p>
        </p:txBody>
      </p:sp>
    </p:spTree>
    <p:extLst>
      <p:ext uri="{BB962C8B-B14F-4D97-AF65-F5344CB8AC3E}">
        <p14:creationId xmlns:p14="http://schemas.microsoft.com/office/powerpoint/2010/main" val="3731383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D93D-37BD-B72D-B00C-5D6EC6ECDB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973FBA2-9BC5-EB05-4DF9-594D1F6DD358}"/>
              </a:ext>
            </a:extLst>
          </p:cNvPr>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1/3</a:t>
            </a:r>
            <a:r>
              <a:rPr lang="ja-JP" altLang="en-US" dirty="0"/>
              <a:t>）</a:t>
            </a:r>
            <a:endParaRPr kumimoji="1" lang="ja-JP" altLang="en-US" dirty="0"/>
          </a:p>
        </p:txBody>
      </p:sp>
      <p:sp>
        <p:nvSpPr>
          <p:cNvPr id="7" name="コンテンツ プレースホルダー 2">
            <a:extLst>
              <a:ext uri="{FF2B5EF4-FFF2-40B4-BE49-F238E27FC236}">
                <a16:creationId xmlns:a16="http://schemas.microsoft.com/office/drawing/2014/main" id="{34413AED-84B2-A680-D98C-0D2968F9EB90}"/>
              </a:ext>
            </a:extLst>
          </p:cNvPr>
          <p:cNvSpPr>
            <a:spLocks noGrp="1"/>
          </p:cNvSpPr>
          <p:nvPr>
            <p:ph sz="quarter" idx="12"/>
          </p:nvPr>
        </p:nvSpPr>
        <p:spPr>
          <a:xfrm>
            <a:off x="161925" y="1110920"/>
            <a:ext cx="10367963" cy="1942991"/>
          </a:xfrm>
        </p:spPr>
        <p:txBody>
          <a:bodyPr/>
          <a:lstStyle/>
          <a:p>
            <a:r>
              <a:rPr lang="en-US" altLang="ja-JP" dirty="0"/>
              <a:t>RE100</a:t>
            </a:r>
            <a:r>
              <a:rPr lang="ja-JP" altLang="en-US" dirty="0"/>
              <a:t>は“</a:t>
            </a:r>
            <a:r>
              <a:rPr lang="ja-JP" altLang="ja-JP" dirty="0"/>
              <a:t>RE100</a:t>
            </a:r>
            <a:r>
              <a:rPr lang="ja-JP" altLang="en-US" dirty="0"/>
              <a:t>の目標対象とする</a:t>
            </a:r>
            <a:r>
              <a:rPr lang="ja-JP" altLang="ja-JP" dirty="0"/>
              <a:t>年間電力</a:t>
            </a:r>
            <a:r>
              <a:rPr lang="ja-JP" altLang="en-US" dirty="0"/>
              <a:t>消費量が少なくとも</a:t>
            </a:r>
            <a:r>
              <a:rPr lang="en-US" altLang="ja-JP" dirty="0"/>
              <a:t>50GWh</a:t>
            </a:r>
            <a:r>
              <a:rPr lang="ja-JP" altLang="en-US" dirty="0"/>
              <a:t>“などの参加要件を有し、多くの中小企業や非企業（自治体、教育機関、医療法人など）は、</a:t>
            </a:r>
            <a:r>
              <a:rPr lang="en-US" altLang="ja-JP" dirty="0"/>
              <a:t>RE100</a:t>
            </a:r>
            <a:r>
              <a:rPr lang="ja-JP" altLang="en-US" dirty="0"/>
              <a:t>の意思に賛同していたとしても参加することができない</a:t>
            </a:r>
            <a:endParaRPr lang="en-US" altLang="ja-JP" dirty="0"/>
          </a:p>
          <a:p>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は、</a:t>
            </a:r>
            <a:r>
              <a:rPr lang="en-US" altLang="ja-JP" dirty="0"/>
              <a:t>RE100</a:t>
            </a:r>
            <a:r>
              <a:rPr lang="ja-JP" altLang="en-US" dirty="0"/>
              <a:t>の参加要件を満たさない団体を対象として開かれた日本独自のイニシアティブである（</a:t>
            </a:r>
            <a:r>
              <a:rPr lang="en-US" altLang="ja-JP" dirty="0"/>
              <a:t>2026</a:t>
            </a:r>
            <a:r>
              <a:rPr lang="ja-JP" altLang="en-US" dirty="0"/>
              <a:t>年</a:t>
            </a:r>
            <a:r>
              <a:rPr lang="en-US" altLang="ja-JP" dirty="0"/>
              <a:t>6</a:t>
            </a:r>
            <a:r>
              <a:rPr lang="ja-JP" altLang="en-US" dirty="0"/>
              <a:t>月時点の参加団体数：</a:t>
            </a:r>
            <a:r>
              <a:rPr lang="en-US" altLang="ja-JP" dirty="0"/>
              <a:t>378</a:t>
            </a:r>
            <a:r>
              <a:rPr lang="ja-JP" altLang="en-US" dirty="0"/>
              <a:t>）</a:t>
            </a:r>
            <a:endParaRPr lang="en-US" altLang="ja-JP" dirty="0"/>
          </a:p>
        </p:txBody>
      </p:sp>
      <p:sp>
        <p:nvSpPr>
          <p:cNvPr id="8" name="テキスト ボックス 7">
            <a:extLst>
              <a:ext uri="{FF2B5EF4-FFF2-40B4-BE49-F238E27FC236}">
                <a16:creationId xmlns:a16="http://schemas.microsoft.com/office/drawing/2014/main" id="{B6E6FD5A-3C17-88AA-BCB1-5B5934A8DDAE}"/>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2A9E87D3-F0CF-FD9F-B954-FE25DD5D0DA8}"/>
              </a:ext>
            </a:extLst>
          </p:cNvPr>
          <p:cNvGraphicFramePr>
            <a:graphicFrameLocks noGrp="1"/>
          </p:cNvGraphicFramePr>
          <p:nvPr>
            <p:extLst>
              <p:ext uri="{D42A27DB-BD31-4B8C-83A1-F6EECF244321}">
                <p14:modId xmlns:p14="http://schemas.microsoft.com/office/powerpoint/2010/main" val="124327892"/>
              </p:ext>
            </p:extLst>
          </p:nvPr>
        </p:nvGraphicFramePr>
        <p:xfrm>
          <a:off x="350196" y="3317355"/>
          <a:ext cx="10038944" cy="3714712"/>
        </p:xfrm>
        <a:graphic>
          <a:graphicData uri="http://schemas.openxmlformats.org/drawingml/2006/table">
            <a:tbl>
              <a:tblPr firstCol="1" bandCol="1"/>
              <a:tblGrid>
                <a:gridCol w="1828800">
                  <a:extLst>
                    <a:ext uri="{9D8B030D-6E8A-4147-A177-3AD203B41FA5}">
                      <a16:colId xmlns:a16="http://schemas.microsoft.com/office/drawing/2014/main" val="20000"/>
                    </a:ext>
                  </a:extLst>
                </a:gridCol>
                <a:gridCol w="8210144">
                  <a:extLst>
                    <a:ext uri="{9D8B030D-6E8A-4147-A177-3AD203B41FA5}">
                      <a16:colId xmlns:a16="http://schemas.microsoft.com/office/drawing/2014/main" val="20001"/>
                    </a:ext>
                  </a:extLst>
                </a:gridCol>
              </a:tblGrid>
              <a:tr h="202256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000" b="1" dirty="0"/>
                        <a:t>参加対象団体</a:t>
                      </a:r>
                      <a:endParaRPr kumimoji="1" lang="en-US" altLang="ja-JP" sz="20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日本国内の企業、行政機関、教育機関、民間団体・公共団体等の組織・団体（基本的にグループ全体での参加）</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以下の団体は参加対象外</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kern="1200" dirty="0">
                          <a:solidFill>
                            <a:schemeClr val="tx1"/>
                          </a:solidFill>
                          <a:latin typeface="+mj-ea"/>
                          <a:ea typeface="+mn-ea"/>
                          <a:cs typeface="Segoe UI" panose="020B0502040204020203" pitchFamily="34" charset="0"/>
                        </a:rPr>
                        <a:t>Climate</a:t>
                      </a:r>
                      <a:r>
                        <a:rPr kumimoji="1" lang="ja-JP" altLang="en-US" sz="2000" b="0" kern="1200" dirty="0">
                          <a:solidFill>
                            <a:schemeClr val="tx1"/>
                          </a:solidFill>
                          <a:latin typeface="+mj-ea"/>
                          <a:ea typeface="+mn-ea"/>
                          <a:cs typeface="Segoe UI" panose="020B0502040204020203" pitchFamily="34" charset="0"/>
                        </a:rPr>
                        <a:t> </a:t>
                      </a:r>
                      <a:r>
                        <a:rPr kumimoji="1" lang="en-US" altLang="ja-JP" sz="2000" b="0" kern="1200" dirty="0">
                          <a:solidFill>
                            <a:schemeClr val="tx1"/>
                          </a:solidFill>
                          <a:latin typeface="+mj-ea"/>
                          <a:ea typeface="+mn-ea"/>
                          <a:cs typeface="Segoe UI" panose="020B0502040204020203" pitchFamily="34" charset="0"/>
                        </a:rPr>
                        <a:t>Group</a:t>
                      </a:r>
                      <a:r>
                        <a:rPr kumimoji="1" lang="ja-JP" altLang="en-US" sz="2000" b="0" kern="1200" dirty="0">
                          <a:solidFill>
                            <a:schemeClr val="tx1"/>
                          </a:solidFill>
                          <a:latin typeface="+mj-ea"/>
                          <a:ea typeface="+mn-ea"/>
                          <a:cs typeface="Segoe UI" panose="020B0502040204020203" pitchFamily="34" charset="0"/>
                        </a:rPr>
                        <a:t>が運営する</a:t>
                      </a:r>
                      <a:r>
                        <a:rPr kumimoji="1" lang="en-US" altLang="ja-JP" sz="2000" b="0" kern="1200" dirty="0">
                          <a:solidFill>
                            <a:schemeClr val="tx1"/>
                          </a:solidFill>
                          <a:latin typeface="+mj-ea"/>
                          <a:ea typeface="+mn-ea"/>
                          <a:cs typeface="Segoe UI" panose="020B0502040204020203" pitchFamily="34" charset="0"/>
                        </a:rPr>
                        <a:t>RE100</a:t>
                      </a:r>
                      <a:r>
                        <a:rPr kumimoji="1" lang="ja-JP" altLang="en-US" sz="2000" b="0" kern="1200" dirty="0">
                          <a:solidFill>
                            <a:schemeClr val="tx1"/>
                          </a:solidFill>
                          <a:latin typeface="+mj-ea"/>
                          <a:ea typeface="+mn-ea"/>
                          <a:cs typeface="Segoe UI" panose="020B0502040204020203" pitchFamily="34" charset="0"/>
                        </a:rPr>
                        <a:t>対象企業</a:t>
                      </a:r>
                      <a:endParaRPr kumimoji="1" lang="en-US" altLang="ja-JP" sz="20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kern="1200" dirty="0">
                          <a:solidFill>
                            <a:schemeClr val="tx1"/>
                          </a:solidFill>
                          <a:latin typeface="+mj-ea"/>
                          <a:ea typeface="+mn-ea"/>
                          <a:cs typeface="Segoe UI" panose="020B0502040204020203" pitchFamily="34" charset="0"/>
                        </a:rPr>
                        <a:t>エネルギー及び電力関連事業から収益の大部分を生み出す（総売上高の</a:t>
                      </a:r>
                      <a:r>
                        <a:rPr kumimoji="1" lang="en-US" altLang="ja-JP" sz="2000" b="0" kern="1200" dirty="0">
                          <a:solidFill>
                            <a:schemeClr val="tx1"/>
                          </a:solidFill>
                          <a:latin typeface="+mj-ea"/>
                          <a:ea typeface="+mn-ea"/>
                          <a:cs typeface="Segoe UI" panose="020B0502040204020203" pitchFamily="34" charset="0"/>
                        </a:rPr>
                        <a:t>50</a:t>
                      </a:r>
                      <a:r>
                        <a:rPr kumimoji="1" lang="ja-JP" altLang="en-US" sz="2000" b="0" kern="1200" dirty="0">
                          <a:solidFill>
                            <a:schemeClr val="tx1"/>
                          </a:solidFill>
                          <a:latin typeface="+mj-ea"/>
                          <a:ea typeface="+mn-ea"/>
                          <a:cs typeface="Segoe UI" panose="020B0502040204020203" pitchFamily="34" charset="0"/>
                        </a:rPr>
                        <a:t>％を超える）</a:t>
                      </a:r>
                      <a:r>
                        <a:rPr kumimoji="1" lang="ja-JP" altLang="en-US" sz="2000" b="0" kern="1200" dirty="0">
                          <a:solidFill>
                            <a:schemeClr val="tx1"/>
                          </a:solidFill>
                          <a:latin typeface="+mj-ea"/>
                          <a:ea typeface="Meiryo UI"/>
                          <a:cs typeface="Segoe UI" panose="020B0502040204020203" pitchFamily="34" charset="0"/>
                        </a:rPr>
                        <a:t>団体、法人または個人事業主</a:t>
                      </a:r>
                      <a:endParaRPr kumimoji="1" lang="en-US" altLang="ja-JP" sz="20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kern="1200" dirty="0">
                          <a:solidFill>
                            <a:schemeClr val="tx1"/>
                          </a:solidFill>
                          <a:latin typeface="+mj-ea"/>
                          <a:ea typeface="+mn-ea"/>
                          <a:cs typeface="Segoe UI" panose="020B0502040204020203" pitchFamily="34" charset="0"/>
                        </a:rPr>
                        <a:t>屋号がない、兼業または副業である、事業実績が３年未満のいずれかに該当する個人事業主</a:t>
                      </a:r>
                      <a:endParaRPr kumimoji="1" lang="en-US" altLang="ja-JP" sz="20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4872">
                <a:tc>
                  <a:txBody>
                    <a:bodyPr/>
                    <a:lstStyle/>
                    <a:p>
                      <a:pPr algn="ctr"/>
                      <a:r>
                        <a:rPr kumimoji="1" lang="ja-JP" altLang="en-US" sz="2000" b="1" dirty="0"/>
                        <a:t>参加要件</a:t>
                      </a:r>
                      <a:endParaRPr kumimoji="1" lang="en-US" altLang="ja-JP" sz="20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遅くとも</a:t>
                      </a:r>
                      <a:r>
                        <a:rPr kumimoji="1" lang="en-US" altLang="ja-JP"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2050</a:t>
                      </a:r>
                      <a:r>
                        <a:rPr kumimoji="1" lang="ja-JP" altLang="en-US"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年を期限とする</a:t>
                      </a:r>
                      <a:r>
                        <a:rPr kumimoji="1" lang="en-US" altLang="ja-JP"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100</a:t>
                      </a:r>
                      <a:r>
                        <a:rPr kumimoji="1" lang="ja-JP" altLang="en-US"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％再エネ化目標の設定と公表を行う</a:t>
                      </a:r>
                      <a:endParaRPr kumimoji="1" lang="en-US" altLang="ja-JP" sz="20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ja-JP" sz="2000" dirty="0"/>
                        <a:t>消費電力量と再エネ率の年次報告</a:t>
                      </a:r>
                      <a:r>
                        <a:rPr lang="ja-JP" altLang="en-US" sz="2000" dirty="0"/>
                        <a:t>を行う</a:t>
                      </a:r>
                      <a:endParaRPr lang="en-US" altLang="ja-JP"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kern="1200" dirty="0">
                          <a:solidFill>
                            <a:schemeClr val="tx1"/>
                          </a:solidFill>
                          <a:latin typeface="+mj-ea"/>
                          <a:ea typeface="+mn-ea"/>
                          <a:cs typeface="Segoe UI" panose="020B0502040204020203" pitchFamily="34" charset="0"/>
                        </a:rPr>
                        <a:t>再エネ拡大に向けた政策提言に積極的に参加する</a:t>
                      </a:r>
                      <a:endParaRPr lang="en-US" altLang="ja-JP" sz="2000"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Text Box 9">
            <a:extLst>
              <a:ext uri="{FF2B5EF4-FFF2-40B4-BE49-F238E27FC236}">
                <a16:creationId xmlns:a16="http://schemas.microsoft.com/office/drawing/2014/main" id="{D0B9E0A0-1C2C-5C36-D889-C4A372C74C90}"/>
              </a:ext>
            </a:extLst>
          </p:cNvPr>
          <p:cNvSpPr txBox="1">
            <a:spLocks noChangeArrowheads="1"/>
          </p:cNvSpPr>
          <p:nvPr/>
        </p:nvSpPr>
        <p:spPr bwMode="auto">
          <a:xfrm>
            <a:off x="89401" y="7135819"/>
            <a:ext cx="9433047"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200" dirty="0">
                <a:solidFill>
                  <a:prstClr val="black"/>
                </a:solidFill>
                <a:latin typeface="+mn-ea"/>
                <a:ea typeface="+mn-ea"/>
              </a:rPr>
              <a:t>※</a:t>
            </a:r>
            <a:r>
              <a:rPr lang="ja-JP" altLang="en-US" sz="1200" dirty="0">
                <a:solidFill>
                  <a:prstClr val="black"/>
                </a:solidFill>
                <a:latin typeface="+mn-ea"/>
                <a:ea typeface="+mn-ea"/>
              </a:rPr>
              <a:t>最新情報やその他の資料は </a:t>
            </a:r>
            <a:r>
              <a:rPr lang="ja-JP" altLang="en-US" sz="1200" dirty="0">
                <a:latin typeface="+mn-ea"/>
                <a:ea typeface="+mn-ea"/>
                <a:hlinkClick r:id="rId3"/>
              </a:rPr>
              <a:t>再エネ</a:t>
            </a:r>
            <a:r>
              <a:rPr lang="en-US" altLang="ja-JP" sz="1200" dirty="0">
                <a:latin typeface="+mn-ea"/>
                <a:ea typeface="+mn-ea"/>
                <a:hlinkClick r:id="rId3"/>
              </a:rPr>
              <a:t>100</a:t>
            </a:r>
            <a:r>
              <a:rPr lang="ja-JP" altLang="en-US" sz="1200" dirty="0">
                <a:latin typeface="+mn-ea"/>
                <a:ea typeface="+mn-ea"/>
                <a:hlinkClick r:id="rId3"/>
              </a:rPr>
              <a:t>宣言 </a:t>
            </a:r>
            <a:r>
              <a:rPr lang="en-US" altLang="ja-JP" sz="1200" dirty="0">
                <a:latin typeface="+mn-ea"/>
                <a:ea typeface="+mn-ea"/>
                <a:hlinkClick r:id="rId3"/>
              </a:rPr>
              <a:t>RE Action</a:t>
            </a:r>
            <a:r>
              <a:rPr lang="ja-JP" altLang="en-US" sz="1200" dirty="0">
                <a:latin typeface="+mn-ea"/>
                <a:ea typeface="+mn-ea"/>
                <a:hlinkClick r:id="rId3"/>
              </a:rPr>
              <a:t>ウェブサイト</a:t>
            </a:r>
            <a:r>
              <a:rPr lang="ja-JP" altLang="en-US" sz="1200" dirty="0">
                <a:latin typeface="+mn-ea"/>
                <a:ea typeface="+mn-ea"/>
              </a:rPr>
              <a:t> を参照</a:t>
            </a:r>
            <a:endParaRPr lang="ja-JP" altLang="en-US" sz="1200" dirty="0">
              <a:solidFill>
                <a:srgbClr val="000000"/>
              </a:solidFill>
              <a:latin typeface="+mn-ea"/>
              <a:ea typeface="+mn-ea"/>
              <a:cs typeface="Segoe UI" panose="020B0502040204020203" pitchFamily="34" charset="0"/>
            </a:endParaRPr>
          </a:p>
        </p:txBody>
      </p:sp>
    </p:spTree>
    <p:extLst>
      <p:ext uri="{BB962C8B-B14F-4D97-AF65-F5344CB8AC3E}">
        <p14:creationId xmlns:p14="http://schemas.microsoft.com/office/powerpoint/2010/main" val="929583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参考</a:t>
            </a:r>
            <a:r>
              <a:rPr lang="en-US" altLang="ja-JP"/>
              <a:t>】</a:t>
            </a:r>
            <a:r>
              <a:rPr lang="ja-JP" altLang="en-US"/>
              <a:t>再エネ</a:t>
            </a:r>
            <a:r>
              <a:rPr lang="en-US" altLang="ja-JP"/>
              <a:t>100</a:t>
            </a:r>
            <a:r>
              <a:rPr lang="ja-JP" altLang="en-US"/>
              <a:t>宣言 </a:t>
            </a:r>
            <a:r>
              <a:rPr lang="en-US" altLang="ja-JP"/>
              <a:t>RE</a:t>
            </a:r>
            <a:r>
              <a:rPr lang="ja-JP" altLang="en-US"/>
              <a:t> </a:t>
            </a:r>
            <a:r>
              <a:rPr lang="en-US" altLang="ja-JP"/>
              <a:t>Action</a:t>
            </a:r>
            <a:r>
              <a:rPr lang="ja-JP" altLang="en-US"/>
              <a:t>（</a:t>
            </a:r>
            <a:r>
              <a:rPr lang="en-US" altLang="ja-JP"/>
              <a:t>2/3</a:t>
            </a:r>
            <a:r>
              <a:rPr lang="ja-JP" altLang="en-US"/>
              <a:t>）</a:t>
            </a:r>
            <a:endParaRPr kumimoji="1" lang="ja-JP" altLang="en-US"/>
          </a:p>
        </p:txBody>
      </p:sp>
      <p:sp>
        <p:nvSpPr>
          <p:cNvPr id="7" name="コンテンツ プレースホルダー 2"/>
          <p:cNvSpPr>
            <a:spLocks noGrp="1"/>
          </p:cNvSpPr>
          <p:nvPr>
            <p:ph sz="quarter" idx="12"/>
          </p:nvPr>
        </p:nvSpPr>
        <p:spPr>
          <a:xfrm>
            <a:off x="161925" y="1110920"/>
            <a:ext cx="10367963" cy="2019935"/>
          </a:xfrm>
        </p:spPr>
        <p:txBody>
          <a:bodyPr/>
          <a:lstStyle/>
          <a:p>
            <a:r>
              <a:rPr lang="ja-JP" altLang="en-US" dirty="0"/>
              <a:t>主催は、グリーン購入ネットワーク（</a:t>
            </a:r>
            <a:r>
              <a:rPr lang="en-US" altLang="ja-JP" dirty="0"/>
              <a:t>GPN</a:t>
            </a:r>
            <a:r>
              <a:rPr lang="ja-JP" altLang="en-US" dirty="0"/>
              <a:t>）、一般</a:t>
            </a:r>
            <a:r>
              <a:rPr lang="ja-JP" altLang="en-US"/>
              <a:t>社団法人 イクレイ</a:t>
            </a:r>
            <a:r>
              <a:rPr lang="ja-JP" altLang="en-US" dirty="0"/>
              <a:t>日本、公益財団法人 地球環境戦略研究機関（</a:t>
            </a:r>
            <a:r>
              <a:rPr lang="en-US" altLang="ja-JP" dirty="0"/>
              <a:t>IGES</a:t>
            </a:r>
            <a:r>
              <a:rPr lang="ja-JP" altLang="en-US" dirty="0"/>
              <a:t>）、日本気候リーダーズ・パートナーシップ（</a:t>
            </a:r>
            <a:r>
              <a:rPr lang="en-US" altLang="ja-JP" dirty="0"/>
              <a:t>JCLP</a:t>
            </a:r>
            <a:r>
              <a:rPr lang="ja-JP" altLang="en-US" dirty="0"/>
              <a:t>）の</a:t>
            </a:r>
            <a:r>
              <a:rPr lang="en-US" altLang="ja-JP" dirty="0"/>
              <a:t>4</a:t>
            </a:r>
            <a:r>
              <a:rPr lang="ja-JP" altLang="en-US" dirty="0"/>
              <a:t>団体により組成した再エネ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協議会</a:t>
            </a:r>
            <a:endParaRPr lang="en-US" altLang="ja-JP" dirty="0"/>
          </a:p>
          <a:p>
            <a:r>
              <a:rPr lang="ja-JP" altLang="en-US" dirty="0"/>
              <a:t>主な活動は、参加団体による宣言、再エネ</a:t>
            </a:r>
            <a:r>
              <a:rPr lang="en-US" altLang="ja-JP" dirty="0"/>
              <a:t>100</a:t>
            </a:r>
            <a:r>
              <a:rPr lang="ja-JP" altLang="en-US" dirty="0"/>
              <a:t>％の実践支援、情報発信</a:t>
            </a:r>
            <a:endParaRPr lang="en-US" altLang="ja-JP" dirty="0"/>
          </a:p>
          <a:p>
            <a:r>
              <a:rPr lang="ja-JP" altLang="en-US" dirty="0"/>
              <a:t>参加費（年額）は、団体区分別、従業員数によって</a:t>
            </a:r>
            <a:r>
              <a:rPr lang="en-US" altLang="ja-JP" dirty="0"/>
              <a:t>25,000</a:t>
            </a:r>
            <a:r>
              <a:rPr lang="ja-JP" altLang="en-US" dirty="0"/>
              <a:t>～</a:t>
            </a:r>
            <a:r>
              <a:rPr lang="en-US" altLang="ja-JP" dirty="0"/>
              <a:t>200,000</a:t>
            </a:r>
            <a:r>
              <a:rPr lang="ja-JP" altLang="en-US" dirty="0"/>
              <a:t>円</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87897753"/>
              </p:ext>
            </p:extLst>
          </p:nvPr>
        </p:nvGraphicFramePr>
        <p:xfrm>
          <a:off x="1336981" y="3532060"/>
          <a:ext cx="3819208" cy="259588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a:t>～</a:t>
                      </a:r>
                      <a:r>
                        <a:rPr kumimoji="1" lang="en-US" altLang="ja-JP" sz="1400"/>
                        <a:t>10</a:t>
                      </a:r>
                      <a:r>
                        <a:rPr kumimoji="1" lang="ja-JP" altLang="en-US" sz="1400"/>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25,000</a:t>
                      </a:r>
                      <a:r>
                        <a:rPr kumimoji="1" lang="ja-JP" altLang="en-US" sz="140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t>11</a:t>
                      </a:r>
                      <a:r>
                        <a:rPr kumimoji="1" lang="ja-JP" altLang="en-US" sz="1400"/>
                        <a:t>人～</a:t>
                      </a:r>
                      <a:r>
                        <a:rPr kumimoji="1" lang="en-US" altLang="ja-JP" sz="1400"/>
                        <a:t>300</a:t>
                      </a:r>
                      <a:r>
                        <a:rPr kumimoji="1" lang="ja-JP" altLang="en-US" sz="140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50,000</a:t>
                      </a:r>
                      <a:r>
                        <a:rPr kumimoji="1" lang="ja-JP" altLang="en-US" sz="140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t>301</a:t>
                      </a:r>
                      <a:r>
                        <a:rPr kumimoji="1" lang="ja-JP" altLang="en-US" sz="1400"/>
                        <a:t>人～</a:t>
                      </a:r>
                      <a:r>
                        <a:rPr kumimoji="1" lang="en-US" altLang="ja-JP" sz="1400"/>
                        <a:t>500</a:t>
                      </a:r>
                      <a:r>
                        <a:rPr kumimoji="1" lang="ja-JP" altLang="en-US" sz="140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75,000</a:t>
                      </a:r>
                      <a:r>
                        <a:rPr kumimoji="1" lang="ja-JP" altLang="en-US" sz="140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t>501</a:t>
                      </a:r>
                      <a:r>
                        <a:rPr kumimoji="1" lang="ja-JP" altLang="en-US" sz="1400"/>
                        <a:t>人～</a:t>
                      </a:r>
                      <a:r>
                        <a:rPr kumimoji="1" lang="en-US" altLang="ja-JP" sz="1400"/>
                        <a:t>1,000</a:t>
                      </a:r>
                      <a:r>
                        <a:rPr kumimoji="1" lang="ja-JP" altLang="en-US" sz="140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100,000</a:t>
                      </a:r>
                      <a:r>
                        <a:rPr kumimoji="1" lang="ja-JP" altLang="en-US" sz="140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t>1,001</a:t>
                      </a:r>
                      <a:r>
                        <a:rPr kumimoji="1" lang="ja-JP" altLang="en-US" sz="140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200,000</a:t>
                      </a:r>
                      <a:r>
                        <a:rPr kumimoji="1" lang="ja-JP" altLang="en-US" sz="140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5"/>
                  </a:ext>
                </a:extLst>
              </a:tr>
              <a:tr h="370840">
                <a:tc>
                  <a:txBody>
                    <a:bodyPr/>
                    <a:lstStyle/>
                    <a:p>
                      <a:r>
                        <a:rPr kumimoji="1" lang="ja-JP" altLang="en-US" sz="1400"/>
                        <a:t>投資法人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a:latin typeface="Arial" panose="020B0604020202020204" pitchFamily="34" charset="0"/>
                          <a:cs typeface="Arial" panose="020B0604020202020204" pitchFamily="34" charset="0"/>
                        </a:rPr>
                        <a:t>200,000</a:t>
                      </a:r>
                      <a:r>
                        <a:rPr kumimoji="1" lang="ja-JP" altLang="en-US" sz="1400">
                          <a:latin typeface="Arial" panose="020B0604020202020204" pitchFamily="34" charset="0"/>
                          <a:cs typeface="Arial" panose="020B0604020202020204" pitchFamily="34" charset="0"/>
                        </a:rPr>
                        <a:t>円</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39978546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4549206"/>
              </p:ext>
            </p:extLst>
          </p:nvPr>
        </p:nvGraphicFramePr>
        <p:xfrm>
          <a:off x="5425147" y="5448859"/>
          <a:ext cx="3819208" cy="185420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a:solidFill>
                            <a:schemeClr val="tx1"/>
                          </a:solidFill>
                        </a:rPr>
                        <a:t>～</a:t>
                      </a:r>
                      <a:r>
                        <a:rPr kumimoji="1" lang="en-US" altLang="ja-JP" sz="1400">
                          <a:solidFill>
                            <a:schemeClr val="tx1"/>
                          </a:solidFill>
                        </a:rPr>
                        <a:t>10</a:t>
                      </a:r>
                      <a:r>
                        <a:rPr kumimoji="1" lang="ja-JP" altLang="en-US" sz="1400">
                          <a:solidFill>
                            <a:schemeClr val="tx1"/>
                          </a:solidFill>
                        </a:rPr>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solidFill>
                            <a:schemeClr val="tx1"/>
                          </a:solidFill>
                        </a:rPr>
                        <a:t>25,000</a:t>
                      </a:r>
                      <a:r>
                        <a:rPr kumimoji="1" lang="ja-JP" altLang="en-US" sz="1400">
                          <a:solidFill>
                            <a:schemeClr val="tx1"/>
                          </a:solidFill>
                        </a:rPr>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solidFill>
                            <a:schemeClr val="tx1"/>
                          </a:solidFill>
                        </a:rPr>
                        <a:t>11</a:t>
                      </a:r>
                      <a:r>
                        <a:rPr kumimoji="1" lang="ja-JP" altLang="en-US" sz="1400">
                          <a:solidFill>
                            <a:schemeClr val="tx1"/>
                          </a:solidFill>
                        </a:rPr>
                        <a:t>人～</a:t>
                      </a:r>
                      <a:r>
                        <a:rPr kumimoji="1" lang="en-US" altLang="ja-JP" sz="1400">
                          <a:solidFill>
                            <a:schemeClr val="tx1"/>
                          </a:solidFill>
                        </a:rPr>
                        <a:t>300</a:t>
                      </a:r>
                      <a:r>
                        <a:rPr kumimoji="1" lang="ja-JP" altLang="en-US" sz="140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solidFill>
                            <a:schemeClr val="tx1"/>
                          </a:solidFill>
                        </a:rPr>
                        <a:t>50,000</a:t>
                      </a:r>
                      <a:r>
                        <a:rPr kumimoji="1" lang="ja-JP" altLang="en-US" sz="140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solidFill>
                            <a:schemeClr val="tx1"/>
                          </a:solidFill>
                        </a:rPr>
                        <a:t>301</a:t>
                      </a:r>
                      <a:r>
                        <a:rPr kumimoji="1" lang="ja-JP" altLang="en-US" sz="1400">
                          <a:solidFill>
                            <a:schemeClr val="tx1"/>
                          </a:solidFill>
                        </a:rPr>
                        <a:t>人～</a:t>
                      </a:r>
                      <a:r>
                        <a:rPr kumimoji="1" lang="en-US" altLang="ja-JP" sz="1400">
                          <a:solidFill>
                            <a:schemeClr val="tx1"/>
                          </a:solidFill>
                        </a:rPr>
                        <a:t>500</a:t>
                      </a:r>
                      <a:r>
                        <a:rPr kumimoji="1" lang="ja-JP" altLang="en-US" sz="140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solidFill>
                            <a:schemeClr val="tx1"/>
                          </a:solidFill>
                        </a:rPr>
                        <a:t>75,000</a:t>
                      </a:r>
                      <a:r>
                        <a:rPr kumimoji="1" lang="ja-JP" altLang="en-US" sz="140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a:solidFill>
                            <a:schemeClr val="tx1"/>
                          </a:solidFill>
                        </a:rPr>
                        <a:t>501</a:t>
                      </a:r>
                      <a:r>
                        <a:rPr kumimoji="1" lang="ja-JP" altLang="en-US" sz="140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solidFill>
                            <a:schemeClr val="tx1"/>
                          </a:solidFill>
                        </a:rPr>
                        <a:t>100,000</a:t>
                      </a:r>
                      <a:r>
                        <a:rPr kumimoji="1" lang="ja-JP" altLang="en-US" sz="140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6123516"/>
              </p:ext>
            </p:extLst>
          </p:nvPr>
        </p:nvGraphicFramePr>
        <p:xfrm>
          <a:off x="5425147" y="3532060"/>
          <a:ext cx="3819208" cy="140716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a:solidFill>
                            <a:schemeClr val="tx1"/>
                          </a:solidFill>
                        </a:rPr>
                        <a:t>区分</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a:t>中央省庁・都道府県・政令指定都市</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100,000</a:t>
                      </a:r>
                      <a:r>
                        <a:rPr kumimoji="1" lang="ja-JP" altLang="en-US" sz="140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a:t>上記以外の行政機関・公共機関</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a:t>50,000</a:t>
                      </a:r>
                      <a:r>
                        <a:rPr kumimoji="1" lang="ja-JP" altLang="en-US" sz="140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bl>
          </a:graphicData>
        </a:graphic>
      </p:graphicFrame>
      <p:sp>
        <p:nvSpPr>
          <p:cNvPr id="20" name="テキスト ボックス 19"/>
          <p:cNvSpPr txBox="1"/>
          <p:nvPr/>
        </p:nvSpPr>
        <p:spPr>
          <a:xfrm>
            <a:off x="1268887" y="3255061"/>
            <a:ext cx="668773"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a:solidFill>
                  <a:prstClr val="black"/>
                </a:solidFill>
                <a:latin typeface="Arial"/>
              </a:rPr>
              <a:t>企業</a:t>
            </a:r>
          </a:p>
        </p:txBody>
      </p:sp>
      <p:sp>
        <p:nvSpPr>
          <p:cNvPr id="21" name="テキスト ボックス 20"/>
          <p:cNvSpPr txBox="1"/>
          <p:nvPr/>
        </p:nvSpPr>
        <p:spPr>
          <a:xfrm>
            <a:off x="5357053" y="3256793"/>
            <a:ext cx="1364476"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a:solidFill>
                  <a:prstClr val="black"/>
                </a:solidFill>
                <a:latin typeface="Arial"/>
              </a:rPr>
              <a:t>行政・公共機関</a:t>
            </a:r>
          </a:p>
        </p:txBody>
      </p:sp>
      <p:sp>
        <p:nvSpPr>
          <p:cNvPr id="22" name="テキスト ボックス 21"/>
          <p:cNvSpPr txBox="1"/>
          <p:nvPr/>
        </p:nvSpPr>
        <p:spPr>
          <a:xfrm>
            <a:off x="5357051" y="4985824"/>
            <a:ext cx="3819208" cy="461665"/>
          </a:xfrm>
          <a:prstGeom prst="rect">
            <a:avLst/>
          </a:prstGeom>
          <a:noFill/>
        </p:spPr>
        <p:txBody>
          <a:bodyPr wrap="square" rtlCol="0">
            <a:spAutoFit/>
          </a:bodyPr>
          <a:lstStyle/>
          <a:p>
            <a:pPr marL="174625" indent="-174625" defTabSz="981700">
              <a:buFont typeface="Wingdings" panose="05000000000000000000" pitchFamily="2" charset="2"/>
              <a:buChar char="l"/>
            </a:pPr>
            <a:r>
              <a:rPr lang="ja-JP" altLang="en-US" sz="1200" b="1">
                <a:solidFill>
                  <a:prstClr val="black"/>
                </a:solidFill>
                <a:latin typeface="Arial"/>
              </a:rPr>
              <a:t>非営利団体（学校法人、社会福祉法人、医療法人、消費生活協同組合など）</a:t>
            </a:r>
          </a:p>
        </p:txBody>
      </p:sp>
      <p:sp>
        <p:nvSpPr>
          <p:cNvPr id="5" name="Text Box 9">
            <a:extLst>
              <a:ext uri="{FF2B5EF4-FFF2-40B4-BE49-F238E27FC236}">
                <a16:creationId xmlns:a16="http://schemas.microsoft.com/office/drawing/2014/main" id="{0A084BAA-88BE-EFBF-016A-2D39E15AD03A}"/>
              </a:ext>
            </a:extLst>
          </p:cNvPr>
          <p:cNvSpPr txBox="1">
            <a:spLocks noChangeArrowheads="1"/>
          </p:cNvSpPr>
          <p:nvPr/>
        </p:nvSpPr>
        <p:spPr bwMode="auto">
          <a:xfrm>
            <a:off x="161925" y="7185951"/>
            <a:ext cx="9433047"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1000" dirty="0">
                <a:latin typeface="Segoe UI" panose="020B0502040204020203" pitchFamily="34" charset="0"/>
                <a:ea typeface="メイリオ" panose="020B0604030504040204" pitchFamily="50" charset="-128"/>
                <a:cs typeface="Segoe UI" panose="020B0502040204020203" pitchFamily="34" charset="0"/>
              </a:rPr>
              <a:t>再エネ</a:t>
            </a:r>
            <a:r>
              <a:rPr lang="en-US" altLang="ja-JP" sz="1000" dirty="0">
                <a:latin typeface="Segoe UI" panose="020B0502040204020203" pitchFamily="34" charset="0"/>
                <a:ea typeface="メイリオ" panose="020B0604030504040204" pitchFamily="50" charset="-128"/>
                <a:cs typeface="Segoe UI" panose="020B0502040204020203" pitchFamily="34" charset="0"/>
              </a:rPr>
              <a:t>100</a:t>
            </a:r>
            <a:r>
              <a:rPr lang="ja-JP" altLang="en-US" sz="1000" dirty="0">
                <a:latin typeface="Segoe UI" panose="020B0502040204020203" pitchFamily="34" charset="0"/>
                <a:ea typeface="メイリオ" panose="020B0604030504040204" pitchFamily="50" charset="-128"/>
                <a:cs typeface="Segoe UI" panose="020B0502040204020203" pitchFamily="34" charset="0"/>
              </a:rPr>
              <a:t>宣言</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003504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a:t>
            </a:r>
            <a:r>
              <a:rPr lang="ja-JP" altLang="en-US"/>
              <a:t>参考</a:t>
            </a:r>
            <a:r>
              <a:rPr lang="en-US" altLang="ja-JP"/>
              <a:t>】</a:t>
            </a:r>
            <a:r>
              <a:rPr lang="ja-JP" altLang="en-US"/>
              <a:t>再エネ</a:t>
            </a:r>
            <a:r>
              <a:rPr lang="en-US" altLang="ja-JP"/>
              <a:t>100</a:t>
            </a:r>
            <a:r>
              <a:rPr lang="ja-JP" altLang="en-US"/>
              <a:t>宣言 </a:t>
            </a:r>
            <a:r>
              <a:rPr lang="en-US" altLang="ja-JP"/>
              <a:t>RE</a:t>
            </a:r>
            <a:r>
              <a:rPr lang="ja-JP" altLang="en-US"/>
              <a:t> </a:t>
            </a:r>
            <a:r>
              <a:rPr lang="en-US" altLang="ja-JP"/>
              <a:t>Action</a:t>
            </a:r>
            <a:r>
              <a:rPr lang="ja-JP" altLang="en-US"/>
              <a:t>（</a:t>
            </a:r>
            <a:r>
              <a:rPr lang="en-US" altLang="ja-JP"/>
              <a:t>3/3</a:t>
            </a:r>
            <a:r>
              <a:rPr lang="ja-JP" altLang="en-US"/>
              <a:t>）</a:t>
            </a:r>
            <a:endParaRPr kumimoji="1" lang="ja-JP" altLang="en-US"/>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latin typeface="+mn-ea"/>
                <a:ea typeface="+mn-ea"/>
              </a:rPr>
              <a:t>2019</a:t>
            </a:r>
            <a:r>
              <a:rPr lang="ja-JP" altLang="en-US" dirty="0">
                <a:latin typeface="+mn-ea"/>
                <a:ea typeface="+mn-ea"/>
              </a:rPr>
              <a:t>年</a:t>
            </a:r>
            <a:r>
              <a:rPr lang="en-US" altLang="ja-JP" dirty="0">
                <a:latin typeface="+mn-ea"/>
                <a:ea typeface="+mn-ea"/>
              </a:rPr>
              <a:t>10</a:t>
            </a:r>
            <a:r>
              <a:rPr lang="ja-JP" altLang="en-US" dirty="0">
                <a:latin typeface="+mn-ea"/>
                <a:ea typeface="+mn-ea"/>
              </a:rPr>
              <a:t>月の発足以降、</a:t>
            </a:r>
            <a:r>
              <a:rPr lang="ja-JP" altLang="en-US" dirty="0"/>
              <a:t>参加団体数は継続的に増加</a:t>
            </a:r>
            <a:endParaRPr lang="en-US" altLang="ja-JP" dirty="0">
              <a:latin typeface="+mn-ea"/>
              <a:ea typeface="+mn-ea"/>
            </a:endParaRPr>
          </a:p>
        </p:txBody>
      </p:sp>
      <p:graphicFrame>
        <p:nvGraphicFramePr>
          <p:cNvPr id="6" name="グラフ 5">
            <a:extLst>
              <a:ext uri="{FF2B5EF4-FFF2-40B4-BE49-F238E27FC236}">
                <a16:creationId xmlns:a16="http://schemas.microsoft.com/office/drawing/2014/main" id="{E7A1A8E4-67C7-ADAE-64E7-B31F2AF83007}"/>
              </a:ext>
            </a:extLst>
          </p:cNvPr>
          <p:cNvGraphicFramePr/>
          <p:nvPr>
            <p:extLst>
              <p:ext uri="{D42A27DB-BD31-4B8C-83A1-F6EECF244321}">
                <p14:modId xmlns:p14="http://schemas.microsoft.com/office/powerpoint/2010/main" val="4247224083"/>
              </p:ext>
            </p:extLst>
          </p:nvPr>
        </p:nvGraphicFramePr>
        <p:xfrm>
          <a:off x="1161181" y="2160303"/>
          <a:ext cx="8369450"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9">
            <a:extLst>
              <a:ext uri="{FF2B5EF4-FFF2-40B4-BE49-F238E27FC236}">
                <a16:creationId xmlns:a16="http://schemas.microsoft.com/office/drawing/2014/main" id="{5711F1C7-44AF-6561-06F4-2C4B2833BD54}"/>
              </a:ext>
            </a:extLst>
          </p:cNvPr>
          <p:cNvSpPr txBox="1">
            <a:spLocks noChangeArrowheads="1"/>
          </p:cNvSpPr>
          <p:nvPr/>
        </p:nvSpPr>
        <p:spPr bwMode="auto">
          <a:xfrm>
            <a:off x="1161181" y="2436622"/>
            <a:ext cx="38694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a:solidFill>
                  <a:srgbClr val="000000"/>
                </a:solidFill>
                <a:latin typeface="Segoe UI" panose="020B0502040204020203" pitchFamily="34" charset="0"/>
                <a:ea typeface="メイリオ" panose="020B0604030504040204" pitchFamily="50" charset="-128"/>
                <a:cs typeface="Segoe UI" panose="020B0502040204020203" pitchFamily="34" charset="0"/>
              </a:rPr>
              <a:t>社</a:t>
            </a:r>
            <a:r>
              <a:rPr lang="en-US" altLang="ja-JP" sz="1000">
                <a:solidFill>
                  <a:srgbClr val="000000"/>
                </a:solidFill>
                <a:latin typeface="Segoe UI" panose="020B0502040204020203" pitchFamily="34" charset="0"/>
                <a:ea typeface="メイリオ" panose="020B0604030504040204" pitchFamily="50" charset="-128"/>
                <a:cs typeface="Segoe UI" panose="020B0502040204020203" pitchFamily="34" charset="0"/>
              </a:rPr>
              <a:t>]</a:t>
            </a:r>
            <a:endParaRPr lang="ja-JP" altLang="en-US" sz="100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3" name="Text Box 9">
            <a:extLst>
              <a:ext uri="{FF2B5EF4-FFF2-40B4-BE49-F238E27FC236}">
                <a16:creationId xmlns:a16="http://schemas.microsoft.com/office/drawing/2014/main" id="{49A74D38-A88A-11C0-317E-F8CCCE697F9E}"/>
              </a:ext>
            </a:extLst>
          </p:cNvPr>
          <p:cNvSpPr txBox="1">
            <a:spLocks noChangeArrowheads="1"/>
          </p:cNvSpPr>
          <p:nvPr/>
        </p:nvSpPr>
        <p:spPr bwMode="auto">
          <a:xfrm>
            <a:off x="161925" y="7275409"/>
            <a:ext cx="9433047"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mn-ea"/>
                <a:ea typeface="+mn-ea"/>
                <a:cs typeface="Segoe UI" panose="020B0502040204020203" pitchFamily="34" charset="0"/>
              </a:rPr>
              <a:t>[</a:t>
            </a:r>
            <a:r>
              <a:rPr lang="ja-JP" altLang="en-US" sz="1000" dirty="0">
                <a:solidFill>
                  <a:srgbClr val="000000"/>
                </a:solidFill>
                <a:latin typeface="+mn-ea"/>
                <a:ea typeface="+mn-ea"/>
                <a:cs typeface="Segoe UI" panose="020B0502040204020203" pitchFamily="34" charset="0"/>
              </a:rPr>
              <a:t>出所</a:t>
            </a:r>
            <a:r>
              <a:rPr lang="en-US" altLang="ja-JP" sz="1000" dirty="0">
                <a:solidFill>
                  <a:srgbClr val="000000"/>
                </a:solidFill>
                <a:latin typeface="+mn-ea"/>
                <a:ea typeface="+mn-ea"/>
                <a:cs typeface="Segoe UI" panose="020B0502040204020203" pitchFamily="34" charset="0"/>
              </a:rPr>
              <a:t>] </a:t>
            </a:r>
            <a:r>
              <a:rPr lang="ja-JP" altLang="en-US" sz="1000" dirty="0">
                <a:latin typeface="+mn-ea"/>
                <a:ea typeface="+mn-ea"/>
                <a:cs typeface="Segoe UI" panose="020B0502040204020203" pitchFamily="34" charset="0"/>
              </a:rPr>
              <a:t>再エネ</a:t>
            </a:r>
            <a:r>
              <a:rPr lang="en-US" altLang="ja-JP" sz="1000" dirty="0">
                <a:latin typeface="+mn-ea"/>
                <a:ea typeface="+mn-ea"/>
                <a:cs typeface="Segoe UI" panose="020B0502040204020203" pitchFamily="34" charset="0"/>
              </a:rPr>
              <a:t>100</a:t>
            </a:r>
            <a:r>
              <a:rPr lang="ja-JP" altLang="en-US" sz="1000" dirty="0">
                <a:latin typeface="+mn-ea"/>
                <a:ea typeface="+mn-ea"/>
                <a:cs typeface="Segoe UI" panose="020B0502040204020203" pitchFamily="34" charset="0"/>
              </a:rPr>
              <a:t>宣言</a:t>
            </a:r>
            <a:r>
              <a:rPr lang="en-US" altLang="ja-JP" sz="1000" dirty="0">
                <a:solidFill>
                  <a:srgbClr val="000000"/>
                </a:solidFill>
                <a:latin typeface="+mn-ea"/>
                <a:ea typeface="+mn-ea"/>
                <a:cs typeface="Segoe UI" panose="020B0502040204020203" pitchFamily="34" charset="0"/>
              </a:rPr>
              <a:t>RE Action</a:t>
            </a:r>
            <a:r>
              <a:rPr lang="ja-JP" altLang="en-US" sz="1000" dirty="0">
                <a:solidFill>
                  <a:srgbClr val="000000"/>
                </a:solidFill>
                <a:latin typeface="+mn-ea"/>
                <a:ea typeface="+mn-ea"/>
                <a:cs typeface="Segoe UI" panose="020B0502040204020203" pitchFamily="34" charset="0"/>
              </a:rPr>
              <a:t>ホームページ（</a:t>
            </a:r>
            <a:r>
              <a:rPr lang="en-US" altLang="ja-JP" sz="1000" dirty="0">
                <a:solidFill>
                  <a:srgbClr val="000000"/>
                </a:solidFill>
                <a:latin typeface="+mn-ea"/>
                <a:ea typeface="+mn-ea"/>
                <a:cs typeface="Segoe UI" panose="020B0502040204020203" pitchFamily="34" charset="0"/>
              </a:rPr>
              <a:t>https://saiene.jp/</a:t>
            </a:r>
            <a:r>
              <a:rPr lang="ja-JP" altLang="en-US" sz="1000" dirty="0">
                <a:solidFill>
                  <a:srgbClr val="000000"/>
                </a:solidFill>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1084603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RE100</a:t>
            </a:r>
            <a:r>
              <a:rPr lang="ja-JP" altLang="en-US"/>
              <a:t>に取り組むメリット①</a:t>
            </a:r>
            <a:endParaRPr kumimoji="1" lang="ja-JP" altLang="en-US"/>
          </a:p>
        </p:txBody>
      </p:sp>
      <p:sp>
        <p:nvSpPr>
          <p:cNvPr id="10"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再エネ電力への切替は、化石燃料依存に伴う移行リスク等の低減につながる</a:t>
            </a:r>
          </a:p>
          <a:p>
            <a:pPr marL="36195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endParaRPr lang="en-US" altLang="ja-JP" sz="3600" b="0" kern="0" dirty="0">
              <a:solidFill>
                <a:srgbClr val="FF0000"/>
              </a:solidFill>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炭素税等の政策・法規制リスク、市場リスク、ステークホルダーからの評価低下（レピュテーションリスク）、地政学リスクといったリスクを回避し、事業の安定性を高める</a:t>
            </a:r>
          </a:p>
        </p:txBody>
      </p:sp>
      <p:sp>
        <p:nvSpPr>
          <p:cNvPr id="3" name="AutoShape 15">
            <a:extLst>
              <a:ext uri="{FF2B5EF4-FFF2-40B4-BE49-F238E27FC236}">
                <a16:creationId xmlns:a16="http://schemas.microsoft.com/office/drawing/2014/main" id="{95B94A09-59EC-B4C6-91BA-6F11D591406F}"/>
              </a:ext>
            </a:extLst>
          </p:cNvPr>
          <p:cNvSpPr>
            <a:spLocks noChangeArrowheads="1"/>
          </p:cNvSpPr>
          <p:nvPr/>
        </p:nvSpPr>
        <p:spPr bwMode="auto">
          <a:xfrm rot="10800000">
            <a:off x="3553832" y="346891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a:t>「リスク認識」に関する企業の声</a:t>
            </a:r>
          </a:p>
        </p:txBody>
      </p:sp>
      <p:sp>
        <p:nvSpPr>
          <p:cNvPr id="4" name="コンテンツ プレースホルダー 3"/>
          <p:cNvSpPr>
            <a:spLocks noGrp="1"/>
          </p:cNvSpPr>
          <p:nvPr>
            <p:ph sz="quarter" idx="11"/>
          </p:nvPr>
        </p:nvSpPr>
        <p:spPr/>
        <p:txBody>
          <a:bodyPr/>
          <a:lstStyle/>
          <a:p>
            <a:r>
              <a:rPr kumimoji="1" lang="en-US" altLang="ja-JP"/>
              <a:t>RE100</a:t>
            </a:r>
            <a:r>
              <a:rPr kumimoji="1" lang="ja-JP" altLang="en-US"/>
              <a:t>に取り組むメリット①</a:t>
            </a:r>
          </a:p>
        </p:txBody>
      </p:sp>
      <p:sp>
        <p:nvSpPr>
          <p:cNvPr id="18" name="テキスト ボックス 17"/>
          <p:cNvSpPr txBox="1"/>
          <p:nvPr/>
        </p:nvSpPr>
        <p:spPr>
          <a:xfrm>
            <a:off x="693614" y="2576896"/>
            <a:ext cx="9505056" cy="2554545"/>
          </a:xfrm>
          <a:prstGeom prst="rect">
            <a:avLst/>
          </a:prstGeom>
          <a:noFill/>
        </p:spPr>
        <p:txBody>
          <a:bodyPr wrap="square" rtlCol="0">
            <a:spAutoFit/>
          </a:bodyPr>
          <a:lstStyle/>
          <a:p>
            <a:r>
              <a:rPr lang="ja-JP" altLang="en-US" sz="4000" b="1" dirty="0"/>
              <a:t>当社の</a:t>
            </a:r>
            <a:r>
              <a:rPr lang="en-US" altLang="ja-JP" sz="4000" b="1" dirty="0"/>
              <a:t>100%</a:t>
            </a:r>
            <a:r>
              <a:rPr lang="ja-JP" altLang="en-US" sz="4000" b="1" dirty="0"/>
              <a:t>再生可能電力目標は、</a:t>
            </a:r>
            <a:br>
              <a:rPr lang="en-US" altLang="ja-JP" sz="4000" b="1" dirty="0"/>
            </a:br>
            <a:r>
              <a:rPr lang="ja-JP" altLang="en-US" sz="4000" b="1" dirty="0">
                <a:solidFill>
                  <a:srgbClr val="FF0000"/>
                </a:solidFill>
              </a:rPr>
              <a:t>長期的なエネルギーコストの削減と安定化</a:t>
            </a:r>
            <a:r>
              <a:rPr lang="ja-JP" altLang="en-US" sz="4000" b="1" dirty="0"/>
              <a:t>、及び</a:t>
            </a:r>
            <a:r>
              <a:rPr lang="ja-JP" altLang="en-US" sz="4000" b="1" dirty="0">
                <a:solidFill>
                  <a:srgbClr val="FF0000"/>
                </a:solidFill>
              </a:rPr>
              <a:t>化石燃料コストの変動リスクの低減</a:t>
            </a:r>
            <a:r>
              <a:rPr lang="ja-JP" altLang="en-US" sz="4000" b="1" dirty="0"/>
              <a:t>に向けた戦略の鍵となるものである。</a:t>
            </a:r>
            <a:endParaRPr lang="en-US" altLang="ja-JP" sz="4000" b="1" dirty="0"/>
          </a:p>
        </p:txBody>
      </p:sp>
      <p:sp>
        <p:nvSpPr>
          <p:cNvPr id="19" name="テキスト ボックス 18"/>
          <p:cNvSpPr txBox="1"/>
          <p:nvPr/>
        </p:nvSpPr>
        <p:spPr>
          <a:xfrm>
            <a:off x="493142" y="5630570"/>
            <a:ext cx="9837632"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a:t>
            </a:r>
            <a:r>
              <a:rPr lang="en-US" altLang="ja-JP" sz="2400" b="1" dirty="0"/>
              <a:t>Sarah Abrams</a:t>
            </a:r>
            <a:r>
              <a:rPr lang="en-US" altLang="ja-JP" sz="2400" b="1" dirty="0">
                <a:latin typeface="+mn-lt"/>
                <a:ea typeface="+mn-ea"/>
              </a:rPr>
              <a:t>, Senior VP, Iron Mountain</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279684C5-8DE9-3EA2-E18F-6946B7CCB11A}"/>
              </a:ext>
            </a:extLst>
          </p:cNvPr>
          <p:cNvSpPr/>
          <p:nvPr/>
        </p:nvSpPr>
        <p:spPr>
          <a:xfrm>
            <a:off x="418289" y="2430988"/>
            <a:ext cx="9912485" cy="2908570"/>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180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b54f30-9ca2-4fa4-889e-56aeb90c86a9" xsi:nil="true"/>
    <lcf76f155ced4ddcb4097134ff3c332f xmlns="18ed448e-7a60-4b35-af30-8fc719c7ae8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28A4BF0CE8E8046933BCCF57CA325F5" ma:contentTypeVersion="11" ma:contentTypeDescription="新しいドキュメントを作成します。" ma:contentTypeScope="" ma:versionID="4565e779b0ad0fea530c263c5cef1a01">
  <xsd:schema xmlns:xsd="http://www.w3.org/2001/XMLSchema" xmlns:xs="http://www.w3.org/2001/XMLSchema" xmlns:p="http://schemas.microsoft.com/office/2006/metadata/properties" xmlns:ns2="18ed448e-7a60-4b35-af30-8fc719c7ae84" xmlns:ns3="5ab54f30-9ca2-4fa4-889e-56aeb90c86a9" targetNamespace="http://schemas.microsoft.com/office/2006/metadata/properties" ma:root="true" ma:fieldsID="7988378c116f87b1142a9cda86555b86" ns2:_="" ns3:_="">
    <xsd:import namespace="18ed448e-7a60-4b35-af30-8fc719c7ae84"/>
    <xsd:import namespace="5ab54f30-9ca2-4fa4-889e-56aeb90c86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d448e-7a60-4b35-af30-8fc719c7a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b54f30-9ca2-4fa4-889e-56aeb90c86a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0491a4-d4c8-49c8-8567-2b5ce8028988}" ma:internalName="TaxCatchAll" ma:showField="CatchAllData" ma:web="5ab54f30-9ca2-4fa4-889e-56aeb90c8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0BC0C6-9C20-4B1E-9FA5-CC66E8E6EA94}">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5ab54f30-9ca2-4fa4-889e-56aeb90c86a9"/>
    <ds:schemaRef ds:uri="18ed448e-7a60-4b35-af30-8fc719c7ae84"/>
    <ds:schemaRef ds:uri="http://www.w3.org/XML/1998/namespace"/>
  </ds:schemaRefs>
</ds:datastoreItem>
</file>

<file path=customXml/itemProps2.xml><?xml version="1.0" encoding="utf-8"?>
<ds:datastoreItem xmlns:ds="http://schemas.openxmlformats.org/officeDocument/2006/customXml" ds:itemID="{15B426D3-6DFC-49EC-AE0F-5CC76CFA33F5}">
  <ds:schemaRefs>
    <ds:schemaRef ds:uri="http://schemas.microsoft.com/sharepoint/v3/contenttype/forms"/>
  </ds:schemaRefs>
</ds:datastoreItem>
</file>

<file path=customXml/itemProps3.xml><?xml version="1.0" encoding="utf-8"?>
<ds:datastoreItem xmlns:ds="http://schemas.openxmlformats.org/officeDocument/2006/customXml" ds:itemID="{C4588811-66DA-43F1-BDB7-ACC9BB7B9344}"/>
</file>

<file path=docProps/app.xml><?xml version="1.0" encoding="utf-8"?>
<Properties xmlns="http://schemas.openxmlformats.org/officeDocument/2006/extended-properties" xmlns:vt="http://schemas.openxmlformats.org/officeDocument/2006/docPropsVTypes">
  <TotalTime>930</TotalTime>
  <Words>12292</Words>
  <PresentationFormat>ユーザー設定</PresentationFormat>
  <Paragraphs>2094</Paragraphs>
  <Slides>73</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73</vt:i4>
      </vt:variant>
    </vt:vector>
  </HeadingPairs>
  <TitlesOfParts>
    <vt:vector size="82" baseType="lpstr">
      <vt:lpstr>HGP創英角ｺﾞｼｯｸUB</vt:lpstr>
      <vt:lpstr>Meiryo UI</vt:lpstr>
      <vt:lpstr>Meiryo UI 本文</vt:lpstr>
      <vt:lpstr>ＭＳ Ｐゴシック</vt:lpstr>
      <vt:lpstr>游ゴシック</vt:lpstr>
      <vt:lpstr>Arial</vt:lpstr>
      <vt:lpstr>Segoe UI</vt:lpstr>
      <vt:lpstr>Wingdings</vt:lpstr>
      <vt:lpstr>Office テーマ</vt:lpstr>
      <vt:lpstr>RE100について</vt:lpstr>
      <vt:lpstr>PowerPoint プレゼンテーション</vt:lpstr>
      <vt:lpstr>RE100とは？</vt:lpstr>
      <vt:lpstr>RE100とは？</vt:lpstr>
      <vt:lpstr>RE100の運営機関</vt:lpstr>
      <vt:lpstr>環境省もRE100に参加</vt:lpstr>
      <vt:lpstr>RE100に取り組むメリット</vt:lpstr>
      <vt:lpstr>RE100に取り組むメリット①</vt:lpstr>
      <vt:lpstr>「リスク認識」に関する企業の声</vt:lpstr>
      <vt:lpstr>気候変動のビジネスへの影響（JCLP提供）</vt:lpstr>
      <vt:lpstr>RE100に取り組むメリット②</vt:lpstr>
      <vt:lpstr>エネルギーコストの管理強化</vt:lpstr>
      <vt:lpstr>海外ではいち早く再エネ市場が活性化</vt:lpstr>
      <vt:lpstr>日本は再エネ市場活性化のポテンシャルがある</vt:lpstr>
      <vt:lpstr>再エネの導入は様々な経済的なメリットを生む</vt:lpstr>
      <vt:lpstr>「再エネの経済性」に関する企業の声</vt:lpstr>
      <vt:lpstr>RE100に取り組むメリット③</vt:lpstr>
      <vt:lpstr>CDPには数多くの投資家が参加</vt:lpstr>
      <vt:lpstr>CDP質問書との関連性 1/3</vt:lpstr>
      <vt:lpstr>CDP質問書との関連性 2/3</vt:lpstr>
      <vt:lpstr>CDP質問書との関連性 3/3</vt:lpstr>
      <vt:lpstr>RE100に取り組むメリット④</vt:lpstr>
      <vt:lpstr>RE100参加企業同士の協働による再エネ調達</vt:lpstr>
      <vt:lpstr>世界的大企業との協働の場</vt:lpstr>
      <vt:lpstr>RE100の参加企業</vt:lpstr>
      <vt:lpstr>RE100に参加する企業は世界全体で増加傾向</vt:lpstr>
      <vt:lpstr>RE100に参加している国別企業数</vt:lpstr>
      <vt:lpstr>【参考】加盟企業の閲覧</vt:lpstr>
      <vt:lpstr>RE100に参加している日本企業（1/2）</vt:lpstr>
      <vt:lpstr>RE100に参加している日本企業（2/2）</vt:lpstr>
      <vt:lpstr>再エネ100％を達成しているRE100参加企業</vt:lpstr>
      <vt:lpstr>RE100加盟企業の取組進捗（製造）</vt:lpstr>
      <vt:lpstr>RE100加盟企業の取組進捗（製造）</vt:lpstr>
      <vt:lpstr>RE100加盟企業の取組進捗（製造）</vt:lpstr>
      <vt:lpstr>RE100加盟企業の取組進捗（インフラ）</vt:lpstr>
      <vt:lpstr>RE100加盟企業の取組進捗（インフラ）</vt:lpstr>
      <vt:lpstr>RE100加盟企業の取組進捗（サービス）</vt:lpstr>
      <vt:lpstr>RE100加盟企業の取組進捗（サービス）</vt:lpstr>
      <vt:lpstr>RE100加盟企業の取組進捗（小売）</vt:lpstr>
      <vt:lpstr>RE100加盟企業の取組進捗（食品・飲料・農業）</vt:lpstr>
      <vt:lpstr>RE100加盟企業の取組進捗（バイオテック・ヘルスケア・製薬）</vt:lpstr>
      <vt:lpstr>RE100加盟企業の取組進捗（その他）</vt:lpstr>
      <vt:lpstr>RE100の基準・要件</vt:lpstr>
      <vt:lpstr>RE100の基準・要件（1/5）</vt:lpstr>
      <vt:lpstr>RE100の基準・要件（2/5）</vt:lpstr>
      <vt:lpstr>RE100の基準・要件（3/5）</vt:lpstr>
      <vt:lpstr>RE100の基準・要件（4/5）</vt:lpstr>
      <vt:lpstr>RE100の基準・要件（5/5）</vt:lpstr>
      <vt:lpstr>RE100の申込方法</vt:lpstr>
      <vt:lpstr>RE100の再エネ電力調達手法</vt:lpstr>
      <vt:lpstr>RE100の再エネ電力定義</vt:lpstr>
      <vt:lpstr>RE100の再エネ調達手法</vt:lpstr>
      <vt:lpstr>1.　企業が保有する設備における自家発電</vt:lpstr>
      <vt:lpstr>2.1　フィジカルPPA</vt:lpstr>
      <vt:lpstr>2.2　バーチャルPPA</vt:lpstr>
      <vt:lpstr>【参考】RE100参加企業によるPPA事例</vt:lpstr>
      <vt:lpstr>3.1　電力小売とのプロジェクト特定契約</vt:lpstr>
      <vt:lpstr>3.2　電力小売との小売供給契約（再エネ電力メニュー）</vt:lpstr>
      <vt:lpstr>4.　再エネ電力証書（EAC）の調達</vt:lpstr>
      <vt:lpstr>5.1　再エネ電力証書（EAC)で裏付けられた系統からのデフォルトでの再エネ電力調達</vt:lpstr>
      <vt:lpstr>5.2　再エネ電力の割合が95%以上の系統からのデフォルトでの調達</vt:lpstr>
      <vt:lpstr>再エネ電力証書（EAC）の取消要件</vt:lpstr>
      <vt:lpstr>再エネ電力証書（EAC）の取消要件</vt:lpstr>
      <vt:lpstr>石炭混焼の禁止</vt:lpstr>
      <vt:lpstr>運転開始／リパワリングの15年要件</vt:lpstr>
      <vt:lpstr>運転開始／リパワリングの15年要件</vt:lpstr>
      <vt:lpstr>RE100参加企業の再エネ調達手法</vt:lpstr>
      <vt:lpstr>【参考】関連資料</vt:lpstr>
      <vt:lpstr>【参考】再エネ100宣言 RE Action</vt:lpstr>
      <vt:lpstr>【参考】再エネ100宣言 RE Action（1/3）</vt:lpstr>
      <vt:lpstr>【参考】再エネ100宣言 RE Action（2/3）</vt:lpstr>
      <vt:lpstr>【参考】再エネ100宣言 RE Action（3/3）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2021-02-26T10:48:20Z</dcterms:created>
  <dcterms:modified xsi:type="dcterms:W3CDTF">2026-06-18T13:15:04Z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0x010100628A4BF0CE8E8046933BCCF57CA325F5</vt:lpwstr>
  </property>
  <property fmtid="{D5CDD505-2E9C-101B-9397-08002B2CF9AE}" pid="3" name="MSIP_Label_defa4170-0d19-0005-0004-bc88714345d2_Enabled">
    <vt:lpwstr>true</vt:lpwstr>
  </property>
  <property fmtid="{D5CDD505-2E9C-101B-9397-08002B2CF9AE}" pid="4" name="MSIP_Label_defa4170-0d19-0005-0004-bc88714345d2_SetDate">
    <vt:lpwstr>2023-07-19T01:12:20Z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67ef8de0-662e-43f1-92a8-8a34c7fe66fb</vt:lpwstr>
  </property>
  <property fmtid="{D5CDD505-2E9C-101B-9397-08002B2CF9AE}" pid="9" name="MSIP_Label_defa4170-0d19-0005-0004-bc88714345d2_ContentBits">
    <vt:lpwstr>0</vt:lpwstr>
  </property>
  <property fmtid="{D5CDD505-2E9C-101B-9397-08002B2CF9AE}" pid="10" name="MediaServiceImageTags">
    <vt:lpwstr/>
  </property>
  <property fmtid="{D5CDD505-2E9C-101B-9397-08002B2CF9AE}" pid="11" name="Order">
    <vt:r8>34800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