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Lst>
  <p:notesMasterIdLst>
    <p:notesMasterId r:id="rId78"/>
  </p:notesMasterIdLst>
  <p:sldIdLst>
    <p:sldId id="256" r:id="rId5"/>
    <p:sldId id="258" r:id="rId6"/>
    <p:sldId id="265" r:id="rId7"/>
    <p:sldId id="545" r:id="rId8"/>
    <p:sldId id="435" r:id="rId9"/>
    <p:sldId id="436" r:id="rId10"/>
    <p:sldId id="437" r:id="rId11"/>
    <p:sldId id="438" r:id="rId12"/>
    <p:sldId id="496" r:id="rId13"/>
    <p:sldId id="544" r:id="rId14"/>
    <p:sldId id="440" r:id="rId15"/>
    <p:sldId id="497" r:id="rId16"/>
    <p:sldId id="442" r:id="rId17"/>
    <p:sldId id="443" r:id="rId18"/>
    <p:sldId id="568" r:id="rId19"/>
    <p:sldId id="499" r:id="rId20"/>
    <p:sldId id="446" r:id="rId21"/>
    <p:sldId id="447" r:id="rId22"/>
    <p:sldId id="569" r:id="rId23"/>
    <p:sldId id="577" r:id="rId24"/>
    <p:sldId id="578" r:id="rId25"/>
    <p:sldId id="571" r:id="rId26"/>
    <p:sldId id="450" r:id="rId27"/>
    <p:sldId id="501" r:id="rId28"/>
    <p:sldId id="502" r:id="rId29"/>
    <p:sldId id="453" r:id="rId30"/>
    <p:sldId id="541" r:id="rId31"/>
    <p:sldId id="547" r:id="rId32"/>
    <p:sldId id="567" r:id="rId33"/>
    <p:sldId id="573" r:id="rId34"/>
    <p:sldId id="542" r:id="rId35"/>
    <p:sldId id="575" r:id="rId36"/>
    <p:sldId id="504" r:id="rId37"/>
    <p:sldId id="505" r:id="rId38"/>
    <p:sldId id="506" r:id="rId39"/>
    <p:sldId id="507" r:id="rId40"/>
    <p:sldId id="508" r:id="rId41"/>
    <p:sldId id="509" r:id="rId42"/>
    <p:sldId id="510" r:id="rId43"/>
    <p:sldId id="530" r:id="rId44"/>
    <p:sldId id="537" r:id="rId45"/>
    <p:sldId id="543" r:id="rId46"/>
    <p:sldId id="467" r:id="rId47"/>
    <p:sldId id="511" r:id="rId48"/>
    <p:sldId id="512" r:id="rId49"/>
    <p:sldId id="513" r:id="rId50"/>
    <p:sldId id="514" r:id="rId51"/>
    <p:sldId id="515" r:id="rId52"/>
    <p:sldId id="516" r:id="rId53"/>
    <p:sldId id="476" r:id="rId54"/>
    <p:sldId id="548" r:id="rId55"/>
    <p:sldId id="550" r:id="rId56"/>
    <p:sldId id="518" r:id="rId57"/>
    <p:sldId id="519" r:id="rId58"/>
    <p:sldId id="520" r:id="rId59"/>
    <p:sldId id="522" r:id="rId60"/>
    <p:sldId id="521" r:id="rId61"/>
    <p:sldId id="523" r:id="rId62"/>
    <p:sldId id="524" r:id="rId63"/>
    <p:sldId id="525" r:id="rId64"/>
    <p:sldId id="526" r:id="rId65"/>
    <p:sldId id="555" r:id="rId66"/>
    <p:sldId id="556" r:id="rId67"/>
    <p:sldId id="557" r:id="rId68"/>
    <p:sldId id="560" r:id="rId69"/>
    <p:sldId id="558" r:id="rId70"/>
    <p:sldId id="527" r:id="rId71"/>
    <p:sldId id="580" r:id="rId72"/>
    <p:sldId id="529" r:id="rId73"/>
    <p:sldId id="579" r:id="rId74"/>
    <p:sldId id="474" r:id="rId75"/>
    <p:sldId id="546" r:id="rId76"/>
    <p:sldId id="488" r:id="rId77"/>
  </p:sldIdLst>
  <p:sldSz cx="10691813" cy="7559675"/>
  <p:notesSz cx="6858000" cy="9144000"/>
  <p:custDataLst>
    <p:tags r:id="rId79"/>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B0B5"/>
    <a:srgbClr val="BAFCAD"/>
    <a:srgbClr val="70CB5D"/>
    <a:srgbClr val="38632E"/>
    <a:srgbClr val="152841"/>
    <a:srgbClr val="009C89"/>
    <a:srgbClr val="B3DEFF"/>
    <a:srgbClr val="00584E"/>
    <a:srgbClr val="EF8B47"/>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34" autoAdjust="0"/>
    <p:restoredTop sz="86389" autoAdjust="0"/>
  </p:normalViewPr>
  <p:slideViewPr>
    <p:cSldViewPr snapToGrid="0" showGuides="1">
      <p:cViewPr varScale="1">
        <p:scale>
          <a:sx n="55" d="100"/>
          <a:sy n="55" d="100"/>
        </p:scale>
        <p:origin x="43" y="456"/>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tags" Target="tags/tag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海外</c:v>
                </c:pt>
              </c:strCache>
            </c:strRef>
          </c:tx>
          <c:spPr>
            <a:solidFill>
              <a:srgbClr val="B3DE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~2015.3</c:v>
                </c:pt>
                <c:pt idx="1">
                  <c:v>~2016.3</c:v>
                </c:pt>
                <c:pt idx="2">
                  <c:v>~2017.3</c:v>
                </c:pt>
                <c:pt idx="3">
                  <c:v>~2018.3</c:v>
                </c:pt>
                <c:pt idx="4">
                  <c:v>~2019.3</c:v>
                </c:pt>
                <c:pt idx="5">
                  <c:v>~2020.3</c:v>
                </c:pt>
                <c:pt idx="6">
                  <c:v>~2021.3</c:v>
                </c:pt>
                <c:pt idx="7">
                  <c:v>~2022.3</c:v>
                </c:pt>
                <c:pt idx="8">
                  <c:v>~2023.3</c:v>
                </c:pt>
                <c:pt idx="9">
                  <c:v>~2024.3</c:v>
                </c:pt>
                <c:pt idx="10">
                  <c:v>~2025.3</c:v>
                </c:pt>
              </c:strCache>
            </c:strRef>
          </c:cat>
          <c:val>
            <c:numRef>
              <c:f>Sheet1!$B$2:$B$12</c:f>
              <c:numCache>
                <c:formatCode>General</c:formatCode>
                <c:ptCount val="11"/>
                <c:pt idx="0">
                  <c:v>14</c:v>
                </c:pt>
                <c:pt idx="1">
                  <c:v>52</c:v>
                </c:pt>
                <c:pt idx="2">
                  <c:v>81</c:v>
                </c:pt>
                <c:pt idx="3">
                  <c:v>115</c:v>
                </c:pt>
                <c:pt idx="4">
                  <c:v>139</c:v>
                </c:pt>
                <c:pt idx="5">
                  <c:v>190</c:v>
                </c:pt>
                <c:pt idx="6">
                  <c:v>240</c:v>
                </c:pt>
                <c:pt idx="7">
                  <c:v>290</c:v>
                </c:pt>
                <c:pt idx="8">
                  <c:v>321</c:v>
                </c:pt>
                <c:pt idx="9">
                  <c:v>342</c:v>
                </c:pt>
                <c:pt idx="10">
                  <c:v>353</c:v>
                </c:pt>
              </c:numCache>
            </c:numRef>
          </c:val>
          <c:extLst>
            <c:ext xmlns:c16="http://schemas.microsoft.com/office/drawing/2014/chart" uri="{C3380CC4-5D6E-409C-BE32-E72D297353CC}">
              <c16:uniqueId val="{00000000-6957-4A9F-B788-EF11994E04B2}"/>
            </c:ext>
          </c:extLst>
        </c:ser>
        <c:ser>
          <c:idx val="1"/>
          <c:order val="1"/>
          <c:tx>
            <c:strRef>
              <c:f>Sheet1!$C$1</c:f>
              <c:strCache>
                <c:ptCount val="1"/>
                <c:pt idx="0">
                  <c:v>日本</c:v>
                </c:pt>
              </c:strCache>
            </c:strRef>
          </c:tx>
          <c:spPr>
            <a:solidFill>
              <a:srgbClr val="EF8B47"/>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5511-4018-AA99-DC2F65B97B5E}"/>
                </c:ext>
              </c:extLst>
            </c:dLbl>
            <c:dLbl>
              <c:idx val="1"/>
              <c:delete val="1"/>
              <c:extLst>
                <c:ext xmlns:c15="http://schemas.microsoft.com/office/drawing/2012/chart" uri="{CE6537A1-D6FC-4f65-9D91-7224C49458BB}"/>
                <c:ext xmlns:c16="http://schemas.microsoft.com/office/drawing/2014/chart" uri="{C3380CC4-5D6E-409C-BE32-E72D297353CC}">
                  <c16:uniqueId val="{00000001-5511-4018-AA99-DC2F65B97B5E}"/>
                </c:ext>
              </c:extLst>
            </c:dLbl>
            <c:dLbl>
              <c:idx val="2"/>
              <c:delete val="1"/>
              <c:extLst>
                <c:ext xmlns:c15="http://schemas.microsoft.com/office/drawing/2012/chart" uri="{CE6537A1-D6FC-4f65-9D91-7224C49458BB}"/>
                <c:ext xmlns:c16="http://schemas.microsoft.com/office/drawing/2014/chart" uri="{C3380CC4-5D6E-409C-BE32-E72D297353CC}">
                  <c16:uniqueId val="{00000002-5511-4018-AA99-DC2F65B97B5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~2015.3</c:v>
                </c:pt>
                <c:pt idx="1">
                  <c:v>~2016.3</c:v>
                </c:pt>
                <c:pt idx="2">
                  <c:v>~2017.3</c:v>
                </c:pt>
                <c:pt idx="3">
                  <c:v>~2018.3</c:v>
                </c:pt>
                <c:pt idx="4">
                  <c:v>~2019.3</c:v>
                </c:pt>
                <c:pt idx="5">
                  <c:v>~2020.3</c:v>
                </c:pt>
                <c:pt idx="6">
                  <c:v>~2021.3</c:v>
                </c:pt>
                <c:pt idx="7">
                  <c:v>~2022.3</c:v>
                </c:pt>
                <c:pt idx="8">
                  <c:v>~2023.3</c:v>
                </c:pt>
                <c:pt idx="9">
                  <c:v>~2024.3</c:v>
                </c:pt>
                <c:pt idx="10">
                  <c:v>~2025.3</c:v>
                </c:pt>
              </c:strCache>
            </c:strRef>
          </c:cat>
          <c:val>
            <c:numRef>
              <c:f>Sheet1!$C$2:$C$12</c:f>
              <c:numCache>
                <c:formatCode>General</c:formatCode>
                <c:ptCount val="11"/>
                <c:pt idx="0">
                  <c:v>0</c:v>
                </c:pt>
                <c:pt idx="1">
                  <c:v>2</c:v>
                </c:pt>
                <c:pt idx="2">
                  <c:v>0</c:v>
                </c:pt>
                <c:pt idx="3">
                  <c:v>6</c:v>
                </c:pt>
                <c:pt idx="4">
                  <c:v>17</c:v>
                </c:pt>
                <c:pt idx="5">
                  <c:v>33</c:v>
                </c:pt>
                <c:pt idx="6">
                  <c:v>52</c:v>
                </c:pt>
                <c:pt idx="7">
                  <c:v>66</c:v>
                </c:pt>
                <c:pt idx="8">
                  <c:v>78</c:v>
                </c:pt>
                <c:pt idx="9">
                  <c:v>86</c:v>
                </c:pt>
                <c:pt idx="10">
                  <c:v>91</c:v>
                </c:pt>
              </c:numCache>
            </c:numRef>
          </c:val>
          <c:extLst>
            <c:ext xmlns:c16="http://schemas.microsoft.com/office/drawing/2014/chart" uri="{C3380CC4-5D6E-409C-BE32-E72D297353CC}">
              <c16:uniqueId val="{00000001-6957-4A9F-B788-EF11994E04B2}"/>
            </c:ext>
          </c:extLst>
        </c:ser>
        <c:dLbls>
          <c:dLblPos val="ctr"/>
          <c:showLegendKey val="0"/>
          <c:showVal val="1"/>
          <c:showCatName val="0"/>
          <c:showSerName val="0"/>
          <c:showPercent val="0"/>
          <c:showBubbleSize val="0"/>
        </c:dLbls>
        <c:gapWidth val="150"/>
        <c:overlap val="100"/>
        <c:axId val="1200548016"/>
        <c:axId val="1200548496"/>
      </c:barChart>
      <c:catAx>
        <c:axId val="1200548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200548496"/>
        <c:crosses val="autoZero"/>
        <c:auto val="1"/>
        <c:lblAlgn val="ctr"/>
        <c:lblOffset val="100"/>
        <c:noMultiLvlLbl val="0"/>
      </c:catAx>
      <c:valAx>
        <c:axId val="1200548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2005480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tx2">
                <a:lumMod val="75000"/>
              </a:schemeClr>
            </a:solidFill>
            <a:ln>
              <a:noFill/>
            </a:ln>
            <a:effectLst/>
          </c:spPr>
          <c:invertIfNegative val="0"/>
          <c:dPt>
            <c:idx val="1"/>
            <c:invertIfNegative val="0"/>
            <c:bubble3D val="0"/>
            <c:spPr>
              <a:solidFill>
                <a:srgbClr val="FF0000"/>
              </a:solidFill>
              <a:ln>
                <a:noFill/>
              </a:ln>
              <a:effectLst/>
            </c:spPr>
            <c:extLst>
              <c:ext xmlns:c16="http://schemas.microsoft.com/office/drawing/2014/chart" uri="{C3380CC4-5D6E-409C-BE32-E72D297353CC}">
                <c16:uniqueId val="{00000003-F2AB-4D51-A394-44C2C3A53D42}"/>
              </c:ext>
            </c:extLst>
          </c:dPt>
          <c:dLbls>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0000"/>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3-F2AB-4D51-A394-44C2C3A53D4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アメリカ</c:v>
                </c:pt>
                <c:pt idx="1">
                  <c:v>日本</c:v>
                </c:pt>
                <c:pt idx="2">
                  <c:v>イギリス</c:v>
                </c:pt>
                <c:pt idx="3">
                  <c:v>韓国</c:v>
                </c:pt>
                <c:pt idx="4">
                  <c:v>台湾</c:v>
                </c:pt>
                <c:pt idx="5">
                  <c:v>ドイツ</c:v>
                </c:pt>
                <c:pt idx="6">
                  <c:v>オーストラリア</c:v>
                </c:pt>
                <c:pt idx="7">
                  <c:v>フランス</c:v>
                </c:pt>
                <c:pt idx="8">
                  <c:v>インド</c:v>
                </c:pt>
                <c:pt idx="9">
                  <c:v>スイス</c:v>
                </c:pt>
              </c:strCache>
            </c:strRef>
          </c:cat>
          <c:val>
            <c:numRef>
              <c:f>Sheet1!$B$2:$B$11</c:f>
              <c:numCache>
                <c:formatCode>General</c:formatCode>
                <c:ptCount val="10"/>
                <c:pt idx="0">
                  <c:v>96</c:v>
                </c:pt>
                <c:pt idx="1">
                  <c:v>91</c:v>
                </c:pt>
                <c:pt idx="2">
                  <c:v>50</c:v>
                </c:pt>
                <c:pt idx="3">
                  <c:v>36</c:v>
                </c:pt>
                <c:pt idx="4">
                  <c:v>36</c:v>
                </c:pt>
                <c:pt idx="5">
                  <c:v>18</c:v>
                </c:pt>
                <c:pt idx="6">
                  <c:v>17</c:v>
                </c:pt>
                <c:pt idx="7">
                  <c:v>17</c:v>
                </c:pt>
                <c:pt idx="8">
                  <c:v>16</c:v>
                </c:pt>
                <c:pt idx="9">
                  <c:v>12</c:v>
                </c:pt>
              </c:numCache>
            </c:numRef>
          </c:val>
          <c:extLst>
            <c:ext xmlns:c16="http://schemas.microsoft.com/office/drawing/2014/chart" uri="{C3380CC4-5D6E-409C-BE32-E72D297353CC}">
              <c16:uniqueId val="{00000000-F2AB-4D51-A394-44C2C3A53D42}"/>
            </c:ext>
          </c:extLst>
        </c:ser>
        <c:dLbls>
          <c:dLblPos val="outEnd"/>
          <c:showLegendKey val="0"/>
          <c:showVal val="1"/>
          <c:showCatName val="0"/>
          <c:showSerName val="0"/>
          <c:showPercent val="0"/>
          <c:showBubbleSize val="0"/>
        </c:dLbls>
        <c:gapWidth val="219"/>
        <c:overlap val="-27"/>
        <c:axId val="1625588880"/>
        <c:axId val="1625585136"/>
      </c:barChart>
      <c:catAx>
        <c:axId val="1625588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625585136"/>
        <c:crosses val="autoZero"/>
        <c:auto val="1"/>
        <c:lblAlgn val="ctr"/>
        <c:lblOffset val="100"/>
        <c:noMultiLvlLbl val="0"/>
      </c:catAx>
      <c:valAx>
        <c:axId val="1625585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62558888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ja-JP" altLang="en-US" dirty="0">
                <a:solidFill>
                  <a:schemeClr val="tx1"/>
                </a:solidFill>
              </a:rPr>
              <a:t>再エネ</a:t>
            </a:r>
            <a:r>
              <a:rPr lang="en-US" altLang="ja-JP" dirty="0">
                <a:solidFill>
                  <a:schemeClr val="tx1"/>
                </a:solidFill>
              </a:rPr>
              <a:t>100</a:t>
            </a:r>
            <a:r>
              <a:rPr lang="ja-JP" altLang="en-US" dirty="0">
                <a:solidFill>
                  <a:schemeClr val="tx1"/>
                </a:solidFill>
              </a:rPr>
              <a:t>宣言</a:t>
            </a:r>
            <a:r>
              <a:rPr lang="en-US" altLang="ja-JP" dirty="0">
                <a:solidFill>
                  <a:schemeClr val="tx1"/>
                </a:solidFill>
              </a:rPr>
              <a:t>RE Action</a:t>
            </a:r>
            <a:r>
              <a:rPr lang="ja-JP" altLang="en-US" dirty="0">
                <a:solidFill>
                  <a:schemeClr val="tx1"/>
                </a:solidFill>
              </a:rPr>
              <a:t>参加団体数推移</a:t>
            </a:r>
            <a:endParaRPr lang="en-US" altLang="ja-JP"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ltLang="ja-JP"/>
        </a:p>
      </c:txPr>
    </c:title>
    <c:autoTitleDeleted val="0"/>
    <c:plotArea>
      <c:layout/>
      <c:barChart>
        <c:barDir val="col"/>
        <c:grouping val="clustered"/>
        <c:varyColors val="0"/>
        <c:ser>
          <c:idx val="0"/>
          <c:order val="0"/>
          <c:tx>
            <c:strRef>
              <c:f>Sheet1!$B$4</c:f>
              <c:strCache>
                <c:ptCount val="1"/>
                <c:pt idx="0">
                  <c:v>系列 1</c:v>
                </c:pt>
              </c:strCache>
            </c:strRef>
          </c:tx>
          <c:spPr>
            <a:solidFill>
              <a:srgbClr val="00584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Sheet1!$A$5:$A$11</c:f>
              <c:strCache>
                <c:ptCount val="7"/>
                <c:pt idx="0">
                  <c:v>2019年10月
（発足時）</c:v>
                </c:pt>
                <c:pt idx="1">
                  <c:v>2020年3月</c:v>
                </c:pt>
                <c:pt idx="2">
                  <c:v>2021年3月</c:v>
                </c:pt>
                <c:pt idx="3">
                  <c:v>2022年3月</c:v>
                </c:pt>
                <c:pt idx="4">
                  <c:v>2023年3月</c:v>
                </c:pt>
                <c:pt idx="5">
                  <c:v>2024年3月</c:v>
                </c:pt>
                <c:pt idx="6">
                  <c:v>2025年3月</c:v>
                </c:pt>
              </c:strCache>
            </c:strRef>
          </c:cat>
          <c:val>
            <c:numRef>
              <c:f>Sheet1!$B$5:$B$11</c:f>
              <c:numCache>
                <c:formatCode>General</c:formatCode>
                <c:ptCount val="7"/>
                <c:pt idx="0">
                  <c:v>28</c:v>
                </c:pt>
                <c:pt idx="1">
                  <c:v>57</c:v>
                </c:pt>
                <c:pt idx="2">
                  <c:v>122</c:v>
                </c:pt>
                <c:pt idx="3">
                  <c:v>239</c:v>
                </c:pt>
                <c:pt idx="4">
                  <c:v>306</c:v>
                </c:pt>
                <c:pt idx="5">
                  <c:v>354</c:v>
                </c:pt>
                <c:pt idx="6">
                  <c:v>380</c:v>
                </c:pt>
              </c:numCache>
            </c:numRef>
          </c:val>
          <c:extLst>
            <c:ext xmlns:c16="http://schemas.microsoft.com/office/drawing/2014/chart" uri="{C3380CC4-5D6E-409C-BE32-E72D297353CC}">
              <c16:uniqueId val="{00000000-C150-4F2C-8890-1F973520575A}"/>
            </c:ext>
          </c:extLst>
        </c:ser>
        <c:dLbls>
          <c:showLegendKey val="0"/>
          <c:showVal val="0"/>
          <c:showCatName val="0"/>
          <c:showSerName val="0"/>
          <c:showPercent val="0"/>
          <c:showBubbleSize val="0"/>
        </c:dLbls>
        <c:gapWidth val="219"/>
        <c:overlap val="-27"/>
        <c:axId val="1408632655"/>
        <c:axId val="1408615375"/>
      </c:barChart>
      <c:catAx>
        <c:axId val="1408632655"/>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ja-JP"/>
          </a:p>
        </c:txPr>
        <c:crossAx val="1408615375"/>
        <c:crosses val="autoZero"/>
        <c:auto val="1"/>
        <c:lblAlgn val="ctr"/>
        <c:lblOffset val="100"/>
        <c:noMultiLvlLbl val="0"/>
      </c:catAx>
      <c:valAx>
        <c:axId val="1408615375"/>
        <c:scaling>
          <c:orientation val="minMax"/>
          <c:max val="4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ja-JP"/>
          </a:p>
        </c:txPr>
        <c:crossAx val="140863265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5C2708-E4C6-4EAD-AD43-2A2D061B842A}" type="datetimeFigureOut">
              <a:rPr kumimoji="1" lang="ja-JP" altLang="en-US" smtClean="0"/>
              <a:t>2025/11/24</a:t>
            </a:fld>
            <a:endParaRPr kumimoji="1" lang="ja-JP" altLang="en-US"/>
          </a:p>
        </p:txBody>
      </p:sp>
      <p:sp>
        <p:nvSpPr>
          <p:cNvPr id="4" name="スライド イメージ プレースホルダー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41E4CD-DD2C-499E-9070-694C4B983D1A}" type="slidenum">
              <a:rPr kumimoji="1" lang="ja-JP" altLang="en-US" smtClean="0"/>
              <a:t>‹#›</a:t>
            </a:fld>
            <a:endParaRPr kumimoji="1" lang="ja-JP" altLang="en-US"/>
          </a:p>
        </p:txBody>
      </p:sp>
    </p:spTree>
    <p:extLst>
      <p:ext uri="{BB962C8B-B14F-4D97-AF65-F5344CB8AC3E}">
        <p14:creationId xmlns:p14="http://schemas.microsoft.com/office/powerpoint/2010/main" val="1281870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dirty="0"/>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14</a:t>
            </a:fld>
            <a:endParaRPr kumimoji="1" lang="ja-JP" altLang="en-US"/>
          </a:p>
        </p:txBody>
      </p:sp>
    </p:spTree>
    <p:extLst>
      <p:ext uri="{BB962C8B-B14F-4D97-AF65-F5344CB8AC3E}">
        <p14:creationId xmlns:p14="http://schemas.microsoft.com/office/powerpoint/2010/main" val="2696469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43</a:t>
            </a:fld>
            <a:endParaRPr kumimoji="1" lang="ja-JP" altLang="en-US"/>
          </a:p>
        </p:txBody>
      </p:sp>
    </p:spTree>
    <p:extLst>
      <p:ext uri="{BB962C8B-B14F-4D97-AF65-F5344CB8AC3E}">
        <p14:creationId xmlns:p14="http://schemas.microsoft.com/office/powerpoint/2010/main" val="746558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44</a:t>
            </a:fld>
            <a:endParaRPr kumimoji="1" lang="ja-JP" altLang="en-US"/>
          </a:p>
        </p:txBody>
      </p:sp>
    </p:spTree>
    <p:extLst>
      <p:ext uri="{BB962C8B-B14F-4D97-AF65-F5344CB8AC3E}">
        <p14:creationId xmlns:p14="http://schemas.microsoft.com/office/powerpoint/2010/main" val="1404636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46</a:t>
            </a:fld>
            <a:endParaRPr kumimoji="1" lang="ja-JP" altLang="en-US"/>
          </a:p>
        </p:txBody>
      </p:sp>
    </p:spTree>
    <p:extLst>
      <p:ext uri="{BB962C8B-B14F-4D97-AF65-F5344CB8AC3E}">
        <p14:creationId xmlns:p14="http://schemas.microsoft.com/office/powerpoint/2010/main" val="720832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47</a:t>
            </a:fld>
            <a:endParaRPr kumimoji="1" lang="ja-JP" altLang="en-US"/>
          </a:p>
        </p:txBody>
      </p:sp>
    </p:spTree>
    <p:extLst>
      <p:ext uri="{BB962C8B-B14F-4D97-AF65-F5344CB8AC3E}">
        <p14:creationId xmlns:p14="http://schemas.microsoft.com/office/powerpoint/2010/main" val="1696053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48</a:t>
            </a:fld>
            <a:endParaRPr kumimoji="1" lang="ja-JP" altLang="en-US"/>
          </a:p>
        </p:txBody>
      </p:sp>
    </p:spTree>
    <p:extLst>
      <p:ext uri="{BB962C8B-B14F-4D97-AF65-F5344CB8AC3E}">
        <p14:creationId xmlns:p14="http://schemas.microsoft.com/office/powerpoint/2010/main" val="1768067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50</a:t>
            </a:fld>
            <a:endParaRPr kumimoji="1" lang="ja-JP" altLang="en-US"/>
          </a:p>
        </p:txBody>
      </p:sp>
    </p:spTree>
    <p:extLst>
      <p:ext uri="{BB962C8B-B14F-4D97-AF65-F5344CB8AC3E}">
        <p14:creationId xmlns:p14="http://schemas.microsoft.com/office/powerpoint/2010/main" val="2282940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55</a:t>
            </a:fld>
            <a:endParaRPr kumimoji="1" lang="ja-JP" altLang="en-US"/>
          </a:p>
        </p:txBody>
      </p:sp>
    </p:spTree>
    <p:extLst>
      <p:ext uri="{BB962C8B-B14F-4D97-AF65-F5344CB8AC3E}">
        <p14:creationId xmlns:p14="http://schemas.microsoft.com/office/powerpoint/2010/main" val="2394221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62</a:t>
            </a:fld>
            <a:endParaRPr kumimoji="1" lang="ja-JP" altLang="en-US"/>
          </a:p>
        </p:txBody>
      </p:sp>
    </p:spTree>
    <p:extLst>
      <p:ext uri="{BB962C8B-B14F-4D97-AF65-F5344CB8AC3E}">
        <p14:creationId xmlns:p14="http://schemas.microsoft.com/office/powerpoint/2010/main" val="1075926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63</a:t>
            </a:fld>
            <a:endParaRPr kumimoji="1" lang="ja-JP" altLang="en-US"/>
          </a:p>
        </p:txBody>
      </p:sp>
    </p:spTree>
    <p:extLst>
      <p:ext uri="{BB962C8B-B14F-4D97-AF65-F5344CB8AC3E}">
        <p14:creationId xmlns:p14="http://schemas.microsoft.com/office/powerpoint/2010/main" val="61847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65</a:t>
            </a:fld>
            <a:endParaRPr kumimoji="1" lang="ja-JP" altLang="en-US"/>
          </a:p>
        </p:txBody>
      </p:sp>
    </p:spTree>
    <p:extLst>
      <p:ext uri="{BB962C8B-B14F-4D97-AF65-F5344CB8AC3E}">
        <p14:creationId xmlns:p14="http://schemas.microsoft.com/office/powerpoint/2010/main" val="3624526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09FAE-93FE-35AD-F569-731AD06913D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F4D23D0-659C-3330-335D-071DDA4E05E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1175A75-3E5F-9E5D-5423-1CAA2DE561D0}"/>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EA192D1-3E3B-79E9-37F7-7AD1F1198A53}"/>
              </a:ext>
            </a:extLst>
          </p:cNvPr>
          <p:cNvSpPr>
            <a:spLocks noGrp="1"/>
          </p:cNvSpPr>
          <p:nvPr>
            <p:ph type="sldNum" sz="quarter" idx="5"/>
          </p:nvPr>
        </p:nvSpPr>
        <p:spPr/>
        <p:txBody>
          <a:bodyPr/>
          <a:lstStyle/>
          <a:p>
            <a:fld id="{DA41E4CD-DD2C-499E-9070-694C4B983D1A}" type="slidenum">
              <a:rPr kumimoji="1" lang="ja-JP" altLang="en-US" smtClean="0"/>
              <a:t>19</a:t>
            </a:fld>
            <a:endParaRPr kumimoji="1" lang="ja-JP" altLang="en-US"/>
          </a:p>
        </p:txBody>
      </p:sp>
    </p:spTree>
    <p:extLst>
      <p:ext uri="{BB962C8B-B14F-4D97-AF65-F5344CB8AC3E}">
        <p14:creationId xmlns:p14="http://schemas.microsoft.com/office/powerpoint/2010/main" val="3414624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66</a:t>
            </a:fld>
            <a:endParaRPr kumimoji="1" lang="ja-JP" altLang="en-US"/>
          </a:p>
        </p:txBody>
      </p:sp>
    </p:spTree>
    <p:extLst>
      <p:ext uri="{BB962C8B-B14F-4D97-AF65-F5344CB8AC3E}">
        <p14:creationId xmlns:p14="http://schemas.microsoft.com/office/powerpoint/2010/main" val="4190499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83739-1A0C-D63B-ADA1-0808B37B0EA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59C5E63-CB9B-9C4E-0309-24219788C92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54895A7-C016-1100-F75B-89DE08C36D1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0C03C890-4FD7-86D7-721C-7FA8CA53871A}"/>
              </a:ext>
            </a:extLst>
          </p:cNvPr>
          <p:cNvSpPr>
            <a:spLocks noGrp="1"/>
          </p:cNvSpPr>
          <p:nvPr>
            <p:ph type="sldNum" sz="quarter" idx="5"/>
          </p:nvPr>
        </p:nvSpPr>
        <p:spPr/>
        <p:txBody>
          <a:bodyPr/>
          <a:lstStyle/>
          <a:p>
            <a:fld id="{DA41E4CD-DD2C-499E-9070-694C4B983D1A}" type="slidenum">
              <a:rPr kumimoji="1" lang="ja-JP" altLang="en-US" smtClean="0"/>
              <a:t>67</a:t>
            </a:fld>
            <a:endParaRPr kumimoji="1" lang="ja-JP" altLang="en-US"/>
          </a:p>
        </p:txBody>
      </p:sp>
    </p:spTree>
    <p:extLst>
      <p:ext uri="{BB962C8B-B14F-4D97-AF65-F5344CB8AC3E}">
        <p14:creationId xmlns:p14="http://schemas.microsoft.com/office/powerpoint/2010/main" val="2950448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dirty="0"/>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69</a:t>
            </a:fld>
            <a:endParaRPr kumimoji="1" lang="ja-JP" altLang="en-US"/>
          </a:p>
        </p:txBody>
      </p:sp>
    </p:spTree>
    <p:extLst>
      <p:ext uri="{BB962C8B-B14F-4D97-AF65-F5344CB8AC3E}">
        <p14:creationId xmlns:p14="http://schemas.microsoft.com/office/powerpoint/2010/main" val="707169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334FA-04BF-2E19-8F94-9FBCE463EEC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3C52601-BCFA-241D-2A12-DD4C7B0D234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BA0A8D6-0DA1-EF21-E356-1B084B0FA550}"/>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373353B-F3FB-7811-EE8C-D38BF44E4A71}"/>
              </a:ext>
            </a:extLst>
          </p:cNvPr>
          <p:cNvSpPr>
            <a:spLocks noGrp="1"/>
          </p:cNvSpPr>
          <p:nvPr>
            <p:ph type="sldNum" sz="quarter" idx="5"/>
          </p:nvPr>
        </p:nvSpPr>
        <p:spPr/>
        <p:txBody>
          <a:bodyPr/>
          <a:lstStyle/>
          <a:p>
            <a:fld id="{DA41E4CD-DD2C-499E-9070-694C4B983D1A}" type="slidenum">
              <a:rPr kumimoji="1" lang="ja-JP" altLang="en-US" smtClean="0"/>
              <a:t>20</a:t>
            </a:fld>
            <a:endParaRPr kumimoji="1" lang="ja-JP" altLang="en-US"/>
          </a:p>
        </p:txBody>
      </p:sp>
    </p:spTree>
    <p:extLst>
      <p:ext uri="{BB962C8B-B14F-4D97-AF65-F5344CB8AC3E}">
        <p14:creationId xmlns:p14="http://schemas.microsoft.com/office/powerpoint/2010/main" val="1941611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E42C9-3934-6C59-CFCF-6D288BDA80C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065491B-1991-AAB3-8937-5FAA6D115D6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C4693BD-C5E5-06DE-6E10-7FD81AD98B6A}"/>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9E1E8878-A547-78A2-A51A-3CE986788D7E}"/>
              </a:ext>
            </a:extLst>
          </p:cNvPr>
          <p:cNvSpPr>
            <a:spLocks noGrp="1"/>
          </p:cNvSpPr>
          <p:nvPr>
            <p:ph type="sldNum" sz="quarter" idx="5"/>
          </p:nvPr>
        </p:nvSpPr>
        <p:spPr/>
        <p:txBody>
          <a:bodyPr/>
          <a:lstStyle/>
          <a:p>
            <a:fld id="{DA41E4CD-DD2C-499E-9070-694C4B983D1A}" type="slidenum">
              <a:rPr kumimoji="1" lang="ja-JP" altLang="en-US" smtClean="0"/>
              <a:t>21</a:t>
            </a:fld>
            <a:endParaRPr kumimoji="1" lang="ja-JP" altLang="en-US"/>
          </a:p>
        </p:txBody>
      </p:sp>
    </p:spTree>
    <p:extLst>
      <p:ext uri="{BB962C8B-B14F-4D97-AF65-F5344CB8AC3E}">
        <p14:creationId xmlns:p14="http://schemas.microsoft.com/office/powerpoint/2010/main" val="1520354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27</a:t>
            </a:fld>
            <a:endParaRPr kumimoji="1" lang="ja-JP" altLang="en-US"/>
          </a:p>
        </p:txBody>
      </p:sp>
    </p:spTree>
    <p:extLst>
      <p:ext uri="{BB962C8B-B14F-4D97-AF65-F5344CB8AC3E}">
        <p14:creationId xmlns:p14="http://schemas.microsoft.com/office/powerpoint/2010/main" val="2935535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8B5AF-AFD5-407A-EC8A-C22824C2644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AADC45B-12B7-02DB-AE14-0FA2D174138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E99135B-8B5A-C01B-466E-A9D6E5E13502}"/>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5B1E9B3-D884-D760-5E64-D91672C1DEBC}"/>
              </a:ext>
            </a:extLst>
          </p:cNvPr>
          <p:cNvSpPr>
            <a:spLocks noGrp="1"/>
          </p:cNvSpPr>
          <p:nvPr>
            <p:ph type="sldNum" sz="quarter" idx="5"/>
          </p:nvPr>
        </p:nvSpPr>
        <p:spPr/>
        <p:txBody>
          <a:bodyPr/>
          <a:lstStyle/>
          <a:p>
            <a:fld id="{DA41E4CD-DD2C-499E-9070-694C4B983D1A}" type="slidenum">
              <a:rPr kumimoji="1" lang="ja-JP" altLang="en-US" smtClean="0"/>
              <a:t>29</a:t>
            </a:fld>
            <a:endParaRPr kumimoji="1" lang="ja-JP" altLang="en-US"/>
          </a:p>
        </p:txBody>
      </p:sp>
    </p:spTree>
    <p:extLst>
      <p:ext uri="{BB962C8B-B14F-4D97-AF65-F5344CB8AC3E}">
        <p14:creationId xmlns:p14="http://schemas.microsoft.com/office/powerpoint/2010/main" val="974514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30</a:t>
            </a:fld>
            <a:endParaRPr kumimoji="1" lang="ja-JP" altLang="en-US"/>
          </a:p>
        </p:txBody>
      </p:sp>
    </p:spTree>
    <p:extLst>
      <p:ext uri="{BB962C8B-B14F-4D97-AF65-F5344CB8AC3E}">
        <p14:creationId xmlns:p14="http://schemas.microsoft.com/office/powerpoint/2010/main" val="407362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2FA9E-51D9-A95D-CE39-AE7B6B4EC79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FD13F2B-D341-77F2-A76B-FE02E249F40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A4153C3-098A-8B38-C284-437313BDEE10}"/>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46E20DD-025B-62C9-DEF0-AA6139F8480B}"/>
              </a:ext>
            </a:extLst>
          </p:cNvPr>
          <p:cNvSpPr>
            <a:spLocks noGrp="1"/>
          </p:cNvSpPr>
          <p:nvPr>
            <p:ph type="sldNum" sz="quarter" idx="5"/>
          </p:nvPr>
        </p:nvSpPr>
        <p:spPr/>
        <p:txBody>
          <a:bodyPr/>
          <a:lstStyle/>
          <a:p>
            <a:fld id="{DA41E4CD-DD2C-499E-9070-694C4B983D1A}" type="slidenum">
              <a:rPr kumimoji="1" lang="ja-JP" altLang="en-US" smtClean="0"/>
              <a:t>31</a:t>
            </a:fld>
            <a:endParaRPr kumimoji="1" lang="ja-JP" altLang="en-US"/>
          </a:p>
        </p:txBody>
      </p:sp>
    </p:spTree>
    <p:extLst>
      <p:ext uri="{BB962C8B-B14F-4D97-AF65-F5344CB8AC3E}">
        <p14:creationId xmlns:p14="http://schemas.microsoft.com/office/powerpoint/2010/main" val="1389872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32</a:t>
            </a:fld>
            <a:endParaRPr kumimoji="1" lang="ja-JP" altLang="en-US"/>
          </a:p>
        </p:txBody>
      </p:sp>
    </p:spTree>
    <p:extLst>
      <p:ext uri="{BB962C8B-B14F-4D97-AF65-F5344CB8AC3E}">
        <p14:creationId xmlns:p14="http://schemas.microsoft.com/office/powerpoint/2010/main" val="10719892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jpe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95906" y="395837"/>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dirty="0">
              <a:solidFill>
                <a:schemeClr val="tx1"/>
              </a:solidFill>
            </a:endParaRPr>
          </a:p>
        </p:txBody>
      </p:sp>
      <p:grpSp>
        <p:nvGrpSpPr>
          <p:cNvPr id="8" name="グループ化 7">
            <a:extLst>
              <a:ext uri="{FF2B5EF4-FFF2-40B4-BE49-F238E27FC236}">
                <a16:creationId xmlns:a16="http://schemas.microsoft.com/office/drawing/2014/main" id="{6F38512C-2C72-40C3-B679-1FEABC48B48C}"/>
              </a:ext>
            </a:extLst>
          </p:cNvPr>
          <p:cNvGrpSpPr/>
          <p:nvPr userDrawn="1"/>
        </p:nvGrpSpPr>
        <p:grpSpPr>
          <a:xfrm>
            <a:off x="2456520" y="6300053"/>
            <a:ext cx="5875085" cy="700377"/>
            <a:chOff x="2456520" y="6387031"/>
            <a:chExt cx="5875085" cy="700377"/>
          </a:xfrm>
        </p:grpSpPr>
        <p:pic>
          <p:nvPicPr>
            <p:cNvPr id="9" name="図 8">
              <a:extLst>
                <a:ext uri="{FF2B5EF4-FFF2-40B4-BE49-F238E27FC236}">
                  <a16:creationId xmlns:a16="http://schemas.microsoft.com/office/drawing/2014/main" id="{48EFA85C-A46F-4AC1-8E75-830689451B2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927824" y="6387031"/>
              <a:ext cx="991169" cy="700377"/>
            </a:xfrm>
            <a:prstGeom prst="rect">
              <a:avLst/>
            </a:prstGeom>
          </p:spPr>
        </p:pic>
        <p:pic>
          <p:nvPicPr>
            <p:cNvPr id="10" name="図 9">
              <a:extLst>
                <a:ext uri="{FF2B5EF4-FFF2-40B4-BE49-F238E27FC236}">
                  <a16:creationId xmlns:a16="http://schemas.microsoft.com/office/drawing/2014/main" id="{9F5C018F-8455-43E6-B9B6-228E8AD043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06890" y="6463627"/>
              <a:ext cx="614647" cy="526500"/>
            </a:xfrm>
            <a:prstGeom prst="rect">
              <a:avLst/>
            </a:prstGeom>
          </p:spPr>
        </p:pic>
        <p:pic>
          <p:nvPicPr>
            <p:cNvPr id="11" name="図 10">
              <a:extLst>
                <a:ext uri="{FF2B5EF4-FFF2-40B4-BE49-F238E27FC236}">
                  <a16:creationId xmlns:a16="http://schemas.microsoft.com/office/drawing/2014/main" id="{34A081C5-EF14-4467-B19D-E35B6B3CBAD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456520" y="6498254"/>
              <a:ext cx="946944" cy="536322"/>
            </a:xfrm>
            <a:prstGeom prst="rect">
              <a:avLst/>
            </a:prstGeom>
          </p:spPr>
        </p:pic>
        <p:pic>
          <p:nvPicPr>
            <p:cNvPr id="12" name="図 11">
              <a:extLst>
                <a:ext uri="{FF2B5EF4-FFF2-40B4-BE49-F238E27FC236}">
                  <a16:creationId xmlns:a16="http://schemas.microsoft.com/office/drawing/2014/main" id="{353D9AAD-EE32-457B-B8B4-29FF67E0F4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635177" y="6432722"/>
              <a:ext cx="1292647" cy="641986"/>
            </a:xfrm>
            <a:prstGeom prst="rect">
              <a:avLst/>
            </a:prstGeom>
          </p:spPr>
        </p:pic>
        <p:pic>
          <p:nvPicPr>
            <p:cNvPr id="13" name="図 12">
              <a:extLst>
                <a:ext uri="{FF2B5EF4-FFF2-40B4-BE49-F238E27FC236}">
                  <a16:creationId xmlns:a16="http://schemas.microsoft.com/office/drawing/2014/main" id="{E3FD0292-C091-43A1-9252-D1D0C6352D0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044047" y="6463627"/>
              <a:ext cx="1287558" cy="494981"/>
            </a:xfrm>
            <a:prstGeom prst="rect">
              <a:avLst/>
            </a:prstGeom>
          </p:spPr>
        </p:pic>
      </p:grpSp>
      <p:pic>
        <p:nvPicPr>
          <p:cNvPr id="14" name="Picture 2">
            <a:extLst>
              <a:ext uri="{FF2B5EF4-FFF2-40B4-BE49-F238E27FC236}">
                <a16:creationId xmlns:a16="http://schemas.microsoft.com/office/drawing/2014/main" id="{76484A44-3003-4277-9737-236918E2A043}"/>
              </a:ext>
            </a:extLst>
          </p:cNvPr>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4366825" y="1499033"/>
            <a:ext cx="1938704" cy="68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a:extLst>
              <a:ext uri="{FF2B5EF4-FFF2-40B4-BE49-F238E27FC236}">
                <a16:creationId xmlns:a16="http://schemas.microsoft.com/office/drawing/2014/main" id="{69427F34-BDBE-48D8-A7F4-1EE85CF4440A}"/>
              </a:ext>
            </a:extLst>
          </p:cNvPr>
          <p:cNvGrpSpPr/>
          <p:nvPr userDrawn="1"/>
        </p:nvGrpSpPr>
        <p:grpSpPr>
          <a:xfrm>
            <a:off x="1034510" y="2991837"/>
            <a:ext cx="8622792" cy="1007999"/>
            <a:chOff x="1034510" y="2991837"/>
            <a:chExt cx="8622792" cy="1007999"/>
          </a:xfrm>
        </p:grpSpPr>
        <p:cxnSp>
          <p:nvCxnSpPr>
            <p:cNvPr id="15" name="直線コネクタ 14">
              <a:extLst>
                <a:ext uri="{FF2B5EF4-FFF2-40B4-BE49-F238E27FC236}">
                  <a16:creationId xmlns:a16="http://schemas.microsoft.com/office/drawing/2014/main" id="{4E3800AC-DAF6-41B1-810E-4A51489649E0}"/>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CF90A11-AE44-4385-824C-1819712F0D92}"/>
                </a:ext>
              </a:extLst>
            </p:cNvPr>
            <p:cNvCxnSpPr/>
            <p:nvPr userDrawn="1"/>
          </p:nvCxnSpPr>
          <p:spPr>
            <a:xfrm>
              <a:off x="1034510" y="3999836"/>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0" name="タイトル 29">
            <a:extLst>
              <a:ext uri="{FF2B5EF4-FFF2-40B4-BE49-F238E27FC236}">
                <a16:creationId xmlns:a16="http://schemas.microsoft.com/office/drawing/2014/main" id="{D7232AF9-EC33-4888-B5A0-D03E836B4382}"/>
              </a:ext>
            </a:extLst>
          </p:cNvPr>
          <p:cNvSpPr>
            <a:spLocks noGrp="1"/>
          </p:cNvSpPr>
          <p:nvPr>
            <p:ph type="title" hasCustomPrompt="1"/>
          </p:nvPr>
        </p:nvSpPr>
        <p:spPr>
          <a:xfrm>
            <a:off x="1034510" y="2991837"/>
            <a:ext cx="8640000" cy="1008000"/>
          </a:xfrm>
          <a:prstGeom prst="rect">
            <a:avLst/>
          </a:prstGeom>
        </p:spPr>
        <p:txBody>
          <a:bodyPr lIns="0" tIns="72000" rIns="0" bIns="0" anchor="ctr" anchorCtr="0">
            <a:normAutofit/>
          </a:bodyPr>
          <a:lstStyle>
            <a:lvl1pPr>
              <a:defRPr lang="ja-JP" altLang="en-US" sz="3600"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1102"/>
              </a:spcBef>
              <a:buFontTx/>
            </a:pPr>
            <a:r>
              <a:rPr kumimoji="1" lang="ja-JP" altLang="en-US" dirty="0"/>
              <a:t>表紙タイトル</a:t>
            </a:r>
          </a:p>
        </p:txBody>
      </p:sp>
      <p:sp>
        <p:nvSpPr>
          <p:cNvPr id="27" name="コンテンツ プレースホルダー 21">
            <a:extLst>
              <a:ext uri="{FF2B5EF4-FFF2-40B4-BE49-F238E27FC236}">
                <a16:creationId xmlns:a16="http://schemas.microsoft.com/office/drawing/2014/main" id="{730FB38C-75FA-4F17-A448-34BAAD2B4753}"/>
              </a:ext>
            </a:extLst>
          </p:cNvPr>
          <p:cNvSpPr>
            <a:spLocks noGrp="1"/>
          </p:cNvSpPr>
          <p:nvPr>
            <p:ph sz="quarter" idx="14" hasCustomPrompt="1"/>
          </p:nvPr>
        </p:nvSpPr>
        <p:spPr>
          <a:xfrm>
            <a:off x="1034510" y="4148806"/>
            <a:ext cx="8640000" cy="432000"/>
          </a:xfrm>
          <a:prstGeom prst="rect">
            <a:avLst/>
          </a:prstGeom>
        </p:spPr>
        <p:txBody>
          <a:bodyPr lIns="0" tIns="0" rIns="0" bIns="0" anchor="ctr" anchorCtr="0"/>
          <a:lstStyle>
            <a:lvl1pPr>
              <a:defRPr sz="2000"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サブタイトル</a:t>
            </a:r>
          </a:p>
        </p:txBody>
      </p:sp>
      <p:sp>
        <p:nvSpPr>
          <p:cNvPr id="31" name="コンテンツ プレースホルダー 21">
            <a:extLst>
              <a:ext uri="{FF2B5EF4-FFF2-40B4-BE49-F238E27FC236}">
                <a16:creationId xmlns:a16="http://schemas.microsoft.com/office/drawing/2014/main" id="{9693F458-7CAF-4411-88EF-755A4D8136DB}"/>
              </a:ext>
            </a:extLst>
          </p:cNvPr>
          <p:cNvSpPr>
            <a:spLocks noGrp="1"/>
          </p:cNvSpPr>
          <p:nvPr>
            <p:ph sz="quarter" idx="15" hasCustomPrompt="1"/>
          </p:nvPr>
        </p:nvSpPr>
        <p:spPr>
          <a:xfrm>
            <a:off x="3554510" y="5436053"/>
            <a:ext cx="3600000" cy="288000"/>
          </a:xfrm>
          <a:prstGeom prst="rect">
            <a:avLst/>
          </a:prstGeom>
        </p:spPr>
        <p:txBody>
          <a:bodyPr lIns="0" tIns="0" rIns="0" bIns="0" anchor="ctr" anchorCtr="0"/>
          <a:lstStyle>
            <a:lvl1pPr>
              <a:defRPr sz="1800" b="0">
                <a:solidFill>
                  <a:schemeClr val="tx1"/>
                </a:solidFill>
                <a:latin typeface="Meiryo UI" panose="020B0604030504040204" pitchFamily="50" charset="-128"/>
                <a:ea typeface="Meiryo UI" panose="020B0604030504040204" pitchFamily="50" charset="-128"/>
              </a:defRPr>
            </a:lvl1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32" name="コンテンツ プレースホルダー 21">
            <a:extLst>
              <a:ext uri="{FF2B5EF4-FFF2-40B4-BE49-F238E27FC236}">
                <a16:creationId xmlns:a16="http://schemas.microsoft.com/office/drawing/2014/main" id="{1645C6DC-6217-43BE-8989-B6A0BD9C2349}"/>
              </a:ext>
            </a:extLst>
          </p:cNvPr>
          <p:cNvSpPr>
            <a:spLocks noGrp="1"/>
          </p:cNvSpPr>
          <p:nvPr>
            <p:ph sz="quarter" idx="16" hasCustomPrompt="1"/>
          </p:nvPr>
        </p:nvSpPr>
        <p:spPr>
          <a:xfrm>
            <a:off x="3554510" y="5724053"/>
            <a:ext cx="3600000" cy="288000"/>
          </a:xfrm>
          <a:prstGeom prst="rect">
            <a:avLst/>
          </a:prstGeom>
        </p:spPr>
        <p:txBody>
          <a:bodyPr lIns="0" tIns="0" rIns="0" bIns="0" anchor="ctr" anchorCtr="0"/>
          <a:lstStyle>
            <a:lvl1pPr>
              <a:defRPr sz="1800"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所属　名前</a:t>
            </a:r>
          </a:p>
        </p:txBody>
      </p:sp>
    </p:spTree>
    <p:extLst>
      <p:ext uri="{BB962C8B-B14F-4D97-AF65-F5344CB8AC3E}">
        <p14:creationId xmlns:p14="http://schemas.microsoft.com/office/powerpoint/2010/main" val="328222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中扉">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A41B1502-2511-437B-8D13-C5707D9425E0}"/>
              </a:ext>
            </a:extLst>
          </p:cNvPr>
          <p:cNvSpPr/>
          <p:nvPr userDrawn="1"/>
        </p:nvSpPr>
        <p:spPr>
          <a:xfrm>
            <a:off x="395906" y="395837"/>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dirty="0">
              <a:solidFill>
                <a:schemeClr val="tx1"/>
              </a:solidFill>
            </a:endParaRPr>
          </a:p>
        </p:txBody>
      </p:sp>
      <p:grpSp>
        <p:nvGrpSpPr>
          <p:cNvPr id="4" name="グループ化 3">
            <a:extLst>
              <a:ext uri="{FF2B5EF4-FFF2-40B4-BE49-F238E27FC236}">
                <a16:creationId xmlns:a16="http://schemas.microsoft.com/office/drawing/2014/main" id="{6022BE2B-C94E-4EA1-8D5F-B6FF40A5C82B}"/>
              </a:ext>
            </a:extLst>
          </p:cNvPr>
          <p:cNvGrpSpPr/>
          <p:nvPr userDrawn="1"/>
        </p:nvGrpSpPr>
        <p:grpSpPr>
          <a:xfrm>
            <a:off x="1034510" y="2915837"/>
            <a:ext cx="8622792" cy="1728000"/>
            <a:chOff x="1034510" y="2991837"/>
            <a:chExt cx="8622792" cy="1728000"/>
          </a:xfrm>
        </p:grpSpPr>
        <p:cxnSp>
          <p:nvCxnSpPr>
            <p:cNvPr id="5" name="直線コネクタ 4">
              <a:extLst>
                <a:ext uri="{FF2B5EF4-FFF2-40B4-BE49-F238E27FC236}">
                  <a16:creationId xmlns:a16="http://schemas.microsoft.com/office/drawing/2014/main" id="{4FC838C0-7A1B-42C5-8BB1-69879692B23E}"/>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97EB7B27-A3AA-4865-967F-947004C8CF38}"/>
                </a:ext>
              </a:extLst>
            </p:cNvPr>
            <p:cNvCxnSpPr/>
            <p:nvPr userDrawn="1"/>
          </p:nvCxnSpPr>
          <p:spPr>
            <a:xfrm>
              <a:off x="1034510" y="4719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1034510" y="2915837"/>
            <a:ext cx="8640000" cy="1728000"/>
          </a:xfrm>
          <a:prstGeom prst="rect">
            <a:avLst/>
          </a:prstGeom>
        </p:spPr>
        <p:txBody>
          <a:bodyPr lIns="0" tIns="72000" rIns="0" bIns="0" anchor="ctr" anchorCtr="0">
            <a:normAutofit/>
          </a:bodyPr>
          <a:lstStyle>
            <a:lvl1pPr>
              <a:defRPr lang="ja-JP" altLang="en-US" sz="3600"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1102"/>
              </a:spcBef>
              <a:buFontTx/>
            </a:pPr>
            <a:r>
              <a:rPr kumimoji="1" lang="ja-JP" altLang="en-US" dirty="0"/>
              <a:t>中扉タイトル</a:t>
            </a:r>
          </a:p>
        </p:txBody>
      </p:sp>
      <p:sp>
        <p:nvSpPr>
          <p:cNvPr id="8" name="テキスト ボックス 7">
            <a:extLst>
              <a:ext uri="{FF2B5EF4-FFF2-40B4-BE49-F238E27FC236}">
                <a16:creationId xmlns:a16="http://schemas.microsoft.com/office/drawing/2014/main" id="{F65B5CD1-16BF-4814-9E5A-19B044B6FB5E}"/>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476058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3E2C914-D6BF-434B-B748-5B031C7A75D4}"/>
              </a:ext>
            </a:extLst>
          </p:cNvPr>
          <p:cNvGrpSpPr/>
          <p:nvPr userDrawn="1"/>
        </p:nvGrpSpPr>
        <p:grpSpPr>
          <a:xfrm>
            <a:off x="111919" y="216797"/>
            <a:ext cx="10424028" cy="795336"/>
            <a:chOff x="111919" y="216797"/>
            <a:chExt cx="10424028" cy="795336"/>
          </a:xfrm>
        </p:grpSpPr>
        <p:pic>
          <p:nvPicPr>
            <p:cNvPr id="18" name="Picture 11" descr="ç°å¢ç">
              <a:extLst>
                <a:ext uri="{FF2B5EF4-FFF2-40B4-BE49-F238E27FC236}">
                  <a16:creationId xmlns:a16="http://schemas.microsoft.com/office/drawing/2014/main" id="{4DD819AC-A446-46A2-9201-D9B1AB528E08}"/>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a:extLst>
                <a:ext uri="{FF2B5EF4-FFF2-40B4-BE49-F238E27FC236}">
                  <a16:creationId xmlns:a16="http://schemas.microsoft.com/office/drawing/2014/main" id="{9E9EE105-883D-4267-B8FF-D61BDDD6E4FC}"/>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a:p>
          </p:txBody>
        </p:sp>
        <p:cxnSp>
          <p:nvCxnSpPr>
            <p:cNvPr id="22" name="直線コネクタ 21">
              <a:extLst>
                <a:ext uri="{FF2B5EF4-FFF2-40B4-BE49-F238E27FC236}">
                  <a16:creationId xmlns:a16="http://schemas.microsoft.com/office/drawing/2014/main"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フリーフォーム: 図形 13">
            <a:extLst>
              <a:ext uri="{FF2B5EF4-FFF2-40B4-BE49-F238E27FC236}">
                <a16:creationId xmlns:a16="http://schemas.microsoft.com/office/drawing/2014/main" id="{665A837A-D774-4985-B30F-35B13836C960}"/>
              </a:ext>
            </a:extLst>
          </p:cNvPr>
          <p:cNvSpPr/>
          <p:nvPr userDrawn="1"/>
        </p:nvSpPr>
        <p:spPr>
          <a:xfrm flipH="1">
            <a:off x="1078063" y="2519679"/>
            <a:ext cx="45719" cy="3352801"/>
          </a:xfrm>
          <a:custGeom>
            <a:avLst/>
            <a:gdLst>
              <a:gd name="connsiteX0" fmla="*/ 0 w 0"/>
              <a:gd name="connsiteY0" fmla="*/ 0 h 5768502"/>
              <a:gd name="connsiteX1" fmla="*/ 0 w 0"/>
              <a:gd name="connsiteY1" fmla="*/ 5768502 h 5768502"/>
            </a:gdLst>
            <a:ahLst/>
            <a:cxnLst>
              <a:cxn ang="0">
                <a:pos x="connsiteX0" y="connsiteY0"/>
              </a:cxn>
              <a:cxn ang="0">
                <a:pos x="connsiteX1" y="connsiteY1"/>
              </a:cxn>
            </a:cxnLst>
            <a:rect l="l" t="t" r="r" b="b"/>
            <a:pathLst>
              <a:path h="5768502">
                <a:moveTo>
                  <a:pt x="0" y="0"/>
                </a:moveTo>
                <a:lnTo>
                  <a:pt x="0" y="5768502"/>
                </a:lnTo>
              </a:path>
            </a:pathLst>
          </a:cu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コンテンツ プレースホルダー 8">
            <a:extLst>
              <a:ext uri="{FF2B5EF4-FFF2-40B4-BE49-F238E27FC236}">
                <a16:creationId xmlns:a16="http://schemas.microsoft.com/office/drawing/2014/main" id="{B04FFEFF-3996-4124-93D0-A0B919888837}"/>
              </a:ext>
            </a:extLst>
          </p:cNvPr>
          <p:cNvSpPr>
            <a:spLocks noGrp="1"/>
          </p:cNvSpPr>
          <p:nvPr userDrawn="1">
            <p:ph sz="quarter" idx="10" hasCustomPrompt="1"/>
          </p:nvPr>
        </p:nvSpPr>
        <p:spPr>
          <a:xfrm>
            <a:off x="1078065" y="1786421"/>
            <a:ext cx="8640000" cy="5040000"/>
          </a:xfrm>
          <a:prstGeom prst="rect">
            <a:avLst/>
          </a:prstGeom>
        </p:spPr>
        <p:txBody>
          <a:bodyPr lIns="360000" tIns="0" rIns="0" bIns="0"/>
          <a:lstStyle>
            <a:lvl1pPr marL="742950" indent="-742950" algn="l">
              <a:lnSpc>
                <a:spcPct val="100000"/>
              </a:lnSpc>
              <a:spcBef>
                <a:spcPts val="1000"/>
              </a:spcBef>
              <a:spcAft>
                <a:spcPts val="0"/>
              </a:spcAft>
              <a:buClr>
                <a:schemeClr val="bg2"/>
              </a:buClr>
              <a:buFont typeface="+mj-lt"/>
              <a:buAutoNum type="arabicPeriod"/>
              <a:defRPr sz="4000" b="1">
                <a:latin typeface="Meiryo UI" panose="020B0604030504040204" pitchFamily="50" charset="-128"/>
                <a:ea typeface="Meiryo UI" panose="020B0604030504040204" pitchFamily="50" charset="-128"/>
              </a:defRPr>
            </a:lvl1pPr>
          </a:lstStyle>
          <a:p>
            <a:pPr lvl="0"/>
            <a:r>
              <a:rPr kumimoji="1" lang="ja-JP" altLang="en-US" dirty="0"/>
              <a:t>章タイトル</a:t>
            </a:r>
          </a:p>
          <a:p>
            <a:pPr lvl="0"/>
            <a:r>
              <a:rPr kumimoji="1" lang="ja-JP" altLang="en-US" dirty="0"/>
              <a:t>章タイトル</a:t>
            </a:r>
          </a:p>
          <a:p>
            <a:pPr lvl="0"/>
            <a:r>
              <a:rPr kumimoji="1" lang="ja-JP" altLang="en-US" dirty="0"/>
              <a:t>章タイトル</a:t>
            </a:r>
          </a:p>
        </p:txBody>
      </p:sp>
      <p:sp>
        <p:nvSpPr>
          <p:cNvPr id="11" name="テキスト ボックス 10">
            <a:extLst>
              <a:ext uri="{FF2B5EF4-FFF2-40B4-BE49-F238E27FC236}">
                <a16:creationId xmlns:a16="http://schemas.microsoft.com/office/drawing/2014/main" id="{5DFA1F2F-14B9-4F01-A5B6-2EF2AFAA50B7}"/>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dirty="0">
              <a:latin typeface="Arial" panose="020B0604020202020204" pitchFamily="34" charset="0"/>
              <a:ea typeface="メイリオ" panose="020B0604030504040204" pitchFamily="50" charset="-128"/>
              <a:cs typeface="Arial" panose="020B0604020202020204" pitchFamily="34" charset="0"/>
            </a:endParaRPr>
          </a:p>
        </p:txBody>
      </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hasCustomPrompt="1"/>
          </p:nvPr>
        </p:nvSpPr>
        <p:spPr bwMode="white">
          <a:xfrm>
            <a:off x="161926" y="284266"/>
            <a:ext cx="9288000" cy="648000"/>
          </a:xfrm>
          <a:prstGeom prst="rect">
            <a:avLst/>
          </a:prstGeom>
        </p:spPr>
        <p:txBody>
          <a:bodyPr lIns="252000" tIns="36000" rIns="0" bIns="0" anchor="ctr" anchorCtr="0"/>
          <a:lstStyle>
            <a:lvl1pPr algn="l">
              <a:defRPr sz="2800"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Tree>
    <p:extLst>
      <p:ext uri="{BB962C8B-B14F-4D97-AF65-F5344CB8AC3E}">
        <p14:creationId xmlns:p14="http://schemas.microsoft.com/office/powerpoint/2010/main" val="391555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通常">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84E94A25-457B-4C69-BCBB-B6E75CF3EAE9}"/>
              </a:ext>
            </a:extLst>
          </p:cNvPr>
          <p:cNvGrpSpPr/>
          <p:nvPr userDrawn="1"/>
        </p:nvGrpSpPr>
        <p:grpSpPr>
          <a:xfrm>
            <a:off x="111919" y="216797"/>
            <a:ext cx="10424028" cy="795336"/>
            <a:chOff x="111919" y="216797"/>
            <a:chExt cx="10424028" cy="795336"/>
          </a:xfrm>
        </p:grpSpPr>
        <p:pic>
          <p:nvPicPr>
            <p:cNvPr id="12" name="Picture 11" descr="ç°å¢ç">
              <a:extLst>
                <a:ext uri="{FF2B5EF4-FFF2-40B4-BE49-F238E27FC236}">
                  <a16:creationId xmlns:a16="http://schemas.microsoft.com/office/drawing/2014/main" id="{07D0D304-6149-4CE8-9131-6501AD8C4DBA}"/>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3">
              <a:extLst>
                <a:ext uri="{FF2B5EF4-FFF2-40B4-BE49-F238E27FC236}">
                  <a16:creationId xmlns:a16="http://schemas.microsoft.com/office/drawing/2014/main" id="{9C11AADA-214E-4AA2-A50B-CB0C5BCCD0BD}"/>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a:p>
          </p:txBody>
        </p:sp>
        <p:cxnSp>
          <p:nvCxnSpPr>
            <p:cNvPr id="14" name="直線コネクタ 13">
              <a:extLst>
                <a:ext uri="{FF2B5EF4-FFF2-40B4-BE49-F238E27FC236}">
                  <a16:creationId xmlns:a16="http://schemas.microsoft.com/office/drawing/2014/main" id="{C3EA7B83-0BC5-41C6-B977-EBF87258066E}"/>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CF51C44-4554-4691-96EB-AB4829C3282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bwMode="white">
          <a:xfrm>
            <a:off x="161925" y="284266"/>
            <a:ext cx="9288000" cy="648000"/>
          </a:xfrm>
          <a:prstGeom prst="rect">
            <a:avLst/>
          </a:prstGeom>
        </p:spPr>
        <p:txBody>
          <a:bodyPr lIns="252000" tIns="36000" rIns="0" bIns="0" anchor="ctr" anchorCtr="0"/>
          <a:lstStyle>
            <a:lvl1pPr algn="l">
              <a:defRPr sz="2800"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28" name="コンテンツ プレースホルダー 3">
            <a:extLst>
              <a:ext uri="{FF2B5EF4-FFF2-40B4-BE49-F238E27FC236}">
                <a16:creationId xmlns:a16="http://schemas.microsoft.com/office/drawing/2014/main" id="{217043BF-6B11-4540-B78A-D1AECDE4B04F}"/>
              </a:ext>
            </a:extLst>
          </p:cNvPr>
          <p:cNvSpPr>
            <a:spLocks noGrp="1"/>
          </p:cNvSpPr>
          <p:nvPr userDrawn="1">
            <p:ph sz="quarter" idx="12" hasCustomPrompt="1"/>
          </p:nvPr>
        </p:nvSpPr>
        <p:spPr>
          <a:xfrm>
            <a:off x="161925" y="1110920"/>
            <a:ext cx="10367963" cy="634941"/>
          </a:xfrm>
          <a:prstGeom prst="rect">
            <a:avLst/>
          </a:prstGeom>
          <a:ln w="19050">
            <a:solidFill>
              <a:schemeClr val="tx2"/>
            </a:solidFill>
          </a:ln>
        </p:spPr>
        <p:txBody>
          <a:bodyPr wrap="square" lIns="180000" tIns="180000" rIns="180000" bIns="144000" anchor="t" anchorCtr="0">
            <a:spAutoFit/>
          </a:bodyPr>
          <a:lstStyle>
            <a:lvl1pPr marL="285750" indent="-285750" algn="l">
              <a:lnSpc>
                <a:spcPct val="100000"/>
              </a:lnSpc>
              <a:spcBef>
                <a:spcPts val="600"/>
              </a:spcBef>
              <a:spcAft>
                <a:spcPts val="0"/>
              </a:spcAft>
              <a:buFont typeface="Wingdings" panose="05000000000000000000" pitchFamily="2" charset="2"/>
              <a:buChar char="n"/>
              <a:defRPr sz="2000"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リードリードリードリードリードリードリードリードリードリードリードリードリードリードリードリードリードリード</a:t>
            </a:r>
          </a:p>
        </p:txBody>
      </p:sp>
      <p:sp>
        <p:nvSpPr>
          <p:cNvPr id="10" name="テキスト ボックス 9">
            <a:extLst>
              <a:ext uri="{FF2B5EF4-FFF2-40B4-BE49-F238E27FC236}">
                <a16:creationId xmlns:a16="http://schemas.microsoft.com/office/drawing/2014/main" id="{7520773C-E087-4FC7-A90E-8421A85140B2}"/>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901665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階層あり">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8FD50C7F-9ACA-4B30-8C3B-E73A326DFDE0}"/>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dirty="0">
              <a:latin typeface="Arial" panose="020B0604020202020204" pitchFamily="34" charset="0"/>
              <a:ea typeface="メイリオ" panose="020B0604030504040204" pitchFamily="50" charset="-128"/>
              <a:cs typeface="Arial" panose="020B0604020202020204" pitchFamily="34" charset="0"/>
            </a:endParaRPr>
          </a:p>
        </p:txBody>
      </p:sp>
      <p:sp>
        <p:nvSpPr>
          <p:cNvPr id="53" name="コンテンツ プレースホルダー 3">
            <a:extLst>
              <a:ext uri="{FF2B5EF4-FFF2-40B4-BE49-F238E27FC236}">
                <a16:creationId xmlns:a16="http://schemas.microsoft.com/office/drawing/2014/main" id="{7038EB8A-9FB3-4B3E-A554-367E9CB41E9D}"/>
              </a:ext>
            </a:extLst>
          </p:cNvPr>
          <p:cNvSpPr>
            <a:spLocks noGrp="1"/>
          </p:cNvSpPr>
          <p:nvPr userDrawn="1">
            <p:ph sz="quarter" idx="10" hasCustomPrompt="1"/>
          </p:nvPr>
        </p:nvSpPr>
        <p:spPr>
          <a:xfrm>
            <a:off x="161925" y="32266"/>
            <a:ext cx="9288000" cy="252000"/>
          </a:xfrm>
          <a:prstGeom prst="rect">
            <a:avLst/>
          </a:prstGeom>
        </p:spPr>
        <p:txBody>
          <a:bodyPr lIns="0" tIns="0" rIns="0" bIns="0" anchor="ctr" anchorCtr="0"/>
          <a:lstStyle>
            <a:lvl1pPr algn="l">
              <a:defRPr sz="1400"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第</a:t>
            </a:r>
            <a:r>
              <a:rPr kumimoji="1" lang="en-US" altLang="ja-JP" dirty="0"/>
              <a:t>1</a:t>
            </a:r>
            <a:r>
              <a:rPr kumimoji="1" lang="ja-JP" altLang="en-US" dirty="0"/>
              <a:t>階層（例：表紙タイトル）</a:t>
            </a:r>
          </a:p>
        </p:txBody>
      </p:sp>
      <p:grpSp>
        <p:nvGrpSpPr>
          <p:cNvPr id="2" name="グループ化 1">
            <a:extLst>
              <a:ext uri="{FF2B5EF4-FFF2-40B4-BE49-F238E27FC236}">
                <a16:creationId xmlns:a16="http://schemas.microsoft.com/office/drawing/2014/main" id="{6736CFC0-A6A1-408C-90D0-5F3C3EDABEFD}"/>
              </a:ext>
            </a:extLst>
          </p:cNvPr>
          <p:cNvGrpSpPr/>
          <p:nvPr userDrawn="1"/>
        </p:nvGrpSpPr>
        <p:grpSpPr>
          <a:xfrm>
            <a:off x="111919" y="216797"/>
            <a:ext cx="10424028" cy="795336"/>
            <a:chOff x="111919" y="216797"/>
            <a:chExt cx="10424028" cy="795336"/>
          </a:xfrm>
        </p:grpSpPr>
        <p:pic>
          <p:nvPicPr>
            <p:cNvPr id="15" name="Picture 11" descr="ç°å¢ç">
              <a:extLst>
                <a:ext uri="{FF2B5EF4-FFF2-40B4-BE49-F238E27FC236}">
                  <a16:creationId xmlns:a16="http://schemas.microsoft.com/office/drawing/2014/main" id="{2BF78C1F-895C-47B9-BFD6-D818DFB88518}"/>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13">
              <a:extLst>
                <a:ext uri="{FF2B5EF4-FFF2-40B4-BE49-F238E27FC236}">
                  <a16:creationId xmlns:a16="http://schemas.microsoft.com/office/drawing/2014/main" id="{4B2D3E9F-0217-41CA-A745-B0B8FBABC286}"/>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lumMod val="75000"/>
              </a:schemeClr>
            </a:solidFill>
            <a:ln>
              <a:noFill/>
            </a:ln>
          </p:spPr>
          <p:txBody>
            <a:bodyPr vert="horz" wrap="square" lIns="0" tIns="0" rIns="0" bIns="0" numCol="1" anchor="t" anchorCtr="0" compatLnSpc="1">
              <a:prstTxWarp prst="textNoShape">
                <a:avLst/>
              </a:prstTxWarp>
            </a:bodyPr>
            <a:lstStyle/>
            <a:p>
              <a:endParaRPr lang="ja-JP" altLang="en-US"/>
            </a:p>
          </p:txBody>
        </p:sp>
        <p:sp>
          <p:nvSpPr>
            <p:cNvPr id="49" name="フリーフォーム: 図形 48">
              <a:extLst>
                <a:ext uri="{FF2B5EF4-FFF2-40B4-BE49-F238E27FC236}">
                  <a16:creationId xmlns:a16="http://schemas.microsoft.com/office/drawing/2014/main" id="{90B7366C-0173-451D-B260-B9E47C44ACBC}"/>
                </a:ext>
              </a:extLst>
            </p:cNvPr>
            <p:cNvSpPr/>
            <p:nvPr userDrawn="1"/>
          </p:nvSpPr>
          <p:spPr>
            <a:xfrm>
              <a:off x="161925" y="536266"/>
              <a:ext cx="9961283" cy="396000"/>
            </a:xfrm>
            <a:custGeom>
              <a:avLst/>
              <a:gdLst>
                <a:gd name="connsiteX0" fmla="*/ 0 w 9946927"/>
                <a:gd name="connsiteY0" fmla="*/ 0 h 396000"/>
                <a:gd name="connsiteX1" fmla="*/ 9554213 w 9946927"/>
                <a:gd name="connsiteY1" fmla="*/ 0 h 396000"/>
                <a:gd name="connsiteX2" fmla="*/ 9575411 w 9946927"/>
                <a:gd name="connsiteY2" fmla="*/ 21375 h 396000"/>
                <a:gd name="connsiteX3" fmla="*/ 9946927 w 9946927"/>
                <a:gd name="connsiteY3" fmla="*/ 396000 h 396000"/>
                <a:gd name="connsiteX4" fmla="*/ 9942003 w 9946927"/>
                <a:gd name="connsiteY4" fmla="*/ 396000 h 396000"/>
                <a:gd name="connsiteX5" fmla="*/ 9848834 w 9946927"/>
                <a:gd name="connsiteY5" fmla="*/ 396000 h 396000"/>
                <a:gd name="connsiteX6" fmla="*/ 9549825 w 9946927"/>
                <a:gd name="connsiteY6" fmla="*/ 396000 h 396000"/>
                <a:gd name="connsiteX7" fmla="*/ 8927381 w 9946927"/>
                <a:gd name="connsiteY7" fmla="*/ 396000 h 396000"/>
                <a:gd name="connsiteX8" fmla="*/ 8458122 w 9946927"/>
                <a:gd name="connsiteY8" fmla="*/ 396000 h 396000"/>
                <a:gd name="connsiteX9" fmla="*/ 7863906 w 9946927"/>
                <a:gd name="connsiteY9" fmla="*/ 396000 h 396000"/>
                <a:gd name="connsiteX10" fmla="*/ 7130032 w 9946927"/>
                <a:gd name="connsiteY10" fmla="*/ 396000 h 396000"/>
                <a:gd name="connsiteX11" fmla="*/ 6241804 w 9946927"/>
                <a:gd name="connsiteY11" fmla="*/ 396000 h 396000"/>
                <a:gd name="connsiteX12" fmla="*/ 5184519 w 9946927"/>
                <a:gd name="connsiteY12" fmla="*/ 396000 h 396000"/>
                <a:gd name="connsiteX13" fmla="*/ 3943480 w 9946927"/>
                <a:gd name="connsiteY13" fmla="*/ 396000 h 396000"/>
                <a:gd name="connsiteX14" fmla="*/ 2503986 w 9946927"/>
                <a:gd name="connsiteY14" fmla="*/ 396000 h 396000"/>
                <a:gd name="connsiteX15" fmla="*/ 851339 w 9946927"/>
                <a:gd name="connsiteY15" fmla="*/ 396000 h 396000"/>
                <a:gd name="connsiteX16" fmla="*/ 777876 w 9946927"/>
                <a:gd name="connsiteY16" fmla="*/ 396000 h 396000"/>
                <a:gd name="connsiteX17" fmla="*/ 603403 w 9946927"/>
                <a:gd name="connsiteY17" fmla="*/ 396000 h 396000"/>
                <a:gd name="connsiteX18" fmla="*/ 263640 w 9946927"/>
                <a:gd name="connsiteY18" fmla="*/ 396000 h 396000"/>
                <a:gd name="connsiteX19" fmla="*/ 208715 w 9946927"/>
                <a:gd name="connsiteY19" fmla="*/ 396000 h 396000"/>
                <a:gd name="connsiteX20" fmla="*/ 0 w 9946927"/>
                <a:gd name="connsiteY20" fmla="*/ 198305 h 396000"/>
                <a:gd name="connsiteX21" fmla="*/ 0 w 9946927"/>
                <a:gd name="connsiteY21" fmla="*/ 29183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946927" h="396000">
                  <a:moveTo>
                    <a:pt x="0" y="0"/>
                  </a:moveTo>
                  <a:lnTo>
                    <a:pt x="9554213" y="0"/>
                  </a:lnTo>
                  <a:lnTo>
                    <a:pt x="9575411" y="21375"/>
                  </a:lnTo>
                  <a:cubicBezTo>
                    <a:pt x="9665779" y="112500"/>
                    <a:pt x="9786271" y="234000"/>
                    <a:pt x="9946927" y="396000"/>
                  </a:cubicBezTo>
                  <a:lnTo>
                    <a:pt x="9942003" y="396000"/>
                  </a:lnTo>
                  <a:lnTo>
                    <a:pt x="9848834" y="396000"/>
                  </a:lnTo>
                  <a:lnTo>
                    <a:pt x="9549825" y="396000"/>
                  </a:lnTo>
                  <a:lnTo>
                    <a:pt x="8927381" y="396000"/>
                  </a:lnTo>
                  <a:lnTo>
                    <a:pt x="8458122" y="396000"/>
                  </a:lnTo>
                  <a:lnTo>
                    <a:pt x="7863906" y="396000"/>
                  </a:lnTo>
                  <a:lnTo>
                    <a:pt x="7130032" y="396000"/>
                  </a:lnTo>
                  <a:lnTo>
                    <a:pt x="6241804" y="396000"/>
                  </a:lnTo>
                  <a:lnTo>
                    <a:pt x="5184519" y="396000"/>
                  </a:lnTo>
                  <a:lnTo>
                    <a:pt x="3943480" y="396000"/>
                  </a:lnTo>
                  <a:lnTo>
                    <a:pt x="2503986" y="396000"/>
                  </a:lnTo>
                  <a:lnTo>
                    <a:pt x="851339" y="396000"/>
                  </a:lnTo>
                  <a:lnTo>
                    <a:pt x="777876" y="396000"/>
                  </a:lnTo>
                  <a:lnTo>
                    <a:pt x="603403" y="396000"/>
                  </a:lnTo>
                  <a:lnTo>
                    <a:pt x="263640" y="396000"/>
                  </a:lnTo>
                  <a:lnTo>
                    <a:pt x="208715" y="396000"/>
                  </a:lnTo>
                  <a:cubicBezTo>
                    <a:pt x="208715" y="396000"/>
                    <a:pt x="208715" y="396000"/>
                    <a:pt x="0" y="198305"/>
                  </a:cubicBezTo>
                  <a:cubicBezTo>
                    <a:pt x="0" y="198305"/>
                    <a:pt x="0" y="198305"/>
                    <a:pt x="0" y="2918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a:extLst>
                <a:ext uri="{FF2B5EF4-FFF2-40B4-BE49-F238E27FC236}">
                  <a16:creationId xmlns:a16="http://schemas.microsoft.com/office/drawing/2014/main" id="{34DB3166-9AB5-43FB-8591-93246638EB08}"/>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D40C9C0E-769C-4D22-A484-B325C7ECE503}"/>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タイトル 1">
            <a:extLst>
              <a:ext uri="{FF2B5EF4-FFF2-40B4-BE49-F238E27FC236}">
                <a16:creationId xmlns:a16="http://schemas.microsoft.com/office/drawing/2014/main" id="{ED4B86B0-3BB3-4009-9A6E-83BD54068242}"/>
              </a:ext>
            </a:extLst>
          </p:cNvPr>
          <p:cNvSpPr>
            <a:spLocks noGrp="1"/>
          </p:cNvSpPr>
          <p:nvPr userDrawn="1">
            <p:ph type="title" hasCustomPrompt="1"/>
          </p:nvPr>
        </p:nvSpPr>
        <p:spPr bwMode="white">
          <a:xfrm>
            <a:off x="161925" y="536266"/>
            <a:ext cx="9288000" cy="396000"/>
          </a:xfrm>
          <a:prstGeom prst="rect">
            <a:avLst/>
          </a:prstGeom>
        </p:spPr>
        <p:txBody>
          <a:bodyPr lIns="252000" tIns="0" rIns="0" bIns="0" anchor="ctr" anchorCtr="0"/>
          <a:lstStyle>
            <a:lvl1pPr algn="l">
              <a:defRPr sz="2400"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54" name="コンテンツ プレースホルダー 3">
            <a:extLst>
              <a:ext uri="{FF2B5EF4-FFF2-40B4-BE49-F238E27FC236}">
                <a16:creationId xmlns:a16="http://schemas.microsoft.com/office/drawing/2014/main" id="{F530AFF5-0F75-4301-B416-E2BDE7D4B1D3}"/>
              </a:ext>
            </a:extLst>
          </p:cNvPr>
          <p:cNvSpPr>
            <a:spLocks noGrp="1"/>
          </p:cNvSpPr>
          <p:nvPr userDrawn="1">
            <p:ph sz="quarter" idx="11" hasCustomPrompt="1"/>
          </p:nvPr>
        </p:nvSpPr>
        <p:spPr bwMode="white">
          <a:xfrm>
            <a:off x="161925" y="284266"/>
            <a:ext cx="9288000" cy="252000"/>
          </a:xfrm>
          <a:prstGeom prst="rect">
            <a:avLst/>
          </a:prstGeom>
        </p:spPr>
        <p:txBody>
          <a:bodyPr lIns="252000" tIns="0" rIns="0" bIns="0" anchor="ctr" anchorCtr="0"/>
          <a:lstStyle>
            <a:lvl1pPr algn="l">
              <a:defRPr sz="1400" b="1">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第</a:t>
            </a:r>
            <a:r>
              <a:rPr kumimoji="1" lang="en-US" altLang="ja-JP" dirty="0"/>
              <a:t>2</a:t>
            </a:r>
            <a:r>
              <a:rPr kumimoji="1" lang="ja-JP" altLang="en-US" dirty="0"/>
              <a:t>階層（例：章タイトル）</a:t>
            </a:r>
          </a:p>
        </p:txBody>
      </p:sp>
      <p:sp>
        <p:nvSpPr>
          <p:cNvPr id="19" name="コンテンツ プレースホルダー 3">
            <a:extLst>
              <a:ext uri="{FF2B5EF4-FFF2-40B4-BE49-F238E27FC236}">
                <a16:creationId xmlns:a16="http://schemas.microsoft.com/office/drawing/2014/main" id="{EDF4FE31-3A07-443C-9CD8-C81650AD9D2F}"/>
              </a:ext>
            </a:extLst>
          </p:cNvPr>
          <p:cNvSpPr>
            <a:spLocks noGrp="1"/>
          </p:cNvSpPr>
          <p:nvPr>
            <p:ph sz="quarter" idx="12" hasCustomPrompt="1"/>
          </p:nvPr>
        </p:nvSpPr>
        <p:spPr>
          <a:xfrm>
            <a:off x="161925" y="1110920"/>
            <a:ext cx="10367963" cy="634941"/>
          </a:xfrm>
          <a:prstGeom prst="rect">
            <a:avLst/>
          </a:prstGeom>
          <a:ln w="19050">
            <a:solidFill>
              <a:schemeClr val="tx2"/>
            </a:solidFill>
          </a:ln>
        </p:spPr>
        <p:txBody>
          <a:bodyPr wrap="square" lIns="180000" tIns="180000" rIns="180000" bIns="144000" anchor="t" anchorCtr="0">
            <a:spAutoFit/>
          </a:bodyPr>
          <a:lstStyle>
            <a:lvl1pPr marL="285750" indent="-285750" algn="l">
              <a:lnSpc>
                <a:spcPct val="100000"/>
              </a:lnSpc>
              <a:spcBef>
                <a:spcPts val="600"/>
              </a:spcBef>
              <a:spcAft>
                <a:spcPts val="0"/>
              </a:spcAft>
              <a:buFont typeface="Wingdings" panose="05000000000000000000" pitchFamily="2" charset="2"/>
              <a:buChar char="n"/>
              <a:defRPr sz="2000"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リードリードリードリードリードリードリードリードリードリードリードリードリードリードリードリードリードリード</a:t>
            </a:r>
          </a:p>
        </p:txBody>
      </p:sp>
    </p:spTree>
    <p:extLst>
      <p:ext uri="{BB962C8B-B14F-4D97-AF65-F5344CB8AC3E}">
        <p14:creationId xmlns:p14="http://schemas.microsoft.com/office/powerpoint/2010/main" val="4036131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シンプル">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a:xfrm>
            <a:off x="161925" y="189756"/>
            <a:ext cx="9720000" cy="324000"/>
          </a:xfrm>
          <a:prstGeom prst="rect">
            <a:avLst/>
          </a:prstGeom>
        </p:spPr>
        <p:txBody>
          <a:bodyPr lIns="72000" tIns="36000" rIns="0" bIns="0" anchor="ctr" anchorCtr="0"/>
          <a:lstStyle>
            <a:lvl1pPr algn="l">
              <a:defRPr sz="1800" b="1">
                <a:solidFill>
                  <a:schemeClr val="bg2"/>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28" name="コンテンツ プレースホルダー 3">
            <a:extLst>
              <a:ext uri="{FF2B5EF4-FFF2-40B4-BE49-F238E27FC236}">
                <a16:creationId xmlns:a16="http://schemas.microsoft.com/office/drawing/2014/main" id="{217043BF-6B11-4540-B78A-D1AECDE4B04F}"/>
              </a:ext>
            </a:extLst>
          </p:cNvPr>
          <p:cNvSpPr>
            <a:spLocks noGrp="1"/>
          </p:cNvSpPr>
          <p:nvPr>
            <p:ph sz="quarter" idx="12" hasCustomPrompt="1"/>
          </p:nvPr>
        </p:nvSpPr>
        <p:spPr>
          <a:xfrm>
            <a:off x="161925" y="585756"/>
            <a:ext cx="10368000" cy="469905"/>
          </a:xfrm>
          <a:prstGeom prst="rect">
            <a:avLst/>
          </a:prstGeom>
          <a:ln w="19050">
            <a:solidFill>
              <a:schemeClr val="tx2"/>
            </a:solidFill>
          </a:ln>
        </p:spPr>
        <p:txBody>
          <a:bodyPr lIns="144000" tIns="144000" rIns="144000" bIns="108000" anchor="t" anchorCtr="0">
            <a:spAutoFit/>
          </a:bodyPr>
          <a:lstStyle>
            <a:lvl1pPr marL="190500" indent="-190500" algn="l">
              <a:lnSpc>
                <a:spcPct val="100000"/>
              </a:lnSpc>
              <a:spcBef>
                <a:spcPts val="600"/>
              </a:spcBef>
              <a:buFont typeface="Wingdings" panose="05000000000000000000" pitchFamily="2" charset="2"/>
              <a:buChar char="n"/>
              <a:defRPr sz="1400"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リードリードリードリードリードリードリードリードリードリードリードリードリードリードリードリードリードリードリードリードリードリードリードリードリードリード</a:t>
            </a:r>
          </a:p>
        </p:txBody>
      </p:sp>
      <p:cxnSp>
        <p:nvCxnSpPr>
          <p:cNvPr id="13" name="直線コネクタ 12">
            <a:extLst>
              <a:ext uri="{FF2B5EF4-FFF2-40B4-BE49-F238E27FC236}">
                <a16:creationId xmlns:a16="http://schemas.microsoft.com/office/drawing/2014/main" id="{9C3C82BE-DD9A-46A4-A9AA-9E36F501B193}"/>
              </a:ext>
            </a:extLst>
          </p:cNvPr>
          <p:cNvCxnSpPr>
            <a:cxnSpLocks/>
          </p:cNvCxnSpPr>
          <p:nvPr userDrawn="1"/>
        </p:nvCxnSpPr>
        <p:spPr>
          <a:xfrm flipH="1">
            <a:off x="179388" y="503388"/>
            <a:ext cx="10332000" cy="10368"/>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4" name="Picture 11" descr="ç°å¢ç">
            <a:extLst>
              <a:ext uri="{FF2B5EF4-FFF2-40B4-BE49-F238E27FC236}">
                <a16:creationId xmlns:a16="http://schemas.microsoft.com/office/drawing/2014/main" id="{0CF6094D-B943-4965-A2F6-67DD6FF3FF53}"/>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0139629" y="152064"/>
            <a:ext cx="397939" cy="329519"/>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E84D1288-0306-4500-A9D7-D150B7340281}"/>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371212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予算ポンチ絵">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p:ph type="title" hasCustomPrompt="1"/>
          </p:nvPr>
        </p:nvSpPr>
        <p:spPr>
          <a:xfrm>
            <a:off x="161925" y="189756"/>
            <a:ext cx="9612000" cy="324000"/>
          </a:xfrm>
          <a:prstGeom prst="rect">
            <a:avLst/>
          </a:prstGeom>
        </p:spPr>
        <p:txBody>
          <a:bodyPr lIns="72000" tIns="36000" rIns="0" bIns="0" anchor="ctr" anchorCtr="0"/>
          <a:lstStyle>
            <a:lvl1pPr algn="l">
              <a:defRPr sz="1800" b="1">
                <a:solidFill>
                  <a:schemeClr val="bg2"/>
                </a:solidFill>
                <a:latin typeface="Meiryo UI" panose="020B0604030504040204" pitchFamily="50" charset="-128"/>
                <a:ea typeface="Meiryo UI" panose="020B0604030504040204" pitchFamily="50" charset="-128"/>
              </a:defRPr>
            </a:lvl1pPr>
          </a:lstStyle>
          <a:p>
            <a:r>
              <a:rPr kumimoji="1" lang="ja-JP" altLang="en-US" dirty="0"/>
              <a:t>事業名を記入（○○省連携事業）</a:t>
            </a:r>
          </a:p>
        </p:txBody>
      </p:sp>
      <p:pic>
        <p:nvPicPr>
          <p:cNvPr id="11" name="グラフィックス 4">
            <a:extLst>
              <a:ext uri="{FF2B5EF4-FFF2-40B4-BE49-F238E27FC236}">
                <a16:creationId xmlns:a16="http://schemas.microsoft.com/office/drawing/2014/main" id="{3A88E330-170F-4EB6-B0EE-6B45EEBC0B9C}"/>
              </a:ext>
            </a:extLst>
          </p:cNvPr>
          <p:cNvPicPr>
            <a:picLocks/>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61925" y="7020288"/>
            <a:ext cx="10367963" cy="360000"/>
          </a:xfrm>
          <a:prstGeom prst="rect">
            <a:avLst/>
          </a:prstGeom>
          <a:ln>
            <a:noFill/>
          </a:ln>
        </p:spPr>
      </p:pic>
      <p:sp>
        <p:nvSpPr>
          <p:cNvPr id="12" name="テキスト ボックス 11">
            <a:extLst>
              <a:ext uri="{FF2B5EF4-FFF2-40B4-BE49-F238E27FC236}">
                <a16:creationId xmlns:a16="http://schemas.microsoft.com/office/drawing/2014/main" id="{94A05131-CD38-4DAA-A727-2378740DE858}"/>
              </a:ext>
            </a:extLst>
          </p:cNvPr>
          <p:cNvSpPr txBox="1"/>
          <p:nvPr userDrawn="1"/>
        </p:nvSpPr>
        <p:spPr bwMode="white">
          <a:xfrm>
            <a:off x="170408" y="7020288"/>
            <a:ext cx="1164253" cy="360000"/>
          </a:xfrm>
          <a:prstGeom prst="rect">
            <a:avLst/>
          </a:prstGeom>
          <a:noFill/>
        </p:spPr>
        <p:txBody>
          <a:bodyPr wrap="square" lIns="108000" tIns="0" rIns="0" bIns="0" rtlCol="0" anchor="ctr">
            <a:noAutofit/>
          </a:bodyPr>
          <a:lstStyle/>
          <a:p>
            <a:r>
              <a:rPr lang="ja-JP" altLang="en-US" sz="1200" b="1" dirty="0">
                <a:solidFill>
                  <a:schemeClr val="bg1"/>
                </a:solidFill>
                <a:latin typeface="Meiryo UI" panose="020B0604030504040204" pitchFamily="50" charset="-128"/>
                <a:ea typeface="Meiryo UI" panose="020B0604030504040204" pitchFamily="50" charset="-128"/>
              </a:rPr>
              <a:t>お問合せ先：</a:t>
            </a:r>
          </a:p>
        </p:txBody>
      </p:sp>
      <p:sp>
        <p:nvSpPr>
          <p:cNvPr id="15" name="テキスト ボックス 14">
            <a:extLst>
              <a:ext uri="{FF2B5EF4-FFF2-40B4-BE49-F238E27FC236}">
                <a16:creationId xmlns:a16="http://schemas.microsoft.com/office/drawing/2014/main" id="{2BD77E91-C9FE-4338-9D09-008455B00AB5}"/>
              </a:ext>
            </a:extLst>
          </p:cNvPr>
          <p:cNvSpPr txBox="1"/>
          <p:nvPr userDrawn="1"/>
        </p:nvSpPr>
        <p:spPr>
          <a:xfrm>
            <a:off x="159173" y="2395810"/>
            <a:ext cx="5420215" cy="288000"/>
          </a:xfrm>
          <a:prstGeom prst="rect">
            <a:avLst/>
          </a:prstGeom>
          <a:noFill/>
        </p:spPr>
        <p:txBody>
          <a:bodyPr wrap="square" lIns="0" tIns="0" bIns="72000" rtlCol="0" anchor="b" anchorCtr="0">
            <a:noAutofit/>
          </a:bodyPr>
          <a:lstStyle/>
          <a:p>
            <a:r>
              <a:rPr lang="en-US" altLang="ja-JP" sz="1511" b="1" dirty="0">
                <a:solidFill>
                  <a:schemeClr val="bg2"/>
                </a:solidFill>
                <a:latin typeface="Meiryo UI" panose="020B0604030504040204" pitchFamily="50" charset="-128"/>
                <a:ea typeface="Meiryo UI" panose="020B0604030504040204" pitchFamily="50" charset="-128"/>
              </a:rPr>
              <a:t>2. </a:t>
            </a:r>
            <a:r>
              <a:rPr lang="ja-JP" altLang="en-US" sz="1511" b="1" dirty="0">
                <a:solidFill>
                  <a:schemeClr val="bg2"/>
                </a:solidFill>
                <a:latin typeface="Meiryo UI" panose="020B0604030504040204" pitchFamily="50" charset="-128"/>
                <a:ea typeface="Meiryo UI" panose="020B0604030504040204" pitchFamily="50" charset="-128"/>
              </a:rPr>
              <a:t>事業内容</a:t>
            </a:r>
          </a:p>
        </p:txBody>
      </p:sp>
      <p:sp>
        <p:nvSpPr>
          <p:cNvPr id="17" name="テキスト プレースホルダー 37">
            <a:extLst>
              <a:ext uri="{FF2B5EF4-FFF2-40B4-BE49-F238E27FC236}">
                <a16:creationId xmlns:a16="http://schemas.microsoft.com/office/drawing/2014/main" id="{B025C42B-6C2E-46D5-B3BF-74CB50E2240D}"/>
              </a:ext>
            </a:extLst>
          </p:cNvPr>
          <p:cNvSpPr>
            <a:spLocks noGrp="1"/>
          </p:cNvSpPr>
          <p:nvPr>
            <p:ph type="body" sz="quarter" idx="13" hasCustomPrompt="1"/>
          </p:nvPr>
        </p:nvSpPr>
        <p:spPr>
          <a:xfrm>
            <a:off x="1428847" y="601678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95">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赤色の吹出しに示した選択肢の中から選択して記載</a:t>
            </a:r>
            <a:endParaRPr kumimoji="1" lang="en-US" altLang="ja-JP" dirty="0"/>
          </a:p>
        </p:txBody>
      </p:sp>
      <p:sp>
        <p:nvSpPr>
          <p:cNvPr id="18" name="テキスト プレースホルダー 37">
            <a:extLst>
              <a:ext uri="{FF2B5EF4-FFF2-40B4-BE49-F238E27FC236}">
                <a16:creationId xmlns:a16="http://schemas.microsoft.com/office/drawing/2014/main" id="{E3E103C1-FA4F-413B-B322-F7A71AB7D111}"/>
              </a:ext>
            </a:extLst>
          </p:cNvPr>
          <p:cNvSpPr>
            <a:spLocks noGrp="1"/>
          </p:cNvSpPr>
          <p:nvPr>
            <p:ph type="body" sz="quarter" idx="14" hasCustomPrompt="1"/>
          </p:nvPr>
        </p:nvSpPr>
        <p:spPr>
          <a:xfrm>
            <a:off x="161925" y="2681570"/>
            <a:ext cx="5417463" cy="2840112"/>
          </a:xfrm>
        </p:spPr>
        <p:txBody>
          <a:bodyPr lIns="0" tIns="72000" rIns="0" bIns="0" anchor="t">
            <a:noAutofit/>
          </a:bodyPr>
          <a:lstStyle>
            <a:lvl1pPr marL="0" indent="0" algn="l">
              <a:lnSpc>
                <a:spcPct val="120000"/>
              </a:lnSpc>
              <a:spcBef>
                <a:spcPts val="0"/>
              </a:spcBef>
              <a:buFont typeface="Arial" panose="020B0604020202020204" pitchFamily="34" charset="0"/>
              <a:buNone/>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事業内容を説明</a:t>
            </a:r>
            <a:endParaRPr kumimoji="1" lang="en-US" altLang="ja-JP" dirty="0"/>
          </a:p>
        </p:txBody>
      </p:sp>
      <p:sp>
        <p:nvSpPr>
          <p:cNvPr id="19" name="テキスト プレースホルダー 37">
            <a:extLst>
              <a:ext uri="{FF2B5EF4-FFF2-40B4-BE49-F238E27FC236}">
                <a16:creationId xmlns:a16="http://schemas.microsoft.com/office/drawing/2014/main" id="{6F2F8E83-D6AE-4DFB-A6DE-B46846AD141C}"/>
              </a:ext>
            </a:extLst>
          </p:cNvPr>
          <p:cNvSpPr>
            <a:spLocks noGrp="1"/>
          </p:cNvSpPr>
          <p:nvPr>
            <p:ph type="body" sz="quarter" idx="15" hasCustomPrompt="1"/>
          </p:nvPr>
        </p:nvSpPr>
        <p:spPr>
          <a:xfrm>
            <a:off x="1300696" y="1362747"/>
            <a:ext cx="9216000" cy="720000"/>
          </a:xfrm>
        </p:spPr>
        <p:txBody>
          <a:bodyPr lIns="108000" tIns="36000" rIns="0" bIns="0" anchor="t" anchorCtr="0">
            <a:noAutofit/>
          </a:bodyPr>
          <a:lstStyle>
            <a:lvl1pPr marL="246728" indent="-246728" algn="l">
              <a:lnSpc>
                <a:spcPct val="120000"/>
              </a:lnSpc>
              <a:spcBef>
                <a:spcPts val="0"/>
              </a:spcBef>
              <a:buFont typeface="+mj-ea"/>
              <a:buAutoNum type="circleNumDbPlain"/>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事業の目的を箇条書きで記載。</a:t>
            </a:r>
            <a:endParaRPr kumimoji="1" lang="en-US" altLang="ja-JP" dirty="0"/>
          </a:p>
          <a:p>
            <a:pPr lvl="0"/>
            <a:r>
              <a:rPr kumimoji="1" lang="ja-JP" altLang="en-US" dirty="0"/>
              <a:t>　</a:t>
            </a:r>
            <a:endParaRPr kumimoji="1" lang="en-US" altLang="ja-JP" dirty="0"/>
          </a:p>
          <a:p>
            <a:pPr lvl="0"/>
            <a:r>
              <a:rPr kumimoji="1" lang="ja-JP" altLang="en-US" dirty="0"/>
              <a:t>　</a:t>
            </a:r>
          </a:p>
          <a:p>
            <a:pPr lvl="0"/>
            <a:endParaRPr kumimoji="1" lang="en-US" altLang="ja-JP" dirty="0"/>
          </a:p>
        </p:txBody>
      </p:sp>
      <p:cxnSp>
        <p:nvCxnSpPr>
          <p:cNvPr id="20" name="直線コネクタ 19">
            <a:extLst>
              <a:ext uri="{FF2B5EF4-FFF2-40B4-BE49-F238E27FC236}">
                <a16:creationId xmlns:a16="http://schemas.microsoft.com/office/drawing/2014/main" id="{575E979F-E9D2-4856-B687-9C1FF17E73ED}"/>
              </a:ext>
            </a:extLst>
          </p:cNvPr>
          <p:cNvCxnSpPr/>
          <p:nvPr userDrawn="1"/>
        </p:nvCxnSpPr>
        <p:spPr>
          <a:xfrm flipV="1">
            <a:off x="1300696" y="1362747"/>
            <a:ext cx="0" cy="72000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7EAAD990-8616-4EFB-8C8F-39F44D2719A7}"/>
              </a:ext>
            </a:extLst>
          </p:cNvPr>
          <p:cNvSpPr txBox="1"/>
          <p:nvPr userDrawn="1"/>
        </p:nvSpPr>
        <p:spPr>
          <a:xfrm>
            <a:off x="161925" y="1542747"/>
            <a:ext cx="1138771" cy="360000"/>
          </a:xfrm>
          <a:prstGeom prst="rect">
            <a:avLst/>
          </a:prstGeom>
          <a:noFill/>
        </p:spPr>
        <p:txBody>
          <a:bodyPr wrap="square" lIns="0" tIns="0" rIns="0" bIns="0" rtlCol="0" anchor="ctr">
            <a:noAutofit/>
          </a:bodyPr>
          <a:lstStyle/>
          <a:p>
            <a:r>
              <a:rPr lang="en-US" altLang="ja-JP" sz="1511" b="1" dirty="0">
                <a:solidFill>
                  <a:schemeClr val="bg2"/>
                </a:solidFill>
                <a:latin typeface="Meiryo UI" panose="020B0604030504040204" pitchFamily="50" charset="-128"/>
                <a:ea typeface="Meiryo UI" panose="020B0604030504040204" pitchFamily="50" charset="-128"/>
              </a:rPr>
              <a:t>1. </a:t>
            </a:r>
            <a:r>
              <a:rPr lang="ja-JP" altLang="en-US" sz="1511" b="1" dirty="0">
                <a:solidFill>
                  <a:schemeClr val="bg2"/>
                </a:solidFill>
                <a:latin typeface="Meiryo UI" panose="020B0604030504040204" pitchFamily="50" charset="-128"/>
                <a:ea typeface="Meiryo UI" panose="020B0604030504040204" pitchFamily="50" charset="-128"/>
              </a:rPr>
              <a:t>事業目的</a:t>
            </a:r>
          </a:p>
        </p:txBody>
      </p:sp>
      <p:sp>
        <p:nvSpPr>
          <p:cNvPr id="22" name="テキスト プレースホルダー 36">
            <a:extLst>
              <a:ext uri="{FF2B5EF4-FFF2-40B4-BE49-F238E27FC236}">
                <a16:creationId xmlns:a16="http://schemas.microsoft.com/office/drawing/2014/main" id="{6B374390-D51B-435B-BC83-E2B9C6EF2D83}"/>
              </a:ext>
            </a:extLst>
          </p:cNvPr>
          <p:cNvSpPr>
            <a:spLocks noGrp="1"/>
          </p:cNvSpPr>
          <p:nvPr>
            <p:ph type="body" sz="quarter" idx="24" hasCustomPrompt="1"/>
          </p:nvPr>
        </p:nvSpPr>
        <p:spPr bwMode="white">
          <a:xfrm>
            <a:off x="1220099" y="7020288"/>
            <a:ext cx="9288000" cy="360000"/>
          </a:xfrm>
        </p:spPr>
        <p:txBody>
          <a:bodyPr lIns="0" tIns="18000" rIns="108000" bIns="0" anchor="ctr">
            <a:noAutofit/>
          </a:bodyPr>
          <a:lstStyle>
            <a:lvl1pPr marL="0" indent="0" algn="l">
              <a:buNone/>
              <a:defRPr sz="1200" b="1">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問合せ先を記載</a:t>
            </a:r>
          </a:p>
        </p:txBody>
      </p:sp>
      <p:sp>
        <p:nvSpPr>
          <p:cNvPr id="23" name="テキスト ボックス 22">
            <a:extLst>
              <a:ext uri="{FF2B5EF4-FFF2-40B4-BE49-F238E27FC236}">
                <a16:creationId xmlns:a16="http://schemas.microsoft.com/office/drawing/2014/main" id="{3300BF32-8B86-43CF-9624-64796ABDAC3D}"/>
              </a:ext>
            </a:extLst>
          </p:cNvPr>
          <p:cNvSpPr txBox="1"/>
          <p:nvPr userDrawn="1"/>
        </p:nvSpPr>
        <p:spPr>
          <a:xfrm>
            <a:off x="436257" y="6016788"/>
            <a:ext cx="972000" cy="252000"/>
          </a:xfrm>
          <a:prstGeom prst="rect">
            <a:avLst/>
          </a:prstGeom>
          <a:noFill/>
        </p:spPr>
        <p:txBody>
          <a:bodyPr wrap="none" lIns="0" tIns="0" rIns="0" bIns="0" rtlCol="0" anchor="ctr">
            <a:noAutofit/>
          </a:bodyPr>
          <a:lstStyle/>
          <a:p>
            <a:pPr algn="dist"/>
            <a:r>
              <a:rPr lang="ja-JP" altLang="en-US" sz="1295" dirty="0">
                <a:solidFill>
                  <a:schemeClr val="tx1"/>
                </a:solidFill>
                <a:latin typeface="Meiryo UI" panose="020B0604030504040204" pitchFamily="50" charset="-128"/>
                <a:ea typeface="Meiryo UI" panose="020B0604030504040204" pitchFamily="50" charset="-128"/>
              </a:rPr>
              <a:t>■事業形態：</a:t>
            </a:r>
          </a:p>
        </p:txBody>
      </p:sp>
      <p:sp>
        <p:nvSpPr>
          <p:cNvPr id="24" name="テキスト プレースホルダー 37">
            <a:extLst>
              <a:ext uri="{FF2B5EF4-FFF2-40B4-BE49-F238E27FC236}">
                <a16:creationId xmlns:a16="http://schemas.microsoft.com/office/drawing/2014/main" id="{31F24937-C017-44CE-9CF8-846D2BCE722E}"/>
              </a:ext>
            </a:extLst>
          </p:cNvPr>
          <p:cNvSpPr>
            <a:spLocks noGrp="1"/>
          </p:cNvSpPr>
          <p:nvPr>
            <p:ph type="body" sz="quarter" idx="27" hasCustomPrompt="1"/>
          </p:nvPr>
        </p:nvSpPr>
        <p:spPr>
          <a:xfrm>
            <a:off x="1428847" y="630253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95">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橙色の吹出しに示した選択肢の中から選択して記載</a:t>
            </a:r>
          </a:p>
        </p:txBody>
      </p:sp>
      <p:sp>
        <p:nvSpPr>
          <p:cNvPr id="25" name="テキスト プレースホルダー 37">
            <a:extLst>
              <a:ext uri="{FF2B5EF4-FFF2-40B4-BE49-F238E27FC236}">
                <a16:creationId xmlns:a16="http://schemas.microsoft.com/office/drawing/2014/main" id="{ABBEB580-4D48-42D5-8B77-AE5AFC4BFD24}"/>
              </a:ext>
            </a:extLst>
          </p:cNvPr>
          <p:cNvSpPr>
            <a:spLocks noGrp="1"/>
          </p:cNvSpPr>
          <p:nvPr>
            <p:ph type="body" sz="quarter" idx="28" hasCustomPrompt="1"/>
          </p:nvPr>
        </p:nvSpPr>
        <p:spPr>
          <a:xfrm>
            <a:off x="1428847" y="658828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95">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令和２年度～令和○年度（予定）　と記載</a:t>
            </a:r>
          </a:p>
        </p:txBody>
      </p:sp>
      <p:sp>
        <p:nvSpPr>
          <p:cNvPr id="26" name="テキスト ボックス 25">
            <a:extLst>
              <a:ext uri="{FF2B5EF4-FFF2-40B4-BE49-F238E27FC236}">
                <a16:creationId xmlns:a16="http://schemas.microsoft.com/office/drawing/2014/main" id="{0CA0E264-5881-41CB-8BC4-C831A2A4DFEB}"/>
              </a:ext>
            </a:extLst>
          </p:cNvPr>
          <p:cNvSpPr txBox="1"/>
          <p:nvPr userDrawn="1"/>
        </p:nvSpPr>
        <p:spPr>
          <a:xfrm>
            <a:off x="436257" y="6588288"/>
            <a:ext cx="972000" cy="252000"/>
          </a:xfrm>
          <a:prstGeom prst="rect">
            <a:avLst/>
          </a:prstGeom>
          <a:noFill/>
        </p:spPr>
        <p:txBody>
          <a:bodyPr wrap="none" lIns="0" tIns="0" rIns="0" bIns="0" rtlCol="0" anchor="ctr">
            <a:noAutofit/>
          </a:bodyPr>
          <a:lstStyle/>
          <a:p>
            <a:pPr algn="dist"/>
            <a:r>
              <a:rPr lang="ja-JP" altLang="en-US" sz="1295" dirty="0">
                <a:solidFill>
                  <a:schemeClr val="tx1"/>
                </a:solidFill>
                <a:latin typeface="Meiryo UI" panose="020B0604030504040204" pitchFamily="50" charset="-128"/>
                <a:ea typeface="Meiryo UI" panose="020B0604030504040204" pitchFamily="50" charset="-128"/>
              </a:rPr>
              <a:t>■実施期間：</a:t>
            </a:r>
          </a:p>
        </p:txBody>
      </p:sp>
      <p:cxnSp>
        <p:nvCxnSpPr>
          <p:cNvPr id="27" name="直線コネクタ 26">
            <a:extLst>
              <a:ext uri="{FF2B5EF4-FFF2-40B4-BE49-F238E27FC236}">
                <a16:creationId xmlns:a16="http://schemas.microsoft.com/office/drawing/2014/main" id="{49DD02CD-CB82-437F-852D-57086C0391BD}"/>
              </a:ext>
            </a:extLst>
          </p:cNvPr>
          <p:cNvCxnSpPr>
            <a:cxnSpLocks/>
          </p:cNvCxnSpPr>
          <p:nvPr userDrawn="1"/>
        </p:nvCxnSpPr>
        <p:spPr>
          <a:xfrm flipH="1">
            <a:off x="159173" y="493020"/>
            <a:ext cx="10352215" cy="20736"/>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テキスト プレースホルダー 37">
            <a:extLst>
              <a:ext uri="{FF2B5EF4-FFF2-40B4-BE49-F238E27FC236}">
                <a16:creationId xmlns:a16="http://schemas.microsoft.com/office/drawing/2014/main" id="{8F4CACCF-DF59-40E0-8B22-3CC88D955CF8}"/>
              </a:ext>
            </a:extLst>
          </p:cNvPr>
          <p:cNvSpPr>
            <a:spLocks noGrp="1"/>
          </p:cNvSpPr>
          <p:nvPr>
            <p:ph type="body" sz="quarter" idx="17" hasCustomPrompt="1"/>
          </p:nvPr>
        </p:nvSpPr>
        <p:spPr>
          <a:xfrm>
            <a:off x="159172" y="493020"/>
            <a:ext cx="9647759" cy="324000"/>
          </a:xfrm>
        </p:spPr>
        <p:txBody>
          <a:bodyPr lIns="0" tIns="0" rIns="0" bIns="0" anchor="ctr" anchorCtr="0">
            <a:normAutofit/>
          </a:bodyPr>
          <a:lstStyle>
            <a:lvl1pPr marL="0" indent="0" algn="r">
              <a:lnSpc>
                <a:spcPct val="120000"/>
              </a:lnSpc>
              <a:spcBef>
                <a:spcPts val="0"/>
              </a:spcBef>
              <a:buFont typeface="Arial" panose="020B0604020202020204" pitchFamily="34" charset="0"/>
              <a:buNone/>
              <a:defRPr sz="1295">
                <a:solidFill>
                  <a:schemeClr val="tx1"/>
                </a:solidFill>
                <a:latin typeface="Meiryo UI" panose="020B0604030504040204" pitchFamily="50" charset="-128"/>
                <a:ea typeface="Meiryo UI" panose="020B0604030504040204" pitchFamily="50" charset="-128"/>
              </a:defRPr>
            </a:lvl1pPr>
          </a:lstStyle>
          <a:p>
            <a:pPr lvl="0"/>
            <a:r>
              <a:rPr kumimoji="1" lang="en-US" altLang="ja-JP" dirty="0"/>
              <a:t>【</a:t>
            </a:r>
            <a:r>
              <a:rPr kumimoji="1" lang="ja-JP" altLang="en-US" dirty="0"/>
              <a:t>令和２年度要求額 </a:t>
            </a:r>
            <a:r>
              <a:rPr kumimoji="1" lang="en-US" altLang="ja-JP" dirty="0"/>
              <a:t>0,000</a:t>
            </a:r>
            <a:r>
              <a:rPr kumimoji="1" lang="ja-JP" altLang="en-US" dirty="0"/>
              <a:t>百万円（</a:t>
            </a:r>
            <a:r>
              <a:rPr kumimoji="1" lang="en-US" altLang="ja-JP" dirty="0"/>
              <a:t>0,000</a:t>
            </a:r>
            <a:r>
              <a:rPr kumimoji="1" lang="ja-JP" altLang="en-US" dirty="0"/>
              <a:t>百万円）</a:t>
            </a:r>
            <a:r>
              <a:rPr kumimoji="1" lang="en-US" altLang="ja-JP" dirty="0"/>
              <a:t>】</a:t>
            </a:r>
          </a:p>
        </p:txBody>
      </p:sp>
      <p:cxnSp>
        <p:nvCxnSpPr>
          <p:cNvPr id="30" name="直線コネクタ 29">
            <a:extLst>
              <a:ext uri="{FF2B5EF4-FFF2-40B4-BE49-F238E27FC236}">
                <a16:creationId xmlns:a16="http://schemas.microsoft.com/office/drawing/2014/main" id="{EC97E369-E6B0-4356-818A-927158B52DA6}"/>
              </a:ext>
            </a:extLst>
          </p:cNvPr>
          <p:cNvCxnSpPr/>
          <p:nvPr userDrawn="1"/>
        </p:nvCxnSpPr>
        <p:spPr>
          <a:xfrm>
            <a:off x="161925" y="2681570"/>
            <a:ext cx="5400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2" name="テキスト プレースホルダー 37">
            <a:extLst>
              <a:ext uri="{FF2B5EF4-FFF2-40B4-BE49-F238E27FC236}">
                <a16:creationId xmlns:a16="http://schemas.microsoft.com/office/drawing/2014/main" id="{05AEDB54-2F1F-4D55-B5C5-B02A1E6CADAB}"/>
              </a:ext>
            </a:extLst>
          </p:cNvPr>
          <p:cNvSpPr>
            <a:spLocks noGrp="1"/>
          </p:cNvSpPr>
          <p:nvPr>
            <p:ph type="body" sz="quarter" idx="29" hasCustomPrompt="1"/>
          </p:nvPr>
        </p:nvSpPr>
        <p:spPr>
          <a:xfrm>
            <a:off x="6007116" y="2681570"/>
            <a:ext cx="4522771" cy="4140000"/>
          </a:xfrm>
        </p:spPr>
        <p:txBody>
          <a:bodyPr lIns="0" tIns="72000" rIns="0" bIns="0" anchor="t">
            <a:noAutofit/>
          </a:bodyPr>
          <a:lstStyle>
            <a:lvl1pPr marL="0" indent="0" algn="l">
              <a:lnSpc>
                <a:spcPct val="120000"/>
              </a:lnSpc>
              <a:spcBef>
                <a:spcPts val="0"/>
              </a:spcBef>
              <a:buFont typeface="Arial" panose="020B0604020202020204" pitchFamily="34" charset="0"/>
              <a:buNone/>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図・写真等を交えつつ、このスペースに納まるよう記述</a:t>
            </a:r>
          </a:p>
        </p:txBody>
      </p:sp>
      <p:cxnSp>
        <p:nvCxnSpPr>
          <p:cNvPr id="33" name="直線コネクタ 32">
            <a:extLst>
              <a:ext uri="{FF2B5EF4-FFF2-40B4-BE49-F238E27FC236}">
                <a16:creationId xmlns:a16="http://schemas.microsoft.com/office/drawing/2014/main" id="{93ABC200-7A3B-4D6E-9A7A-DD056E784D0D}"/>
              </a:ext>
            </a:extLst>
          </p:cNvPr>
          <p:cNvCxnSpPr/>
          <p:nvPr userDrawn="1"/>
        </p:nvCxnSpPr>
        <p:spPr>
          <a:xfrm>
            <a:off x="5993888" y="2681570"/>
            <a:ext cx="4536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9DABB4ED-B7E1-4C29-AC71-063748A973FB}"/>
              </a:ext>
            </a:extLst>
          </p:cNvPr>
          <p:cNvSpPr txBox="1"/>
          <p:nvPr userDrawn="1"/>
        </p:nvSpPr>
        <p:spPr>
          <a:xfrm>
            <a:off x="436256" y="6302538"/>
            <a:ext cx="972000" cy="252000"/>
          </a:xfrm>
          <a:prstGeom prst="rect">
            <a:avLst/>
          </a:prstGeom>
          <a:noFill/>
        </p:spPr>
        <p:txBody>
          <a:bodyPr wrap="none" lIns="0" tIns="0" rIns="0" bIns="0" rtlCol="0" anchor="ctr">
            <a:noAutofit/>
          </a:bodyPr>
          <a:lstStyle/>
          <a:p>
            <a:pPr algn="dist" defTabSz="179388">
              <a:tabLst/>
            </a:pPr>
            <a:r>
              <a:rPr lang="ja-JP" altLang="en-US" sz="1295" dirty="0">
                <a:solidFill>
                  <a:schemeClr val="tx1"/>
                </a:solidFill>
                <a:latin typeface="Meiryo UI" panose="020B0604030504040204" pitchFamily="50" charset="-128"/>
                <a:ea typeface="Meiryo UI" panose="020B0604030504040204" pitchFamily="50" charset="-128"/>
              </a:rPr>
              <a:t>■　　　　　　：</a:t>
            </a:r>
          </a:p>
        </p:txBody>
      </p:sp>
      <p:sp>
        <p:nvSpPr>
          <p:cNvPr id="35" name="テキスト ボックス 34">
            <a:extLst>
              <a:ext uri="{FF2B5EF4-FFF2-40B4-BE49-F238E27FC236}">
                <a16:creationId xmlns:a16="http://schemas.microsoft.com/office/drawing/2014/main" id="{B52C3A3B-D331-4FA9-B49C-4CE55D8902BF}"/>
              </a:ext>
            </a:extLst>
          </p:cNvPr>
          <p:cNvSpPr txBox="1"/>
          <p:nvPr userDrawn="1"/>
        </p:nvSpPr>
        <p:spPr>
          <a:xfrm>
            <a:off x="159173" y="5637164"/>
            <a:ext cx="5600215" cy="288000"/>
          </a:xfrm>
          <a:prstGeom prst="rect">
            <a:avLst/>
          </a:prstGeom>
          <a:noFill/>
        </p:spPr>
        <p:txBody>
          <a:bodyPr wrap="square" lIns="0" tIns="0" bIns="72000" rtlCol="0" anchor="b" anchorCtr="0">
            <a:noAutofit/>
          </a:bodyPr>
          <a:lstStyle/>
          <a:p>
            <a:r>
              <a:rPr lang="en-US" altLang="ja-JP" sz="1511" b="1" dirty="0">
                <a:solidFill>
                  <a:schemeClr val="bg2"/>
                </a:solidFill>
                <a:latin typeface="Meiryo UI" panose="020B0604030504040204" pitchFamily="50" charset="-128"/>
                <a:ea typeface="Meiryo UI" panose="020B0604030504040204" pitchFamily="50" charset="-128"/>
              </a:rPr>
              <a:t>3. </a:t>
            </a:r>
            <a:r>
              <a:rPr lang="ja-JP" altLang="en-US" sz="1511" b="1" dirty="0">
                <a:solidFill>
                  <a:schemeClr val="bg2"/>
                </a:solidFill>
                <a:latin typeface="Meiryo UI" panose="020B0604030504040204" pitchFamily="50" charset="-128"/>
                <a:ea typeface="Meiryo UI" panose="020B0604030504040204" pitchFamily="50" charset="-128"/>
              </a:rPr>
              <a:t>事業スキーム</a:t>
            </a:r>
          </a:p>
        </p:txBody>
      </p:sp>
      <p:cxnSp>
        <p:nvCxnSpPr>
          <p:cNvPr id="36" name="直線コネクタ 35">
            <a:extLst>
              <a:ext uri="{FF2B5EF4-FFF2-40B4-BE49-F238E27FC236}">
                <a16:creationId xmlns:a16="http://schemas.microsoft.com/office/drawing/2014/main" id="{E1BEDD27-520F-4457-AAA7-263233F32CAB}"/>
              </a:ext>
            </a:extLst>
          </p:cNvPr>
          <p:cNvCxnSpPr/>
          <p:nvPr userDrawn="1"/>
        </p:nvCxnSpPr>
        <p:spPr>
          <a:xfrm>
            <a:off x="179388" y="5925164"/>
            <a:ext cx="5580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pic>
        <p:nvPicPr>
          <p:cNvPr id="37" name="グラフィックス 4">
            <a:extLst>
              <a:ext uri="{FF2B5EF4-FFF2-40B4-BE49-F238E27FC236}">
                <a16:creationId xmlns:a16="http://schemas.microsoft.com/office/drawing/2014/main" id="{716B933F-57EE-4D45-A154-8C5C4C4E1984}"/>
              </a:ext>
            </a:extLst>
          </p:cNvPr>
          <p:cNvPicPr>
            <a:picLocks/>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61924" y="890697"/>
            <a:ext cx="10367961" cy="360000"/>
          </a:xfrm>
          <a:prstGeom prst="rect">
            <a:avLst/>
          </a:prstGeom>
          <a:ln>
            <a:noFill/>
          </a:ln>
        </p:spPr>
      </p:pic>
      <p:sp>
        <p:nvSpPr>
          <p:cNvPr id="38" name="テキスト プレースホルダー 36">
            <a:extLst>
              <a:ext uri="{FF2B5EF4-FFF2-40B4-BE49-F238E27FC236}">
                <a16:creationId xmlns:a16="http://schemas.microsoft.com/office/drawing/2014/main" id="{5A2EDDF3-3029-44F5-ADC4-AAC9B3CDA9BD}"/>
              </a:ext>
            </a:extLst>
          </p:cNvPr>
          <p:cNvSpPr>
            <a:spLocks noGrp="1"/>
          </p:cNvSpPr>
          <p:nvPr>
            <p:ph type="body" sz="quarter" idx="16" hasCustomPrompt="1"/>
          </p:nvPr>
        </p:nvSpPr>
        <p:spPr>
          <a:xfrm>
            <a:off x="161925" y="890696"/>
            <a:ext cx="10349461" cy="360000"/>
          </a:xfrm>
        </p:spPr>
        <p:txBody>
          <a:bodyPr lIns="108000" tIns="36000" rIns="108000" bIns="0" anchor="ctr">
            <a:noAutofit/>
          </a:bodyPr>
          <a:lstStyle>
            <a:lvl1pPr marL="0" indent="0" algn="l">
              <a:buNone/>
              <a:defRPr sz="1400"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事業のポイントを簡潔に記載</a:t>
            </a:r>
          </a:p>
        </p:txBody>
      </p:sp>
      <p:pic>
        <p:nvPicPr>
          <p:cNvPr id="8" name="Picture 11" descr="ç°å¢ç">
            <a:extLst>
              <a:ext uri="{FF2B5EF4-FFF2-40B4-BE49-F238E27FC236}">
                <a16:creationId xmlns:a16="http://schemas.microsoft.com/office/drawing/2014/main" id="{E4524634-FD36-4E22-9D09-12B514CD191F}"/>
              </a:ext>
            </a:extLst>
          </p:cNvPr>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9806931" y="146434"/>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プレースホルダー 36">
            <a:extLst>
              <a:ext uri="{FF2B5EF4-FFF2-40B4-BE49-F238E27FC236}">
                <a16:creationId xmlns:a16="http://schemas.microsoft.com/office/drawing/2014/main" id="{9B97E414-CE64-463C-8703-5E74B265F930}"/>
              </a:ext>
            </a:extLst>
          </p:cNvPr>
          <p:cNvSpPr>
            <a:spLocks noGrp="1"/>
          </p:cNvSpPr>
          <p:nvPr>
            <p:ph type="body" sz="quarter" idx="12" hasCustomPrompt="1"/>
          </p:nvPr>
        </p:nvSpPr>
        <p:spPr>
          <a:xfrm>
            <a:off x="6259117" y="2395810"/>
            <a:ext cx="4248000" cy="288000"/>
          </a:xfrm>
        </p:spPr>
        <p:txBody>
          <a:bodyPr lIns="0" tIns="0" rIns="0" bIns="72000" anchor="b" anchorCtr="0">
            <a:normAutofit/>
          </a:bodyPr>
          <a:lstStyle>
            <a:lvl1pPr marL="0" indent="0" algn="l">
              <a:buNone/>
              <a:defRPr sz="1511" b="1">
                <a:solidFill>
                  <a:schemeClr val="bg2"/>
                </a:solidFill>
                <a:latin typeface="Meiryo UI" panose="020B0604030504040204" pitchFamily="50" charset="-128"/>
                <a:ea typeface="Meiryo UI" panose="020B0604030504040204" pitchFamily="50" charset="-128"/>
                <a:cs typeface="Arial" panose="020B0604020202020204" pitchFamily="34" charset="0"/>
              </a:defRPr>
            </a:lvl1pPr>
          </a:lstStyle>
          <a:p>
            <a:pPr lvl="0"/>
            <a:r>
              <a:rPr kumimoji="1" lang="ja-JP" altLang="en-US" dirty="0"/>
              <a:t>補助対象、支援対象の例、事業イメージ </a:t>
            </a:r>
            <a:r>
              <a:rPr kumimoji="1" lang="en-US" altLang="ja-JP" dirty="0"/>
              <a:t>etc.</a:t>
            </a:r>
            <a:endParaRPr kumimoji="1" lang="ja-JP" altLang="en-US" dirty="0"/>
          </a:p>
        </p:txBody>
      </p:sp>
      <p:sp>
        <p:nvSpPr>
          <p:cNvPr id="39" name="テキスト ボックス 38">
            <a:extLst>
              <a:ext uri="{FF2B5EF4-FFF2-40B4-BE49-F238E27FC236}">
                <a16:creationId xmlns:a16="http://schemas.microsoft.com/office/drawing/2014/main" id="{44AB8DD7-62C0-4DA8-85A3-8FFC2554F26A}"/>
              </a:ext>
            </a:extLst>
          </p:cNvPr>
          <p:cNvSpPr txBox="1"/>
          <p:nvPr userDrawn="1"/>
        </p:nvSpPr>
        <p:spPr>
          <a:xfrm>
            <a:off x="6007117" y="2395810"/>
            <a:ext cx="4500000" cy="288000"/>
          </a:xfrm>
          <a:prstGeom prst="rect">
            <a:avLst/>
          </a:prstGeom>
          <a:noFill/>
        </p:spPr>
        <p:txBody>
          <a:bodyPr wrap="square" lIns="0" tIns="0" bIns="72000" rtlCol="0" anchor="b" anchorCtr="0">
            <a:noAutofit/>
          </a:bodyPr>
          <a:lstStyle/>
          <a:p>
            <a:pPr algn="l"/>
            <a:r>
              <a:rPr lang="en-US" altLang="ja-JP" sz="1511" b="1" dirty="0">
                <a:solidFill>
                  <a:schemeClr val="bg2"/>
                </a:solidFill>
                <a:latin typeface="Meiryo UI" panose="020B0604030504040204" pitchFamily="50" charset="-128"/>
                <a:ea typeface="Meiryo UI" panose="020B0604030504040204" pitchFamily="50" charset="-128"/>
              </a:rPr>
              <a:t>4. </a:t>
            </a:r>
          </a:p>
        </p:txBody>
      </p:sp>
      <p:sp>
        <p:nvSpPr>
          <p:cNvPr id="31" name="テキスト プレースホルダー 37">
            <a:extLst>
              <a:ext uri="{FF2B5EF4-FFF2-40B4-BE49-F238E27FC236}">
                <a16:creationId xmlns:a16="http://schemas.microsoft.com/office/drawing/2014/main" id="{8DAEC8DB-209D-4346-BBA0-580F33B624E7}"/>
              </a:ext>
            </a:extLst>
          </p:cNvPr>
          <p:cNvSpPr>
            <a:spLocks noGrp="1"/>
          </p:cNvSpPr>
          <p:nvPr>
            <p:ph type="body" sz="quarter" idx="30" hasCustomPrompt="1"/>
          </p:nvPr>
        </p:nvSpPr>
        <p:spPr>
          <a:xfrm>
            <a:off x="614422" y="6302538"/>
            <a:ext cx="684000" cy="252000"/>
          </a:xfrm>
        </p:spPr>
        <p:txBody>
          <a:bodyPr lIns="0" tIns="0" rIns="0" bIns="0" anchor="ctr" anchorCtr="0">
            <a:noAutofit/>
          </a:bodyPr>
          <a:lstStyle>
            <a:lvl1pPr marL="0" indent="0" algn="l">
              <a:lnSpc>
                <a:spcPct val="120000"/>
              </a:lnSpc>
              <a:spcBef>
                <a:spcPts val="0"/>
              </a:spcBef>
              <a:buFont typeface="Arial" panose="020B0604020202020204" pitchFamily="34" charset="0"/>
              <a:buNone/>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選　　　 択</a:t>
            </a:r>
            <a:endParaRPr kumimoji="1" lang="en-US" altLang="ja-JP" dirty="0"/>
          </a:p>
        </p:txBody>
      </p:sp>
    </p:spTree>
    <p:extLst>
      <p:ext uri="{BB962C8B-B14F-4D97-AF65-F5344CB8AC3E}">
        <p14:creationId xmlns:p14="http://schemas.microsoft.com/office/powerpoint/2010/main" val="2140407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95906" y="395837"/>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dirty="0">
              <a:solidFill>
                <a:schemeClr val="tx1"/>
              </a:solidFill>
            </a:endParaRPr>
          </a:p>
        </p:txBody>
      </p:sp>
      <p:pic>
        <p:nvPicPr>
          <p:cNvPr id="17" name="Picture 2">
            <a:extLst>
              <a:ext uri="{FF2B5EF4-FFF2-40B4-BE49-F238E27FC236}">
                <a16:creationId xmlns:a16="http://schemas.microsoft.com/office/drawing/2014/main" id="{763CBD03-2A6D-45D7-9768-1358FBBD1C8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376554" y="3439579"/>
            <a:ext cx="1938704" cy="68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3434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3A91721A-3382-431C-8B68-27C1CFB9E62E}"/>
              </a:ext>
            </a:extLst>
          </p:cNvPr>
          <p:cNvGrpSpPr/>
          <p:nvPr userDrawn="1"/>
        </p:nvGrpSpPr>
        <p:grpSpPr>
          <a:xfrm>
            <a:off x="161772" y="1042609"/>
            <a:ext cx="10368269" cy="6337679"/>
            <a:chOff x="177800" y="1042608"/>
            <a:chExt cx="10368269" cy="6337679"/>
          </a:xfrm>
        </p:grpSpPr>
        <p:grpSp>
          <p:nvGrpSpPr>
            <p:cNvPr id="3" name="グループ化 2">
              <a:extLst>
                <a:ext uri="{FF2B5EF4-FFF2-40B4-BE49-F238E27FC236}">
                  <a16:creationId xmlns:a16="http://schemas.microsoft.com/office/drawing/2014/main" id="{4BFD48F3-14B9-49AE-A1D1-DE5151258DCE}"/>
                </a:ext>
              </a:extLst>
            </p:cNvPr>
            <p:cNvGrpSpPr/>
            <p:nvPr userDrawn="1"/>
          </p:nvGrpSpPr>
          <p:grpSpPr>
            <a:xfrm>
              <a:off x="178075" y="1044950"/>
              <a:ext cx="10367994" cy="6335337"/>
              <a:chOff x="178074" y="1044950"/>
              <a:chExt cx="10656433" cy="6335337"/>
            </a:xfrm>
          </p:grpSpPr>
          <p:sp>
            <p:nvSpPr>
              <p:cNvPr id="78" name="Line 4">
                <a:extLst>
                  <a:ext uri="{FF2B5EF4-FFF2-40B4-BE49-F238E27FC236}">
                    <a16:creationId xmlns:a16="http://schemas.microsoft.com/office/drawing/2014/main" id="{D826A6A1-E7E4-43E8-8468-E8C860C51E10}"/>
                  </a:ext>
                </a:extLst>
              </p:cNvPr>
              <p:cNvSpPr>
                <a:spLocks noChangeShapeType="1"/>
              </p:cNvSpPr>
              <p:nvPr userDrawn="1"/>
            </p:nvSpPr>
            <p:spPr bwMode="auto">
              <a:xfrm>
                <a:off x="178074" y="7092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9" name="Line 4">
                <a:extLst>
                  <a:ext uri="{FF2B5EF4-FFF2-40B4-BE49-F238E27FC236}">
                    <a16:creationId xmlns:a16="http://schemas.microsoft.com/office/drawing/2014/main" id="{57F0DA1D-52D9-4F60-AFF6-8877566167A1}"/>
                  </a:ext>
                </a:extLst>
              </p:cNvPr>
              <p:cNvSpPr>
                <a:spLocks noChangeShapeType="1"/>
              </p:cNvSpPr>
              <p:nvPr userDrawn="1"/>
            </p:nvSpPr>
            <p:spPr bwMode="auto">
              <a:xfrm>
                <a:off x="178074" y="7236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 name="Line 4">
                <a:extLst>
                  <a:ext uri="{FF2B5EF4-FFF2-40B4-BE49-F238E27FC236}">
                    <a16:creationId xmlns:a16="http://schemas.microsoft.com/office/drawing/2014/main" id="{9E980EDF-B6AB-4B0C-A980-495536119834}"/>
                  </a:ext>
                </a:extLst>
              </p:cNvPr>
              <p:cNvSpPr>
                <a:spLocks noChangeShapeType="1"/>
              </p:cNvSpPr>
              <p:nvPr userDrawn="1"/>
            </p:nvSpPr>
            <p:spPr bwMode="auto">
              <a:xfrm>
                <a:off x="178074" y="66615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 name="Line 5">
                <a:extLst>
                  <a:ext uri="{FF2B5EF4-FFF2-40B4-BE49-F238E27FC236}">
                    <a16:creationId xmlns:a16="http://schemas.microsoft.com/office/drawing/2014/main" id="{36E35AEA-8BC5-4852-9481-7958B3061CC9}"/>
                  </a:ext>
                </a:extLst>
              </p:cNvPr>
              <p:cNvSpPr>
                <a:spLocks noChangeShapeType="1"/>
              </p:cNvSpPr>
              <p:nvPr userDrawn="1"/>
            </p:nvSpPr>
            <p:spPr bwMode="auto">
              <a:xfrm>
                <a:off x="178074" y="65170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 name="Line 6">
                <a:extLst>
                  <a:ext uri="{FF2B5EF4-FFF2-40B4-BE49-F238E27FC236}">
                    <a16:creationId xmlns:a16="http://schemas.microsoft.com/office/drawing/2014/main" id="{89C1479F-6CF5-403F-951E-D6CB9755730F}"/>
                  </a:ext>
                </a:extLst>
              </p:cNvPr>
              <p:cNvSpPr>
                <a:spLocks noChangeShapeType="1"/>
              </p:cNvSpPr>
              <p:nvPr userDrawn="1"/>
            </p:nvSpPr>
            <p:spPr bwMode="auto">
              <a:xfrm>
                <a:off x="178074" y="63726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 name="Line 7">
                <a:extLst>
                  <a:ext uri="{FF2B5EF4-FFF2-40B4-BE49-F238E27FC236}">
                    <a16:creationId xmlns:a16="http://schemas.microsoft.com/office/drawing/2014/main" id="{7E684421-FA46-4F76-8DF3-44167123B394}"/>
                  </a:ext>
                </a:extLst>
              </p:cNvPr>
              <p:cNvSpPr>
                <a:spLocks noChangeShapeType="1"/>
              </p:cNvSpPr>
              <p:nvPr userDrawn="1"/>
            </p:nvSpPr>
            <p:spPr bwMode="auto">
              <a:xfrm>
                <a:off x="178074" y="62281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 name="Line 8">
                <a:extLst>
                  <a:ext uri="{FF2B5EF4-FFF2-40B4-BE49-F238E27FC236}">
                    <a16:creationId xmlns:a16="http://schemas.microsoft.com/office/drawing/2014/main" id="{6ECE2685-095C-45C9-838A-65818D759485}"/>
                  </a:ext>
                </a:extLst>
              </p:cNvPr>
              <p:cNvSpPr>
                <a:spLocks noChangeShapeType="1"/>
              </p:cNvSpPr>
              <p:nvPr userDrawn="1"/>
            </p:nvSpPr>
            <p:spPr bwMode="auto">
              <a:xfrm>
                <a:off x="178074" y="60852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 name="Line 9">
                <a:extLst>
                  <a:ext uri="{FF2B5EF4-FFF2-40B4-BE49-F238E27FC236}">
                    <a16:creationId xmlns:a16="http://schemas.microsoft.com/office/drawing/2014/main" id="{600ED12E-8037-4439-94BD-A834CF658819}"/>
                  </a:ext>
                </a:extLst>
              </p:cNvPr>
              <p:cNvSpPr>
                <a:spLocks noChangeShapeType="1"/>
              </p:cNvSpPr>
              <p:nvPr userDrawn="1"/>
            </p:nvSpPr>
            <p:spPr bwMode="auto">
              <a:xfrm>
                <a:off x="178074" y="59408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 name="Line 10">
                <a:extLst>
                  <a:ext uri="{FF2B5EF4-FFF2-40B4-BE49-F238E27FC236}">
                    <a16:creationId xmlns:a16="http://schemas.microsoft.com/office/drawing/2014/main" id="{C50928EE-EDF1-4552-888F-3CCE27F96CEE}"/>
                  </a:ext>
                </a:extLst>
              </p:cNvPr>
              <p:cNvSpPr>
                <a:spLocks noChangeShapeType="1"/>
              </p:cNvSpPr>
              <p:nvPr userDrawn="1"/>
            </p:nvSpPr>
            <p:spPr bwMode="auto">
              <a:xfrm>
                <a:off x="178074" y="57963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 name="Line 11">
                <a:extLst>
                  <a:ext uri="{FF2B5EF4-FFF2-40B4-BE49-F238E27FC236}">
                    <a16:creationId xmlns:a16="http://schemas.microsoft.com/office/drawing/2014/main" id="{75B9DE1C-6ADC-4B10-B04B-57C8C991F37E}"/>
                  </a:ext>
                </a:extLst>
              </p:cNvPr>
              <p:cNvSpPr>
                <a:spLocks noChangeShapeType="1"/>
              </p:cNvSpPr>
              <p:nvPr userDrawn="1"/>
            </p:nvSpPr>
            <p:spPr bwMode="auto">
              <a:xfrm>
                <a:off x="178074" y="56534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 name="Line 12">
                <a:extLst>
                  <a:ext uri="{FF2B5EF4-FFF2-40B4-BE49-F238E27FC236}">
                    <a16:creationId xmlns:a16="http://schemas.microsoft.com/office/drawing/2014/main" id="{A23F7616-6766-47AB-B3EF-0B5FD415EF09}"/>
                  </a:ext>
                </a:extLst>
              </p:cNvPr>
              <p:cNvSpPr>
                <a:spLocks noChangeShapeType="1"/>
              </p:cNvSpPr>
              <p:nvPr userDrawn="1"/>
            </p:nvSpPr>
            <p:spPr bwMode="auto">
              <a:xfrm>
                <a:off x="178074" y="55090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 name="Line 13">
                <a:extLst>
                  <a:ext uri="{FF2B5EF4-FFF2-40B4-BE49-F238E27FC236}">
                    <a16:creationId xmlns:a16="http://schemas.microsoft.com/office/drawing/2014/main" id="{021D185C-1AAE-429B-8621-1099C040362C}"/>
                  </a:ext>
                </a:extLst>
              </p:cNvPr>
              <p:cNvSpPr>
                <a:spLocks noChangeShapeType="1"/>
              </p:cNvSpPr>
              <p:nvPr userDrawn="1"/>
            </p:nvSpPr>
            <p:spPr bwMode="auto">
              <a:xfrm>
                <a:off x="178074" y="53645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0" name="Line 14">
                <a:extLst>
                  <a:ext uri="{FF2B5EF4-FFF2-40B4-BE49-F238E27FC236}">
                    <a16:creationId xmlns:a16="http://schemas.microsoft.com/office/drawing/2014/main" id="{09703D58-1DDF-4B6E-BE8C-D9DB7B26F446}"/>
                  </a:ext>
                </a:extLst>
              </p:cNvPr>
              <p:cNvSpPr>
                <a:spLocks noChangeShapeType="1"/>
              </p:cNvSpPr>
              <p:nvPr userDrawn="1"/>
            </p:nvSpPr>
            <p:spPr bwMode="auto">
              <a:xfrm>
                <a:off x="178074" y="5220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 name="Line 15">
                <a:extLst>
                  <a:ext uri="{FF2B5EF4-FFF2-40B4-BE49-F238E27FC236}">
                    <a16:creationId xmlns:a16="http://schemas.microsoft.com/office/drawing/2014/main" id="{0A99046C-7D76-490A-88DE-41D62CAAB2D3}"/>
                  </a:ext>
                </a:extLst>
              </p:cNvPr>
              <p:cNvSpPr>
                <a:spLocks noChangeShapeType="1"/>
              </p:cNvSpPr>
              <p:nvPr userDrawn="1"/>
            </p:nvSpPr>
            <p:spPr bwMode="auto">
              <a:xfrm>
                <a:off x="178074" y="50772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 name="Line 16">
                <a:extLst>
                  <a:ext uri="{FF2B5EF4-FFF2-40B4-BE49-F238E27FC236}">
                    <a16:creationId xmlns:a16="http://schemas.microsoft.com/office/drawing/2014/main" id="{59BBACC5-635F-4604-B162-146A153A24BB}"/>
                  </a:ext>
                </a:extLst>
              </p:cNvPr>
              <p:cNvSpPr>
                <a:spLocks noChangeShapeType="1"/>
              </p:cNvSpPr>
              <p:nvPr userDrawn="1"/>
            </p:nvSpPr>
            <p:spPr bwMode="auto">
              <a:xfrm>
                <a:off x="178074" y="49327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 name="Line 17">
                <a:extLst>
                  <a:ext uri="{FF2B5EF4-FFF2-40B4-BE49-F238E27FC236}">
                    <a16:creationId xmlns:a16="http://schemas.microsoft.com/office/drawing/2014/main" id="{9FB4A3F6-32A1-4976-8A08-D1DAD172D3A1}"/>
                  </a:ext>
                </a:extLst>
              </p:cNvPr>
              <p:cNvSpPr>
                <a:spLocks noChangeShapeType="1"/>
              </p:cNvSpPr>
              <p:nvPr userDrawn="1"/>
            </p:nvSpPr>
            <p:spPr bwMode="auto">
              <a:xfrm>
                <a:off x="178074" y="47882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4" name="Line 18">
                <a:extLst>
                  <a:ext uri="{FF2B5EF4-FFF2-40B4-BE49-F238E27FC236}">
                    <a16:creationId xmlns:a16="http://schemas.microsoft.com/office/drawing/2014/main" id="{908F9892-CF7B-484A-A087-A99993AE4574}"/>
                  </a:ext>
                </a:extLst>
              </p:cNvPr>
              <p:cNvSpPr>
                <a:spLocks noChangeShapeType="1"/>
              </p:cNvSpPr>
              <p:nvPr userDrawn="1"/>
            </p:nvSpPr>
            <p:spPr bwMode="auto">
              <a:xfrm>
                <a:off x="178074" y="4643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5" name="Line 19">
                <a:extLst>
                  <a:ext uri="{FF2B5EF4-FFF2-40B4-BE49-F238E27FC236}">
                    <a16:creationId xmlns:a16="http://schemas.microsoft.com/office/drawing/2014/main" id="{8870D894-1D46-4193-A356-3B3B47BC911F}"/>
                  </a:ext>
                </a:extLst>
              </p:cNvPr>
              <p:cNvSpPr>
                <a:spLocks noChangeShapeType="1"/>
              </p:cNvSpPr>
              <p:nvPr userDrawn="1"/>
            </p:nvSpPr>
            <p:spPr bwMode="auto">
              <a:xfrm>
                <a:off x="178074" y="45009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6" name="Line 20">
                <a:extLst>
                  <a:ext uri="{FF2B5EF4-FFF2-40B4-BE49-F238E27FC236}">
                    <a16:creationId xmlns:a16="http://schemas.microsoft.com/office/drawing/2014/main" id="{E62FE32C-C1AA-4D40-946C-A2C857DF1D2C}"/>
                  </a:ext>
                </a:extLst>
              </p:cNvPr>
              <p:cNvSpPr>
                <a:spLocks noChangeShapeType="1"/>
              </p:cNvSpPr>
              <p:nvPr userDrawn="1"/>
            </p:nvSpPr>
            <p:spPr bwMode="auto">
              <a:xfrm>
                <a:off x="178074" y="43564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 name="Line 21">
                <a:extLst>
                  <a:ext uri="{FF2B5EF4-FFF2-40B4-BE49-F238E27FC236}">
                    <a16:creationId xmlns:a16="http://schemas.microsoft.com/office/drawing/2014/main" id="{A41DF6BE-EF66-4E04-9235-822F95384006}"/>
                  </a:ext>
                </a:extLst>
              </p:cNvPr>
              <p:cNvSpPr>
                <a:spLocks noChangeShapeType="1"/>
              </p:cNvSpPr>
              <p:nvPr userDrawn="1"/>
            </p:nvSpPr>
            <p:spPr bwMode="auto">
              <a:xfrm>
                <a:off x="178074" y="42120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Line 22">
                <a:extLst>
                  <a:ext uri="{FF2B5EF4-FFF2-40B4-BE49-F238E27FC236}">
                    <a16:creationId xmlns:a16="http://schemas.microsoft.com/office/drawing/2014/main" id="{04515879-DFE5-4F8A-B76C-705440CA75BA}"/>
                  </a:ext>
                </a:extLst>
              </p:cNvPr>
              <p:cNvSpPr>
                <a:spLocks noChangeShapeType="1"/>
              </p:cNvSpPr>
              <p:nvPr userDrawn="1"/>
            </p:nvSpPr>
            <p:spPr bwMode="auto">
              <a:xfrm>
                <a:off x="178074" y="39246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 name="Line 23">
                <a:extLst>
                  <a:ext uri="{FF2B5EF4-FFF2-40B4-BE49-F238E27FC236}">
                    <a16:creationId xmlns:a16="http://schemas.microsoft.com/office/drawing/2014/main" id="{0952AF1D-8248-4B31-B111-ACD4257CBB02}"/>
                  </a:ext>
                </a:extLst>
              </p:cNvPr>
              <p:cNvSpPr>
                <a:spLocks noChangeShapeType="1"/>
              </p:cNvSpPr>
              <p:nvPr userDrawn="1"/>
            </p:nvSpPr>
            <p:spPr bwMode="auto">
              <a:xfrm>
                <a:off x="178074" y="37802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0" name="Line 24">
                <a:extLst>
                  <a:ext uri="{FF2B5EF4-FFF2-40B4-BE49-F238E27FC236}">
                    <a16:creationId xmlns:a16="http://schemas.microsoft.com/office/drawing/2014/main" id="{5DF19807-4FC9-4DCA-8DBB-DA4B436820F2}"/>
                  </a:ext>
                </a:extLst>
              </p:cNvPr>
              <p:cNvSpPr>
                <a:spLocks noChangeShapeType="1"/>
              </p:cNvSpPr>
              <p:nvPr userDrawn="1"/>
            </p:nvSpPr>
            <p:spPr bwMode="auto">
              <a:xfrm>
                <a:off x="178074" y="3635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 name="Line 25">
                <a:extLst>
                  <a:ext uri="{FF2B5EF4-FFF2-40B4-BE49-F238E27FC236}">
                    <a16:creationId xmlns:a16="http://schemas.microsoft.com/office/drawing/2014/main" id="{3B491BFB-F3D6-4AE7-A3AB-529175A1FC52}"/>
                  </a:ext>
                </a:extLst>
              </p:cNvPr>
              <p:cNvSpPr>
                <a:spLocks noChangeShapeType="1"/>
              </p:cNvSpPr>
              <p:nvPr userDrawn="1"/>
            </p:nvSpPr>
            <p:spPr bwMode="auto">
              <a:xfrm>
                <a:off x="178074" y="34928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 name="Line 26">
                <a:extLst>
                  <a:ext uri="{FF2B5EF4-FFF2-40B4-BE49-F238E27FC236}">
                    <a16:creationId xmlns:a16="http://schemas.microsoft.com/office/drawing/2014/main" id="{F13ED150-3A1D-42A7-9E86-E99A6B5238F8}"/>
                  </a:ext>
                </a:extLst>
              </p:cNvPr>
              <p:cNvSpPr>
                <a:spLocks noChangeShapeType="1"/>
              </p:cNvSpPr>
              <p:nvPr userDrawn="1"/>
            </p:nvSpPr>
            <p:spPr bwMode="auto">
              <a:xfrm>
                <a:off x="178074" y="33484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 name="Line 27">
                <a:extLst>
                  <a:ext uri="{FF2B5EF4-FFF2-40B4-BE49-F238E27FC236}">
                    <a16:creationId xmlns:a16="http://schemas.microsoft.com/office/drawing/2014/main" id="{EC8E0ABF-A65A-4B61-8B39-1DB126D7CE48}"/>
                  </a:ext>
                </a:extLst>
              </p:cNvPr>
              <p:cNvSpPr>
                <a:spLocks noChangeShapeType="1"/>
              </p:cNvSpPr>
              <p:nvPr userDrawn="1"/>
            </p:nvSpPr>
            <p:spPr bwMode="auto">
              <a:xfrm>
                <a:off x="178074" y="32039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 name="Line 28">
                <a:extLst>
                  <a:ext uri="{FF2B5EF4-FFF2-40B4-BE49-F238E27FC236}">
                    <a16:creationId xmlns:a16="http://schemas.microsoft.com/office/drawing/2014/main" id="{5B0E93A0-803C-43D4-922B-174A4DD30EAF}"/>
                  </a:ext>
                </a:extLst>
              </p:cNvPr>
              <p:cNvSpPr>
                <a:spLocks noChangeShapeType="1"/>
              </p:cNvSpPr>
              <p:nvPr userDrawn="1"/>
            </p:nvSpPr>
            <p:spPr bwMode="auto">
              <a:xfrm>
                <a:off x="178074" y="3061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 name="Line 29">
                <a:extLst>
                  <a:ext uri="{FF2B5EF4-FFF2-40B4-BE49-F238E27FC236}">
                    <a16:creationId xmlns:a16="http://schemas.microsoft.com/office/drawing/2014/main" id="{D3F014D9-1393-4D00-9A6D-9E0E19D15C5C}"/>
                  </a:ext>
                </a:extLst>
              </p:cNvPr>
              <p:cNvSpPr>
                <a:spLocks noChangeShapeType="1"/>
              </p:cNvSpPr>
              <p:nvPr userDrawn="1"/>
            </p:nvSpPr>
            <p:spPr bwMode="auto">
              <a:xfrm>
                <a:off x="178074" y="29166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6" name="Line 30">
                <a:extLst>
                  <a:ext uri="{FF2B5EF4-FFF2-40B4-BE49-F238E27FC236}">
                    <a16:creationId xmlns:a16="http://schemas.microsoft.com/office/drawing/2014/main" id="{414030D1-E2E5-4E55-8024-2D453BC4802C}"/>
                  </a:ext>
                </a:extLst>
              </p:cNvPr>
              <p:cNvSpPr>
                <a:spLocks noChangeShapeType="1"/>
              </p:cNvSpPr>
              <p:nvPr userDrawn="1"/>
            </p:nvSpPr>
            <p:spPr bwMode="auto">
              <a:xfrm>
                <a:off x="178074" y="27721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 name="Line 31">
                <a:extLst>
                  <a:ext uri="{FF2B5EF4-FFF2-40B4-BE49-F238E27FC236}">
                    <a16:creationId xmlns:a16="http://schemas.microsoft.com/office/drawing/2014/main" id="{FDB3FA4B-DE95-483C-A755-22E878FB2E2B}"/>
                  </a:ext>
                </a:extLst>
              </p:cNvPr>
              <p:cNvSpPr>
                <a:spLocks noChangeShapeType="1"/>
              </p:cNvSpPr>
              <p:nvPr userDrawn="1"/>
            </p:nvSpPr>
            <p:spPr bwMode="auto">
              <a:xfrm>
                <a:off x="178074" y="26276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 name="Line 32">
                <a:extLst>
                  <a:ext uri="{FF2B5EF4-FFF2-40B4-BE49-F238E27FC236}">
                    <a16:creationId xmlns:a16="http://schemas.microsoft.com/office/drawing/2014/main" id="{35206945-08AE-4534-AE16-F2B17244D230}"/>
                  </a:ext>
                </a:extLst>
              </p:cNvPr>
              <p:cNvSpPr>
                <a:spLocks noChangeShapeType="1"/>
              </p:cNvSpPr>
              <p:nvPr userDrawn="1"/>
            </p:nvSpPr>
            <p:spPr bwMode="auto">
              <a:xfrm>
                <a:off x="178074" y="2484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9" name="Line 33">
                <a:extLst>
                  <a:ext uri="{FF2B5EF4-FFF2-40B4-BE49-F238E27FC236}">
                    <a16:creationId xmlns:a16="http://schemas.microsoft.com/office/drawing/2014/main" id="{27C86116-2335-4015-8AAC-D3331F924635}"/>
                  </a:ext>
                </a:extLst>
              </p:cNvPr>
              <p:cNvSpPr>
                <a:spLocks noChangeShapeType="1"/>
              </p:cNvSpPr>
              <p:nvPr userDrawn="1"/>
            </p:nvSpPr>
            <p:spPr bwMode="auto">
              <a:xfrm>
                <a:off x="178074" y="23403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 name="Line 34">
                <a:extLst>
                  <a:ext uri="{FF2B5EF4-FFF2-40B4-BE49-F238E27FC236}">
                    <a16:creationId xmlns:a16="http://schemas.microsoft.com/office/drawing/2014/main" id="{3BF6F914-6E1F-4EB0-8F80-051002B517C6}"/>
                  </a:ext>
                </a:extLst>
              </p:cNvPr>
              <p:cNvSpPr>
                <a:spLocks noChangeShapeType="1"/>
              </p:cNvSpPr>
              <p:nvPr userDrawn="1"/>
            </p:nvSpPr>
            <p:spPr bwMode="auto">
              <a:xfrm>
                <a:off x="178074" y="21958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1" name="Line 35">
                <a:extLst>
                  <a:ext uri="{FF2B5EF4-FFF2-40B4-BE49-F238E27FC236}">
                    <a16:creationId xmlns:a16="http://schemas.microsoft.com/office/drawing/2014/main" id="{04D2FA21-70F9-4DA5-A0FC-C0E92E3FE52E}"/>
                  </a:ext>
                </a:extLst>
              </p:cNvPr>
              <p:cNvSpPr>
                <a:spLocks noChangeShapeType="1"/>
              </p:cNvSpPr>
              <p:nvPr userDrawn="1"/>
            </p:nvSpPr>
            <p:spPr bwMode="auto">
              <a:xfrm>
                <a:off x="178074" y="20514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 name="Line 36">
                <a:extLst>
                  <a:ext uri="{FF2B5EF4-FFF2-40B4-BE49-F238E27FC236}">
                    <a16:creationId xmlns:a16="http://schemas.microsoft.com/office/drawing/2014/main" id="{F58D4FB5-90F3-4530-8AF9-1A1ED0B03627}"/>
                  </a:ext>
                </a:extLst>
              </p:cNvPr>
              <p:cNvSpPr>
                <a:spLocks noChangeShapeType="1"/>
              </p:cNvSpPr>
              <p:nvPr userDrawn="1"/>
            </p:nvSpPr>
            <p:spPr bwMode="auto">
              <a:xfrm>
                <a:off x="178074" y="19085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 name="Line 37">
                <a:extLst>
                  <a:ext uri="{FF2B5EF4-FFF2-40B4-BE49-F238E27FC236}">
                    <a16:creationId xmlns:a16="http://schemas.microsoft.com/office/drawing/2014/main" id="{46EF435C-533B-4F36-A45C-DED4C9DA1769}"/>
                  </a:ext>
                </a:extLst>
              </p:cNvPr>
              <p:cNvSpPr>
                <a:spLocks noChangeShapeType="1"/>
              </p:cNvSpPr>
              <p:nvPr userDrawn="1"/>
            </p:nvSpPr>
            <p:spPr bwMode="auto">
              <a:xfrm>
                <a:off x="178074" y="17640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 name="Line 38">
                <a:extLst>
                  <a:ext uri="{FF2B5EF4-FFF2-40B4-BE49-F238E27FC236}">
                    <a16:creationId xmlns:a16="http://schemas.microsoft.com/office/drawing/2014/main" id="{7260D7FA-0243-4149-92F2-9A2E3D3D639A}"/>
                  </a:ext>
                </a:extLst>
              </p:cNvPr>
              <p:cNvSpPr>
                <a:spLocks noChangeShapeType="1"/>
              </p:cNvSpPr>
              <p:nvPr userDrawn="1"/>
            </p:nvSpPr>
            <p:spPr bwMode="auto">
              <a:xfrm>
                <a:off x="178074" y="16196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5" name="Line 39">
                <a:extLst>
                  <a:ext uri="{FF2B5EF4-FFF2-40B4-BE49-F238E27FC236}">
                    <a16:creationId xmlns:a16="http://schemas.microsoft.com/office/drawing/2014/main" id="{E17B36A0-958F-443F-9FD7-D5530C92BC70}"/>
                  </a:ext>
                </a:extLst>
              </p:cNvPr>
              <p:cNvSpPr>
                <a:spLocks noChangeShapeType="1"/>
              </p:cNvSpPr>
              <p:nvPr userDrawn="1"/>
            </p:nvSpPr>
            <p:spPr bwMode="auto">
              <a:xfrm>
                <a:off x="178074" y="1476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 name="Line 102">
                <a:extLst>
                  <a:ext uri="{FF2B5EF4-FFF2-40B4-BE49-F238E27FC236}">
                    <a16:creationId xmlns:a16="http://schemas.microsoft.com/office/drawing/2014/main" id="{351063C8-67B1-4656-BE04-74F237AAE0DC}"/>
                  </a:ext>
                </a:extLst>
              </p:cNvPr>
              <p:cNvSpPr>
                <a:spLocks noChangeShapeType="1"/>
              </p:cNvSpPr>
              <p:nvPr userDrawn="1"/>
            </p:nvSpPr>
            <p:spPr bwMode="auto">
              <a:xfrm>
                <a:off x="178074" y="4069139"/>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 name="Line 4">
                <a:extLst>
                  <a:ext uri="{FF2B5EF4-FFF2-40B4-BE49-F238E27FC236}">
                    <a16:creationId xmlns:a16="http://schemas.microsoft.com/office/drawing/2014/main" id="{A46FAAE6-29DC-4506-AD6F-E0CFB6E0E485}"/>
                  </a:ext>
                </a:extLst>
              </p:cNvPr>
              <p:cNvSpPr>
                <a:spLocks noChangeShapeType="1"/>
              </p:cNvSpPr>
              <p:nvPr userDrawn="1"/>
            </p:nvSpPr>
            <p:spPr bwMode="auto">
              <a:xfrm>
                <a:off x="178074" y="6804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 name="Line 4">
                <a:extLst>
                  <a:ext uri="{FF2B5EF4-FFF2-40B4-BE49-F238E27FC236}">
                    <a16:creationId xmlns:a16="http://schemas.microsoft.com/office/drawing/2014/main" id="{BDB1BE34-748E-475F-92C8-62D418402AEE}"/>
                  </a:ext>
                </a:extLst>
              </p:cNvPr>
              <p:cNvSpPr>
                <a:spLocks noChangeShapeType="1"/>
              </p:cNvSpPr>
              <p:nvPr userDrawn="1"/>
            </p:nvSpPr>
            <p:spPr bwMode="auto">
              <a:xfrm>
                <a:off x="178074" y="6948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9" name="Line 39">
                <a:extLst>
                  <a:ext uri="{FF2B5EF4-FFF2-40B4-BE49-F238E27FC236}">
                    <a16:creationId xmlns:a16="http://schemas.microsoft.com/office/drawing/2014/main" id="{B8FC7F79-F5A5-4158-8740-748E3241FF8F}"/>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0" name="Line 4">
                <a:extLst>
                  <a:ext uri="{FF2B5EF4-FFF2-40B4-BE49-F238E27FC236}">
                    <a16:creationId xmlns:a16="http://schemas.microsoft.com/office/drawing/2014/main" id="{04F44B2B-BA78-4509-9C32-74EDCFF90D98}"/>
                  </a:ext>
                </a:extLst>
              </p:cNvPr>
              <p:cNvSpPr>
                <a:spLocks noChangeShapeType="1"/>
              </p:cNvSpPr>
              <p:nvPr userDrawn="1"/>
            </p:nvSpPr>
            <p:spPr bwMode="auto">
              <a:xfrm>
                <a:off x="178074" y="738028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1" name="Line 34">
                <a:extLst>
                  <a:ext uri="{FF2B5EF4-FFF2-40B4-BE49-F238E27FC236}">
                    <a16:creationId xmlns:a16="http://schemas.microsoft.com/office/drawing/2014/main" id="{5E5B63E7-A874-41DF-80CD-384ECF0D0ECD}"/>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2" name="Line 35">
                <a:extLst>
                  <a:ext uri="{FF2B5EF4-FFF2-40B4-BE49-F238E27FC236}">
                    <a16:creationId xmlns:a16="http://schemas.microsoft.com/office/drawing/2014/main" id="{09956D0B-D2BD-494C-9E10-AC5791E6B997}"/>
                  </a:ext>
                </a:extLst>
              </p:cNvPr>
              <p:cNvSpPr>
                <a:spLocks noChangeShapeType="1"/>
              </p:cNvSpPr>
              <p:nvPr userDrawn="1"/>
            </p:nvSpPr>
            <p:spPr bwMode="auto">
              <a:xfrm>
                <a:off x="178074" y="118782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 name="Line 36">
                <a:extLst>
                  <a:ext uri="{FF2B5EF4-FFF2-40B4-BE49-F238E27FC236}">
                    <a16:creationId xmlns:a16="http://schemas.microsoft.com/office/drawing/2014/main" id="{FDCF63A4-9AE6-42F3-B831-26054F80B908}"/>
                  </a:ext>
                </a:extLst>
              </p:cNvPr>
              <p:cNvSpPr>
                <a:spLocks noChangeShapeType="1"/>
              </p:cNvSpPr>
              <p:nvPr userDrawn="1"/>
            </p:nvSpPr>
            <p:spPr bwMode="auto">
              <a:xfrm>
                <a:off x="178074" y="104495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4" name="グループ化 3">
              <a:extLst>
                <a:ext uri="{FF2B5EF4-FFF2-40B4-BE49-F238E27FC236}">
                  <a16:creationId xmlns:a16="http://schemas.microsoft.com/office/drawing/2014/main" id="{7563BD28-1209-42D1-9D77-592742544D69}"/>
                </a:ext>
              </a:extLst>
            </p:cNvPr>
            <p:cNvGrpSpPr/>
            <p:nvPr userDrawn="1"/>
          </p:nvGrpSpPr>
          <p:grpSpPr>
            <a:xfrm>
              <a:off x="177800" y="1042608"/>
              <a:ext cx="10368268" cy="6337679"/>
              <a:chOff x="177800" y="613150"/>
              <a:chExt cx="10368268" cy="6767138"/>
            </a:xfrm>
          </p:grpSpPr>
          <p:sp>
            <p:nvSpPr>
              <p:cNvPr id="5" name="Line 41">
                <a:extLst>
                  <a:ext uri="{FF2B5EF4-FFF2-40B4-BE49-F238E27FC236}">
                    <a16:creationId xmlns:a16="http://schemas.microsoft.com/office/drawing/2014/main" id="{B3C22C89-D315-4DE2-A2CE-1772E3524552}"/>
                  </a:ext>
                </a:extLst>
              </p:cNvPr>
              <p:cNvSpPr>
                <a:spLocks noChangeShapeType="1"/>
              </p:cNvSpPr>
              <p:nvPr userDrawn="1"/>
            </p:nvSpPr>
            <p:spPr bwMode="auto">
              <a:xfrm>
                <a:off x="132972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 name="Line 42">
                <a:extLst>
                  <a:ext uri="{FF2B5EF4-FFF2-40B4-BE49-F238E27FC236}">
                    <a16:creationId xmlns:a16="http://schemas.microsoft.com/office/drawing/2014/main" id="{B6B37B61-127F-43BC-8980-FDDC4E2D4884}"/>
                  </a:ext>
                </a:extLst>
              </p:cNvPr>
              <p:cNvSpPr>
                <a:spLocks noChangeShapeType="1"/>
              </p:cNvSpPr>
              <p:nvPr userDrawn="1"/>
            </p:nvSpPr>
            <p:spPr bwMode="auto">
              <a:xfrm>
                <a:off x="147371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 name="Line 43">
                <a:extLst>
                  <a:ext uri="{FF2B5EF4-FFF2-40B4-BE49-F238E27FC236}">
                    <a16:creationId xmlns:a16="http://schemas.microsoft.com/office/drawing/2014/main" id="{814E20DB-764C-424E-81E2-70243941EA7A}"/>
                  </a:ext>
                </a:extLst>
              </p:cNvPr>
              <p:cNvSpPr>
                <a:spLocks noChangeShapeType="1"/>
              </p:cNvSpPr>
              <p:nvPr userDrawn="1"/>
            </p:nvSpPr>
            <p:spPr bwMode="auto">
              <a:xfrm>
                <a:off x="161771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 name="Line 44">
                <a:extLst>
                  <a:ext uri="{FF2B5EF4-FFF2-40B4-BE49-F238E27FC236}">
                    <a16:creationId xmlns:a16="http://schemas.microsoft.com/office/drawing/2014/main" id="{FCABC8BD-5A98-49C6-B473-81F079E35153}"/>
                  </a:ext>
                </a:extLst>
              </p:cNvPr>
              <p:cNvSpPr>
                <a:spLocks noChangeShapeType="1"/>
              </p:cNvSpPr>
              <p:nvPr userDrawn="1"/>
            </p:nvSpPr>
            <p:spPr bwMode="auto">
              <a:xfrm>
                <a:off x="176170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 name="Line 45">
                <a:extLst>
                  <a:ext uri="{FF2B5EF4-FFF2-40B4-BE49-F238E27FC236}">
                    <a16:creationId xmlns:a16="http://schemas.microsoft.com/office/drawing/2014/main" id="{1A60A482-CAE7-4B32-B147-65B54D505B66}"/>
                  </a:ext>
                </a:extLst>
              </p:cNvPr>
              <p:cNvSpPr>
                <a:spLocks noChangeShapeType="1"/>
              </p:cNvSpPr>
              <p:nvPr userDrawn="1"/>
            </p:nvSpPr>
            <p:spPr bwMode="auto">
              <a:xfrm>
                <a:off x="190569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 name="Line 46">
                <a:extLst>
                  <a:ext uri="{FF2B5EF4-FFF2-40B4-BE49-F238E27FC236}">
                    <a16:creationId xmlns:a16="http://schemas.microsoft.com/office/drawing/2014/main" id="{EFDE9D29-C267-4456-BF4C-3E31CC996007}"/>
                  </a:ext>
                </a:extLst>
              </p:cNvPr>
              <p:cNvSpPr>
                <a:spLocks noChangeShapeType="1"/>
              </p:cNvSpPr>
              <p:nvPr userDrawn="1"/>
            </p:nvSpPr>
            <p:spPr bwMode="auto">
              <a:xfrm>
                <a:off x="204968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 name="Line 47">
                <a:extLst>
                  <a:ext uri="{FF2B5EF4-FFF2-40B4-BE49-F238E27FC236}">
                    <a16:creationId xmlns:a16="http://schemas.microsoft.com/office/drawing/2014/main" id="{491A06B6-733C-4C7D-A019-438D4782E29D}"/>
                  </a:ext>
                </a:extLst>
              </p:cNvPr>
              <p:cNvSpPr>
                <a:spLocks noChangeShapeType="1"/>
              </p:cNvSpPr>
              <p:nvPr userDrawn="1"/>
            </p:nvSpPr>
            <p:spPr bwMode="auto">
              <a:xfrm>
                <a:off x="219367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 name="Line 48">
                <a:extLst>
                  <a:ext uri="{FF2B5EF4-FFF2-40B4-BE49-F238E27FC236}">
                    <a16:creationId xmlns:a16="http://schemas.microsoft.com/office/drawing/2014/main" id="{1A2FF589-8AE7-4B04-A3CF-707EC50F0E4D}"/>
                  </a:ext>
                </a:extLst>
              </p:cNvPr>
              <p:cNvSpPr>
                <a:spLocks noChangeShapeType="1"/>
              </p:cNvSpPr>
              <p:nvPr userDrawn="1"/>
            </p:nvSpPr>
            <p:spPr bwMode="auto">
              <a:xfrm>
                <a:off x="233766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 name="Line 49">
                <a:extLst>
                  <a:ext uri="{FF2B5EF4-FFF2-40B4-BE49-F238E27FC236}">
                    <a16:creationId xmlns:a16="http://schemas.microsoft.com/office/drawing/2014/main" id="{220BD835-09F7-42BC-8A59-760F67C3BA30}"/>
                  </a:ext>
                </a:extLst>
              </p:cNvPr>
              <p:cNvSpPr>
                <a:spLocks noChangeShapeType="1"/>
              </p:cNvSpPr>
              <p:nvPr userDrawn="1"/>
            </p:nvSpPr>
            <p:spPr bwMode="auto">
              <a:xfrm>
                <a:off x="248165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 name="Line 50">
                <a:extLst>
                  <a:ext uri="{FF2B5EF4-FFF2-40B4-BE49-F238E27FC236}">
                    <a16:creationId xmlns:a16="http://schemas.microsoft.com/office/drawing/2014/main" id="{80C9531A-D351-4FB0-810D-0B60B9AE5DA3}"/>
                  </a:ext>
                </a:extLst>
              </p:cNvPr>
              <p:cNvSpPr>
                <a:spLocks noChangeShapeType="1"/>
              </p:cNvSpPr>
              <p:nvPr userDrawn="1"/>
            </p:nvSpPr>
            <p:spPr bwMode="auto">
              <a:xfrm>
                <a:off x="262564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 name="Line 51">
                <a:extLst>
                  <a:ext uri="{FF2B5EF4-FFF2-40B4-BE49-F238E27FC236}">
                    <a16:creationId xmlns:a16="http://schemas.microsoft.com/office/drawing/2014/main" id="{B8E8462B-F715-42E6-9C65-36FFE4337D4E}"/>
                  </a:ext>
                </a:extLst>
              </p:cNvPr>
              <p:cNvSpPr>
                <a:spLocks noChangeShapeType="1"/>
              </p:cNvSpPr>
              <p:nvPr userDrawn="1"/>
            </p:nvSpPr>
            <p:spPr bwMode="auto">
              <a:xfrm>
                <a:off x="276963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 name="Line 52">
                <a:extLst>
                  <a:ext uri="{FF2B5EF4-FFF2-40B4-BE49-F238E27FC236}">
                    <a16:creationId xmlns:a16="http://schemas.microsoft.com/office/drawing/2014/main" id="{D8F1D8BF-9549-4DB4-8539-54E7306FE4B2}"/>
                  </a:ext>
                </a:extLst>
              </p:cNvPr>
              <p:cNvSpPr>
                <a:spLocks noChangeShapeType="1"/>
              </p:cNvSpPr>
              <p:nvPr userDrawn="1"/>
            </p:nvSpPr>
            <p:spPr bwMode="auto">
              <a:xfrm>
                <a:off x="291362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 name="Line 53">
                <a:extLst>
                  <a:ext uri="{FF2B5EF4-FFF2-40B4-BE49-F238E27FC236}">
                    <a16:creationId xmlns:a16="http://schemas.microsoft.com/office/drawing/2014/main" id="{21A8334C-E16F-4C67-A640-48814127DE18}"/>
                  </a:ext>
                </a:extLst>
              </p:cNvPr>
              <p:cNvSpPr>
                <a:spLocks noChangeShapeType="1"/>
              </p:cNvSpPr>
              <p:nvPr userDrawn="1"/>
            </p:nvSpPr>
            <p:spPr bwMode="auto">
              <a:xfrm>
                <a:off x="305762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 name="Line 54">
                <a:extLst>
                  <a:ext uri="{FF2B5EF4-FFF2-40B4-BE49-F238E27FC236}">
                    <a16:creationId xmlns:a16="http://schemas.microsoft.com/office/drawing/2014/main" id="{87645081-3E3E-46BC-930C-6315E36C5EB3}"/>
                  </a:ext>
                </a:extLst>
              </p:cNvPr>
              <p:cNvSpPr>
                <a:spLocks noChangeShapeType="1"/>
              </p:cNvSpPr>
              <p:nvPr userDrawn="1"/>
            </p:nvSpPr>
            <p:spPr bwMode="auto">
              <a:xfrm>
                <a:off x="320161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 name="Line 55">
                <a:extLst>
                  <a:ext uri="{FF2B5EF4-FFF2-40B4-BE49-F238E27FC236}">
                    <a16:creationId xmlns:a16="http://schemas.microsoft.com/office/drawing/2014/main" id="{A4BEC564-851D-4F58-80F1-6A0185EDAFE7}"/>
                  </a:ext>
                </a:extLst>
              </p:cNvPr>
              <p:cNvSpPr>
                <a:spLocks noChangeShapeType="1"/>
              </p:cNvSpPr>
              <p:nvPr userDrawn="1"/>
            </p:nvSpPr>
            <p:spPr bwMode="auto">
              <a:xfrm>
                <a:off x="334560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 name="Line 56">
                <a:extLst>
                  <a:ext uri="{FF2B5EF4-FFF2-40B4-BE49-F238E27FC236}">
                    <a16:creationId xmlns:a16="http://schemas.microsoft.com/office/drawing/2014/main" id="{432A9BBC-9761-4CF7-8E8B-58C807DB482F}"/>
                  </a:ext>
                </a:extLst>
              </p:cNvPr>
              <p:cNvSpPr>
                <a:spLocks noChangeShapeType="1"/>
              </p:cNvSpPr>
              <p:nvPr userDrawn="1"/>
            </p:nvSpPr>
            <p:spPr bwMode="auto">
              <a:xfrm>
                <a:off x="348959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 name="Line 57">
                <a:extLst>
                  <a:ext uri="{FF2B5EF4-FFF2-40B4-BE49-F238E27FC236}">
                    <a16:creationId xmlns:a16="http://schemas.microsoft.com/office/drawing/2014/main" id="{20A6B1C2-9D27-470D-A085-87FA71EAB4A1}"/>
                  </a:ext>
                </a:extLst>
              </p:cNvPr>
              <p:cNvSpPr>
                <a:spLocks noChangeShapeType="1"/>
              </p:cNvSpPr>
              <p:nvPr userDrawn="1"/>
            </p:nvSpPr>
            <p:spPr bwMode="auto">
              <a:xfrm>
                <a:off x="363358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 name="Line 58">
                <a:extLst>
                  <a:ext uri="{FF2B5EF4-FFF2-40B4-BE49-F238E27FC236}">
                    <a16:creationId xmlns:a16="http://schemas.microsoft.com/office/drawing/2014/main" id="{F23207BF-AF0B-4F40-8B7A-C3F38848C909}"/>
                  </a:ext>
                </a:extLst>
              </p:cNvPr>
              <p:cNvSpPr>
                <a:spLocks noChangeShapeType="1"/>
              </p:cNvSpPr>
              <p:nvPr userDrawn="1"/>
            </p:nvSpPr>
            <p:spPr bwMode="auto">
              <a:xfrm>
                <a:off x="37775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 name="Line 59">
                <a:extLst>
                  <a:ext uri="{FF2B5EF4-FFF2-40B4-BE49-F238E27FC236}">
                    <a16:creationId xmlns:a16="http://schemas.microsoft.com/office/drawing/2014/main" id="{26C53B7A-6B78-45F3-81B8-0C4A985F930E}"/>
                  </a:ext>
                </a:extLst>
              </p:cNvPr>
              <p:cNvSpPr>
                <a:spLocks noChangeShapeType="1"/>
              </p:cNvSpPr>
              <p:nvPr userDrawn="1"/>
            </p:nvSpPr>
            <p:spPr bwMode="auto">
              <a:xfrm>
                <a:off x="39215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 name="Line 60">
                <a:extLst>
                  <a:ext uri="{FF2B5EF4-FFF2-40B4-BE49-F238E27FC236}">
                    <a16:creationId xmlns:a16="http://schemas.microsoft.com/office/drawing/2014/main" id="{EFE47F1C-76D7-41CA-9659-2A5E4423D6B4}"/>
                  </a:ext>
                </a:extLst>
              </p:cNvPr>
              <p:cNvSpPr>
                <a:spLocks noChangeShapeType="1"/>
              </p:cNvSpPr>
              <p:nvPr userDrawn="1"/>
            </p:nvSpPr>
            <p:spPr bwMode="auto">
              <a:xfrm>
                <a:off x="406555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 name="Line 61">
                <a:extLst>
                  <a:ext uri="{FF2B5EF4-FFF2-40B4-BE49-F238E27FC236}">
                    <a16:creationId xmlns:a16="http://schemas.microsoft.com/office/drawing/2014/main" id="{64457307-026F-493B-ABF6-07B942375561}"/>
                  </a:ext>
                </a:extLst>
              </p:cNvPr>
              <p:cNvSpPr>
                <a:spLocks noChangeShapeType="1"/>
              </p:cNvSpPr>
              <p:nvPr userDrawn="1"/>
            </p:nvSpPr>
            <p:spPr bwMode="auto">
              <a:xfrm>
                <a:off x="420954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 name="Line 62">
                <a:extLst>
                  <a:ext uri="{FF2B5EF4-FFF2-40B4-BE49-F238E27FC236}">
                    <a16:creationId xmlns:a16="http://schemas.microsoft.com/office/drawing/2014/main" id="{030B4BD7-7599-44B1-8074-D5431EC3F5EB}"/>
                  </a:ext>
                </a:extLst>
              </p:cNvPr>
              <p:cNvSpPr>
                <a:spLocks noChangeShapeType="1"/>
              </p:cNvSpPr>
              <p:nvPr userDrawn="1"/>
            </p:nvSpPr>
            <p:spPr bwMode="auto">
              <a:xfrm>
                <a:off x="435353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 name="Line 63">
                <a:extLst>
                  <a:ext uri="{FF2B5EF4-FFF2-40B4-BE49-F238E27FC236}">
                    <a16:creationId xmlns:a16="http://schemas.microsoft.com/office/drawing/2014/main" id="{4595D81E-7D18-4885-B662-9E134883C21E}"/>
                  </a:ext>
                </a:extLst>
              </p:cNvPr>
              <p:cNvSpPr>
                <a:spLocks noChangeShapeType="1"/>
              </p:cNvSpPr>
              <p:nvPr userDrawn="1"/>
            </p:nvSpPr>
            <p:spPr bwMode="auto">
              <a:xfrm>
                <a:off x="449753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 name="Line 64">
                <a:extLst>
                  <a:ext uri="{FF2B5EF4-FFF2-40B4-BE49-F238E27FC236}">
                    <a16:creationId xmlns:a16="http://schemas.microsoft.com/office/drawing/2014/main" id="{9D7EEAE3-EB7B-4CAB-8D29-74B01BF77DA7}"/>
                  </a:ext>
                </a:extLst>
              </p:cNvPr>
              <p:cNvSpPr>
                <a:spLocks noChangeShapeType="1"/>
              </p:cNvSpPr>
              <p:nvPr userDrawn="1"/>
            </p:nvSpPr>
            <p:spPr bwMode="auto">
              <a:xfrm>
                <a:off x="464152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 name="Line 65">
                <a:extLst>
                  <a:ext uri="{FF2B5EF4-FFF2-40B4-BE49-F238E27FC236}">
                    <a16:creationId xmlns:a16="http://schemas.microsoft.com/office/drawing/2014/main" id="{0F246FB1-7AE4-4FC2-ADF0-AEC7C07561B7}"/>
                  </a:ext>
                </a:extLst>
              </p:cNvPr>
              <p:cNvSpPr>
                <a:spLocks noChangeShapeType="1"/>
              </p:cNvSpPr>
              <p:nvPr userDrawn="1"/>
            </p:nvSpPr>
            <p:spPr bwMode="auto">
              <a:xfrm>
                <a:off x="478551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 name="Line 66">
                <a:extLst>
                  <a:ext uri="{FF2B5EF4-FFF2-40B4-BE49-F238E27FC236}">
                    <a16:creationId xmlns:a16="http://schemas.microsoft.com/office/drawing/2014/main" id="{F57F2CE7-B513-47B5-9D3D-A274C47CC757}"/>
                  </a:ext>
                </a:extLst>
              </p:cNvPr>
              <p:cNvSpPr>
                <a:spLocks noChangeShapeType="1"/>
              </p:cNvSpPr>
              <p:nvPr userDrawn="1"/>
            </p:nvSpPr>
            <p:spPr bwMode="auto">
              <a:xfrm>
                <a:off x="492950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 name="Line 67">
                <a:extLst>
                  <a:ext uri="{FF2B5EF4-FFF2-40B4-BE49-F238E27FC236}">
                    <a16:creationId xmlns:a16="http://schemas.microsoft.com/office/drawing/2014/main" id="{9040D867-6020-46C6-8856-42B9EE18A29D}"/>
                  </a:ext>
                </a:extLst>
              </p:cNvPr>
              <p:cNvSpPr>
                <a:spLocks noChangeShapeType="1"/>
              </p:cNvSpPr>
              <p:nvPr userDrawn="1"/>
            </p:nvSpPr>
            <p:spPr bwMode="auto">
              <a:xfrm>
                <a:off x="507349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2" name="Line 68">
                <a:extLst>
                  <a:ext uri="{FF2B5EF4-FFF2-40B4-BE49-F238E27FC236}">
                    <a16:creationId xmlns:a16="http://schemas.microsoft.com/office/drawing/2014/main" id="{F353CD92-5CA1-4C0F-8661-E074AB491295}"/>
                  </a:ext>
                </a:extLst>
              </p:cNvPr>
              <p:cNvSpPr>
                <a:spLocks noChangeShapeType="1"/>
              </p:cNvSpPr>
              <p:nvPr userDrawn="1"/>
            </p:nvSpPr>
            <p:spPr bwMode="auto">
              <a:xfrm>
                <a:off x="521748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 name="Line 69">
                <a:extLst>
                  <a:ext uri="{FF2B5EF4-FFF2-40B4-BE49-F238E27FC236}">
                    <a16:creationId xmlns:a16="http://schemas.microsoft.com/office/drawing/2014/main" id="{0D038A48-2468-4083-ABDA-2013B92143E0}"/>
                  </a:ext>
                </a:extLst>
              </p:cNvPr>
              <p:cNvSpPr>
                <a:spLocks noChangeShapeType="1"/>
              </p:cNvSpPr>
              <p:nvPr userDrawn="1"/>
            </p:nvSpPr>
            <p:spPr bwMode="auto">
              <a:xfrm>
                <a:off x="536147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4" name="Line 70">
                <a:extLst>
                  <a:ext uri="{FF2B5EF4-FFF2-40B4-BE49-F238E27FC236}">
                    <a16:creationId xmlns:a16="http://schemas.microsoft.com/office/drawing/2014/main" id="{BAF64418-9CE6-467B-8BF0-9E2B368CB22E}"/>
                  </a:ext>
                </a:extLst>
              </p:cNvPr>
              <p:cNvSpPr>
                <a:spLocks noChangeShapeType="1"/>
              </p:cNvSpPr>
              <p:nvPr userDrawn="1"/>
            </p:nvSpPr>
            <p:spPr bwMode="auto">
              <a:xfrm>
                <a:off x="564945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5" name="Line 71">
                <a:extLst>
                  <a:ext uri="{FF2B5EF4-FFF2-40B4-BE49-F238E27FC236}">
                    <a16:creationId xmlns:a16="http://schemas.microsoft.com/office/drawing/2014/main" id="{B08E98E2-2275-4757-AF6A-CEA7367028EB}"/>
                  </a:ext>
                </a:extLst>
              </p:cNvPr>
              <p:cNvSpPr>
                <a:spLocks noChangeShapeType="1"/>
              </p:cNvSpPr>
              <p:nvPr userDrawn="1"/>
            </p:nvSpPr>
            <p:spPr bwMode="auto">
              <a:xfrm>
                <a:off x="579344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 name="Line 72">
                <a:extLst>
                  <a:ext uri="{FF2B5EF4-FFF2-40B4-BE49-F238E27FC236}">
                    <a16:creationId xmlns:a16="http://schemas.microsoft.com/office/drawing/2014/main" id="{BAF0F2BB-8D3E-4967-B761-CA8A2E97D03B}"/>
                  </a:ext>
                </a:extLst>
              </p:cNvPr>
              <p:cNvSpPr>
                <a:spLocks noChangeShapeType="1"/>
              </p:cNvSpPr>
              <p:nvPr userDrawn="1"/>
            </p:nvSpPr>
            <p:spPr bwMode="auto">
              <a:xfrm>
                <a:off x="593744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7" name="Line 73">
                <a:extLst>
                  <a:ext uri="{FF2B5EF4-FFF2-40B4-BE49-F238E27FC236}">
                    <a16:creationId xmlns:a16="http://schemas.microsoft.com/office/drawing/2014/main" id="{723DDDCA-6CF4-4716-9D83-57D409851449}"/>
                  </a:ext>
                </a:extLst>
              </p:cNvPr>
              <p:cNvSpPr>
                <a:spLocks noChangeShapeType="1"/>
              </p:cNvSpPr>
              <p:nvPr userDrawn="1"/>
            </p:nvSpPr>
            <p:spPr bwMode="auto">
              <a:xfrm>
                <a:off x="608143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 name="Line 74">
                <a:extLst>
                  <a:ext uri="{FF2B5EF4-FFF2-40B4-BE49-F238E27FC236}">
                    <a16:creationId xmlns:a16="http://schemas.microsoft.com/office/drawing/2014/main" id="{AAEFDC64-D696-421A-A86D-9EB4A4E11CA5}"/>
                  </a:ext>
                </a:extLst>
              </p:cNvPr>
              <p:cNvSpPr>
                <a:spLocks noChangeShapeType="1"/>
              </p:cNvSpPr>
              <p:nvPr userDrawn="1"/>
            </p:nvSpPr>
            <p:spPr bwMode="auto">
              <a:xfrm>
                <a:off x="622542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 name="Line 75">
                <a:extLst>
                  <a:ext uri="{FF2B5EF4-FFF2-40B4-BE49-F238E27FC236}">
                    <a16:creationId xmlns:a16="http://schemas.microsoft.com/office/drawing/2014/main" id="{18106B5D-9A4D-4E6A-B509-CCFE36E6471B}"/>
                  </a:ext>
                </a:extLst>
              </p:cNvPr>
              <p:cNvSpPr>
                <a:spLocks noChangeShapeType="1"/>
              </p:cNvSpPr>
              <p:nvPr userDrawn="1"/>
            </p:nvSpPr>
            <p:spPr bwMode="auto">
              <a:xfrm>
                <a:off x="636941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 name="Line 76">
                <a:extLst>
                  <a:ext uri="{FF2B5EF4-FFF2-40B4-BE49-F238E27FC236}">
                    <a16:creationId xmlns:a16="http://schemas.microsoft.com/office/drawing/2014/main" id="{BAFB4B40-3FCF-47E4-9472-C68AA657A83A}"/>
                  </a:ext>
                </a:extLst>
              </p:cNvPr>
              <p:cNvSpPr>
                <a:spLocks noChangeShapeType="1"/>
              </p:cNvSpPr>
              <p:nvPr userDrawn="1"/>
            </p:nvSpPr>
            <p:spPr bwMode="auto">
              <a:xfrm>
                <a:off x="651340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 name="Line 77">
                <a:extLst>
                  <a:ext uri="{FF2B5EF4-FFF2-40B4-BE49-F238E27FC236}">
                    <a16:creationId xmlns:a16="http://schemas.microsoft.com/office/drawing/2014/main" id="{91AC1E62-A671-457A-B999-A9AD01C32097}"/>
                  </a:ext>
                </a:extLst>
              </p:cNvPr>
              <p:cNvSpPr>
                <a:spLocks noChangeShapeType="1"/>
              </p:cNvSpPr>
              <p:nvPr userDrawn="1"/>
            </p:nvSpPr>
            <p:spPr bwMode="auto">
              <a:xfrm>
                <a:off x="665739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 name="Line 78">
                <a:extLst>
                  <a:ext uri="{FF2B5EF4-FFF2-40B4-BE49-F238E27FC236}">
                    <a16:creationId xmlns:a16="http://schemas.microsoft.com/office/drawing/2014/main" id="{EEE965B0-C6E6-4518-86CD-63D4B7EBA880}"/>
                  </a:ext>
                </a:extLst>
              </p:cNvPr>
              <p:cNvSpPr>
                <a:spLocks noChangeShapeType="1"/>
              </p:cNvSpPr>
              <p:nvPr userDrawn="1"/>
            </p:nvSpPr>
            <p:spPr bwMode="auto">
              <a:xfrm>
                <a:off x="680138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 name="Line 79">
                <a:extLst>
                  <a:ext uri="{FF2B5EF4-FFF2-40B4-BE49-F238E27FC236}">
                    <a16:creationId xmlns:a16="http://schemas.microsoft.com/office/drawing/2014/main" id="{24997377-0B31-44D1-B937-DB15718E3166}"/>
                  </a:ext>
                </a:extLst>
              </p:cNvPr>
              <p:cNvSpPr>
                <a:spLocks noChangeShapeType="1"/>
              </p:cNvSpPr>
              <p:nvPr userDrawn="1"/>
            </p:nvSpPr>
            <p:spPr bwMode="auto">
              <a:xfrm>
                <a:off x="694537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 name="Line 80">
                <a:extLst>
                  <a:ext uri="{FF2B5EF4-FFF2-40B4-BE49-F238E27FC236}">
                    <a16:creationId xmlns:a16="http://schemas.microsoft.com/office/drawing/2014/main" id="{D9108AD2-FE21-4DFA-98C7-9987526429BF}"/>
                  </a:ext>
                </a:extLst>
              </p:cNvPr>
              <p:cNvSpPr>
                <a:spLocks noChangeShapeType="1"/>
              </p:cNvSpPr>
              <p:nvPr userDrawn="1"/>
            </p:nvSpPr>
            <p:spPr bwMode="auto">
              <a:xfrm>
                <a:off x="70893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 name="Line 81">
                <a:extLst>
                  <a:ext uri="{FF2B5EF4-FFF2-40B4-BE49-F238E27FC236}">
                    <a16:creationId xmlns:a16="http://schemas.microsoft.com/office/drawing/2014/main" id="{1CA5C353-7840-45EE-863A-10C278F5A325}"/>
                  </a:ext>
                </a:extLst>
              </p:cNvPr>
              <p:cNvSpPr>
                <a:spLocks noChangeShapeType="1"/>
              </p:cNvSpPr>
              <p:nvPr userDrawn="1"/>
            </p:nvSpPr>
            <p:spPr bwMode="auto">
              <a:xfrm>
                <a:off x="723335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6" name="Line 82">
                <a:extLst>
                  <a:ext uri="{FF2B5EF4-FFF2-40B4-BE49-F238E27FC236}">
                    <a16:creationId xmlns:a16="http://schemas.microsoft.com/office/drawing/2014/main" id="{26AFC1F5-9DCD-49DE-9CC8-D9D4F6233EF8}"/>
                  </a:ext>
                </a:extLst>
              </p:cNvPr>
              <p:cNvSpPr>
                <a:spLocks noChangeShapeType="1"/>
              </p:cNvSpPr>
              <p:nvPr userDrawn="1"/>
            </p:nvSpPr>
            <p:spPr bwMode="auto">
              <a:xfrm>
                <a:off x="737735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7" name="Line 83">
                <a:extLst>
                  <a:ext uri="{FF2B5EF4-FFF2-40B4-BE49-F238E27FC236}">
                    <a16:creationId xmlns:a16="http://schemas.microsoft.com/office/drawing/2014/main" id="{14B32CED-A602-42D5-A3B1-8FF2269F4501}"/>
                  </a:ext>
                </a:extLst>
              </p:cNvPr>
              <p:cNvSpPr>
                <a:spLocks noChangeShapeType="1"/>
              </p:cNvSpPr>
              <p:nvPr userDrawn="1"/>
            </p:nvSpPr>
            <p:spPr bwMode="auto">
              <a:xfrm>
                <a:off x="752134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 name="Line 84">
                <a:extLst>
                  <a:ext uri="{FF2B5EF4-FFF2-40B4-BE49-F238E27FC236}">
                    <a16:creationId xmlns:a16="http://schemas.microsoft.com/office/drawing/2014/main" id="{8898D64B-560A-4FE6-A65E-5FDEE2787597}"/>
                  </a:ext>
                </a:extLst>
              </p:cNvPr>
              <p:cNvSpPr>
                <a:spLocks noChangeShapeType="1"/>
              </p:cNvSpPr>
              <p:nvPr userDrawn="1"/>
            </p:nvSpPr>
            <p:spPr bwMode="auto">
              <a:xfrm>
                <a:off x="766533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9" name="Line 85">
                <a:extLst>
                  <a:ext uri="{FF2B5EF4-FFF2-40B4-BE49-F238E27FC236}">
                    <a16:creationId xmlns:a16="http://schemas.microsoft.com/office/drawing/2014/main" id="{DE3EB8DA-494D-48D7-9D5A-041A02840615}"/>
                  </a:ext>
                </a:extLst>
              </p:cNvPr>
              <p:cNvSpPr>
                <a:spLocks noChangeShapeType="1"/>
              </p:cNvSpPr>
              <p:nvPr userDrawn="1"/>
            </p:nvSpPr>
            <p:spPr bwMode="auto">
              <a:xfrm>
                <a:off x="780932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 name="Line 86">
                <a:extLst>
                  <a:ext uri="{FF2B5EF4-FFF2-40B4-BE49-F238E27FC236}">
                    <a16:creationId xmlns:a16="http://schemas.microsoft.com/office/drawing/2014/main" id="{090115F5-7C62-42C7-915F-569C75B502BF}"/>
                  </a:ext>
                </a:extLst>
              </p:cNvPr>
              <p:cNvSpPr>
                <a:spLocks noChangeShapeType="1"/>
              </p:cNvSpPr>
              <p:nvPr userDrawn="1"/>
            </p:nvSpPr>
            <p:spPr bwMode="auto">
              <a:xfrm>
                <a:off x="795331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 name="Line 87">
                <a:extLst>
                  <a:ext uri="{FF2B5EF4-FFF2-40B4-BE49-F238E27FC236}">
                    <a16:creationId xmlns:a16="http://schemas.microsoft.com/office/drawing/2014/main" id="{07150042-95BE-4CDF-8FFB-4CB35B404708}"/>
                  </a:ext>
                </a:extLst>
              </p:cNvPr>
              <p:cNvSpPr>
                <a:spLocks noChangeShapeType="1"/>
              </p:cNvSpPr>
              <p:nvPr userDrawn="1"/>
            </p:nvSpPr>
            <p:spPr bwMode="auto">
              <a:xfrm>
                <a:off x="809730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 name="Line 88">
                <a:extLst>
                  <a:ext uri="{FF2B5EF4-FFF2-40B4-BE49-F238E27FC236}">
                    <a16:creationId xmlns:a16="http://schemas.microsoft.com/office/drawing/2014/main" id="{4D5B66A5-264B-4795-ADBD-502ED4E9C0E0}"/>
                  </a:ext>
                </a:extLst>
              </p:cNvPr>
              <p:cNvSpPr>
                <a:spLocks noChangeShapeType="1"/>
              </p:cNvSpPr>
              <p:nvPr userDrawn="1"/>
            </p:nvSpPr>
            <p:spPr bwMode="auto">
              <a:xfrm>
                <a:off x="824129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 name="Line 89">
                <a:extLst>
                  <a:ext uri="{FF2B5EF4-FFF2-40B4-BE49-F238E27FC236}">
                    <a16:creationId xmlns:a16="http://schemas.microsoft.com/office/drawing/2014/main" id="{24BF882A-B84D-4511-B50C-111B07E51870}"/>
                  </a:ext>
                </a:extLst>
              </p:cNvPr>
              <p:cNvSpPr>
                <a:spLocks noChangeShapeType="1"/>
              </p:cNvSpPr>
              <p:nvPr userDrawn="1"/>
            </p:nvSpPr>
            <p:spPr bwMode="auto">
              <a:xfrm>
                <a:off x="838528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 name="Line 90">
                <a:extLst>
                  <a:ext uri="{FF2B5EF4-FFF2-40B4-BE49-F238E27FC236}">
                    <a16:creationId xmlns:a16="http://schemas.microsoft.com/office/drawing/2014/main" id="{E5B34C9D-6C85-473E-B998-6581E2216D0E}"/>
                  </a:ext>
                </a:extLst>
              </p:cNvPr>
              <p:cNvSpPr>
                <a:spLocks noChangeShapeType="1"/>
              </p:cNvSpPr>
              <p:nvPr userDrawn="1"/>
            </p:nvSpPr>
            <p:spPr bwMode="auto">
              <a:xfrm>
                <a:off x="852927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 name="Line 91">
                <a:extLst>
                  <a:ext uri="{FF2B5EF4-FFF2-40B4-BE49-F238E27FC236}">
                    <a16:creationId xmlns:a16="http://schemas.microsoft.com/office/drawing/2014/main" id="{44595B99-1CD9-464F-88A0-268D2EA0DDAF}"/>
                  </a:ext>
                </a:extLst>
              </p:cNvPr>
              <p:cNvSpPr>
                <a:spLocks noChangeShapeType="1"/>
              </p:cNvSpPr>
              <p:nvPr userDrawn="1"/>
            </p:nvSpPr>
            <p:spPr bwMode="auto">
              <a:xfrm>
                <a:off x="867326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6" name="Line 92">
                <a:extLst>
                  <a:ext uri="{FF2B5EF4-FFF2-40B4-BE49-F238E27FC236}">
                    <a16:creationId xmlns:a16="http://schemas.microsoft.com/office/drawing/2014/main" id="{EF9327C4-BC85-4DF3-9D0C-DF77C23C79C2}"/>
                  </a:ext>
                </a:extLst>
              </p:cNvPr>
              <p:cNvSpPr>
                <a:spLocks noChangeShapeType="1"/>
              </p:cNvSpPr>
              <p:nvPr userDrawn="1"/>
            </p:nvSpPr>
            <p:spPr bwMode="auto">
              <a:xfrm>
                <a:off x="881726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7" name="Line 93">
                <a:extLst>
                  <a:ext uri="{FF2B5EF4-FFF2-40B4-BE49-F238E27FC236}">
                    <a16:creationId xmlns:a16="http://schemas.microsoft.com/office/drawing/2014/main" id="{C52B8491-D39D-4464-9861-2C3197ED8FB1}"/>
                  </a:ext>
                </a:extLst>
              </p:cNvPr>
              <p:cNvSpPr>
                <a:spLocks noChangeShapeType="1"/>
              </p:cNvSpPr>
              <p:nvPr userDrawn="1"/>
            </p:nvSpPr>
            <p:spPr bwMode="auto">
              <a:xfrm>
                <a:off x="896125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 name="Line 94">
                <a:extLst>
                  <a:ext uri="{FF2B5EF4-FFF2-40B4-BE49-F238E27FC236}">
                    <a16:creationId xmlns:a16="http://schemas.microsoft.com/office/drawing/2014/main" id="{F3C1B3B6-065E-4FA1-924E-4932FA75F3EC}"/>
                  </a:ext>
                </a:extLst>
              </p:cNvPr>
              <p:cNvSpPr>
                <a:spLocks noChangeShapeType="1"/>
              </p:cNvSpPr>
              <p:nvPr userDrawn="1"/>
            </p:nvSpPr>
            <p:spPr bwMode="auto">
              <a:xfrm>
                <a:off x="910524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9" name="Line 95">
                <a:extLst>
                  <a:ext uri="{FF2B5EF4-FFF2-40B4-BE49-F238E27FC236}">
                    <a16:creationId xmlns:a16="http://schemas.microsoft.com/office/drawing/2014/main" id="{30A7F764-5474-4681-ADEE-195CCB1CDA90}"/>
                  </a:ext>
                </a:extLst>
              </p:cNvPr>
              <p:cNvSpPr>
                <a:spLocks noChangeShapeType="1"/>
              </p:cNvSpPr>
              <p:nvPr userDrawn="1"/>
            </p:nvSpPr>
            <p:spPr bwMode="auto">
              <a:xfrm>
                <a:off x="924923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 name="Line 96">
                <a:extLst>
                  <a:ext uri="{FF2B5EF4-FFF2-40B4-BE49-F238E27FC236}">
                    <a16:creationId xmlns:a16="http://schemas.microsoft.com/office/drawing/2014/main" id="{3B41F62B-F78D-4258-B192-ED82846047B7}"/>
                  </a:ext>
                </a:extLst>
              </p:cNvPr>
              <p:cNvSpPr>
                <a:spLocks noChangeShapeType="1"/>
              </p:cNvSpPr>
              <p:nvPr userDrawn="1"/>
            </p:nvSpPr>
            <p:spPr bwMode="auto">
              <a:xfrm>
                <a:off x="939322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 name="Line 97">
                <a:extLst>
                  <a:ext uri="{FF2B5EF4-FFF2-40B4-BE49-F238E27FC236}">
                    <a16:creationId xmlns:a16="http://schemas.microsoft.com/office/drawing/2014/main" id="{2DC9E165-C10D-4D83-9EF1-A5082CA9ACAE}"/>
                  </a:ext>
                </a:extLst>
              </p:cNvPr>
              <p:cNvSpPr>
                <a:spLocks noChangeShapeType="1"/>
              </p:cNvSpPr>
              <p:nvPr userDrawn="1"/>
            </p:nvSpPr>
            <p:spPr bwMode="auto">
              <a:xfrm>
                <a:off x="953721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62" name="Line 98">
                <a:extLst>
                  <a:ext uri="{FF2B5EF4-FFF2-40B4-BE49-F238E27FC236}">
                    <a16:creationId xmlns:a16="http://schemas.microsoft.com/office/drawing/2014/main" id="{4C420AD3-BC41-430F-A995-2E86A183D761}"/>
                  </a:ext>
                </a:extLst>
              </p:cNvPr>
              <p:cNvSpPr>
                <a:spLocks noChangeShapeType="1"/>
              </p:cNvSpPr>
              <p:nvPr userDrawn="1"/>
            </p:nvSpPr>
            <p:spPr bwMode="auto">
              <a:xfrm>
                <a:off x="968120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3" name="Line 99">
                <a:extLst>
                  <a:ext uri="{FF2B5EF4-FFF2-40B4-BE49-F238E27FC236}">
                    <a16:creationId xmlns:a16="http://schemas.microsoft.com/office/drawing/2014/main" id="{7D129CCC-152F-4AB2-AE1B-A27D9C38917B}"/>
                  </a:ext>
                </a:extLst>
              </p:cNvPr>
              <p:cNvSpPr>
                <a:spLocks noChangeShapeType="1"/>
              </p:cNvSpPr>
              <p:nvPr userDrawn="1"/>
            </p:nvSpPr>
            <p:spPr bwMode="auto">
              <a:xfrm>
                <a:off x="11857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4" name="Line 100">
                <a:extLst>
                  <a:ext uri="{FF2B5EF4-FFF2-40B4-BE49-F238E27FC236}">
                    <a16:creationId xmlns:a16="http://schemas.microsoft.com/office/drawing/2014/main" id="{6BA0EE88-775D-4DED-AAA9-0F84326588B0}"/>
                  </a:ext>
                </a:extLst>
              </p:cNvPr>
              <p:cNvSpPr>
                <a:spLocks noChangeShapeType="1"/>
              </p:cNvSpPr>
              <p:nvPr userDrawn="1"/>
            </p:nvSpPr>
            <p:spPr bwMode="auto">
              <a:xfrm>
                <a:off x="982519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5" name="Line 103">
                <a:extLst>
                  <a:ext uri="{FF2B5EF4-FFF2-40B4-BE49-F238E27FC236}">
                    <a16:creationId xmlns:a16="http://schemas.microsoft.com/office/drawing/2014/main" id="{1B7CC1FA-EF48-429B-800A-C666B45F97D7}"/>
                  </a:ext>
                </a:extLst>
              </p:cNvPr>
              <p:cNvSpPr>
                <a:spLocks noChangeShapeType="1"/>
              </p:cNvSpPr>
              <p:nvPr userDrawn="1"/>
            </p:nvSpPr>
            <p:spPr bwMode="auto">
              <a:xfrm>
                <a:off x="5505467" y="613151"/>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6" name="Line 99">
                <a:extLst>
                  <a:ext uri="{FF2B5EF4-FFF2-40B4-BE49-F238E27FC236}">
                    <a16:creationId xmlns:a16="http://schemas.microsoft.com/office/drawing/2014/main" id="{C39D7A7B-875D-43E7-AA15-D0D41D5A20AC}"/>
                  </a:ext>
                </a:extLst>
              </p:cNvPr>
              <p:cNvSpPr>
                <a:spLocks noChangeShapeType="1"/>
              </p:cNvSpPr>
              <p:nvPr userDrawn="1"/>
            </p:nvSpPr>
            <p:spPr bwMode="auto">
              <a:xfrm>
                <a:off x="104174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7" name="Line 99">
                <a:extLst>
                  <a:ext uri="{FF2B5EF4-FFF2-40B4-BE49-F238E27FC236}">
                    <a16:creationId xmlns:a16="http://schemas.microsoft.com/office/drawing/2014/main" id="{4A221A8F-AA8C-429F-99F2-D9ACCFDE2C97}"/>
                  </a:ext>
                </a:extLst>
              </p:cNvPr>
              <p:cNvSpPr>
                <a:spLocks noChangeShapeType="1"/>
              </p:cNvSpPr>
              <p:nvPr userDrawn="1"/>
            </p:nvSpPr>
            <p:spPr bwMode="auto">
              <a:xfrm>
                <a:off x="89775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8" name="Line 100">
                <a:extLst>
                  <a:ext uri="{FF2B5EF4-FFF2-40B4-BE49-F238E27FC236}">
                    <a16:creationId xmlns:a16="http://schemas.microsoft.com/office/drawing/2014/main" id="{1B79F200-A8BA-489D-9E77-C350590CE1E3}"/>
                  </a:ext>
                </a:extLst>
              </p:cNvPr>
              <p:cNvSpPr>
                <a:spLocks noChangeShapeType="1"/>
              </p:cNvSpPr>
              <p:nvPr userDrawn="1"/>
            </p:nvSpPr>
            <p:spPr bwMode="auto">
              <a:xfrm>
                <a:off x="996919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9" name="Line 99">
                <a:extLst>
                  <a:ext uri="{FF2B5EF4-FFF2-40B4-BE49-F238E27FC236}">
                    <a16:creationId xmlns:a16="http://schemas.microsoft.com/office/drawing/2014/main" id="{9A9BC62E-DEA8-496F-9E8B-1B999891A049}"/>
                  </a:ext>
                </a:extLst>
              </p:cNvPr>
              <p:cNvSpPr>
                <a:spLocks noChangeShapeType="1"/>
              </p:cNvSpPr>
              <p:nvPr userDrawn="1"/>
            </p:nvSpPr>
            <p:spPr bwMode="auto">
              <a:xfrm>
                <a:off x="32179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 name="Line 99">
                <a:extLst>
                  <a:ext uri="{FF2B5EF4-FFF2-40B4-BE49-F238E27FC236}">
                    <a16:creationId xmlns:a16="http://schemas.microsoft.com/office/drawing/2014/main" id="{BC335BF3-4274-4A7A-B852-B31B51C45ABF}"/>
                  </a:ext>
                </a:extLst>
              </p:cNvPr>
              <p:cNvSpPr>
                <a:spLocks noChangeShapeType="1"/>
              </p:cNvSpPr>
              <p:nvPr userDrawn="1"/>
            </p:nvSpPr>
            <p:spPr bwMode="auto">
              <a:xfrm>
                <a:off x="17780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 name="Line 99">
                <a:extLst>
                  <a:ext uri="{FF2B5EF4-FFF2-40B4-BE49-F238E27FC236}">
                    <a16:creationId xmlns:a16="http://schemas.microsoft.com/office/drawing/2014/main" id="{940DEF4C-4D14-40D8-A28C-36C47C1FFE43}"/>
                  </a:ext>
                </a:extLst>
              </p:cNvPr>
              <p:cNvSpPr>
                <a:spLocks noChangeShapeType="1"/>
              </p:cNvSpPr>
              <p:nvPr userDrawn="1"/>
            </p:nvSpPr>
            <p:spPr bwMode="auto">
              <a:xfrm>
                <a:off x="60977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 name="Line 99">
                <a:extLst>
                  <a:ext uri="{FF2B5EF4-FFF2-40B4-BE49-F238E27FC236}">
                    <a16:creationId xmlns:a16="http://schemas.microsoft.com/office/drawing/2014/main" id="{71D8B819-6FF4-4244-975C-DF2F219F8F3F}"/>
                  </a:ext>
                </a:extLst>
              </p:cNvPr>
              <p:cNvSpPr>
                <a:spLocks noChangeShapeType="1"/>
              </p:cNvSpPr>
              <p:nvPr userDrawn="1"/>
            </p:nvSpPr>
            <p:spPr bwMode="auto">
              <a:xfrm>
                <a:off x="46578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 name="Line 99">
                <a:extLst>
                  <a:ext uri="{FF2B5EF4-FFF2-40B4-BE49-F238E27FC236}">
                    <a16:creationId xmlns:a16="http://schemas.microsoft.com/office/drawing/2014/main" id="{29ADFD8F-4616-40E9-BE5A-9A5DDF4C845E}"/>
                  </a:ext>
                </a:extLst>
              </p:cNvPr>
              <p:cNvSpPr>
                <a:spLocks noChangeShapeType="1"/>
              </p:cNvSpPr>
              <p:nvPr userDrawn="1"/>
            </p:nvSpPr>
            <p:spPr bwMode="auto">
              <a:xfrm>
                <a:off x="75376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4" name="Line 100">
                <a:extLst>
                  <a:ext uri="{FF2B5EF4-FFF2-40B4-BE49-F238E27FC236}">
                    <a16:creationId xmlns:a16="http://schemas.microsoft.com/office/drawing/2014/main" id="{C8F65069-8B3E-410E-BFB0-329AB5A58C49}"/>
                  </a:ext>
                </a:extLst>
              </p:cNvPr>
              <p:cNvSpPr>
                <a:spLocks noChangeShapeType="1"/>
              </p:cNvSpPr>
              <p:nvPr userDrawn="1"/>
            </p:nvSpPr>
            <p:spPr bwMode="auto">
              <a:xfrm>
                <a:off x="101136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5" name="Line 100">
                <a:extLst>
                  <a:ext uri="{FF2B5EF4-FFF2-40B4-BE49-F238E27FC236}">
                    <a16:creationId xmlns:a16="http://schemas.microsoft.com/office/drawing/2014/main" id="{3957CFDD-1A24-41AD-AC46-02B96736D4F9}"/>
                  </a:ext>
                </a:extLst>
              </p:cNvPr>
              <p:cNvSpPr>
                <a:spLocks noChangeShapeType="1"/>
              </p:cNvSpPr>
              <p:nvPr userDrawn="1"/>
            </p:nvSpPr>
            <p:spPr bwMode="auto">
              <a:xfrm>
                <a:off x="102580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6" name="Line 100">
                <a:extLst>
                  <a:ext uri="{FF2B5EF4-FFF2-40B4-BE49-F238E27FC236}">
                    <a16:creationId xmlns:a16="http://schemas.microsoft.com/office/drawing/2014/main" id="{A64D2D0B-0CD8-4B73-9AA1-49902EB1BFD3}"/>
                  </a:ext>
                </a:extLst>
              </p:cNvPr>
              <p:cNvSpPr>
                <a:spLocks noChangeShapeType="1"/>
              </p:cNvSpPr>
              <p:nvPr userDrawn="1"/>
            </p:nvSpPr>
            <p:spPr bwMode="auto">
              <a:xfrm>
                <a:off x="104020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7" name="Line 100">
                <a:extLst>
                  <a:ext uri="{FF2B5EF4-FFF2-40B4-BE49-F238E27FC236}">
                    <a16:creationId xmlns:a16="http://schemas.microsoft.com/office/drawing/2014/main" id="{6AB7AC07-4830-4DE3-B49F-37FAA2CE1C05}"/>
                  </a:ext>
                </a:extLst>
              </p:cNvPr>
              <p:cNvSpPr>
                <a:spLocks noChangeShapeType="1"/>
              </p:cNvSpPr>
              <p:nvPr userDrawn="1"/>
            </p:nvSpPr>
            <p:spPr bwMode="auto">
              <a:xfrm>
                <a:off x="105460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Tree>
    <p:extLst>
      <p:ext uri="{BB962C8B-B14F-4D97-AF65-F5344CB8AC3E}">
        <p14:creationId xmlns:p14="http://schemas.microsoft.com/office/powerpoint/2010/main" val="3090608411"/>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2" r:id="rId3"/>
    <p:sldLayoutId id="2147483651" r:id="rId4"/>
    <p:sldLayoutId id="2147483650" r:id="rId5"/>
    <p:sldLayoutId id="2147483655" r:id="rId6"/>
    <p:sldLayoutId id="2147483656" r:id="rId7"/>
    <p:sldLayoutId id="2147483653" r:id="rId8"/>
  </p:sldLayoutIdLst>
  <p:txStyles>
    <p:titleStyle>
      <a:lvl1pPr algn="ctr"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0" indent="0" algn="ctr" defTabSz="1007943" rtl="0" eaLnBrk="1" latinLnBrk="0" hangingPunct="1">
        <a:lnSpc>
          <a:spcPct val="90000"/>
        </a:lnSpc>
        <a:spcBef>
          <a:spcPts val="1102"/>
        </a:spcBef>
        <a:buFontTx/>
        <a:buNone/>
        <a:defRPr kumimoji="1" sz="3086" kern="1200">
          <a:solidFill>
            <a:schemeClr val="tx1"/>
          </a:solidFill>
          <a:latin typeface="+mn-lt"/>
          <a:ea typeface="+mn-ea"/>
          <a:cs typeface="+mn-cs"/>
        </a:defRPr>
      </a:lvl1pPr>
      <a:lvl2pPr marL="0" indent="0" algn="l" defTabSz="1007943" rtl="0" eaLnBrk="1" latinLnBrk="0" hangingPunct="1">
        <a:lnSpc>
          <a:spcPct val="90000"/>
        </a:lnSpc>
        <a:spcBef>
          <a:spcPts val="551"/>
        </a:spcBef>
        <a:buFontTx/>
        <a:buNone/>
        <a:defRPr kumimoji="1" sz="2646" kern="1200">
          <a:solidFill>
            <a:schemeClr val="tx1"/>
          </a:solidFill>
          <a:latin typeface="+mn-lt"/>
          <a:ea typeface="+mn-ea"/>
          <a:cs typeface="+mn-cs"/>
        </a:defRPr>
      </a:lvl2pPr>
      <a:lvl3pPr marL="0" indent="0" algn="l" defTabSz="1007943" rtl="0" eaLnBrk="1" latinLnBrk="0" hangingPunct="1">
        <a:lnSpc>
          <a:spcPct val="90000"/>
        </a:lnSpc>
        <a:spcBef>
          <a:spcPts val="551"/>
        </a:spcBef>
        <a:buFontTx/>
        <a:buNone/>
        <a:defRPr kumimoji="1" sz="2205" kern="1200">
          <a:solidFill>
            <a:schemeClr val="tx1"/>
          </a:solidFill>
          <a:latin typeface="+mn-lt"/>
          <a:ea typeface="+mn-ea"/>
          <a:cs typeface="+mn-cs"/>
        </a:defRPr>
      </a:lvl3pPr>
      <a:lvl4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4pPr>
      <a:lvl5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ja-JP"/>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userDrawn="1">
          <p15:clr>
            <a:srgbClr val="F26B43"/>
          </p15:clr>
        </p15:guide>
        <p15:guide id="2" orient="horz" pos="2381" userDrawn="1">
          <p15:clr>
            <a:srgbClr val="F26B43"/>
          </p15:clr>
        </p15:guide>
        <p15:guide id="3" orient="horz" pos="22" userDrawn="1">
          <p15:clr>
            <a:srgbClr val="F26B43"/>
          </p15:clr>
        </p15:guide>
        <p15:guide id="4" orient="horz" pos="4649" userDrawn="1">
          <p15:clr>
            <a:srgbClr val="F26B43"/>
          </p15:clr>
        </p15:guide>
        <p15:guide id="5" pos="6633" userDrawn="1">
          <p15:clr>
            <a:srgbClr val="F26B43"/>
          </p15:clr>
        </p15:guide>
        <p15:guide id="6" pos="102" userDrawn="1">
          <p15:clr>
            <a:srgbClr val="F26B43"/>
          </p15:clr>
        </p15:guide>
        <p15:guide id="7" orient="horz" pos="70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hyperlink" Target="https://www.there100.org/re100-members" TargetMode="Externa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www.there100.org/re100-members" TargetMode="External"/><Relationship Id="rId2" Type="http://schemas.openxmlformats.org/officeDocument/2006/relationships/image" Target="../media/image41.png"/><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png"/><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54.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png"/><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47.png"/><Relationship Id="rId4" Type="http://schemas.openxmlformats.org/officeDocument/2006/relationships/image" Target="../media/image46.png"/></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wmf"/><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6.png"/><Relationship Id="rId2" Type="http://schemas.openxmlformats.org/officeDocument/2006/relationships/image" Target="../media/image45.wmf"/><Relationship Id="rId1" Type="http://schemas.openxmlformats.org/officeDocument/2006/relationships/slideLayout" Target="../slideLayouts/slideLayout5.xml"/><Relationship Id="rId6" Type="http://schemas.openxmlformats.org/officeDocument/2006/relationships/image" Target="../media/image44.png"/><Relationship Id="rId5" Type="http://schemas.openxmlformats.org/officeDocument/2006/relationships/image" Target="../media/image48.png"/><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5.wmf"/><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47.png"/><Relationship Id="rId4" Type="http://schemas.openxmlformats.org/officeDocument/2006/relationships/image" Target="../media/image46.png"/></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wmf"/><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7" Type="http://schemas.microsoft.com/office/2007/relationships/hdphoto" Target="../media/hdphoto1.wdp"/><Relationship Id="rId2" Type="http://schemas.openxmlformats.org/officeDocument/2006/relationships/image" Target="../media/image45.wmf"/><Relationship Id="rId1" Type="http://schemas.openxmlformats.org/officeDocument/2006/relationships/slideLayout" Target="../slideLayouts/slideLayout5.xml"/><Relationship Id="rId6" Type="http://schemas.openxmlformats.org/officeDocument/2006/relationships/image" Target="../media/image47.png"/><Relationship Id="rId5" Type="http://schemas.openxmlformats.org/officeDocument/2006/relationships/image" Target="../media/image48.png"/><Relationship Id="rId4" Type="http://schemas.openxmlformats.org/officeDocument/2006/relationships/image" Target="../media/image46.png"/></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7" Type="http://schemas.microsoft.com/office/2007/relationships/hdphoto" Target="../media/hdphoto1.wdp"/><Relationship Id="rId2" Type="http://schemas.openxmlformats.org/officeDocument/2006/relationships/image" Target="../media/image45.wmf"/><Relationship Id="rId1" Type="http://schemas.openxmlformats.org/officeDocument/2006/relationships/slideLayout" Target="../slideLayouts/slideLayout5.xml"/><Relationship Id="rId6" Type="http://schemas.openxmlformats.org/officeDocument/2006/relationships/image" Target="../media/image47.png"/><Relationship Id="rId5" Type="http://schemas.openxmlformats.org/officeDocument/2006/relationships/image" Target="../media/image48.png"/><Relationship Id="rId4" Type="http://schemas.openxmlformats.org/officeDocument/2006/relationships/image" Target="../media/image46.png"/></Relationships>
</file>

<file path=ppt/slides/_rels/slide62.xml.rels><?xml version="1.0" encoding="UTF-8" standalone="yes"?>
<Relationships xmlns="http://schemas.openxmlformats.org/package/2006/relationships"><Relationship Id="rId2" Type="http://schemas.openxmlformats.org/officeDocument/2006/relationships/hyperlink" Target="https://www.there100.org/sites/re100/files/2024-12/RE100%20Making%20Credible%20Claims.pdf" TargetMode="Externa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8" Type="http://schemas.openxmlformats.org/officeDocument/2006/relationships/hyperlink" Target="https://www.bing.com/search?qs=HS&amp;pq=RE100&amp;sk=CSYN1&amp;sc=15-5&amp;q=re100+%E3%82%A6%E3%82%A7%E3%83%96&amp;cvid=73d8c9057f6541af9da9610ed2025eac&amp;gs_lcrp=EgRlZGdlKgkIABBFGDsY-QcyCQgAEEUYOxj5BzIGCAEQABhAMgYIAhBFGDsyBggDEEUYOzIGCAQQABhAMgYIBRAAGEAyBggGEEUYPDIGCAcQRRg8MgYICBBFGDwyCAgJEOkHGPxV0gEIMTI5NGowajmoAgiwAgE&amp;FORM=ANAB01&amp;PC=U531" TargetMode="External"/><Relationship Id="rId3" Type="http://schemas.openxmlformats.org/officeDocument/2006/relationships/hyperlink" Target="https://www.there100.org/sites/re100/files/2025-03/RE100%20Joining%20Criteria%202025.pdf" TargetMode="External"/><Relationship Id="rId7" Type="http://schemas.openxmlformats.org/officeDocument/2006/relationships/hyperlink" Target="https://www.there100.org/sites/re100/files/2025-10/RE100%20FAQs%20-%20Aug%202025.pdf"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hyperlink" Target="https://www.there100.org/sites/re100/files/2024-12/RE100%20Making%20Credible%20Claims.pdf" TargetMode="External"/><Relationship Id="rId5" Type="http://schemas.openxmlformats.org/officeDocument/2006/relationships/hyperlink" Target="https://www.there100.org/sites/re100/files/2025-06/2025%20RE100%20reporting%20guidance%20%28June%20update%29.pdf" TargetMode="External"/><Relationship Id="rId10" Type="http://schemas.openxmlformats.org/officeDocument/2006/relationships/hyperlink" Target="https://www.env.go.jp/earth/ondanka/supply_chain/gvc/index.html" TargetMode="External"/><Relationship Id="rId4" Type="http://schemas.openxmlformats.org/officeDocument/2006/relationships/hyperlink" Target="https://www.there100.org/sites/re100/files/2025-04/RE100%20technical%20criteria%20%2B%20appendices%20%2815%20April%202025%29.pdf" TargetMode="External"/><Relationship Id="rId9" Type="http://schemas.openxmlformats.org/officeDocument/2006/relationships/hyperlink" Target="https://japan-clp.jp/"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saiene.jp/"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ECDC26-993F-4A78-8D31-18BE42F37D6C}"/>
              </a:ext>
            </a:extLst>
          </p:cNvPr>
          <p:cNvSpPr>
            <a:spLocks noGrp="1"/>
          </p:cNvSpPr>
          <p:nvPr>
            <p:ph type="title"/>
          </p:nvPr>
        </p:nvSpPr>
        <p:spPr/>
        <p:txBody>
          <a:bodyPr>
            <a:normAutofit/>
          </a:bodyPr>
          <a:lstStyle/>
          <a:p>
            <a:r>
              <a:rPr lang="en-US" altLang="ja-JP" dirty="0"/>
              <a:t>RE100</a:t>
            </a:r>
            <a:r>
              <a:rPr lang="ja-JP" altLang="en-US" dirty="0"/>
              <a:t>について</a:t>
            </a:r>
            <a:endParaRPr kumimoji="1" lang="ja-JP" altLang="en-US" sz="2000" dirty="0"/>
          </a:p>
        </p:txBody>
      </p:sp>
      <p:sp>
        <p:nvSpPr>
          <p:cNvPr id="5" name="コンテンツ プレースホルダー 4">
            <a:extLst>
              <a:ext uri="{FF2B5EF4-FFF2-40B4-BE49-F238E27FC236}">
                <a16:creationId xmlns:a16="http://schemas.microsoft.com/office/drawing/2014/main" id="{C7D0EF22-0736-453B-81AA-BA6690C35C21}"/>
              </a:ext>
            </a:extLst>
          </p:cNvPr>
          <p:cNvSpPr>
            <a:spLocks noGrp="1"/>
          </p:cNvSpPr>
          <p:nvPr>
            <p:ph sz="quarter" idx="16"/>
          </p:nvPr>
        </p:nvSpPr>
        <p:spPr>
          <a:xfrm>
            <a:off x="3545906" y="5724053"/>
            <a:ext cx="3600000" cy="288000"/>
          </a:xfrm>
        </p:spPr>
        <p:txBody>
          <a:bodyPr/>
          <a:lstStyle/>
          <a:p>
            <a:r>
              <a:rPr lang="ja-JP" altLang="en-US"/>
              <a:t>環境省</a:t>
            </a:r>
            <a:endParaRPr lang="ja-JP" altLang="en-US" dirty="0"/>
          </a:p>
          <a:p>
            <a:endParaRPr lang="en-US" altLang="ja-JP" dirty="0"/>
          </a:p>
        </p:txBody>
      </p:sp>
    </p:spTree>
    <p:extLst>
      <p:ext uri="{BB962C8B-B14F-4D97-AF65-F5344CB8AC3E}">
        <p14:creationId xmlns:p14="http://schemas.microsoft.com/office/powerpoint/2010/main" val="1618676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気候変動のビジネスへの影響</a:t>
            </a:r>
            <a:r>
              <a:rPr kumimoji="1" lang="ja-JP" altLang="en-US" sz="1800" dirty="0"/>
              <a:t>（</a:t>
            </a:r>
            <a:r>
              <a:rPr kumimoji="1" lang="en-US" altLang="ja-JP" sz="1800" dirty="0"/>
              <a:t>JCLP</a:t>
            </a:r>
            <a:r>
              <a:rPr kumimoji="1" lang="ja-JP" altLang="en-US" sz="1800" dirty="0"/>
              <a:t>提供）</a:t>
            </a:r>
            <a:endParaRPr kumimoji="1" lang="ja-JP" altLang="en-US" dirty="0"/>
          </a:p>
        </p:txBody>
      </p:sp>
      <p:sp>
        <p:nvSpPr>
          <p:cNvPr id="4" name="コンテンツ プレースホルダー 3"/>
          <p:cNvSpPr>
            <a:spLocks noGrp="1"/>
          </p:cNvSpPr>
          <p:nvPr>
            <p:ph sz="quarter" idx="11"/>
          </p:nvPr>
        </p:nvSpPr>
        <p:spPr/>
        <p:txBody>
          <a:bodyPr/>
          <a:lstStyle/>
          <a:p>
            <a:r>
              <a:rPr kumimoji="1" lang="en-US" altLang="ja-JP" dirty="0"/>
              <a:t>RE100</a:t>
            </a:r>
            <a:r>
              <a:rPr kumimoji="1" lang="ja-JP" altLang="en-US" dirty="0"/>
              <a:t>に取り組むメリット①</a:t>
            </a:r>
          </a:p>
        </p:txBody>
      </p:sp>
      <p:sp>
        <p:nvSpPr>
          <p:cNvPr id="5" name="コンテンツ プレースホルダー 4"/>
          <p:cNvSpPr>
            <a:spLocks noGrp="1"/>
          </p:cNvSpPr>
          <p:nvPr>
            <p:ph sz="quarter" idx="12"/>
          </p:nvPr>
        </p:nvSpPr>
        <p:spPr>
          <a:xfrm>
            <a:off x="161925" y="1110920"/>
            <a:ext cx="10367963" cy="942717"/>
          </a:xfrm>
        </p:spPr>
        <p:txBody>
          <a:bodyPr/>
          <a:lstStyle/>
          <a:p>
            <a:r>
              <a:rPr lang="ja-JP" altLang="en-US" dirty="0"/>
              <a:t>気候変動によって原料供給に問題が生じたり、化石燃料の価値が下落したりするといった事例が実際に生じている</a:t>
            </a:r>
          </a:p>
        </p:txBody>
      </p:sp>
      <p:pic>
        <p:nvPicPr>
          <p:cNvPr id="14" name="Picture 2" descr="C:\Users\jukonako\Dropbox\スクリーンショット\スクリーンショット 2017-05-14 13.46.19.pn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08326" y="2307342"/>
            <a:ext cx="1800199" cy="1570474"/>
          </a:xfrm>
          <a:prstGeom prst="rect">
            <a:avLst/>
          </a:prstGeom>
          <a:noFill/>
          <a:ln>
            <a:solidFill>
              <a:sysClr val="windowText" lastClr="000000"/>
            </a:solidFill>
          </a:ln>
        </p:spPr>
      </p:pic>
      <p:sp>
        <p:nvSpPr>
          <p:cNvPr id="15" name="コンテンツ プレースホルダ 5"/>
          <p:cNvSpPr txBox="1">
            <a:spLocks/>
          </p:cNvSpPr>
          <p:nvPr/>
        </p:nvSpPr>
        <p:spPr>
          <a:xfrm>
            <a:off x="3084590" y="2739702"/>
            <a:ext cx="6984776" cy="698698"/>
          </a:xfrm>
          <a:prstGeom prst="rect">
            <a:avLst/>
          </a:prstGeom>
        </p:spPr>
        <p:txBody>
          <a:bodyPr vert="horz" lIns="36000" tIns="45720" rIns="36000" bIns="45720" rtlCol="0">
            <a:noAutofit/>
          </a:bodyPr>
          <a:lstStyle/>
          <a:p>
            <a:pPr fontAlgn="auto">
              <a:lnSpc>
                <a:spcPct val="120000"/>
              </a:lnSpc>
              <a:spcAft>
                <a:spcPts val="0"/>
              </a:spcAft>
              <a:defRPr/>
            </a:pPr>
            <a:r>
              <a:rPr lang="ja-JP" altLang="en-US" sz="2400" b="1" dirty="0">
                <a:solidFill>
                  <a:srgbClr val="FC0019"/>
                </a:solidFill>
                <a:latin typeface="Meiryo UI" panose="020B0604030504040204" pitchFamily="50" charset="-128"/>
                <a:ea typeface="Meiryo UI" panose="020B0604030504040204" pitchFamily="50" charset="-128"/>
              </a:rPr>
              <a:t>旱魃や洪水で</a:t>
            </a:r>
            <a:r>
              <a:rPr lang="ja-JP" altLang="en-US" sz="2400" b="1" dirty="0">
                <a:solidFill>
                  <a:srgbClr val="FF0000"/>
                </a:solidFill>
                <a:latin typeface="Meiryo UI" panose="020B0604030504040204" pitchFamily="50" charset="-128"/>
                <a:ea typeface="Meiryo UI" panose="020B0604030504040204" pitchFamily="50" charset="-128"/>
              </a:rPr>
              <a:t>年間約€</a:t>
            </a:r>
            <a:r>
              <a:rPr lang="en-US" altLang="ja-JP" sz="2400" b="1" dirty="0">
                <a:solidFill>
                  <a:srgbClr val="FF0000"/>
                </a:solidFill>
                <a:latin typeface="Meiryo UI" panose="020B0604030504040204" pitchFamily="50" charset="-128"/>
                <a:ea typeface="Meiryo UI" panose="020B0604030504040204" pitchFamily="50" charset="-128"/>
              </a:rPr>
              <a:t>4</a:t>
            </a:r>
            <a:r>
              <a:rPr lang="ja-JP" altLang="en-US" sz="2400" b="1" dirty="0">
                <a:solidFill>
                  <a:srgbClr val="FF0000"/>
                </a:solidFill>
                <a:latin typeface="Meiryo UI" panose="020B0604030504040204" pitchFamily="50" charset="-128"/>
                <a:ea typeface="Meiryo UI" panose="020B0604030504040204" pitchFamily="50" charset="-128"/>
              </a:rPr>
              <a:t>億（約</a:t>
            </a:r>
            <a:r>
              <a:rPr lang="en-US" altLang="ja-JP" sz="2400" b="1" dirty="0">
                <a:solidFill>
                  <a:srgbClr val="FF0000"/>
                </a:solidFill>
                <a:latin typeface="Meiryo UI" panose="020B0604030504040204" pitchFamily="50" charset="-128"/>
                <a:ea typeface="Meiryo UI" panose="020B0604030504040204" pitchFamily="50" charset="-128"/>
              </a:rPr>
              <a:t>450</a:t>
            </a:r>
            <a:r>
              <a:rPr lang="ja-JP" altLang="en-US" sz="2400" b="1" dirty="0">
                <a:solidFill>
                  <a:srgbClr val="FF0000"/>
                </a:solidFill>
                <a:latin typeface="Meiryo UI" panose="020B0604030504040204" pitchFamily="50" charset="-128"/>
                <a:ea typeface="Meiryo UI" panose="020B0604030504040204" pitchFamily="50" charset="-128"/>
              </a:rPr>
              <a:t>億円）の被害</a:t>
            </a:r>
            <a:r>
              <a:rPr lang="ja-JP" altLang="en-US" sz="2800" b="1" dirty="0">
                <a:solidFill>
                  <a:srgbClr val="FC0019"/>
                </a:solidFill>
                <a:latin typeface="Meiryo UI" panose="020B0604030504040204" pitchFamily="50" charset="-128"/>
                <a:ea typeface="Meiryo UI" panose="020B0604030504040204" pitchFamily="50" charset="-128"/>
              </a:rPr>
              <a:t>　</a:t>
            </a:r>
            <a:endParaRPr lang="en-US" altLang="ja-JP" sz="2800" b="1" dirty="0">
              <a:solidFill>
                <a:srgbClr val="FC0019"/>
              </a:solidFill>
              <a:latin typeface="Meiryo UI" panose="020B0604030504040204" pitchFamily="50" charset="-128"/>
              <a:ea typeface="Meiryo UI" panose="020B0604030504040204" pitchFamily="50" charset="-128"/>
            </a:endParaRPr>
          </a:p>
        </p:txBody>
      </p:sp>
      <p:pic>
        <p:nvPicPr>
          <p:cNvPr id="16" name="図 1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08326" y="3963526"/>
            <a:ext cx="1797848" cy="1537906"/>
          </a:xfrm>
          <a:prstGeom prst="rect">
            <a:avLst/>
          </a:prstGeom>
          <a:ln>
            <a:solidFill>
              <a:sysClr val="windowText" lastClr="000000"/>
            </a:solidFill>
          </a:ln>
        </p:spPr>
      </p:pic>
      <p:pic>
        <p:nvPicPr>
          <p:cNvPr id="17" name="Picture 3" descr="C:\Users\jukonako\Desktop\uniper.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708325" y="5587142"/>
            <a:ext cx="1800199" cy="1214242"/>
          </a:xfrm>
          <a:prstGeom prst="rect">
            <a:avLst/>
          </a:prstGeom>
          <a:noFill/>
          <a:ln>
            <a:solidFill>
              <a:schemeClr val="tx1"/>
            </a:solidFill>
          </a:ln>
        </p:spPr>
      </p:pic>
      <p:sp>
        <p:nvSpPr>
          <p:cNvPr id="18" name="テキスト ボックス 17"/>
          <p:cNvSpPr txBox="1"/>
          <p:nvPr/>
        </p:nvSpPr>
        <p:spPr>
          <a:xfrm>
            <a:off x="3090987" y="6563307"/>
            <a:ext cx="2026826" cy="276999"/>
          </a:xfrm>
          <a:prstGeom prst="rect">
            <a:avLst/>
          </a:prstGeom>
          <a:noFill/>
        </p:spPr>
        <p:txBody>
          <a:bodyPr wrap="square" rtlCol="0">
            <a:spAutoFit/>
          </a:bodyPr>
          <a:lstStyle/>
          <a:p>
            <a:pPr>
              <a:lnSpc>
                <a:spcPct val="120000"/>
              </a:lnSpc>
              <a:spcAft>
                <a:spcPct val="70000"/>
              </a:spcAft>
            </a:pPr>
            <a:r>
              <a:rPr lang="ja-JP" altLang="en-US" sz="1000" b="1" dirty="0">
                <a:latin typeface="+mn-ea"/>
                <a:ea typeface="+mn-ea"/>
              </a:rPr>
              <a:t>写真：</a:t>
            </a:r>
            <a:r>
              <a:rPr lang="en-US" altLang="ja-JP" sz="1000" b="1" dirty="0">
                <a:latin typeface="+mn-ea"/>
                <a:ea typeface="+mn-ea"/>
              </a:rPr>
              <a:t>The Talley Group</a:t>
            </a:r>
            <a:endParaRPr lang="ja-JP" altLang="en-US" sz="1000" b="1" dirty="0">
              <a:latin typeface="+mn-ea"/>
              <a:ea typeface="+mn-ea"/>
            </a:endParaRPr>
          </a:p>
        </p:txBody>
      </p:sp>
      <p:sp>
        <p:nvSpPr>
          <p:cNvPr id="19" name="正方形/長方形 18"/>
          <p:cNvSpPr/>
          <p:nvPr/>
        </p:nvSpPr>
        <p:spPr>
          <a:xfrm>
            <a:off x="3084590" y="4516455"/>
            <a:ext cx="6984776" cy="432048"/>
          </a:xfrm>
          <a:prstGeom prst="rect">
            <a:avLst/>
          </a:prstGeom>
        </p:spPr>
        <p:txBody>
          <a:bodyPr vert="horz" lIns="91440" tIns="45720" rIns="91440" bIns="45720" rtlCol="0">
            <a:noAutofit/>
          </a:bodyPr>
          <a:lstStyle/>
          <a:p>
            <a:pPr>
              <a:spcAft>
                <a:spcPct val="70000"/>
              </a:spcAft>
            </a:pPr>
            <a:r>
              <a:rPr lang="ja-JP" altLang="en-US" sz="2400" b="1" dirty="0">
                <a:solidFill>
                  <a:srgbClr val="FC0019"/>
                </a:solidFill>
                <a:latin typeface="Meiryo UI" panose="020B0604030504040204" pitchFamily="50" charset="-128"/>
                <a:ea typeface="Meiryo UI" panose="020B0604030504040204" pitchFamily="50" charset="-128"/>
              </a:rPr>
              <a:t>北海道の台風被害で</a:t>
            </a:r>
            <a:r>
              <a:rPr lang="ja-JP" altLang="en-US" sz="2400" b="1" dirty="0">
                <a:solidFill>
                  <a:srgbClr val="FF0000"/>
                </a:solidFill>
                <a:latin typeface="Meiryo UI" panose="020B0604030504040204" pitchFamily="50" charset="-128"/>
                <a:ea typeface="Meiryo UI" panose="020B0604030504040204" pitchFamily="50" charset="-128"/>
              </a:rPr>
              <a:t>主力商品を販売休止</a:t>
            </a:r>
            <a:endParaRPr lang="en-US" altLang="ja-JP" sz="2400" b="1" dirty="0">
              <a:solidFill>
                <a:srgbClr val="FF0000"/>
              </a:solidFill>
              <a:latin typeface="Meiryo UI" panose="020B0604030504040204" pitchFamily="50" charset="-128"/>
              <a:ea typeface="Meiryo UI" panose="020B0604030504040204" pitchFamily="50" charset="-128"/>
            </a:endParaRPr>
          </a:p>
        </p:txBody>
      </p:sp>
      <p:sp>
        <p:nvSpPr>
          <p:cNvPr id="20" name="コンテンツ プレースホルダ 5"/>
          <p:cNvSpPr txBox="1">
            <a:spLocks/>
          </p:cNvSpPr>
          <p:nvPr/>
        </p:nvSpPr>
        <p:spPr>
          <a:xfrm>
            <a:off x="3084427" y="5772276"/>
            <a:ext cx="6660000" cy="8439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Bef>
                <a:spcPts val="1800"/>
              </a:spcBef>
              <a:spcAft>
                <a:spcPts val="0"/>
              </a:spcAft>
              <a:buClr>
                <a:schemeClr val="tx1"/>
              </a:buClr>
              <a:buFont typeface="Arial" pitchFamily="34" charset="0"/>
              <a:buNone/>
            </a:pPr>
            <a:r>
              <a:rPr lang="ja-JP" altLang="en-US" sz="2400" b="1" dirty="0">
                <a:latin typeface="Meiryo UI" panose="020B0604030504040204" pitchFamily="50" charset="-128"/>
                <a:ea typeface="Meiryo UI" panose="020B0604030504040204" pitchFamily="50" charset="-128"/>
              </a:rPr>
              <a:t>新設石炭発電所の</a:t>
            </a:r>
            <a:r>
              <a:rPr lang="ja-JP" altLang="en-US" sz="2400" b="1" dirty="0">
                <a:solidFill>
                  <a:srgbClr val="FF0000"/>
                </a:solidFill>
                <a:latin typeface="Meiryo UI" panose="020B0604030504040204" pitchFamily="50" charset="-128"/>
                <a:ea typeface="Meiryo UI" panose="020B0604030504040204" pitchFamily="50" charset="-128"/>
              </a:rPr>
              <a:t>簿価が</a:t>
            </a:r>
            <a:r>
              <a:rPr lang="en-US" altLang="ja-JP" sz="2400" b="1" dirty="0">
                <a:solidFill>
                  <a:srgbClr val="FF0000"/>
                </a:solidFill>
                <a:latin typeface="Meiryo UI" panose="020B0604030504040204" pitchFamily="50" charset="-128"/>
                <a:ea typeface="Meiryo UI" panose="020B0604030504040204" pitchFamily="50" charset="-128"/>
              </a:rPr>
              <a:t>1</a:t>
            </a:r>
            <a:r>
              <a:rPr lang="ja-JP" altLang="en-US" sz="2400" b="1" dirty="0">
                <a:solidFill>
                  <a:srgbClr val="FF0000"/>
                </a:solidFill>
                <a:latin typeface="Meiryo UI" panose="020B0604030504040204" pitchFamily="50" charset="-128"/>
                <a:ea typeface="Meiryo UI" panose="020B0604030504040204" pitchFamily="50" charset="-128"/>
              </a:rPr>
              <a:t>年で半減</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15</a:t>
            </a:r>
            <a:r>
              <a:rPr lang="ja-JP" altLang="en-US" sz="2400" b="1" dirty="0">
                <a:latin typeface="Meiryo UI" panose="020B0604030504040204" pitchFamily="50" charset="-128"/>
                <a:ea typeface="Meiryo UI" panose="020B0604030504040204" pitchFamily="50" charset="-128"/>
              </a:rPr>
              <a:t>億から€</a:t>
            </a:r>
            <a:r>
              <a:rPr lang="en-US" altLang="ja-JP" sz="2400" b="1" dirty="0">
                <a:latin typeface="Meiryo UI" panose="020B0604030504040204" pitchFamily="50" charset="-128"/>
                <a:ea typeface="Meiryo UI" panose="020B0604030504040204" pitchFamily="50" charset="-128"/>
              </a:rPr>
              <a:t>7</a:t>
            </a:r>
            <a:r>
              <a:rPr lang="ja-JP" altLang="en-US" sz="2400" b="1" dirty="0">
                <a:latin typeface="Meiryo UI" panose="020B0604030504040204" pitchFamily="50" charset="-128"/>
                <a:ea typeface="Meiryo UI" panose="020B0604030504040204" pitchFamily="50" charset="-128"/>
              </a:rPr>
              <a:t>億へ。建設費は€</a:t>
            </a:r>
            <a:r>
              <a:rPr lang="en-US" altLang="ja-JP" sz="2400" b="1" dirty="0">
                <a:latin typeface="Meiryo UI" panose="020B0604030504040204" pitchFamily="50" charset="-128"/>
                <a:ea typeface="Meiryo UI" panose="020B0604030504040204" pitchFamily="50" charset="-128"/>
              </a:rPr>
              <a:t>17</a:t>
            </a:r>
            <a:r>
              <a:rPr lang="ja-JP" altLang="en-US" sz="2400" b="1" dirty="0">
                <a:latin typeface="Meiryo UI" panose="020B0604030504040204" pitchFamily="50" charset="-128"/>
                <a:ea typeface="Meiryo UI" panose="020B0604030504040204" pitchFamily="50" charset="-128"/>
              </a:rPr>
              <a:t>億）</a:t>
            </a:r>
            <a:endParaRPr lang="en-US" altLang="ja-JP" sz="2400" b="1" dirty="0">
              <a:latin typeface="Meiryo UI" panose="020B0604030504040204" pitchFamily="50" charset="-128"/>
              <a:ea typeface="Meiryo UI" panose="020B0604030504040204" pitchFamily="50" charset="-128"/>
            </a:endParaRPr>
          </a:p>
        </p:txBody>
      </p:sp>
      <p:sp>
        <p:nvSpPr>
          <p:cNvPr id="30" name="テキスト ボックス 11"/>
          <p:cNvSpPr txBox="1">
            <a:spLocks noChangeArrowheads="1"/>
          </p:cNvSpPr>
          <p:nvPr/>
        </p:nvSpPr>
        <p:spPr bwMode="auto">
          <a:xfrm>
            <a:off x="532611" y="7023163"/>
            <a:ext cx="95367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361950" lvl="0" indent="-36195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]2017</a:t>
            </a:r>
            <a:r>
              <a:rPr lang="ja-JP" altLang="en-US" sz="900" dirty="0">
                <a:solidFill>
                  <a:srgbClr val="000000"/>
                </a:solidFill>
                <a:latin typeface="Meiryo UI" pitchFamily="50" charset="-128"/>
                <a:ea typeface="Meiryo UI" pitchFamily="50" charset="-128"/>
                <a:cs typeface="Meiryo UI" pitchFamily="50" charset="-128"/>
              </a:rPr>
              <a:t>年</a:t>
            </a:r>
            <a:r>
              <a:rPr lang="en-US" altLang="ja-JP" sz="900" dirty="0">
                <a:solidFill>
                  <a:srgbClr val="000000"/>
                </a:solidFill>
                <a:latin typeface="Meiryo UI" pitchFamily="50" charset="-128"/>
                <a:ea typeface="Meiryo UI" pitchFamily="50" charset="-128"/>
                <a:cs typeface="Meiryo UI" pitchFamily="50" charset="-128"/>
              </a:rPr>
              <a:t>4</a:t>
            </a:r>
            <a:r>
              <a:rPr lang="ja-JP" altLang="en-US" sz="900" dirty="0">
                <a:solidFill>
                  <a:srgbClr val="000000"/>
                </a:solidFill>
                <a:latin typeface="Meiryo UI" pitchFamily="50" charset="-128"/>
                <a:ea typeface="Meiryo UI" pitchFamily="50" charset="-128"/>
                <a:cs typeface="Meiryo UI" pitchFamily="50" charset="-128"/>
              </a:rPr>
              <a:t>月</a:t>
            </a:r>
            <a:r>
              <a:rPr lang="en-US" altLang="ja-JP" sz="900" dirty="0">
                <a:solidFill>
                  <a:srgbClr val="000000"/>
                </a:solidFill>
                <a:latin typeface="Meiryo UI" pitchFamily="50" charset="-128"/>
                <a:ea typeface="Meiryo UI" pitchFamily="50" charset="-128"/>
                <a:cs typeface="Meiryo UI" pitchFamily="50" charset="-128"/>
              </a:rPr>
              <a:t>11</a:t>
            </a:r>
            <a:r>
              <a:rPr lang="ja-JP" altLang="en-US" sz="900" dirty="0">
                <a:solidFill>
                  <a:srgbClr val="000000"/>
                </a:solidFill>
                <a:latin typeface="Meiryo UI" pitchFamily="50" charset="-128"/>
                <a:ea typeface="Meiryo UI" pitchFamily="50" charset="-128"/>
                <a:cs typeface="Meiryo UI" pitchFamily="50" charset="-128"/>
              </a:rPr>
              <a:t>日　毎日新聞電子版　環境省　</a:t>
            </a:r>
            <a:r>
              <a:rPr lang="en-US" altLang="ja-JP" sz="900" dirty="0">
                <a:solidFill>
                  <a:srgbClr val="000000"/>
                </a:solidFill>
                <a:latin typeface="Meiryo UI" pitchFamily="50" charset="-128"/>
                <a:ea typeface="Meiryo UI" pitchFamily="50" charset="-128"/>
                <a:cs typeface="Meiryo UI" pitchFamily="50" charset="-128"/>
              </a:rPr>
              <a:t>Cool Choice TV </a:t>
            </a:r>
            <a:r>
              <a:rPr lang="ja-JP" altLang="en-US" sz="900" dirty="0">
                <a:solidFill>
                  <a:srgbClr val="000000"/>
                </a:solidFill>
                <a:latin typeface="Meiryo UI" pitchFamily="50" charset="-128"/>
                <a:ea typeface="Meiryo UI" pitchFamily="50" charset="-128"/>
                <a:cs typeface="Meiryo UI" pitchFamily="50" charset="-128"/>
              </a:rPr>
              <a:t>「地球温暖化は北海道でも顕在化！？到来し始めた大型台風」、</a:t>
            </a:r>
            <a:r>
              <a:rPr lang="en-US" altLang="ja-JP" sz="900" dirty="0">
                <a:solidFill>
                  <a:srgbClr val="000000"/>
                </a:solidFill>
                <a:latin typeface="Meiryo UI" pitchFamily="50" charset="-128"/>
                <a:ea typeface="Meiryo UI" pitchFamily="50" charset="-128"/>
                <a:cs typeface="Meiryo UI" pitchFamily="50" charset="-128"/>
              </a:rPr>
              <a:t>2015</a:t>
            </a:r>
            <a:r>
              <a:rPr lang="ja-JP" altLang="en-US" sz="900" dirty="0">
                <a:solidFill>
                  <a:srgbClr val="000000"/>
                </a:solidFill>
                <a:latin typeface="Meiryo UI" pitchFamily="50" charset="-128"/>
                <a:ea typeface="Meiryo UI" pitchFamily="50" charset="-128"/>
                <a:cs typeface="Meiryo UI" pitchFamily="50" charset="-128"/>
              </a:rPr>
              <a:t>年</a:t>
            </a:r>
            <a:r>
              <a:rPr lang="en-US" altLang="ja-JP" sz="900" dirty="0">
                <a:solidFill>
                  <a:srgbClr val="000000"/>
                </a:solidFill>
                <a:latin typeface="Meiryo UI" pitchFamily="50" charset="-128"/>
                <a:ea typeface="Meiryo UI" pitchFamily="50" charset="-128"/>
                <a:cs typeface="Meiryo UI" pitchFamily="50" charset="-128"/>
              </a:rPr>
              <a:t>5</a:t>
            </a:r>
            <a:r>
              <a:rPr lang="ja-JP" altLang="en-US" sz="900" dirty="0">
                <a:solidFill>
                  <a:srgbClr val="000000"/>
                </a:solidFill>
                <a:latin typeface="Meiryo UI" pitchFamily="50" charset="-128"/>
                <a:ea typeface="Meiryo UI" pitchFamily="50" charset="-128"/>
                <a:cs typeface="Meiryo UI" pitchFamily="50" charset="-128"/>
              </a:rPr>
              <a:t>月</a:t>
            </a:r>
            <a:r>
              <a:rPr lang="en-US" altLang="ja-JP" sz="900" dirty="0">
                <a:solidFill>
                  <a:srgbClr val="000000"/>
                </a:solidFill>
                <a:latin typeface="Meiryo UI" pitchFamily="50" charset="-128"/>
                <a:ea typeface="Meiryo UI" pitchFamily="50" charset="-128"/>
                <a:cs typeface="Meiryo UI" pitchFamily="50" charset="-128"/>
              </a:rPr>
              <a:t>18</a:t>
            </a:r>
            <a:r>
              <a:rPr lang="ja-JP" altLang="en-US" sz="900" dirty="0">
                <a:solidFill>
                  <a:srgbClr val="000000"/>
                </a:solidFill>
                <a:latin typeface="Meiryo UI" pitchFamily="50" charset="-128"/>
                <a:ea typeface="Meiryo UI" pitchFamily="50" charset="-128"/>
                <a:cs typeface="Meiryo UI" pitchFamily="50" charset="-128"/>
              </a:rPr>
              <a:t>日  </a:t>
            </a:r>
            <a:r>
              <a:rPr lang="en-US" altLang="ja-JP" sz="900" dirty="0">
                <a:solidFill>
                  <a:srgbClr val="000000"/>
                </a:solidFill>
                <a:latin typeface="Meiryo UI" pitchFamily="50" charset="-128"/>
                <a:ea typeface="Meiryo UI" pitchFamily="50" charset="-128"/>
                <a:cs typeface="Meiryo UI" pitchFamily="50" charset="-128"/>
              </a:rPr>
              <a:t>BBC News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http://www.bbc.com/news/business-32740359</a:t>
            </a:r>
            <a:r>
              <a:rPr lang="ja-JP" altLang="en-US" sz="900" dirty="0" err="1">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米研究機関「エネルギー経済・財務分析研究所」（</a:t>
            </a:r>
            <a:r>
              <a:rPr lang="en-US" altLang="ja-JP" sz="900" dirty="0">
                <a:solidFill>
                  <a:srgbClr val="000000"/>
                </a:solidFill>
                <a:latin typeface="Meiryo UI" pitchFamily="50" charset="-128"/>
                <a:ea typeface="Meiryo UI" pitchFamily="50" charset="-128"/>
                <a:cs typeface="Meiryo UI" pitchFamily="50" charset="-128"/>
              </a:rPr>
              <a:t>IEEFA</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The Dutch Coal Mistake</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2016</a:t>
            </a:r>
            <a:r>
              <a:rPr lang="ja-JP" altLang="en-US" sz="900" dirty="0">
                <a:solidFill>
                  <a:srgbClr val="000000"/>
                </a:solidFill>
                <a:latin typeface="Meiryo UI" pitchFamily="50" charset="-128"/>
                <a:ea typeface="Meiryo UI" pitchFamily="50" charset="-128"/>
                <a:cs typeface="Meiryo UI" pitchFamily="50" charset="-128"/>
              </a:rPr>
              <a:t>）</a:t>
            </a:r>
            <a:r>
              <a:rPr lang="ja-JP" altLang="en-US" sz="900" b="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3431111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RE100</a:t>
            </a:r>
            <a:r>
              <a:rPr lang="ja-JP" altLang="en-US" dirty="0"/>
              <a:t>に取り組むメリット②</a:t>
            </a:r>
            <a:endParaRPr kumimoji="1" lang="ja-JP" altLang="en-US" dirty="0"/>
          </a:p>
        </p:txBody>
      </p:sp>
      <p:sp>
        <p:nvSpPr>
          <p:cNvPr id="5" name="タイトル 1"/>
          <p:cNvSpPr txBox="1">
            <a:spLocks/>
          </p:cNvSpPr>
          <p:nvPr/>
        </p:nvSpPr>
        <p:spPr bwMode="auto">
          <a:xfrm>
            <a:off x="521370" y="1393204"/>
            <a:ext cx="9649072"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kumimoji="1" sz="4000" b="1" cap="all">
                <a:solidFill>
                  <a:srgbClr val="140078"/>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2pPr>
            <a:lvl3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3pPr>
            <a:lvl4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4pPr>
            <a:lvl5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5pPr>
            <a:lvl6pPr marL="4572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6pPr>
            <a:lvl7pPr marL="9144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7pPr>
            <a:lvl8pPr marL="13716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8pPr>
            <a:lvl9pPr marL="18288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9pPr>
          </a:lstStyle>
          <a:p>
            <a:pPr marL="361950">
              <a:defRPr/>
            </a:pPr>
            <a:r>
              <a:rPr lang="ja-JP" altLang="en-US" sz="3600" b="0" kern="0" dirty="0"/>
              <a:t>企業が再エネ調達の必要性を発信することで、</a:t>
            </a:r>
            <a:br>
              <a:rPr lang="en-US" altLang="ja-JP" sz="3600" b="0" kern="0" dirty="0"/>
            </a:br>
            <a:r>
              <a:rPr lang="ja-JP" altLang="en-US" sz="3600" b="0" kern="0" dirty="0"/>
              <a:t>再エネの市場規模が拡大する</a:t>
            </a:r>
            <a:endParaRPr lang="en-US" altLang="ja-JP" sz="3600" b="0" kern="0" dirty="0"/>
          </a:p>
          <a:p>
            <a:pPr marL="88900">
              <a:defRPr/>
            </a:pPr>
            <a:endParaRPr lang="en-US" altLang="ja-JP" sz="3600" b="0" kern="0" dirty="0">
              <a:solidFill>
                <a:srgbClr val="FF0000"/>
              </a:solidFill>
            </a:endParaRPr>
          </a:p>
          <a:p>
            <a:pPr marL="88900">
              <a:defRPr/>
            </a:pPr>
            <a:endParaRPr lang="en-US" altLang="ja-JP" sz="3600" b="0" kern="0" dirty="0">
              <a:solidFill>
                <a:srgbClr val="FF0000"/>
              </a:solidFill>
            </a:endParaRPr>
          </a:p>
          <a:p>
            <a:pPr marL="358775" indent="-3175">
              <a:defRPr/>
            </a:pPr>
            <a:r>
              <a:rPr lang="ja-JP" altLang="en-US" sz="3600" kern="0" dirty="0">
                <a:solidFill>
                  <a:srgbClr val="FF0000"/>
                </a:solidFill>
              </a:rPr>
              <a:t>調達選択肢の増加や、価格低下につながることで、安価で安定した再エネ供給を受けられるようになる</a:t>
            </a:r>
          </a:p>
        </p:txBody>
      </p:sp>
      <p:sp>
        <p:nvSpPr>
          <p:cNvPr id="3" name="AutoShape 15">
            <a:extLst>
              <a:ext uri="{FF2B5EF4-FFF2-40B4-BE49-F238E27FC236}">
                <a16:creationId xmlns:a16="http://schemas.microsoft.com/office/drawing/2014/main" id="{C415A827-EC9D-E123-C24B-30F114FACEE7}"/>
              </a:ext>
            </a:extLst>
          </p:cNvPr>
          <p:cNvSpPr>
            <a:spLocks noChangeArrowheads="1"/>
          </p:cNvSpPr>
          <p:nvPr/>
        </p:nvSpPr>
        <p:spPr bwMode="auto">
          <a:xfrm rot="10800000">
            <a:off x="3553832" y="3610209"/>
            <a:ext cx="3584150" cy="310918"/>
          </a:xfrm>
          <a:prstGeom prst="triangle">
            <a:avLst>
              <a:gd name="adj" fmla="val 50000"/>
            </a:avLst>
          </a:prstGeom>
          <a:solidFill>
            <a:schemeClr val="tx2"/>
          </a:solidFill>
          <a:ln w="9525" cap="flat" cmpd="sng" algn="ctr">
            <a:noFill/>
            <a:prstDash val="solid"/>
            <a:headEnd/>
            <a:tailEnd/>
          </a:ln>
          <a:effectLst>
            <a:outerShdw blurRad="40000" dist="20000" dir="5400000" rotWithShape="0">
              <a:srgbClr val="000000">
                <a:alpha val="38000"/>
              </a:srgbClr>
            </a:outerShdw>
          </a:effectLst>
        </p:spPr>
        <p:txBody>
          <a:bodyPr wrap="none" lIns="86210" tIns="43105" rIns="86210" bIns="43105" anchor="ctr"/>
          <a:lstStyle>
            <a:lvl1pPr algn="l" eaLnBrk="0" hangingPunct="0">
              <a:lnSpc>
                <a:spcPct val="110000"/>
              </a:lnSpc>
              <a:spcBef>
                <a:spcPct val="20000"/>
              </a:spcBef>
              <a:buClr>
                <a:srgbClr val="140078"/>
              </a:buClr>
              <a:buFont typeface="Wingdings" pitchFamily="2" charset="2"/>
              <a:buChar char="l"/>
              <a:defRPr kumimoji="1">
                <a:solidFill>
                  <a:srgbClr val="140078"/>
                </a:solidFill>
                <a:latin typeface="Arial" pitchFamily="34" charset="0"/>
                <a:ea typeface="HGSｺﾞｼｯｸM" pitchFamily="50" charset="-128"/>
              </a:defRPr>
            </a:lvl1pPr>
            <a:lvl2pPr marL="742950" indent="-285750" algn="l" eaLnBrk="0" hangingPunct="0">
              <a:lnSpc>
                <a:spcPct val="110000"/>
              </a:lnSpc>
              <a:spcBef>
                <a:spcPct val="20000"/>
              </a:spcBef>
              <a:buClr>
                <a:schemeClr val="tx1"/>
              </a:buClr>
              <a:buFont typeface="Wingdings" pitchFamily="2" charset="2"/>
              <a:buChar char="£"/>
              <a:defRPr sz="1600">
                <a:solidFill>
                  <a:schemeClr val="tx1"/>
                </a:solidFill>
                <a:latin typeface="Arial" pitchFamily="34" charset="0"/>
                <a:ea typeface="HGSｺﾞｼｯｸM" pitchFamily="50" charset="-128"/>
              </a:defRPr>
            </a:lvl2pPr>
            <a:lvl3pPr marL="1143000" indent="-228600" algn="l" eaLnBrk="0" hangingPunct="0">
              <a:lnSpc>
                <a:spcPct val="110000"/>
              </a:lnSpc>
              <a:spcBef>
                <a:spcPct val="20000"/>
              </a:spcBef>
              <a:buClr>
                <a:schemeClr val="tx1"/>
              </a:buClr>
              <a:buChar char="•"/>
              <a:defRPr kumimoji="1" sz="1400">
                <a:solidFill>
                  <a:schemeClr val="tx1"/>
                </a:solidFill>
                <a:latin typeface="Arial" pitchFamily="34" charset="0"/>
                <a:ea typeface="HGSｺﾞｼｯｸM" pitchFamily="50" charset="-128"/>
              </a:defRPr>
            </a:lvl3pPr>
            <a:lvl4pPr marL="16002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4pPr>
            <a:lvl5pPr marL="20574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5pPr>
            <a:lvl6pPr marL="25146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6pPr>
            <a:lvl7pPr marL="29718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7pPr>
            <a:lvl8pPr marL="34290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8pPr>
            <a:lvl9pPr marL="38862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9pPr>
          </a:lstStyle>
          <a:p>
            <a:pPr algn="ctr" defTabSz="914400" eaLnBrk="1" hangingPunct="1">
              <a:lnSpc>
                <a:spcPct val="100000"/>
              </a:lnSpc>
              <a:spcBef>
                <a:spcPct val="0"/>
              </a:spcBef>
              <a:spcAft>
                <a:spcPct val="70000"/>
              </a:spcAft>
              <a:buClrTx/>
              <a:buFontTx/>
              <a:buNone/>
              <a:defRPr/>
            </a:pPr>
            <a:endParaRPr lang="ja-JP" altLang="en-US" sz="1400" b="1" kern="0">
              <a:solidFill>
                <a:prstClr val="black"/>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4108935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需要家によるシグナル発信の重要性</a:t>
            </a:r>
          </a:p>
        </p:txBody>
      </p:sp>
      <p:sp>
        <p:nvSpPr>
          <p:cNvPr id="4" name="コンテンツ プレースホルダー 3"/>
          <p:cNvSpPr>
            <a:spLocks noGrp="1"/>
          </p:cNvSpPr>
          <p:nvPr>
            <p:ph sz="quarter" idx="11"/>
          </p:nvPr>
        </p:nvSpPr>
        <p:spPr/>
        <p:txBody>
          <a:bodyPr/>
          <a:lstStyle/>
          <a:p>
            <a:r>
              <a:rPr kumimoji="1" lang="en-US" altLang="ja-JP" dirty="0"/>
              <a:t>RE100</a:t>
            </a:r>
            <a:r>
              <a:rPr kumimoji="1" lang="ja-JP" altLang="en-US" dirty="0"/>
              <a:t>に取り組むメリット②</a:t>
            </a:r>
          </a:p>
        </p:txBody>
      </p:sp>
      <p:sp>
        <p:nvSpPr>
          <p:cNvPr id="15" name="テキスト ボックス 14"/>
          <p:cNvSpPr txBox="1"/>
          <p:nvPr/>
        </p:nvSpPr>
        <p:spPr>
          <a:xfrm>
            <a:off x="569909" y="2594521"/>
            <a:ext cx="9505056" cy="1938992"/>
          </a:xfrm>
          <a:prstGeom prst="rect">
            <a:avLst/>
          </a:prstGeom>
          <a:noFill/>
        </p:spPr>
        <p:txBody>
          <a:bodyPr wrap="square" rtlCol="0">
            <a:spAutoFit/>
          </a:bodyPr>
          <a:lstStyle/>
          <a:p>
            <a:r>
              <a:rPr kumimoji="1" lang="ja-JP" altLang="en-US" sz="4000" b="1" dirty="0">
                <a:latin typeface="+mn-lt"/>
                <a:ea typeface="+mn-ea"/>
              </a:rPr>
              <a:t>影響力の大きい企業が、“</a:t>
            </a:r>
            <a:r>
              <a:rPr kumimoji="1" lang="ja-JP" altLang="en-US" sz="4000" b="1" dirty="0">
                <a:solidFill>
                  <a:srgbClr val="FF0000"/>
                </a:solidFill>
                <a:latin typeface="+mn-lt"/>
                <a:ea typeface="+mn-ea"/>
              </a:rPr>
              <a:t>脱炭素需要</a:t>
            </a:r>
            <a:r>
              <a:rPr kumimoji="1" lang="ja-JP" altLang="en-US" sz="4000" b="1" dirty="0">
                <a:latin typeface="+mn-lt"/>
                <a:ea typeface="+mn-ea"/>
              </a:rPr>
              <a:t>”の</a:t>
            </a:r>
            <a:br>
              <a:rPr kumimoji="1" lang="en-US" altLang="ja-JP" sz="4000" b="1" dirty="0">
                <a:latin typeface="+mn-lt"/>
                <a:ea typeface="+mn-ea"/>
              </a:rPr>
            </a:br>
            <a:r>
              <a:rPr kumimoji="1" lang="ja-JP" altLang="en-US" sz="4000" b="1" dirty="0">
                <a:solidFill>
                  <a:srgbClr val="FF0000"/>
                </a:solidFill>
                <a:latin typeface="+mn-lt"/>
                <a:ea typeface="+mn-ea"/>
              </a:rPr>
              <a:t>シグナル</a:t>
            </a:r>
            <a:r>
              <a:rPr kumimoji="1" lang="ja-JP" altLang="en-US" sz="4000" b="1" dirty="0">
                <a:latin typeface="+mn-lt"/>
                <a:ea typeface="+mn-ea"/>
              </a:rPr>
              <a:t>を、</a:t>
            </a:r>
            <a:r>
              <a:rPr kumimoji="1" lang="ja-JP" altLang="en-US" sz="4000" b="1" dirty="0">
                <a:solidFill>
                  <a:srgbClr val="FF0000"/>
                </a:solidFill>
                <a:latin typeface="+mn-lt"/>
                <a:ea typeface="+mn-ea"/>
              </a:rPr>
              <a:t>市場に届ける</a:t>
            </a:r>
            <a:r>
              <a:rPr kumimoji="1" lang="ja-JP" altLang="en-US" sz="4000" b="1" dirty="0">
                <a:latin typeface="+mn-lt"/>
                <a:ea typeface="+mn-ea"/>
              </a:rPr>
              <a:t>ことで、投資、</a:t>
            </a:r>
            <a:br>
              <a:rPr kumimoji="1" lang="en-US" altLang="ja-JP" sz="4000" b="1" dirty="0">
                <a:latin typeface="+mn-lt"/>
                <a:ea typeface="+mn-ea"/>
              </a:rPr>
            </a:br>
            <a:r>
              <a:rPr kumimoji="1" lang="ja-JP" altLang="en-US" sz="4000" b="1" dirty="0">
                <a:latin typeface="+mn-lt"/>
                <a:ea typeface="+mn-ea"/>
              </a:rPr>
              <a:t>イノベーションを促し、好循環を創出する。</a:t>
            </a:r>
          </a:p>
        </p:txBody>
      </p:sp>
      <p:sp>
        <p:nvSpPr>
          <p:cNvPr id="16" name="テキスト ボックス 15"/>
          <p:cNvSpPr txBox="1"/>
          <p:nvPr/>
        </p:nvSpPr>
        <p:spPr>
          <a:xfrm>
            <a:off x="865551" y="5087833"/>
            <a:ext cx="9505056" cy="461665"/>
          </a:xfrm>
          <a:prstGeom prst="rect">
            <a:avLst/>
          </a:prstGeom>
          <a:noFill/>
        </p:spPr>
        <p:txBody>
          <a:bodyPr wrap="square" rtlCol="0">
            <a:spAutoFit/>
          </a:bodyPr>
          <a:lstStyle/>
          <a:p>
            <a:pPr algn="r"/>
            <a:r>
              <a:rPr kumimoji="1" lang="ja-JP" altLang="en-US" sz="2400" b="1" dirty="0">
                <a:latin typeface="+mn-lt"/>
                <a:ea typeface="+mn-ea"/>
              </a:rPr>
              <a:t>　</a:t>
            </a:r>
            <a:r>
              <a:rPr kumimoji="1" lang="en-US" altLang="ja-JP" sz="2400" b="1" dirty="0">
                <a:latin typeface="+mn-lt"/>
                <a:ea typeface="+mn-ea"/>
              </a:rPr>
              <a:t>-</a:t>
            </a:r>
            <a:r>
              <a:rPr lang="ja-JP" altLang="en-US" sz="2400" b="1" dirty="0">
                <a:latin typeface="+mn-lt"/>
                <a:ea typeface="+mn-ea"/>
              </a:rPr>
              <a:t> </a:t>
            </a:r>
            <a:r>
              <a:rPr kumimoji="1" lang="en-US" altLang="ja-JP" sz="2400" b="1" dirty="0">
                <a:latin typeface="+mn-lt"/>
                <a:ea typeface="+mn-ea"/>
              </a:rPr>
              <a:t>Sandra</a:t>
            </a:r>
            <a:r>
              <a:rPr kumimoji="1" lang="ja-JP" altLang="en-US" sz="2400" b="1" dirty="0">
                <a:latin typeface="+mn-lt"/>
                <a:ea typeface="+mn-ea"/>
              </a:rPr>
              <a:t> </a:t>
            </a:r>
            <a:r>
              <a:rPr kumimoji="1" lang="en-US" altLang="ja-JP" sz="2400" b="1" dirty="0" err="1">
                <a:latin typeface="+mn-lt"/>
                <a:ea typeface="+mn-ea"/>
              </a:rPr>
              <a:t>Roling</a:t>
            </a:r>
            <a:r>
              <a:rPr kumimoji="1" lang="en-US" altLang="ja-JP" sz="2400" b="1" dirty="0">
                <a:latin typeface="+mn-lt"/>
                <a:ea typeface="+mn-ea"/>
              </a:rPr>
              <a:t>,</a:t>
            </a:r>
            <a:r>
              <a:rPr kumimoji="1" lang="ja-JP" altLang="en-US" sz="2400" b="1" dirty="0">
                <a:latin typeface="+mn-lt"/>
                <a:ea typeface="+mn-ea"/>
              </a:rPr>
              <a:t> </a:t>
            </a:r>
            <a:r>
              <a:rPr kumimoji="1" lang="en-US" altLang="ja-JP" sz="2400" b="1" dirty="0">
                <a:latin typeface="+mn-lt"/>
                <a:ea typeface="+mn-ea"/>
              </a:rPr>
              <a:t>The</a:t>
            </a:r>
            <a:r>
              <a:rPr kumimoji="1" lang="ja-JP" altLang="en-US" sz="2400" b="1" dirty="0">
                <a:latin typeface="+mn-lt"/>
                <a:ea typeface="+mn-ea"/>
              </a:rPr>
              <a:t> </a:t>
            </a:r>
            <a:r>
              <a:rPr kumimoji="1" lang="en-US" altLang="ja-JP" sz="2400" b="1" dirty="0">
                <a:latin typeface="+mn-lt"/>
                <a:ea typeface="+mn-ea"/>
              </a:rPr>
              <a:t>Climate</a:t>
            </a:r>
            <a:r>
              <a:rPr kumimoji="1" lang="ja-JP" altLang="en-US" sz="2400" b="1" dirty="0">
                <a:latin typeface="+mn-lt"/>
                <a:ea typeface="+mn-ea"/>
              </a:rPr>
              <a:t> </a:t>
            </a:r>
            <a:r>
              <a:rPr kumimoji="1" lang="en-US" altLang="ja-JP" sz="2400" b="1" dirty="0">
                <a:latin typeface="+mn-lt"/>
                <a:ea typeface="+mn-ea"/>
              </a:rPr>
              <a:t>Group,</a:t>
            </a:r>
            <a:r>
              <a:rPr kumimoji="1" lang="ja-JP" altLang="en-US" sz="2400" b="1" dirty="0">
                <a:latin typeface="+mn-lt"/>
                <a:ea typeface="+mn-ea"/>
              </a:rPr>
              <a:t> </a:t>
            </a:r>
            <a:r>
              <a:rPr kumimoji="1" lang="en-US" altLang="ja-JP" sz="2400" b="1" dirty="0">
                <a:latin typeface="+mn-lt"/>
                <a:ea typeface="+mn-ea"/>
              </a:rPr>
              <a:t>EV100</a:t>
            </a:r>
            <a:r>
              <a:rPr kumimoji="1" lang="ja-JP" altLang="en-US" sz="2400" b="1" dirty="0">
                <a:latin typeface="+mn-lt"/>
                <a:ea typeface="+mn-ea"/>
              </a:rPr>
              <a:t> </a:t>
            </a:r>
            <a:r>
              <a:rPr kumimoji="1" lang="en-US" altLang="ja-JP" sz="2400" b="1" dirty="0">
                <a:latin typeface="+mn-lt"/>
                <a:ea typeface="+mn-ea"/>
              </a:rPr>
              <a:t>Director</a:t>
            </a:r>
            <a:endParaRPr kumimoji="1" lang="ja-JP" altLang="en-US" sz="2400" b="1" dirty="0">
              <a:latin typeface="+mn-lt"/>
              <a:ea typeface="+mn-ea"/>
            </a:endParaRPr>
          </a:p>
        </p:txBody>
      </p:sp>
      <p:sp>
        <p:nvSpPr>
          <p:cNvPr id="2" name="吹き出し: 角を丸めた四角形 1">
            <a:extLst>
              <a:ext uri="{FF2B5EF4-FFF2-40B4-BE49-F238E27FC236}">
                <a16:creationId xmlns:a16="http://schemas.microsoft.com/office/drawing/2014/main" id="{B1617763-EDAA-462A-E0FF-5705DA8EBA2E}"/>
              </a:ext>
            </a:extLst>
          </p:cNvPr>
          <p:cNvSpPr/>
          <p:nvPr/>
        </p:nvSpPr>
        <p:spPr>
          <a:xfrm>
            <a:off x="418289" y="2334115"/>
            <a:ext cx="9912485" cy="2403777"/>
          </a:xfrm>
          <a:prstGeom prst="wedgeRoundRectCallout">
            <a:avLst>
              <a:gd name="adj1" fmla="val -2482"/>
              <a:gd name="adj2" fmla="val 55477"/>
              <a:gd name="adj3" fmla="val 1666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94673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需要企業が結集し、投資・政策を促進</a:t>
            </a:r>
          </a:p>
        </p:txBody>
      </p:sp>
      <p:sp>
        <p:nvSpPr>
          <p:cNvPr id="4" name="コンテンツ プレースホルダー 3"/>
          <p:cNvSpPr>
            <a:spLocks noGrp="1"/>
          </p:cNvSpPr>
          <p:nvPr>
            <p:ph sz="quarter" idx="11"/>
          </p:nvPr>
        </p:nvSpPr>
        <p:spPr/>
        <p:txBody>
          <a:bodyPr/>
          <a:lstStyle/>
          <a:p>
            <a:r>
              <a:rPr kumimoji="1" lang="en-US" altLang="ja-JP" dirty="0"/>
              <a:t>RE100</a:t>
            </a:r>
            <a:r>
              <a:rPr kumimoji="1" lang="ja-JP" altLang="en-US" dirty="0"/>
              <a:t>に取り組むメリット②</a:t>
            </a:r>
          </a:p>
        </p:txBody>
      </p:sp>
      <p:sp>
        <p:nvSpPr>
          <p:cNvPr id="6" name="コンテンツ プレースホルダー 4"/>
          <p:cNvSpPr>
            <a:spLocks noGrp="1"/>
          </p:cNvSpPr>
          <p:nvPr>
            <p:ph sz="quarter" idx="12"/>
          </p:nvPr>
        </p:nvSpPr>
        <p:spPr>
          <a:xfrm>
            <a:off x="161925" y="1110920"/>
            <a:ext cx="10367963" cy="1635214"/>
          </a:xfrm>
        </p:spPr>
        <p:txBody>
          <a:bodyPr/>
          <a:lstStyle/>
          <a:p>
            <a:r>
              <a:rPr lang="ja-JP" altLang="en-US" dirty="0"/>
              <a:t>需要家のシグナル発信を起点とし、市場ニーズが伝わることで、供給側で低価格化・安定供給・</a:t>
            </a:r>
            <a:br>
              <a:rPr lang="en-US" altLang="ja-JP" dirty="0"/>
            </a:br>
            <a:r>
              <a:rPr lang="ja-JP" altLang="en-US" dirty="0"/>
              <a:t>規制緩和といった活性化が始まる</a:t>
            </a:r>
            <a:endParaRPr lang="en-US" altLang="ja-JP" dirty="0"/>
          </a:p>
          <a:p>
            <a:r>
              <a:rPr lang="ja-JP" altLang="en-US" dirty="0"/>
              <a:t>安価で安定した再エネ電力が需要側に伝わると、更なる導入拡大を求めるより強いニーズが発生し、市場内の好循環に繋がる</a:t>
            </a:r>
          </a:p>
        </p:txBody>
      </p:sp>
      <p:sp>
        <p:nvSpPr>
          <p:cNvPr id="7" name="角丸四角形 6"/>
          <p:cNvSpPr/>
          <p:nvPr/>
        </p:nvSpPr>
        <p:spPr bwMode="auto">
          <a:xfrm>
            <a:off x="1066118" y="3215308"/>
            <a:ext cx="2304256" cy="3374460"/>
          </a:xfrm>
          <a:prstGeom prst="roundRect">
            <a:avLst/>
          </a:prstGeom>
          <a:solidFill>
            <a:srgbClr val="CCFF99"/>
          </a:solidFill>
          <a:ln w="25400" cap="flat" cmpd="sng" algn="ctr">
            <a:noFill/>
            <a:prstDash val="soli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3600" b="0" i="0" u="none" strike="noStrike" kern="0" cap="none" spc="0" normalizeH="0" baseline="0" noProof="0" dirty="0">
              <a:ln>
                <a:noFill/>
              </a:ln>
              <a:solidFill>
                <a:prstClr val="white"/>
              </a:solidFill>
              <a:effectLst/>
              <a:uLnTx/>
              <a:uFillTx/>
              <a:latin typeface="Meiryo UI"/>
              <a:ea typeface="Meiryo UI"/>
              <a:cs typeface="+mn-cs"/>
            </a:endParaRPr>
          </a:p>
        </p:txBody>
      </p:sp>
      <p:sp>
        <p:nvSpPr>
          <p:cNvPr id="8" name="角丸四角形 7"/>
          <p:cNvSpPr/>
          <p:nvPr/>
        </p:nvSpPr>
        <p:spPr bwMode="auto">
          <a:xfrm>
            <a:off x="6288056" y="3215307"/>
            <a:ext cx="2304256" cy="1327418"/>
          </a:xfrm>
          <a:prstGeom prst="roundRect">
            <a:avLst/>
          </a:prstGeom>
          <a:solidFill>
            <a:srgbClr val="9BBB59"/>
          </a:solidFill>
          <a:ln w="25400" cap="flat" cmpd="sng" algn="ctr">
            <a:solidFill>
              <a:srgbClr val="9BBB59">
                <a:shade val="50000"/>
              </a:srgbClr>
            </a:solidFill>
            <a:prstDash val="soli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3200" b="0" i="0" u="none" strike="noStrike" kern="0" cap="none" spc="0" normalizeH="0" baseline="0" noProof="0" dirty="0">
                <a:ln>
                  <a:noFill/>
                </a:ln>
                <a:solidFill>
                  <a:prstClr val="white"/>
                </a:solidFill>
                <a:effectLst/>
                <a:uLnTx/>
                <a:uFillTx/>
                <a:latin typeface="Meiryo UI"/>
                <a:ea typeface="Meiryo UI"/>
                <a:cs typeface="+mn-cs"/>
              </a:rPr>
              <a:t>供給企業</a:t>
            </a:r>
            <a:endParaRPr kumimoji="0" lang="ja-JP" altLang="en-US" sz="3200" b="0" i="0" u="none" strike="noStrike" kern="0" cap="none" spc="0" normalizeH="0" baseline="0" noProof="0" dirty="0">
              <a:ln>
                <a:noFill/>
              </a:ln>
              <a:solidFill>
                <a:prstClr val="black"/>
              </a:solidFill>
              <a:effectLst/>
              <a:uLnTx/>
              <a:uFillTx/>
              <a:latin typeface="Meiryo UI"/>
              <a:ea typeface="Meiryo UI"/>
              <a:cs typeface="+mn-cs"/>
            </a:endParaRPr>
          </a:p>
        </p:txBody>
      </p:sp>
      <p:sp>
        <p:nvSpPr>
          <p:cNvPr id="9" name="角丸四角形 8"/>
          <p:cNvSpPr/>
          <p:nvPr/>
        </p:nvSpPr>
        <p:spPr bwMode="auto">
          <a:xfrm>
            <a:off x="6288056" y="5581656"/>
            <a:ext cx="2304256" cy="1008112"/>
          </a:xfrm>
          <a:prstGeom prst="roundRect">
            <a:avLst/>
          </a:prstGeom>
          <a:solidFill>
            <a:srgbClr val="4F81BD"/>
          </a:solidFill>
          <a:ln w="25400" cap="flat" cmpd="sng" algn="ctr">
            <a:solidFill>
              <a:srgbClr val="4F81BD">
                <a:shade val="50000"/>
              </a:srgbClr>
            </a:solidFill>
            <a:prstDash val="soli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3200" b="0" i="0" u="none" strike="noStrike" kern="0" cap="none" spc="0" normalizeH="0" baseline="0" noProof="0" dirty="0">
                <a:ln>
                  <a:noFill/>
                </a:ln>
                <a:solidFill>
                  <a:prstClr val="white"/>
                </a:solidFill>
                <a:effectLst/>
                <a:uLnTx/>
                <a:uFillTx/>
                <a:latin typeface="Meiryo UI"/>
                <a:ea typeface="Meiryo UI"/>
                <a:cs typeface="+mn-cs"/>
              </a:rPr>
              <a:t>政策立案者</a:t>
            </a:r>
            <a:endParaRPr kumimoji="0" lang="ja-JP" altLang="en-US" sz="3200" b="0" i="0" u="none" strike="noStrike" kern="0" cap="none" spc="0" normalizeH="0" baseline="0" noProof="0" dirty="0">
              <a:ln>
                <a:noFill/>
              </a:ln>
              <a:solidFill>
                <a:prstClr val="black"/>
              </a:solidFill>
              <a:effectLst/>
              <a:uLnTx/>
              <a:uFillTx/>
              <a:latin typeface="Meiryo UI"/>
              <a:ea typeface="Meiryo UI"/>
              <a:cs typeface="+mn-cs"/>
            </a:endParaRPr>
          </a:p>
        </p:txBody>
      </p:sp>
      <p:sp>
        <p:nvSpPr>
          <p:cNvPr id="10" name="右矢印 9"/>
          <p:cNvSpPr/>
          <p:nvPr/>
        </p:nvSpPr>
        <p:spPr bwMode="auto">
          <a:xfrm>
            <a:off x="3855979" y="3393745"/>
            <a:ext cx="2002561" cy="623527"/>
          </a:xfrm>
          <a:prstGeom prst="rightArrow">
            <a:avLst/>
          </a:prstGeom>
          <a:solidFill>
            <a:srgbClr val="C0504D"/>
          </a:solidFill>
          <a:ln w="25400" cap="flat" cmpd="sng" algn="ctr">
            <a:noFill/>
            <a:prstDash val="soli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1" i="0" u="none" strike="noStrike" kern="0" cap="none" spc="0" normalizeH="0" baseline="0" noProof="0">
              <a:ln w="22225">
                <a:solidFill>
                  <a:srgbClr val="C0504D"/>
                </a:solidFill>
                <a:prstDash val="solid"/>
              </a:ln>
              <a:solidFill>
                <a:srgbClr val="FFC000"/>
              </a:solidFill>
              <a:effectLst/>
              <a:uLnTx/>
              <a:uFillTx/>
              <a:latin typeface="Segoe UI"/>
              <a:ea typeface="HGPｺﾞｼｯｸM" pitchFamily="50" charset="-128"/>
              <a:cs typeface="+mn-cs"/>
            </a:endParaRPr>
          </a:p>
        </p:txBody>
      </p:sp>
      <p:sp>
        <p:nvSpPr>
          <p:cNvPr id="11" name="右矢印 10"/>
          <p:cNvSpPr/>
          <p:nvPr/>
        </p:nvSpPr>
        <p:spPr bwMode="auto">
          <a:xfrm flipH="1">
            <a:off x="3828653" y="4088414"/>
            <a:ext cx="2029887" cy="623527"/>
          </a:xfrm>
          <a:prstGeom prst="rightArrow">
            <a:avLst/>
          </a:prstGeom>
          <a:solidFill>
            <a:srgbClr val="F79646"/>
          </a:solidFill>
          <a:ln w="25400" cap="flat" cmpd="sng" algn="ctr">
            <a:noFill/>
            <a:prstDash val="soli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Segoe UI"/>
              <a:ea typeface="HGPｺﾞｼｯｸM" pitchFamily="50" charset="-128"/>
              <a:cs typeface="+mn-cs"/>
            </a:endParaRPr>
          </a:p>
        </p:txBody>
      </p:sp>
      <p:sp>
        <p:nvSpPr>
          <p:cNvPr id="12" name="ストライプ矢印 11"/>
          <p:cNvSpPr/>
          <p:nvPr/>
        </p:nvSpPr>
        <p:spPr bwMode="auto">
          <a:xfrm rot="5400000">
            <a:off x="7055335" y="4765088"/>
            <a:ext cx="769696" cy="620845"/>
          </a:xfrm>
          <a:prstGeom prst="stripedRightArrow">
            <a:avLst>
              <a:gd name="adj1" fmla="val 50001"/>
              <a:gd name="adj2" fmla="val 50000"/>
            </a:avLst>
          </a:prstGeom>
          <a:solidFill>
            <a:srgbClr val="C0504D"/>
          </a:solidFill>
          <a:ln w="25400" cap="flat" cmpd="sng" algn="ctr">
            <a:noFill/>
            <a:prstDash val="soli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Segoe UI"/>
              <a:ea typeface="HGPｺﾞｼｯｸM" pitchFamily="50" charset="-128"/>
              <a:cs typeface="+mn-cs"/>
            </a:endParaRPr>
          </a:p>
        </p:txBody>
      </p:sp>
      <p:sp>
        <p:nvSpPr>
          <p:cNvPr id="13" name="屈折矢印 12"/>
          <p:cNvSpPr/>
          <p:nvPr/>
        </p:nvSpPr>
        <p:spPr bwMode="auto">
          <a:xfrm flipH="1">
            <a:off x="4618245" y="5327708"/>
            <a:ext cx="1522304" cy="880749"/>
          </a:xfrm>
          <a:prstGeom prst="bentUpArrow">
            <a:avLst>
              <a:gd name="adj1" fmla="val 28911"/>
              <a:gd name="adj2" fmla="val 31048"/>
              <a:gd name="adj3" fmla="val 31554"/>
            </a:avLst>
          </a:prstGeom>
          <a:solidFill>
            <a:sysClr val="window" lastClr="FFFFFF">
              <a:lumMod val="75000"/>
            </a:sysClr>
          </a:solidFill>
          <a:ln w="25400" cap="flat" cmpd="sng" algn="ctr">
            <a:noFill/>
            <a:prstDash val="soli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Segoe UI"/>
              <a:ea typeface="HGPｺﾞｼｯｸM" pitchFamily="50" charset="-128"/>
              <a:cs typeface="+mn-cs"/>
            </a:endParaRPr>
          </a:p>
        </p:txBody>
      </p:sp>
      <p:sp>
        <p:nvSpPr>
          <p:cNvPr id="14" name="正方形/長方形 13"/>
          <p:cNvSpPr/>
          <p:nvPr/>
        </p:nvSpPr>
        <p:spPr bwMode="auto">
          <a:xfrm>
            <a:off x="3890864" y="2932623"/>
            <a:ext cx="864096" cy="358793"/>
          </a:xfrm>
          <a:prstGeom prst="rect">
            <a:avLst/>
          </a:prstGeom>
          <a:solidFill>
            <a:sysClr val="window" lastClr="FFFFFF"/>
          </a:solidFill>
          <a:ln w="25400" cap="flat" cmpd="sng" algn="ctr">
            <a:solidFill>
              <a:srgbClr val="C0504D"/>
            </a:solidFill>
            <a:prstDash val="soli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a:ea typeface="Meiryo UI"/>
                <a:cs typeface="+mn-cs"/>
              </a:rPr>
              <a:t>ニーズ</a:t>
            </a:r>
          </a:p>
        </p:txBody>
      </p:sp>
      <p:sp>
        <p:nvSpPr>
          <p:cNvPr id="17" name="正方形/長方形 16"/>
          <p:cNvSpPr/>
          <p:nvPr/>
        </p:nvSpPr>
        <p:spPr bwMode="auto">
          <a:xfrm>
            <a:off x="7950367" y="4896113"/>
            <a:ext cx="864096" cy="358793"/>
          </a:xfrm>
          <a:prstGeom prst="rect">
            <a:avLst/>
          </a:prstGeom>
          <a:solidFill>
            <a:sysClr val="window" lastClr="FFFFFF"/>
          </a:solidFill>
          <a:ln w="25400" cap="flat" cmpd="sng" algn="ctr">
            <a:solidFill>
              <a:srgbClr val="C0504D"/>
            </a:solidFill>
            <a:prstDash val="soli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a:ea typeface="Meiryo UI"/>
                <a:cs typeface="+mn-cs"/>
              </a:rPr>
              <a:t>ニーズ</a:t>
            </a:r>
          </a:p>
        </p:txBody>
      </p:sp>
      <p:sp>
        <p:nvSpPr>
          <p:cNvPr id="18" name="正方形/長方形 17"/>
          <p:cNvSpPr/>
          <p:nvPr/>
        </p:nvSpPr>
        <p:spPr bwMode="auto">
          <a:xfrm>
            <a:off x="3855979" y="4824545"/>
            <a:ext cx="941013" cy="358793"/>
          </a:xfrm>
          <a:prstGeom prst="rect">
            <a:avLst/>
          </a:prstGeom>
          <a:solidFill>
            <a:sysClr val="window" lastClr="FFFFFF"/>
          </a:solidFill>
          <a:ln w="25400" cap="flat" cmpd="sng" algn="ctr">
            <a:solidFill>
              <a:srgbClr val="F79646"/>
            </a:solidFill>
            <a:prstDash val="soli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a:ea typeface="Meiryo UI"/>
                <a:cs typeface="+mn-cs"/>
              </a:rPr>
              <a:t>低価格化</a:t>
            </a:r>
          </a:p>
        </p:txBody>
      </p:sp>
      <p:sp>
        <p:nvSpPr>
          <p:cNvPr id="19" name="正方形/長方形 18"/>
          <p:cNvSpPr/>
          <p:nvPr/>
        </p:nvSpPr>
        <p:spPr bwMode="auto">
          <a:xfrm>
            <a:off x="4944994" y="4824545"/>
            <a:ext cx="913545" cy="358793"/>
          </a:xfrm>
          <a:prstGeom prst="rect">
            <a:avLst/>
          </a:prstGeom>
          <a:solidFill>
            <a:sysClr val="window" lastClr="FFFFFF"/>
          </a:solidFill>
          <a:ln w="25400" cap="flat" cmpd="sng" algn="ctr">
            <a:solidFill>
              <a:srgbClr val="F79646"/>
            </a:solidFill>
            <a:prstDash val="soli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a:ea typeface="Meiryo UI"/>
                <a:cs typeface="+mn-cs"/>
              </a:rPr>
              <a:t>安定供給</a:t>
            </a:r>
          </a:p>
        </p:txBody>
      </p:sp>
      <p:sp>
        <p:nvSpPr>
          <p:cNvPr id="20" name="正方形/長方形 19"/>
          <p:cNvSpPr/>
          <p:nvPr/>
        </p:nvSpPr>
        <p:spPr bwMode="auto">
          <a:xfrm>
            <a:off x="4724811" y="6310786"/>
            <a:ext cx="941013" cy="358793"/>
          </a:xfrm>
          <a:prstGeom prst="rect">
            <a:avLst/>
          </a:prstGeom>
          <a:solidFill>
            <a:sysClr val="window" lastClr="FFFFFF"/>
          </a:solidFill>
          <a:ln w="25400" cap="flat" cmpd="sng" algn="ctr">
            <a:solidFill>
              <a:sysClr val="windowText" lastClr="000000">
                <a:lumMod val="50000"/>
                <a:lumOff val="50000"/>
              </a:sysClr>
            </a:solidFill>
            <a:prstDash val="soli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a:ea typeface="Meiryo UI"/>
                <a:cs typeface="+mn-cs"/>
              </a:rPr>
              <a:t>規制緩和</a:t>
            </a:r>
          </a:p>
        </p:txBody>
      </p:sp>
      <p:sp>
        <p:nvSpPr>
          <p:cNvPr id="21" name="正方形/長方形 20"/>
          <p:cNvSpPr/>
          <p:nvPr/>
        </p:nvSpPr>
        <p:spPr bwMode="auto">
          <a:xfrm>
            <a:off x="4969718" y="2932623"/>
            <a:ext cx="864096" cy="358793"/>
          </a:xfrm>
          <a:prstGeom prst="rect">
            <a:avLst/>
          </a:prstGeom>
          <a:solidFill>
            <a:sysClr val="window" lastClr="FFFFFF"/>
          </a:solidFill>
          <a:ln w="25400" cap="flat" cmpd="sng" algn="ctr">
            <a:solidFill>
              <a:srgbClr val="C0504D"/>
            </a:solidFill>
            <a:prstDash val="soli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a:ea typeface="Meiryo UI"/>
                <a:cs typeface="+mn-cs"/>
              </a:rPr>
              <a:t>投資</a:t>
            </a:r>
          </a:p>
        </p:txBody>
      </p:sp>
      <p:sp>
        <p:nvSpPr>
          <p:cNvPr id="22" name="正方形/長方形 21"/>
          <p:cNvSpPr/>
          <p:nvPr/>
        </p:nvSpPr>
        <p:spPr bwMode="auto">
          <a:xfrm>
            <a:off x="8840610" y="2987520"/>
            <a:ext cx="941255" cy="358793"/>
          </a:xfrm>
          <a:prstGeom prst="rect">
            <a:avLst/>
          </a:prstGeom>
          <a:solidFill>
            <a:sysClr val="window" lastClr="FFFFFF"/>
          </a:solidFill>
          <a:ln w="25400" cap="flat" cmpd="sng" algn="ctr">
            <a:solidFill>
              <a:srgbClr val="9BBB59"/>
            </a:solidFill>
            <a:prstDash val="soli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a:ea typeface="Meiryo UI"/>
                <a:cs typeface="+mn-cs"/>
              </a:rPr>
              <a:t>新規参入</a:t>
            </a:r>
          </a:p>
        </p:txBody>
      </p:sp>
      <p:sp>
        <p:nvSpPr>
          <p:cNvPr id="23" name="正方形/長方形 22"/>
          <p:cNvSpPr/>
          <p:nvPr/>
        </p:nvSpPr>
        <p:spPr bwMode="auto">
          <a:xfrm>
            <a:off x="8840610" y="3419568"/>
            <a:ext cx="941255" cy="358793"/>
          </a:xfrm>
          <a:prstGeom prst="rect">
            <a:avLst/>
          </a:prstGeom>
          <a:solidFill>
            <a:sysClr val="window" lastClr="FFFFFF"/>
          </a:solidFill>
          <a:ln w="25400" cap="flat" cmpd="sng" algn="ctr">
            <a:solidFill>
              <a:srgbClr val="9BBB59"/>
            </a:solidFill>
            <a:prstDash val="soli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a:ea typeface="Meiryo UI"/>
                <a:cs typeface="+mn-cs"/>
              </a:rPr>
              <a:t>技術革新</a:t>
            </a:r>
          </a:p>
        </p:txBody>
      </p:sp>
      <p:sp>
        <p:nvSpPr>
          <p:cNvPr id="24" name="曲折矢印 23"/>
          <p:cNvSpPr/>
          <p:nvPr/>
        </p:nvSpPr>
        <p:spPr bwMode="auto">
          <a:xfrm rot="10800000">
            <a:off x="8702899" y="3886652"/>
            <a:ext cx="720080" cy="539781"/>
          </a:xfrm>
          <a:prstGeom prst="bentArrow">
            <a:avLst>
              <a:gd name="adj1" fmla="val 33827"/>
              <a:gd name="adj2" fmla="val 35781"/>
              <a:gd name="adj3" fmla="val 33067"/>
              <a:gd name="adj4" fmla="val 43750"/>
            </a:avLst>
          </a:prstGeom>
          <a:solidFill>
            <a:srgbClr val="9BBB59"/>
          </a:solidFill>
          <a:ln w="25400" cap="flat" cmpd="sng" algn="ctr">
            <a:noFill/>
            <a:prstDash val="soli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Segoe UI"/>
              <a:ea typeface="HGPｺﾞｼｯｸM" pitchFamily="50" charset="-128"/>
              <a:cs typeface="+mn-cs"/>
            </a:endParaRPr>
          </a:p>
        </p:txBody>
      </p:sp>
      <p:sp>
        <p:nvSpPr>
          <p:cNvPr id="25" name="正方形/長方形 24"/>
          <p:cNvSpPr/>
          <p:nvPr/>
        </p:nvSpPr>
        <p:spPr bwMode="auto">
          <a:xfrm>
            <a:off x="1604820" y="3024261"/>
            <a:ext cx="1226852" cy="421005"/>
          </a:xfrm>
          <a:prstGeom prst="rect">
            <a:avLst/>
          </a:prstGeom>
          <a:solidFill>
            <a:srgbClr val="51B948"/>
          </a:solidFill>
          <a:ln w="25400" cap="flat" cmpd="sng" algn="ctr">
            <a:noFill/>
            <a:prstDash val="soli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2400" b="0" i="0" u="none" strike="noStrike" kern="0" cap="none" spc="0" normalizeH="0" baseline="0" noProof="0" dirty="0">
                <a:ln>
                  <a:noFill/>
                </a:ln>
                <a:solidFill>
                  <a:prstClr val="white"/>
                </a:solidFill>
                <a:effectLst/>
                <a:uLnTx/>
                <a:uFillTx/>
                <a:latin typeface="Meiryo UI"/>
                <a:ea typeface="Meiryo UI"/>
                <a:cs typeface="+mn-cs"/>
              </a:rPr>
              <a:t>RE100</a:t>
            </a:r>
            <a:endParaRPr kumimoji="0" lang="ja-JP" altLang="en-US" sz="2400" b="0" i="0" u="none" strike="noStrike" kern="0" cap="none" spc="0" normalizeH="0" baseline="0" noProof="0" dirty="0">
              <a:ln>
                <a:noFill/>
              </a:ln>
              <a:solidFill>
                <a:prstClr val="white"/>
              </a:solidFill>
              <a:effectLst/>
              <a:uLnTx/>
              <a:uFillTx/>
              <a:latin typeface="Meiryo UI"/>
              <a:ea typeface="Meiryo UI"/>
              <a:cs typeface="+mn-cs"/>
            </a:endParaRPr>
          </a:p>
        </p:txBody>
      </p:sp>
      <p:sp>
        <p:nvSpPr>
          <p:cNvPr id="26" name="角丸四角形 25"/>
          <p:cNvSpPr/>
          <p:nvPr/>
        </p:nvSpPr>
        <p:spPr bwMode="auto">
          <a:xfrm>
            <a:off x="1178180" y="3654808"/>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27" name="角丸四角形 26"/>
          <p:cNvSpPr/>
          <p:nvPr/>
        </p:nvSpPr>
        <p:spPr bwMode="auto">
          <a:xfrm>
            <a:off x="1727990" y="3654808"/>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28" name="角丸四角形 27"/>
          <p:cNvSpPr/>
          <p:nvPr/>
        </p:nvSpPr>
        <p:spPr bwMode="auto">
          <a:xfrm>
            <a:off x="2277800" y="3654808"/>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29" name="角丸四角形 28"/>
          <p:cNvSpPr/>
          <p:nvPr/>
        </p:nvSpPr>
        <p:spPr bwMode="auto">
          <a:xfrm>
            <a:off x="2827611" y="3654808"/>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30" name="角丸四角形 29"/>
          <p:cNvSpPr/>
          <p:nvPr/>
        </p:nvSpPr>
        <p:spPr bwMode="auto">
          <a:xfrm>
            <a:off x="1178180" y="4211670"/>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31" name="角丸四角形 30"/>
          <p:cNvSpPr/>
          <p:nvPr/>
        </p:nvSpPr>
        <p:spPr bwMode="auto">
          <a:xfrm>
            <a:off x="1727990" y="4211670"/>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32" name="角丸四角形 31"/>
          <p:cNvSpPr/>
          <p:nvPr/>
        </p:nvSpPr>
        <p:spPr bwMode="auto">
          <a:xfrm>
            <a:off x="2277800" y="4211670"/>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33" name="角丸四角形 32"/>
          <p:cNvSpPr/>
          <p:nvPr/>
        </p:nvSpPr>
        <p:spPr bwMode="auto">
          <a:xfrm>
            <a:off x="2827611" y="4211670"/>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34" name="角丸四角形 33"/>
          <p:cNvSpPr/>
          <p:nvPr/>
        </p:nvSpPr>
        <p:spPr bwMode="auto">
          <a:xfrm>
            <a:off x="1178180" y="4768532"/>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35" name="角丸四角形 34"/>
          <p:cNvSpPr/>
          <p:nvPr/>
        </p:nvSpPr>
        <p:spPr bwMode="auto">
          <a:xfrm>
            <a:off x="1727990" y="4768532"/>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36" name="角丸四角形 35"/>
          <p:cNvSpPr/>
          <p:nvPr/>
        </p:nvSpPr>
        <p:spPr bwMode="auto">
          <a:xfrm>
            <a:off x="2277800" y="4768532"/>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37" name="角丸四角形 36"/>
          <p:cNvSpPr/>
          <p:nvPr/>
        </p:nvSpPr>
        <p:spPr bwMode="auto">
          <a:xfrm>
            <a:off x="2827611" y="4768532"/>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38" name="角丸四角形 37"/>
          <p:cNvSpPr/>
          <p:nvPr/>
        </p:nvSpPr>
        <p:spPr bwMode="auto">
          <a:xfrm>
            <a:off x="1178180" y="5325394"/>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39" name="角丸四角形 38"/>
          <p:cNvSpPr/>
          <p:nvPr/>
        </p:nvSpPr>
        <p:spPr bwMode="auto">
          <a:xfrm>
            <a:off x="1727990" y="5325394"/>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40" name="角丸四角形 39"/>
          <p:cNvSpPr/>
          <p:nvPr/>
        </p:nvSpPr>
        <p:spPr bwMode="auto">
          <a:xfrm>
            <a:off x="2277800" y="5325394"/>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41" name="角丸四角形 40"/>
          <p:cNvSpPr/>
          <p:nvPr/>
        </p:nvSpPr>
        <p:spPr bwMode="auto">
          <a:xfrm>
            <a:off x="2827611" y="5325394"/>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42" name="角丸四角形 41"/>
          <p:cNvSpPr/>
          <p:nvPr/>
        </p:nvSpPr>
        <p:spPr bwMode="auto">
          <a:xfrm>
            <a:off x="1178180" y="5882256"/>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43" name="角丸四角形 42"/>
          <p:cNvSpPr/>
          <p:nvPr/>
        </p:nvSpPr>
        <p:spPr bwMode="auto">
          <a:xfrm>
            <a:off x="1727990" y="5882256"/>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44" name="角丸四角形 43"/>
          <p:cNvSpPr/>
          <p:nvPr/>
        </p:nvSpPr>
        <p:spPr bwMode="auto">
          <a:xfrm>
            <a:off x="2277800" y="5882256"/>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45" name="角丸四角形 44"/>
          <p:cNvSpPr/>
          <p:nvPr/>
        </p:nvSpPr>
        <p:spPr bwMode="auto">
          <a:xfrm>
            <a:off x="2827611" y="5882256"/>
            <a:ext cx="432048" cy="432048"/>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46" name="テキスト ボックス 45"/>
          <p:cNvSpPr txBox="1"/>
          <p:nvPr/>
        </p:nvSpPr>
        <p:spPr>
          <a:xfrm>
            <a:off x="1586624" y="4613844"/>
            <a:ext cx="1261884" cy="523220"/>
          </a:xfrm>
          <a:prstGeom prst="rect">
            <a:avLst/>
          </a:prstGeom>
          <a:solidFill>
            <a:sysClr val="window" lastClr="FFFFFF"/>
          </a:solidFill>
          <a:ln w="19050">
            <a:solidFill>
              <a:sysClr val="windowText" lastClr="000000"/>
            </a:solidFill>
          </a:ln>
          <a:effectLst>
            <a:outerShdw blurRad="50800" dist="38100" dir="2700000" algn="tl" rotWithShape="0">
              <a:prstClr val="black">
                <a:alpha val="40000"/>
              </a:prstClr>
            </a:outerShdw>
          </a:effectLst>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2800" b="0" i="0" u="none" strike="noStrike" kern="0" cap="none" spc="0" normalizeH="0" baseline="0" noProof="0" dirty="0">
                <a:ln>
                  <a:noFill/>
                </a:ln>
                <a:solidFill>
                  <a:prstClr val="black"/>
                </a:solidFill>
                <a:effectLst/>
                <a:uLnTx/>
                <a:uFillTx/>
                <a:latin typeface="Segoe UI"/>
              </a:rPr>
              <a:t>需要家</a:t>
            </a:r>
          </a:p>
        </p:txBody>
      </p:sp>
      <p:sp>
        <p:nvSpPr>
          <p:cNvPr id="47" name="環状矢印 46"/>
          <p:cNvSpPr/>
          <p:nvPr/>
        </p:nvSpPr>
        <p:spPr bwMode="auto">
          <a:xfrm flipV="1">
            <a:off x="3043635" y="5344950"/>
            <a:ext cx="3818515" cy="2123556"/>
          </a:xfrm>
          <a:prstGeom prst="circularArrow">
            <a:avLst>
              <a:gd name="adj1" fmla="val 9476"/>
              <a:gd name="adj2" fmla="val 628908"/>
              <a:gd name="adj3" fmla="val 20421115"/>
              <a:gd name="adj4" fmla="val 11309947"/>
              <a:gd name="adj5" fmla="val 15362"/>
            </a:avLst>
          </a:prstGeom>
          <a:solidFill>
            <a:sysClr val="windowText" lastClr="000000">
              <a:lumMod val="50000"/>
              <a:lumOff val="50000"/>
            </a:sysClr>
          </a:solidFill>
          <a:ln w="25400" cap="flat" cmpd="sng" algn="ctr">
            <a:noFill/>
            <a:prstDash val="soli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Segoe UI"/>
              <a:ea typeface="HGPｺﾞｼｯｸM" pitchFamily="50" charset="-128"/>
              <a:cs typeface="+mn-cs"/>
            </a:endParaRPr>
          </a:p>
        </p:txBody>
      </p:sp>
      <p:sp>
        <p:nvSpPr>
          <p:cNvPr id="48" name="正方形/長方形 47"/>
          <p:cNvSpPr/>
          <p:nvPr/>
        </p:nvSpPr>
        <p:spPr bwMode="auto">
          <a:xfrm>
            <a:off x="1944014" y="6863984"/>
            <a:ext cx="1429003" cy="358793"/>
          </a:xfrm>
          <a:prstGeom prst="rect">
            <a:avLst/>
          </a:prstGeom>
          <a:solidFill>
            <a:sysClr val="window" lastClr="FFFFFF"/>
          </a:solidFill>
          <a:ln w="25400" cap="flat" cmpd="sng" algn="ctr">
            <a:solidFill>
              <a:sysClr val="windowText" lastClr="000000"/>
            </a:solidFill>
            <a:prstDash val="soli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a:ea typeface="Meiryo UI"/>
                <a:cs typeface="+mn-cs"/>
              </a:rPr>
              <a:t>再エネ促進政策</a:t>
            </a:r>
          </a:p>
        </p:txBody>
      </p:sp>
      <p:sp>
        <p:nvSpPr>
          <p:cNvPr id="49" name="正方形/長方形 48"/>
          <p:cNvSpPr/>
          <p:nvPr/>
        </p:nvSpPr>
        <p:spPr bwMode="auto">
          <a:xfrm>
            <a:off x="6720104" y="6863984"/>
            <a:ext cx="1356995" cy="358793"/>
          </a:xfrm>
          <a:prstGeom prst="rect">
            <a:avLst/>
          </a:prstGeom>
          <a:solidFill>
            <a:sysClr val="window" lastClr="FFFFFF"/>
          </a:solidFill>
          <a:ln w="25400" cap="flat" cmpd="sng" algn="ctr">
            <a:solidFill>
              <a:sysClr val="windowText" lastClr="000000"/>
            </a:solidFill>
            <a:prstDash val="soli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a:ea typeface="Meiryo UI"/>
                <a:cs typeface="+mn-cs"/>
              </a:rPr>
              <a:t>規制緩和要請</a:t>
            </a:r>
          </a:p>
        </p:txBody>
      </p:sp>
    </p:spTree>
    <p:extLst>
      <p:ext uri="{BB962C8B-B14F-4D97-AF65-F5344CB8AC3E}">
        <p14:creationId xmlns:p14="http://schemas.microsoft.com/office/powerpoint/2010/main" val="4248719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海外ではいち早く再エネ市場が活性化</a:t>
            </a:r>
          </a:p>
        </p:txBody>
      </p:sp>
      <p:sp>
        <p:nvSpPr>
          <p:cNvPr id="4" name="コンテンツ プレースホルダー 3"/>
          <p:cNvSpPr>
            <a:spLocks noGrp="1"/>
          </p:cNvSpPr>
          <p:nvPr>
            <p:ph sz="quarter" idx="11"/>
          </p:nvPr>
        </p:nvSpPr>
        <p:spPr/>
        <p:txBody>
          <a:bodyPr/>
          <a:lstStyle/>
          <a:p>
            <a:r>
              <a:rPr kumimoji="1" lang="en-US" altLang="ja-JP" dirty="0"/>
              <a:t>RE100</a:t>
            </a:r>
            <a:r>
              <a:rPr kumimoji="1" lang="ja-JP" altLang="en-US" dirty="0"/>
              <a:t>に取り組むメリット②</a:t>
            </a:r>
          </a:p>
        </p:txBody>
      </p:sp>
      <p:sp>
        <p:nvSpPr>
          <p:cNvPr id="6" name="コンテンツ プレースホルダー 4"/>
          <p:cNvSpPr>
            <a:spLocks noGrp="1"/>
          </p:cNvSpPr>
          <p:nvPr>
            <p:ph sz="quarter" idx="12"/>
          </p:nvPr>
        </p:nvSpPr>
        <p:spPr>
          <a:xfrm>
            <a:off x="161925" y="1110920"/>
            <a:ext cx="10367963" cy="942717"/>
          </a:xfrm>
        </p:spPr>
        <p:txBody>
          <a:bodyPr/>
          <a:lstStyle/>
          <a:p>
            <a:r>
              <a:rPr lang="ja-JP" altLang="en-US" dirty="0"/>
              <a:t>海外では需要家の発信により再エネ市場がいち早く活性化し、再エネ調達コストが年々下がって</a:t>
            </a:r>
            <a:br>
              <a:rPr lang="en-US" altLang="ja-JP" dirty="0"/>
            </a:br>
            <a:r>
              <a:rPr lang="ja-JP" altLang="en-US" dirty="0"/>
              <a:t>いる</a:t>
            </a:r>
          </a:p>
        </p:txBody>
      </p:sp>
      <p:sp>
        <p:nvSpPr>
          <p:cNvPr id="50" name="テキスト ボックス 11"/>
          <p:cNvSpPr txBox="1">
            <a:spLocks noChangeArrowheads="1"/>
          </p:cNvSpPr>
          <p:nvPr/>
        </p:nvSpPr>
        <p:spPr bwMode="auto">
          <a:xfrm>
            <a:off x="793898" y="7061004"/>
            <a:ext cx="95367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a:t>
            </a:r>
            <a:r>
              <a:rPr lang="en-US" altLang="ja-JP" sz="900" dirty="0" err="1">
                <a:solidFill>
                  <a:srgbClr val="000000"/>
                </a:solidFill>
                <a:latin typeface="Meiryo UI" pitchFamily="50" charset="-128"/>
                <a:ea typeface="Meiryo UI" pitchFamily="50" charset="-128"/>
                <a:cs typeface="Meiryo UI" pitchFamily="50" charset="-128"/>
              </a:rPr>
              <a:t>BloombergNEF</a:t>
            </a:r>
            <a:r>
              <a:rPr lang="en-US" altLang="ja-JP" sz="900" dirty="0">
                <a:solidFill>
                  <a:srgbClr val="000000"/>
                </a:solidFill>
                <a:latin typeface="Meiryo UI" pitchFamily="50" charset="-128"/>
                <a:ea typeface="Meiryo UI" pitchFamily="50" charset="-128"/>
                <a:cs typeface="Meiryo UI" pitchFamily="50" charset="-128"/>
              </a:rPr>
              <a:t> 2H 2023 LCOE Update: An Uneven Recovery</a:t>
            </a:r>
          </a:p>
          <a:p>
            <a:pPr lvl="0" defTabSz="844083" eaLnBrk="1" fontAlgn="auto" hangingPunct="1">
              <a:lnSpc>
                <a:spcPct val="100000"/>
              </a:lnSpc>
              <a:spcBef>
                <a:spcPts val="0"/>
              </a:spcBef>
              <a:spcAft>
                <a:spcPts val="0"/>
              </a:spcAft>
              <a:defRPr/>
            </a:pP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https://about.bnef.com/blog/2h-2023-lcoe-update-an-uneven-recovery/</a:t>
            </a:r>
            <a:r>
              <a:rPr lang="ja-JP" altLang="en-US" sz="900" dirty="0">
                <a:solidFill>
                  <a:srgbClr val="000000"/>
                </a:solidFill>
                <a:latin typeface="Meiryo UI" pitchFamily="50" charset="-128"/>
                <a:ea typeface="Meiryo UI" pitchFamily="50" charset="-128"/>
                <a:cs typeface="Meiryo UI" pitchFamily="50" charset="-128"/>
              </a:rPr>
              <a:t>）</a:t>
            </a:r>
            <a:r>
              <a:rPr lang="ja-JP" altLang="en-US" sz="900" b="0" dirty="0">
                <a:solidFill>
                  <a:srgbClr val="000000"/>
                </a:solidFill>
                <a:latin typeface="Meiryo UI" pitchFamily="50" charset="-128"/>
                <a:ea typeface="Meiryo UI" pitchFamily="50" charset="-128"/>
                <a:cs typeface="Meiryo UI" pitchFamily="50" charset="-128"/>
              </a:rPr>
              <a:t>より作成</a:t>
            </a:r>
          </a:p>
        </p:txBody>
      </p:sp>
      <p:sp>
        <p:nvSpPr>
          <p:cNvPr id="52" name="テキスト ボックス 51"/>
          <p:cNvSpPr txBox="1"/>
          <p:nvPr/>
        </p:nvSpPr>
        <p:spPr>
          <a:xfrm>
            <a:off x="2729820" y="6756820"/>
            <a:ext cx="4777270" cy="338554"/>
          </a:xfrm>
          <a:prstGeom prst="rect">
            <a:avLst/>
          </a:prstGeom>
          <a:noFill/>
        </p:spPr>
        <p:txBody>
          <a:bodyPr wrap="none" rtlCol="0">
            <a:spAutoFit/>
          </a:bodyPr>
          <a:lstStyle/>
          <a:p>
            <a:r>
              <a:rPr lang="ja-JP" altLang="en-US" sz="1600" dirty="0"/>
              <a:t>世界の太陽光、風力、蓄電の発電量当たりコストの推移</a:t>
            </a:r>
            <a:endParaRPr kumimoji="1" lang="ja-JP" altLang="en-US" sz="1600" dirty="0"/>
          </a:p>
        </p:txBody>
      </p:sp>
      <p:sp>
        <p:nvSpPr>
          <p:cNvPr id="53" name="テキスト ボックス 52"/>
          <p:cNvSpPr txBox="1"/>
          <p:nvPr/>
        </p:nvSpPr>
        <p:spPr>
          <a:xfrm>
            <a:off x="8045941" y="5616467"/>
            <a:ext cx="2413623" cy="461665"/>
          </a:xfrm>
          <a:prstGeom prst="rect">
            <a:avLst/>
          </a:prstGeom>
          <a:solidFill>
            <a:schemeClr val="bg1"/>
          </a:solidFill>
        </p:spPr>
        <p:txBody>
          <a:bodyPr wrap="square" rtlCol="0">
            <a:spAutoFit/>
          </a:bodyPr>
          <a:lstStyle/>
          <a:p>
            <a:r>
              <a:rPr lang="en-US" altLang="ja-JP" sz="1200" dirty="0"/>
              <a:t>※2009</a:t>
            </a:r>
            <a:r>
              <a:rPr lang="ja-JP" altLang="en-US" sz="1200" dirty="0"/>
              <a:t>年から</a:t>
            </a:r>
            <a:r>
              <a:rPr lang="en-US" altLang="ja-JP" sz="1200" dirty="0"/>
              <a:t>2023</a:t>
            </a:r>
            <a:r>
              <a:rPr lang="ja-JP" altLang="en-US" sz="1200" dirty="0"/>
              <a:t>年までの</a:t>
            </a:r>
            <a:endParaRPr lang="en-US" altLang="ja-JP" sz="1200" dirty="0"/>
          </a:p>
          <a:p>
            <a:r>
              <a:rPr lang="ja-JP" altLang="en-US" sz="1200" dirty="0"/>
              <a:t>   下半期（</a:t>
            </a:r>
            <a:r>
              <a:rPr lang="en-US" altLang="ja-JP" sz="1200" dirty="0"/>
              <a:t>2H</a:t>
            </a:r>
            <a:r>
              <a:rPr lang="ja-JP" altLang="en-US" sz="1200" dirty="0"/>
              <a:t>）の</a:t>
            </a:r>
            <a:r>
              <a:rPr kumimoji="1" lang="ja-JP" altLang="en-US" sz="1200" dirty="0"/>
              <a:t>データを掲載</a:t>
            </a:r>
            <a:endParaRPr kumimoji="1" lang="en-US" altLang="ja-JP" sz="1200" dirty="0"/>
          </a:p>
        </p:txBody>
      </p:sp>
      <p:pic>
        <p:nvPicPr>
          <p:cNvPr id="1028" name="Picture 4" descr="By the numbers">
            <a:extLst>
              <a:ext uri="{FF2B5EF4-FFF2-40B4-BE49-F238E27FC236}">
                <a16:creationId xmlns:a16="http://schemas.microsoft.com/office/drawing/2014/main" id="{E6E03B35-CC17-9C47-D181-1E5C77AD69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0130"/>
          <a:stretch/>
        </p:blipFill>
        <p:spPr bwMode="auto">
          <a:xfrm>
            <a:off x="1042988" y="2259278"/>
            <a:ext cx="7134225" cy="4359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230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D931C-45BF-F54C-9D26-BDF5637D309E}"/>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A075E903-687D-FA87-2661-23C1B2C58620}"/>
              </a:ext>
            </a:extLst>
          </p:cNvPr>
          <p:cNvSpPr>
            <a:spLocks noGrp="1"/>
          </p:cNvSpPr>
          <p:nvPr>
            <p:ph type="title"/>
          </p:nvPr>
        </p:nvSpPr>
        <p:spPr/>
        <p:txBody>
          <a:bodyPr/>
          <a:lstStyle/>
          <a:p>
            <a:r>
              <a:rPr kumimoji="1" lang="ja-JP" altLang="en-US" dirty="0"/>
              <a:t>日本は再エネ市場活性化のポテンシャルがある</a:t>
            </a:r>
          </a:p>
        </p:txBody>
      </p:sp>
      <p:sp>
        <p:nvSpPr>
          <p:cNvPr id="4" name="コンテンツ プレースホルダー 3">
            <a:extLst>
              <a:ext uri="{FF2B5EF4-FFF2-40B4-BE49-F238E27FC236}">
                <a16:creationId xmlns:a16="http://schemas.microsoft.com/office/drawing/2014/main" id="{A3546F4B-77DC-6DE7-7AB6-D76A5A2357B7}"/>
              </a:ext>
            </a:extLst>
          </p:cNvPr>
          <p:cNvSpPr>
            <a:spLocks noGrp="1"/>
          </p:cNvSpPr>
          <p:nvPr>
            <p:ph sz="quarter" idx="11"/>
          </p:nvPr>
        </p:nvSpPr>
        <p:spPr/>
        <p:txBody>
          <a:bodyPr/>
          <a:lstStyle/>
          <a:p>
            <a:r>
              <a:rPr kumimoji="1" lang="en-US" altLang="ja-JP" dirty="0"/>
              <a:t>RE100</a:t>
            </a:r>
            <a:r>
              <a:rPr kumimoji="1" lang="ja-JP" altLang="en-US" dirty="0"/>
              <a:t>に取り組むメリット②</a:t>
            </a:r>
          </a:p>
        </p:txBody>
      </p:sp>
      <p:sp>
        <p:nvSpPr>
          <p:cNvPr id="6" name="コンテンツ プレースホルダー 4">
            <a:extLst>
              <a:ext uri="{FF2B5EF4-FFF2-40B4-BE49-F238E27FC236}">
                <a16:creationId xmlns:a16="http://schemas.microsoft.com/office/drawing/2014/main" id="{D3039198-B4DB-492B-35C2-E69CFF9A22EE}"/>
              </a:ext>
            </a:extLst>
          </p:cNvPr>
          <p:cNvSpPr>
            <a:spLocks noGrp="1"/>
          </p:cNvSpPr>
          <p:nvPr>
            <p:ph sz="quarter" idx="12"/>
          </p:nvPr>
        </p:nvSpPr>
        <p:spPr>
          <a:xfrm>
            <a:off x="161925" y="1110920"/>
            <a:ext cx="10367963" cy="1327438"/>
          </a:xfrm>
        </p:spPr>
        <p:txBody>
          <a:bodyPr/>
          <a:lstStyle/>
          <a:p>
            <a:r>
              <a:rPr lang="ja-JP" altLang="en-US" dirty="0"/>
              <a:t>日本の再エネ調達コストは世界水準と比べると高いが、減少傾向にある</a:t>
            </a:r>
            <a:endParaRPr lang="en-US" altLang="ja-JP" dirty="0"/>
          </a:p>
          <a:p>
            <a:r>
              <a:rPr lang="ja-JP" altLang="en-US" dirty="0"/>
              <a:t>需要家による発信（例：</a:t>
            </a:r>
            <a:r>
              <a:rPr lang="en-US" altLang="ja-JP" dirty="0"/>
              <a:t>RE100</a:t>
            </a:r>
            <a:r>
              <a:rPr lang="ja-JP" altLang="en-US" dirty="0" err="1"/>
              <a:t>への</a:t>
            </a:r>
            <a:r>
              <a:rPr lang="ja-JP" altLang="en-US" dirty="0"/>
              <a:t>参加）が強まれば、再エネ市場が活性化し、低価格化につながることは大いに考えられる</a:t>
            </a:r>
          </a:p>
        </p:txBody>
      </p:sp>
      <p:pic>
        <p:nvPicPr>
          <p:cNvPr id="2" name="図 1">
            <a:extLst>
              <a:ext uri="{FF2B5EF4-FFF2-40B4-BE49-F238E27FC236}">
                <a16:creationId xmlns:a16="http://schemas.microsoft.com/office/drawing/2014/main" id="{BCDC8935-DDEB-3363-4C4B-7CD83FBB0605}"/>
              </a:ext>
            </a:extLst>
          </p:cNvPr>
          <p:cNvPicPr>
            <a:picLocks noChangeAspect="1"/>
          </p:cNvPicPr>
          <p:nvPr/>
        </p:nvPicPr>
        <p:blipFill>
          <a:blip r:embed="rId3"/>
          <a:srcRect t="988"/>
          <a:stretch>
            <a:fillRect/>
          </a:stretch>
        </p:blipFill>
        <p:spPr>
          <a:xfrm>
            <a:off x="161924" y="2933955"/>
            <a:ext cx="6477001" cy="3760792"/>
          </a:xfrm>
          <a:prstGeom prst="rect">
            <a:avLst/>
          </a:prstGeom>
        </p:spPr>
      </p:pic>
      <p:sp>
        <p:nvSpPr>
          <p:cNvPr id="7" name="テキスト ボックス 11">
            <a:extLst>
              <a:ext uri="{FF2B5EF4-FFF2-40B4-BE49-F238E27FC236}">
                <a16:creationId xmlns:a16="http://schemas.microsoft.com/office/drawing/2014/main" id="{3ED4A8E4-4EF9-029B-2826-923CB7805E40}"/>
              </a:ext>
            </a:extLst>
          </p:cNvPr>
          <p:cNvSpPr txBox="1">
            <a:spLocks noChangeArrowheads="1"/>
          </p:cNvSpPr>
          <p:nvPr/>
        </p:nvSpPr>
        <p:spPr bwMode="auto">
          <a:xfrm>
            <a:off x="161925" y="7190343"/>
            <a:ext cx="103679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経済産業省　調達価格等算定委員会　第</a:t>
            </a:r>
            <a:r>
              <a:rPr lang="en-US" altLang="ja-JP" sz="900" dirty="0">
                <a:solidFill>
                  <a:srgbClr val="000000"/>
                </a:solidFill>
                <a:latin typeface="Meiryo UI" pitchFamily="50" charset="-128"/>
                <a:ea typeface="Meiryo UI" pitchFamily="50" charset="-128"/>
                <a:cs typeface="Meiryo UI" pitchFamily="50" charset="-128"/>
              </a:rPr>
              <a:t>100</a:t>
            </a:r>
            <a:r>
              <a:rPr lang="ja-JP" altLang="en-US" sz="900" dirty="0">
                <a:solidFill>
                  <a:srgbClr val="000000"/>
                </a:solidFill>
                <a:latin typeface="Meiryo UI" pitchFamily="50" charset="-128"/>
                <a:ea typeface="Meiryo UI" pitchFamily="50" charset="-128"/>
                <a:cs typeface="Meiryo UI" pitchFamily="50" charset="-128"/>
              </a:rPr>
              <a:t>回調達価格等算定委員会（</a:t>
            </a:r>
            <a:r>
              <a:rPr lang="en-US" altLang="ja-JP" sz="900" dirty="0">
                <a:solidFill>
                  <a:srgbClr val="000000"/>
                </a:solidFill>
                <a:latin typeface="Meiryo UI" pitchFamily="50" charset="-128"/>
                <a:ea typeface="Meiryo UI" pitchFamily="50" charset="-128"/>
              </a:rPr>
              <a:t>https://www.meti.go.jp/shingikai/santeii/pdf/100_01_00.pdf</a:t>
            </a:r>
            <a:r>
              <a:rPr lang="ja-JP" altLang="en-US" sz="900" dirty="0">
                <a:solidFill>
                  <a:srgbClr val="000000"/>
                </a:solidFill>
                <a:latin typeface="Meiryo UI" pitchFamily="50" charset="-128"/>
                <a:ea typeface="Meiryo UI" pitchFamily="50" charset="-128"/>
                <a:cs typeface="Meiryo UI" pitchFamily="50" charset="-128"/>
              </a:rPr>
              <a:t>）</a:t>
            </a:r>
            <a:endParaRPr lang="en-US" altLang="ja-JP" sz="900" dirty="0">
              <a:solidFill>
                <a:srgbClr val="000000"/>
              </a:solidFill>
              <a:latin typeface="Meiryo UI" pitchFamily="50" charset="-128"/>
              <a:ea typeface="Meiryo UI" pitchFamily="50" charset="-128"/>
              <a:cs typeface="Meiryo UI" pitchFamily="50" charset="-128"/>
            </a:endParaRPr>
          </a:p>
          <a:p>
            <a:pPr lvl="0" defTabSz="844083" eaLnBrk="1" fontAlgn="auto" hangingPunct="1">
              <a:lnSpc>
                <a:spcPct val="100000"/>
              </a:lnSpc>
              <a:spcBef>
                <a:spcPts val="0"/>
              </a:spcBef>
              <a:spcAft>
                <a:spcPts val="0"/>
              </a:spcAft>
              <a:defRPr/>
            </a:pPr>
            <a:r>
              <a:rPr lang="ja-JP" altLang="en-US" sz="900" dirty="0">
                <a:solidFill>
                  <a:srgbClr val="000000"/>
                </a:solidFill>
                <a:latin typeface="Meiryo UI" pitchFamily="50" charset="-128"/>
                <a:ea typeface="Meiryo UI" pitchFamily="50" charset="-128"/>
                <a:cs typeface="Meiryo UI" pitchFamily="50" charset="-128"/>
              </a:rPr>
              <a:t>         第</a:t>
            </a:r>
            <a:r>
              <a:rPr lang="en-US" altLang="ja-JP" sz="900" dirty="0">
                <a:solidFill>
                  <a:srgbClr val="000000"/>
                </a:solidFill>
                <a:latin typeface="Meiryo UI" pitchFamily="50" charset="-128"/>
                <a:ea typeface="Meiryo UI" pitchFamily="50" charset="-128"/>
                <a:cs typeface="Meiryo UI" pitchFamily="50" charset="-128"/>
              </a:rPr>
              <a:t>91</a:t>
            </a:r>
            <a:r>
              <a:rPr lang="ja-JP" altLang="en-US" sz="900" dirty="0">
                <a:solidFill>
                  <a:srgbClr val="000000"/>
                </a:solidFill>
                <a:latin typeface="Meiryo UI" pitchFamily="50" charset="-128"/>
                <a:ea typeface="Meiryo UI" pitchFamily="50" charset="-128"/>
                <a:cs typeface="Meiryo UI" pitchFamily="50" charset="-128"/>
              </a:rPr>
              <a:t>回調達価格等算定委員会（</a:t>
            </a:r>
            <a:r>
              <a:rPr lang="en-US" altLang="ja-JP" sz="900" dirty="0">
                <a:solidFill>
                  <a:srgbClr val="000000"/>
                </a:solidFill>
                <a:latin typeface="Meiryo UI" pitchFamily="50" charset="-128"/>
                <a:ea typeface="Meiryo UI" pitchFamily="50" charset="-128"/>
              </a:rPr>
              <a:t>https://www.meti.go.jp/shingikai/santeii/pdf/091_01_00.pdf</a:t>
            </a:r>
            <a:r>
              <a:rPr lang="ja-JP" altLang="en-US" sz="900" dirty="0">
                <a:solidFill>
                  <a:srgbClr val="000000"/>
                </a:solidFill>
                <a:latin typeface="Meiryo UI" pitchFamily="50" charset="-128"/>
                <a:ea typeface="Meiryo UI" pitchFamily="50" charset="-128"/>
                <a:cs typeface="Meiryo UI" pitchFamily="50" charset="-128"/>
              </a:rPr>
              <a:t>）</a:t>
            </a:r>
            <a:r>
              <a:rPr lang="ja-JP" altLang="en-US" sz="900" b="0" dirty="0">
                <a:solidFill>
                  <a:srgbClr val="000000"/>
                </a:solidFill>
                <a:latin typeface="Meiryo UI" pitchFamily="50" charset="-128"/>
                <a:ea typeface="Meiryo UI" pitchFamily="50" charset="-128"/>
                <a:cs typeface="Meiryo UI" pitchFamily="50" charset="-128"/>
              </a:rPr>
              <a:t>より作成</a:t>
            </a:r>
          </a:p>
        </p:txBody>
      </p:sp>
      <p:grpSp>
        <p:nvGrpSpPr>
          <p:cNvPr id="23" name="グループ化 22">
            <a:extLst>
              <a:ext uri="{FF2B5EF4-FFF2-40B4-BE49-F238E27FC236}">
                <a16:creationId xmlns:a16="http://schemas.microsoft.com/office/drawing/2014/main" id="{43381ED1-2D83-E7DA-7D7F-CBA8FCBE6BC2}"/>
              </a:ext>
            </a:extLst>
          </p:cNvPr>
          <p:cNvGrpSpPr/>
          <p:nvPr/>
        </p:nvGrpSpPr>
        <p:grpSpPr>
          <a:xfrm>
            <a:off x="6705618" y="2933954"/>
            <a:ext cx="3824270" cy="3738670"/>
            <a:chOff x="6705618" y="2933954"/>
            <a:chExt cx="3824270" cy="3738670"/>
          </a:xfrm>
        </p:grpSpPr>
        <p:pic>
          <p:nvPicPr>
            <p:cNvPr id="19" name="図 18">
              <a:extLst>
                <a:ext uri="{FF2B5EF4-FFF2-40B4-BE49-F238E27FC236}">
                  <a16:creationId xmlns:a16="http://schemas.microsoft.com/office/drawing/2014/main" id="{A34DF19A-6933-7CD0-7846-AC9A2FF75F86}"/>
                </a:ext>
              </a:extLst>
            </p:cNvPr>
            <p:cNvPicPr>
              <a:picLocks noChangeAspect="1"/>
            </p:cNvPicPr>
            <p:nvPr/>
          </p:nvPicPr>
          <p:blipFill>
            <a:blip r:embed="rId4"/>
            <a:stretch>
              <a:fillRect/>
            </a:stretch>
          </p:blipFill>
          <p:spPr>
            <a:xfrm>
              <a:off x="6705618" y="3197922"/>
              <a:ext cx="3824270" cy="3474702"/>
            </a:xfrm>
            <a:prstGeom prst="snip1Rect">
              <a:avLst>
                <a:gd name="adj" fmla="val 8170"/>
              </a:avLst>
            </a:prstGeom>
          </p:spPr>
        </p:pic>
        <p:pic>
          <p:nvPicPr>
            <p:cNvPr id="21" name="図 20">
              <a:extLst>
                <a:ext uri="{FF2B5EF4-FFF2-40B4-BE49-F238E27FC236}">
                  <a16:creationId xmlns:a16="http://schemas.microsoft.com/office/drawing/2014/main" id="{1DF0B85B-A832-B9B6-0240-EB89FDF798C6}"/>
                </a:ext>
              </a:extLst>
            </p:cNvPr>
            <p:cNvPicPr>
              <a:picLocks noChangeAspect="1"/>
            </p:cNvPicPr>
            <p:nvPr/>
          </p:nvPicPr>
          <p:blipFill>
            <a:blip r:embed="rId5"/>
            <a:stretch>
              <a:fillRect/>
            </a:stretch>
          </p:blipFill>
          <p:spPr>
            <a:xfrm>
              <a:off x="7177534" y="2933954"/>
              <a:ext cx="2880437" cy="265671"/>
            </a:xfrm>
            <a:prstGeom prst="rect">
              <a:avLst/>
            </a:prstGeom>
          </p:spPr>
        </p:pic>
      </p:grpSp>
    </p:spTree>
    <p:extLst>
      <p:ext uri="{BB962C8B-B14F-4D97-AF65-F5344CB8AC3E}">
        <p14:creationId xmlns:p14="http://schemas.microsoft.com/office/powerpoint/2010/main" val="3701301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再エネの導入は様々な経済的なメリットを生む</a:t>
            </a:r>
          </a:p>
        </p:txBody>
      </p:sp>
      <p:sp>
        <p:nvSpPr>
          <p:cNvPr id="4" name="コンテンツ プレースホルダー 3"/>
          <p:cNvSpPr>
            <a:spLocks noGrp="1"/>
          </p:cNvSpPr>
          <p:nvPr>
            <p:ph sz="quarter" idx="11"/>
          </p:nvPr>
        </p:nvSpPr>
        <p:spPr/>
        <p:txBody>
          <a:bodyPr/>
          <a:lstStyle/>
          <a:p>
            <a:r>
              <a:rPr kumimoji="1" lang="en-US" altLang="ja-JP" dirty="0"/>
              <a:t>RE100</a:t>
            </a:r>
            <a:r>
              <a:rPr kumimoji="1" lang="ja-JP" altLang="en-US" dirty="0"/>
              <a:t>に取り組むメリット②</a:t>
            </a:r>
          </a:p>
        </p:txBody>
      </p:sp>
      <p:sp>
        <p:nvSpPr>
          <p:cNvPr id="6" name="コンテンツ プレースホルダー 4"/>
          <p:cNvSpPr>
            <a:spLocks noGrp="1"/>
          </p:cNvSpPr>
          <p:nvPr>
            <p:ph sz="quarter" idx="12"/>
          </p:nvPr>
        </p:nvSpPr>
        <p:spPr>
          <a:xfrm>
            <a:off x="161925" y="1110920"/>
            <a:ext cx="10367963" cy="1327438"/>
          </a:xfrm>
        </p:spPr>
        <p:txBody>
          <a:bodyPr/>
          <a:lstStyle/>
          <a:p>
            <a:r>
              <a:rPr lang="ja-JP" altLang="en-US" dirty="0"/>
              <a:t>「再エネ電力を購入した結果、電力コストは増加したか減少したか」という</a:t>
            </a:r>
            <a:r>
              <a:rPr lang="en-US" altLang="ja-JP" dirty="0"/>
              <a:t>RE100</a:t>
            </a:r>
            <a:r>
              <a:rPr lang="ja-JP" altLang="en-US" dirty="0"/>
              <a:t>の問いに対し、</a:t>
            </a:r>
            <a:br>
              <a:rPr lang="en-US" altLang="ja-JP" dirty="0"/>
            </a:br>
            <a:r>
              <a:rPr lang="ja-JP" altLang="en-US" dirty="0"/>
              <a:t>回答者の約</a:t>
            </a:r>
            <a:r>
              <a:rPr lang="en-US" altLang="ja-JP" dirty="0"/>
              <a:t>4</a:t>
            </a:r>
            <a:r>
              <a:rPr lang="ja-JP" altLang="en-US" dirty="0"/>
              <a:t>割がコストが減少したと回答</a:t>
            </a:r>
            <a:endParaRPr lang="en-US" altLang="ja-JP" dirty="0"/>
          </a:p>
          <a:p>
            <a:r>
              <a:rPr lang="ja-JP" altLang="en-US" dirty="0"/>
              <a:t>特に</a:t>
            </a:r>
            <a:r>
              <a:rPr lang="en-US" altLang="ja-JP" dirty="0"/>
              <a:t>PPA</a:t>
            </a:r>
            <a:r>
              <a:rPr lang="ja-JP" altLang="en-US" dirty="0"/>
              <a:t>（発電者との直接契約）と自家発電がコストを下げるものとして、</a:t>
            </a:r>
            <a:r>
              <a:rPr lang="en-US" altLang="ja-JP" dirty="0"/>
              <a:t>RE100</a:t>
            </a:r>
            <a:r>
              <a:rPr lang="ja-JP" altLang="en-US" dirty="0"/>
              <a:t>はアピール</a:t>
            </a:r>
            <a:endParaRPr lang="en-US" altLang="ja-JP" dirty="0"/>
          </a:p>
        </p:txBody>
      </p:sp>
      <p:grpSp>
        <p:nvGrpSpPr>
          <p:cNvPr id="5" name="グループ化 4"/>
          <p:cNvGrpSpPr/>
          <p:nvPr/>
        </p:nvGrpSpPr>
        <p:grpSpPr>
          <a:xfrm>
            <a:off x="233800" y="3359315"/>
            <a:ext cx="10224212" cy="2340002"/>
            <a:chOff x="233800" y="3633926"/>
            <a:chExt cx="10224212" cy="2340002"/>
          </a:xfrm>
        </p:grpSpPr>
        <p:pic>
          <p:nvPicPr>
            <p:cNvPr id="2" name="図 1"/>
            <p:cNvPicPr>
              <a:picLocks noChangeAspect="1"/>
            </p:cNvPicPr>
            <p:nvPr/>
          </p:nvPicPr>
          <p:blipFill>
            <a:blip r:embed="rId2"/>
            <a:stretch>
              <a:fillRect/>
            </a:stretch>
          </p:blipFill>
          <p:spPr>
            <a:xfrm>
              <a:off x="233800" y="3633928"/>
              <a:ext cx="10224212" cy="2340000"/>
            </a:xfrm>
            <a:prstGeom prst="rect">
              <a:avLst/>
            </a:prstGeom>
          </p:spPr>
        </p:pic>
        <p:sp>
          <p:nvSpPr>
            <p:cNvPr id="15" name="テキスト ボックス 14"/>
            <p:cNvSpPr txBox="1"/>
            <p:nvPr/>
          </p:nvSpPr>
          <p:spPr>
            <a:xfrm>
              <a:off x="2525131" y="3633926"/>
              <a:ext cx="7668000" cy="432000"/>
            </a:xfrm>
            <a:prstGeom prst="rect">
              <a:avLst/>
            </a:prstGeom>
            <a:solidFill>
              <a:schemeClr val="bg1"/>
            </a:solidFill>
          </p:spPr>
          <p:txBody>
            <a:bodyPr wrap="none" rtlCol="0" anchor="ctr" anchorCtr="1">
              <a:noAutofit/>
            </a:bodyPr>
            <a:lstStyle/>
            <a:p>
              <a:r>
                <a:rPr kumimoji="1" lang="ja-JP" altLang="en-US" dirty="0">
                  <a:latin typeface="+mn-lt"/>
                  <a:ea typeface="+mn-ea"/>
                </a:rPr>
                <a:t>再エネ電力購入によるコストの増減を報告した</a:t>
              </a:r>
              <a:r>
                <a:rPr kumimoji="1" lang="en-US" altLang="ja-JP" dirty="0">
                  <a:latin typeface="+mn-lt"/>
                  <a:ea typeface="+mn-ea"/>
                </a:rPr>
                <a:t>RE100</a:t>
              </a:r>
              <a:r>
                <a:rPr kumimoji="1" lang="ja-JP" altLang="en-US" dirty="0">
                  <a:latin typeface="+mn-lt"/>
                  <a:ea typeface="+mn-ea"/>
                </a:rPr>
                <a:t>メンバーの傾向</a:t>
              </a:r>
            </a:p>
          </p:txBody>
        </p:sp>
        <p:sp>
          <p:nvSpPr>
            <p:cNvPr id="16" name="テキスト ボックス 15"/>
            <p:cNvSpPr txBox="1"/>
            <p:nvPr/>
          </p:nvSpPr>
          <p:spPr>
            <a:xfrm>
              <a:off x="757828" y="4830373"/>
              <a:ext cx="1370888" cy="523220"/>
            </a:xfrm>
            <a:prstGeom prst="rect">
              <a:avLst/>
            </a:prstGeom>
            <a:solidFill>
              <a:schemeClr val="bg1"/>
            </a:solidFill>
          </p:spPr>
          <p:txBody>
            <a:bodyPr wrap="none" rtlCol="0">
              <a:spAutoFit/>
            </a:bodyPr>
            <a:lstStyle/>
            <a:p>
              <a:r>
                <a:rPr lang="ja-JP" altLang="en-US" sz="1400" dirty="0"/>
                <a:t>電力コストが</a:t>
              </a:r>
              <a:br>
                <a:rPr lang="en-US" altLang="ja-JP" sz="1400" dirty="0"/>
              </a:br>
              <a:r>
                <a:rPr lang="ja-JP" altLang="en-US" sz="1400" dirty="0"/>
                <a:t>減少したメンバー</a:t>
              </a:r>
              <a:endParaRPr kumimoji="1" lang="ja-JP" altLang="en-US" sz="1400" dirty="0"/>
            </a:p>
          </p:txBody>
        </p:sp>
        <p:sp>
          <p:nvSpPr>
            <p:cNvPr id="18" name="テキスト ボックス 17"/>
            <p:cNvSpPr txBox="1"/>
            <p:nvPr/>
          </p:nvSpPr>
          <p:spPr>
            <a:xfrm>
              <a:off x="757828" y="5381602"/>
              <a:ext cx="1370888" cy="523220"/>
            </a:xfrm>
            <a:prstGeom prst="rect">
              <a:avLst/>
            </a:prstGeom>
            <a:solidFill>
              <a:schemeClr val="bg1"/>
            </a:solidFill>
          </p:spPr>
          <p:txBody>
            <a:bodyPr wrap="none" rtlCol="0">
              <a:spAutoFit/>
            </a:bodyPr>
            <a:lstStyle/>
            <a:p>
              <a:r>
                <a:rPr lang="ja-JP" altLang="en-US" sz="1400" dirty="0"/>
                <a:t>電力コストが</a:t>
              </a:r>
              <a:br>
                <a:rPr lang="en-US" altLang="ja-JP" sz="1400" dirty="0"/>
              </a:br>
              <a:r>
                <a:rPr lang="ja-JP" altLang="en-US" sz="1400" dirty="0"/>
                <a:t>増加したメンバー</a:t>
              </a:r>
              <a:endParaRPr kumimoji="1" lang="ja-JP" altLang="en-US" sz="1400" dirty="0"/>
            </a:p>
          </p:txBody>
        </p:sp>
        <p:sp>
          <p:nvSpPr>
            <p:cNvPr id="19" name="テキスト ボックス 18"/>
            <p:cNvSpPr txBox="1"/>
            <p:nvPr/>
          </p:nvSpPr>
          <p:spPr>
            <a:xfrm>
              <a:off x="2286967" y="4258078"/>
              <a:ext cx="1332000" cy="504000"/>
            </a:xfrm>
            <a:prstGeom prst="rect">
              <a:avLst/>
            </a:prstGeom>
            <a:solidFill>
              <a:srgbClr val="262626"/>
            </a:solidFill>
          </p:spPr>
          <p:txBody>
            <a:bodyPr wrap="none" rtlCol="0" anchor="ctr" anchorCtr="1">
              <a:noAutofit/>
            </a:bodyPr>
            <a:lstStyle/>
            <a:p>
              <a:r>
                <a:rPr lang="ja-JP" altLang="en-US" sz="1400" dirty="0">
                  <a:solidFill>
                    <a:schemeClr val="bg1"/>
                  </a:solidFill>
                </a:rPr>
                <a:t>メンバー数</a:t>
              </a:r>
              <a:endParaRPr kumimoji="1" lang="ja-JP" altLang="en-US" sz="1400" dirty="0">
                <a:solidFill>
                  <a:schemeClr val="bg1"/>
                </a:solidFill>
              </a:endParaRPr>
            </a:p>
          </p:txBody>
        </p:sp>
        <p:sp>
          <p:nvSpPr>
            <p:cNvPr id="20" name="テキスト ボックス 19"/>
            <p:cNvSpPr txBox="1"/>
            <p:nvPr/>
          </p:nvSpPr>
          <p:spPr>
            <a:xfrm>
              <a:off x="8946967" y="4258078"/>
              <a:ext cx="1332000" cy="504000"/>
            </a:xfrm>
            <a:prstGeom prst="rect">
              <a:avLst/>
            </a:prstGeom>
            <a:solidFill>
              <a:srgbClr val="A6A6A6"/>
            </a:solidFill>
          </p:spPr>
          <p:txBody>
            <a:bodyPr wrap="none" rtlCol="0" anchor="ctr" anchorCtr="1">
              <a:noAutofit/>
            </a:bodyPr>
            <a:lstStyle/>
            <a:p>
              <a:r>
                <a:rPr kumimoji="1" lang="ja-JP" altLang="en-US" sz="1400" dirty="0">
                  <a:solidFill>
                    <a:schemeClr val="bg1"/>
                  </a:solidFill>
                </a:rPr>
                <a:t>左記の内</a:t>
              </a:r>
              <a:br>
                <a:rPr kumimoji="1" lang="en-US" altLang="ja-JP" sz="1400" dirty="0">
                  <a:solidFill>
                    <a:schemeClr val="bg1"/>
                  </a:solidFill>
                </a:rPr>
              </a:br>
              <a:r>
                <a:rPr kumimoji="1" lang="ja-JP" altLang="en-US" sz="1400" dirty="0">
                  <a:solidFill>
                    <a:schemeClr val="bg1"/>
                  </a:solidFill>
                </a:rPr>
                <a:t>自家発電の割合</a:t>
              </a:r>
            </a:p>
          </p:txBody>
        </p:sp>
        <p:sp>
          <p:nvSpPr>
            <p:cNvPr id="21" name="テキスト ボックス 20"/>
            <p:cNvSpPr txBox="1"/>
            <p:nvPr/>
          </p:nvSpPr>
          <p:spPr>
            <a:xfrm>
              <a:off x="7614967" y="4258078"/>
              <a:ext cx="1332000" cy="504000"/>
            </a:xfrm>
            <a:prstGeom prst="rect">
              <a:avLst/>
            </a:prstGeom>
            <a:solidFill>
              <a:srgbClr val="8C8C8C"/>
            </a:solidFill>
          </p:spPr>
          <p:txBody>
            <a:bodyPr wrap="none" rtlCol="0" anchor="ctr" anchorCtr="1">
              <a:noAutofit/>
            </a:bodyPr>
            <a:lstStyle/>
            <a:p>
              <a:r>
                <a:rPr kumimoji="1" lang="ja-JP" altLang="en-US" sz="1400" dirty="0">
                  <a:solidFill>
                    <a:schemeClr val="bg1"/>
                  </a:solidFill>
                </a:rPr>
                <a:t>左記の内再エネ</a:t>
              </a:r>
              <a:br>
                <a:rPr kumimoji="1" lang="en-US" altLang="ja-JP" sz="1400" dirty="0">
                  <a:solidFill>
                    <a:schemeClr val="bg1"/>
                  </a:solidFill>
                </a:rPr>
              </a:br>
              <a:r>
                <a:rPr kumimoji="1" lang="ja-JP" altLang="en-US" sz="1400" dirty="0">
                  <a:solidFill>
                    <a:schemeClr val="bg1"/>
                  </a:solidFill>
                </a:rPr>
                <a:t>電力証書の割合</a:t>
              </a:r>
            </a:p>
          </p:txBody>
        </p:sp>
        <p:sp>
          <p:nvSpPr>
            <p:cNvPr id="22" name="テキスト ボックス 21"/>
            <p:cNvSpPr txBox="1"/>
            <p:nvPr/>
          </p:nvSpPr>
          <p:spPr>
            <a:xfrm>
              <a:off x="6282967" y="4258078"/>
              <a:ext cx="1332000" cy="504000"/>
            </a:xfrm>
            <a:prstGeom prst="rect">
              <a:avLst/>
            </a:prstGeom>
            <a:solidFill>
              <a:srgbClr val="737373"/>
            </a:solidFill>
          </p:spPr>
          <p:txBody>
            <a:bodyPr wrap="none" rtlCol="0" anchor="ctr" anchorCtr="1">
              <a:noAutofit/>
            </a:bodyPr>
            <a:lstStyle/>
            <a:p>
              <a:r>
                <a:rPr lang="ja-JP" altLang="en-US" sz="1400" dirty="0">
                  <a:solidFill>
                    <a:schemeClr val="bg1"/>
                  </a:solidFill>
                </a:rPr>
                <a:t>左記の内グ</a:t>
              </a:r>
              <a:r>
                <a:rPr kumimoji="1" lang="ja-JP" altLang="en-US" sz="1400" dirty="0">
                  <a:solidFill>
                    <a:schemeClr val="bg1"/>
                  </a:solidFill>
                </a:rPr>
                <a:t>リーン</a:t>
              </a:r>
              <a:br>
                <a:rPr kumimoji="1" lang="en-US" altLang="ja-JP" sz="1400" dirty="0">
                  <a:solidFill>
                    <a:schemeClr val="bg1"/>
                  </a:solidFill>
                </a:rPr>
              </a:br>
              <a:r>
                <a:rPr kumimoji="1" lang="ja-JP" altLang="en-US" sz="1400" dirty="0">
                  <a:solidFill>
                    <a:schemeClr val="bg1"/>
                  </a:solidFill>
                </a:rPr>
                <a:t>タリフ</a:t>
              </a:r>
              <a:r>
                <a:rPr kumimoji="1" lang="en-US" altLang="ja-JP" sz="1400" dirty="0">
                  <a:solidFill>
                    <a:schemeClr val="bg1"/>
                  </a:solidFill>
                </a:rPr>
                <a:t>※</a:t>
              </a:r>
              <a:r>
                <a:rPr kumimoji="1" lang="ja-JP" altLang="en-US" sz="1400" dirty="0">
                  <a:solidFill>
                    <a:schemeClr val="bg1"/>
                  </a:solidFill>
                </a:rPr>
                <a:t>の割合</a:t>
              </a:r>
            </a:p>
          </p:txBody>
        </p:sp>
        <p:sp>
          <p:nvSpPr>
            <p:cNvPr id="23" name="テキスト ボックス 22"/>
            <p:cNvSpPr txBox="1"/>
            <p:nvPr/>
          </p:nvSpPr>
          <p:spPr>
            <a:xfrm>
              <a:off x="4950967" y="4258078"/>
              <a:ext cx="1332000" cy="504000"/>
            </a:xfrm>
            <a:prstGeom prst="rect">
              <a:avLst/>
            </a:prstGeom>
            <a:solidFill>
              <a:srgbClr val="595959"/>
            </a:solidFill>
          </p:spPr>
          <p:txBody>
            <a:bodyPr wrap="none" rtlCol="0" anchor="ctr" anchorCtr="1">
              <a:noAutofit/>
            </a:bodyPr>
            <a:lstStyle/>
            <a:p>
              <a:r>
                <a:rPr lang="ja-JP" altLang="en-US" sz="1400" dirty="0">
                  <a:solidFill>
                    <a:schemeClr val="bg1"/>
                  </a:solidFill>
                </a:rPr>
                <a:t>左記の内</a:t>
              </a:r>
              <a:br>
                <a:rPr lang="en-US" altLang="ja-JP" sz="1400" dirty="0">
                  <a:solidFill>
                    <a:schemeClr val="bg1"/>
                  </a:solidFill>
                </a:rPr>
              </a:br>
              <a:r>
                <a:rPr lang="en-US" altLang="ja-JP" sz="1400" dirty="0">
                  <a:solidFill>
                    <a:schemeClr val="bg1"/>
                  </a:solidFill>
                </a:rPr>
                <a:t>PPA</a:t>
              </a:r>
              <a:r>
                <a:rPr lang="ja-JP" altLang="en-US" sz="1400" dirty="0">
                  <a:solidFill>
                    <a:schemeClr val="bg1"/>
                  </a:solidFill>
                </a:rPr>
                <a:t>の割合</a:t>
              </a:r>
              <a:endParaRPr kumimoji="1" lang="ja-JP" altLang="en-US" sz="1400" dirty="0">
                <a:solidFill>
                  <a:schemeClr val="bg1"/>
                </a:solidFill>
              </a:endParaRPr>
            </a:p>
          </p:txBody>
        </p:sp>
        <p:sp>
          <p:nvSpPr>
            <p:cNvPr id="24" name="テキスト ボックス 23"/>
            <p:cNvSpPr txBox="1"/>
            <p:nvPr/>
          </p:nvSpPr>
          <p:spPr>
            <a:xfrm>
              <a:off x="3618967" y="4258078"/>
              <a:ext cx="1332000" cy="504000"/>
            </a:xfrm>
            <a:prstGeom prst="rect">
              <a:avLst/>
            </a:prstGeom>
            <a:solidFill>
              <a:srgbClr val="404040"/>
            </a:solidFill>
          </p:spPr>
          <p:txBody>
            <a:bodyPr wrap="none" rtlCol="0" anchor="ctr" anchorCtr="1">
              <a:noAutofit/>
            </a:bodyPr>
            <a:lstStyle/>
            <a:p>
              <a:r>
                <a:rPr kumimoji="1" lang="ja-JP" altLang="en-US" sz="1400" dirty="0">
                  <a:solidFill>
                    <a:schemeClr val="bg1"/>
                  </a:solidFill>
                </a:rPr>
                <a:t>該当メンバーの</a:t>
              </a:r>
              <a:br>
                <a:rPr kumimoji="1" lang="en-US" altLang="ja-JP" sz="1400" dirty="0">
                  <a:solidFill>
                    <a:schemeClr val="bg1"/>
                  </a:solidFill>
                </a:rPr>
              </a:br>
              <a:r>
                <a:rPr kumimoji="1" lang="ja-JP" altLang="en-US" sz="1400" dirty="0">
                  <a:solidFill>
                    <a:schemeClr val="bg1"/>
                  </a:solidFill>
                </a:rPr>
                <a:t>平均再エネ率</a:t>
              </a:r>
            </a:p>
          </p:txBody>
        </p:sp>
        <p:sp>
          <p:nvSpPr>
            <p:cNvPr id="25" name="正方形/長方形 24"/>
            <p:cNvSpPr/>
            <p:nvPr/>
          </p:nvSpPr>
          <p:spPr bwMode="auto">
            <a:xfrm>
              <a:off x="4950968" y="4258078"/>
              <a:ext cx="1332000" cy="1620000"/>
            </a:xfrm>
            <a:prstGeom prst="rect">
              <a:avLst/>
            </a:prstGeom>
            <a:noFill/>
            <a:ln w="57150" cap="flat" cmpd="sng"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26" name="正方形/長方形 25"/>
            <p:cNvSpPr/>
            <p:nvPr/>
          </p:nvSpPr>
          <p:spPr bwMode="auto">
            <a:xfrm>
              <a:off x="8946967" y="4258078"/>
              <a:ext cx="1419658" cy="1620000"/>
            </a:xfrm>
            <a:prstGeom prst="rect">
              <a:avLst/>
            </a:prstGeom>
            <a:noFill/>
            <a:ln w="57150" cap="flat" cmpd="sng"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grpSp>
      <p:sp>
        <p:nvSpPr>
          <p:cNvPr id="27" name="テキスト ボックス 11"/>
          <p:cNvSpPr txBox="1">
            <a:spLocks noChangeArrowheads="1"/>
          </p:cNvSpPr>
          <p:nvPr/>
        </p:nvSpPr>
        <p:spPr bwMode="auto">
          <a:xfrm>
            <a:off x="739099" y="7266606"/>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]RE100 2021 Annual Disclosure report</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a:solidFill>
                  <a:srgbClr val="000000"/>
                </a:solidFill>
                <a:latin typeface="Meiryo UI" pitchFamily="50" charset="-128"/>
                <a:ea typeface="Meiryo UI" pitchFamily="50" charset="-128"/>
                <a:cs typeface="Meiryo UI" pitchFamily="50" charset="-128"/>
              </a:rPr>
              <a:t>https://www</a:t>
            </a:r>
            <a:r>
              <a:rPr lang="en-US" altLang="ja-JP" sz="900" dirty="0">
                <a:solidFill>
                  <a:srgbClr val="000000"/>
                </a:solidFill>
                <a:latin typeface="Meiryo UI" pitchFamily="50" charset="-128"/>
                <a:ea typeface="Meiryo UI" pitchFamily="50" charset="-128"/>
                <a:cs typeface="Meiryo UI" pitchFamily="50" charset="-128"/>
              </a:rPr>
              <a:t>.there100</a:t>
            </a:r>
            <a:r>
              <a:rPr lang="en-US" altLang="ja-JP" sz="900">
                <a:solidFill>
                  <a:srgbClr val="000000"/>
                </a:solidFill>
                <a:latin typeface="Meiryo UI" pitchFamily="50" charset="-128"/>
                <a:ea typeface="Meiryo UI" pitchFamily="50" charset="-128"/>
                <a:cs typeface="Meiryo UI" pitchFamily="50" charset="-128"/>
              </a:rPr>
              <a:t>.org/stepping-re100-gathers-speed-challenging-markets</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28" name="テキスト ボックス 27"/>
          <p:cNvSpPr txBox="1"/>
          <p:nvPr/>
        </p:nvSpPr>
        <p:spPr>
          <a:xfrm>
            <a:off x="233800" y="6620275"/>
            <a:ext cx="8703024" cy="646331"/>
          </a:xfrm>
          <a:prstGeom prst="rect">
            <a:avLst/>
          </a:prstGeom>
          <a:noFill/>
        </p:spPr>
        <p:txBody>
          <a:bodyPr wrap="none" rtlCol="0" anchor="ctr" anchorCtr="1">
            <a:spAutoFit/>
          </a:bodyPr>
          <a:lstStyle/>
          <a:p>
            <a:r>
              <a:rPr kumimoji="1" lang="en-US" altLang="ja-JP" sz="1200" dirty="0">
                <a:latin typeface="+mn-lt"/>
                <a:ea typeface="+mn-ea"/>
              </a:rPr>
              <a:t>※</a:t>
            </a:r>
            <a:r>
              <a:rPr kumimoji="1" lang="ja-JP" altLang="en-US" sz="1200" dirty="0">
                <a:latin typeface="+mn-lt"/>
                <a:ea typeface="+mn-ea"/>
              </a:rPr>
              <a:t>公益事業者が自然エネルギーの発電事業者と</a:t>
            </a:r>
            <a:r>
              <a:rPr kumimoji="1" lang="en-US" altLang="ja-JP" sz="1200" dirty="0">
                <a:latin typeface="+mn-lt"/>
                <a:ea typeface="+mn-ea"/>
              </a:rPr>
              <a:t>PPA</a:t>
            </a:r>
            <a:r>
              <a:rPr kumimoji="1" lang="ja-JP" altLang="en-US" sz="1200" dirty="0">
                <a:latin typeface="+mn-lt"/>
                <a:ea typeface="+mn-ea"/>
              </a:rPr>
              <a:t>を締結して、新設の発電所から電力を調達して販売するスキームのこと</a:t>
            </a:r>
            <a:br>
              <a:rPr kumimoji="1" lang="en-US" altLang="ja-JP" sz="1200" dirty="0">
                <a:latin typeface="+mn-lt"/>
                <a:ea typeface="+mn-ea"/>
              </a:rPr>
            </a:br>
            <a:r>
              <a:rPr kumimoji="1" lang="ja-JP" altLang="en-US" sz="1200" dirty="0">
                <a:latin typeface="+mn-lt"/>
                <a:ea typeface="+mn-ea"/>
              </a:rPr>
              <a:t>（参考：</a:t>
            </a:r>
            <a:r>
              <a:rPr lang="en-US" altLang="ja-JP" sz="1200" dirty="0"/>
              <a:t>2017</a:t>
            </a:r>
            <a:r>
              <a:rPr lang="ja-JP" altLang="en-US" sz="1200" dirty="0"/>
              <a:t>年</a:t>
            </a:r>
            <a:r>
              <a:rPr lang="en-US" altLang="ja-JP" sz="1200" dirty="0"/>
              <a:t>10</a:t>
            </a:r>
            <a:r>
              <a:rPr lang="ja-JP" altLang="en-US" sz="1200" dirty="0"/>
              <a:t>月</a:t>
            </a:r>
            <a:r>
              <a:rPr lang="en-US" altLang="ja-JP" sz="1200" dirty="0"/>
              <a:t>17</a:t>
            </a:r>
            <a:r>
              <a:rPr lang="ja-JP" altLang="en-US" sz="1200" dirty="0"/>
              <a:t>日　</a:t>
            </a:r>
            <a:r>
              <a:rPr kumimoji="1" lang="ja-JP" altLang="en-US" sz="1200" dirty="0">
                <a:latin typeface="+mn-lt"/>
                <a:ea typeface="+mn-ea"/>
              </a:rPr>
              <a:t>自然エネルギー財団</a:t>
            </a:r>
            <a:r>
              <a:rPr lang="ja-JP" altLang="en-US" sz="1200" dirty="0"/>
              <a:t>　米国で進む自然エネルギー電力の購入 </a:t>
            </a:r>
            <a:r>
              <a:rPr lang="en-US" altLang="ja-JP" sz="1200" dirty="0"/>
              <a:t>―IT</a:t>
            </a:r>
            <a:r>
              <a:rPr lang="ja-JP" altLang="en-US" sz="1200" dirty="0"/>
              <a:t>産業を先頭に製造業や流通業に拡大</a:t>
            </a:r>
            <a:r>
              <a:rPr lang="en-US" altLang="ja-JP" sz="1200" dirty="0"/>
              <a:t>―</a:t>
            </a:r>
            <a:br>
              <a:rPr lang="en-US" altLang="ja-JP" sz="1200" dirty="0"/>
            </a:br>
            <a:r>
              <a:rPr lang="en-US" altLang="ja-JP" sz="1200" dirty="0"/>
              <a:t>https://www.renewable-ei.org/activities/column/20171017.html</a:t>
            </a:r>
            <a:r>
              <a:rPr kumimoji="1" lang="ja-JP" altLang="en-US" sz="1200" dirty="0">
                <a:latin typeface="+mn-lt"/>
                <a:ea typeface="+mn-ea"/>
              </a:rPr>
              <a:t>）</a:t>
            </a:r>
          </a:p>
        </p:txBody>
      </p:sp>
    </p:spTree>
    <p:extLst>
      <p:ext uri="{BB962C8B-B14F-4D97-AF65-F5344CB8AC3E}">
        <p14:creationId xmlns:p14="http://schemas.microsoft.com/office/powerpoint/2010/main" val="2873459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「再エネの経済性」に関する企業の声</a:t>
            </a:r>
          </a:p>
        </p:txBody>
      </p:sp>
      <p:sp>
        <p:nvSpPr>
          <p:cNvPr id="4" name="コンテンツ プレースホルダー 3"/>
          <p:cNvSpPr>
            <a:spLocks noGrp="1"/>
          </p:cNvSpPr>
          <p:nvPr>
            <p:ph sz="quarter" idx="11"/>
          </p:nvPr>
        </p:nvSpPr>
        <p:spPr/>
        <p:txBody>
          <a:bodyPr/>
          <a:lstStyle/>
          <a:p>
            <a:r>
              <a:rPr kumimoji="1" lang="en-US" altLang="ja-JP" dirty="0"/>
              <a:t>RE100</a:t>
            </a:r>
            <a:r>
              <a:rPr kumimoji="1" lang="ja-JP" altLang="en-US" dirty="0"/>
              <a:t>に取り組むメリット②</a:t>
            </a:r>
          </a:p>
        </p:txBody>
      </p:sp>
      <p:sp>
        <p:nvSpPr>
          <p:cNvPr id="6" name="コンテンツ プレースホルダー 4"/>
          <p:cNvSpPr>
            <a:spLocks noGrp="1"/>
          </p:cNvSpPr>
          <p:nvPr>
            <p:ph sz="quarter" idx="12"/>
          </p:nvPr>
        </p:nvSpPr>
        <p:spPr>
          <a:xfrm>
            <a:off x="161925" y="1110920"/>
            <a:ext cx="10367963" cy="634941"/>
          </a:xfrm>
        </p:spPr>
        <p:txBody>
          <a:bodyPr/>
          <a:lstStyle/>
          <a:p>
            <a:r>
              <a:rPr lang="ja-JP" altLang="en-US" dirty="0"/>
              <a:t>多数の企業が再エネの経済性を評価している</a:t>
            </a:r>
          </a:p>
        </p:txBody>
      </p:sp>
      <p:grpSp>
        <p:nvGrpSpPr>
          <p:cNvPr id="9" name="グループ化 8"/>
          <p:cNvGrpSpPr/>
          <p:nvPr/>
        </p:nvGrpSpPr>
        <p:grpSpPr>
          <a:xfrm>
            <a:off x="437532" y="4197178"/>
            <a:ext cx="9635204" cy="1848497"/>
            <a:chOff x="86172" y="736241"/>
            <a:chExt cx="9635204" cy="1848497"/>
          </a:xfrm>
        </p:grpSpPr>
        <p:sp>
          <p:nvSpPr>
            <p:cNvPr id="10" name="テキスト ボックス 9"/>
            <p:cNvSpPr txBox="1"/>
            <p:nvPr/>
          </p:nvSpPr>
          <p:spPr>
            <a:xfrm>
              <a:off x="200471" y="1199743"/>
              <a:ext cx="9520905" cy="1384995"/>
            </a:xfrm>
            <a:prstGeom prst="rect">
              <a:avLst/>
            </a:prstGeom>
            <a:noFill/>
          </p:spPr>
          <p:txBody>
            <a:bodyPr wrap="square" rtlCol="0">
              <a:spAutoFit/>
            </a:bodyPr>
            <a:lstStyle/>
            <a:p>
              <a:r>
                <a:rPr lang="ja-JP" altLang="en-US" sz="2800" b="1" dirty="0">
                  <a:latin typeface="+mn-lt"/>
                  <a:ea typeface="+mn-ea"/>
                </a:rPr>
                <a:t>再エネは、ほとんどの機器の製品寿命が</a:t>
              </a:r>
              <a:r>
                <a:rPr lang="en-US" altLang="ja-JP" sz="2800" b="1" dirty="0">
                  <a:latin typeface="+mn-lt"/>
                  <a:ea typeface="+mn-ea"/>
                </a:rPr>
                <a:t>20</a:t>
              </a:r>
              <a:r>
                <a:rPr lang="ja-JP" altLang="en-US" sz="2800" b="1" dirty="0">
                  <a:latin typeface="+mn-lt"/>
                  <a:ea typeface="+mn-ea"/>
                </a:rPr>
                <a:t>年以上であり、</a:t>
              </a:r>
              <a:r>
                <a:rPr lang="ja-JP" altLang="en-US" sz="2800" b="1" dirty="0">
                  <a:solidFill>
                    <a:srgbClr val="FF0000"/>
                  </a:solidFill>
                  <a:latin typeface="+mn-lt"/>
                  <a:ea typeface="+mn-ea"/>
                </a:rPr>
                <a:t>非常に魅力的な回収期間</a:t>
              </a:r>
              <a:r>
                <a:rPr lang="ja-JP" altLang="en-US" sz="2800" b="1" dirty="0">
                  <a:latin typeface="+mn-lt"/>
                  <a:ea typeface="+mn-ea"/>
                </a:rPr>
                <a:t>を有している。長期的には</a:t>
              </a:r>
              <a:r>
                <a:rPr lang="ja-JP" altLang="en-US" sz="2800" b="1" dirty="0">
                  <a:solidFill>
                    <a:srgbClr val="FF0000"/>
                  </a:solidFill>
                  <a:latin typeface="+mn-lt"/>
                  <a:ea typeface="+mn-ea"/>
                </a:rPr>
                <a:t>運用コストを削減</a:t>
              </a:r>
              <a:r>
                <a:rPr lang="ja-JP" altLang="en-US" sz="2800" b="1" dirty="0">
                  <a:latin typeface="+mn-lt"/>
                  <a:ea typeface="+mn-ea"/>
                </a:rPr>
                <a:t>し、</a:t>
              </a:r>
              <a:r>
                <a:rPr lang="ja-JP" altLang="en-US" sz="2800" b="1" dirty="0">
                  <a:solidFill>
                    <a:srgbClr val="FF0000"/>
                  </a:solidFill>
                  <a:latin typeface="+mn-lt"/>
                  <a:ea typeface="+mn-ea"/>
                </a:rPr>
                <a:t>エネルギーコストの上昇リスクを排除</a:t>
              </a:r>
              <a:r>
                <a:rPr lang="ja-JP" altLang="en-US" sz="2800" b="1" dirty="0">
                  <a:latin typeface="+mn-lt"/>
                  <a:ea typeface="+mn-ea"/>
                </a:rPr>
                <a:t>することに繋がる。</a:t>
              </a:r>
              <a:endParaRPr kumimoji="1" lang="ja-JP" altLang="en-US" sz="2800" b="1" dirty="0">
                <a:latin typeface="+mn-lt"/>
                <a:ea typeface="+mn-ea"/>
              </a:endParaRPr>
            </a:p>
          </p:txBody>
        </p:sp>
        <p:sp>
          <p:nvSpPr>
            <p:cNvPr id="11" name="テキスト ボックス 10"/>
            <p:cNvSpPr txBox="1"/>
            <p:nvPr/>
          </p:nvSpPr>
          <p:spPr>
            <a:xfrm>
              <a:off x="86172" y="736241"/>
              <a:ext cx="9505056" cy="523220"/>
            </a:xfrm>
            <a:prstGeom prst="rect">
              <a:avLst/>
            </a:prstGeom>
            <a:noFill/>
          </p:spPr>
          <p:txBody>
            <a:bodyPr wrap="square" rtlCol="0">
              <a:spAutoFit/>
            </a:bodyPr>
            <a:lstStyle/>
            <a:p>
              <a:pPr marL="361950" indent="-361950">
                <a:buFont typeface="Wingdings" panose="05000000000000000000" pitchFamily="2" charset="2"/>
                <a:buChar char="n"/>
              </a:pPr>
              <a:r>
                <a:rPr lang="en-US" altLang="ja-JP" sz="2800" b="1" dirty="0">
                  <a:latin typeface="+mn-lt"/>
                  <a:ea typeface="+mn-ea"/>
                </a:rPr>
                <a:t>Infosys</a:t>
              </a:r>
              <a:endParaRPr kumimoji="1" lang="ja-JP" altLang="en-US" sz="2800" b="1" dirty="0">
                <a:latin typeface="+mn-lt"/>
                <a:ea typeface="+mn-ea"/>
              </a:endParaRPr>
            </a:p>
          </p:txBody>
        </p:sp>
        <p:cxnSp>
          <p:nvCxnSpPr>
            <p:cNvPr id="15" name="直線コネクタ 14"/>
            <p:cNvCxnSpPr/>
            <p:nvPr/>
          </p:nvCxnSpPr>
          <p:spPr bwMode="auto">
            <a:xfrm>
              <a:off x="200472" y="1215916"/>
              <a:ext cx="9433048" cy="0"/>
            </a:xfrm>
            <a:prstGeom prst="line">
              <a:avLst/>
            </a:pr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6" name="テキスト ボックス 11"/>
          <p:cNvSpPr txBox="1">
            <a:spLocks noChangeArrowheads="1"/>
          </p:cNvSpPr>
          <p:nvPr/>
        </p:nvSpPr>
        <p:spPr bwMode="auto">
          <a:xfrm>
            <a:off x="662442" y="6905361"/>
            <a:ext cx="95367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]RE100</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Progress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and</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Insights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Report,</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January2018</a:t>
            </a:r>
          </a:p>
          <a:p>
            <a:pPr marL="268288" lvl="0" defTabSz="844083" eaLnBrk="1" fontAlgn="auto" hangingPunct="1">
              <a:lnSpc>
                <a:spcPct val="100000"/>
              </a:lnSpc>
              <a:spcBef>
                <a:spcPts val="0"/>
              </a:spcBef>
              <a:spcAft>
                <a:spcPts val="0"/>
              </a:spcAft>
              <a:defRPr/>
            </a:pP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a:t>
            </a:r>
            <a:r>
              <a:rPr lang="en-US" altLang="ja-JP" sz="900" dirty="0" err="1">
                <a:solidFill>
                  <a:srgbClr val="000000"/>
                </a:solidFill>
                <a:latin typeface="Meiryo UI" pitchFamily="50" charset="-128"/>
                <a:ea typeface="Meiryo UI" pitchFamily="50" charset="-128"/>
                <a:cs typeface="Meiryo UI" pitchFamily="50" charset="-128"/>
              </a:rPr>
              <a:t>media.virbcdn.com</a:t>
            </a:r>
            <a:r>
              <a:rPr lang="en-US" altLang="ja-JP" sz="900" dirty="0">
                <a:solidFill>
                  <a:srgbClr val="000000"/>
                </a:solidFill>
                <a:latin typeface="Meiryo UI" pitchFamily="50" charset="-128"/>
                <a:ea typeface="Meiryo UI" pitchFamily="50" charset="-128"/>
                <a:cs typeface="Meiryo UI" pitchFamily="50" charset="-128"/>
              </a:rPr>
              <a:t>/files/97/8b2d4ee2c961f080-RE100ProgressandInsightsReport2018.pdf</a:t>
            </a:r>
            <a:r>
              <a:rPr lang="ja-JP" altLang="en-US" sz="900" dirty="0">
                <a:solidFill>
                  <a:srgbClr val="000000"/>
                </a:solidFill>
                <a:latin typeface="Meiryo UI" pitchFamily="50" charset="-128"/>
                <a:ea typeface="Meiryo UI" pitchFamily="50" charset="-128"/>
                <a:cs typeface="Meiryo UI" pitchFamily="50" charset="-128"/>
              </a:rPr>
              <a:t>）</a:t>
            </a:r>
            <a:r>
              <a:rPr lang="ja-JP" altLang="en-US" sz="900" b="0" dirty="0">
                <a:solidFill>
                  <a:srgbClr val="000000"/>
                </a:solidFill>
                <a:latin typeface="Meiryo UI" pitchFamily="50" charset="-128"/>
                <a:ea typeface="Meiryo UI" pitchFamily="50" charset="-128"/>
                <a:cs typeface="Meiryo UI" pitchFamily="50" charset="-128"/>
              </a:rPr>
              <a:t>より作成</a:t>
            </a:r>
          </a:p>
        </p:txBody>
      </p:sp>
      <p:grpSp>
        <p:nvGrpSpPr>
          <p:cNvPr id="17" name="グループ化 16"/>
          <p:cNvGrpSpPr/>
          <p:nvPr/>
        </p:nvGrpSpPr>
        <p:grpSpPr>
          <a:xfrm>
            <a:off x="437532" y="2389445"/>
            <a:ext cx="9619356" cy="1495990"/>
            <a:chOff x="86172" y="692696"/>
            <a:chExt cx="9619356" cy="1495990"/>
          </a:xfrm>
        </p:grpSpPr>
        <p:sp>
          <p:nvSpPr>
            <p:cNvPr id="18" name="テキスト ボックス 17"/>
            <p:cNvSpPr txBox="1"/>
            <p:nvPr/>
          </p:nvSpPr>
          <p:spPr>
            <a:xfrm>
              <a:off x="200472" y="1234579"/>
              <a:ext cx="9505056" cy="954107"/>
            </a:xfrm>
            <a:prstGeom prst="rect">
              <a:avLst/>
            </a:prstGeom>
            <a:noFill/>
          </p:spPr>
          <p:txBody>
            <a:bodyPr wrap="square" rtlCol="0">
              <a:spAutoFit/>
            </a:bodyPr>
            <a:lstStyle/>
            <a:p>
              <a:r>
                <a:rPr kumimoji="1" lang="ja-JP" altLang="en-US" sz="2800" b="1" dirty="0">
                  <a:latin typeface="+mn-lt"/>
                  <a:ea typeface="+mn-ea"/>
                </a:rPr>
                <a:t>データセンターの大きなコストである電力が</a:t>
              </a:r>
              <a:r>
                <a:rPr kumimoji="1" lang="ja-JP" altLang="en-US" sz="2800" b="1" dirty="0">
                  <a:solidFill>
                    <a:srgbClr val="FF0000"/>
                  </a:solidFill>
                  <a:latin typeface="+mn-lt"/>
                  <a:ea typeface="+mn-ea"/>
                </a:rPr>
                <a:t>再エネによって長期</a:t>
              </a:r>
              <a:br>
                <a:rPr kumimoji="1" lang="en-US" altLang="ja-JP" sz="2800" b="1">
                  <a:solidFill>
                    <a:srgbClr val="FF0000"/>
                  </a:solidFill>
                  <a:latin typeface="+mn-lt"/>
                  <a:ea typeface="+mn-ea"/>
                </a:rPr>
              </a:br>
              <a:r>
                <a:rPr kumimoji="1" lang="ja-JP" altLang="en-US" sz="2800" b="1">
                  <a:solidFill>
                    <a:srgbClr val="FF0000"/>
                  </a:solidFill>
                  <a:latin typeface="+mn-lt"/>
                  <a:ea typeface="+mn-ea"/>
                </a:rPr>
                <a:t>安定的</a:t>
              </a:r>
              <a:r>
                <a:rPr kumimoji="1" lang="ja-JP" altLang="en-US" sz="2800" b="1" dirty="0">
                  <a:solidFill>
                    <a:srgbClr val="FF0000"/>
                  </a:solidFill>
                  <a:latin typeface="+mn-lt"/>
                  <a:ea typeface="+mn-ea"/>
                </a:rPr>
                <a:t>に低コストになること</a:t>
              </a:r>
              <a:r>
                <a:rPr kumimoji="1" lang="ja-JP" altLang="en-US" sz="2800" b="1" dirty="0">
                  <a:latin typeface="+mn-lt"/>
                  <a:ea typeface="+mn-ea"/>
                </a:rPr>
                <a:t>は、企業活動上も重要である。</a:t>
              </a:r>
            </a:p>
          </p:txBody>
        </p:sp>
        <p:sp>
          <p:nvSpPr>
            <p:cNvPr id="19" name="テキスト ボックス 18"/>
            <p:cNvSpPr txBox="1"/>
            <p:nvPr/>
          </p:nvSpPr>
          <p:spPr>
            <a:xfrm>
              <a:off x="86172" y="692696"/>
              <a:ext cx="9505056" cy="523220"/>
            </a:xfrm>
            <a:prstGeom prst="rect">
              <a:avLst/>
            </a:prstGeom>
            <a:noFill/>
          </p:spPr>
          <p:txBody>
            <a:bodyPr wrap="square" rtlCol="0">
              <a:spAutoFit/>
            </a:bodyPr>
            <a:lstStyle/>
            <a:p>
              <a:pPr marL="361950" indent="-361950">
                <a:buFont typeface="Wingdings" panose="05000000000000000000" pitchFamily="2" charset="2"/>
                <a:buChar char="n"/>
              </a:pPr>
              <a:r>
                <a:rPr kumimoji="1" lang="en-US" altLang="ja-JP" sz="2800" b="1" dirty="0">
                  <a:latin typeface="+mn-lt"/>
                  <a:ea typeface="+mn-ea"/>
                </a:rPr>
                <a:t>Google</a:t>
              </a:r>
              <a:endParaRPr kumimoji="1" lang="ja-JP" altLang="en-US" sz="2800" b="1" dirty="0">
                <a:latin typeface="+mn-lt"/>
                <a:ea typeface="+mn-ea"/>
              </a:endParaRPr>
            </a:p>
          </p:txBody>
        </p:sp>
        <p:cxnSp>
          <p:nvCxnSpPr>
            <p:cNvPr id="20" name="直線コネクタ 19"/>
            <p:cNvCxnSpPr/>
            <p:nvPr/>
          </p:nvCxnSpPr>
          <p:spPr bwMode="auto">
            <a:xfrm>
              <a:off x="200472" y="1215916"/>
              <a:ext cx="9433048" cy="0"/>
            </a:xfrm>
            <a:prstGeom prst="line">
              <a:avLst/>
            </a:pr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745422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RE100</a:t>
            </a:r>
            <a:r>
              <a:rPr lang="ja-JP" altLang="en-US" dirty="0"/>
              <a:t>に取り組むメリット③</a:t>
            </a:r>
            <a:endParaRPr kumimoji="1" lang="ja-JP" altLang="en-US" dirty="0"/>
          </a:p>
        </p:txBody>
      </p:sp>
      <p:sp>
        <p:nvSpPr>
          <p:cNvPr id="7" name="タイトル 1"/>
          <p:cNvSpPr txBox="1">
            <a:spLocks/>
          </p:cNvSpPr>
          <p:nvPr/>
        </p:nvSpPr>
        <p:spPr bwMode="auto">
          <a:xfrm>
            <a:off x="521370" y="1393204"/>
            <a:ext cx="9649072"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kumimoji="1" sz="4000" b="1" cap="all">
                <a:solidFill>
                  <a:srgbClr val="140078"/>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2pPr>
            <a:lvl3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3pPr>
            <a:lvl4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4pPr>
            <a:lvl5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5pPr>
            <a:lvl6pPr marL="4572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6pPr>
            <a:lvl7pPr marL="9144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7pPr>
            <a:lvl8pPr marL="13716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8pPr>
            <a:lvl9pPr marL="18288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9pPr>
          </a:lstStyle>
          <a:p>
            <a:pPr marL="361950">
              <a:defRPr/>
            </a:pPr>
            <a:r>
              <a:rPr lang="ja-JP" altLang="en-US" sz="3600" b="0" kern="0" spc="-90" dirty="0"/>
              <a:t>再エネを取り入れた事業運営は対外的に評価</a:t>
            </a:r>
            <a:br>
              <a:rPr lang="en-US" altLang="ja-JP" sz="3600" b="0" kern="0" spc="-90" dirty="0"/>
            </a:br>
            <a:r>
              <a:rPr lang="ja-JP" altLang="en-US" sz="3600" b="0" kern="0" spc="-90" dirty="0"/>
              <a:t>され、再エネの導入比率は</a:t>
            </a:r>
            <a:r>
              <a:rPr lang="en-US" altLang="ja-JP" sz="3600" b="0" kern="0" spc="-90" dirty="0"/>
              <a:t>CDP</a:t>
            </a:r>
            <a:r>
              <a:rPr lang="ja-JP" altLang="en-US" sz="3600" b="0" kern="0" spc="-90" dirty="0"/>
              <a:t>の加点対象にもなる</a:t>
            </a:r>
            <a:endParaRPr lang="en-US" altLang="ja-JP" sz="3600" b="0" kern="0" spc="-90" dirty="0"/>
          </a:p>
          <a:p>
            <a:pPr marL="88900">
              <a:defRPr/>
            </a:pPr>
            <a:endParaRPr lang="en-US" altLang="ja-JP" sz="3600" b="0" kern="0" dirty="0">
              <a:solidFill>
                <a:srgbClr val="FF0000"/>
              </a:solidFill>
            </a:endParaRPr>
          </a:p>
          <a:p>
            <a:pPr marL="88900">
              <a:defRPr/>
            </a:pPr>
            <a:endParaRPr lang="en-US" altLang="ja-JP" sz="3600" b="0" kern="0" dirty="0">
              <a:solidFill>
                <a:srgbClr val="FF0000"/>
              </a:solidFill>
            </a:endParaRPr>
          </a:p>
          <a:p>
            <a:pPr marL="358775" indent="-3175">
              <a:defRPr/>
            </a:pPr>
            <a:r>
              <a:rPr lang="ja-JP" altLang="en-US" sz="3600" kern="0" dirty="0">
                <a:solidFill>
                  <a:srgbClr val="FF0000"/>
                </a:solidFill>
              </a:rPr>
              <a:t>投資家からの</a:t>
            </a:r>
            <a:r>
              <a:rPr lang="en-US" altLang="ja-JP" sz="3600" kern="0" dirty="0">
                <a:solidFill>
                  <a:srgbClr val="FF0000"/>
                </a:solidFill>
              </a:rPr>
              <a:t>ESG</a:t>
            </a:r>
            <a:r>
              <a:rPr lang="ja-JP" altLang="en-US" sz="3600" kern="0" dirty="0">
                <a:solidFill>
                  <a:srgbClr val="FF0000"/>
                </a:solidFill>
              </a:rPr>
              <a:t>投資の呼び込みに役立つ</a:t>
            </a:r>
          </a:p>
        </p:txBody>
      </p:sp>
      <p:sp>
        <p:nvSpPr>
          <p:cNvPr id="3" name="AutoShape 15">
            <a:extLst>
              <a:ext uri="{FF2B5EF4-FFF2-40B4-BE49-F238E27FC236}">
                <a16:creationId xmlns:a16="http://schemas.microsoft.com/office/drawing/2014/main" id="{7F87D13C-EA16-2A90-F7B7-C3A7176636AC}"/>
              </a:ext>
            </a:extLst>
          </p:cNvPr>
          <p:cNvSpPr>
            <a:spLocks noChangeArrowheads="1"/>
          </p:cNvSpPr>
          <p:nvPr/>
        </p:nvSpPr>
        <p:spPr bwMode="auto">
          <a:xfrm rot="10800000">
            <a:off x="3553832" y="4174412"/>
            <a:ext cx="3584150" cy="310918"/>
          </a:xfrm>
          <a:prstGeom prst="triangle">
            <a:avLst>
              <a:gd name="adj" fmla="val 50000"/>
            </a:avLst>
          </a:prstGeom>
          <a:solidFill>
            <a:schemeClr val="tx2"/>
          </a:solidFill>
          <a:ln w="9525" cap="flat" cmpd="sng" algn="ctr">
            <a:noFill/>
            <a:prstDash val="solid"/>
            <a:headEnd/>
            <a:tailEnd/>
          </a:ln>
          <a:effectLst>
            <a:outerShdw blurRad="40000" dist="20000" dir="5400000" rotWithShape="0">
              <a:srgbClr val="000000">
                <a:alpha val="38000"/>
              </a:srgbClr>
            </a:outerShdw>
          </a:effectLst>
        </p:spPr>
        <p:txBody>
          <a:bodyPr wrap="none" lIns="86210" tIns="43105" rIns="86210" bIns="43105" anchor="ctr"/>
          <a:lstStyle>
            <a:lvl1pPr algn="l" eaLnBrk="0" hangingPunct="0">
              <a:lnSpc>
                <a:spcPct val="110000"/>
              </a:lnSpc>
              <a:spcBef>
                <a:spcPct val="20000"/>
              </a:spcBef>
              <a:buClr>
                <a:srgbClr val="140078"/>
              </a:buClr>
              <a:buFont typeface="Wingdings" pitchFamily="2" charset="2"/>
              <a:buChar char="l"/>
              <a:defRPr kumimoji="1">
                <a:solidFill>
                  <a:srgbClr val="140078"/>
                </a:solidFill>
                <a:latin typeface="Arial" pitchFamily="34" charset="0"/>
                <a:ea typeface="HGSｺﾞｼｯｸM" pitchFamily="50" charset="-128"/>
              </a:defRPr>
            </a:lvl1pPr>
            <a:lvl2pPr marL="742950" indent="-285750" algn="l" eaLnBrk="0" hangingPunct="0">
              <a:lnSpc>
                <a:spcPct val="110000"/>
              </a:lnSpc>
              <a:spcBef>
                <a:spcPct val="20000"/>
              </a:spcBef>
              <a:buClr>
                <a:schemeClr val="tx1"/>
              </a:buClr>
              <a:buFont typeface="Wingdings" pitchFamily="2" charset="2"/>
              <a:buChar char="£"/>
              <a:defRPr sz="1600">
                <a:solidFill>
                  <a:schemeClr val="tx1"/>
                </a:solidFill>
                <a:latin typeface="Arial" pitchFamily="34" charset="0"/>
                <a:ea typeface="HGSｺﾞｼｯｸM" pitchFamily="50" charset="-128"/>
              </a:defRPr>
            </a:lvl2pPr>
            <a:lvl3pPr marL="1143000" indent="-228600" algn="l" eaLnBrk="0" hangingPunct="0">
              <a:lnSpc>
                <a:spcPct val="110000"/>
              </a:lnSpc>
              <a:spcBef>
                <a:spcPct val="20000"/>
              </a:spcBef>
              <a:buClr>
                <a:schemeClr val="tx1"/>
              </a:buClr>
              <a:buChar char="•"/>
              <a:defRPr kumimoji="1" sz="1400">
                <a:solidFill>
                  <a:schemeClr val="tx1"/>
                </a:solidFill>
                <a:latin typeface="Arial" pitchFamily="34" charset="0"/>
                <a:ea typeface="HGSｺﾞｼｯｸM" pitchFamily="50" charset="-128"/>
              </a:defRPr>
            </a:lvl3pPr>
            <a:lvl4pPr marL="16002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4pPr>
            <a:lvl5pPr marL="20574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5pPr>
            <a:lvl6pPr marL="25146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6pPr>
            <a:lvl7pPr marL="29718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7pPr>
            <a:lvl8pPr marL="34290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8pPr>
            <a:lvl9pPr marL="38862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9pPr>
          </a:lstStyle>
          <a:p>
            <a:pPr algn="ctr" defTabSz="914400" eaLnBrk="1" hangingPunct="1">
              <a:lnSpc>
                <a:spcPct val="100000"/>
              </a:lnSpc>
              <a:spcBef>
                <a:spcPct val="0"/>
              </a:spcBef>
              <a:spcAft>
                <a:spcPct val="70000"/>
              </a:spcAft>
              <a:buClrTx/>
              <a:buFontTx/>
              <a:buNone/>
              <a:defRPr/>
            </a:pPr>
            <a:endParaRPr lang="ja-JP" altLang="en-US" sz="1400" b="1" kern="0">
              <a:solidFill>
                <a:prstClr val="black"/>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364584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4B8E3-3E16-CD60-4179-F5FAD76A795B}"/>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20B6F973-85CD-23A6-6B22-1105C5987478}"/>
              </a:ext>
            </a:extLst>
          </p:cNvPr>
          <p:cNvSpPr>
            <a:spLocks noGrp="1"/>
          </p:cNvSpPr>
          <p:nvPr>
            <p:ph type="title"/>
          </p:nvPr>
        </p:nvSpPr>
        <p:spPr/>
        <p:txBody>
          <a:bodyPr/>
          <a:lstStyle/>
          <a:p>
            <a:r>
              <a:rPr kumimoji="1" lang="en-US" altLang="ja-JP" dirty="0"/>
              <a:t>CDP</a:t>
            </a:r>
            <a:r>
              <a:rPr kumimoji="1" lang="ja-JP" altLang="en-US" dirty="0" err="1"/>
              <a:t>には</a:t>
            </a:r>
            <a:r>
              <a:rPr kumimoji="1" lang="ja-JP" altLang="en-US" dirty="0"/>
              <a:t>数多くの投資家が参加</a:t>
            </a:r>
          </a:p>
        </p:txBody>
      </p:sp>
      <p:sp>
        <p:nvSpPr>
          <p:cNvPr id="4" name="コンテンツ プレースホルダー 3">
            <a:extLst>
              <a:ext uri="{FF2B5EF4-FFF2-40B4-BE49-F238E27FC236}">
                <a16:creationId xmlns:a16="http://schemas.microsoft.com/office/drawing/2014/main" id="{8E3E8CF2-014E-C002-9C53-E690B8C1F733}"/>
              </a:ext>
            </a:extLst>
          </p:cNvPr>
          <p:cNvSpPr>
            <a:spLocks noGrp="1"/>
          </p:cNvSpPr>
          <p:nvPr>
            <p:ph sz="quarter" idx="11"/>
          </p:nvPr>
        </p:nvSpPr>
        <p:spPr/>
        <p:txBody>
          <a:bodyPr/>
          <a:lstStyle/>
          <a:p>
            <a:r>
              <a:rPr kumimoji="1" lang="en-US" altLang="ja-JP" dirty="0"/>
              <a:t>RE100</a:t>
            </a:r>
            <a:r>
              <a:rPr kumimoji="1" lang="ja-JP" altLang="en-US" dirty="0"/>
              <a:t>に取り組むメリット③</a:t>
            </a:r>
          </a:p>
        </p:txBody>
      </p:sp>
      <p:sp>
        <p:nvSpPr>
          <p:cNvPr id="6" name="コンテンツ プレースホルダー 4">
            <a:extLst>
              <a:ext uri="{FF2B5EF4-FFF2-40B4-BE49-F238E27FC236}">
                <a16:creationId xmlns:a16="http://schemas.microsoft.com/office/drawing/2014/main" id="{964767EE-B56B-51C4-0BC1-F009786CD8D2}"/>
              </a:ext>
            </a:extLst>
          </p:cNvPr>
          <p:cNvSpPr>
            <a:spLocks noGrp="1"/>
          </p:cNvSpPr>
          <p:nvPr>
            <p:ph sz="quarter" idx="12"/>
          </p:nvPr>
        </p:nvSpPr>
        <p:spPr>
          <a:xfrm>
            <a:off x="161925" y="1110920"/>
            <a:ext cx="10367963" cy="1019661"/>
          </a:xfrm>
        </p:spPr>
        <p:txBody>
          <a:bodyPr/>
          <a:lstStyle/>
          <a:p>
            <a:r>
              <a:rPr lang="en-US" altLang="ja-JP" dirty="0"/>
              <a:t>CDP</a:t>
            </a:r>
            <a:r>
              <a:rPr lang="ja-JP" altLang="en-US" dirty="0"/>
              <a:t>に署名をする機関投資家の数は年々増加している</a:t>
            </a:r>
            <a:endParaRPr lang="en-US" altLang="ja-JP" dirty="0"/>
          </a:p>
          <a:p>
            <a:r>
              <a:rPr lang="en-US" altLang="ja-JP" dirty="0"/>
              <a:t>CDP</a:t>
            </a:r>
            <a:r>
              <a:rPr lang="ja-JP" altLang="en-US" dirty="0"/>
              <a:t>の点数を高めることは、多くの機関投資家に良いアピールができる</a:t>
            </a:r>
          </a:p>
        </p:txBody>
      </p:sp>
      <p:sp>
        <p:nvSpPr>
          <p:cNvPr id="2" name="正方形/長方形 1">
            <a:extLst>
              <a:ext uri="{FF2B5EF4-FFF2-40B4-BE49-F238E27FC236}">
                <a16:creationId xmlns:a16="http://schemas.microsoft.com/office/drawing/2014/main" id="{C6634F8A-7B48-3361-8AA4-688032B9BBD6}"/>
              </a:ext>
            </a:extLst>
          </p:cNvPr>
          <p:cNvSpPr/>
          <p:nvPr/>
        </p:nvSpPr>
        <p:spPr bwMode="auto">
          <a:xfrm>
            <a:off x="593724" y="2494871"/>
            <a:ext cx="9180000" cy="3780000"/>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
        <p:nvSpPr>
          <p:cNvPr id="5" name="正方形/長方形 4">
            <a:extLst>
              <a:ext uri="{FF2B5EF4-FFF2-40B4-BE49-F238E27FC236}">
                <a16:creationId xmlns:a16="http://schemas.microsoft.com/office/drawing/2014/main" id="{78132C4E-CF3F-9E28-ABF6-B9FCA395707F}"/>
              </a:ext>
            </a:extLst>
          </p:cNvPr>
          <p:cNvSpPr/>
          <p:nvPr/>
        </p:nvSpPr>
        <p:spPr bwMode="auto">
          <a:xfrm>
            <a:off x="1295292" y="2757740"/>
            <a:ext cx="7776864" cy="313195"/>
          </a:xfrm>
          <a:prstGeom prst="rect">
            <a:avLst/>
          </a:prstGeom>
          <a:solidFill>
            <a:sysClr val="window" lastClr="FFFFFF"/>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2000" b="0" i="0" u="sng" strike="noStrike" kern="0" cap="none" spc="0" normalizeH="0" baseline="0" noProof="0" dirty="0">
                <a:ln>
                  <a:noFill/>
                </a:ln>
                <a:solidFill>
                  <a:prstClr val="black"/>
                </a:solidFill>
                <a:effectLst/>
                <a:uLnTx/>
                <a:uFillTx/>
                <a:latin typeface="Meiryo UI"/>
              </a:rPr>
              <a:t>2024</a:t>
            </a:r>
            <a:r>
              <a:rPr kumimoji="0" lang="ja-JP" altLang="en-US" sz="2000" b="0" i="0" u="sng" strike="noStrike" kern="0" cap="none" spc="0" normalizeH="0" baseline="0" noProof="0" dirty="0">
                <a:ln>
                  <a:noFill/>
                </a:ln>
                <a:solidFill>
                  <a:prstClr val="black"/>
                </a:solidFill>
                <a:effectLst/>
                <a:uLnTx/>
                <a:uFillTx/>
                <a:latin typeface="Meiryo UI"/>
              </a:rPr>
              <a:t>年度の各プログラムにおける署名機関数・運用資産総額・質問書回答企業数</a:t>
            </a:r>
          </a:p>
        </p:txBody>
      </p:sp>
      <p:graphicFrame>
        <p:nvGraphicFramePr>
          <p:cNvPr id="7" name="表 6">
            <a:extLst>
              <a:ext uri="{FF2B5EF4-FFF2-40B4-BE49-F238E27FC236}">
                <a16:creationId xmlns:a16="http://schemas.microsoft.com/office/drawing/2014/main" id="{8EA8712C-95D9-7D6C-3592-E9A3DC3BE012}"/>
              </a:ext>
            </a:extLst>
          </p:cNvPr>
          <p:cNvGraphicFramePr>
            <a:graphicFrameLocks noGrp="1"/>
          </p:cNvGraphicFramePr>
          <p:nvPr/>
        </p:nvGraphicFramePr>
        <p:xfrm>
          <a:off x="1133724" y="3358967"/>
          <a:ext cx="8100000" cy="2484000"/>
        </p:xfrm>
        <a:graphic>
          <a:graphicData uri="http://schemas.openxmlformats.org/drawingml/2006/table">
            <a:tbl>
              <a:tblPr firstRow="1" bandRow="1"/>
              <a:tblGrid>
                <a:gridCol w="2160000">
                  <a:extLst>
                    <a:ext uri="{9D8B030D-6E8A-4147-A177-3AD203B41FA5}">
                      <a16:colId xmlns:a16="http://schemas.microsoft.com/office/drawing/2014/main" val="20000"/>
                    </a:ext>
                  </a:extLst>
                </a:gridCol>
                <a:gridCol w="1980000">
                  <a:extLst>
                    <a:ext uri="{9D8B030D-6E8A-4147-A177-3AD203B41FA5}">
                      <a16:colId xmlns:a16="http://schemas.microsoft.com/office/drawing/2014/main" val="20001"/>
                    </a:ext>
                  </a:extLst>
                </a:gridCol>
                <a:gridCol w="1980000">
                  <a:extLst>
                    <a:ext uri="{9D8B030D-6E8A-4147-A177-3AD203B41FA5}">
                      <a16:colId xmlns:a16="http://schemas.microsoft.com/office/drawing/2014/main" val="20002"/>
                    </a:ext>
                  </a:extLst>
                </a:gridCol>
                <a:gridCol w="1980000">
                  <a:extLst>
                    <a:ext uri="{9D8B030D-6E8A-4147-A177-3AD203B41FA5}">
                      <a16:colId xmlns:a16="http://schemas.microsoft.com/office/drawing/2014/main" val="20003"/>
                    </a:ext>
                  </a:extLst>
                </a:gridCol>
              </a:tblGrid>
              <a:tr h="1080000">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sz="2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sz="20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sz="20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sz="20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6800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2000" b="0" dirty="0">
                          <a:solidFill>
                            <a:schemeClr val="tx1"/>
                          </a:solidFill>
                        </a:rPr>
                        <a:t>署名金融機関数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a:solidFill>
                            <a:schemeClr val="tx1"/>
                          </a:solidFill>
                        </a:rPr>
                        <a:t>640</a:t>
                      </a:r>
                      <a:r>
                        <a:rPr kumimoji="1" lang="ja-JP" altLang="en-US" sz="2000" b="0" dirty="0">
                          <a:solidFill>
                            <a:schemeClr val="tx1"/>
                          </a:solidFill>
                        </a:rPr>
                        <a:t>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800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2000" b="0" dirty="0">
                          <a:solidFill>
                            <a:schemeClr val="tx1"/>
                          </a:solidFill>
                        </a:rPr>
                        <a:t>資産総額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a:solidFill>
                            <a:schemeClr val="tx1"/>
                          </a:solidFill>
                        </a:rPr>
                        <a:t>127</a:t>
                      </a:r>
                      <a:r>
                        <a:rPr kumimoji="1" lang="ja-JP" altLang="en-US" sz="2000" b="0" dirty="0">
                          <a:solidFill>
                            <a:schemeClr val="tx1"/>
                          </a:solidFill>
                        </a:rPr>
                        <a:t>兆米ドル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6800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2000" b="0" dirty="0">
                          <a:solidFill>
                            <a:schemeClr val="tx1"/>
                          </a:solidFill>
                        </a:rPr>
                        <a:t>回答企業数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a:solidFill>
                            <a:schemeClr val="tx1"/>
                          </a:solidFill>
                        </a:rPr>
                        <a:t>24,836</a:t>
                      </a:r>
                      <a:r>
                        <a:rPr kumimoji="1" lang="ja-JP" altLang="en-US" sz="2000" b="0" dirty="0">
                          <a:solidFill>
                            <a:schemeClr val="tx1"/>
                          </a:solidFill>
                        </a:rPr>
                        <a:t>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a:solidFill>
                            <a:schemeClr val="tx1"/>
                          </a:solidFill>
                        </a:rPr>
                        <a:t>9,666</a:t>
                      </a:r>
                      <a:r>
                        <a:rPr kumimoji="1" lang="ja-JP" altLang="en-US" sz="2000" b="0" dirty="0">
                          <a:solidFill>
                            <a:schemeClr val="tx1"/>
                          </a:solidFill>
                        </a:rPr>
                        <a:t>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a:solidFill>
                            <a:schemeClr val="tx1"/>
                          </a:solidFill>
                        </a:rPr>
                        <a:t>3,851</a:t>
                      </a:r>
                      <a:r>
                        <a:rPr kumimoji="1" lang="ja-JP" altLang="en-US" sz="2000" b="0" dirty="0">
                          <a:solidFill>
                            <a:schemeClr val="tx1"/>
                          </a:solidFill>
                        </a:rPr>
                        <a:t>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9" name="図 8">
            <a:extLst>
              <a:ext uri="{FF2B5EF4-FFF2-40B4-BE49-F238E27FC236}">
                <a16:creationId xmlns:a16="http://schemas.microsoft.com/office/drawing/2014/main" id="{F4DD107E-F202-292E-2923-2E3974DC7E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41837" y="3435225"/>
            <a:ext cx="948322" cy="900000"/>
          </a:xfrm>
          <a:prstGeom prst="rect">
            <a:avLst/>
          </a:prstGeom>
        </p:spPr>
      </p:pic>
      <p:pic>
        <p:nvPicPr>
          <p:cNvPr id="10" name="図 9">
            <a:extLst>
              <a:ext uri="{FF2B5EF4-FFF2-40B4-BE49-F238E27FC236}">
                <a16:creationId xmlns:a16="http://schemas.microsoft.com/office/drawing/2014/main" id="{5CC0340B-CE77-2899-2517-2B4BEA3EEB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11681" y="3527081"/>
            <a:ext cx="1484220" cy="792000"/>
          </a:xfrm>
          <a:prstGeom prst="rect">
            <a:avLst/>
          </a:prstGeom>
        </p:spPr>
      </p:pic>
      <p:pic>
        <p:nvPicPr>
          <p:cNvPr id="11" name="図 10">
            <a:extLst>
              <a:ext uri="{FF2B5EF4-FFF2-40B4-BE49-F238E27FC236}">
                <a16:creationId xmlns:a16="http://schemas.microsoft.com/office/drawing/2014/main" id="{9237F383-5D19-D726-7458-F4F38AF847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41072" y="3479108"/>
            <a:ext cx="985138" cy="828000"/>
          </a:xfrm>
          <a:prstGeom prst="rect">
            <a:avLst/>
          </a:prstGeom>
        </p:spPr>
      </p:pic>
      <p:sp>
        <p:nvSpPr>
          <p:cNvPr id="14" name="Text Box 9">
            <a:extLst>
              <a:ext uri="{FF2B5EF4-FFF2-40B4-BE49-F238E27FC236}">
                <a16:creationId xmlns:a16="http://schemas.microsoft.com/office/drawing/2014/main" id="{C796D32C-88E4-7B42-692C-180DC03FF226}"/>
              </a:ext>
            </a:extLst>
          </p:cNvPr>
          <p:cNvSpPr txBox="1">
            <a:spLocks noChangeArrowheads="1"/>
          </p:cNvSpPr>
          <p:nvPr/>
        </p:nvSpPr>
        <p:spPr bwMode="auto">
          <a:xfrm>
            <a:off x="795157" y="7293254"/>
            <a:ext cx="9433047" cy="266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65125" indent="-365125" eaLnBrk="1" hangingPunct="1">
              <a:lnSpc>
                <a:spcPts val="1500"/>
              </a:lnSpc>
              <a:defRPr/>
            </a:pPr>
            <a:r>
              <a:rPr lang="en-US" altLang="ja-JP" sz="900" b="0" dirty="0">
                <a:solidFill>
                  <a:srgbClr val="000000"/>
                </a:solidFill>
                <a:latin typeface="Meiryo UI" pitchFamily="50" charset="-128"/>
                <a:ea typeface="Meiryo UI" pitchFamily="50" charset="-128"/>
                <a:cs typeface="Meiryo UI" pitchFamily="50" charset="-128"/>
              </a:rPr>
              <a:t>[</a:t>
            </a:r>
            <a:r>
              <a:rPr lang="ja-JP" altLang="en-US" sz="900" b="0" dirty="0">
                <a:solidFill>
                  <a:srgbClr val="000000"/>
                </a:solidFill>
                <a:latin typeface="Meiryo UI" pitchFamily="50" charset="-128"/>
                <a:ea typeface="Meiryo UI" pitchFamily="50" charset="-128"/>
                <a:cs typeface="Meiryo UI" pitchFamily="50" charset="-128"/>
              </a:rPr>
              <a:t>出所</a:t>
            </a:r>
            <a:r>
              <a:rPr lang="en-US" altLang="ja-JP" sz="900" b="0" dirty="0">
                <a:solidFill>
                  <a:srgbClr val="000000"/>
                </a:solidFill>
                <a:latin typeface="Meiryo UI" pitchFamily="50" charset="-128"/>
                <a:ea typeface="Meiryo UI" pitchFamily="50" charset="-128"/>
                <a:cs typeface="Meiryo UI" pitchFamily="50" charset="-128"/>
              </a:rPr>
              <a:t>]CDP</a:t>
            </a:r>
            <a:r>
              <a:rPr lang="ja-JP" altLang="en-US" sz="900" dirty="0">
                <a:solidFill>
                  <a:srgbClr val="000000"/>
                </a:solidFill>
                <a:latin typeface="Meiryo UI" pitchFamily="50" charset="-128"/>
                <a:ea typeface="Meiryo UI" pitchFamily="50" charset="-128"/>
                <a:cs typeface="Meiryo UI" pitchFamily="50" charset="-128"/>
              </a:rPr>
              <a:t>ウェブサイト（りんく）より作成</a:t>
            </a:r>
            <a:endParaRPr lang="en-US" altLang="ja-JP" sz="900"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159305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2256D878-94FE-4650-A715-20ADCF7A3758}"/>
              </a:ext>
            </a:extLst>
          </p:cNvPr>
          <p:cNvSpPr/>
          <p:nvPr/>
        </p:nvSpPr>
        <p:spPr bwMode="white">
          <a:xfrm>
            <a:off x="177800" y="284266"/>
            <a:ext cx="9286481" cy="648000"/>
          </a:xfrm>
          <a:prstGeom prst="rect">
            <a:avLst/>
          </a:prstGeom>
          <a:noFill/>
        </p:spPr>
        <p:txBody>
          <a:bodyPr lIns="252000" tIns="36000" rIns="0" bIns="0" anchor="ctr" anchorCtr="0"/>
          <a:lstStyle/>
          <a:p>
            <a:pPr lvl="0" defTabSz="1007943">
              <a:lnSpc>
                <a:spcPct val="90000"/>
              </a:lnSpc>
              <a:spcBef>
                <a:spcPct val="0"/>
              </a:spcBef>
              <a:buNone/>
            </a:pPr>
            <a:r>
              <a:rPr lang="ja-JP" altLang="en-US" sz="2800" b="1" dirty="0">
                <a:solidFill>
                  <a:schemeClr val="bg1"/>
                </a:solidFill>
                <a:latin typeface="Meiryo UI" panose="020B0604030504040204" pitchFamily="50" charset="-128"/>
                <a:ea typeface="Meiryo UI" panose="020B0604030504040204" pitchFamily="50" charset="-128"/>
                <a:cs typeface="+mj-cs"/>
              </a:rPr>
              <a:t>目次</a:t>
            </a:r>
          </a:p>
        </p:txBody>
      </p:sp>
      <p:sp>
        <p:nvSpPr>
          <p:cNvPr id="12" name="コンテンツ プレースホルダー 2">
            <a:extLst>
              <a:ext uri="{FF2B5EF4-FFF2-40B4-BE49-F238E27FC236}">
                <a16:creationId xmlns:a16="http://schemas.microsoft.com/office/drawing/2014/main" id="{0CC6552F-B335-4194-8A09-DE912BC041A4}"/>
              </a:ext>
            </a:extLst>
          </p:cNvPr>
          <p:cNvSpPr txBox="1">
            <a:spLocks/>
          </p:cNvSpPr>
          <p:nvPr/>
        </p:nvSpPr>
        <p:spPr>
          <a:xfrm>
            <a:off x="1094661" y="2309995"/>
            <a:ext cx="8064820" cy="3562206"/>
          </a:xfrm>
          <a:prstGeom prst="rect">
            <a:avLst/>
          </a:prstGeom>
        </p:spPr>
        <p:txBody>
          <a:bodyPr lIns="216000" tIns="0" rIns="0" bIns="0" anchor="ctr"/>
          <a:lstStyle>
            <a:lvl1pPr marL="0" marR="0" indent="0" algn="l" defTabSz="914400" rtl="0" eaLnBrk="1" fontAlgn="auto" latinLnBrk="0" hangingPunct="1">
              <a:lnSpc>
                <a:spcPct val="120000"/>
              </a:lnSpc>
              <a:spcBef>
                <a:spcPts val="0"/>
              </a:spcBef>
              <a:spcAft>
                <a:spcPts val="0"/>
              </a:spcAft>
              <a:buClr>
                <a:schemeClr val="accent3"/>
              </a:buClr>
              <a:buSzTx/>
              <a:buFont typeface="+mj-lt"/>
              <a:buNone/>
              <a:tabLst/>
              <a:defRPr kumimoji="1" sz="1800" b="1" kern="1200">
                <a:solidFill>
                  <a:schemeClr val="tx1"/>
                </a:solidFill>
                <a:latin typeface="Meiryo UI" panose="020B0604030504040204" pitchFamily="50" charset="-128"/>
                <a:ea typeface="Meiryo UI" panose="020B0604030504040204" pitchFamily="50" charset="-128"/>
                <a:cs typeface="+mn-cs"/>
              </a:defRPr>
            </a:lvl1pPr>
            <a:lvl2pPr marL="457200" indent="0" algn="l" defTabSz="914400" rtl="0" eaLnBrk="1" latinLnBrk="0" hangingPunct="1">
              <a:lnSpc>
                <a:spcPct val="90000"/>
              </a:lnSpc>
              <a:spcBef>
                <a:spcPts val="500"/>
              </a:spcBef>
              <a:buFontTx/>
              <a:buNone/>
              <a:defRPr kumimoji="1"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kumimoji="1"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42900" lvl="0" indent="-342900">
              <a:buClr>
                <a:schemeClr val="bg2"/>
              </a:buClr>
              <a:buFont typeface="+mj-lt"/>
              <a:buAutoNum type="arabicPeriod"/>
              <a:defRPr/>
            </a:pPr>
            <a:r>
              <a:rPr lang="en-US" altLang="ja-JP" dirty="0">
                <a:solidFill>
                  <a:sysClr val="windowText" lastClr="000000"/>
                </a:solidFill>
              </a:rPr>
              <a:t>RE100</a:t>
            </a:r>
            <a:r>
              <a:rPr lang="ja-JP" altLang="en-US" dirty="0">
                <a:solidFill>
                  <a:sysClr val="windowText" lastClr="000000"/>
                </a:solidFill>
              </a:rPr>
              <a:t>とは？</a:t>
            </a:r>
            <a:endParaRPr lang="en-US" altLang="ja-JP" dirty="0">
              <a:solidFill>
                <a:sysClr val="windowText" lastClr="000000"/>
              </a:solidFill>
            </a:endParaRPr>
          </a:p>
          <a:p>
            <a:pPr marL="342900" lvl="0" indent="-342900">
              <a:buClr>
                <a:schemeClr val="bg2"/>
              </a:buClr>
              <a:buFont typeface="+mj-lt"/>
              <a:buAutoNum type="arabicPeriod"/>
              <a:defRPr/>
            </a:pPr>
            <a:r>
              <a:rPr lang="en-US" altLang="ja-JP" dirty="0">
                <a:solidFill>
                  <a:sysClr val="windowText" lastClr="000000"/>
                </a:solidFill>
              </a:rPr>
              <a:t>RE100</a:t>
            </a:r>
            <a:r>
              <a:rPr lang="ja-JP" altLang="en-US" dirty="0">
                <a:solidFill>
                  <a:sysClr val="windowText" lastClr="000000"/>
                </a:solidFill>
              </a:rPr>
              <a:t>に取組むメリット</a:t>
            </a:r>
            <a:endParaRPr lang="en-US" altLang="ja-JP" dirty="0">
              <a:solidFill>
                <a:sysClr val="windowText" lastClr="000000"/>
              </a:solidFill>
            </a:endParaRPr>
          </a:p>
          <a:p>
            <a:pPr marL="342900" lvl="0" indent="-342900">
              <a:buClr>
                <a:schemeClr val="bg2"/>
              </a:buClr>
              <a:buFont typeface="+mj-lt"/>
              <a:buAutoNum type="arabicPeriod"/>
              <a:defRPr/>
            </a:pPr>
            <a:r>
              <a:rPr lang="en-US" altLang="ja-JP" dirty="0">
                <a:solidFill>
                  <a:sysClr val="windowText" lastClr="000000"/>
                </a:solidFill>
              </a:rPr>
              <a:t>RE100</a:t>
            </a:r>
            <a:r>
              <a:rPr lang="ja-JP" altLang="en-US" dirty="0">
                <a:solidFill>
                  <a:sysClr val="windowText" lastClr="000000"/>
                </a:solidFill>
              </a:rPr>
              <a:t>の参加企業</a:t>
            </a:r>
            <a:endParaRPr lang="en-US" altLang="ja-JP" dirty="0">
              <a:solidFill>
                <a:sysClr val="windowText" lastClr="000000"/>
              </a:solidFill>
            </a:endParaRPr>
          </a:p>
          <a:p>
            <a:pPr marL="342900" lvl="0" indent="-342900">
              <a:buClr>
                <a:schemeClr val="bg2"/>
              </a:buClr>
              <a:buFont typeface="+mj-lt"/>
              <a:buAutoNum type="arabicPeriod"/>
              <a:defRPr/>
            </a:pPr>
            <a:r>
              <a:rPr lang="en-US" altLang="ja-JP" dirty="0">
                <a:solidFill>
                  <a:sysClr val="windowText" lastClr="000000"/>
                </a:solidFill>
              </a:rPr>
              <a:t>RE100</a:t>
            </a:r>
            <a:r>
              <a:rPr lang="ja-JP" altLang="en-US" dirty="0">
                <a:solidFill>
                  <a:sysClr val="windowText" lastClr="000000"/>
                </a:solidFill>
              </a:rPr>
              <a:t>の基準・要件</a:t>
            </a:r>
            <a:endParaRPr lang="en-US" altLang="ja-JP" dirty="0">
              <a:solidFill>
                <a:sysClr val="windowText" lastClr="000000"/>
              </a:solidFill>
            </a:endParaRPr>
          </a:p>
          <a:p>
            <a:pPr marL="342900" lvl="0" indent="-342900">
              <a:buClr>
                <a:schemeClr val="bg2"/>
              </a:buClr>
              <a:buFont typeface="+mj-lt"/>
              <a:buAutoNum type="arabicPeriod" startAt="5"/>
              <a:defRPr/>
            </a:pPr>
            <a:r>
              <a:rPr lang="en-US" altLang="ja-JP" dirty="0">
                <a:solidFill>
                  <a:sysClr val="windowText" lastClr="000000"/>
                </a:solidFill>
              </a:rPr>
              <a:t>RE100</a:t>
            </a:r>
            <a:r>
              <a:rPr lang="ja-JP" altLang="en-US" dirty="0">
                <a:solidFill>
                  <a:sysClr val="windowText" lastClr="000000"/>
                </a:solidFill>
              </a:rPr>
              <a:t>の再エネ電力調達手法</a:t>
            </a:r>
            <a:endParaRPr lang="en-US" altLang="ja-JP" dirty="0">
              <a:solidFill>
                <a:sysClr val="windowText" lastClr="000000"/>
              </a:solidFill>
            </a:endParaRPr>
          </a:p>
          <a:p>
            <a:pPr>
              <a:buClr>
                <a:schemeClr val="bg2"/>
              </a:buClr>
              <a:defRPr/>
            </a:pPr>
            <a:r>
              <a:rPr lang="en-US" altLang="ja-JP" dirty="0">
                <a:solidFill>
                  <a:sysClr val="windowText" lastClr="000000"/>
                </a:solidFill>
              </a:rPr>
              <a:t>【</a:t>
            </a:r>
            <a:r>
              <a:rPr lang="ja-JP" altLang="en-US" dirty="0">
                <a:solidFill>
                  <a:sysClr val="windowText" lastClr="000000"/>
                </a:solidFill>
              </a:rPr>
              <a:t>参考</a:t>
            </a:r>
            <a:r>
              <a:rPr lang="en-US" altLang="ja-JP" dirty="0">
                <a:solidFill>
                  <a:sysClr val="windowText" lastClr="000000"/>
                </a:solidFill>
              </a:rPr>
              <a:t>】</a:t>
            </a:r>
            <a:r>
              <a:rPr lang="ja-JP" altLang="en-US" dirty="0">
                <a:solidFill>
                  <a:sysClr val="windowText" lastClr="000000"/>
                </a:solidFill>
              </a:rPr>
              <a:t>再エネ</a:t>
            </a:r>
            <a:r>
              <a:rPr lang="en-US" altLang="ja-JP" dirty="0">
                <a:solidFill>
                  <a:sysClr val="windowText" lastClr="000000"/>
                </a:solidFill>
              </a:rPr>
              <a:t>100</a:t>
            </a:r>
            <a:r>
              <a:rPr lang="ja-JP" altLang="en-US" dirty="0">
                <a:solidFill>
                  <a:sysClr val="windowText" lastClr="000000"/>
                </a:solidFill>
              </a:rPr>
              <a:t>宣言 </a:t>
            </a:r>
            <a:r>
              <a:rPr lang="en-US" altLang="ja-JP" dirty="0">
                <a:solidFill>
                  <a:sysClr val="windowText" lastClr="000000"/>
                </a:solidFill>
              </a:rPr>
              <a:t>RE Action</a:t>
            </a:r>
          </a:p>
        </p:txBody>
      </p:sp>
      <p:sp>
        <p:nvSpPr>
          <p:cNvPr id="13" name="コンテンツ プレースホルダー 2">
            <a:extLst>
              <a:ext uri="{FF2B5EF4-FFF2-40B4-BE49-F238E27FC236}">
                <a16:creationId xmlns:a16="http://schemas.microsoft.com/office/drawing/2014/main" id="{0CC6552F-B335-4194-8A09-DE912BC041A4}"/>
              </a:ext>
            </a:extLst>
          </p:cNvPr>
          <p:cNvSpPr txBox="1">
            <a:spLocks/>
          </p:cNvSpPr>
          <p:nvPr/>
        </p:nvSpPr>
        <p:spPr>
          <a:xfrm>
            <a:off x="6543088" y="2309995"/>
            <a:ext cx="856034" cy="3562206"/>
          </a:xfrm>
          <a:prstGeom prst="rect">
            <a:avLst/>
          </a:prstGeom>
        </p:spPr>
        <p:txBody>
          <a:bodyPr lIns="216000" tIns="0" rIns="0" bIns="0" anchor="ctr"/>
          <a:lstStyle>
            <a:lvl1pPr marL="0" marR="0" indent="0" algn="l" defTabSz="914400" rtl="0" eaLnBrk="1" fontAlgn="auto" latinLnBrk="0" hangingPunct="1">
              <a:lnSpc>
                <a:spcPct val="120000"/>
              </a:lnSpc>
              <a:spcBef>
                <a:spcPts val="0"/>
              </a:spcBef>
              <a:spcAft>
                <a:spcPts val="0"/>
              </a:spcAft>
              <a:buClr>
                <a:schemeClr val="accent3"/>
              </a:buClr>
              <a:buSzTx/>
              <a:buFont typeface="+mj-lt"/>
              <a:buNone/>
              <a:tabLst/>
              <a:defRPr kumimoji="1" sz="1800" b="1" kern="1200">
                <a:solidFill>
                  <a:schemeClr val="tx1"/>
                </a:solidFill>
                <a:latin typeface="Meiryo UI" panose="020B0604030504040204" pitchFamily="50" charset="-128"/>
                <a:ea typeface="Meiryo UI" panose="020B0604030504040204" pitchFamily="50" charset="-128"/>
                <a:cs typeface="+mn-cs"/>
              </a:defRPr>
            </a:lvl1pPr>
            <a:lvl2pPr marL="457200" indent="0" algn="l" defTabSz="914400" rtl="0" eaLnBrk="1" latinLnBrk="0" hangingPunct="1">
              <a:lnSpc>
                <a:spcPct val="90000"/>
              </a:lnSpc>
              <a:spcBef>
                <a:spcPts val="500"/>
              </a:spcBef>
              <a:buFontTx/>
              <a:buNone/>
              <a:defRPr kumimoji="1"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kumimoji="1"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20000"/>
              </a:lnSpc>
              <a:spcBef>
                <a:spcPts val="0"/>
              </a:spcBef>
              <a:spcAft>
                <a:spcPts val="0"/>
              </a:spcAft>
              <a:buClr>
                <a:srgbClr val="009C89"/>
              </a:buClr>
              <a:buSzTx/>
              <a:buFont typeface="+mj-lt"/>
              <a:buNone/>
              <a:tabLst/>
              <a:defRPr/>
            </a:pP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p>
          <a:p>
            <a:pPr marL="0" marR="0" lvl="0" indent="0" algn="r" defTabSz="914400" rtl="0" eaLnBrk="1" fontAlgn="auto" latinLnBrk="0" hangingPunct="1">
              <a:lnSpc>
                <a:spcPct val="120000"/>
              </a:lnSpc>
              <a:spcBef>
                <a:spcPts val="0"/>
              </a:spcBef>
              <a:spcAft>
                <a:spcPts val="0"/>
              </a:spcAft>
              <a:buClr>
                <a:srgbClr val="009C89"/>
              </a:buClr>
              <a:buSzTx/>
              <a:buFont typeface="+mj-lt"/>
              <a:buNone/>
              <a:tabLst/>
              <a:defRPr/>
            </a:pP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p>
          <a:p>
            <a:pPr marL="0" marR="0" lvl="0" indent="0" algn="r" defTabSz="914400" rtl="0" eaLnBrk="1" fontAlgn="auto" latinLnBrk="0" hangingPunct="1">
              <a:lnSpc>
                <a:spcPct val="120000"/>
              </a:lnSpc>
              <a:spcBef>
                <a:spcPts val="0"/>
              </a:spcBef>
              <a:spcAft>
                <a:spcPts val="0"/>
              </a:spcAft>
              <a:buClr>
                <a:srgbClr val="009C89"/>
              </a:buClr>
              <a:buSzTx/>
              <a:buFont typeface="+mj-lt"/>
              <a:buNone/>
              <a:tabLst/>
              <a:defRPr/>
            </a:pP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24</a:t>
            </a:r>
          </a:p>
          <a:p>
            <a:pPr marL="0" marR="0" lvl="0" indent="0" algn="r" defTabSz="914400" rtl="0" eaLnBrk="1" fontAlgn="auto" latinLnBrk="0" hangingPunct="1">
              <a:lnSpc>
                <a:spcPct val="120000"/>
              </a:lnSpc>
              <a:spcBef>
                <a:spcPts val="0"/>
              </a:spcBef>
              <a:spcAft>
                <a:spcPts val="0"/>
              </a:spcAft>
              <a:buClr>
                <a:srgbClr val="009C89"/>
              </a:buClr>
              <a:buSzTx/>
              <a:buFont typeface="+mj-lt"/>
              <a:buNone/>
              <a:tabLst/>
              <a:defRPr/>
            </a:pPr>
            <a:r>
              <a:rPr lang="en-US" altLang="ja-JP" dirty="0">
                <a:solidFill>
                  <a:prstClr val="black"/>
                </a:solidFill>
              </a:rPr>
              <a:t>41</a:t>
            </a: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r" defTabSz="914400" rtl="0" eaLnBrk="1" fontAlgn="auto" latinLnBrk="0" hangingPunct="1">
              <a:lnSpc>
                <a:spcPct val="120000"/>
              </a:lnSpc>
              <a:spcBef>
                <a:spcPts val="0"/>
              </a:spcBef>
              <a:spcAft>
                <a:spcPts val="0"/>
              </a:spcAft>
              <a:buClr>
                <a:srgbClr val="009C89"/>
              </a:buClr>
              <a:buSzTx/>
              <a:buFont typeface="+mj-lt"/>
              <a:buNone/>
              <a:tabLst/>
              <a:defRPr/>
            </a:pP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48</a:t>
            </a:r>
          </a:p>
          <a:p>
            <a:pPr marL="0" marR="0" lvl="0" indent="0" algn="r" defTabSz="914400" rtl="0" eaLnBrk="1" fontAlgn="auto" latinLnBrk="0" hangingPunct="1">
              <a:lnSpc>
                <a:spcPct val="120000"/>
              </a:lnSpc>
              <a:spcBef>
                <a:spcPts val="0"/>
              </a:spcBef>
              <a:spcAft>
                <a:spcPts val="0"/>
              </a:spcAft>
              <a:buClr>
                <a:srgbClr val="009C89"/>
              </a:buClr>
              <a:buSzTx/>
              <a:buFont typeface="+mj-lt"/>
              <a:buNone/>
              <a:tabLst/>
              <a:defRPr/>
            </a:pPr>
            <a:r>
              <a:rPr lang="en-US" altLang="ja-JP" noProof="0" dirty="0">
                <a:solidFill>
                  <a:prstClr val="black"/>
                </a:solidFill>
              </a:rPr>
              <a:t>67</a:t>
            </a:r>
            <a:endPar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コンテンツ プレースホルダー 2">
            <a:extLst>
              <a:ext uri="{FF2B5EF4-FFF2-40B4-BE49-F238E27FC236}">
                <a16:creationId xmlns:a16="http://schemas.microsoft.com/office/drawing/2014/main" id="{0CC6552F-B335-4194-8A09-DE912BC041A4}"/>
              </a:ext>
            </a:extLst>
          </p:cNvPr>
          <p:cNvSpPr txBox="1">
            <a:spLocks/>
          </p:cNvSpPr>
          <p:nvPr/>
        </p:nvSpPr>
        <p:spPr>
          <a:xfrm>
            <a:off x="2710392" y="2309995"/>
            <a:ext cx="4299624" cy="3562206"/>
          </a:xfrm>
          <a:prstGeom prst="rect">
            <a:avLst/>
          </a:prstGeom>
        </p:spPr>
        <p:txBody>
          <a:bodyPr lIns="216000" tIns="0" rIns="0" bIns="0" anchor="ctr"/>
          <a:lstStyle>
            <a:lvl1pPr marL="0" marR="0" indent="0" algn="l" defTabSz="914400" rtl="0" eaLnBrk="1" fontAlgn="auto" latinLnBrk="0" hangingPunct="1">
              <a:lnSpc>
                <a:spcPct val="120000"/>
              </a:lnSpc>
              <a:spcBef>
                <a:spcPts val="0"/>
              </a:spcBef>
              <a:spcAft>
                <a:spcPts val="0"/>
              </a:spcAft>
              <a:buClr>
                <a:schemeClr val="accent3"/>
              </a:buClr>
              <a:buSzTx/>
              <a:buFont typeface="+mj-lt"/>
              <a:buNone/>
              <a:tabLst/>
              <a:defRPr kumimoji="1" sz="1800" b="1" kern="1200">
                <a:solidFill>
                  <a:schemeClr val="tx1"/>
                </a:solidFill>
                <a:latin typeface="Meiryo UI" panose="020B0604030504040204" pitchFamily="50" charset="-128"/>
                <a:ea typeface="Meiryo UI" panose="020B0604030504040204" pitchFamily="50" charset="-128"/>
                <a:cs typeface="+mn-cs"/>
              </a:defRPr>
            </a:lvl1pPr>
            <a:lvl2pPr marL="457200" indent="0" algn="l" defTabSz="914400" rtl="0" eaLnBrk="1" latinLnBrk="0" hangingPunct="1">
              <a:lnSpc>
                <a:spcPct val="90000"/>
              </a:lnSpc>
              <a:spcBef>
                <a:spcPts val="500"/>
              </a:spcBef>
              <a:buFontTx/>
              <a:buNone/>
              <a:defRPr kumimoji="1"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kumimoji="1"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0" algn="r">
              <a:buClr>
                <a:srgbClr val="009C89"/>
              </a:buClr>
              <a:defRPr/>
            </a:pPr>
            <a:r>
              <a:rPr lang="ja-JP" altLang="en-US" dirty="0">
                <a:solidFill>
                  <a:prstClr val="black"/>
                </a:solidFill>
              </a:rPr>
              <a:t>・　・　・　・　・　・　・　・　・　・　・　・　・　・　・</a:t>
            </a:r>
            <a:endParaRPr lang="en-US" altLang="ja-JP" dirty="0">
              <a:solidFill>
                <a:prstClr val="black"/>
              </a:solidFill>
            </a:endParaRPr>
          </a:p>
          <a:p>
            <a:pPr lvl="0" algn="r">
              <a:buClr>
                <a:srgbClr val="009C89"/>
              </a:buClr>
              <a:defRPr/>
            </a:pPr>
            <a:r>
              <a:rPr lang="ja-JP" altLang="en-US" dirty="0">
                <a:solidFill>
                  <a:prstClr val="black"/>
                </a:solidFill>
              </a:rPr>
              <a:t>・　・　・　・　・　・　・　・　・　・　・ </a:t>
            </a:r>
            <a:endParaRPr lang="en-US" altLang="ja-JP" dirty="0">
              <a:solidFill>
                <a:prstClr val="black"/>
              </a:solidFill>
            </a:endParaRPr>
          </a:p>
          <a:p>
            <a:pPr lvl="0" algn="r">
              <a:buClr>
                <a:srgbClr val="009C89"/>
              </a:buClr>
              <a:defRPr/>
            </a:pPr>
            <a:r>
              <a:rPr lang="ja-JP" altLang="en-US" dirty="0">
                <a:solidFill>
                  <a:prstClr val="black"/>
                </a:solidFill>
              </a:rPr>
              <a:t>・　・　・　・　・　・　・　・　・　・　・　・　・</a:t>
            </a:r>
            <a:endParaRPr lang="en-US" altLang="ja-JP" dirty="0">
              <a:solidFill>
                <a:prstClr val="black"/>
              </a:solidFill>
            </a:endParaRPr>
          </a:p>
          <a:p>
            <a:pPr lvl="0" algn="r">
              <a:buClr>
                <a:srgbClr val="009C89"/>
              </a:buClr>
              <a:defRPr/>
            </a:pPr>
            <a:r>
              <a:rPr lang="ja-JP" altLang="en-US" dirty="0">
                <a:solidFill>
                  <a:prstClr val="black"/>
                </a:solidFill>
              </a:rPr>
              <a:t>・　・　・　・　・　・　・　・　・　・　・　・</a:t>
            </a:r>
            <a:endParaRPr lang="en-US" altLang="ja-JP" dirty="0">
              <a:solidFill>
                <a:prstClr val="black"/>
              </a:solidFill>
            </a:endParaRPr>
          </a:p>
          <a:p>
            <a:pPr lvl="0" algn="r">
              <a:buClr>
                <a:srgbClr val="009C89"/>
              </a:buClr>
              <a:defRPr/>
            </a:pPr>
            <a:r>
              <a:rPr lang="ja-JP" altLang="en-US" dirty="0">
                <a:solidFill>
                  <a:prstClr val="black"/>
                </a:solidFill>
              </a:rPr>
              <a:t>・　・　・　・　・　・　・　・　・</a:t>
            </a:r>
            <a:endParaRPr lang="en-US" altLang="ja-JP" dirty="0">
              <a:solidFill>
                <a:prstClr val="black"/>
              </a:solidFill>
            </a:endParaRPr>
          </a:p>
          <a:p>
            <a:pPr lvl="0" algn="r">
              <a:buClr>
                <a:srgbClr val="009C89"/>
              </a:buClr>
              <a:defRPr/>
            </a:pPr>
            <a:r>
              <a:rPr lang="ja-JP" altLang="en-US" dirty="0">
                <a:solidFill>
                  <a:prstClr val="black"/>
                </a:solidFill>
              </a:rPr>
              <a:t>・　・　・　・　・　・　・　・</a:t>
            </a: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001606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A9EE3-62D2-05A2-9C3A-5E353AADCE04}"/>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C984FEFC-7BDC-73C6-BA70-261F7D7E7C15}"/>
              </a:ext>
            </a:extLst>
          </p:cNvPr>
          <p:cNvSpPr>
            <a:spLocks noGrp="1"/>
          </p:cNvSpPr>
          <p:nvPr>
            <p:ph type="title"/>
          </p:nvPr>
        </p:nvSpPr>
        <p:spPr/>
        <p:txBody>
          <a:bodyPr/>
          <a:lstStyle/>
          <a:p>
            <a:r>
              <a:rPr kumimoji="1" lang="en-US" altLang="ja-JP" dirty="0"/>
              <a:t>CDP</a:t>
            </a:r>
            <a:r>
              <a:rPr kumimoji="1" lang="ja-JP" altLang="en-US" dirty="0"/>
              <a:t>質問書との</a:t>
            </a:r>
            <a:r>
              <a:rPr lang="ja-JP" altLang="en-US" dirty="0"/>
              <a:t>関連性 </a:t>
            </a:r>
            <a:r>
              <a:rPr lang="en-US" altLang="ja-JP" dirty="0"/>
              <a:t>1/3</a:t>
            </a:r>
            <a:endParaRPr kumimoji="1" lang="ja-JP" altLang="en-US" dirty="0"/>
          </a:p>
        </p:txBody>
      </p:sp>
      <p:sp>
        <p:nvSpPr>
          <p:cNvPr id="4" name="コンテンツ プレースホルダー 3">
            <a:extLst>
              <a:ext uri="{FF2B5EF4-FFF2-40B4-BE49-F238E27FC236}">
                <a16:creationId xmlns:a16="http://schemas.microsoft.com/office/drawing/2014/main" id="{C2BF2832-268E-833D-33B3-E5F440CE5E4F}"/>
              </a:ext>
            </a:extLst>
          </p:cNvPr>
          <p:cNvSpPr>
            <a:spLocks noGrp="1"/>
          </p:cNvSpPr>
          <p:nvPr>
            <p:ph sz="quarter" idx="11"/>
          </p:nvPr>
        </p:nvSpPr>
        <p:spPr/>
        <p:txBody>
          <a:bodyPr/>
          <a:lstStyle/>
          <a:p>
            <a:r>
              <a:rPr kumimoji="1" lang="en-US" altLang="ja-JP" dirty="0"/>
              <a:t>RE100</a:t>
            </a:r>
            <a:r>
              <a:rPr kumimoji="1" lang="ja-JP" altLang="en-US" dirty="0"/>
              <a:t>に取り組むメリット③</a:t>
            </a:r>
          </a:p>
        </p:txBody>
      </p:sp>
      <p:sp>
        <p:nvSpPr>
          <p:cNvPr id="6" name="コンテンツ プレースホルダー 4">
            <a:extLst>
              <a:ext uri="{FF2B5EF4-FFF2-40B4-BE49-F238E27FC236}">
                <a16:creationId xmlns:a16="http://schemas.microsoft.com/office/drawing/2014/main" id="{901250C5-22E5-8434-4C52-18E145F38003}"/>
              </a:ext>
            </a:extLst>
          </p:cNvPr>
          <p:cNvSpPr>
            <a:spLocks noGrp="1"/>
          </p:cNvSpPr>
          <p:nvPr>
            <p:ph sz="quarter" idx="12"/>
          </p:nvPr>
        </p:nvSpPr>
        <p:spPr>
          <a:xfrm>
            <a:off x="161925" y="1110920"/>
            <a:ext cx="10367963" cy="634941"/>
          </a:xfrm>
        </p:spPr>
        <p:txBody>
          <a:bodyPr/>
          <a:lstStyle/>
          <a:p>
            <a:r>
              <a:rPr lang="ja-JP" altLang="en-US" dirty="0"/>
              <a:t>実施中の再エネ調達手法や再エネ導入比率によって得られる得点が異なる設問がある。</a:t>
            </a:r>
            <a:endParaRPr lang="en-US" altLang="ja-JP" dirty="0"/>
          </a:p>
        </p:txBody>
      </p:sp>
      <p:graphicFrame>
        <p:nvGraphicFramePr>
          <p:cNvPr id="9" name="表 8">
            <a:extLst>
              <a:ext uri="{FF2B5EF4-FFF2-40B4-BE49-F238E27FC236}">
                <a16:creationId xmlns:a16="http://schemas.microsoft.com/office/drawing/2014/main" id="{B88E2D39-F404-8BA0-F5F6-220C2AA44A20}"/>
              </a:ext>
            </a:extLst>
          </p:cNvPr>
          <p:cNvGraphicFramePr>
            <a:graphicFrameLocks noGrp="1"/>
          </p:cNvGraphicFramePr>
          <p:nvPr/>
        </p:nvGraphicFramePr>
        <p:xfrm>
          <a:off x="521493" y="2221515"/>
          <a:ext cx="9648826" cy="4876800"/>
        </p:xfrm>
        <a:graphic>
          <a:graphicData uri="http://schemas.openxmlformats.org/drawingml/2006/table">
            <a:tbl>
              <a:tblPr firstRow="1" bandRow="1"/>
              <a:tblGrid>
                <a:gridCol w="1901070">
                  <a:extLst>
                    <a:ext uri="{9D8B030D-6E8A-4147-A177-3AD203B41FA5}">
                      <a16:colId xmlns:a16="http://schemas.microsoft.com/office/drawing/2014/main" val="20000"/>
                    </a:ext>
                  </a:extLst>
                </a:gridCol>
                <a:gridCol w="1936939">
                  <a:extLst>
                    <a:ext uri="{9D8B030D-6E8A-4147-A177-3AD203B41FA5}">
                      <a16:colId xmlns:a16="http://schemas.microsoft.com/office/drawing/2014/main" val="20001"/>
                    </a:ext>
                  </a:extLst>
                </a:gridCol>
                <a:gridCol w="1936939">
                  <a:extLst>
                    <a:ext uri="{9D8B030D-6E8A-4147-A177-3AD203B41FA5}">
                      <a16:colId xmlns:a16="http://schemas.microsoft.com/office/drawing/2014/main" val="20002"/>
                    </a:ext>
                  </a:extLst>
                </a:gridCol>
                <a:gridCol w="1936939">
                  <a:extLst>
                    <a:ext uri="{9D8B030D-6E8A-4147-A177-3AD203B41FA5}">
                      <a16:colId xmlns:a16="http://schemas.microsoft.com/office/drawing/2014/main" val="20003"/>
                    </a:ext>
                  </a:extLst>
                </a:gridCol>
                <a:gridCol w="1936939">
                  <a:extLst>
                    <a:ext uri="{9D8B030D-6E8A-4147-A177-3AD203B41FA5}">
                      <a16:colId xmlns:a16="http://schemas.microsoft.com/office/drawing/2014/main" val="20004"/>
                    </a:ext>
                  </a:extLst>
                </a:gridCol>
              </a:tblGrid>
              <a:tr h="0">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b="1" dirty="0">
                          <a:solidFill>
                            <a:schemeClr val="tx1"/>
                          </a:solidFill>
                          <a:latin typeface="+mn-ea"/>
                          <a:ea typeface="+mn-ea"/>
                        </a:rPr>
                        <a:t>評価基準</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hMerge="1">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hMerge="1">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hMerge="1">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10000"/>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endParaRPr kumimoji="1" lang="ja-JP" altLang="en-US"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b="1" dirty="0">
                          <a:solidFill>
                            <a:schemeClr val="tx1"/>
                          </a:solidFill>
                          <a:latin typeface="+mn-ea"/>
                          <a:ea typeface="+mn-ea"/>
                        </a:rPr>
                        <a:t>情報開示</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b="1" dirty="0">
                          <a:solidFill>
                            <a:schemeClr val="tx1"/>
                          </a:solidFill>
                          <a:latin typeface="+mn-ea"/>
                          <a:ea typeface="+mn-ea"/>
                        </a:rPr>
                        <a:t>認識</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b="1" dirty="0">
                          <a:solidFill>
                            <a:schemeClr val="tx1"/>
                          </a:solidFill>
                          <a:latin typeface="+mn-ea"/>
                          <a:ea typeface="+mn-ea"/>
                        </a:rPr>
                        <a:t>マネジメント</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b="1" dirty="0">
                          <a:solidFill>
                            <a:schemeClr val="tx1"/>
                          </a:solidFill>
                          <a:latin typeface="+mn-ea"/>
                          <a:ea typeface="+mn-ea"/>
                        </a:rPr>
                        <a:t>リーダーシップ</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10001"/>
                  </a:ext>
                </a:extLst>
              </a:tr>
              <a:tr h="737633">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en-US" altLang="ja-JP" dirty="0">
                          <a:latin typeface="+mn-ea"/>
                          <a:ea typeface="+mn-ea"/>
                        </a:rPr>
                        <a:t>7.30.1</a:t>
                      </a:r>
                      <a:r>
                        <a:rPr kumimoji="1" lang="ja-JP" altLang="en-US" dirty="0">
                          <a:latin typeface="+mn-ea"/>
                          <a:ea typeface="+mn-ea"/>
                        </a:rPr>
                        <a:t>での評価</a:t>
                      </a:r>
                      <a:endParaRPr kumimoji="1" lang="en-US" altLang="ja-JP" dirty="0">
                        <a:latin typeface="+mn-ea"/>
                        <a:ea typeface="+mn-ea"/>
                      </a:endParaRPr>
                    </a:p>
                    <a:p>
                      <a:pPr algn="l"/>
                      <a:r>
                        <a:rPr kumimoji="1" lang="ja-JP" altLang="en-US" sz="1400" dirty="0">
                          <a:latin typeface="+mn-ea"/>
                          <a:ea typeface="+mn-ea"/>
                        </a:rPr>
                        <a:t>（御社のエネルギー消費量合計</a:t>
                      </a:r>
                      <a:r>
                        <a:rPr kumimoji="1" lang="en-US" altLang="ja-JP" sz="1400" dirty="0">
                          <a:latin typeface="+mn-ea"/>
                          <a:ea typeface="+mn-ea"/>
                        </a:rPr>
                        <a:t>(</a:t>
                      </a:r>
                      <a:r>
                        <a:rPr kumimoji="1" lang="ja-JP" altLang="en-US" sz="1400" dirty="0">
                          <a:latin typeface="+mn-ea"/>
                          <a:ea typeface="+mn-ea"/>
                        </a:rPr>
                        <a:t>原材料を除く</a:t>
                      </a:r>
                      <a:r>
                        <a:rPr kumimoji="1" lang="en-US" altLang="ja-JP" sz="1400" dirty="0">
                          <a:latin typeface="+mn-ea"/>
                          <a:ea typeface="+mn-ea"/>
                        </a:rPr>
                        <a:t>)</a:t>
                      </a:r>
                      <a:r>
                        <a:rPr kumimoji="1" lang="ja-JP" altLang="en-US" sz="1400" dirty="0">
                          <a:latin typeface="+mn-ea"/>
                          <a:ea typeface="+mn-ea"/>
                        </a:rPr>
                        <a:t>を</a:t>
                      </a:r>
                      <a:r>
                        <a:rPr kumimoji="1" lang="en-US" altLang="ja-JP" sz="1400" dirty="0">
                          <a:latin typeface="+mn-ea"/>
                          <a:ea typeface="+mn-ea"/>
                        </a:rPr>
                        <a:t>MWh</a:t>
                      </a:r>
                      <a:r>
                        <a:rPr kumimoji="1" lang="ja-JP" altLang="en-US" sz="1400" dirty="0">
                          <a:latin typeface="+mn-ea"/>
                          <a:ea typeface="+mn-ea"/>
                        </a:rPr>
                        <a:t>単位で報告してください）</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ja-JP" altLang="en-US" sz="1400" dirty="0">
                          <a:latin typeface="+mn-ea"/>
                          <a:ea typeface="+mn-ea"/>
                        </a:rPr>
                        <a:t>（最大</a:t>
                      </a:r>
                      <a:r>
                        <a:rPr kumimoji="1" lang="en-US" altLang="ja-JP" sz="1400" dirty="0">
                          <a:latin typeface="+mn-ea"/>
                          <a:ea typeface="+mn-ea"/>
                        </a:rPr>
                        <a:t>6</a:t>
                      </a:r>
                      <a:r>
                        <a:rPr kumimoji="1" lang="ja-JP" altLang="en-US" sz="1400" dirty="0">
                          <a:latin typeface="+mn-ea"/>
                          <a:ea typeface="+mn-ea"/>
                        </a:rPr>
                        <a:t>点）</a:t>
                      </a:r>
                      <a:endParaRPr kumimoji="1" lang="en-US" altLang="ja-JP" sz="1400" dirty="0">
                        <a:latin typeface="+mn-ea"/>
                        <a:ea typeface="+mn-ea"/>
                      </a:endParaRPr>
                    </a:p>
                    <a:p>
                      <a:pPr algn="l"/>
                      <a:r>
                        <a:rPr kumimoji="1" lang="ja-JP" altLang="en-US" sz="1400" dirty="0">
                          <a:latin typeface="+mn-ea"/>
                          <a:ea typeface="+mn-ea"/>
                        </a:rPr>
                        <a:t>回答項目数に応じて得点</a:t>
                      </a:r>
                      <a:endParaRPr kumimoji="1" lang="en-US" altLang="ja-JP" sz="14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a:solidFill>
                            <a:schemeClr val="dk1"/>
                          </a:solidFill>
                          <a:latin typeface="+mn-ea"/>
                          <a:ea typeface="Meiryo UI"/>
                          <a:cs typeface="+mn-cs"/>
                        </a:rPr>
                        <a:t>（最大</a:t>
                      </a:r>
                      <a:r>
                        <a:rPr kumimoji="1" lang="en-US" altLang="ja-JP" sz="1400" kern="1200" dirty="0">
                          <a:solidFill>
                            <a:schemeClr val="dk1"/>
                          </a:solidFill>
                          <a:latin typeface="+mn-ea"/>
                          <a:ea typeface="Meiryo UI"/>
                          <a:cs typeface="+mn-cs"/>
                        </a:rPr>
                        <a:t>3</a:t>
                      </a:r>
                      <a:r>
                        <a:rPr kumimoji="1" lang="ja-JP" altLang="en-US" sz="1400" kern="1200" dirty="0">
                          <a:solidFill>
                            <a:schemeClr val="dk1"/>
                          </a:solidFill>
                          <a:latin typeface="+mn-ea"/>
                          <a:ea typeface="Meiryo UI"/>
                          <a:cs typeface="+mn-cs"/>
                        </a:rPr>
                        <a:t>点）</a:t>
                      </a:r>
                      <a:endParaRPr kumimoji="1" lang="en-US" altLang="ja-JP" sz="1400" kern="1200" dirty="0">
                        <a:solidFill>
                          <a:schemeClr val="dk1"/>
                        </a:solidFill>
                        <a:latin typeface="+mn-ea"/>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a:solidFill>
                            <a:schemeClr val="dk1"/>
                          </a:solidFill>
                          <a:latin typeface="+mn-ea"/>
                          <a:ea typeface="Meiryo UI"/>
                          <a:cs typeface="+mn-cs"/>
                        </a:rPr>
                        <a:t>開示項目数に応じて得点</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en-US" altLang="ja-JP" sz="1400" kern="1200" dirty="0">
                          <a:solidFill>
                            <a:schemeClr val="dk1"/>
                          </a:solidFill>
                          <a:latin typeface="+mn-ea"/>
                          <a:ea typeface="Meiryo UI"/>
                          <a:cs typeface="+mn-cs"/>
                        </a:rPr>
                        <a:t>2</a:t>
                      </a:r>
                      <a:r>
                        <a:rPr kumimoji="1" lang="ja-JP" altLang="en-US" sz="1400" kern="1200" dirty="0">
                          <a:solidFill>
                            <a:schemeClr val="dk1"/>
                          </a:solidFill>
                          <a:latin typeface="+mn-ea"/>
                          <a:ea typeface="Meiryo UI"/>
                          <a:cs typeface="+mn-cs"/>
                        </a:rPr>
                        <a:t>点（フルポイント）：</a:t>
                      </a:r>
                      <a:br>
                        <a:rPr kumimoji="1" lang="en-US" altLang="ja-JP" sz="1400" kern="1200" dirty="0">
                          <a:solidFill>
                            <a:schemeClr val="dk1"/>
                          </a:solidFill>
                          <a:latin typeface="+mn-ea"/>
                          <a:ea typeface="Meiryo UI"/>
                          <a:cs typeface="+mn-cs"/>
                        </a:rPr>
                      </a:br>
                      <a:r>
                        <a:rPr kumimoji="1" lang="ja-JP" altLang="en-US" sz="1400" kern="1200" dirty="0">
                          <a:solidFill>
                            <a:schemeClr val="dk1"/>
                          </a:solidFill>
                          <a:latin typeface="+mn-ea"/>
                          <a:ea typeface="Meiryo UI"/>
                          <a:cs typeface="+mn-cs"/>
                        </a:rPr>
                        <a:t>自社の「合計エネルギー消費量」の</a:t>
                      </a:r>
                      <a:r>
                        <a:rPr kumimoji="1" lang="en-US" altLang="ja-JP" sz="1400" kern="1200" dirty="0">
                          <a:solidFill>
                            <a:schemeClr val="dk1"/>
                          </a:solidFill>
                          <a:latin typeface="+mn-ea"/>
                          <a:ea typeface="Meiryo UI"/>
                          <a:cs typeface="+mn-cs"/>
                        </a:rPr>
                        <a:t>25%</a:t>
                      </a:r>
                      <a:r>
                        <a:rPr kumimoji="1" lang="ja-JP" altLang="en-US" sz="1400" kern="1200" dirty="0">
                          <a:solidFill>
                            <a:schemeClr val="dk1"/>
                          </a:solidFill>
                          <a:latin typeface="+mn-ea"/>
                          <a:ea typeface="Meiryo UI"/>
                          <a:cs typeface="+mn-cs"/>
                        </a:rPr>
                        <a:t>以上が再エネ</a:t>
                      </a:r>
                      <a:endParaRPr kumimoji="1" lang="en-US" altLang="ja-JP" sz="1400" kern="1200" dirty="0">
                        <a:solidFill>
                          <a:schemeClr val="dk1"/>
                        </a:solidFill>
                        <a:latin typeface="+mn-ea"/>
                        <a:ea typeface="Meiryo UI"/>
                        <a:cs typeface="+mn-cs"/>
                      </a:endParaRPr>
                    </a:p>
                    <a:p>
                      <a:pPr algn="l"/>
                      <a:r>
                        <a:rPr kumimoji="1" lang="en-US" altLang="ja-JP" sz="1400" kern="1200" dirty="0">
                          <a:solidFill>
                            <a:schemeClr val="dk1"/>
                          </a:solidFill>
                          <a:latin typeface="+mn-ea"/>
                          <a:ea typeface="Meiryo UI"/>
                          <a:cs typeface="+mn-cs"/>
                        </a:rPr>
                        <a:t>1</a:t>
                      </a:r>
                      <a:r>
                        <a:rPr kumimoji="1" lang="ja-JP" altLang="en-US" sz="1400" kern="1200" dirty="0">
                          <a:solidFill>
                            <a:schemeClr val="dk1"/>
                          </a:solidFill>
                          <a:latin typeface="+mn-ea"/>
                          <a:ea typeface="Meiryo UI"/>
                          <a:cs typeface="+mn-cs"/>
                        </a:rPr>
                        <a:t>点：</a:t>
                      </a:r>
                      <a:br>
                        <a:rPr kumimoji="1" lang="en-US" altLang="ja-JP" sz="1400" kern="1200" dirty="0">
                          <a:solidFill>
                            <a:schemeClr val="dk1"/>
                          </a:solidFill>
                          <a:latin typeface="+mn-ea"/>
                          <a:ea typeface="Meiryo UI"/>
                          <a:cs typeface="+mn-cs"/>
                        </a:rPr>
                      </a:br>
                      <a:r>
                        <a:rPr kumimoji="1" lang="ja-JP" altLang="en-US" sz="1400" kern="1200" dirty="0">
                          <a:solidFill>
                            <a:schemeClr val="dk1"/>
                          </a:solidFill>
                          <a:latin typeface="+mn-ea"/>
                          <a:ea typeface="Meiryo UI"/>
                          <a:cs typeface="+mn-cs"/>
                        </a:rPr>
                        <a:t>自社の「合計エネルギー消費量」の</a:t>
                      </a:r>
                      <a:r>
                        <a:rPr kumimoji="1" lang="en-US" altLang="ja-JP" sz="1400" kern="1200" dirty="0">
                          <a:solidFill>
                            <a:schemeClr val="dk1"/>
                          </a:solidFill>
                          <a:latin typeface="+mn-ea"/>
                          <a:ea typeface="Meiryo UI"/>
                          <a:cs typeface="+mn-cs"/>
                        </a:rPr>
                        <a:t>10%</a:t>
                      </a:r>
                      <a:r>
                        <a:rPr kumimoji="1" lang="ja-JP" altLang="en-US" sz="1400" kern="1200" dirty="0">
                          <a:solidFill>
                            <a:schemeClr val="dk1"/>
                          </a:solidFill>
                          <a:latin typeface="+mn-ea"/>
                          <a:ea typeface="Meiryo UI"/>
                          <a:cs typeface="+mn-cs"/>
                        </a:rPr>
                        <a:t>以上が再エネ</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en-US" altLang="ja-JP" sz="1400" kern="1200" dirty="0">
                          <a:solidFill>
                            <a:schemeClr val="dk1"/>
                          </a:solidFill>
                          <a:latin typeface="+mn-ea"/>
                          <a:ea typeface="Meiryo UI"/>
                          <a:cs typeface="+mn-cs"/>
                        </a:rPr>
                        <a:t>2</a:t>
                      </a:r>
                      <a:r>
                        <a:rPr kumimoji="1" lang="ja-JP" altLang="en-US" sz="1400" kern="1200" dirty="0">
                          <a:solidFill>
                            <a:schemeClr val="dk1"/>
                          </a:solidFill>
                          <a:latin typeface="+mn-ea"/>
                          <a:ea typeface="Meiryo UI"/>
                          <a:cs typeface="+mn-cs"/>
                        </a:rPr>
                        <a:t>点（フルポイント）：</a:t>
                      </a:r>
                      <a:br>
                        <a:rPr kumimoji="1" lang="en-US" altLang="ja-JP" sz="1400" kern="1200" dirty="0">
                          <a:solidFill>
                            <a:schemeClr val="dk1"/>
                          </a:solidFill>
                          <a:latin typeface="+mn-ea"/>
                          <a:ea typeface="Meiryo UI"/>
                          <a:cs typeface="+mn-cs"/>
                        </a:rPr>
                      </a:br>
                      <a:r>
                        <a:rPr kumimoji="1" lang="ja-JP" altLang="en-US" sz="1400" kern="1200" dirty="0">
                          <a:solidFill>
                            <a:schemeClr val="dk1"/>
                          </a:solidFill>
                          <a:latin typeface="+mn-ea"/>
                          <a:ea typeface="Meiryo UI"/>
                          <a:cs typeface="+mn-cs"/>
                        </a:rPr>
                        <a:t>組織の「総エネルギー消費量」の</a:t>
                      </a:r>
                      <a:r>
                        <a:rPr kumimoji="1" lang="en-US" altLang="ja-JP" sz="1400" kern="1200" dirty="0">
                          <a:solidFill>
                            <a:schemeClr val="dk1"/>
                          </a:solidFill>
                          <a:latin typeface="+mn-ea"/>
                          <a:ea typeface="Meiryo UI"/>
                          <a:cs typeface="+mn-cs"/>
                        </a:rPr>
                        <a:t>99%</a:t>
                      </a:r>
                      <a:r>
                        <a:rPr kumimoji="1" lang="ja-JP" altLang="en-US" sz="1400" kern="1200" dirty="0">
                          <a:solidFill>
                            <a:schemeClr val="dk1"/>
                          </a:solidFill>
                          <a:latin typeface="+mn-ea"/>
                          <a:ea typeface="Meiryo UI"/>
                          <a:cs typeface="+mn-cs"/>
                        </a:rPr>
                        <a:t>以上が再エネ</a:t>
                      </a:r>
                      <a:endParaRPr kumimoji="1" lang="en-US" altLang="ja-JP" sz="1400" kern="1200" dirty="0">
                        <a:solidFill>
                          <a:schemeClr val="dk1"/>
                        </a:solidFill>
                        <a:latin typeface="+mn-ea"/>
                        <a:ea typeface="Meiryo UI"/>
                        <a:cs typeface="+mn-cs"/>
                      </a:endParaRPr>
                    </a:p>
                    <a:p>
                      <a:pPr algn="l"/>
                      <a:r>
                        <a:rPr kumimoji="1" lang="en-US" altLang="ja-JP" sz="1400" kern="1200" dirty="0">
                          <a:solidFill>
                            <a:schemeClr val="dk1"/>
                          </a:solidFill>
                          <a:latin typeface="+mn-ea"/>
                          <a:ea typeface="Meiryo UI"/>
                          <a:cs typeface="+mn-cs"/>
                        </a:rPr>
                        <a:t>1.5</a:t>
                      </a:r>
                      <a:r>
                        <a:rPr kumimoji="1" lang="ja-JP" altLang="en-US" sz="1400" kern="1200" dirty="0">
                          <a:solidFill>
                            <a:schemeClr val="dk1"/>
                          </a:solidFill>
                          <a:latin typeface="+mn-ea"/>
                          <a:ea typeface="Meiryo UI"/>
                          <a:cs typeface="+mn-cs"/>
                        </a:rPr>
                        <a:t>点：</a:t>
                      </a:r>
                      <a:br>
                        <a:rPr kumimoji="1" lang="en-US" altLang="ja-JP" sz="1400" kern="1200" dirty="0">
                          <a:solidFill>
                            <a:schemeClr val="dk1"/>
                          </a:solidFill>
                          <a:latin typeface="+mn-ea"/>
                          <a:ea typeface="Meiryo UI"/>
                          <a:cs typeface="+mn-cs"/>
                        </a:rPr>
                      </a:br>
                      <a:r>
                        <a:rPr kumimoji="1" lang="ja-JP" altLang="en-US" sz="1400" kern="1200" dirty="0">
                          <a:solidFill>
                            <a:schemeClr val="dk1"/>
                          </a:solidFill>
                          <a:latin typeface="+mn-ea"/>
                          <a:ea typeface="Meiryo UI"/>
                          <a:cs typeface="+mn-cs"/>
                        </a:rPr>
                        <a:t>組織の「総エネルギー消費量」の</a:t>
                      </a:r>
                      <a:r>
                        <a:rPr kumimoji="1" lang="en-US" altLang="ja-JP" sz="1400" kern="1200" dirty="0">
                          <a:solidFill>
                            <a:schemeClr val="dk1"/>
                          </a:solidFill>
                          <a:latin typeface="+mn-ea"/>
                          <a:ea typeface="Meiryo UI"/>
                          <a:cs typeface="+mn-cs"/>
                        </a:rPr>
                        <a:t>75%</a:t>
                      </a:r>
                      <a:r>
                        <a:rPr kumimoji="1" lang="ja-JP" altLang="en-US" sz="1400" kern="1200" dirty="0">
                          <a:solidFill>
                            <a:schemeClr val="dk1"/>
                          </a:solidFill>
                          <a:latin typeface="+mn-ea"/>
                          <a:ea typeface="Meiryo UI"/>
                          <a:cs typeface="+mn-cs"/>
                        </a:rPr>
                        <a:t>以上が再エネ</a:t>
                      </a:r>
                      <a:endParaRPr kumimoji="1" lang="en-US" altLang="ja-JP" sz="1400" kern="1200" dirty="0">
                        <a:solidFill>
                          <a:schemeClr val="dk1"/>
                        </a:solidFill>
                        <a:latin typeface="+mn-ea"/>
                        <a:ea typeface="Meiryo UI"/>
                        <a:cs typeface="+mn-cs"/>
                      </a:endParaRPr>
                    </a:p>
                    <a:p>
                      <a:pPr algn="l"/>
                      <a:r>
                        <a:rPr kumimoji="1" lang="en-US" altLang="ja-JP" sz="1400" kern="1200" dirty="0">
                          <a:solidFill>
                            <a:schemeClr val="dk1"/>
                          </a:solidFill>
                          <a:latin typeface="+mn-ea"/>
                          <a:ea typeface="Meiryo UI"/>
                          <a:cs typeface="+mn-cs"/>
                        </a:rPr>
                        <a:t>1</a:t>
                      </a:r>
                      <a:r>
                        <a:rPr kumimoji="1" lang="ja-JP" altLang="en-US" sz="1400" kern="1200" dirty="0">
                          <a:solidFill>
                            <a:schemeClr val="dk1"/>
                          </a:solidFill>
                          <a:latin typeface="+mn-ea"/>
                          <a:ea typeface="Meiryo UI"/>
                          <a:cs typeface="+mn-cs"/>
                        </a:rPr>
                        <a:t>点：</a:t>
                      </a:r>
                      <a:br>
                        <a:rPr kumimoji="1" lang="en-US" altLang="ja-JP" sz="1400" kern="1200" dirty="0">
                          <a:solidFill>
                            <a:schemeClr val="dk1"/>
                          </a:solidFill>
                          <a:latin typeface="+mn-ea"/>
                          <a:ea typeface="Meiryo UI"/>
                          <a:cs typeface="+mn-cs"/>
                        </a:rPr>
                      </a:br>
                      <a:r>
                        <a:rPr kumimoji="1" lang="ja-JP" altLang="en-US" sz="1400" kern="1200" dirty="0">
                          <a:solidFill>
                            <a:schemeClr val="dk1"/>
                          </a:solidFill>
                          <a:latin typeface="+mn-ea"/>
                          <a:ea typeface="Meiryo UI"/>
                          <a:cs typeface="+mn-cs"/>
                        </a:rPr>
                        <a:t>組織の「総エネルギー消費量」の</a:t>
                      </a:r>
                      <a:r>
                        <a:rPr kumimoji="1" lang="en-US" altLang="ja-JP" sz="1400" kern="1200" dirty="0">
                          <a:solidFill>
                            <a:schemeClr val="dk1"/>
                          </a:solidFill>
                          <a:latin typeface="+mn-ea"/>
                          <a:ea typeface="Meiryo UI"/>
                          <a:cs typeface="+mn-cs"/>
                        </a:rPr>
                        <a:t>50%</a:t>
                      </a:r>
                      <a:r>
                        <a:rPr kumimoji="1" lang="ja-JP" altLang="en-US" sz="1400" kern="1200" dirty="0">
                          <a:solidFill>
                            <a:schemeClr val="dk1"/>
                          </a:solidFill>
                          <a:latin typeface="+mn-ea"/>
                          <a:ea typeface="Meiryo UI"/>
                          <a:cs typeface="+mn-cs"/>
                        </a:rPr>
                        <a:t>以上が再エネ</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15449">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en-US" altLang="ja-JP" dirty="0">
                          <a:latin typeface="+mn-ea"/>
                          <a:ea typeface="+mn-ea"/>
                        </a:rPr>
                        <a:t>7.30.9</a:t>
                      </a:r>
                      <a:r>
                        <a:rPr kumimoji="1" lang="ja-JP" altLang="en-US" dirty="0">
                          <a:latin typeface="+mn-ea"/>
                          <a:ea typeface="+mn-ea"/>
                        </a:rPr>
                        <a:t>での評価</a:t>
                      </a:r>
                      <a:endParaRPr kumimoji="1" lang="en-US" altLang="ja-JP" dirty="0">
                        <a:latin typeface="+mn-ea"/>
                        <a:ea typeface="+mn-ea"/>
                      </a:endParaRPr>
                    </a:p>
                    <a:p>
                      <a:pPr algn="l"/>
                      <a:r>
                        <a:rPr kumimoji="1" lang="ja-JP" altLang="en-US" dirty="0">
                          <a:latin typeface="+mn-ea"/>
                          <a:ea typeface="+mn-ea"/>
                        </a:rPr>
                        <a:t>（</a:t>
                      </a:r>
                      <a:r>
                        <a:rPr kumimoji="1" lang="ja-JP" altLang="en-US" sz="1400" dirty="0">
                          <a:latin typeface="+mn-ea"/>
                          <a:ea typeface="+mn-ea"/>
                        </a:rPr>
                        <a:t>御社が報告年に生成、消費した電力、熱、蒸気および冷水に関する詳細を記入してください）</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a:solidFill>
                            <a:schemeClr val="dk1"/>
                          </a:solidFill>
                          <a:latin typeface="+mn-ea"/>
                          <a:ea typeface="Meiryo UI"/>
                          <a:cs typeface="+mn-cs"/>
                        </a:rPr>
                        <a:t>（最大</a:t>
                      </a:r>
                      <a:r>
                        <a:rPr kumimoji="1" lang="en-US" altLang="ja-JP" sz="1400" kern="1200" dirty="0">
                          <a:solidFill>
                            <a:schemeClr val="dk1"/>
                          </a:solidFill>
                          <a:latin typeface="+mn-ea"/>
                          <a:ea typeface="Meiryo UI"/>
                          <a:cs typeface="+mn-cs"/>
                        </a:rPr>
                        <a:t>4</a:t>
                      </a:r>
                      <a:r>
                        <a:rPr kumimoji="1" lang="ja-JP" altLang="en-US" sz="1400" kern="1200" dirty="0">
                          <a:solidFill>
                            <a:schemeClr val="dk1"/>
                          </a:solidFill>
                          <a:latin typeface="+mn-ea"/>
                          <a:ea typeface="Meiryo UI"/>
                          <a:cs typeface="+mn-cs"/>
                        </a:rPr>
                        <a:t>点）</a:t>
                      </a:r>
                      <a:endParaRPr kumimoji="1" lang="en-US" altLang="ja-JP" sz="1400" kern="1200" dirty="0">
                        <a:solidFill>
                          <a:schemeClr val="dk1"/>
                        </a:solidFill>
                        <a:latin typeface="+mn-ea"/>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n-ea"/>
                          <a:ea typeface="+mn-ea"/>
                        </a:rPr>
                        <a:t>少なくとも</a:t>
                      </a:r>
                      <a:r>
                        <a:rPr kumimoji="1" lang="en-US" altLang="ja-JP" sz="1400" dirty="0">
                          <a:latin typeface="+mn-ea"/>
                          <a:ea typeface="+mn-ea"/>
                        </a:rPr>
                        <a:t>1</a:t>
                      </a:r>
                      <a:r>
                        <a:rPr kumimoji="1" lang="ja-JP" altLang="en-US" sz="1400" dirty="0">
                          <a:latin typeface="+mn-ea"/>
                          <a:ea typeface="+mn-ea"/>
                        </a:rPr>
                        <a:t>つの行に回答</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ja-JP" altLang="en-US" sz="1400" dirty="0">
                          <a:latin typeface="+mn-ea"/>
                          <a:ea typeface="+mn-ea"/>
                        </a:rPr>
                        <a:t>（最大</a:t>
                      </a:r>
                      <a:r>
                        <a:rPr kumimoji="1" lang="en-US" altLang="ja-JP" sz="1400" dirty="0">
                          <a:latin typeface="+mn-ea"/>
                          <a:ea typeface="+mn-ea"/>
                        </a:rPr>
                        <a:t>1</a:t>
                      </a:r>
                      <a:r>
                        <a:rPr kumimoji="1" lang="ja-JP" altLang="en-US" sz="1400" dirty="0">
                          <a:latin typeface="+mn-ea"/>
                          <a:ea typeface="+mn-ea"/>
                        </a:rPr>
                        <a:t>点）</a:t>
                      </a:r>
                      <a:endParaRPr kumimoji="1" lang="en-US" altLang="ja-JP" sz="1400" dirty="0">
                        <a:latin typeface="+mn-ea"/>
                        <a:ea typeface="+mn-ea"/>
                      </a:endParaRPr>
                    </a:p>
                    <a:p>
                      <a:pPr algn="l"/>
                      <a:r>
                        <a:rPr kumimoji="1" lang="ja-JP" altLang="en-US" sz="1400" dirty="0">
                          <a:latin typeface="+mn-ea"/>
                          <a:ea typeface="+mn-ea"/>
                        </a:rPr>
                        <a:t>すべての項目に記入</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ja-JP" altLang="en-US" sz="1400" dirty="0">
                          <a:latin typeface="+mn-ea"/>
                          <a:ea typeface="+mn-ea"/>
                        </a:rPr>
                        <a:t>（最大</a:t>
                      </a:r>
                      <a:r>
                        <a:rPr kumimoji="1" lang="en-US" altLang="ja-JP" sz="1400" dirty="0">
                          <a:latin typeface="+mn-ea"/>
                          <a:ea typeface="+mn-ea"/>
                        </a:rPr>
                        <a:t>1</a:t>
                      </a:r>
                      <a:r>
                        <a:rPr kumimoji="1" lang="ja-JP" altLang="en-US" sz="1400" dirty="0">
                          <a:latin typeface="+mn-ea"/>
                          <a:ea typeface="+mn-ea"/>
                        </a:rPr>
                        <a:t>点）</a:t>
                      </a:r>
                      <a:endParaRPr kumimoji="1" lang="en-US" altLang="ja-JP" sz="1400" dirty="0">
                        <a:latin typeface="+mn-ea"/>
                        <a:ea typeface="+mn-ea"/>
                      </a:endParaRPr>
                    </a:p>
                    <a:p>
                      <a:pPr algn="l"/>
                      <a:r>
                        <a:rPr kumimoji="1" lang="ja-JP" altLang="en-US" sz="1400" dirty="0">
                          <a:latin typeface="+mn-ea"/>
                          <a:ea typeface="+mn-ea"/>
                        </a:rPr>
                        <a:t>再エネの総生成量</a:t>
                      </a:r>
                      <a:r>
                        <a:rPr kumimoji="1" lang="en-US" altLang="ja-JP" sz="1400" dirty="0">
                          <a:latin typeface="+mn-ea"/>
                          <a:ea typeface="+mn-ea"/>
                        </a:rPr>
                        <a:t>(MWh)</a:t>
                      </a:r>
                      <a:r>
                        <a:rPr kumimoji="1" lang="ja-JP" altLang="en-US" sz="1400" dirty="0">
                          <a:latin typeface="+mn-ea"/>
                          <a:ea typeface="+mn-ea"/>
                        </a:rPr>
                        <a:t>」が、「合計差引前総生成量」の</a:t>
                      </a:r>
                      <a:r>
                        <a:rPr kumimoji="1" lang="en-US" altLang="ja-JP" sz="1400" dirty="0">
                          <a:latin typeface="+mn-ea"/>
                          <a:ea typeface="+mn-ea"/>
                        </a:rPr>
                        <a:t>50%</a:t>
                      </a:r>
                      <a:r>
                        <a:rPr kumimoji="1" lang="ja-JP" altLang="en-US" sz="1400" dirty="0">
                          <a:latin typeface="+mn-ea"/>
                          <a:ea typeface="+mn-ea"/>
                        </a:rPr>
                        <a:t>以上を占める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ja-JP" altLang="en-US" sz="1400" kern="1200" dirty="0">
                          <a:solidFill>
                            <a:schemeClr val="dk1"/>
                          </a:solidFill>
                          <a:latin typeface="+mn-ea"/>
                          <a:ea typeface="Meiryo UI"/>
                          <a:cs typeface="+mn-cs"/>
                        </a:rPr>
                        <a:t>（最大</a:t>
                      </a:r>
                      <a:r>
                        <a:rPr kumimoji="1" lang="en-US" altLang="ja-JP" sz="1400" kern="1200" dirty="0">
                          <a:solidFill>
                            <a:schemeClr val="dk1"/>
                          </a:solidFill>
                          <a:latin typeface="+mn-ea"/>
                          <a:ea typeface="Meiryo UI"/>
                          <a:cs typeface="+mn-cs"/>
                        </a:rPr>
                        <a:t>1</a:t>
                      </a:r>
                      <a:r>
                        <a:rPr kumimoji="1" lang="ja-JP" altLang="en-US" sz="1400" kern="1200" dirty="0">
                          <a:solidFill>
                            <a:schemeClr val="dk1"/>
                          </a:solidFill>
                          <a:latin typeface="+mn-ea"/>
                          <a:ea typeface="Meiryo UI"/>
                          <a:cs typeface="+mn-cs"/>
                        </a:rPr>
                        <a:t>点）</a:t>
                      </a:r>
                      <a:endParaRPr kumimoji="1" lang="en-US" altLang="ja-JP" sz="1400" kern="1200" dirty="0">
                        <a:solidFill>
                          <a:schemeClr val="dk1"/>
                        </a:solidFill>
                        <a:latin typeface="+mn-ea"/>
                        <a:ea typeface="Meiryo UI"/>
                        <a:cs typeface="+mn-cs"/>
                      </a:endParaRPr>
                    </a:p>
                    <a:p>
                      <a:pPr algn="l"/>
                      <a:r>
                        <a:rPr kumimoji="1" lang="ja-JP" altLang="en-US" sz="1400" kern="1200" dirty="0">
                          <a:solidFill>
                            <a:schemeClr val="dk1"/>
                          </a:solidFill>
                          <a:latin typeface="+mn-ea"/>
                          <a:ea typeface="Meiryo UI"/>
                          <a:cs typeface="+mn-cs"/>
                        </a:rPr>
                        <a:t>再エネの総生成量</a:t>
                      </a:r>
                      <a:r>
                        <a:rPr kumimoji="1" lang="en-US" altLang="ja-JP" sz="1400" kern="1200" dirty="0">
                          <a:solidFill>
                            <a:schemeClr val="dk1"/>
                          </a:solidFill>
                          <a:latin typeface="+mn-ea"/>
                          <a:ea typeface="Meiryo UI"/>
                          <a:cs typeface="+mn-cs"/>
                        </a:rPr>
                        <a:t>(MWh)</a:t>
                      </a:r>
                      <a:r>
                        <a:rPr kumimoji="1" lang="ja-JP" altLang="en-US" sz="1400" kern="1200" dirty="0">
                          <a:solidFill>
                            <a:schemeClr val="dk1"/>
                          </a:solidFill>
                          <a:latin typeface="+mn-ea"/>
                          <a:ea typeface="Meiryo UI"/>
                          <a:cs typeface="+mn-cs"/>
                        </a:rPr>
                        <a:t>」が、「合計差引前総生成量」の</a:t>
                      </a:r>
                      <a:r>
                        <a:rPr kumimoji="1" lang="en-US" altLang="ja-JP" sz="1400" kern="1200" dirty="0">
                          <a:solidFill>
                            <a:schemeClr val="dk1"/>
                          </a:solidFill>
                          <a:latin typeface="+mn-ea"/>
                          <a:ea typeface="Meiryo UI"/>
                          <a:cs typeface="+mn-cs"/>
                        </a:rPr>
                        <a:t>100%</a:t>
                      </a:r>
                      <a:r>
                        <a:rPr kumimoji="1" lang="ja-JP" altLang="en-US" sz="1400" kern="1200" dirty="0">
                          <a:solidFill>
                            <a:schemeClr val="dk1"/>
                          </a:solidFill>
                          <a:latin typeface="+mn-ea"/>
                          <a:ea typeface="Meiryo UI"/>
                          <a:cs typeface="+mn-cs"/>
                        </a:rPr>
                        <a:t>を占める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0896552"/>
                  </a:ext>
                </a:extLst>
              </a:tr>
            </a:tbl>
          </a:graphicData>
        </a:graphic>
      </p:graphicFrame>
    </p:spTree>
    <p:extLst>
      <p:ext uri="{BB962C8B-B14F-4D97-AF65-F5344CB8AC3E}">
        <p14:creationId xmlns:p14="http://schemas.microsoft.com/office/powerpoint/2010/main" val="3206776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FE704-169D-7231-4DF5-FD4461724CE6}"/>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47738B23-88C9-1E4D-EC7D-7B25D2257D10}"/>
              </a:ext>
            </a:extLst>
          </p:cNvPr>
          <p:cNvSpPr>
            <a:spLocks noGrp="1"/>
          </p:cNvSpPr>
          <p:nvPr>
            <p:ph type="title"/>
          </p:nvPr>
        </p:nvSpPr>
        <p:spPr/>
        <p:txBody>
          <a:bodyPr/>
          <a:lstStyle/>
          <a:p>
            <a:r>
              <a:rPr kumimoji="1" lang="en-US" altLang="ja-JP" dirty="0"/>
              <a:t>CDP</a:t>
            </a:r>
            <a:r>
              <a:rPr kumimoji="1" lang="ja-JP" altLang="en-US" dirty="0"/>
              <a:t>質問書との</a:t>
            </a:r>
            <a:r>
              <a:rPr lang="ja-JP" altLang="en-US" dirty="0"/>
              <a:t>関連性 </a:t>
            </a:r>
            <a:r>
              <a:rPr lang="en-US" altLang="ja-JP" dirty="0"/>
              <a:t>2/3</a:t>
            </a:r>
            <a:endParaRPr kumimoji="1" lang="ja-JP" altLang="en-US" dirty="0"/>
          </a:p>
        </p:txBody>
      </p:sp>
      <p:sp>
        <p:nvSpPr>
          <p:cNvPr id="4" name="コンテンツ プレースホルダー 3">
            <a:extLst>
              <a:ext uri="{FF2B5EF4-FFF2-40B4-BE49-F238E27FC236}">
                <a16:creationId xmlns:a16="http://schemas.microsoft.com/office/drawing/2014/main" id="{4C73A946-DEE1-73FB-553F-D40F039630F6}"/>
              </a:ext>
            </a:extLst>
          </p:cNvPr>
          <p:cNvSpPr>
            <a:spLocks noGrp="1"/>
          </p:cNvSpPr>
          <p:nvPr>
            <p:ph sz="quarter" idx="11"/>
          </p:nvPr>
        </p:nvSpPr>
        <p:spPr/>
        <p:txBody>
          <a:bodyPr/>
          <a:lstStyle/>
          <a:p>
            <a:r>
              <a:rPr kumimoji="1" lang="en-US" altLang="ja-JP" dirty="0"/>
              <a:t>RE100</a:t>
            </a:r>
            <a:r>
              <a:rPr kumimoji="1" lang="ja-JP" altLang="en-US" dirty="0"/>
              <a:t>に取り組むメリット③</a:t>
            </a:r>
          </a:p>
        </p:txBody>
      </p:sp>
      <p:sp>
        <p:nvSpPr>
          <p:cNvPr id="6" name="コンテンツ プレースホルダー 4">
            <a:extLst>
              <a:ext uri="{FF2B5EF4-FFF2-40B4-BE49-F238E27FC236}">
                <a16:creationId xmlns:a16="http://schemas.microsoft.com/office/drawing/2014/main" id="{D264E427-F8BD-FEC2-B4FD-5E3CD7557E93}"/>
              </a:ext>
            </a:extLst>
          </p:cNvPr>
          <p:cNvSpPr>
            <a:spLocks noGrp="1"/>
          </p:cNvSpPr>
          <p:nvPr>
            <p:ph sz="quarter" idx="12"/>
          </p:nvPr>
        </p:nvSpPr>
        <p:spPr>
          <a:xfrm>
            <a:off x="161925" y="1110920"/>
            <a:ext cx="10367963" cy="634941"/>
          </a:xfrm>
        </p:spPr>
        <p:txBody>
          <a:bodyPr/>
          <a:lstStyle/>
          <a:p>
            <a:r>
              <a:rPr lang="ja-JP" altLang="en-US" dirty="0"/>
              <a:t>実施中の再エネ調達手法や再エネ導入比率によって得られる得点が異なる設問がある。</a:t>
            </a:r>
            <a:endParaRPr lang="en-US" altLang="ja-JP" dirty="0"/>
          </a:p>
        </p:txBody>
      </p:sp>
      <p:graphicFrame>
        <p:nvGraphicFramePr>
          <p:cNvPr id="9" name="表 8">
            <a:extLst>
              <a:ext uri="{FF2B5EF4-FFF2-40B4-BE49-F238E27FC236}">
                <a16:creationId xmlns:a16="http://schemas.microsoft.com/office/drawing/2014/main" id="{6DCD1B2E-7693-1493-4C3C-B7962A3B0260}"/>
              </a:ext>
            </a:extLst>
          </p:cNvPr>
          <p:cNvGraphicFramePr>
            <a:graphicFrameLocks noGrp="1"/>
          </p:cNvGraphicFramePr>
          <p:nvPr/>
        </p:nvGraphicFramePr>
        <p:xfrm>
          <a:off x="521493" y="1924514"/>
          <a:ext cx="9648826" cy="5472582"/>
        </p:xfrm>
        <a:graphic>
          <a:graphicData uri="http://schemas.openxmlformats.org/drawingml/2006/table">
            <a:tbl>
              <a:tblPr firstRow="1" bandRow="1"/>
              <a:tblGrid>
                <a:gridCol w="1901070">
                  <a:extLst>
                    <a:ext uri="{9D8B030D-6E8A-4147-A177-3AD203B41FA5}">
                      <a16:colId xmlns:a16="http://schemas.microsoft.com/office/drawing/2014/main" val="20000"/>
                    </a:ext>
                  </a:extLst>
                </a:gridCol>
                <a:gridCol w="1936939">
                  <a:extLst>
                    <a:ext uri="{9D8B030D-6E8A-4147-A177-3AD203B41FA5}">
                      <a16:colId xmlns:a16="http://schemas.microsoft.com/office/drawing/2014/main" val="20001"/>
                    </a:ext>
                  </a:extLst>
                </a:gridCol>
                <a:gridCol w="1936939">
                  <a:extLst>
                    <a:ext uri="{9D8B030D-6E8A-4147-A177-3AD203B41FA5}">
                      <a16:colId xmlns:a16="http://schemas.microsoft.com/office/drawing/2014/main" val="20002"/>
                    </a:ext>
                  </a:extLst>
                </a:gridCol>
                <a:gridCol w="1936939">
                  <a:extLst>
                    <a:ext uri="{9D8B030D-6E8A-4147-A177-3AD203B41FA5}">
                      <a16:colId xmlns:a16="http://schemas.microsoft.com/office/drawing/2014/main" val="20003"/>
                    </a:ext>
                  </a:extLst>
                </a:gridCol>
                <a:gridCol w="1936939">
                  <a:extLst>
                    <a:ext uri="{9D8B030D-6E8A-4147-A177-3AD203B41FA5}">
                      <a16:colId xmlns:a16="http://schemas.microsoft.com/office/drawing/2014/main" val="20004"/>
                    </a:ext>
                  </a:extLst>
                </a:gridCol>
              </a:tblGrid>
              <a:tr h="450291">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b="1" dirty="0">
                          <a:solidFill>
                            <a:schemeClr val="tx1"/>
                          </a:solidFill>
                          <a:latin typeface="+mn-ea"/>
                          <a:ea typeface="+mn-ea"/>
                        </a:rPr>
                        <a:t>評価基準</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hMerge="1">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hMerge="1">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hMerge="1">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10000"/>
                  </a:ext>
                </a:extLst>
              </a:tr>
              <a:tr h="450291">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endParaRPr kumimoji="1" lang="ja-JP" altLang="en-US"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b="1" dirty="0">
                          <a:solidFill>
                            <a:schemeClr val="tx1"/>
                          </a:solidFill>
                          <a:latin typeface="+mn-ea"/>
                          <a:ea typeface="+mn-ea"/>
                        </a:rPr>
                        <a:t>情報開示</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b="1" dirty="0">
                          <a:solidFill>
                            <a:schemeClr val="tx1"/>
                          </a:solidFill>
                          <a:latin typeface="+mn-ea"/>
                          <a:ea typeface="+mn-ea"/>
                        </a:rPr>
                        <a:t>認識</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b="1" dirty="0">
                          <a:solidFill>
                            <a:schemeClr val="tx1"/>
                          </a:solidFill>
                          <a:latin typeface="+mn-ea"/>
                          <a:ea typeface="+mn-ea"/>
                        </a:rPr>
                        <a:t>マネジメント</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b="1" dirty="0">
                          <a:solidFill>
                            <a:schemeClr val="tx1"/>
                          </a:solidFill>
                          <a:latin typeface="+mn-ea"/>
                          <a:ea typeface="+mn-ea"/>
                        </a:rPr>
                        <a:t>リーダーシップ</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10001"/>
                  </a:ext>
                </a:extLst>
              </a:tr>
              <a:tr h="4315291">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en-US" altLang="ja-JP" dirty="0">
                          <a:latin typeface="+mn-ea"/>
                          <a:ea typeface="+mn-ea"/>
                        </a:rPr>
                        <a:t>7.30.14</a:t>
                      </a:r>
                      <a:r>
                        <a:rPr kumimoji="1" lang="ja-JP" altLang="en-US" dirty="0">
                          <a:latin typeface="+mn-ea"/>
                          <a:ea typeface="+mn-ea"/>
                        </a:rPr>
                        <a:t>での評価</a:t>
                      </a:r>
                      <a:endParaRPr kumimoji="1" lang="en-US" altLang="ja-JP" dirty="0">
                        <a:latin typeface="+mn-ea"/>
                        <a:ea typeface="+mn-ea"/>
                      </a:endParaRPr>
                    </a:p>
                    <a:p>
                      <a:pPr algn="l"/>
                      <a:r>
                        <a:rPr kumimoji="1" lang="ja-JP" altLang="en-US" sz="1400" dirty="0">
                          <a:latin typeface="+mn-ea"/>
                          <a:ea typeface="+mn-ea"/>
                        </a:rPr>
                        <a:t>（</a:t>
                      </a:r>
                      <a:r>
                        <a:rPr kumimoji="1" lang="en-US" altLang="ja-JP" sz="1400" dirty="0">
                          <a:latin typeface="+mn-ea"/>
                          <a:ea typeface="+mn-ea"/>
                        </a:rPr>
                        <a:t>7.7</a:t>
                      </a:r>
                      <a:r>
                        <a:rPr kumimoji="1" lang="ja-JP" altLang="en-US" sz="1400" dirty="0">
                          <a:latin typeface="+mn-ea"/>
                          <a:ea typeface="+mn-ea"/>
                        </a:rPr>
                        <a:t>で回答したマーケット基準</a:t>
                      </a:r>
                      <a:r>
                        <a:rPr kumimoji="1" lang="en-US" altLang="ja-JP" sz="1400" dirty="0">
                          <a:latin typeface="+mn-ea"/>
                          <a:ea typeface="+mn-ea"/>
                        </a:rPr>
                        <a:t>Scope2</a:t>
                      </a:r>
                      <a:r>
                        <a:rPr kumimoji="1" lang="ja-JP" altLang="en-US" sz="1400" dirty="0">
                          <a:latin typeface="+mn-ea"/>
                          <a:ea typeface="+mn-ea"/>
                        </a:rPr>
                        <a:t>排出量算定でのゼロまたはほぼゼロエミッション排出係数で計算された電力、熱、蒸気及び</a:t>
                      </a:r>
                      <a:r>
                        <a:rPr kumimoji="1" lang="en-US" altLang="ja-JP" sz="1400" dirty="0">
                          <a:latin typeface="+mn-ea"/>
                          <a:ea typeface="+mn-ea"/>
                        </a:rPr>
                        <a:t>/</a:t>
                      </a:r>
                      <a:r>
                        <a:rPr kumimoji="1" lang="ja-JP" altLang="en-US" sz="1400" dirty="0">
                          <a:latin typeface="+mn-ea"/>
                          <a:ea typeface="+mn-ea"/>
                        </a:rPr>
                        <a:t>または冷却量の詳細を回答してください）</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ja-JP" altLang="en-US" sz="1400" dirty="0">
                          <a:latin typeface="+mn-ea"/>
                          <a:ea typeface="+mn-ea"/>
                        </a:rPr>
                        <a:t>（最大</a:t>
                      </a:r>
                      <a:r>
                        <a:rPr kumimoji="1" lang="en-US" altLang="ja-JP" sz="1400" dirty="0">
                          <a:latin typeface="+mn-ea"/>
                          <a:ea typeface="+mn-ea"/>
                        </a:rPr>
                        <a:t>7</a:t>
                      </a:r>
                      <a:r>
                        <a:rPr kumimoji="1" lang="ja-JP" altLang="en-US" sz="1400" dirty="0">
                          <a:latin typeface="+mn-ea"/>
                          <a:ea typeface="+mn-ea"/>
                        </a:rPr>
                        <a:t>点）</a:t>
                      </a:r>
                      <a:endParaRPr kumimoji="1" lang="en-US" altLang="ja-JP" sz="1400" dirty="0">
                        <a:latin typeface="+mn-ea"/>
                        <a:ea typeface="+mn-ea"/>
                      </a:endParaRPr>
                    </a:p>
                    <a:p>
                      <a:pPr algn="l"/>
                      <a:r>
                        <a:rPr kumimoji="1" lang="ja-JP" altLang="en-US" sz="1400" dirty="0">
                          <a:latin typeface="+mn-ea"/>
                          <a:ea typeface="+mn-ea"/>
                        </a:rPr>
                        <a:t>回答項目数に応じて得点</a:t>
                      </a:r>
                      <a:endParaRPr kumimoji="1" lang="en-US" altLang="ja-JP" sz="14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en-US" altLang="ja-JP" sz="1400" kern="1200" dirty="0">
                          <a:solidFill>
                            <a:schemeClr val="dk1"/>
                          </a:solidFill>
                          <a:latin typeface="+mn-ea"/>
                          <a:ea typeface="Meiryo UI"/>
                          <a:cs typeface="+mn-cs"/>
                        </a:rPr>
                        <a:t>2</a:t>
                      </a:r>
                      <a:r>
                        <a:rPr kumimoji="1" lang="ja-JP" altLang="en-US" sz="1400" kern="1200" dirty="0">
                          <a:solidFill>
                            <a:schemeClr val="dk1"/>
                          </a:solidFill>
                          <a:latin typeface="+mn-ea"/>
                          <a:ea typeface="Meiryo UI"/>
                          <a:cs typeface="+mn-cs"/>
                        </a:rPr>
                        <a:t>点（フルポイント）：</a:t>
                      </a:r>
                      <a:br>
                        <a:rPr kumimoji="1" lang="en-US" altLang="ja-JP" sz="1400" kern="1200" dirty="0">
                          <a:solidFill>
                            <a:schemeClr val="dk1"/>
                          </a:solidFill>
                          <a:latin typeface="+mn-ea"/>
                          <a:ea typeface="Meiryo UI"/>
                          <a:cs typeface="+mn-cs"/>
                        </a:rPr>
                      </a:br>
                      <a:r>
                        <a:rPr kumimoji="1" lang="ja-JP" altLang="en-US" sz="1400" kern="1200" dirty="0">
                          <a:solidFill>
                            <a:schemeClr val="dk1"/>
                          </a:solidFill>
                          <a:latin typeface="+mn-ea"/>
                          <a:ea typeface="Meiryo UI"/>
                          <a:cs typeface="+mn-cs"/>
                        </a:rPr>
                        <a:t>調達方法が「なし（低炭素電力、熱、蒸気、冷熱の自発的な購入がなかった）」または「</a:t>
                      </a:r>
                      <a:r>
                        <a:rPr kumimoji="1" lang="en-US" altLang="ja-JP" sz="1400" kern="1200" dirty="0">
                          <a:solidFill>
                            <a:schemeClr val="dk1"/>
                          </a:solidFill>
                          <a:latin typeface="+mn-ea"/>
                          <a:ea typeface="Meiryo UI"/>
                          <a:cs typeface="+mn-cs"/>
                        </a:rPr>
                        <a:t>95%</a:t>
                      </a:r>
                      <a:r>
                        <a:rPr kumimoji="1" lang="ja-JP" altLang="en-US" sz="1400" kern="1200" dirty="0">
                          <a:solidFill>
                            <a:schemeClr val="dk1"/>
                          </a:solidFill>
                          <a:latin typeface="+mn-ea"/>
                          <a:ea typeface="Meiryo UI"/>
                          <a:cs typeface="+mn-cs"/>
                        </a:rPr>
                        <a:t>以上が低炭素であり、低炭素電力を配分するための仕組みがないグリッドからの通常電力供給」でない</a:t>
                      </a:r>
                      <a:endParaRPr kumimoji="1" lang="en-US" altLang="ja-JP" sz="1400" kern="1200" dirty="0">
                        <a:solidFill>
                          <a:schemeClr val="dk1"/>
                        </a:solidFill>
                        <a:latin typeface="+mn-ea"/>
                        <a:ea typeface="Meiryo UI"/>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en-US" altLang="ja-JP" sz="1400" kern="1200" dirty="0">
                          <a:solidFill>
                            <a:schemeClr val="dk1"/>
                          </a:solidFill>
                          <a:latin typeface="+mn-ea"/>
                          <a:ea typeface="Meiryo UI"/>
                          <a:cs typeface="+mn-cs"/>
                        </a:rPr>
                        <a:t>1.5</a:t>
                      </a:r>
                      <a:r>
                        <a:rPr kumimoji="1" lang="ja-JP" altLang="en-US" sz="1400" kern="1200" dirty="0">
                          <a:solidFill>
                            <a:schemeClr val="dk1"/>
                          </a:solidFill>
                          <a:latin typeface="+mn-ea"/>
                          <a:ea typeface="Meiryo UI"/>
                          <a:cs typeface="+mn-cs"/>
                        </a:rPr>
                        <a:t>点（フルポイント）</a:t>
                      </a:r>
                      <a:endParaRPr kumimoji="1" lang="en-US" altLang="ja-JP" sz="1400" kern="1200" dirty="0">
                        <a:solidFill>
                          <a:schemeClr val="dk1"/>
                        </a:solidFill>
                        <a:latin typeface="+mn-ea"/>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a:solidFill>
                            <a:schemeClr val="dk1"/>
                          </a:solidFill>
                          <a:latin typeface="+mn-ea"/>
                          <a:ea typeface="Meiryo UI"/>
                          <a:cs typeface="+mn-cs"/>
                        </a:rPr>
                        <a:t>1/1.5</a:t>
                      </a:r>
                      <a:r>
                        <a:rPr kumimoji="1" lang="ja-JP" altLang="en-US" sz="1400" kern="1200" dirty="0">
                          <a:solidFill>
                            <a:schemeClr val="dk1"/>
                          </a:solidFill>
                          <a:latin typeface="+mn-ea"/>
                          <a:ea typeface="Meiryo UI"/>
                          <a:cs typeface="+mn-cs"/>
                        </a:rPr>
                        <a:t>点：</a:t>
                      </a:r>
                      <a:endParaRPr kumimoji="1" lang="en-US" altLang="ja-JP" sz="1400" kern="1200" dirty="0">
                        <a:solidFill>
                          <a:schemeClr val="dk1"/>
                        </a:solidFill>
                        <a:latin typeface="+mn-ea"/>
                        <a:ea typeface="Meiryo UI"/>
                        <a:cs typeface="+mn-cs"/>
                      </a:endParaRPr>
                    </a:p>
                    <a:p>
                      <a:pPr algn="l"/>
                      <a:r>
                        <a:rPr kumimoji="1" lang="ja-JP" altLang="en-US" sz="1400" kern="1200" dirty="0">
                          <a:solidFill>
                            <a:schemeClr val="dk1"/>
                          </a:solidFill>
                          <a:latin typeface="+mn-ea"/>
                          <a:ea typeface="Meiryo UI"/>
                          <a:cs typeface="+mn-cs"/>
                        </a:rPr>
                        <a:t>列「低炭素技術タイプ」で「その他のバイオマス」以外を選択</a:t>
                      </a:r>
                      <a:endParaRPr kumimoji="1" lang="en-US" altLang="ja-JP" sz="1400" kern="1200" dirty="0">
                        <a:solidFill>
                          <a:schemeClr val="dk1"/>
                        </a:solidFill>
                        <a:latin typeface="+mn-ea"/>
                        <a:ea typeface="Meiryo UI"/>
                        <a:cs typeface="+mn-cs"/>
                      </a:endParaRPr>
                    </a:p>
                    <a:p>
                      <a:pPr algn="ctr"/>
                      <a:r>
                        <a:rPr kumimoji="1" lang="ja-JP" altLang="en-US" sz="1400" kern="1200" dirty="0">
                          <a:solidFill>
                            <a:schemeClr val="dk1"/>
                          </a:solidFill>
                          <a:latin typeface="+mn-ea"/>
                          <a:ea typeface="Meiryo UI"/>
                          <a:cs typeface="+mn-cs"/>
                        </a:rPr>
                        <a:t>且つ</a:t>
                      </a:r>
                      <a:br>
                        <a:rPr kumimoji="1" lang="en-US" altLang="ja-JP" sz="1400" kern="1200" dirty="0">
                          <a:solidFill>
                            <a:schemeClr val="dk1"/>
                          </a:solidFill>
                          <a:latin typeface="+mn-ea"/>
                          <a:ea typeface="Meiryo UI"/>
                          <a:cs typeface="+mn-cs"/>
                        </a:rPr>
                      </a:br>
                      <a:r>
                        <a:rPr kumimoji="1" lang="ja-JP" altLang="en-US" sz="1400" kern="1200" dirty="0">
                          <a:solidFill>
                            <a:schemeClr val="dk1"/>
                          </a:solidFill>
                          <a:latin typeface="+mn-ea"/>
                          <a:ea typeface="Meiryo UI"/>
                          <a:cs typeface="+mn-cs"/>
                        </a:rPr>
                        <a:t>調達手法が「フィジカル</a:t>
                      </a:r>
                      <a:r>
                        <a:rPr kumimoji="1" lang="en-US" altLang="ja-JP" sz="1400" kern="1200" dirty="0">
                          <a:solidFill>
                            <a:schemeClr val="dk1"/>
                          </a:solidFill>
                          <a:latin typeface="+mn-ea"/>
                          <a:ea typeface="Meiryo UI"/>
                          <a:cs typeface="+mn-cs"/>
                        </a:rPr>
                        <a:t>PPA</a:t>
                      </a:r>
                      <a:r>
                        <a:rPr kumimoji="1" lang="ja-JP" altLang="en-US" sz="1400" kern="1200" dirty="0">
                          <a:solidFill>
                            <a:schemeClr val="dk1"/>
                          </a:solidFill>
                          <a:latin typeface="+mn-ea"/>
                          <a:ea typeface="Meiryo UI"/>
                          <a:cs typeface="+mn-cs"/>
                        </a:rPr>
                        <a:t>」、「オンサイト</a:t>
                      </a:r>
                      <a:r>
                        <a:rPr kumimoji="1" lang="en-US" altLang="ja-JP" sz="1400" kern="1200" dirty="0">
                          <a:solidFill>
                            <a:schemeClr val="dk1"/>
                          </a:solidFill>
                          <a:latin typeface="+mn-ea"/>
                          <a:ea typeface="Meiryo UI"/>
                          <a:cs typeface="+mn-cs"/>
                        </a:rPr>
                        <a:t>PPA</a:t>
                      </a:r>
                      <a:r>
                        <a:rPr kumimoji="1" lang="ja-JP" altLang="en-US" sz="1400" kern="1200" dirty="0">
                          <a:solidFill>
                            <a:schemeClr val="dk1"/>
                          </a:solidFill>
                          <a:latin typeface="+mn-ea"/>
                          <a:ea typeface="Meiryo UI"/>
                          <a:cs typeface="+mn-cs"/>
                        </a:rPr>
                        <a:t>」、「ダイレクトライン</a:t>
                      </a:r>
                      <a:r>
                        <a:rPr kumimoji="1" lang="en-US" altLang="ja-JP" sz="1400" kern="1200" dirty="0">
                          <a:solidFill>
                            <a:schemeClr val="dk1"/>
                          </a:solidFill>
                          <a:latin typeface="+mn-ea"/>
                          <a:ea typeface="Meiryo UI"/>
                          <a:cs typeface="+mn-cs"/>
                        </a:rPr>
                        <a:t>PPA</a:t>
                      </a:r>
                      <a:r>
                        <a:rPr kumimoji="1" lang="ja-JP" altLang="en-US" sz="1400" kern="1200" dirty="0">
                          <a:solidFill>
                            <a:schemeClr val="dk1"/>
                          </a:solidFill>
                          <a:latin typeface="+mn-ea"/>
                          <a:ea typeface="Meiryo UI"/>
                          <a:cs typeface="+mn-cs"/>
                        </a:rPr>
                        <a:t>」、「</a:t>
                      </a:r>
                      <a:r>
                        <a:rPr kumimoji="1" lang="en-US" altLang="ja-JP" sz="1400" kern="1200" dirty="0">
                          <a:solidFill>
                            <a:schemeClr val="dk1"/>
                          </a:solidFill>
                          <a:latin typeface="+mn-ea"/>
                          <a:ea typeface="Meiryo UI"/>
                          <a:cs typeface="+mn-cs"/>
                        </a:rPr>
                        <a:t>VPPA</a:t>
                      </a:r>
                      <a:r>
                        <a:rPr kumimoji="1" lang="ja-JP" altLang="en-US" sz="1400" kern="1200" dirty="0">
                          <a:solidFill>
                            <a:schemeClr val="dk1"/>
                          </a:solidFill>
                          <a:latin typeface="+mn-ea"/>
                          <a:ea typeface="Meiryo UI"/>
                          <a:cs typeface="+mn-cs"/>
                        </a:rPr>
                        <a:t>」のいずれか</a:t>
                      </a:r>
                      <a:endParaRPr kumimoji="1" lang="en-US" altLang="ja-JP" sz="1400" kern="1200" dirty="0">
                        <a:solidFill>
                          <a:schemeClr val="dk1"/>
                        </a:solidFill>
                        <a:latin typeface="+mn-ea"/>
                        <a:ea typeface="Meiryo UI"/>
                        <a:cs typeface="+mn-cs"/>
                      </a:endParaRPr>
                    </a:p>
                    <a:p>
                      <a:pPr algn="l"/>
                      <a:r>
                        <a:rPr kumimoji="1" lang="en-US" altLang="ja-JP" sz="1400" kern="1200" dirty="0">
                          <a:solidFill>
                            <a:schemeClr val="dk1"/>
                          </a:solidFill>
                          <a:latin typeface="+mn-ea"/>
                          <a:ea typeface="Meiryo UI"/>
                          <a:cs typeface="+mn-cs"/>
                        </a:rPr>
                        <a:t>0.5/1.5</a:t>
                      </a:r>
                      <a:r>
                        <a:rPr kumimoji="1" lang="ja-JP" altLang="en-US" sz="1400" kern="1200" dirty="0">
                          <a:solidFill>
                            <a:schemeClr val="dk1"/>
                          </a:solidFill>
                          <a:latin typeface="+mn-ea"/>
                          <a:ea typeface="Meiryo UI"/>
                          <a:cs typeface="+mn-cs"/>
                        </a:rPr>
                        <a:t>点：</a:t>
                      </a:r>
                      <a:endParaRPr kumimoji="1" lang="en-US" altLang="ja-JP" sz="1400" kern="1200" dirty="0">
                        <a:solidFill>
                          <a:schemeClr val="dk1"/>
                        </a:solidFill>
                        <a:latin typeface="+mn-ea"/>
                        <a:ea typeface="Meiryo UI"/>
                        <a:cs typeface="+mn-cs"/>
                      </a:endParaRPr>
                    </a:p>
                    <a:p>
                      <a:pPr algn="l"/>
                      <a:r>
                        <a:rPr kumimoji="1" lang="ja-JP" altLang="en-US" sz="1400" kern="1200" dirty="0">
                          <a:solidFill>
                            <a:schemeClr val="dk1"/>
                          </a:solidFill>
                          <a:latin typeface="+mn-ea"/>
                          <a:ea typeface="Meiryo UI"/>
                          <a:cs typeface="+mn-cs"/>
                        </a:rPr>
                        <a:t>設備の運転開始年に回答している行の「低炭素エネルギー消費量」の合計が全ての行の「低炭素エネルギー消費量」の合計の</a:t>
                      </a:r>
                      <a:r>
                        <a:rPr kumimoji="1" lang="en-US" altLang="ja-JP" sz="1400" kern="1200" dirty="0">
                          <a:solidFill>
                            <a:schemeClr val="dk1"/>
                          </a:solidFill>
                          <a:latin typeface="+mn-ea"/>
                          <a:ea typeface="Meiryo UI"/>
                          <a:cs typeface="+mn-cs"/>
                        </a:rPr>
                        <a:t>25</a:t>
                      </a:r>
                      <a:r>
                        <a:rPr kumimoji="1" lang="ja-JP" altLang="en-US" sz="1400" kern="1200" dirty="0">
                          <a:solidFill>
                            <a:schemeClr val="dk1"/>
                          </a:solidFill>
                          <a:latin typeface="+mn-ea"/>
                          <a:ea typeface="Meiryo UI"/>
                          <a:cs typeface="+mn-cs"/>
                        </a:rPr>
                        <a:t>％を超えている</a:t>
                      </a:r>
                      <a:endParaRPr kumimoji="1" lang="en-US" altLang="ja-JP" sz="1400" kern="1200" dirty="0">
                        <a:solidFill>
                          <a:schemeClr val="dk1"/>
                        </a:solidFill>
                        <a:latin typeface="+mn-ea"/>
                        <a:ea typeface="Meiryo UI"/>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en-US" altLang="ja-JP" sz="1400" kern="1200" dirty="0">
                          <a:solidFill>
                            <a:schemeClr val="dk1"/>
                          </a:solidFill>
                          <a:latin typeface="+mn-ea"/>
                          <a:ea typeface="Meiryo UI"/>
                          <a:cs typeface="+mn-cs"/>
                        </a:rPr>
                        <a:t>2.5</a:t>
                      </a:r>
                      <a:r>
                        <a:rPr kumimoji="1" lang="ja-JP" altLang="en-US" sz="1400" kern="1200" dirty="0">
                          <a:solidFill>
                            <a:schemeClr val="dk1"/>
                          </a:solidFill>
                          <a:latin typeface="+mn-ea"/>
                          <a:ea typeface="Meiryo UI"/>
                          <a:cs typeface="+mn-cs"/>
                        </a:rPr>
                        <a:t>点（フルポイント）</a:t>
                      </a:r>
                      <a:endParaRPr kumimoji="1" lang="en-US" altLang="ja-JP" sz="1400" kern="1200" dirty="0">
                        <a:solidFill>
                          <a:schemeClr val="dk1"/>
                        </a:solidFill>
                        <a:latin typeface="+mn-ea"/>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a:solidFill>
                            <a:schemeClr val="dk1"/>
                          </a:solidFill>
                          <a:latin typeface="+mn-ea"/>
                          <a:ea typeface="Meiryo UI"/>
                          <a:cs typeface="+mn-cs"/>
                        </a:rPr>
                        <a:t>1/2.5</a:t>
                      </a:r>
                      <a:r>
                        <a:rPr kumimoji="1" lang="ja-JP" altLang="en-US" sz="1400" kern="1200" dirty="0">
                          <a:solidFill>
                            <a:schemeClr val="dk1"/>
                          </a:solidFill>
                          <a:latin typeface="+mn-ea"/>
                          <a:ea typeface="Meiryo UI"/>
                          <a:cs typeface="+mn-cs"/>
                        </a:rPr>
                        <a:t>点：</a:t>
                      </a:r>
                      <a:endParaRPr kumimoji="1" lang="en-US" altLang="ja-JP" sz="1400" kern="1200" dirty="0">
                        <a:solidFill>
                          <a:schemeClr val="dk1"/>
                        </a:solidFill>
                        <a:latin typeface="+mn-ea"/>
                        <a:ea typeface="Meiryo UI"/>
                        <a:cs typeface="+mn-cs"/>
                      </a:endParaRPr>
                    </a:p>
                    <a:p>
                      <a:pPr algn="l"/>
                      <a:r>
                        <a:rPr kumimoji="1" lang="ja-JP" altLang="en-US" sz="1400" kern="1200" dirty="0">
                          <a:solidFill>
                            <a:schemeClr val="dk1"/>
                          </a:solidFill>
                          <a:latin typeface="+mn-ea"/>
                          <a:ea typeface="Meiryo UI"/>
                          <a:cs typeface="+mn-cs"/>
                        </a:rPr>
                        <a:t>「低炭素エネルギー消費量」の</a:t>
                      </a:r>
                      <a:r>
                        <a:rPr kumimoji="1" lang="en-US" altLang="ja-JP" sz="1400" kern="1200" dirty="0">
                          <a:solidFill>
                            <a:schemeClr val="dk1"/>
                          </a:solidFill>
                          <a:latin typeface="+mn-ea"/>
                          <a:ea typeface="Meiryo UI"/>
                          <a:cs typeface="+mn-cs"/>
                        </a:rPr>
                        <a:t>25%</a:t>
                      </a:r>
                      <a:r>
                        <a:rPr kumimoji="1" lang="ja-JP" altLang="en-US" sz="1400" kern="1200" dirty="0">
                          <a:solidFill>
                            <a:schemeClr val="dk1"/>
                          </a:solidFill>
                          <a:latin typeface="+mn-ea"/>
                          <a:ea typeface="Meiryo UI"/>
                          <a:cs typeface="+mn-cs"/>
                        </a:rPr>
                        <a:t>以上を「フィジカル</a:t>
                      </a:r>
                      <a:r>
                        <a:rPr kumimoji="1" lang="en-US" altLang="ja-JP" sz="1400" kern="1200" dirty="0">
                          <a:solidFill>
                            <a:schemeClr val="dk1"/>
                          </a:solidFill>
                          <a:latin typeface="+mn-ea"/>
                          <a:ea typeface="Meiryo UI"/>
                          <a:cs typeface="+mn-cs"/>
                        </a:rPr>
                        <a:t>PPA</a:t>
                      </a:r>
                      <a:r>
                        <a:rPr kumimoji="1" lang="ja-JP" altLang="en-US" sz="1400" kern="1200" dirty="0">
                          <a:solidFill>
                            <a:schemeClr val="dk1"/>
                          </a:solidFill>
                          <a:latin typeface="+mn-ea"/>
                          <a:ea typeface="Meiryo UI"/>
                          <a:cs typeface="+mn-cs"/>
                        </a:rPr>
                        <a:t>」、「オンサイト</a:t>
                      </a:r>
                      <a:r>
                        <a:rPr kumimoji="1" lang="en-US" altLang="ja-JP" sz="1400" kern="1200" dirty="0">
                          <a:solidFill>
                            <a:schemeClr val="dk1"/>
                          </a:solidFill>
                          <a:latin typeface="+mn-ea"/>
                          <a:ea typeface="Meiryo UI"/>
                          <a:cs typeface="+mn-cs"/>
                        </a:rPr>
                        <a:t>PPA</a:t>
                      </a:r>
                      <a:r>
                        <a:rPr kumimoji="1" lang="ja-JP" altLang="en-US" sz="1400" kern="1200" dirty="0">
                          <a:solidFill>
                            <a:schemeClr val="dk1"/>
                          </a:solidFill>
                          <a:latin typeface="+mn-ea"/>
                          <a:ea typeface="Meiryo UI"/>
                          <a:cs typeface="+mn-cs"/>
                        </a:rPr>
                        <a:t>」、「ダイレクトライン</a:t>
                      </a:r>
                      <a:r>
                        <a:rPr kumimoji="1" lang="en-US" altLang="ja-JP" sz="1400" kern="1200" dirty="0">
                          <a:solidFill>
                            <a:schemeClr val="dk1"/>
                          </a:solidFill>
                          <a:latin typeface="+mn-ea"/>
                          <a:ea typeface="Meiryo UI"/>
                          <a:cs typeface="+mn-cs"/>
                        </a:rPr>
                        <a:t>PPA</a:t>
                      </a:r>
                      <a:r>
                        <a:rPr kumimoji="1" lang="ja-JP" altLang="en-US" sz="1400" kern="1200" dirty="0">
                          <a:solidFill>
                            <a:schemeClr val="dk1"/>
                          </a:solidFill>
                          <a:latin typeface="+mn-ea"/>
                          <a:ea typeface="Meiryo UI"/>
                          <a:cs typeface="+mn-cs"/>
                        </a:rPr>
                        <a:t>」、「</a:t>
                      </a:r>
                      <a:r>
                        <a:rPr kumimoji="1" lang="en-US" altLang="ja-JP" sz="1400" kern="1200" dirty="0">
                          <a:solidFill>
                            <a:schemeClr val="dk1"/>
                          </a:solidFill>
                          <a:latin typeface="+mn-ea"/>
                          <a:ea typeface="Meiryo UI"/>
                          <a:cs typeface="+mn-cs"/>
                        </a:rPr>
                        <a:t>VPPA</a:t>
                      </a:r>
                      <a:r>
                        <a:rPr kumimoji="1" lang="ja-JP" altLang="en-US" sz="1400" kern="1200" dirty="0">
                          <a:solidFill>
                            <a:schemeClr val="dk1"/>
                          </a:solidFill>
                          <a:latin typeface="+mn-ea"/>
                          <a:ea typeface="Meiryo UI"/>
                          <a:cs typeface="+mn-cs"/>
                        </a:rPr>
                        <a:t>」が占める</a:t>
                      </a:r>
                      <a:endParaRPr kumimoji="1" lang="en-US" altLang="ja-JP" sz="1400" kern="1200" dirty="0">
                        <a:solidFill>
                          <a:schemeClr val="dk1"/>
                        </a:solidFill>
                        <a:latin typeface="+mn-ea"/>
                        <a:ea typeface="Meiryo UI"/>
                        <a:cs typeface="+mn-cs"/>
                      </a:endParaRPr>
                    </a:p>
                    <a:p>
                      <a:pPr algn="l"/>
                      <a:r>
                        <a:rPr kumimoji="1" lang="en-US" altLang="ja-JP" sz="1400" kern="1200" dirty="0">
                          <a:solidFill>
                            <a:schemeClr val="dk1"/>
                          </a:solidFill>
                          <a:latin typeface="+mn-ea"/>
                          <a:ea typeface="Meiryo UI"/>
                          <a:cs typeface="+mn-cs"/>
                        </a:rPr>
                        <a:t>0.5/2.5</a:t>
                      </a:r>
                      <a:r>
                        <a:rPr kumimoji="1" lang="ja-JP" altLang="en-US" sz="1400" kern="1200" dirty="0">
                          <a:solidFill>
                            <a:schemeClr val="dk1"/>
                          </a:solidFill>
                          <a:latin typeface="+mn-ea"/>
                          <a:ea typeface="Meiryo UI"/>
                          <a:cs typeface="+mn-cs"/>
                        </a:rPr>
                        <a:t>点：</a:t>
                      </a:r>
                      <a:endParaRPr kumimoji="1" lang="en-US" altLang="ja-JP" sz="1400" kern="1200" dirty="0">
                        <a:solidFill>
                          <a:schemeClr val="dk1"/>
                        </a:solidFill>
                        <a:latin typeface="+mn-ea"/>
                        <a:ea typeface="Meiryo UI"/>
                        <a:cs typeface="+mn-cs"/>
                      </a:endParaRPr>
                    </a:p>
                    <a:p>
                      <a:pPr algn="l"/>
                      <a:r>
                        <a:rPr kumimoji="1" lang="ja-JP" altLang="en-US" sz="1400" kern="1200" dirty="0">
                          <a:solidFill>
                            <a:schemeClr val="dk1"/>
                          </a:solidFill>
                          <a:latin typeface="+mn-ea"/>
                          <a:ea typeface="Meiryo UI"/>
                          <a:cs typeface="+mn-cs"/>
                        </a:rPr>
                        <a:t>設備の運転開始年に回答している行の「低炭素エネルギー消費量」の合計が全ての行の「低炭素エネルギー消費量」の合計の</a:t>
                      </a:r>
                      <a:r>
                        <a:rPr kumimoji="1" lang="en-US" altLang="ja-JP" sz="1400" kern="1200" dirty="0">
                          <a:solidFill>
                            <a:schemeClr val="dk1"/>
                          </a:solidFill>
                          <a:latin typeface="+mn-ea"/>
                          <a:ea typeface="Meiryo UI"/>
                          <a:cs typeface="+mn-cs"/>
                        </a:rPr>
                        <a:t>50</a:t>
                      </a:r>
                      <a:r>
                        <a:rPr kumimoji="1" lang="ja-JP" altLang="en-US" sz="1400" kern="1200" dirty="0">
                          <a:solidFill>
                            <a:schemeClr val="dk1"/>
                          </a:solidFill>
                          <a:latin typeface="+mn-ea"/>
                          <a:ea typeface="Meiryo UI"/>
                          <a:cs typeface="+mn-cs"/>
                        </a:rPr>
                        <a:t>％を超えている</a:t>
                      </a:r>
                      <a:endParaRPr kumimoji="1" lang="en-US" altLang="ja-JP" sz="1400" kern="1200" dirty="0">
                        <a:solidFill>
                          <a:schemeClr val="dk1"/>
                        </a:solidFill>
                        <a:latin typeface="+mn-ea"/>
                        <a:ea typeface="Meiryo UI"/>
                        <a:cs typeface="+mn-cs"/>
                      </a:endParaRPr>
                    </a:p>
                    <a:p>
                      <a:pPr algn="l"/>
                      <a:r>
                        <a:rPr kumimoji="1" lang="en-US" altLang="ja-JP" sz="1400" kern="1200" dirty="0">
                          <a:solidFill>
                            <a:schemeClr val="dk1"/>
                          </a:solidFill>
                          <a:latin typeface="+mn-ea"/>
                          <a:ea typeface="Meiryo UI"/>
                          <a:cs typeface="+mn-cs"/>
                        </a:rPr>
                        <a:t>1/2.5</a:t>
                      </a:r>
                      <a:r>
                        <a:rPr kumimoji="1" lang="ja-JP" altLang="en-US" sz="1400" kern="1200" dirty="0">
                          <a:solidFill>
                            <a:schemeClr val="dk1"/>
                          </a:solidFill>
                          <a:latin typeface="+mn-ea"/>
                          <a:ea typeface="Meiryo UI"/>
                          <a:cs typeface="+mn-cs"/>
                        </a:rPr>
                        <a:t>点：</a:t>
                      </a:r>
                      <a:endParaRPr kumimoji="1" lang="en-US" altLang="ja-JP" sz="1400" kern="1200" dirty="0">
                        <a:solidFill>
                          <a:schemeClr val="dk1"/>
                        </a:solidFill>
                        <a:latin typeface="+mn-ea"/>
                        <a:ea typeface="Meiryo UI"/>
                        <a:cs typeface="+mn-cs"/>
                      </a:endParaRPr>
                    </a:p>
                    <a:p>
                      <a:pPr algn="l"/>
                      <a:r>
                        <a:rPr kumimoji="1" lang="ja-JP" altLang="en-US" sz="1400" kern="1200" dirty="0">
                          <a:solidFill>
                            <a:schemeClr val="dk1"/>
                          </a:solidFill>
                          <a:latin typeface="+mn-ea"/>
                          <a:ea typeface="Meiryo UI"/>
                          <a:cs typeface="+mn-cs"/>
                        </a:rPr>
                        <a:t>「低炭素エネルギー消費量」の合計が</a:t>
                      </a:r>
                      <a:r>
                        <a:rPr kumimoji="1" lang="en-US" altLang="ja-JP" sz="1400" kern="1200" dirty="0">
                          <a:solidFill>
                            <a:schemeClr val="dk1"/>
                          </a:solidFill>
                          <a:latin typeface="+mn-ea"/>
                          <a:ea typeface="Meiryo UI"/>
                          <a:cs typeface="+mn-cs"/>
                        </a:rPr>
                        <a:t>7.30.1</a:t>
                      </a:r>
                      <a:r>
                        <a:rPr kumimoji="1" lang="ja-JP" altLang="en-US" sz="1400" kern="1200" dirty="0">
                          <a:solidFill>
                            <a:schemeClr val="dk1"/>
                          </a:solidFill>
                          <a:latin typeface="+mn-ea"/>
                          <a:ea typeface="Meiryo UI"/>
                          <a:cs typeface="+mn-cs"/>
                        </a:rPr>
                        <a:t>の「総エネルギー消費量」の</a:t>
                      </a:r>
                      <a:r>
                        <a:rPr kumimoji="1" lang="en-US" altLang="ja-JP" sz="1400" kern="1200" dirty="0">
                          <a:solidFill>
                            <a:schemeClr val="dk1"/>
                          </a:solidFill>
                          <a:latin typeface="+mn-ea"/>
                          <a:ea typeface="Meiryo UI"/>
                          <a:cs typeface="+mn-cs"/>
                        </a:rPr>
                        <a:t>10</a:t>
                      </a:r>
                      <a:r>
                        <a:rPr kumimoji="1" lang="ja-JP" altLang="en-US" sz="1400" kern="1200" dirty="0">
                          <a:solidFill>
                            <a:schemeClr val="dk1"/>
                          </a:solidFill>
                          <a:latin typeface="+mn-ea"/>
                          <a:ea typeface="Meiryo UI"/>
                          <a:cs typeface="+mn-cs"/>
                        </a:rPr>
                        <a:t>％を超えている</a:t>
                      </a:r>
                      <a:endParaRPr kumimoji="1" lang="en-US" altLang="ja-JP" sz="1400" kern="1200" dirty="0">
                        <a:solidFill>
                          <a:schemeClr val="dk1"/>
                        </a:solidFill>
                        <a:latin typeface="+mn-ea"/>
                        <a:ea typeface="Meiryo UI"/>
                        <a:cs typeface="+mn-cs"/>
                      </a:endParaRPr>
                    </a:p>
                    <a:p>
                      <a:pPr algn="l"/>
                      <a:r>
                        <a:rPr kumimoji="1" lang="en-US" altLang="ja-JP" sz="1400" kern="1200" dirty="0">
                          <a:solidFill>
                            <a:schemeClr val="dk1"/>
                          </a:solidFill>
                          <a:latin typeface="+mn-ea"/>
                          <a:ea typeface="Meiryo UI"/>
                          <a:cs typeface="+mn-cs"/>
                        </a:rPr>
                        <a:t>※</a:t>
                      </a:r>
                      <a:r>
                        <a:rPr kumimoji="1" lang="ja-JP" altLang="en-US" sz="1400" kern="1200" dirty="0">
                          <a:solidFill>
                            <a:schemeClr val="dk1"/>
                          </a:solidFill>
                          <a:latin typeface="+mn-ea"/>
                          <a:ea typeface="Meiryo UI"/>
                          <a:cs typeface="+mn-cs"/>
                        </a:rPr>
                        <a:t>一部行を除く</a:t>
                      </a:r>
                      <a:endParaRPr kumimoji="1" lang="en-US" altLang="ja-JP" sz="1400" kern="1200" dirty="0">
                        <a:solidFill>
                          <a:schemeClr val="dk1"/>
                        </a:solidFill>
                        <a:latin typeface="+mn-ea"/>
                        <a:ea typeface="Meiryo UI"/>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80780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E9E30-FCCF-E7E0-EFB8-BCF7AFD295D4}"/>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6D99F3D9-B7DB-D4F4-F36D-AB9EA9618865}"/>
              </a:ext>
            </a:extLst>
          </p:cNvPr>
          <p:cNvSpPr>
            <a:spLocks noGrp="1"/>
          </p:cNvSpPr>
          <p:nvPr>
            <p:ph type="title"/>
          </p:nvPr>
        </p:nvSpPr>
        <p:spPr/>
        <p:txBody>
          <a:bodyPr/>
          <a:lstStyle/>
          <a:p>
            <a:r>
              <a:rPr kumimoji="1" lang="en-US" altLang="ja-JP" dirty="0"/>
              <a:t>CDP</a:t>
            </a:r>
            <a:r>
              <a:rPr kumimoji="1" lang="ja-JP" altLang="en-US" dirty="0"/>
              <a:t>質問書との</a:t>
            </a:r>
            <a:r>
              <a:rPr lang="ja-JP" altLang="en-US" dirty="0"/>
              <a:t>関連性 </a:t>
            </a:r>
            <a:r>
              <a:rPr lang="en-US" altLang="ja-JP" dirty="0"/>
              <a:t>3/3</a:t>
            </a:r>
            <a:endParaRPr kumimoji="1" lang="ja-JP" altLang="en-US" dirty="0"/>
          </a:p>
        </p:txBody>
      </p:sp>
      <p:sp>
        <p:nvSpPr>
          <p:cNvPr id="4" name="コンテンツ プレースホルダー 3">
            <a:extLst>
              <a:ext uri="{FF2B5EF4-FFF2-40B4-BE49-F238E27FC236}">
                <a16:creationId xmlns:a16="http://schemas.microsoft.com/office/drawing/2014/main" id="{EC80303A-7300-08C9-AD8B-9D693D764FEA}"/>
              </a:ext>
            </a:extLst>
          </p:cNvPr>
          <p:cNvSpPr>
            <a:spLocks noGrp="1"/>
          </p:cNvSpPr>
          <p:nvPr>
            <p:ph sz="quarter" idx="11"/>
          </p:nvPr>
        </p:nvSpPr>
        <p:spPr/>
        <p:txBody>
          <a:bodyPr/>
          <a:lstStyle/>
          <a:p>
            <a:r>
              <a:rPr kumimoji="1" lang="en-US" altLang="ja-JP" dirty="0"/>
              <a:t>RE100</a:t>
            </a:r>
            <a:r>
              <a:rPr kumimoji="1" lang="ja-JP" altLang="en-US" dirty="0"/>
              <a:t>に取り組むメリット③</a:t>
            </a:r>
          </a:p>
        </p:txBody>
      </p:sp>
      <p:sp>
        <p:nvSpPr>
          <p:cNvPr id="6" name="コンテンツ プレースホルダー 4">
            <a:extLst>
              <a:ext uri="{FF2B5EF4-FFF2-40B4-BE49-F238E27FC236}">
                <a16:creationId xmlns:a16="http://schemas.microsoft.com/office/drawing/2014/main" id="{772F60CE-8883-6674-2237-A793E6F4369B}"/>
              </a:ext>
            </a:extLst>
          </p:cNvPr>
          <p:cNvSpPr>
            <a:spLocks noGrp="1"/>
          </p:cNvSpPr>
          <p:nvPr>
            <p:ph sz="quarter" idx="12"/>
          </p:nvPr>
        </p:nvSpPr>
        <p:spPr>
          <a:xfrm>
            <a:off x="161925" y="1110920"/>
            <a:ext cx="10367963" cy="634941"/>
          </a:xfrm>
        </p:spPr>
        <p:txBody>
          <a:bodyPr/>
          <a:lstStyle/>
          <a:p>
            <a:r>
              <a:rPr lang="ja-JP" altLang="en-US" dirty="0"/>
              <a:t>実施中の再エネ調達手法や再エネ導入比率によって得られる得点が異なる設問がある。</a:t>
            </a:r>
            <a:endParaRPr lang="en-US" altLang="ja-JP" dirty="0"/>
          </a:p>
        </p:txBody>
      </p:sp>
      <p:graphicFrame>
        <p:nvGraphicFramePr>
          <p:cNvPr id="9" name="表 8">
            <a:extLst>
              <a:ext uri="{FF2B5EF4-FFF2-40B4-BE49-F238E27FC236}">
                <a16:creationId xmlns:a16="http://schemas.microsoft.com/office/drawing/2014/main" id="{BDBC5A88-9B44-C92D-B734-51FCCA944921}"/>
              </a:ext>
            </a:extLst>
          </p:cNvPr>
          <p:cNvGraphicFramePr>
            <a:graphicFrameLocks noGrp="1"/>
          </p:cNvGraphicFramePr>
          <p:nvPr/>
        </p:nvGraphicFramePr>
        <p:xfrm>
          <a:off x="521493" y="1924515"/>
          <a:ext cx="9648826" cy="4876800"/>
        </p:xfrm>
        <a:graphic>
          <a:graphicData uri="http://schemas.openxmlformats.org/drawingml/2006/table">
            <a:tbl>
              <a:tblPr firstRow="1" bandRow="1"/>
              <a:tblGrid>
                <a:gridCol w="1901070">
                  <a:extLst>
                    <a:ext uri="{9D8B030D-6E8A-4147-A177-3AD203B41FA5}">
                      <a16:colId xmlns:a16="http://schemas.microsoft.com/office/drawing/2014/main" val="20000"/>
                    </a:ext>
                  </a:extLst>
                </a:gridCol>
                <a:gridCol w="1936939">
                  <a:extLst>
                    <a:ext uri="{9D8B030D-6E8A-4147-A177-3AD203B41FA5}">
                      <a16:colId xmlns:a16="http://schemas.microsoft.com/office/drawing/2014/main" val="20001"/>
                    </a:ext>
                  </a:extLst>
                </a:gridCol>
                <a:gridCol w="1936939">
                  <a:extLst>
                    <a:ext uri="{9D8B030D-6E8A-4147-A177-3AD203B41FA5}">
                      <a16:colId xmlns:a16="http://schemas.microsoft.com/office/drawing/2014/main" val="20002"/>
                    </a:ext>
                  </a:extLst>
                </a:gridCol>
                <a:gridCol w="1936939">
                  <a:extLst>
                    <a:ext uri="{9D8B030D-6E8A-4147-A177-3AD203B41FA5}">
                      <a16:colId xmlns:a16="http://schemas.microsoft.com/office/drawing/2014/main" val="20003"/>
                    </a:ext>
                  </a:extLst>
                </a:gridCol>
                <a:gridCol w="1936939">
                  <a:extLst>
                    <a:ext uri="{9D8B030D-6E8A-4147-A177-3AD203B41FA5}">
                      <a16:colId xmlns:a16="http://schemas.microsoft.com/office/drawing/2014/main" val="20004"/>
                    </a:ext>
                  </a:extLst>
                </a:gridCol>
              </a:tblGrid>
              <a:tr h="308195">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b="1" dirty="0">
                          <a:solidFill>
                            <a:schemeClr val="tx1"/>
                          </a:solidFill>
                          <a:latin typeface="+mn-ea"/>
                          <a:ea typeface="+mn-ea"/>
                        </a:rPr>
                        <a:t>評価基準</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hMerge="1">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hMerge="1">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hMerge="1">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10000"/>
                  </a:ext>
                </a:extLst>
              </a:tr>
              <a:tr h="308195">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endParaRPr kumimoji="1" lang="ja-JP" altLang="en-US"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b="1" dirty="0">
                          <a:solidFill>
                            <a:schemeClr val="tx1"/>
                          </a:solidFill>
                          <a:latin typeface="+mn-ea"/>
                          <a:ea typeface="+mn-ea"/>
                        </a:rPr>
                        <a:t>情報開示</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b="1" dirty="0">
                          <a:solidFill>
                            <a:schemeClr val="tx1"/>
                          </a:solidFill>
                          <a:latin typeface="+mn-ea"/>
                          <a:ea typeface="+mn-ea"/>
                        </a:rPr>
                        <a:t>認識</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b="1" dirty="0">
                          <a:solidFill>
                            <a:schemeClr val="tx1"/>
                          </a:solidFill>
                          <a:latin typeface="+mn-ea"/>
                          <a:ea typeface="+mn-ea"/>
                        </a:rPr>
                        <a:t>マネジメント</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b="1" dirty="0">
                          <a:solidFill>
                            <a:schemeClr val="tx1"/>
                          </a:solidFill>
                          <a:latin typeface="+mn-ea"/>
                          <a:ea typeface="+mn-ea"/>
                        </a:rPr>
                        <a:t>リーダーシップ</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10001"/>
                  </a:ext>
                </a:extLst>
              </a:tr>
              <a:tr h="2234412">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en-US" altLang="ja-JP" dirty="0">
                          <a:latin typeface="+mn-ea"/>
                          <a:ea typeface="+mn-ea"/>
                        </a:rPr>
                        <a:t>7.30.17</a:t>
                      </a:r>
                      <a:r>
                        <a:rPr kumimoji="1" lang="ja-JP" altLang="en-US" dirty="0">
                          <a:latin typeface="+mn-ea"/>
                          <a:ea typeface="+mn-ea"/>
                        </a:rPr>
                        <a:t>での評価</a:t>
                      </a:r>
                      <a:endParaRPr kumimoji="1" lang="en-US" altLang="ja-JP" dirty="0">
                        <a:latin typeface="+mn-ea"/>
                        <a:ea typeface="+mn-ea"/>
                      </a:endParaRPr>
                    </a:p>
                    <a:p>
                      <a:pPr algn="l"/>
                      <a:r>
                        <a:rPr kumimoji="1" lang="ja-JP" altLang="en-US" sz="1400" dirty="0">
                          <a:latin typeface="+mn-ea"/>
                          <a:ea typeface="+mn-ea"/>
                        </a:rPr>
                        <a:t>（報告年における貴組織の再生可能電力の購入について、国</a:t>
                      </a:r>
                      <a:r>
                        <a:rPr kumimoji="1" lang="en-US" altLang="ja-JP" sz="1400" dirty="0">
                          <a:latin typeface="+mn-ea"/>
                          <a:ea typeface="+mn-ea"/>
                        </a:rPr>
                        <a:t>/</a:t>
                      </a:r>
                      <a:r>
                        <a:rPr kumimoji="1" lang="ja-JP" altLang="en-US" sz="1400" dirty="0">
                          <a:latin typeface="+mn-ea"/>
                          <a:ea typeface="+mn-ea"/>
                        </a:rPr>
                        <a:t>地域別に詳細をお答えください）</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ja-JP" altLang="en-US" sz="1400" dirty="0">
                          <a:latin typeface="+mn-ea"/>
                          <a:ea typeface="+mn-ea"/>
                        </a:rPr>
                        <a:t>ルート</a:t>
                      </a:r>
                      <a:r>
                        <a:rPr kumimoji="1" lang="en-US" altLang="ja-JP" sz="1400" dirty="0">
                          <a:latin typeface="+mn-ea"/>
                          <a:ea typeface="+mn-ea"/>
                        </a:rPr>
                        <a:t>A</a:t>
                      </a:r>
                    </a:p>
                    <a:p>
                      <a:pPr algn="l"/>
                      <a:r>
                        <a:rPr kumimoji="1" lang="ja-JP" altLang="en-US" sz="1400" dirty="0">
                          <a:latin typeface="+mn-ea"/>
                          <a:ea typeface="+mn-ea"/>
                        </a:rPr>
                        <a:t>（最大</a:t>
                      </a:r>
                      <a:r>
                        <a:rPr kumimoji="1" lang="en-US" altLang="ja-JP" sz="1400" dirty="0">
                          <a:latin typeface="+mn-ea"/>
                          <a:ea typeface="+mn-ea"/>
                        </a:rPr>
                        <a:t>6</a:t>
                      </a:r>
                      <a:r>
                        <a:rPr kumimoji="1" lang="ja-JP" altLang="en-US" sz="1400" dirty="0">
                          <a:latin typeface="+mn-ea"/>
                          <a:ea typeface="+mn-ea"/>
                        </a:rPr>
                        <a:t>点）</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n-ea"/>
                          <a:ea typeface="+mn-ea"/>
                        </a:rPr>
                        <a:t>開示項目数に応じて得点（最大</a:t>
                      </a:r>
                      <a:r>
                        <a:rPr kumimoji="1" lang="en-US" altLang="ja-JP" sz="1400" dirty="0">
                          <a:latin typeface="+mn-ea"/>
                          <a:ea typeface="+mn-ea"/>
                        </a:rPr>
                        <a:t>3</a:t>
                      </a:r>
                      <a:r>
                        <a:rPr kumimoji="1" lang="ja-JP" altLang="en-US" sz="1400" dirty="0">
                          <a:latin typeface="+mn-ea"/>
                          <a:ea typeface="+mn-ea"/>
                        </a:rPr>
                        <a:t>点）</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en-US" altLang="ja-JP" sz="1400" dirty="0">
                          <a:latin typeface="+mn-ea"/>
                          <a:ea typeface="+mn-ea"/>
                        </a:rPr>
                        <a:t>2</a:t>
                      </a:r>
                      <a:r>
                        <a:rPr kumimoji="1" lang="ja-JP" altLang="en-US" sz="1400" dirty="0">
                          <a:latin typeface="+mn-ea"/>
                          <a:ea typeface="+mn-ea"/>
                        </a:rPr>
                        <a:t>点（フルポイント）：</a:t>
                      </a:r>
                      <a:br>
                        <a:rPr kumimoji="1" lang="en-US" altLang="ja-JP" sz="1400" dirty="0">
                          <a:latin typeface="+mn-ea"/>
                          <a:ea typeface="+mn-ea"/>
                        </a:rPr>
                      </a:br>
                      <a:r>
                        <a:rPr kumimoji="1" lang="ja-JP" altLang="en-US" sz="1400" dirty="0">
                          <a:latin typeface="+mn-ea"/>
                          <a:ea typeface="+mn-ea"/>
                        </a:rPr>
                        <a:t>自社の「合計エネルギー消費量」の</a:t>
                      </a:r>
                      <a:r>
                        <a:rPr kumimoji="1" lang="en-US" altLang="ja-JP" sz="1400" dirty="0">
                          <a:latin typeface="+mn-ea"/>
                          <a:ea typeface="+mn-ea"/>
                        </a:rPr>
                        <a:t>25%</a:t>
                      </a:r>
                      <a:r>
                        <a:rPr kumimoji="1" lang="ja-JP" altLang="en-US" sz="1400" dirty="0">
                          <a:latin typeface="+mn-ea"/>
                          <a:ea typeface="+mn-ea"/>
                        </a:rPr>
                        <a:t>以上が再エネ</a:t>
                      </a:r>
                      <a:endParaRPr kumimoji="1" lang="en-US" altLang="ja-JP" sz="1400" dirty="0">
                        <a:latin typeface="+mn-ea"/>
                        <a:ea typeface="+mn-ea"/>
                      </a:endParaRPr>
                    </a:p>
                    <a:p>
                      <a:pPr algn="l"/>
                      <a:r>
                        <a:rPr kumimoji="1" lang="en-US" altLang="ja-JP" sz="1400" dirty="0">
                          <a:latin typeface="+mn-ea"/>
                          <a:ea typeface="+mn-ea"/>
                        </a:rPr>
                        <a:t>1</a:t>
                      </a:r>
                      <a:r>
                        <a:rPr kumimoji="1" lang="ja-JP" altLang="en-US" sz="1400" dirty="0">
                          <a:latin typeface="+mn-ea"/>
                          <a:ea typeface="+mn-ea"/>
                        </a:rPr>
                        <a:t>点：</a:t>
                      </a:r>
                      <a:br>
                        <a:rPr kumimoji="1" lang="en-US" altLang="ja-JP" sz="1400" dirty="0">
                          <a:latin typeface="+mn-ea"/>
                          <a:ea typeface="+mn-ea"/>
                        </a:rPr>
                      </a:br>
                      <a:r>
                        <a:rPr kumimoji="1" lang="ja-JP" altLang="en-US" sz="1400" dirty="0">
                          <a:latin typeface="+mn-ea"/>
                          <a:ea typeface="+mn-ea"/>
                        </a:rPr>
                        <a:t>自社の「合計エネルギー消費量」の</a:t>
                      </a:r>
                      <a:r>
                        <a:rPr kumimoji="1" lang="en-US" altLang="ja-JP" sz="1400" dirty="0">
                          <a:latin typeface="+mn-ea"/>
                          <a:ea typeface="+mn-ea"/>
                        </a:rPr>
                        <a:t>10%</a:t>
                      </a:r>
                      <a:r>
                        <a:rPr kumimoji="1" lang="ja-JP" altLang="en-US" sz="1400" dirty="0">
                          <a:latin typeface="+mn-ea"/>
                          <a:ea typeface="+mn-ea"/>
                        </a:rPr>
                        <a:t>以上が再エネ</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en-US" altLang="ja-JP" sz="1400" dirty="0">
                          <a:latin typeface="+mn-ea"/>
                          <a:ea typeface="+mn-ea"/>
                        </a:rPr>
                        <a:t>2</a:t>
                      </a:r>
                      <a:r>
                        <a:rPr kumimoji="1" lang="ja-JP" altLang="en-US" sz="1400" dirty="0">
                          <a:latin typeface="+mn-ea"/>
                          <a:ea typeface="+mn-ea"/>
                        </a:rPr>
                        <a:t>点（フルポイント）：</a:t>
                      </a:r>
                      <a:br>
                        <a:rPr kumimoji="1" lang="en-US" altLang="ja-JP" sz="1400" dirty="0">
                          <a:latin typeface="+mn-ea"/>
                          <a:ea typeface="+mn-ea"/>
                        </a:rPr>
                      </a:br>
                      <a:r>
                        <a:rPr kumimoji="1" lang="ja-JP" altLang="en-US" sz="1400" dirty="0">
                          <a:latin typeface="+mn-ea"/>
                          <a:ea typeface="+mn-ea"/>
                        </a:rPr>
                        <a:t>組織の「総エネルギー消費量」の</a:t>
                      </a:r>
                      <a:r>
                        <a:rPr kumimoji="1" lang="en-US" altLang="ja-JP" sz="1400" dirty="0">
                          <a:latin typeface="+mn-ea"/>
                          <a:ea typeface="+mn-ea"/>
                        </a:rPr>
                        <a:t>99%</a:t>
                      </a:r>
                      <a:r>
                        <a:rPr kumimoji="1" lang="ja-JP" altLang="en-US" sz="1400" dirty="0">
                          <a:latin typeface="+mn-ea"/>
                          <a:ea typeface="+mn-ea"/>
                        </a:rPr>
                        <a:t>以上が再エネ</a:t>
                      </a:r>
                      <a:endParaRPr kumimoji="1" lang="en-US" altLang="ja-JP" sz="1400" dirty="0">
                        <a:latin typeface="+mn-ea"/>
                        <a:ea typeface="+mn-ea"/>
                      </a:endParaRPr>
                    </a:p>
                    <a:p>
                      <a:pPr algn="l"/>
                      <a:r>
                        <a:rPr kumimoji="1" lang="en-US" altLang="ja-JP" sz="1400" dirty="0">
                          <a:latin typeface="+mn-ea"/>
                          <a:ea typeface="+mn-ea"/>
                        </a:rPr>
                        <a:t>1.5</a:t>
                      </a:r>
                      <a:r>
                        <a:rPr kumimoji="1" lang="ja-JP" altLang="en-US" sz="1400" dirty="0">
                          <a:latin typeface="+mn-ea"/>
                          <a:ea typeface="+mn-ea"/>
                        </a:rPr>
                        <a:t>点：</a:t>
                      </a:r>
                      <a:br>
                        <a:rPr kumimoji="1" lang="en-US" altLang="ja-JP" sz="1400" dirty="0">
                          <a:latin typeface="+mn-ea"/>
                          <a:ea typeface="+mn-ea"/>
                        </a:rPr>
                      </a:br>
                      <a:r>
                        <a:rPr kumimoji="1" lang="ja-JP" altLang="en-US" sz="1400" dirty="0">
                          <a:latin typeface="+mn-ea"/>
                          <a:ea typeface="+mn-ea"/>
                        </a:rPr>
                        <a:t>組織の「総エネルギー消費量」の</a:t>
                      </a:r>
                      <a:r>
                        <a:rPr kumimoji="1" lang="en-US" altLang="ja-JP" sz="1400" dirty="0">
                          <a:latin typeface="+mn-ea"/>
                          <a:ea typeface="+mn-ea"/>
                        </a:rPr>
                        <a:t>75%</a:t>
                      </a:r>
                      <a:r>
                        <a:rPr kumimoji="1" lang="ja-JP" altLang="en-US" sz="1400" dirty="0">
                          <a:latin typeface="+mn-ea"/>
                          <a:ea typeface="+mn-ea"/>
                        </a:rPr>
                        <a:t>以上が再エネ</a:t>
                      </a:r>
                      <a:endParaRPr kumimoji="1" lang="en-US" altLang="ja-JP" sz="1400" dirty="0">
                        <a:latin typeface="+mn-ea"/>
                        <a:ea typeface="+mn-ea"/>
                      </a:endParaRPr>
                    </a:p>
                    <a:p>
                      <a:pPr algn="l"/>
                      <a:r>
                        <a:rPr kumimoji="1" lang="en-US" altLang="ja-JP" sz="1400" dirty="0">
                          <a:latin typeface="+mn-ea"/>
                          <a:ea typeface="+mn-ea"/>
                        </a:rPr>
                        <a:t>1</a:t>
                      </a:r>
                      <a:r>
                        <a:rPr kumimoji="1" lang="ja-JP" altLang="en-US" sz="1400" dirty="0">
                          <a:latin typeface="+mn-ea"/>
                          <a:ea typeface="+mn-ea"/>
                        </a:rPr>
                        <a:t>点：</a:t>
                      </a:r>
                      <a:br>
                        <a:rPr kumimoji="1" lang="en-US" altLang="ja-JP" sz="1400" dirty="0">
                          <a:latin typeface="+mn-ea"/>
                          <a:ea typeface="+mn-ea"/>
                        </a:rPr>
                      </a:br>
                      <a:r>
                        <a:rPr kumimoji="1" lang="ja-JP" altLang="en-US" sz="1400" dirty="0">
                          <a:latin typeface="+mn-ea"/>
                          <a:ea typeface="+mn-ea"/>
                        </a:rPr>
                        <a:t>組織の「総エネルギー消費量」の</a:t>
                      </a:r>
                      <a:r>
                        <a:rPr kumimoji="1" lang="en-US" altLang="ja-JP" sz="1400" dirty="0">
                          <a:latin typeface="+mn-ea"/>
                          <a:ea typeface="+mn-ea"/>
                        </a:rPr>
                        <a:t>50%</a:t>
                      </a:r>
                      <a:r>
                        <a:rPr kumimoji="1" lang="ja-JP" altLang="en-US" sz="1400" dirty="0">
                          <a:latin typeface="+mn-ea"/>
                          <a:ea typeface="+mn-ea"/>
                        </a:rPr>
                        <a:t>以上が再エネ</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335511">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en-US" altLang="ja-JP" dirty="0">
                          <a:latin typeface="+mn-ea"/>
                          <a:ea typeface="+mn-ea"/>
                        </a:rPr>
                        <a:t>7.30.18</a:t>
                      </a:r>
                      <a:r>
                        <a:rPr kumimoji="1" lang="ja-JP" altLang="en-US" dirty="0">
                          <a:latin typeface="+mn-ea"/>
                          <a:ea typeface="+mn-ea"/>
                        </a:rPr>
                        <a:t>での評価</a:t>
                      </a:r>
                      <a:endParaRPr kumimoji="1" lang="en-US" altLang="ja-JP" dirty="0">
                        <a:latin typeface="+mn-ea"/>
                        <a:ea typeface="+mn-ea"/>
                      </a:endParaRPr>
                    </a:p>
                    <a:p>
                      <a:pPr algn="l"/>
                      <a:r>
                        <a:rPr kumimoji="1" lang="ja-JP" altLang="en-US" dirty="0">
                          <a:latin typeface="+mn-ea"/>
                          <a:ea typeface="+mn-ea"/>
                        </a:rPr>
                        <a:t>（</a:t>
                      </a:r>
                      <a:r>
                        <a:rPr kumimoji="1" lang="ja-JP" altLang="en-US" sz="1400" dirty="0">
                          <a:latin typeface="+mn-ea"/>
                          <a:ea typeface="+mn-ea"/>
                        </a:rPr>
                        <a:t>報告年における貴組織の低炭素熱、蒸気、および冷熱の購入について、国</a:t>
                      </a:r>
                      <a:r>
                        <a:rPr kumimoji="1" lang="en-US" altLang="ja-JP" sz="1400" dirty="0">
                          <a:latin typeface="+mn-ea"/>
                          <a:ea typeface="+mn-ea"/>
                        </a:rPr>
                        <a:t>/</a:t>
                      </a:r>
                      <a:r>
                        <a:rPr kumimoji="1" lang="ja-JP" altLang="en-US" sz="1400" dirty="0">
                          <a:latin typeface="+mn-ea"/>
                          <a:ea typeface="+mn-ea"/>
                        </a:rPr>
                        <a:t>地域別に詳細をお答えください）</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n-ea"/>
                          <a:ea typeface="+mn-ea"/>
                        </a:rPr>
                        <a:t>回答項目数に応じて得点（最大</a:t>
                      </a:r>
                      <a:r>
                        <a:rPr kumimoji="1" lang="en-US" altLang="ja-JP" sz="1400" dirty="0">
                          <a:latin typeface="+mn-ea"/>
                          <a:ea typeface="+mn-ea"/>
                        </a:rPr>
                        <a:t>4</a:t>
                      </a:r>
                      <a:r>
                        <a:rPr kumimoji="1" lang="ja-JP" altLang="en-US" sz="1400" dirty="0">
                          <a:latin typeface="+mn-ea"/>
                          <a:ea typeface="+mn-ea"/>
                        </a:rPr>
                        <a:t>点）</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en-US" altLang="ja-JP" sz="1400" dirty="0">
                          <a:latin typeface="+mn-ea"/>
                          <a:ea typeface="+mn-ea"/>
                        </a:rPr>
                        <a:t>1</a:t>
                      </a:r>
                      <a:r>
                        <a:rPr kumimoji="1" lang="ja-JP" altLang="en-US" sz="1400" dirty="0">
                          <a:latin typeface="+mn-ea"/>
                          <a:ea typeface="+mn-ea"/>
                        </a:rPr>
                        <a:t>点（フルポイント）：</a:t>
                      </a:r>
                      <a:br>
                        <a:rPr kumimoji="1" lang="en-US" altLang="ja-JP" sz="1400" dirty="0">
                          <a:latin typeface="+mn-ea"/>
                          <a:ea typeface="+mn-ea"/>
                        </a:rPr>
                      </a:br>
                      <a:r>
                        <a:rPr kumimoji="1" lang="ja-JP" altLang="en-US" sz="1400" dirty="0">
                          <a:latin typeface="+mn-ea"/>
                          <a:ea typeface="+mn-ea"/>
                        </a:rPr>
                        <a:t>すべての項目に記入</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en-US" altLang="ja-JP" sz="1400" dirty="0">
                          <a:latin typeface="+mn-ea"/>
                          <a:ea typeface="+mn-ea"/>
                        </a:rPr>
                        <a:t>1</a:t>
                      </a:r>
                      <a:r>
                        <a:rPr kumimoji="1" lang="ja-JP" altLang="en-US" sz="1400" dirty="0">
                          <a:latin typeface="+mn-ea"/>
                          <a:ea typeface="+mn-ea"/>
                        </a:rPr>
                        <a:t>点（フルポイント）：</a:t>
                      </a:r>
                      <a:br>
                        <a:rPr kumimoji="1" lang="en-US" altLang="ja-JP" sz="1400" dirty="0">
                          <a:latin typeface="+mn-ea"/>
                          <a:ea typeface="+mn-ea"/>
                        </a:rPr>
                      </a:br>
                      <a:r>
                        <a:rPr kumimoji="1" lang="ja-JP" altLang="en-US" sz="1400" dirty="0">
                          <a:latin typeface="+mn-ea"/>
                          <a:ea typeface="+mn-ea"/>
                        </a:rPr>
                        <a:t>再エネの総生成量</a:t>
                      </a:r>
                      <a:r>
                        <a:rPr kumimoji="1" lang="en-US" altLang="ja-JP" sz="1400" dirty="0">
                          <a:latin typeface="+mn-ea"/>
                          <a:ea typeface="+mn-ea"/>
                        </a:rPr>
                        <a:t>(MWh)</a:t>
                      </a:r>
                      <a:r>
                        <a:rPr kumimoji="1" lang="ja-JP" altLang="en-US" sz="1400" dirty="0">
                          <a:latin typeface="+mn-ea"/>
                          <a:ea typeface="+mn-ea"/>
                        </a:rPr>
                        <a:t>」が、「合計差引前総生成量」の</a:t>
                      </a:r>
                      <a:r>
                        <a:rPr kumimoji="1" lang="en-US" altLang="ja-JP" sz="1400" dirty="0">
                          <a:latin typeface="+mn-ea"/>
                          <a:ea typeface="+mn-ea"/>
                        </a:rPr>
                        <a:t>25%</a:t>
                      </a:r>
                      <a:r>
                        <a:rPr kumimoji="1" lang="ja-JP" altLang="en-US" sz="1400" dirty="0">
                          <a:latin typeface="+mn-ea"/>
                          <a:ea typeface="+mn-ea"/>
                        </a:rPr>
                        <a:t>以上を占める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l"/>
                      <a:r>
                        <a:rPr kumimoji="1" lang="en-US" altLang="ja-JP" sz="1400" kern="1200" dirty="0">
                          <a:solidFill>
                            <a:schemeClr val="dk1"/>
                          </a:solidFill>
                          <a:latin typeface="+mn-ea"/>
                          <a:ea typeface="Meiryo UI"/>
                          <a:cs typeface="+mn-cs"/>
                        </a:rPr>
                        <a:t>1</a:t>
                      </a:r>
                      <a:r>
                        <a:rPr kumimoji="1" lang="ja-JP" altLang="en-US" sz="1400" kern="1200" dirty="0">
                          <a:solidFill>
                            <a:schemeClr val="dk1"/>
                          </a:solidFill>
                          <a:latin typeface="+mn-ea"/>
                          <a:ea typeface="Meiryo UI"/>
                          <a:cs typeface="+mn-cs"/>
                        </a:rPr>
                        <a:t>点（フルポイント）：</a:t>
                      </a:r>
                      <a:br>
                        <a:rPr kumimoji="1" lang="en-US" altLang="ja-JP" sz="1400" kern="1200" dirty="0">
                          <a:solidFill>
                            <a:schemeClr val="dk1"/>
                          </a:solidFill>
                          <a:latin typeface="+mn-ea"/>
                          <a:ea typeface="Meiryo UI"/>
                          <a:cs typeface="+mn-cs"/>
                        </a:rPr>
                      </a:br>
                      <a:r>
                        <a:rPr kumimoji="1" lang="ja-JP" altLang="en-US" sz="1400" kern="1200" dirty="0">
                          <a:solidFill>
                            <a:schemeClr val="dk1"/>
                          </a:solidFill>
                          <a:latin typeface="+mn-ea"/>
                          <a:ea typeface="Meiryo UI"/>
                          <a:cs typeface="+mn-cs"/>
                        </a:rPr>
                        <a:t>再エネの総生成量</a:t>
                      </a:r>
                      <a:r>
                        <a:rPr kumimoji="1" lang="en-US" altLang="ja-JP" sz="1400" kern="1200" dirty="0">
                          <a:solidFill>
                            <a:schemeClr val="dk1"/>
                          </a:solidFill>
                          <a:latin typeface="+mn-ea"/>
                          <a:ea typeface="Meiryo UI"/>
                          <a:cs typeface="+mn-cs"/>
                        </a:rPr>
                        <a:t>(MWh)</a:t>
                      </a:r>
                      <a:r>
                        <a:rPr kumimoji="1" lang="ja-JP" altLang="en-US" sz="1400" kern="1200" dirty="0">
                          <a:solidFill>
                            <a:schemeClr val="dk1"/>
                          </a:solidFill>
                          <a:latin typeface="+mn-ea"/>
                          <a:ea typeface="Meiryo UI"/>
                          <a:cs typeface="+mn-cs"/>
                        </a:rPr>
                        <a:t>」が、「合計差引前総生成量」の</a:t>
                      </a:r>
                      <a:r>
                        <a:rPr kumimoji="1" lang="en-US" altLang="ja-JP" sz="1400" kern="1200" dirty="0">
                          <a:solidFill>
                            <a:schemeClr val="dk1"/>
                          </a:solidFill>
                          <a:latin typeface="+mn-ea"/>
                          <a:ea typeface="Meiryo UI"/>
                          <a:cs typeface="+mn-cs"/>
                        </a:rPr>
                        <a:t>50%</a:t>
                      </a:r>
                      <a:r>
                        <a:rPr kumimoji="1" lang="ja-JP" altLang="en-US" sz="1400" kern="1200" dirty="0">
                          <a:solidFill>
                            <a:schemeClr val="dk1"/>
                          </a:solidFill>
                          <a:latin typeface="+mn-ea"/>
                          <a:ea typeface="Meiryo UI"/>
                          <a:cs typeface="+mn-cs"/>
                        </a:rPr>
                        <a:t>以上を占める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84897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RE100</a:t>
            </a:r>
            <a:r>
              <a:rPr lang="ja-JP" altLang="en-US" dirty="0"/>
              <a:t>に取り組むメリット④</a:t>
            </a:r>
            <a:endParaRPr kumimoji="1" lang="ja-JP" altLang="en-US" dirty="0"/>
          </a:p>
        </p:txBody>
      </p:sp>
      <p:sp>
        <p:nvSpPr>
          <p:cNvPr id="5" name="タイトル 1"/>
          <p:cNvSpPr txBox="1">
            <a:spLocks/>
          </p:cNvSpPr>
          <p:nvPr/>
        </p:nvSpPr>
        <p:spPr bwMode="auto">
          <a:xfrm>
            <a:off x="521370" y="1393204"/>
            <a:ext cx="9649072"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kumimoji="1" sz="4000" b="1" cap="all">
                <a:solidFill>
                  <a:srgbClr val="140078"/>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2pPr>
            <a:lvl3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3pPr>
            <a:lvl4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4pPr>
            <a:lvl5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5pPr>
            <a:lvl6pPr marL="4572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6pPr>
            <a:lvl7pPr marL="9144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7pPr>
            <a:lvl8pPr marL="13716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8pPr>
            <a:lvl9pPr marL="18288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9pPr>
          </a:lstStyle>
          <a:p>
            <a:pPr marL="361950">
              <a:defRPr/>
            </a:pPr>
            <a:r>
              <a:rPr lang="ja-JP" altLang="en-US" sz="3600" b="0" kern="0" dirty="0"/>
              <a:t>再エネ</a:t>
            </a:r>
            <a:r>
              <a:rPr lang="en-US" altLang="ja-JP" sz="3600" b="0" kern="0" dirty="0"/>
              <a:t>100</a:t>
            </a:r>
            <a:r>
              <a:rPr lang="ja-JP" altLang="en-US" sz="3600" b="0" kern="0" dirty="0"/>
              <a:t>％調達をコミットすることは、世界的な対外アピールになる</a:t>
            </a:r>
            <a:endParaRPr lang="en-US" altLang="ja-JP" sz="3600" b="0" kern="0" dirty="0"/>
          </a:p>
          <a:p>
            <a:pPr marL="88900">
              <a:defRPr/>
            </a:pPr>
            <a:endParaRPr lang="en-US" altLang="ja-JP" sz="3600" b="0" kern="0" dirty="0">
              <a:solidFill>
                <a:srgbClr val="FF0000"/>
              </a:solidFill>
            </a:endParaRPr>
          </a:p>
          <a:p>
            <a:pPr marL="88900">
              <a:defRPr/>
            </a:pPr>
            <a:endParaRPr lang="en-US" altLang="ja-JP" sz="3600" b="0" kern="0" dirty="0">
              <a:solidFill>
                <a:srgbClr val="FF0000"/>
              </a:solidFill>
            </a:endParaRPr>
          </a:p>
          <a:p>
            <a:pPr marL="358775" indent="-3175">
              <a:defRPr/>
            </a:pPr>
            <a:r>
              <a:rPr lang="ja-JP" altLang="en-US" sz="3600" kern="0" dirty="0">
                <a:solidFill>
                  <a:srgbClr val="FF0000"/>
                </a:solidFill>
              </a:rPr>
              <a:t>世界中の企業と情報交換できる他、新たな供給側企業と出会えることも</a:t>
            </a:r>
          </a:p>
          <a:p>
            <a:pPr marL="358775" indent="-3175">
              <a:defRPr/>
            </a:pPr>
            <a:endParaRPr lang="ja-JP" altLang="en-US" sz="3600" kern="0" dirty="0">
              <a:solidFill>
                <a:srgbClr val="FF0000"/>
              </a:solidFill>
            </a:endParaRPr>
          </a:p>
        </p:txBody>
      </p:sp>
      <p:sp>
        <p:nvSpPr>
          <p:cNvPr id="3" name="AutoShape 15">
            <a:extLst>
              <a:ext uri="{FF2B5EF4-FFF2-40B4-BE49-F238E27FC236}">
                <a16:creationId xmlns:a16="http://schemas.microsoft.com/office/drawing/2014/main" id="{16E62EB6-3819-AB6A-3EFE-A183BC14B243}"/>
              </a:ext>
            </a:extLst>
          </p:cNvPr>
          <p:cNvSpPr>
            <a:spLocks noChangeArrowheads="1"/>
          </p:cNvSpPr>
          <p:nvPr/>
        </p:nvSpPr>
        <p:spPr bwMode="auto">
          <a:xfrm rot="10800000">
            <a:off x="3553832" y="3590749"/>
            <a:ext cx="3584150" cy="310918"/>
          </a:xfrm>
          <a:prstGeom prst="triangle">
            <a:avLst>
              <a:gd name="adj" fmla="val 50000"/>
            </a:avLst>
          </a:prstGeom>
          <a:solidFill>
            <a:schemeClr val="tx2"/>
          </a:solidFill>
          <a:ln w="9525" cap="flat" cmpd="sng" algn="ctr">
            <a:noFill/>
            <a:prstDash val="solid"/>
            <a:headEnd/>
            <a:tailEnd/>
          </a:ln>
          <a:effectLst>
            <a:outerShdw blurRad="40000" dist="20000" dir="5400000" rotWithShape="0">
              <a:srgbClr val="000000">
                <a:alpha val="38000"/>
              </a:srgbClr>
            </a:outerShdw>
          </a:effectLst>
        </p:spPr>
        <p:txBody>
          <a:bodyPr wrap="none" lIns="86210" tIns="43105" rIns="86210" bIns="43105" anchor="ctr"/>
          <a:lstStyle>
            <a:lvl1pPr algn="l" eaLnBrk="0" hangingPunct="0">
              <a:lnSpc>
                <a:spcPct val="110000"/>
              </a:lnSpc>
              <a:spcBef>
                <a:spcPct val="20000"/>
              </a:spcBef>
              <a:buClr>
                <a:srgbClr val="140078"/>
              </a:buClr>
              <a:buFont typeface="Wingdings" pitchFamily="2" charset="2"/>
              <a:buChar char="l"/>
              <a:defRPr kumimoji="1">
                <a:solidFill>
                  <a:srgbClr val="140078"/>
                </a:solidFill>
                <a:latin typeface="Arial" pitchFamily="34" charset="0"/>
                <a:ea typeface="HGSｺﾞｼｯｸM" pitchFamily="50" charset="-128"/>
              </a:defRPr>
            </a:lvl1pPr>
            <a:lvl2pPr marL="742950" indent="-285750" algn="l" eaLnBrk="0" hangingPunct="0">
              <a:lnSpc>
                <a:spcPct val="110000"/>
              </a:lnSpc>
              <a:spcBef>
                <a:spcPct val="20000"/>
              </a:spcBef>
              <a:buClr>
                <a:schemeClr val="tx1"/>
              </a:buClr>
              <a:buFont typeface="Wingdings" pitchFamily="2" charset="2"/>
              <a:buChar char="£"/>
              <a:defRPr sz="1600">
                <a:solidFill>
                  <a:schemeClr val="tx1"/>
                </a:solidFill>
                <a:latin typeface="Arial" pitchFamily="34" charset="0"/>
                <a:ea typeface="HGSｺﾞｼｯｸM" pitchFamily="50" charset="-128"/>
              </a:defRPr>
            </a:lvl2pPr>
            <a:lvl3pPr marL="1143000" indent="-228600" algn="l" eaLnBrk="0" hangingPunct="0">
              <a:lnSpc>
                <a:spcPct val="110000"/>
              </a:lnSpc>
              <a:spcBef>
                <a:spcPct val="20000"/>
              </a:spcBef>
              <a:buClr>
                <a:schemeClr val="tx1"/>
              </a:buClr>
              <a:buChar char="•"/>
              <a:defRPr kumimoji="1" sz="1400">
                <a:solidFill>
                  <a:schemeClr val="tx1"/>
                </a:solidFill>
                <a:latin typeface="Arial" pitchFamily="34" charset="0"/>
                <a:ea typeface="HGSｺﾞｼｯｸM" pitchFamily="50" charset="-128"/>
              </a:defRPr>
            </a:lvl3pPr>
            <a:lvl4pPr marL="16002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4pPr>
            <a:lvl5pPr marL="20574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5pPr>
            <a:lvl6pPr marL="25146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6pPr>
            <a:lvl7pPr marL="29718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7pPr>
            <a:lvl8pPr marL="34290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8pPr>
            <a:lvl9pPr marL="38862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9pPr>
          </a:lstStyle>
          <a:p>
            <a:pPr algn="ctr" defTabSz="914400" eaLnBrk="1" hangingPunct="1">
              <a:lnSpc>
                <a:spcPct val="100000"/>
              </a:lnSpc>
              <a:spcBef>
                <a:spcPct val="0"/>
              </a:spcBef>
              <a:spcAft>
                <a:spcPct val="70000"/>
              </a:spcAft>
              <a:buClrTx/>
              <a:buFontTx/>
              <a:buNone/>
              <a:defRPr/>
            </a:pPr>
            <a:endParaRPr lang="ja-JP" altLang="en-US" sz="1400" b="1" kern="0">
              <a:solidFill>
                <a:prstClr val="black"/>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3241382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a:t>RE100</a:t>
            </a:r>
            <a:r>
              <a:rPr kumimoji="1" lang="ja-JP" altLang="en-US" dirty="0"/>
              <a:t>参加企業同士の協働による再エネ調達</a:t>
            </a:r>
          </a:p>
        </p:txBody>
      </p:sp>
      <p:sp>
        <p:nvSpPr>
          <p:cNvPr id="4" name="コンテンツ プレースホルダー 3"/>
          <p:cNvSpPr>
            <a:spLocks noGrp="1"/>
          </p:cNvSpPr>
          <p:nvPr>
            <p:ph sz="quarter" idx="11"/>
          </p:nvPr>
        </p:nvSpPr>
        <p:spPr/>
        <p:txBody>
          <a:bodyPr/>
          <a:lstStyle/>
          <a:p>
            <a:r>
              <a:rPr kumimoji="1" lang="en-US" altLang="ja-JP" dirty="0"/>
              <a:t>RE100</a:t>
            </a:r>
            <a:r>
              <a:rPr kumimoji="1" lang="ja-JP" altLang="en-US" dirty="0"/>
              <a:t>に取り組むメリット④</a:t>
            </a:r>
          </a:p>
        </p:txBody>
      </p:sp>
      <p:sp>
        <p:nvSpPr>
          <p:cNvPr id="7" name="テキスト ボックス 6"/>
          <p:cNvSpPr txBox="1"/>
          <p:nvPr/>
        </p:nvSpPr>
        <p:spPr>
          <a:xfrm>
            <a:off x="638216" y="2204013"/>
            <a:ext cx="9505056" cy="2554545"/>
          </a:xfrm>
          <a:prstGeom prst="rect">
            <a:avLst/>
          </a:prstGeom>
          <a:noFill/>
        </p:spPr>
        <p:txBody>
          <a:bodyPr wrap="square" rtlCol="0">
            <a:spAutoFit/>
          </a:bodyPr>
          <a:lstStyle/>
          <a:p>
            <a:r>
              <a:rPr kumimoji="1" lang="en-US" altLang="ja-JP" sz="4000" b="1" dirty="0">
                <a:latin typeface="+mn-lt"/>
                <a:ea typeface="+mn-ea"/>
              </a:rPr>
              <a:t>RE100</a:t>
            </a:r>
            <a:r>
              <a:rPr lang="ja-JP" altLang="en-US" sz="4000" b="1" dirty="0">
                <a:latin typeface="+mn-lt"/>
                <a:ea typeface="+mn-ea"/>
              </a:rPr>
              <a:t>に参加することで</a:t>
            </a:r>
            <a:r>
              <a:rPr kumimoji="1" lang="ja-JP" altLang="en-US" sz="4000" b="1" dirty="0">
                <a:latin typeface="+mn-lt"/>
                <a:ea typeface="+mn-ea"/>
              </a:rPr>
              <a:t>、再生可能な電力供給の促進に役立つ</a:t>
            </a:r>
            <a:r>
              <a:rPr kumimoji="1" lang="ja-JP" altLang="en-US" sz="4000" b="1" dirty="0">
                <a:solidFill>
                  <a:srgbClr val="FF0000"/>
                </a:solidFill>
                <a:latin typeface="+mn-lt"/>
                <a:ea typeface="+mn-ea"/>
              </a:rPr>
              <a:t>ピアラーニングの機会を増やす</a:t>
            </a:r>
            <a:r>
              <a:rPr kumimoji="1" lang="ja-JP" altLang="en-US" sz="4000" b="1" dirty="0">
                <a:latin typeface="+mn-lt"/>
                <a:ea typeface="+mn-ea"/>
              </a:rPr>
              <a:t>ことができ、それは</a:t>
            </a:r>
            <a:r>
              <a:rPr kumimoji="1" lang="ja-JP" altLang="en-US" sz="4000" b="1" dirty="0">
                <a:solidFill>
                  <a:srgbClr val="FF0000"/>
                </a:solidFill>
                <a:latin typeface="+mn-lt"/>
                <a:ea typeface="+mn-ea"/>
              </a:rPr>
              <a:t>強力なモチベーション</a:t>
            </a:r>
            <a:r>
              <a:rPr kumimoji="1" lang="ja-JP" altLang="en-US" sz="4000" b="1" dirty="0">
                <a:latin typeface="+mn-lt"/>
                <a:ea typeface="+mn-ea"/>
              </a:rPr>
              <a:t>になっている。</a:t>
            </a:r>
          </a:p>
        </p:txBody>
      </p:sp>
      <p:sp>
        <p:nvSpPr>
          <p:cNvPr id="8" name="テキスト ボックス 7"/>
          <p:cNvSpPr txBox="1"/>
          <p:nvPr/>
        </p:nvSpPr>
        <p:spPr>
          <a:xfrm>
            <a:off x="953311" y="5447604"/>
            <a:ext cx="9505056" cy="461665"/>
          </a:xfrm>
          <a:prstGeom prst="rect">
            <a:avLst/>
          </a:prstGeom>
          <a:noFill/>
        </p:spPr>
        <p:txBody>
          <a:bodyPr wrap="square" rtlCol="0">
            <a:spAutoFit/>
          </a:bodyPr>
          <a:lstStyle/>
          <a:p>
            <a:pPr algn="r"/>
            <a:r>
              <a:rPr kumimoji="1" lang="ja-JP" altLang="en-US" sz="2400" b="1" dirty="0">
                <a:latin typeface="+mn-lt"/>
                <a:ea typeface="+mn-ea"/>
              </a:rPr>
              <a:t>　</a:t>
            </a:r>
            <a:r>
              <a:rPr kumimoji="1" lang="en-US" altLang="ja-JP" sz="2400" b="1" dirty="0">
                <a:latin typeface="+mn-lt"/>
                <a:ea typeface="+mn-ea"/>
              </a:rPr>
              <a:t>-</a:t>
            </a:r>
            <a:r>
              <a:rPr lang="ja-JP" altLang="en-US" sz="2400" b="1" dirty="0">
                <a:latin typeface="+mn-lt"/>
                <a:ea typeface="+mn-ea"/>
              </a:rPr>
              <a:t> </a:t>
            </a:r>
            <a:r>
              <a:rPr lang="en-US" altLang="ja-JP" sz="2400" b="1" dirty="0">
                <a:latin typeface="+mn-lt"/>
                <a:ea typeface="+mn-ea"/>
              </a:rPr>
              <a:t> Koen </a:t>
            </a:r>
            <a:r>
              <a:rPr lang="en-US" altLang="ja-JP" sz="2400" b="1" dirty="0" err="1">
                <a:latin typeface="+mn-lt"/>
                <a:ea typeface="+mn-ea"/>
              </a:rPr>
              <a:t>Devits</a:t>
            </a:r>
            <a:r>
              <a:rPr lang="en-US" altLang="ja-JP" sz="2400" b="1" dirty="0">
                <a:latin typeface="+mn-lt"/>
                <a:ea typeface="+mn-ea"/>
              </a:rPr>
              <a:t>, Chief Procurement Officer, Royal DSM</a:t>
            </a:r>
            <a:endParaRPr kumimoji="1" lang="ja-JP" altLang="en-US" sz="2400" b="1" dirty="0">
              <a:latin typeface="+mn-lt"/>
              <a:ea typeface="+mn-ea"/>
            </a:endParaRPr>
          </a:p>
        </p:txBody>
      </p:sp>
      <p:sp>
        <p:nvSpPr>
          <p:cNvPr id="2" name="吹き出し: 角を丸めた四角形 1">
            <a:extLst>
              <a:ext uri="{FF2B5EF4-FFF2-40B4-BE49-F238E27FC236}">
                <a16:creationId xmlns:a16="http://schemas.microsoft.com/office/drawing/2014/main" id="{C87F5570-6268-4DEF-9655-62A1534CA981}"/>
              </a:ext>
            </a:extLst>
          </p:cNvPr>
          <p:cNvSpPr/>
          <p:nvPr/>
        </p:nvSpPr>
        <p:spPr>
          <a:xfrm>
            <a:off x="418289" y="1819556"/>
            <a:ext cx="9912485" cy="3199428"/>
          </a:xfrm>
          <a:prstGeom prst="wedgeRoundRectCallout">
            <a:avLst>
              <a:gd name="adj1" fmla="val -2482"/>
              <a:gd name="adj2" fmla="val 55477"/>
              <a:gd name="adj3" fmla="val 1666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88527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98836" y="3076515"/>
            <a:ext cx="5301206" cy="2985275"/>
          </a:xfrm>
          <a:prstGeom prst="rect">
            <a:avLst/>
          </a:prstGeom>
        </p:spPr>
      </p:pic>
      <p:sp>
        <p:nvSpPr>
          <p:cNvPr id="3" name="タイトル 2"/>
          <p:cNvSpPr>
            <a:spLocks noGrp="1"/>
          </p:cNvSpPr>
          <p:nvPr>
            <p:ph type="title"/>
          </p:nvPr>
        </p:nvSpPr>
        <p:spPr/>
        <p:txBody>
          <a:bodyPr/>
          <a:lstStyle/>
          <a:p>
            <a:r>
              <a:rPr kumimoji="1" lang="ja-JP" altLang="en-US" dirty="0"/>
              <a:t>世界的大企業との協働の場</a:t>
            </a:r>
          </a:p>
        </p:txBody>
      </p:sp>
      <p:sp>
        <p:nvSpPr>
          <p:cNvPr id="4" name="コンテンツ プレースホルダー 3"/>
          <p:cNvSpPr>
            <a:spLocks noGrp="1"/>
          </p:cNvSpPr>
          <p:nvPr>
            <p:ph sz="quarter" idx="11"/>
          </p:nvPr>
        </p:nvSpPr>
        <p:spPr/>
        <p:txBody>
          <a:bodyPr/>
          <a:lstStyle/>
          <a:p>
            <a:r>
              <a:rPr kumimoji="1" lang="en-US" altLang="ja-JP" dirty="0"/>
              <a:t>RE100</a:t>
            </a:r>
            <a:r>
              <a:rPr kumimoji="1" lang="ja-JP" altLang="en-US" dirty="0"/>
              <a:t>に取り組むメリット④</a:t>
            </a:r>
          </a:p>
        </p:txBody>
      </p:sp>
      <p:sp>
        <p:nvSpPr>
          <p:cNvPr id="14" name="コンテンツ プレースホルダー 4"/>
          <p:cNvSpPr>
            <a:spLocks noGrp="1"/>
          </p:cNvSpPr>
          <p:nvPr>
            <p:ph sz="quarter" idx="12"/>
          </p:nvPr>
        </p:nvSpPr>
        <p:spPr>
          <a:xfrm>
            <a:off x="161925" y="1110920"/>
            <a:ext cx="10367963" cy="634941"/>
          </a:xfrm>
        </p:spPr>
        <p:txBody>
          <a:bodyPr/>
          <a:lstStyle/>
          <a:p>
            <a:r>
              <a:rPr lang="en-US" altLang="ja-JP" dirty="0"/>
              <a:t>RE100</a:t>
            </a:r>
            <a:r>
              <a:rPr lang="ja-JP" altLang="en-US" dirty="0" err="1"/>
              <a:t>での</a:t>
            </a:r>
            <a:r>
              <a:rPr lang="ja-JP" altLang="en-US" dirty="0"/>
              <a:t>繋がりをきっかけに、企業間の協働により再エネ調達の新たな手段が見つかることも</a:t>
            </a:r>
          </a:p>
        </p:txBody>
      </p:sp>
      <p:grpSp>
        <p:nvGrpSpPr>
          <p:cNvPr id="16" name="グループ化 15"/>
          <p:cNvGrpSpPr/>
          <p:nvPr/>
        </p:nvGrpSpPr>
        <p:grpSpPr>
          <a:xfrm>
            <a:off x="161925" y="2200869"/>
            <a:ext cx="10819587" cy="4291966"/>
            <a:chOff x="35249" y="743987"/>
            <a:chExt cx="10819587" cy="4291966"/>
          </a:xfrm>
        </p:grpSpPr>
        <p:sp>
          <p:nvSpPr>
            <p:cNvPr id="17" name="テキスト ボックス 16"/>
            <p:cNvSpPr txBox="1"/>
            <p:nvPr/>
          </p:nvSpPr>
          <p:spPr>
            <a:xfrm>
              <a:off x="200472" y="1619633"/>
              <a:ext cx="4691892" cy="3416320"/>
            </a:xfrm>
            <a:prstGeom prst="rect">
              <a:avLst/>
            </a:prstGeom>
            <a:noFill/>
          </p:spPr>
          <p:txBody>
            <a:bodyPr wrap="square" rtlCol="0">
              <a:spAutoFit/>
            </a:bodyPr>
            <a:lstStyle/>
            <a:p>
              <a:r>
                <a:rPr kumimoji="1" lang="en-US" altLang="ja-JP" sz="2400" dirty="0">
                  <a:latin typeface="+mn-lt"/>
                  <a:ea typeface="+mn-ea"/>
                </a:rPr>
                <a:t>2017</a:t>
              </a:r>
              <a:r>
                <a:rPr kumimoji="1" lang="ja-JP" altLang="en-US" sz="2400" dirty="0">
                  <a:latin typeface="+mn-lt"/>
                  <a:ea typeface="+mn-ea"/>
                </a:rPr>
                <a:t>年</a:t>
              </a:r>
              <a:r>
                <a:rPr lang="en-US" altLang="ja-JP" sz="2400" dirty="0"/>
                <a:t>1</a:t>
              </a:r>
              <a:r>
                <a:rPr kumimoji="1" lang="ja-JP" altLang="en-US" sz="2400" dirty="0">
                  <a:latin typeface="+mn-lt"/>
                  <a:ea typeface="+mn-ea"/>
                </a:rPr>
                <a:t>月、</a:t>
              </a:r>
              <a:r>
                <a:rPr lang="en-US" altLang="ja-JP" sz="2400" dirty="0"/>
                <a:t>4</a:t>
              </a:r>
              <a:r>
                <a:rPr lang="ja-JP" altLang="en-US" sz="2400" dirty="0"/>
                <a:t>社は共同設立した独自のグリーンエネルギー購入コンソーシアムにより、オランダの風力発電所から電力供給を行うことを発表。</a:t>
              </a:r>
              <a:r>
                <a:rPr lang="en-US" altLang="ja-JP" sz="2400" dirty="0">
                  <a:latin typeface="+mn-lt"/>
                  <a:ea typeface="+mn-ea"/>
                </a:rPr>
                <a:t>2</a:t>
              </a:r>
              <a:r>
                <a:rPr lang="ja-JP" altLang="en-US" sz="2400" dirty="0" err="1">
                  <a:latin typeface="+mn-lt"/>
                  <a:ea typeface="+mn-ea"/>
                </a:rPr>
                <a:t>つの</a:t>
              </a:r>
              <a:r>
                <a:rPr lang="ja-JP" altLang="en-US" sz="2400" dirty="0">
                  <a:latin typeface="+mn-lt"/>
                  <a:ea typeface="+mn-ea"/>
                </a:rPr>
                <a:t>風力発電プロジェクトと長期電力購入契約をしており、これらの発電所は、</a:t>
              </a:r>
              <a:r>
                <a:rPr lang="en-US" altLang="ja-JP" sz="2400" dirty="0">
                  <a:latin typeface="+mn-lt"/>
                  <a:ea typeface="+mn-ea"/>
                </a:rPr>
                <a:t>140,000</a:t>
              </a:r>
              <a:r>
                <a:rPr lang="ja-JP" altLang="en-US" sz="2400" dirty="0">
                  <a:latin typeface="+mn-lt"/>
                  <a:ea typeface="+mn-ea"/>
                </a:rPr>
                <a:t>世帯への電力供給に匹敵する</a:t>
              </a:r>
              <a:r>
                <a:rPr lang="en-US" altLang="ja-JP" sz="2400" dirty="0">
                  <a:latin typeface="+mn-lt"/>
                  <a:ea typeface="+mn-ea"/>
                </a:rPr>
                <a:t>140MW</a:t>
              </a:r>
              <a:r>
                <a:rPr lang="ja-JP" altLang="en-US" sz="2400" dirty="0">
                  <a:latin typeface="+mn-lt"/>
                  <a:ea typeface="+mn-ea"/>
                </a:rPr>
                <a:t>を超える総容量を有する。</a:t>
              </a:r>
              <a:endParaRPr kumimoji="1" lang="en-US" altLang="ja-JP" sz="2400" dirty="0">
                <a:latin typeface="+mn-lt"/>
                <a:ea typeface="+mn-ea"/>
              </a:endParaRPr>
            </a:p>
          </p:txBody>
        </p:sp>
        <p:sp>
          <p:nvSpPr>
            <p:cNvPr id="18" name="テキスト ボックス 17"/>
            <p:cNvSpPr txBox="1"/>
            <p:nvPr/>
          </p:nvSpPr>
          <p:spPr>
            <a:xfrm>
              <a:off x="35249" y="743987"/>
              <a:ext cx="10819587" cy="400110"/>
            </a:xfrm>
            <a:prstGeom prst="rect">
              <a:avLst/>
            </a:prstGeom>
            <a:noFill/>
          </p:spPr>
          <p:txBody>
            <a:bodyPr wrap="square" rtlCol="0">
              <a:spAutoFit/>
            </a:bodyPr>
            <a:lstStyle/>
            <a:p>
              <a:pPr marL="361950" indent="-361950">
                <a:buFont typeface="Wingdings" panose="05000000000000000000" pitchFamily="2" charset="2"/>
                <a:buChar char="n"/>
              </a:pPr>
              <a:r>
                <a:rPr kumimoji="1" lang="ja-JP" altLang="en-US" sz="2000" b="1" dirty="0">
                  <a:latin typeface="+mn-lt"/>
                  <a:ea typeface="+mn-ea"/>
                </a:rPr>
                <a:t>企業間の協働による再エネ調達事例：</a:t>
              </a:r>
              <a:r>
                <a:rPr kumimoji="1" lang="en-US" altLang="ja-JP" sz="2000" b="1" dirty="0" err="1">
                  <a:latin typeface="+mn-lt"/>
                  <a:ea typeface="+mn-ea"/>
                </a:rPr>
                <a:t>Akzo</a:t>
              </a:r>
              <a:r>
                <a:rPr kumimoji="1" lang="ja-JP" altLang="en-US" sz="2000" b="1" dirty="0">
                  <a:latin typeface="+mn-lt"/>
                  <a:ea typeface="+mn-ea"/>
                </a:rPr>
                <a:t> </a:t>
              </a:r>
              <a:r>
                <a:rPr kumimoji="1" lang="en-US" altLang="ja-JP" sz="2000" b="1" dirty="0">
                  <a:latin typeface="+mn-lt"/>
                  <a:ea typeface="+mn-ea"/>
                </a:rPr>
                <a:t>Nobel, DSM, Google, Philips</a:t>
              </a:r>
              <a:endParaRPr kumimoji="1" lang="ja-JP" altLang="en-US" sz="2000" b="1" dirty="0">
                <a:latin typeface="+mn-lt"/>
                <a:ea typeface="+mn-ea"/>
              </a:endParaRPr>
            </a:p>
          </p:txBody>
        </p:sp>
        <p:cxnSp>
          <p:nvCxnSpPr>
            <p:cNvPr id="19" name="直線コネクタ 18"/>
            <p:cNvCxnSpPr/>
            <p:nvPr/>
          </p:nvCxnSpPr>
          <p:spPr bwMode="auto">
            <a:xfrm>
              <a:off x="200472" y="1215916"/>
              <a:ext cx="9979220" cy="0"/>
            </a:xfrm>
            <a:prstGeom prst="line">
              <a:avLst/>
            </a:pr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 name="Text Box 9">
            <a:extLst>
              <a:ext uri="{FF2B5EF4-FFF2-40B4-BE49-F238E27FC236}">
                <a16:creationId xmlns:a16="http://schemas.microsoft.com/office/drawing/2014/main" id="{77B2AA2C-6D0D-8398-DBF3-937112C341B1}"/>
              </a:ext>
            </a:extLst>
          </p:cNvPr>
          <p:cNvSpPr txBox="1">
            <a:spLocks noChangeArrowheads="1"/>
          </p:cNvSpPr>
          <p:nvPr/>
        </p:nvSpPr>
        <p:spPr bwMode="auto">
          <a:xfrm>
            <a:off x="350104" y="7113924"/>
            <a:ext cx="9433047" cy="51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]Akzo Nobel</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Media</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Release</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January 17, 2017</a:t>
            </a:r>
          </a:p>
          <a:p>
            <a:pPr marL="268288" lvl="0" defTabSz="844083" eaLnBrk="1" fontAlgn="auto" hangingPunct="1">
              <a:lnSpc>
                <a:spcPct val="100000"/>
              </a:lnSpc>
              <a:spcBef>
                <a:spcPts val="0"/>
              </a:spcBef>
              <a:spcAft>
                <a:spcPts val="0"/>
              </a:spcAft>
              <a:defRPr/>
            </a:pP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https://www.akzonobel.com/en/media/latest-news---media-releases-/akzonobel-leads-an-initiative-with-dsm-google-and-philips-to-buy-green-power-from-bouwdokken-wind-farm</a:t>
            </a:r>
            <a:r>
              <a:rPr lang="ja-JP" altLang="en-US" sz="900" dirty="0">
                <a:solidFill>
                  <a:srgbClr val="000000"/>
                </a:solidFill>
                <a:latin typeface="Meiryo UI" pitchFamily="50" charset="-128"/>
                <a:ea typeface="Meiryo UI" pitchFamily="50" charset="-128"/>
                <a:cs typeface="Meiryo UI" pitchFamily="50" charset="-128"/>
              </a:rPr>
              <a:t>）</a:t>
            </a:r>
            <a:r>
              <a:rPr lang="ja-JP" altLang="en-US" sz="900" b="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2808055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pPr marL="742950" indent="-742950">
              <a:buFont typeface="+mj-lt"/>
              <a:buAutoNum type="arabicPeriod" startAt="3"/>
            </a:pPr>
            <a:r>
              <a:rPr lang="en-US" altLang="ja-JP" dirty="0"/>
              <a:t>RE100</a:t>
            </a:r>
            <a:r>
              <a:rPr lang="ja-JP" altLang="en-US" dirty="0"/>
              <a:t>の参加企業</a:t>
            </a:r>
          </a:p>
        </p:txBody>
      </p:sp>
    </p:spTree>
    <p:extLst>
      <p:ext uri="{BB962C8B-B14F-4D97-AF65-F5344CB8AC3E}">
        <p14:creationId xmlns:p14="http://schemas.microsoft.com/office/powerpoint/2010/main" val="2153684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RE100</a:t>
            </a:r>
            <a:r>
              <a:rPr lang="ja-JP" altLang="en-US" dirty="0"/>
              <a:t>に参加する企業は世界全体で年々増加</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en-US" altLang="ja-JP" dirty="0"/>
              <a:t>RE100</a:t>
            </a:r>
            <a:r>
              <a:rPr lang="ja-JP" altLang="en-US" dirty="0"/>
              <a:t>の加盟企業は</a:t>
            </a:r>
            <a:r>
              <a:rPr lang="en-US" altLang="ja-JP" dirty="0"/>
              <a:t>2014</a:t>
            </a:r>
            <a:r>
              <a:rPr lang="ja-JP" altLang="en-US" dirty="0"/>
              <a:t>年度から毎年拡大し、</a:t>
            </a:r>
            <a:r>
              <a:rPr lang="en-US" altLang="ja-JP" dirty="0"/>
              <a:t>24</a:t>
            </a:r>
            <a:r>
              <a:rPr lang="ja-JP" altLang="en-US" dirty="0"/>
              <a:t>年度には世界全体で</a:t>
            </a:r>
            <a:r>
              <a:rPr lang="en-US" altLang="ja-JP" dirty="0"/>
              <a:t>444</a:t>
            </a:r>
            <a:r>
              <a:rPr lang="ja-JP" altLang="en-US" dirty="0"/>
              <a:t>社まで増加</a:t>
            </a:r>
            <a:endParaRPr lang="en-US" altLang="ja-JP" dirty="0"/>
          </a:p>
        </p:txBody>
      </p:sp>
      <p:sp>
        <p:nvSpPr>
          <p:cNvPr id="10" name="テキスト ボックス 9"/>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グループ化 6">
            <a:extLst>
              <a:ext uri="{FF2B5EF4-FFF2-40B4-BE49-F238E27FC236}">
                <a16:creationId xmlns:a16="http://schemas.microsoft.com/office/drawing/2014/main" id="{EFB01D64-86B7-DA1C-111D-0EEE966CA523}"/>
              </a:ext>
            </a:extLst>
          </p:cNvPr>
          <p:cNvGrpSpPr/>
          <p:nvPr/>
        </p:nvGrpSpPr>
        <p:grpSpPr>
          <a:xfrm>
            <a:off x="1397673" y="2149910"/>
            <a:ext cx="8136121" cy="4582546"/>
            <a:chOff x="1397673" y="2247130"/>
            <a:chExt cx="8136121" cy="4582546"/>
          </a:xfrm>
        </p:grpSpPr>
        <p:graphicFrame>
          <p:nvGraphicFramePr>
            <p:cNvPr id="19" name="グラフ 18">
              <a:extLst>
                <a:ext uri="{FF2B5EF4-FFF2-40B4-BE49-F238E27FC236}">
                  <a16:creationId xmlns:a16="http://schemas.microsoft.com/office/drawing/2014/main" id="{3E58B4BE-487C-1C9B-31A1-7F913853335C}"/>
                </a:ext>
              </a:extLst>
            </p:cNvPr>
            <p:cNvGraphicFramePr/>
            <p:nvPr>
              <p:extLst>
                <p:ext uri="{D42A27DB-BD31-4B8C-83A1-F6EECF244321}">
                  <p14:modId xmlns:p14="http://schemas.microsoft.com/office/powerpoint/2010/main" val="3446287127"/>
                </p:ext>
              </p:extLst>
            </p:nvPr>
          </p:nvGraphicFramePr>
          <p:xfrm>
            <a:off x="1397794" y="2732876"/>
            <a:ext cx="8136000" cy="4096800"/>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a:extLst>
                <a:ext uri="{FF2B5EF4-FFF2-40B4-BE49-F238E27FC236}">
                  <a16:creationId xmlns:a16="http://schemas.microsoft.com/office/drawing/2014/main" id="{B5CF55DB-1703-8CC5-F171-18C9787ACEFD}"/>
                </a:ext>
              </a:extLst>
            </p:cNvPr>
            <p:cNvSpPr txBox="1"/>
            <p:nvPr/>
          </p:nvSpPr>
          <p:spPr>
            <a:xfrm>
              <a:off x="2072598" y="5469906"/>
              <a:ext cx="360000" cy="369332"/>
            </a:xfrm>
            <a:prstGeom prst="rect">
              <a:avLst/>
            </a:prstGeom>
            <a:noFill/>
          </p:spPr>
          <p:txBody>
            <a:bodyPr wrap="none" rtlCol="0">
              <a:noAutofit/>
            </a:bodyPr>
            <a:lstStyle/>
            <a:p>
              <a:pPr algn="ctr"/>
              <a:r>
                <a:rPr kumimoji="1" lang="en-US" altLang="ja-JP" b="1" dirty="0">
                  <a:solidFill>
                    <a:srgbClr val="FF0000"/>
                  </a:solidFill>
                </a:rPr>
                <a:t>14</a:t>
              </a:r>
              <a:endParaRPr kumimoji="1" lang="ja-JP" altLang="en-US" b="1" dirty="0">
                <a:solidFill>
                  <a:srgbClr val="FF0000"/>
                </a:solidFill>
              </a:endParaRPr>
            </a:p>
          </p:txBody>
        </p:sp>
        <p:sp>
          <p:nvSpPr>
            <p:cNvPr id="6" name="テキスト ボックス 5">
              <a:extLst>
                <a:ext uri="{FF2B5EF4-FFF2-40B4-BE49-F238E27FC236}">
                  <a16:creationId xmlns:a16="http://schemas.microsoft.com/office/drawing/2014/main" id="{8A06FBD9-9FD5-25A5-B15B-3EE9202638C4}"/>
                </a:ext>
              </a:extLst>
            </p:cNvPr>
            <p:cNvSpPr txBox="1"/>
            <p:nvPr/>
          </p:nvSpPr>
          <p:spPr>
            <a:xfrm>
              <a:off x="2753134" y="5227942"/>
              <a:ext cx="360000" cy="369332"/>
            </a:xfrm>
            <a:prstGeom prst="rect">
              <a:avLst/>
            </a:prstGeom>
            <a:noFill/>
          </p:spPr>
          <p:txBody>
            <a:bodyPr wrap="none" rtlCol="0">
              <a:noAutofit/>
            </a:bodyPr>
            <a:lstStyle/>
            <a:p>
              <a:pPr algn="ctr"/>
              <a:r>
                <a:rPr lang="en-US" altLang="ja-JP" b="1" dirty="0">
                  <a:solidFill>
                    <a:srgbClr val="FF0000"/>
                  </a:solidFill>
                </a:rPr>
                <a:t>5</a:t>
              </a:r>
              <a:r>
                <a:rPr kumimoji="1" lang="en-US" altLang="ja-JP" b="1" dirty="0">
                  <a:solidFill>
                    <a:srgbClr val="FF0000"/>
                  </a:solidFill>
                </a:rPr>
                <a:t>4</a:t>
              </a:r>
              <a:endParaRPr kumimoji="1" lang="ja-JP" altLang="en-US" b="1" dirty="0">
                <a:solidFill>
                  <a:srgbClr val="FF0000"/>
                </a:solidFill>
              </a:endParaRPr>
            </a:p>
          </p:txBody>
        </p:sp>
        <p:sp>
          <p:nvSpPr>
            <p:cNvPr id="8" name="テキスト ボックス 7">
              <a:extLst>
                <a:ext uri="{FF2B5EF4-FFF2-40B4-BE49-F238E27FC236}">
                  <a16:creationId xmlns:a16="http://schemas.microsoft.com/office/drawing/2014/main" id="{572ABDA8-52E8-1A1E-E6C2-0E0729EC9F92}"/>
                </a:ext>
              </a:extLst>
            </p:cNvPr>
            <p:cNvSpPr txBox="1"/>
            <p:nvPr/>
          </p:nvSpPr>
          <p:spPr>
            <a:xfrm>
              <a:off x="3430495" y="5061510"/>
              <a:ext cx="360000" cy="369332"/>
            </a:xfrm>
            <a:prstGeom prst="rect">
              <a:avLst/>
            </a:prstGeom>
            <a:noFill/>
          </p:spPr>
          <p:txBody>
            <a:bodyPr wrap="none" rtlCol="0">
              <a:noAutofit/>
            </a:bodyPr>
            <a:lstStyle/>
            <a:p>
              <a:pPr algn="ctr"/>
              <a:r>
                <a:rPr kumimoji="1" lang="en-US" altLang="ja-JP" b="1" dirty="0">
                  <a:solidFill>
                    <a:srgbClr val="FF0000"/>
                  </a:solidFill>
                </a:rPr>
                <a:t>81</a:t>
              </a:r>
              <a:endParaRPr kumimoji="1" lang="ja-JP" altLang="en-US" b="1" dirty="0">
                <a:solidFill>
                  <a:srgbClr val="FF0000"/>
                </a:solidFill>
              </a:endParaRPr>
            </a:p>
          </p:txBody>
        </p:sp>
        <p:sp>
          <p:nvSpPr>
            <p:cNvPr id="9" name="テキスト ボックス 8">
              <a:extLst>
                <a:ext uri="{FF2B5EF4-FFF2-40B4-BE49-F238E27FC236}">
                  <a16:creationId xmlns:a16="http://schemas.microsoft.com/office/drawing/2014/main" id="{A45B7DA8-6EA7-280D-E484-E455C49A28E0}"/>
                </a:ext>
              </a:extLst>
            </p:cNvPr>
            <p:cNvSpPr txBox="1"/>
            <p:nvPr/>
          </p:nvSpPr>
          <p:spPr>
            <a:xfrm>
              <a:off x="4109761" y="4822073"/>
              <a:ext cx="360000" cy="369332"/>
            </a:xfrm>
            <a:prstGeom prst="rect">
              <a:avLst/>
            </a:prstGeom>
            <a:noFill/>
          </p:spPr>
          <p:txBody>
            <a:bodyPr wrap="none" rtlCol="0">
              <a:noAutofit/>
            </a:bodyPr>
            <a:lstStyle/>
            <a:p>
              <a:pPr algn="ctr"/>
              <a:r>
                <a:rPr lang="en-US" altLang="ja-JP" b="1" dirty="0">
                  <a:solidFill>
                    <a:srgbClr val="FF0000"/>
                  </a:solidFill>
                </a:rPr>
                <a:t>121</a:t>
              </a:r>
              <a:endParaRPr kumimoji="1" lang="ja-JP" altLang="en-US" b="1" dirty="0">
                <a:solidFill>
                  <a:srgbClr val="FF0000"/>
                </a:solidFill>
              </a:endParaRPr>
            </a:p>
          </p:txBody>
        </p:sp>
        <p:sp>
          <p:nvSpPr>
            <p:cNvPr id="11" name="テキスト ボックス 10">
              <a:extLst>
                <a:ext uri="{FF2B5EF4-FFF2-40B4-BE49-F238E27FC236}">
                  <a16:creationId xmlns:a16="http://schemas.microsoft.com/office/drawing/2014/main" id="{F69AC9FB-4EB0-877F-8681-E2C17A3D0BC4}"/>
                </a:ext>
              </a:extLst>
            </p:cNvPr>
            <p:cNvSpPr txBox="1"/>
            <p:nvPr/>
          </p:nvSpPr>
          <p:spPr>
            <a:xfrm>
              <a:off x="4789246" y="4608037"/>
              <a:ext cx="360000" cy="369332"/>
            </a:xfrm>
            <a:prstGeom prst="rect">
              <a:avLst/>
            </a:prstGeom>
            <a:noFill/>
          </p:spPr>
          <p:txBody>
            <a:bodyPr wrap="none" rtlCol="0">
              <a:noAutofit/>
            </a:bodyPr>
            <a:lstStyle/>
            <a:p>
              <a:pPr algn="ctr"/>
              <a:r>
                <a:rPr lang="en-US" altLang="ja-JP" b="1" dirty="0">
                  <a:solidFill>
                    <a:srgbClr val="FF0000"/>
                  </a:solidFill>
                </a:rPr>
                <a:t>156</a:t>
              </a:r>
              <a:endParaRPr kumimoji="1" lang="ja-JP" altLang="en-US" b="1" dirty="0">
                <a:solidFill>
                  <a:srgbClr val="FF0000"/>
                </a:solidFill>
              </a:endParaRPr>
            </a:p>
          </p:txBody>
        </p:sp>
        <p:sp>
          <p:nvSpPr>
            <p:cNvPr id="14" name="テキスト ボックス 13">
              <a:extLst>
                <a:ext uri="{FF2B5EF4-FFF2-40B4-BE49-F238E27FC236}">
                  <a16:creationId xmlns:a16="http://schemas.microsoft.com/office/drawing/2014/main" id="{61974B64-67A6-EB85-9E59-E3A42BA25921}"/>
                </a:ext>
              </a:extLst>
            </p:cNvPr>
            <p:cNvSpPr txBox="1"/>
            <p:nvPr/>
          </p:nvSpPr>
          <p:spPr>
            <a:xfrm>
              <a:off x="5470239" y="4202059"/>
              <a:ext cx="360000" cy="369332"/>
            </a:xfrm>
            <a:prstGeom prst="rect">
              <a:avLst/>
            </a:prstGeom>
            <a:noFill/>
          </p:spPr>
          <p:txBody>
            <a:bodyPr wrap="none" rtlCol="0">
              <a:noAutofit/>
            </a:bodyPr>
            <a:lstStyle/>
            <a:p>
              <a:pPr algn="ctr"/>
              <a:r>
                <a:rPr kumimoji="1" lang="en-US" altLang="ja-JP" b="1" dirty="0">
                  <a:solidFill>
                    <a:srgbClr val="FF0000"/>
                  </a:solidFill>
                </a:rPr>
                <a:t>223</a:t>
              </a:r>
              <a:endParaRPr kumimoji="1" lang="ja-JP" altLang="en-US" b="1" dirty="0">
                <a:solidFill>
                  <a:srgbClr val="FF0000"/>
                </a:solidFill>
              </a:endParaRPr>
            </a:p>
          </p:txBody>
        </p:sp>
        <p:sp>
          <p:nvSpPr>
            <p:cNvPr id="15" name="テキスト ボックス 14">
              <a:extLst>
                <a:ext uri="{FF2B5EF4-FFF2-40B4-BE49-F238E27FC236}">
                  <a16:creationId xmlns:a16="http://schemas.microsoft.com/office/drawing/2014/main" id="{E32A2C4E-C161-BC64-414F-9E36A9CAD427}"/>
                </a:ext>
              </a:extLst>
            </p:cNvPr>
            <p:cNvSpPr txBox="1"/>
            <p:nvPr/>
          </p:nvSpPr>
          <p:spPr>
            <a:xfrm>
              <a:off x="6149461" y="3784507"/>
              <a:ext cx="360000" cy="369332"/>
            </a:xfrm>
            <a:prstGeom prst="rect">
              <a:avLst/>
            </a:prstGeom>
            <a:noFill/>
          </p:spPr>
          <p:txBody>
            <a:bodyPr wrap="none" rtlCol="0">
              <a:noAutofit/>
            </a:bodyPr>
            <a:lstStyle/>
            <a:p>
              <a:pPr algn="ctr"/>
              <a:r>
                <a:rPr kumimoji="1" lang="en-US" altLang="ja-JP" b="1" dirty="0">
                  <a:solidFill>
                    <a:srgbClr val="FF0000"/>
                  </a:solidFill>
                </a:rPr>
                <a:t>292</a:t>
              </a:r>
              <a:endParaRPr kumimoji="1" lang="ja-JP" altLang="en-US" b="1" dirty="0">
                <a:solidFill>
                  <a:srgbClr val="FF0000"/>
                </a:solidFill>
              </a:endParaRPr>
            </a:p>
          </p:txBody>
        </p:sp>
        <p:sp>
          <p:nvSpPr>
            <p:cNvPr id="16" name="テキスト ボックス 15">
              <a:extLst>
                <a:ext uri="{FF2B5EF4-FFF2-40B4-BE49-F238E27FC236}">
                  <a16:creationId xmlns:a16="http://schemas.microsoft.com/office/drawing/2014/main" id="{F43A585B-5EB8-8769-416D-A27D685C4B3A}"/>
                </a:ext>
              </a:extLst>
            </p:cNvPr>
            <p:cNvSpPr txBox="1"/>
            <p:nvPr/>
          </p:nvSpPr>
          <p:spPr>
            <a:xfrm>
              <a:off x="6832426" y="3395146"/>
              <a:ext cx="360000" cy="369332"/>
            </a:xfrm>
            <a:prstGeom prst="rect">
              <a:avLst/>
            </a:prstGeom>
            <a:noFill/>
          </p:spPr>
          <p:txBody>
            <a:bodyPr wrap="none" rtlCol="0">
              <a:noAutofit/>
            </a:bodyPr>
            <a:lstStyle/>
            <a:p>
              <a:pPr algn="ctr"/>
              <a:r>
                <a:rPr lang="en-US" altLang="ja-JP" b="1" dirty="0">
                  <a:solidFill>
                    <a:srgbClr val="FF0000"/>
                  </a:solidFill>
                </a:rPr>
                <a:t>356</a:t>
              </a:r>
              <a:endParaRPr kumimoji="1" lang="ja-JP" altLang="en-US" b="1" dirty="0">
                <a:solidFill>
                  <a:srgbClr val="FF0000"/>
                </a:solidFill>
              </a:endParaRPr>
            </a:p>
          </p:txBody>
        </p:sp>
        <p:sp>
          <p:nvSpPr>
            <p:cNvPr id="17" name="テキスト ボックス 16">
              <a:extLst>
                <a:ext uri="{FF2B5EF4-FFF2-40B4-BE49-F238E27FC236}">
                  <a16:creationId xmlns:a16="http://schemas.microsoft.com/office/drawing/2014/main" id="{17CA0B11-F2D9-44FC-E733-C0FD10492B37}"/>
                </a:ext>
              </a:extLst>
            </p:cNvPr>
            <p:cNvSpPr txBox="1"/>
            <p:nvPr/>
          </p:nvSpPr>
          <p:spPr>
            <a:xfrm>
              <a:off x="7509676" y="3134138"/>
              <a:ext cx="360000" cy="369332"/>
            </a:xfrm>
            <a:prstGeom prst="rect">
              <a:avLst/>
            </a:prstGeom>
            <a:noFill/>
          </p:spPr>
          <p:txBody>
            <a:bodyPr wrap="none" rtlCol="0">
              <a:noAutofit/>
            </a:bodyPr>
            <a:lstStyle/>
            <a:p>
              <a:pPr algn="ctr"/>
              <a:r>
                <a:rPr kumimoji="1" lang="en-US" altLang="ja-JP" b="1" dirty="0">
                  <a:solidFill>
                    <a:srgbClr val="FF0000"/>
                  </a:solidFill>
                </a:rPr>
                <a:t>399</a:t>
              </a:r>
              <a:endParaRPr kumimoji="1" lang="ja-JP" altLang="en-US" b="1" dirty="0">
                <a:solidFill>
                  <a:srgbClr val="FF0000"/>
                </a:solidFill>
              </a:endParaRPr>
            </a:p>
          </p:txBody>
        </p:sp>
        <p:sp>
          <p:nvSpPr>
            <p:cNvPr id="18" name="テキスト ボックス 17">
              <a:extLst>
                <a:ext uri="{FF2B5EF4-FFF2-40B4-BE49-F238E27FC236}">
                  <a16:creationId xmlns:a16="http://schemas.microsoft.com/office/drawing/2014/main" id="{B79AC0B6-B891-08CE-3F06-50A554E80A9C}"/>
                </a:ext>
              </a:extLst>
            </p:cNvPr>
            <p:cNvSpPr txBox="1"/>
            <p:nvPr/>
          </p:nvSpPr>
          <p:spPr>
            <a:xfrm>
              <a:off x="8192643" y="2958997"/>
              <a:ext cx="360000" cy="369332"/>
            </a:xfrm>
            <a:prstGeom prst="rect">
              <a:avLst/>
            </a:prstGeom>
            <a:noFill/>
          </p:spPr>
          <p:txBody>
            <a:bodyPr wrap="none" rtlCol="0">
              <a:noAutofit/>
            </a:bodyPr>
            <a:lstStyle/>
            <a:p>
              <a:pPr algn="ctr"/>
              <a:r>
                <a:rPr kumimoji="1" lang="en-US" altLang="ja-JP" b="1" dirty="0">
                  <a:solidFill>
                    <a:srgbClr val="FF0000"/>
                  </a:solidFill>
                </a:rPr>
                <a:t>428</a:t>
              </a:r>
              <a:endParaRPr kumimoji="1" lang="ja-JP" altLang="en-US" b="1" dirty="0">
                <a:solidFill>
                  <a:srgbClr val="FF0000"/>
                </a:solidFill>
              </a:endParaRPr>
            </a:p>
          </p:txBody>
        </p:sp>
        <p:sp>
          <p:nvSpPr>
            <p:cNvPr id="22" name="テキスト ボックス 21">
              <a:extLst>
                <a:ext uri="{FF2B5EF4-FFF2-40B4-BE49-F238E27FC236}">
                  <a16:creationId xmlns:a16="http://schemas.microsoft.com/office/drawing/2014/main" id="{1DAC9F44-96AF-0C10-E2C8-B5247B9B4A62}"/>
                </a:ext>
              </a:extLst>
            </p:cNvPr>
            <p:cNvSpPr txBox="1"/>
            <p:nvPr/>
          </p:nvSpPr>
          <p:spPr>
            <a:xfrm>
              <a:off x="1397673" y="2247130"/>
              <a:ext cx="1911101" cy="369332"/>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wrap="none" rtlCol="0">
              <a:spAutoFit/>
            </a:bodyPr>
            <a:lstStyle/>
            <a:p>
              <a:pPr algn="ctr"/>
              <a:r>
                <a:rPr kumimoji="1" lang="ja-JP" altLang="en-US" b="1" dirty="0">
                  <a:latin typeface="+mn-lt"/>
                  <a:ea typeface="+mn-ea"/>
                </a:rPr>
                <a:t>累計企業数グラフ</a:t>
              </a:r>
            </a:p>
          </p:txBody>
        </p:sp>
        <p:pic>
          <p:nvPicPr>
            <p:cNvPr id="23" name="図 22">
              <a:extLst>
                <a:ext uri="{FF2B5EF4-FFF2-40B4-BE49-F238E27FC236}">
                  <a16:creationId xmlns:a16="http://schemas.microsoft.com/office/drawing/2014/main" id="{FB8294FE-89C3-27BE-7ABD-05BDD8E34F14}"/>
                </a:ext>
              </a:extLst>
            </p:cNvPr>
            <p:cNvPicPr>
              <a:picLocks noChangeAspect="1"/>
            </p:cNvPicPr>
            <p:nvPr/>
          </p:nvPicPr>
          <p:blipFill>
            <a:blip r:embed="rId3"/>
            <a:stretch>
              <a:fillRect/>
            </a:stretch>
          </p:blipFill>
          <p:spPr>
            <a:xfrm>
              <a:off x="1968806" y="2732876"/>
              <a:ext cx="1060796" cy="969348"/>
            </a:xfrm>
            <a:prstGeom prst="rect">
              <a:avLst/>
            </a:prstGeom>
          </p:spPr>
        </p:pic>
        <p:sp>
          <p:nvSpPr>
            <p:cNvPr id="4" name="テキスト ボックス 3">
              <a:extLst>
                <a:ext uri="{FF2B5EF4-FFF2-40B4-BE49-F238E27FC236}">
                  <a16:creationId xmlns:a16="http://schemas.microsoft.com/office/drawing/2014/main" id="{3408546C-BDC4-3ECE-55DD-131D854FB524}"/>
                </a:ext>
              </a:extLst>
            </p:cNvPr>
            <p:cNvSpPr txBox="1"/>
            <p:nvPr/>
          </p:nvSpPr>
          <p:spPr>
            <a:xfrm>
              <a:off x="8869886" y="2880892"/>
              <a:ext cx="360000" cy="369332"/>
            </a:xfrm>
            <a:prstGeom prst="rect">
              <a:avLst/>
            </a:prstGeom>
            <a:noFill/>
          </p:spPr>
          <p:txBody>
            <a:bodyPr wrap="none" rtlCol="0">
              <a:noAutofit/>
            </a:bodyPr>
            <a:lstStyle/>
            <a:p>
              <a:pPr algn="ctr"/>
              <a:r>
                <a:rPr kumimoji="1" lang="en-US" altLang="ja-JP" b="1" dirty="0">
                  <a:solidFill>
                    <a:srgbClr val="FF0000"/>
                  </a:solidFill>
                </a:rPr>
                <a:t>444</a:t>
              </a:r>
              <a:endParaRPr kumimoji="1" lang="ja-JP" altLang="en-US" b="1" dirty="0">
                <a:solidFill>
                  <a:srgbClr val="FF0000"/>
                </a:solidFill>
              </a:endParaRPr>
            </a:p>
          </p:txBody>
        </p:sp>
      </p:grpSp>
      <p:sp>
        <p:nvSpPr>
          <p:cNvPr id="25" name="Text Box 9">
            <a:extLst>
              <a:ext uri="{FF2B5EF4-FFF2-40B4-BE49-F238E27FC236}">
                <a16:creationId xmlns:a16="http://schemas.microsoft.com/office/drawing/2014/main" id="{0D4FE438-C702-1729-4C56-3DE7996D6BD3}"/>
              </a:ext>
            </a:extLst>
          </p:cNvPr>
          <p:cNvSpPr txBox="1">
            <a:spLocks noChangeArrowheads="1"/>
          </p:cNvSpPr>
          <p:nvPr/>
        </p:nvSpPr>
        <p:spPr bwMode="auto">
          <a:xfrm>
            <a:off x="629382" y="7136506"/>
            <a:ext cx="9433047" cy="417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Meiryo UI"/>
                <a:ea typeface="Meiryo UI" pitchFamily="50" charset="-128"/>
                <a:cs typeface="Meiryo UI"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a:ea typeface="Meiryo UI" pitchFamily="50" charset="-128"/>
                <a:cs typeface="Meiryo UI" pitchFamily="50" charset="-128"/>
              </a:rPr>
              <a:t>最新の累計企業数は</a:t>
            </a:r>
            <a:r>
              <a:rPr kumimoji="1" lang="en-US" altLang="ja-JP" sz="1200" b="1" i="0" u="none" strike="noStrike" kern="1200" cap="none" spc="0" normalizeH="0" baseline="0" noProof="0" dirty="0">
                <a:ln>
                  <a:noFill/>
                </a:ln>
                <a:solidFill>
                  <a:srgbClr val="000000"/>
                </a:solidFill>
                <a:effectLst/>
                <a:uLnTx/>
                <a:uFillTx/>
                <a:latin typeface="Meiryo UI"/>
                <a:ea typeface="Meiryo UI" pitchFamily="50" charset="-128"/>
                <a:cs typeface="Meiryo UI" pitchFamily="50" charset="-128"/>
                <a:hlinkClick r:id="rId4"/>
              </a:rPr>
              <a:t>RE100</a:t>
            </a:r>
            <a:r>
              <a:rPr kumimoji="1" lang="ja-JP" altLang="en-US" sz="1200" b="1" i="0" u="none" strike="noStrike" kern="1200" cap="none" spc="0" normalizeH="0" baseline="0" noProof="0" dirty="0">
                <a:ln>
                  <a:noFill/>
                </a:ln>
                <a:solidFill>
                  <a:srgbClr val="000000"/>
                </a:solidFill>
                <a:effectLst/>
                <a:uLnTx/>
                <a:uFillTx/>
                <a:latin typeface="Meiryo UI"/>
                <a:ea typeface="Meiryo UI" pitchFamily="50" charset="-128"/>
                <a:cs typeface="Meiryo UI" pitchFamily="50" charset="-128"/>
                <a:hlinkClick r:id="rId4"/>
              </a:rPr>
              <a:t>ウェブサイトの</a:t>
            </a:r>
            <a:r>
              <a:rPr kumimoji="1" lang="en-US" altLang="ja-JP" sz="1200" b="1" i="0" u="none" strike="noStrike" kern="1200" cap="none" spc="0" normalizeH="0" baseline="0" noProof="0" dirty="0">
                <a:ln>
                  <a:noFill/>
                </a:ln>
                <a:solidFill>
                  <a:srgbClr val="000000"/>
                </a:solidFill>
                <a:effectLst/>
                <a:uLnTx/>
                <a:uFillTx/>
                <a:latin typeface="Meiryo UI"/>
                <a:ea typeface="Meiryo UI" pitchFamily="50" charset="-128"/>
                <a:cs typeface="Meiryo UI" pitchFamily="50" charset="-128"/>
                <a:hlinkClick r:id="rId4"/>
              </a:rPr>
              <a:t>Members</a:t>
            </a:r>
            <a:r>
              <a:rPr kumimoji="1" lang="ja-JP" altLang="en-US" sz="1200" b="1" i="0" u="none" strike="noStrike" kern="1200" cap="none" spc="0" normalizeH="0" baseline="0" noProof="0" dirty="0">
                <a:ln>
                  <a:noFill/>
                </a:ln>
                <a:solidFill>
                  <a:srgbClr val="000000"/>
                </a:solidFill>
                <a:effectLst/>
                <a:uLnTx/>
                <a:uFillTx/>
                <a:latin typeface="Meiryo UI"/>
                <a:ea typeface="Meiryo UI" pitchFamily="50" charset="-128"/>
                <a:cs typeface="Meiryo UI" pitchFamily="50" charset="-128"/>
              </a:rPr>
              <a:t>を参照</a:t>
            </a:r>
            <a:endParaRPr lang="en-US" altLang="ja-JP" sz="900" dirty="0">
              <a:solidFill>
                <a:srgbClr val="000000"/>
              </a:solidFill>
              <a:latin typeface="Meiryo UI" pitchFamily="50" charset="-128"/>
              <a:ea typeface="Meiryo UI" pitchFamily="50" charset="-128"/>
              <a:cs typeface="Meiryo UI" pitchFamily="50" charset="-128"/>
            </a:endParaRPr>
          </a:p>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]RE100</a:t>
            </a:r>
            <a:r>
              <a:rPr lang="ja-JP" altLang="en-US" sz="900" dirty="0">
                <a:latin typeface="Meiryo UI" pitchFamily="50" charset="-128"/>
                <a:ea typeface="Meiryo UI" pitchFamily="50" charset="-128"/>
                <a:cs typeface="Meiryo UI" pitchFamily="50" charset="-128"/>
              </a:rPr>
              <a:t>ホームページ</a:t>
            </a:r>
            <a:r>
              <a:rPr lang="en-US" altLang="ja-JP" sz="900" dirty="0">
                <a:latin typeface="Meiryo UI" pitchFamily="50" charset="-128"/>
                <a:ea typeface="Meiryo UI" pitchFamily="50" charset="-128"/>
                <a:cs typeface="Meiryo UI" pitchFamily="50" charset="-128"/>
              </a:rPr>
              <a:t>(http://there100.org/)</a:t>
            </a:r>
            <a:r>
              <a:rPr lang="ja-JP" altLang="en-US" sz="900" dirty="0">
                <a:latin typeface="Meiryo UI" pitchFamily="50" charset="-128"/>
                <a:ea typeface="Meiryo UI" pitchFamily="50" charset="-128"/>
                <a:cs typeface="Meiryo UI" pitchFamily="50" charset="-128"/>
              </a:rPr>
              <a:t>等</a:t>
            </a:r>
            <a:r>
              <a:rPr lang="ja-JP" altLang="en-US" sz="900" b="0" dirty="0">
                <a:latin typeface="Meiryo UI" pitchFamily="50" charset="-128"/>
                <a:ea typeface="Meiryo UI" pitchFamily="50" charset="-128"/>
                <a:cs typeface="Meiryo UI" pitchFamily="50" charset="-128"/>
              </a:rPr>
              <a:t>より事務局にて作成</a:t>
            </a:r>
          </a:p>
        </p:txBody>
      </p:sp>
    </p:spTree>
    <p:extLst>
      <p:ext uri="{BB962C8B-B14F-4D97-AF65-F5344CB8AC3E}">
        <p14:creationId xmlns:p14="http://schemas.microsoft.com/office/powerpoint/2010/main" val="32354517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RE100</a:t>
            </a:r>
            <a:r>
              <a:rPr lang="ja-JP" altLang="en-US" dirty="0"/>
              <a:t>に参加している国別企業数</a:t>
            </a:r>
            <a:endParaRPr kumimoji="1" lang="ja-JP" altLang="en-US" dirty="0"/>
          </a:p>
        </p:txBody>
      </p:sp>
      <p:sp>
        <p:nvSpPr>
          <p:cNvPr id="3" name="コンテンツ プレースホルダー 2"/>
          <p:cNvSpPr>
            <a:spLocks noGrp="1"/>
          </p:cNvSpPr>
          <p:nvPr>
            <p:ph sz="quarter" idx="12"/>
          </p:nvPr>
        </p:nvSpPr>
        <p:spPr>
          <a:xfrm>
            <a:off x="161925" y="1110920"/>
            <a:ext cx="10367963" cy="942717"/>
          </a:xfrm>
        </p:spPr>
        <p:txBody>
          <a:bodyPr/>
          <a:lstStyle/>
          <a:p>
            <a:r>
              <a:rPr lang="ja-JP" altLang="en-US" dirty="0"/>
              <a:t>現在、全世界</a:t>
            </a:r>
            <a:r>
              <a:rPr lang="en-US" altLang="ja-JP" dirty="0"/>
              <a:t>24</a:t>
            </a:r>
            <a:r>
              <a:rPr lang="ja-JP" altLang="en-US" dirty="0"/>
              <a:t>カ国から</a:t>
            </a:r>
            <a:r>
              <a:rPr lang="en-US" altLang="ja-JP" dirty="0"/>
              <a:t>446</a:t>
            </a:r>
            <a:r>
              <a:rPr lang="ja-JP" altLang="en-US" dirty="0"/>
              <a:t>社の参加があり、国別参加企業数では、日本はアメリカ</a:t>
            </a:r>
            <a:r>
              <a:rPr lang="en-US" altLang="ja-JP" dirty="0"/>
              <a:t>96</a:t>
            </a:r>
            <a:r>
              <a:rPr lang="ja-JP" altLang="en-US" dirty="0"/>
              <a:t>社に次ぐ</a:t>
            </a:r>
            <a:r>
              <a:rPr lang="en-US" altLang="ja-JP" dirty="0"/>
              <a:t>91</a:t>
            </a:r>
            <a:r>
              <a:rPr lang="ja-JP" altLang="en-US" dirty="0"/>
              <a:t>社が参加</a:t>
            </a:r>
            <a:endParaRPr lang="en-US" altLang="ja-JP" dirty="0"/>
          </a:p>
        </p:txBody>
      </p:sp>
      <p:sp>
        <p:nvSpPr>
          <p:cNvPr id="10" name="テキスト ボックス 9"/>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 name="グループ化 4">
            <a:extLst>
              <a:ext uri="{FF2B5EF4-FFF2-40B4-BE49-F238E27FC236}">
                <a16:creationId xmlns:a16="http://schemas.microsoft.com/office/drawing/2014/main" id="{C3BF4B88-13AC-7751-2C4D-552289884FB6}"/>
              </a:ext>
            </a:extLst>
          </p:cNvPr>
          <p:cNvGrpSpPr/>
          <p:nvPr/>
        </p:nvGrpSpPr>
        <p:grpSpPr>
          <a:xfrm>
            <a:off x="1781966" y="2578853"/>
            <a:ext cx="7127875" cy="4222592"/>
            <a:chOff x="1781966" y="2578853"/>
            <a:chExt cx="7127875" cy="4222592"/>
          </a:xfrm>
        </p:grpSpPr>
        <p:sp>
          <p:nvSpPr>
            <p:cNvPr id="16" name="正方形/長方形 15"/>
            <p:cNvSpPr/>
            <p:nvPr/>
          </p:nvSpPr>
          <p:spPr>
            <a:xfrm>
              <a:off x="2134128" y="2578853"/>
              <a:ext cx="6423553"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algn="ct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RE100</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に参加している国別企業数グラフ（上位</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10</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カ国）</a:t>
              </a:r>
              <a:endParaRPr lang="ja-JP" altLang="en-US" sz="2000" b="1" dirty="0"/>
            </a:p>
          </p:txBody>
        </p:sp>
        <p:graphicFrame>
          <p:nvGraphicFramePr>
            <p:cNvPr id="7" name="グラフ 6">
              <a:extLst>
                <a:ext uri="{FF2B5EF4-FFF2-40B4-BE49-F238E27FC236}">
                  <a16:creationId xmlns:a16="http://schemas.microsoft.com/office/drawing/2014/main" id="{22947A4C-7D34-6C22-B8EC-AA108C2BC504}"/>
                </a:ext>
              </a:extLst>
            </p:cNvPr>
            <p:cNvGraphicFramePr/>
            <p:nvPr>
              <p:extLst>
                <p:ext uri="{D42A27DB-BD31-4B8C-83A1-F6EECF244321}">
                  <p14:modId xmlns:p14="http://schemas.microsoft.com/office/powerpoint/2010/main" val="3269467387"/>
                </p:ext>
              </p:extLst>
            </p:nvPr>
          </p:nvGraphicFramePr>
          <p:xfrm>
            <a:off x="1781966" y="2949904"/>
            <a:ext cx="7127875" cy="3851541"/>
          </p:xfrm>
          <a:graphic>
            <a:graphicData uri="http://schemas.openxmlformats.org/drawingml/2006/chart">
              <c:chart xmlns:c="http://schemas.openxmlformats.org/drawingml/2006/chart" xmlns:r="http://schemas.openxmlformats.org/officeDocument/2006/relationships" r:id="rId3"/>
            </a:graphicData>
          </a:graphic>
        </p:graphicFrame>
      </p:grpSp>
      <p:sp>
        <p:nvSpPr>
          <p:cNvPr id="9" name="Text Box 9">
            <a:extLst>
              <a:ext uri="{FF2B5EF4-FFF2-40B4-BE49-F238E27FC236}">
                <a16:creationId xmlns:a16="http://schemas.microsoft.com/office/drawing/2014/main" id="{F7059DF3-D1D9-EF7B-BC7C-D9D039350EE1}"/>
              </a:ext>
            </a:extLst>
          </p:cNvPr>
          <p:cNvSpPr txBox="1">
            <a:spLocks noChangeArrowheads="1"/>
          </p:cNvSpPr>
          <p:nvPr/>
        </p:nvSpPr>
        <p:spPr bwMode="auto">
          <a:xfrm>
            <a:off x="629383" y="7326661"/>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]RE100</a:t>
            </a:r>
            <a:r>
              <a:rPr lang="ja-JP" altLang="en-US" sz="900" dirty="0">
                <a:latin typeface="Meiryo UI" pitchFamily="50" charset="-128"/>
                <a:ea typeface="Meiryo UI" pitchFamily="50" charset="-128"/>
                <a:cs typeface="Meiryo UI" pitchFamily="50" charset="-128"/>
              </a:rPr>
              <a:t>ホームページ</a:t>
            </a:r>
            <a:r>
              <a:rPr lang="en-US" altLang="ja-JP" sz="900" dirty="0">
                <a:latin typeface="Meiryo UI" pitchFamily="50" charset="-128"/>
                <a:ea typeface="Meiryo UI" pitchFamily="50" charset="-128"/>
                <a:cs typeface="Meiryo UI" pitchFamily="50" charset="-128"/>
              </a:rPr>
              <a:t>(http://there100.org/)</a:t>
            </a:r>
            <a:r>
              <a:rPr lang="ja-JP" altLang="en-US" sz="900" dirty="0">
                <a:latin typeface="Meiryo UI" pitchFamily="50" charset="-128"/>
                <a:ea typeface="Meiryo UI" pitchFamily="50" charset="-128"/>
                <a:cs typeface="Meiryo UI" pitchFamily="50" charset="-128"/>
              </a:rPr>
              <a:t>等</a:t>
            </a:r>
            <a:r>
              <a:rPr lang="ja-JP" altLang="en-US" sz="900" b="0" dirty="0">
                <a:latin typeface="Meiryo UI" pitchFamily="50" charset="-128"/>
                <a:ea typeface="Meiryo UI" pitchFamily="50" charset="-128"/>
                <a:cs typeface="Meiryo UI" pitchFamily="50" charset="-128"/>
              </a:rPr>
              <a:t>より事務局にて作成</a:t>
            </a:r>
          </a:p>
        </p:txBody>
      </p:sp>
    </p:spTree>
    <p:extLst>
      <p:ext uri="{BB962C8B-B14F-4D97-AF65-F5344CB8AC3E}">
        <p14:creationId xmlns:p14="http://schemas.microsoft.com/office/powerpoint/2010/main" val="2493593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B3A64D-A747-A52D-61A2-9753078C47F6}"/>
              </a:ext>
            </a:extLst>
          </p:cNvPr>
          <p:cNvSpPr>
            <a:spLocks noGrp="1"/>
          </p:cNvSpPr>
          <p:nvPr>
            <p:ph type="title"/>
          </p:nvPr>
        </p:nvSpPr>
        <p:spPr/>
        <p:txBody>
          <a:bodyPr/>
          <a:lstStyle/>
          <a:p>
            <a:r>
              <a:rPr kumimoji="1" lang="en-US" altLang="ja-JP" dirty="0"/>
              <a:t>【</a:t>
            </a:r>
            <a:r>
              <a:rPr kumimoji="1" lang="ja-JP" altLang="en-US" dirty="0"/>
              <a:t>参考</a:t>
            </a:r>
            <a:r>
              <a:rPr kumimoji="1" lang="en-US" altLang="ja-JP" dirty="0"/>
              <a:t>】</a:t>
            </a:r>
            <a:r>
              <a:rPr kumimoji="1" lang="ja-JP" altLang="en-US" dirty="0"/>
              <a:t>加盟企業の閲覧</a:t>
            </a:r>
          </a:p>
        </p:txBody>
      </p:sp>
      <p:sp>
        <p:nvSpPr>
          <p:cNvPr id="3" name="コンテンツ プレースホルダー 2">
            <a:extLst>
              <a:ext uri="{FF2B5EF4-FFF2-40B4-BE49-F238E27FC236}">
                <a16:creationId xmlns:a16="http://schemas.microsoft.com/office/drawing/2014/main" id="{846CE629-B6B1-D10C-30FC-B1BC5F582CBD}"/>
              </a:ext>
            </a:extLst>
          </p:cNvPr>
          <p:cNvSpPr>
            <a:spLocks noGrp="1"/>
          </p:cNvSpPr>
          <p:nvPr>
            <p:ph sz="quarter" idx="12"/>
          </p:nvPr>
        </p:nvSpPr>
        <p:spPr>
          <a:xfrm>
            <a:off x="161925" y="1110920"/>
            <a:ext cx="10367963" cy="1019661"/>
          </a:xfrm>
        </p:spPr>
        <p:txBody>
          <a:bodyPr/>
          <a:lstStyle/>
          <a:p>
            <a:r>
              <a:rPr kumimoji="1" lang="ja-JP" altLang="en-US" dirty="0"/>
              <a:t>最新の</a:t>
            </a:r>
            <a:r>
              <a:rPr kumimoji="1" lang="en-US" altLang="ja-JP" dirty="0"/>
              <a:t>RE100</a:t>
            </a:r>
            <a:r>
              <a:rPr kumimoji="1" lang="ja-JP" altLang="en-US" dirty="0"/>
              <a:t>の加盟企業の一覧は、</a:t>
            </a:r>
            <a:r>
              <a:rPr kumimoji="1" lang="en-US" altLang="ja-JP" dirty="0"/>
              <a:t>RE100</a:t>
            </a:r>
            <a:r>
              <a:rPr kumimoji="1" lang="ja-JP" altLang="en-US" dirty="0"/>
              <a:t>の</a:t>
            </a:r>
            <a:r>
              <a:rPr lang="en-US" altLang="ja-JP" dirty="0"/>
              <a:t>HP</a:t>
            </a:r>
            <a:r>
              <a:rPr lang="ja-JP" altLang="en-US" dirty="0"/>
              <a:t>の</a:t>
            </a:r>
            <a:r>
              <a:rPr lang="en-US" altLang="ja-JP" dirty="0"/>
              <a:t>Members</a:t>
            </a:r>
            <a:r>
              <a:rPr lang="ja-JP" altLang="en-US" dirty="0"/>
              <a:t>タブから確認可能</a:t>
            </a:r>
            <a:endParaRPr lang="en-US" altLang="ja-JP" dirty="0"/>
          </a:p>
          <a:p>
            <a:r>
              <a:rPr lang="ja-JP" altLang="en-US" dirty="0"/>
              <a:t>種々の条件に応じてフィルタリング可能</a:t>
            </a:r>
            <a:endParaRPr kumimoji="1" lang="ja-JP" altLang="en-US" dirty="0"/>
          </a:p>
        </p:txBody>
      </p:sp>
      <p:sp>
        <p:nvSpPr>
          <p:cNvPr id="93" name="Text Box 9">
            <a:extLst>
              <a:ext uri="{FF2B5EF4-FFF2-40B4-BE49-F238E27FC236}">
                <a16:creationId xmlns:a16="http://schemas.microsoft.com/office/drawing/2014/main" id="{81611FFC-21DA-2118-5D54-63BD6A81CF12}"/>
              </a:ext>
            </a:extLst>
          </p:cNvPr>
          <p:cNvSpPr txBox="1">
            <a:spLocks noChangeArrowheads="1"/>
          </p:cNvSpPr>
          <p:nvPr/>
        </p:nvSpPr>
        <p:spPr bwMode="auto">
          <a:xfrm>
            <a:off x="629383" y="7326661"/>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]RE100</a:t>
            </a:r>
            <a:r>
              <a:rPr lang="ja-JP" altLang="en-US" sz="900" dirty="0">
                <a:latin typeface="Meiryo UI" pitchFamily="50" charset="-128"/>
                <a:ea typeface="Meiryo UI" pitchFamily="50" charset="-128"/>
                <a:cs typeface="Meiryo UI" pitchFamily="50" charset="-128"/>
              </a:rPr>
              <a:t>ホームページ</a:t>
            </a:r>
            <a:r>
              <a:rPr lang="en-US" altLang="ja-JP" sz="900" dirty="0">
                <a:latin typeface="Meiryo UI" pitchFamily="50" charset="-128"/>
                <a:ea typeface="Meiryo UI" pitchFamily="50" charset="-128"/>
                <a:cs typeface="Meiryo UI" pitchFamily="50" charset="-128"/>
              </a:rPr>
              <a:t>(https://www.there100.org/re100-members)</a:t>
            </a:r>
            <a:r>
              <a:rPr lang="ja-JP" altLang="en-US" sz="900" b="0" dirty="0">
                <a:latin typeface="Meiryo UI" pitchFamily="50" charset="-128"/>
                <a:ea typeface="Meiryo UI" pitchFamily="50" charset="-128"/>
                <a:cs typeface="Meiryo UI" pitchFamily="50" charset="-128"/>
              </a:rPr>
              <a:t>より作成</a:t>
            </a:r>
          </a:p>
        </p:txBody>
      </p:sp>
      <p:grpSp>
        <p:nvGrpSpPr>
          <p:cNvPr id="8" name="グループ化 7">
            <a:extLst>
              <a:ext uri="{FF2B5EF4-FFF2-40B4-BE49-F238E27FC236}">
                <a16:creationId xmlns:a16="http://schemas.microsoft.com/office/drawing/2014/main" id="{EB9D36FC-E731-A292-79EB-B9D143F4D92F}"/>
              </a:ext>
            </a:extLst>
          </p:cNvPr>
          <p:cNvGrpSpPr/>
          <p:nvPr/>
        </p:nvGrpSpPr>
        <p:grpSpPr>
          <a:xfrm>
            <a:off x="1213644" y="2289532"/>
            <a:ext cx="8264525" cy="4878177"/>
            <a:chOff x="1213644" y="2381865"/>
            <a:chExt cx="8264525" cy="4878177"/>
          </a:xfrm>
        </p:grpSpPr>
        <p:pic>
          <p:nvPicPr>
            <p:cNvPr id="54" name="図 53">
              <a:extLst>
                <a:ext uri="{FF2B5EF4-FFF2-40B4-BE49-F238E27FC236}">
                  <a16:creationId xmlns:a16="http://schemas.microsoft.com/office/drawing/2014/main" id="{42EAB0E0-558C-6F89-549A-7866EBF0C610}"/>
                </a:ext>
              </a:extLst>
            </p:cNvPr>
            <p:cNvPicPr>
              <a:picLocks noChangeAspect="1"/>
            </p:cNvPicPr>
            <p:nvPr/>
          </p:nvPicPr>
          <p:blipFill>
            <a:blip r:embed="rId2"/>
            <a:stretch>
              <a:fillRect/>
            </a:stretch>
          </p:blipFill>
          <p:spPr>
            <a:xfrm>
              <a:off x="1213645" y="2980869"/>
              <a:ext cx="3240000" cy="3448177"/>
            </a:xfrm>
            <a:prstGeom prst="rect">
              <a:avLst/>
            </a:prstGeom>
            <a:ln>
              <a:solidFill>
                <a:schemeClr val="tx1"/>
              </a:solidFill>
            </a:ln>
          </p:spPr>
        </p:pic>
        <p:sp>
          <p:nvSpPr>
            <p:cNvPr id="56" name="テキスト ボックス 55">
              <a:extLst>
                <a:ext uri="{FF2B5EF4-FFF2-40B4-BE49-F238E27FC236}">
                  <a16:creationId xmlns:a16="http://schemas.microsoft.com/office/drawing/2014/main" id="{4F1B34B0-9EE0-CE39-61FB-6508BBC762AD}"/>
                </a:ext>
              </a:extLst>
            </p:cNvPr>
            <p:cNvSpPr txBox="1"/>
            <p:nvPr/>
          </p:nvSpPr>
          <p:spPr>
            <a:xfrm>
              <a:off x="1492251" y="4577690"/>
              <a:ext cx="2679700" cy="225425"/>
            </a:xfrm>
            <a:prstGeom prst="rect">
              <a:avLst/>
            </a:prstGeom>
            <a:noFill/>
            <a:ln w="19050">
              <a:solidFill>
                <a:srgbClr val="FF0000"/>
              </a:solidFill>
            </a:ln>
          </p:spPr>
          <p:txBody>
            <a:bodyPr wrap="square" rtlCol="0">
              <a:spAutoFit/>
            </a:bodyPr>
            <a:lstStyle/>
            <a:p>
              <a:endParaRPr kumimoji="1" lang="ja-JP" altLang="en-US" dirty="0"/>
            </a:p>
          </p:txBody>
        </p:sp>
        <p:sp>
          <p:nvSpPr>
            <p:cNvPr id="57" name="テキスト ボックス 56">
              <a:extLst>
                <a:ext uri="{FF2B5EF4-FFF2-40B4-BE49-F238E27FC236}">
                  <a16:creationId xmlns:a16="http://schemas.microsoft.com/office/drawing/2014/main" id="{DC151F7F-1E1D-0A6B-F8D5-7818CB3F14FD}"/>
                </a:ext>
              </a:extLst>
            </p:cNvPr>
            <p:cNvSpPr txBox="1"/>
            <p:nvPr/>
          </p:nvSpPr>
          <p:spPr>
            <a:xfrm>
              <a:off x="1213644" y="6429046"/>
              <a:ext cx="3240000" cy="461665"/>
            </a:xfrm>
            <a:prstGeom prst="rect">
              <a:avLst/>
            </a:prstGeom>
            <a:noFill/>
          </p:spPr>
          <p:txBody>
            <a:bodyPr wrap="square" rtlCol="0">
              <a:spAutoFit/>
            </a:bodyPr>
            <a:lstStyle/>
            <a:p>
              <a:pPr marL="171450" lvl="1" indent="-171450">
                <a:buClr>
                  <a:schemeClr val="tx1"/>
                </a:buClr>
                <a:buFont typeface="Wingdings" panose="05000000000000000000" pitchFamily="2" charset="2"/>
                <a:buChar char="ü"/>
              </a:pPr>
              <a:r>
                <a:rPr kumimoji="1" lang="en-US" altLang="ja-JP" sz="1200" dirty="0"/>
                <a:t>RE100</a:t>
              </a:r>
              <a:r>
                <a:rPr kumimoji="1" lang="ja-JP" altLang="en-US" sz="1200" dirty="0"/>
                <a:t>の</a:t>
              </a:r>
              <a:r>
                <a:rPr kumimoji="1" lang="en-US" altLang="ja-JP" sz="1200" dirty="0"/>
                <a:t>HP</a:t>
              </a:r>
              <a:r>
                <a:rPr lang="ja-JP" altLang="en-US" sz="1200" dirty="0"/>
                <a:t>で</a:t>
              </a:r>
              <a:r>
                <a:rPr lang="en-US" altLang="ja-JP" sz="1200" b="1" dirty="0">
                  <a:hlinkClick r:id="rId3"/>
                </a:rPr>
                <a:t>Members</a:t>
              </a:r>
              <a:r>
                <a:rPr lang="ja-JP" altLang="en-US" sz="1200" b="1" dirty="0">
                  <a:hlinkClick r:id="rId3"/>
                </a:rPr>
                <a:t>タブ</a:t>
              </a:r>
              <a:r>
                <a:rPr lang="ja-JP" altLang="en-US" sz="1200" dirty="0"/>
                <a:t>を開く。</a:t>
              </a:r>
              <a:endParaRPr lang="en-US" altLang="ja-JP" sz="1200" dirty="0"/>
            </a:p>
            <a:p>
              <a:pPr marL="171450" lvl="1" indent="-171450">
                <a:buClr>
                  <a:schemeClr val="tx1"/>
                </a:buClr>
                <a:buFont typeface="Wingdings" panose="05000000000000000000" pitchFamily="2" charset="2"/>
                <a:buChar char="ü"/>
              </a:pPr>
              <a:r>
                <a:rPr lang="ja-JP" altLang="en-US" sz="1200" dirty="0"/>
                <a:t>各種「フィルター」から条件に合わせソートする。</a:t>
              </a:r>
              <a:endParaRPr lang="en-US" altLang="ja-JP" sz="1200" dirty="0"/>
            </a:p>
          </p:txBody>
        </p:sp>
        <p:cxnSp>
          <p:nvCxnSpPr>
            <p:cNvPr id="58" name="直線矢印コネクタ 57">
              <a:extLst>
                <a:ext uri="{FF2B5EF4-FFF2-40B4-BE49-F238E27FC236}">
                  <a16:creationId xmlns:a16="http://schemas.microsoft.com/office/drawing/2014/main" id="{F1F7FFDB-1007-14FF-FD6B-F10D2FBE3B26}"/>
                </a:ext>
              </a:extLst>
            </p:cNvPr>
            <p:cNvCxnSpPr>
              <a:cxnSpLocks/>
            </p:cNvCxnSpPr>
            <p:nvPr/>
          </p:nvCxnSpPr>
          <p:spPr>
            <a:xfrm>
              <a:off x="1213644" y="2755463"/>
              <a:ext cx="278607" cy="1822227"/>
            </a:xfrm>
            <a:prstGeom prst="straightConnector1">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65" name="直線矢印コネクタ 64">
              <a:extLst>
                <a:ext uri="{FF2B5EF4-FFF2-40B4-BE49-F238E27FC236}">
                  <a16:creationId xmlns:a16="http://schemas.microsoft.com/office/drawing/2014/main" id="{07DFC7B2-EF2E-B9C7-0FBF-ADB03089C934}"/>
                </a:ext>
              </a:extLst>
            </p:cNvPr>
            <p:cNvCxnSpPr>
              <a:cxnSpLocks/>
            </p:cNvCxnSpPr>
            <p:nvPr/>
          </p:nvCxnSpPr>
          <p:spPr>
            <a:xfrm flipH="1">
              <a:off x="4171951" y="2763913"/>
              <a:ext cx="2309752" cy="1813777"/>
            </a:xfrm>
            <a:prstGeom prst="straightConnector1">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232B7F6D-D085-4EF0-7867-6355AF22A7A3}"/>
                </a:ext>
              </a:extLst>
            </p:cNvPr>
            <p:cNvSpPr txBox="1"/>
            <p:nvPr/>
          </p:nvSpPr>
          <p:spPr>
            <a:xfrm>
              <a:off x="1213644" y="2763913"/>
              <a:ext cx="672499" cy="230832"/>
            </a:xfrm>
            <a:prstGeom prst="rect">
              <a:avLst/>
            </a:prstGeom>
            <a:noFill/>
          </p:spPr>
          <p:txBody>
            <a:bodyPr wrap="square" rtlCol="0">
              <a:spAutoFit/>
            </a:bodyPr>
            <a:lstStyle/>
            <a:p>
              <a:pPr algn="ctr"/>
              <a:r>
                <a:rPr kumimoji="1" lang="ja-JP" altLang="en-US" sz="900" b="1" dirty="0">
                  <a:solidFill>
                    <a:srgbClr val="FF0000"/>
                  </a:solidFill>
                </a:rPr>
                <a:t>加盟種別</a:t>
              </a:r>
            </a:p>
          </p:txBody>
        </p:sp>
        <p:sp>
          <p:nvSpPr>
            <p:cNvPr id="69" name="テキスト ボックス 68">
              <a:extLst>
                <a:ext uri="{FF2B5EF4-FFF2-40B4-BE49-F238E27FC236}">
                  <a16:creationId xmlns:a16="http://schemas.microsoft.com/office/drawing/2014/main" id="{CA8BF820-7A01-4733-6F1C-6B5EF04418B3}"/>
                </a:ext>
              </a:extLst>
            </p:cNvPr>
            <p:cNvSpPr txBox="1"/>
            <p:nvPr/>
          </p:nvSpPr>
          <p:spPr>
            <a:xfrm>
              <a:off x="1894601" y="2760738"/>
              <a:ext cx="650709" cy="230832"/>
            </a:xfrm>
            <a:prstGeom prst="rect">
              <a:avLst/>
            </a:prstGeom>
            <a:noFill/>
          </p:spPr>
          <p:txBody>
            <a:bodyPr wrap="square" rtlCol="0">
              <a:spAutoFit/>
            </a:bodyPr>
            <a:lstStyle/>
            <a:p>
              <a:pPr algn="ctr"/>
              <a:r>
                <a:rPr lang="ja-JP" altLang="en-US" sz="900" b="1" dirty="0">
                  <a:solidFill>
                    <a:srgbClr val="FF0000"/>
                  </a:solidFill>
                </a:rPr>
                <a:t>加盟年</a:t>
              </a:r>
              <a:endParaRPr kumimoji="1" lang="ja-JP" altLang="en-US" sz="900" b="1" dirty="0">
                <a:solidFill>
                  <a:srgbClr val="FF0000"/>
                </a:solidFill>
              </a:endParaRPr>
            </a:p>
          </p:txBody>
        </p:sp>
        <p:sp>
          <p:nvSpPr>
            <p:cNvPr id="70" name="テキスト ボックス 69">
              <a:extLst>
                <a:ext uri="{FF2B5EF4-FFF2-40B4-BE49-F238E27FC236}">
                  <a16:creationId xmlns:a16="http://schemas.microsoft.com/office/drawing/2014/main" id="{BD469107-1C8F-C360-F152-D8D83B4B2BB8}"/>
                </a:ext>
              </a:extLst>
            </p:cNvPr>
            <p:cNvSpPr txBox="1"/>
            <p:nvPr/>
          </p:nvSpPr>
          <p:spPr>
            <a:xfrm>
              <a:off x="2545309" y="2763913"/>
              <a:ext cx="650709" cy="230832"/>
            </a:xfrm>
            <a:prstGeom prst="rect">
              <a:avLst/>
            </a:prstGeom>
            <a:noFill/>
          </p:spPr>
          <p:txBody>
            <a:bodyPr wrap="square" rtlCol="0">
              <a:spAutoFit/>
            </a:bodyPr>
            <a:lstStyle/>
            <a:p>
              <a:pPr algn="ctr"/>
              <a:r>
                <a:rPr lang="ja-JP" altLang="en-US" sz="900" b="1" dirty="0">
                  <a:solidFill>
                    <a:srgbClr val="FF0000"/>
                  </a:solidFill>
                </a:rPr>
                <a:t>目標年</a:t>
              </a:r>
              <a:endParaRPr kumimoji="1" lang="ja-JP" altLang="en-US" sz="900" b="1" dirty="0">
                <a:solidFill>
                  <a:srgbClr val="FF0000"/>
                </a:solidFill>
              </a:endParaRPr>
            </a:p>
          </p:txBody>
        </p:sp>
        <p:sp>
          <p:nvSpPr>
            <p:cNvPr id="71" name="テキスト ボックス 70">
              <a:extLst>
                <a:ext uri="{FF2B5EF4-FFF2-40B4-BE49-F238E27FC236}">
                  <a16:creationId xmlns:a16="http://schemas.microsoft.com/office/drawing/2014/main" id="{1274EFF5-69FF-4717-9FC0-F1A4FEC4B6A3}"/>
                </a:ext>
              </a:extLst>
            </p:cNvPr>
            <p:cNvSpPr txBox="1"/>
            <p:nvPr/>
          </p:nvSpPr>
          <p:spPr>
            <a:xfrm>
              <a:off x="3196018" y="2763913"/>
              <a:ext cx="975933" cy="230832"/>
            </a:xfrm>
            <a:prstGeom prst="rect">
              <a:avLst/>
            </a:prstGeom>
            <a:noFill/>
          </p:spPr>
          <p:txBody>
            <a:bodyPr wrap="square" rtlCol="0">
              <a:spAutoFit/>
            </a:bodyPr>
            <a:lstStyle/>
            <a:p>
              <a:pPr algn="ctr"/>
              <a:r>
                <a:rPr kumimoji="1" lang="ja-JP" altLang="en-US" sz="900" b="1" dirty="0">
                  <a:solidFill>
                    <a:srgbClr val="FF0000"/>
                  </a:solidFill>
                </a:rPr>
                <a:t>産業分類</a:t>
              </a:r>
            </a:p>
          </p:txBody>
        </p:sp>
        <p:sp>
          <p:nvSpPr>
            <p:cNvPr id="72" name="テキスト ボックス 71">
              <a:extLst>
                <a:ext uri="{FF2B5EF4-FFF2-40B4-BE49-F238E27FC236}">
                  <a16:creationId xmlns:a16="http://schemas.microsoft.com/office/drawing/2014/main" id="{5CCDFE10-3D6D-DFA2-14AC-DAAC30BB2D61}"/>
                </a:ext>
              </a:extLst>
            </p:cNvPr>
            <p:cNvSpPr txBox="1"/>
            <p:nvPr/>
          </p:nvSpPr>
          <p:spPr>
            <a:xfrm>
              <a:off x="4190999" y="2763913"/>
              <a:ext cx="975933" cy="230832"/>
            </a:xfrm>
            <a:prstGeom prst="rect">
              <a:avLst/>
            </a:prstGeom>
            <a:noFill/>
          </p:spPr>
          <p:txBody>
            <a:bodyPr wrap="square" rtlCol="0">
              <a:spAutoFit/>
            </a:bodyPr>
            <a:lstStyle/>
            <a:p>
              <a:pPr algn="ctr"/>
              <a:r>
                <a:rPr lang="ja-JP" altLang="en-US" sz="900" b="1" dirty="0">
                  <a:solidFill>
                    <a:srgbClr val="FF0000"/>
                  </a:solidFill>
                </a:rPr>
                <a:t>本社所在地</a:t>
              </a:r>
              <a:endParaRPr kumimoji="1" lang="ja-JP" altLang="en-US" sz="900" b="1" dirty="0">
                <a:solidFill>
                  <a:srgbClr val="FF0000"/>
                </a:solidFill>
              </a:endParaRPr>
            </a:p>
          </p:txBody>
        </p:sp>
        <p:sp>
          <p:nvSpPr>
            <p:cNvPr id="73" name="テキスト ボックス 72">
              <a:extLst>
                <a:ext uri="{FF2B5EF4-FFF2-40B4-BE49-F238E27FC236}">
                  <a16:creationId xmlns:a16="http://schemas.microsoft.com/office/drawing/2014/main" id="{7F2FB6D5-672C-CD70-C356-B5722485028B}"/>
                </a:ext>
              </a:extLst>
            </p:cNvPr>
            <p:cNvSpPr txBox="1"/>
            <p:nvPr/>
          </p:nvSpPr>
          <p:spPr>
            <a:xfrm>
              <a:off x="5166932" y="2763913"/>
              <a:ext cx="1314771" cy="230832"/>
            </a:xfrm>
            <a:prstGeom prst="rect">
              <a:avLst/>
            </a:prstGeom>
            <a:noFill/>
          </p:spPr>
          <p:txBody>
            <a:bodyPr wrap="square" rtlCol="0">
              <a:spAutoFit/>
            </a:bodyPr>
            <a:lstStyle/>
            <a:p>
              <a:pPr algn="ctr"/>
              <a:r>
                <a:rPr kumimoji="1" lang="ja-JP" altLang="en-US" sz="900" b="1" dirty="0">
                  <a:solidFill>
                    <a:srgbClr val="FF0000"/>
                  </a:solidFill>
                </a:rPr>
                <a:t>加盟企業検索</a:t>
              </a:r>
            </a:p>
          </p:txBody>
        </p:sp>
        <p:pic>
          <p:nvPicPr>
            <p:cNvPr id="78" name="図 77">
              <a:extLst>
                <a:ext uri="{FF2B5EF4-FFF2-40B4-BE49-F238E27FC236}">
                  <a16:creationId xmlns:a16="http://schemas.microsoft.com/office/drawing/2014/main" id="{8784C898-3C8A-8B99-27EE-E5CD3A514087}"/>
                </a:ext>
              </a:extLst>
            </p:cNvPr>
            <p:cNvPicPr>
              <a:picLocks noChangeAspect="1"/>
            </p:cNvPicPr>
            <p:nvPr/>
          </p:nvPicPr>
          <p:blipFill>
            <a:blip r:embed="rId4"/>
            <a:stretch>
              <a:fillRect/>
            </a:stretch>
          </p:blipFill>
          <p:spPr>
            <a:xfrm>
              <a:off x="1222103" y="2381865"/>
              <a:ext cx="5259600" cy="373598"/>
            </a:xfrm>
            <a:prstGeom prst="rect">
              <a:avLst/>
            </a:prstGeom>
            <a:ln w="19050">
              <a:solidFill>
                <a:srgbClr val="FF0000"/>
              </a:solidFill>
            </a:ln>
          </p:spPr>
        </p:pic>
        <p:sp>
          <p:nvSpPr>
            <p:cNvPr id="86" name="矢印: 右 85">
              <a:extLst>
                <a:ext uri="{FF2B5EF4-FFF2-40B4-BE49-F238E27FC236}">
                  <a16:creationId xmlns:a16="http://schemas.microsoft.com/office/drawing/2014/main" id="{BACA82CD-6C15-0FBA-4D3D-847C918633E0}"/>
                </a:ext>
              </a:extLst>
            </p:cNvPr>
            <p:cNvSpPr/>
            <p:nvPr/>
          </p:nvSpPr>
          <p:spPr>
            <a:xfrm>
              <a:off x="4893447" y="4460952"/>
              <a:ext cx="904921" cy="484632"/>
            </a:xfrm>
            <a:prstGeom prst="rightArrow">
              <a:avLst>
                <a:gd name="adj1" fmla="val 50000"/>
                <a:gd name="adj2" fmla="val 9821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87" name="テキスト ボックス 86">
              <a:extLst>
                <a:ext uri="{FF2B5EF4-FFF2-40B4-BE49-F238E27FC236}">
                  <a16:creationId xmlns:a16="http://schemas.microsoft.com/office/drawing/2014/main" id="{C752D7E3-90FF-1A7B-9BDB-B5328D7C38FF}"/>
                </a:ext>
              </a:extLst>
            </p:cNvPr>
            <p:cNvSpPr txBox="1"/>
            <p:nvPr/>
          </p:nvSpPr>
          <p:spPr>
            <a:xfrm>
              <a:off x="4585812" y="4945584"/>
              <a:ext cx="1520190" cy="769441"/>
            </a:xfrm>
            <a:prstGeom prst="rect">
              <a:avLst/>
            </a:prstGeom>
            <a:noFill/>
          </p:spPr>
          <p:txBody>
            <a:bodyPr wrap="square" rtlCol="0">
              <a:spAutoFit/>
            </a:bodyPr>
            <a:lstStyle/>
            <a:p>
              <a:r>
                <a:rPr lang="ja-JP" altLang="en-US" sz="1100" dirty="0"/>
                <a:t>フィルタリングする</a:t>
              </a:r>
              <a:endParaRPr lang="en-US" altLang="ja-JP" sz="1100" dirty="0"/>
            </a:p>
            <a:p>
              <a:r>
                <a:rPr lang="ja-JP" altLang="en-US" sz="1100" dirty="0"/>
                <a:t>例）</a:t>
              </a:r>
              <a:endParaRPr lang="en-US" altLang="ja-JP" sz="1100" dirty="0"/>
            </a:p>
            <a:p>
              <a:r>
                <a:rPr kumimoji="1" lang="ja-JP" altLang="en-US" sz="1100" dirty="0"/>
                <a:t>フィルター「本社所在地」を「日本」に設定</a:t>
              </a:r>
            </a:p>
          </p:txBody>
        </p:sp>
        <p:sp>
          <p:nvSpPr>
            <p:cNvPr id="90" name="テキスト ボックス 89">
              <a:extLst>
                <a:ext uri="{FF2B5EF4-FFF2-40B4-BE49-F238E27FC236}">
                  <a16:creationId xmlns:a16="http://schemas.microsoft.com/office/drawing/2014/main" id="{09CCCC51-1F49-7F11-3F91-57EB9C339ADC}"/>
                </a:ext>
              </a:extLst>
            </p:cNvPr>
            <p:cNvSpPr txBox="1"/>
            <p:nvPr/>
          </p:nvSpPr>
          <p:spPr>
            <a:xfrm>
              <a:off x="6238169" y="6429045"/>
              <a:ext cx="3240000" cy="830997"/>
            </a:xfrm>
            <a:prstGeom prst="rect">
              <a:avLst/>
            </a:prstGeom>
            <a:noFill/>
          </p:spPr>
          <p:txBody>
            <a:bodyPr wrap="square" rtlCol="0">
              <a:spAutoFit/>
            </a:bodyPr>
            <a:lstStyle/>
            <a:p>
              <a:pPr marL="171450" lvl="1" indent="-171450">
                <a:buClr>
                  <a:schemeClr val="tx1"/>
                </a:buClr>
                <a:buFont typeface="Wingdings" panose="05000000000000000000" pitchFamily="2" charset="2"/>
                <a:buChar char="ü"/>
              </a:pPr>
              <a:r>
                <a:rPr lang="ja-JP" altLang="en-US" sz="1200" dirty="0"/>
                <a:t>複数条件によるフィルタリングも可能となる。</a:t>
              </a:r>
              <a:endParaRPr lang="en-US" altLang="ja-JP" sz="1200" dirty="0"/>
            </a:p>
            <a:p>
              <a:pPr marL="628650" lvl="2" indent="-171450">
                <a:buClr>
                  <a:schemeClr val="tx1"/>
                </a:buClr>
                <a:buFont typeface="Arial" panose="020B0604020202020204" pitchFamily="34" charset="0"/>
                <a:buChar char="•"/>
              </a:pPr>
              <a:r>
                <a:rPr lang="ja-JP" altLang="en-US" sz="1200" dirty="0"/>
                <a:t>上図はその例</a:t>
              </a:r>
              <a:endParaRPr lang="en-US" altLang="ja-JP" sz="1200" dirty="0"/>
            </a:p>
            <a:p>
              <a:pPr marL="628650" lvl="2" indent="-171450">
                <a:buClr>
                  <a:schemeClr val="tx1"/>
                </a:buClr>
                <a:buFont typeface="Arial" panose="020B0604020202020204" pitchFamily="34" charset="0"/>
                <a:buChar char="•"/>
              </a:pPr>
              <a:r>
                <a:rPr kumimoji="1" lang="ja-JP" altLang="en-US" sz="1200" dirty="0"/>
                <a:t>「</a:t>
              </a:r>
              <a:r>
                <a:rPr lang="ja-JP" altLang="en-US" sz="1200" dirty="0"/>
                <a:t>目標年</a:t>
              </a:r>
              <a:r>
                <a:rPr kumimoji="1" lang="ja-JP" altLang="en-US" sz="1200" dirty="0"/>
                <a:t>」：“</a:t>
              </a:r>
              <a:r>
                <a:rPr kumimoji="1" lang="en-US" altLang="ja-JP" sz="1200" dirty="0"/>
                <a:t>20</a:t>
              </a:r>
              <a:r>
                <a:rPr lang="en-US" altLang="ja-JP" sz="1200" dirty="0"/>
                <a:t>30</a:t>
              </a:r>
              <a:r>
                <a:rPr lang="ja-JP" altLang="en-US" sz="1200" dirty="0"/>
                <a:t>”</a:t>
              </a:r>
              <a:r>
                <a:rPr kumimoji="1" lang="en-US" altLang="ja-JP" sz="1200" dirty="0"/>
                <a:t>×</a:t>
              </a:r>
              <a:r>
                <a:rPr kumimoji="1" lang="ja-JP" altLang="en-US" sz="1200" dirty="0"/>
                <a:t>「本社所在地」</a:t>
              </a:r>
              <a:r>
                <a:rPr lang="ja-JP" altLang="en-US" sz="1200" dirty="0"/>
                <a:t>：</a:t>
              </a:r>
              <a:r>
                <a:rPr kumimoji="1" lang="ja-JP" altLang="en-US" sz="1200" dirty="0"/>
                <a:t>“日本”</a:t>
              </a:r>
            </a:p>
          </p:txBody>
        </p:sp>
        <p:pic>
          <p:nvPicPr>
            <p:cNvPr id="7" name="図 6">
              <a:extLst>
                <a:ext uri="{FF2B5EF4-FFF2-40B4-BE49-F238E27FC236}">
                  <a16:creationId xmlns:a16="http://schemas.microsoft.com/office/drawing/2014/main" id="{5C7F3E0E-C116-EBA8-2C78-5A99CE337E37}"/>
                </a:ext>
              </a:extLst>
            </p:cNvPr>
            <p:cNvPicPr>
              <a:picLocks noChangeAspect="1"/>
            </p:cNvPicPr>
            <p:nvPr/>
          </p:nvPicPr>
          <p:blipFill>
            <a:blip r:embed="rId5"/>
            <a:srcRect b="6694"/>
            <a:stretch>
              <a:fillRect/>
            </a:stretch>
          </p:blipFill>
          <p:spPr>
            <a:xfrm>
              <a:off x="6238169" y="2980869"/>
              <a:ext cx="3240000" cy="3448177"/>
            </a:xfrm>
            <a:prstGeom prst="rect">
              <a:avLst/>
            </a:prstGeom>
            <a:ln>
              <a:solidFill>
                <a:schemeClr val="tx1"/>
              </a:solidFill>
            </a:ln>
          </p:spPr>
        </p:pic>
      </p:grpSp>
    </p:spTree>
    <p:extLst>
      <p:ext uri="{BB962C8B-B14F-4D97-AF65-F5344CB8AC3E}">
        <p14:creationId xmlns:p14="http://schemas.microsoft.com/office/powerpoint/2010/main" val="949364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pPr marL="514800" indent="-514800">
              <a:buFont typeface="+mj-lt"/>
              <a:buAutoNum type="arabicPeriod"/>
            </a:pPr>
            <a:r>
              <a:rPr lang="en-US" altLang="ja-JP" dirty="0"/>
              <a:t>RE100</a:t>
            </a:r>
            <a:r>
              <a:rPr lang="ja-JP" altLang="en-US" dirty="0"/>
              <a:t>とは？</a:t>
            </a:r>
          </a:p>
        </p:txBody>
      </p:sp>
    </p:spTree>
    <p:extLst>
      <p:ext uri="{BB962C8B-B14F-4D97-AF65-F5344CB8AC3E}">
        <p14:creationId xmlns:p14="http://schemas.microsoft.com/office/powerpoint/2010/main" val="574467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EC9DF-2A2C-8B37-512A-ECD13035234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89EFDAE-0387-E82E-819D-784CCEAF8F22}"/>
              </a:ext>
            </a:extLst>
          </p:cNvPr>
          <p:cNvSpPr>
            <a:spLocks noGrp="1"/>
          </p:cNvSpPr>
          <p:nvPr>
            <p:ph type="title"/>
          </p:nvPr>
        </p:nvSpPr>
        <p:spPr/>
        <p:txBody>
          <a:bodyPr/>
          <a:lstStyle/>
          <a:p>
            <a:r>
              <a:rPr lang="en-US" altLang="ja-JP" dirty="0"/>
              <a:t>RE100</a:t>
            </a:r>
            <a:r>
              <a:rPr lang="ja-JP" altLang="en-US" dirty="0"/>
              <a:t>に参加している日本企業（</a:t>
            </a:r>
            <a:r>
              <a:rPr lang="en-US" altLang="ja-JP" dirty="0"/>
              <a:t>1/2</a:t>
            </a:r>
            <a:r>
              <a:rPr lang="ja-JP" altLang="en-US" dirty="0"/>
              <a:t>）</a:t>
            </a:r>
            <a:endParaRPr kumimoji="1" lang="ja-JP" altLang="en-US" dirty="0"/>
          </a:p>
        </p:txBody>
      </p:sp>
      <p:sp>
        <p:nvSpPr>
          <p:cNvPr id="3" name="コンテンツ プレースホルダー 2">
            <a:extLst>
              <a:ext uri="{FF2B5EF4-FFF2-40B4-BE49-F238E27FC236}">
                <a16:creationId xmlns:a16="http://schemas.microsoft.com/office/drawing/2014/main" id="{E7A51980-E57C-4B0A-2E5B-25D5F0CB27D0}"/>
              </a:ext>
            </a:extLst>
          </p:cNvPr>
          <p:cNvSpPr>
            <a:spLocks noGrp="1"/>
          </p:cNvSpPr>
          <p:nvPr>
            <p:ph sz="quarter" idx="12"/>
          </p:nvPr>
        </p:nvSpPr>
        <p:spPr>
          <a:xfrm>
            <a:off x="161925" y="1110920"/>
            <a:ext cx="10367963" cy="1019661"/>
          </a:xfrm>
        </p:spPr>
        <p:txBody>
          <a:bodyPr/>
          <a:lstStyle/>
          <a:p>
            <a:r>
              <a:rPr lang="en-US" altLang="ja-JP" dirty="0"/>
              <a:t>RE100</a:t>
            </a:r>
            <a:r>
              <a:rPr lang="ja-JP" altLang="en-US" dirty="0"/>
              <a:t>に加盟している日本企業は</a:t>
            </a:r>
            <a:r>
              <a:rPr lang="en-US" altLang="ja-JP" dirty="0"/>
              <a:t>94</a:t>
            </a:r>
            <a:r>
              <a:rPr lang="ja-JP" altLang="en-US" dirty="0"/>
              <a:t>社</a:t>
            </a:r>
            <a:endParaRPr lang="en-US" altLang="ja-JP" dirty="0"/>
          </a:p>
          <a:p>
            <a:r>
              <a:rPr lang="ja-JP" altLang="en-US" dirty="0"/>
              <a:t>電気機器、建設業が多い</a:t>
            </a:r>
            <a:endParaRPr lang="en-US" altLang="ja-JP" dirty="0"/>
          </a:p>
        </p:txBody>
      </p:sp>
      <p:sp>
        <p:nvSpPr>
          <p:cNvPr id="17" name="正方形/長方形 16">
            <a:extLst>
              <a:ext uri="{FF2B5EF4-FFF2-40B4-BE49-F238E27FC236}">
                <a16:creationId xmlns:a16="http://schemas.microsoft.com/office/drawing/2014/main" id="{97D3FBAA-3D83-3E5F-F63D-9E6AB757C06C}"/>
              </a:ext>
            </a:extLst>
          </p:cNvPr>
          <p:cNvSpPr/>
          <p:nvPr/>
        </p:nvSpPr>
        <p:spPr>
          <a:xfrm>
            <a:off x="4266968" y="2248475"/>
            <a:ext cx="1723549" cy="276999"/>
          </a:xfrm>
          <a:prstGeom prst="rect">
            <a:avLst/>
          </a:prstGeom>
        </p:spPr>
        <p:txBody>
          <a:bodyPr wrap="none">
            <a:spAutoFit/>
          </a:bodyPr>
          <a:lstStyle/>
          <a:p>
            <a:pPr algn="ctr">
              <a:spcAft>
                <a:spcPts val="0"/>
              </a:spcAf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業種内五十音順）</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7" name="正方形/長方形 6">
            <a:extLst>
              <a:ext uri="{FF2B5EF4-FFF2-40B4-BE49-F238E27FC236}">
                <a16:creationId xmlns:a16="http://schemas.microsoft.com/office/drawing/2014/main" id="{649855DD-20F8-32AF-C056-72CF32B0511E}"/>
              </a:ext>
            </a:extLst>
          </p:cNvPr>
          <p:cNvSpPr>
            <a:spLocks noChangeArrowheads="1"/>
          </p:cNvSpPr>
          <p:nvPr/>
        </p:nvSpPr>
        <p:spPr bwMode="auto">
          <a:xfrm>
            <a:off x="161925" y="2734905"/>
            <a:ext cx="1421876" cy="3984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建設業</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(12):</a:t>
            </a:r>
          </a:p>
          <a:p>
            <a:pPr algn="r">
              <a:lnSpc>
                <a:spcPct val="150000"/>
              </a:lnSpc>
              <a:defRPr/>
            </a:pP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食料品</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(5):</a:t>
            </a:r>
          </a:p>
          <a:p>
            <a:pPr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化学</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(5):</a:t>
            </a:r>
          </a:p>
          <a:p>
            <a:pPr lvl="0"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医薬品</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(4):</a:t>
            </a:r>
          </a:p>
          <a:p>
            <a:pPr lvl="0"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ゴム製品</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(1):</a:t>
            </a:r>
          </a:p>
          <a:p>
            <a:pPr lvl="0"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ガラス・土石製品</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a:t>
            </a:r>
          </a:p>
          <a:p>
            <a:pPr lvl="0"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非鉄金属</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(1):</a:t>
            </a:r>
          </a:p>
          <a:p>
            <a:pPr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金属製品</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(1):</a:t>
            </a:r>
          </a:p>
          <a:p>
            <a:pPr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電気機器</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(18):</a:t>
            </a:r>
          </a:p>
          <a:p>
            <a:pPr algn="r">
              <a:lnSpc>
                <a:spcPct val="150000"/>
              </a:lnSpc>
              <a:defRPr/>
            </a:pP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精密機器</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(4):</a:t>
            </a:r>
          </a:p>
          <a:p>
            <a:pPr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機械</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(1):</a:t>
            </a:r>
            <a:endParaRPr lang="ja-JP" altLang="en-US" sz="1000" b="1" dirty="0">
              <a:latin typeface="Meiryo UI" panose="020B0604030504040204" pitchFamily="50" charset="-128"/>
              <a:ea typeface="Meiryo UI" panose="020B0604030504040204" pitchFamily="50" charset="-128"/>
              <a:cs typeface="Meiryo UI" panose="020B0604030504040204" pitchFamily="50" charset="-128"/>
            </a:endParaRPr>
          </a:p>
          <a:p>
            <a:pPr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その他製品</a:t>
            </a:r>
            <a:r>
              <a:rPr lang="en-US" altLang="ja-JP" sz="1000" b="1">
                <a:latin typeface="Meiryo UI" panose="020B0604030504040204" pitchFamily="50" charset="-128"/>
                <a:ea typeface="Meiryo UI" panose="020B0604030504040204" pitchFamily="50" charset="-128"/>
                <a:cs typeface="Meiryo UI" panose="020B0604030504040204" pitchFamily="50" charset="-128"/>
              </a:rPr>
              <a:t>(3):</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陸運業</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(1):</a:t>
            </a:r>
          </a:p>
          <a:p>
            <a:pPr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情報・通信業</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(6):</a:t>
            </a:r>
          </a:p>
          <a:p>
            <a:pPr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小売業</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(8):</a:t>
            </a:r>
          </a:p>
        </p:txBody>
      </p:sp>
      <p:sp>
        <p:nvSpPr>
          <p:cNvPr id="11" name="正方形/長方形 10">
            <a:extLst>
              <a:ext uri="{FF2B5EF4-FFF2-40B4-BE49-F238E27FC236}">
                <a16:creationId xmlns:a16="http://schemas.microsoft.com/office/drawing/2014/main" id="{3C401D9F-F4AD-3906-4E78-2CC2CD1DAA79}"/>
              </a:ext>
            </a:extLst>
          </p:cNvPr>
          <p:cNvSpPr>
            <a:spLocks noChangeArrowheads="1"/>
          </p:cNvSpPr>
          <p:nvPr/>
        </p:nvSpPr>
        <p:spPr bwMode="auto">
          <a:xfrm>
            <a:off x="1489992" y="2734905"/>
            <a:ext cx="9078742" cy="3984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旭化成ホームズ／安藤・間／インフロニア・ホールディングス／熊谷組／住友林業／積水ハウス／大和ハウス工業／東急建設／戸田建設／西松建設／</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プライムライフテクノロジーズ／</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LIXIL</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グループ</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アサヒグループホールディングス／味の素／キリンホールディングス／日清食品ホールディングス／明治ホールディングス</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花王／資生堂／積水化学工業／富士フイルムホールディングス／ユニ・チャーム</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エーザイ／大塚ホールディングス／小野薬品工業／第一三共</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住友ゴム工業</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TOTO</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／日本ガイシ</a:t>
            </a:r>
          </a:p>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フジクラ</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ノーリツ</a:t>
            </a:r>
          </a:p>
          <a:p>
            <a:pPr lvl="0">
              <a:lnSpc>
                <a:spcPct val="150000"/>
              </a:lnSpc>
              <a:defRPr/>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AESC</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／アドバンテスト／アルプスアルパイン／カシオ計算機／コニカミノルタ／シチズン時計／シャープ／セイコーエプソン／ソニー／ダイヤモンドエレクトリックホールディングス／</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TDK</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／日本電気／パナソニック／浜松ホトニクス／富士通／村田製作所／リコー／ローム</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KOKUSAI</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ELECTRIC</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／島津製作所／ニコン／</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HOYA</a:t>
            </a:r>
          </a:p>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アマダ／</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DMG</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森精機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アシックス／オカムラ／日東電工</a:t>
            </a:r>
          </a:p>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東急</a:t>
            </a:r>
          </a:p>
          <a:p>
            <a:pPr lvl="0">
              <a:lnSpc>
                <a:spcPct val="150000"/>
              </a:lnSpc>
              <a:defRPr/>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KDDI</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／ソフトバンク／電通グループ／野村総合研究所／</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BIPROGY</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LINE</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ヤフー</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アスクル／イオン／</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J</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フロントリテイリング／生活協同組合コープさっぽろ／セブン＆アイ・ホールディングス／髙島屋／丸井グループ／ワタミ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a:extLst>
              <a:ext uri="{FF2B5EF4-FFF2-40B4-BE49-F238E27FC236}">
                <a16:creationId xmlns:a16="http://schemas.microsoft.com/office/drawing/2014/main" id="{E6AC5304-9437-44A3-79C8-5BD442FED9BB}"/>
              </a:ext>
            </a:extLst>
          </p:cNvPr>
          <p:cNvCxnSpPr/>
          <p:nvPr/>
        </p:nvCxnSpPr>
        <p:spPr>
          <a:xfrm>
            <a:off x="1529888" y="3240628"/>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3307BFA0-EE94-CA00-B1B5-299855F4965D}"/>
              </a:ext>
            </a:extLst>
          </p:cNvPr>
          <p:cNvCxnSpPr/>
          <p:nvPr/>
        </p:nvCxnSpPr>
        <p:spPr>
          <a:xfrm>
            <a:off x="1529888" y="3469147"/>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8E9DCC02-6DEB-FEDD-08CA-E581C2CB4240}"/>
              </a:ext>
            </a:extLst>
          </p:cNvPr>
          <p:cNvCxnSpPr/>
          <p:nvPr/>
        </p:nvCxnSpPr>
        <p:spPr>
          <a:xfrm>
            <a:off x="1529888" y="3697666"/>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E9A1519D-49AD-3179-143D-A66F7C419CB3}"/>
              </a:ext>
            </a:extLst>
          </p:cNvPr>
          <p:cNvCxnSpPr/>
          <p:nvPr/>
        </p:nvCxnSpPr>
        <p:spPr>
          <a:xfrm>
            <a:off x="1529888" y="3926185"/>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9ABF7BAC-C651-44D3-DE29-E4D71E12DD4D}"/>
              </a:ext>
            </a:extLst>
          </p:cNvPr>
          <p:cNvCxnSpPr/>
          <p:nvPr/>
        </p:nvCxnSpPr>
        <p:spPr>
          <a:xfrm>
            <a:off x="1529888" y="4154704"/>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A5E6209F-E2F7-9797-EA6A-F94A7CEE88A1}"/>
              </a:ext>
            </a:extLst>
          </p:cNvPr>
          <p:cNvCxnSpPr/>
          <p:nvPr/>
        </p:nvCxnSpPr>
        <p:spPr>
          <a:xfrm>
            <a:off x="1529888" y="4383223"/>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00EF3F27-E181-95B6-5E8B-B3CEA132D83F}"/>
              </a:ext>
            </a:extLst>
          </p:cNvPr>
          <p:cNvCxnSpPr/>
          <p:nvPr/>
        </p:nvCxnSpPr>
        <p:spPr>
          <a:xfrm>
            <a:off x="1529888" y="4611742"/>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79C3D233-4EA3-87AD-AB73-28EA67877652}"/>
              </a:ext>
            </a:extLst>
          </p:cNvPr>
          <p:cNvCxnSpPr/>
          <p:nvPr/>
        </p:nvCxnSpPr>
        <p:spPr>
          <a:xfrm>
            <a:off x="1529888" y="5297299"/>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2796BCC6-024E-2F52-4D36-D09F13BCD2CB}"/>
              </a:ext>
            </a:extLst>
          </p:cNvPr>
          <p:cNvCxnSpPr/>
          <p:nvPr/>
        </p:nvCxnSpPr>
        <p:spPr>
          <a:xfrm>
            <a:off x="1529888" y="5525818"/>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798A1182-85EF-27ED-D0B0-4782CE7ACEB6}"/>
              </a:ext>
            </a:extLst>
          </p:cNvPr>
          <p:cNvCxnSpPr/>
          <p:nvPr/>
        </p:nvCxnSpPr>
        <p:spPr>
          <a:xfrm>
            <a:off x="1529888" y="5754337"/>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3EA93A70-940A-FD77-8C37-5E6B75C40895}"/>
              </a:ext>
            </a:extLst>
          </p:cNvPr>
          <p:cNvCxnSpPr/>
          <p:nvPr/>
        </p:nvCxnSpPr>
        <p:spPr>
          <a:xfrm>
            <a:off x="1529888" y="5982856"/>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F0FD0B87-2893-CC65-41EF-7BAB8C2FB248}"/>
              </a:ext>
            </a:extLst>
          </p:cNvPr>
          <p:cNvCxnSpPr/>
          <p:nvPr/>
        </p:nvCxnSpPr>
        <p:spPr>
          <a:xfrm>
            <a:off x="1529888" y="6211375"/>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9DD4DB97-9EB7-27F5-C91F-FEC7D219E45F}"/>
              </a:ext>
            </a:extLst>
          </p:cNvPr>
          <p:cNvCxnSpPr/>
          <p:nvPr/>
        </p:nvCxnSpPr>
        <p:spPr>
          <a:xfrm>
            <a:off x="1529888" y="6439894"/>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2" name="正方形/長方形 31">
            <a:extLst>
              <a:ext uri="{FF2B5EF4-FFF2-40B4-BE49-F238E27FC236}">
                <a16:creationId xmlns:a16="http://schemas.microsoft.com/office/drawing/2014/main" id="{D3E72980-8A38-E2BC-AD8E-5EE2B731D008}"/>
              </a:ext>
            </a:extLst>
          </p:cNvPr>
          <p:cNvSpPr/>
          <p:nvPr/>
        </p:nvSpPr>
        <p:spPr>
          <a:xfrm>
            <a:off x="161925" y="2186920"/>
            <a:ext cx="4224233"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dirty="0">
                <a:latin typeface="Meiryo UI" panose="020B0604030504040204" pitchFamily="50" charset="-128"/>
                <a:ea typeface="Meiryo UI" panose="020B0604030504040204" pitchFamily="50" charset="-128"/>
                <a:cs typeface="Meiryo UI" panose="020B0604030504040204" pitchFamily="50" charset="-128"/>
              </a:rPr>
              <a:t>RE100</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に参加している日本企業 </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1/2</a:t>
            </a:r>
            <a:endParaRPr lang="ja-JP" altLang="en-US" sz="2000" b="1" dirty="0"/>
          </a:p>
        </p:txBody>
      </p:sp>
      <p:cxnSp>
        <p:nvCxnSpPr>
          <p:cNvPr id="4" name="直線コネクタ 3">
            <a:extLst>
              <a:ext uri="{FF2B5EF4-FFF2-40B4-BE49-F238E27FC236}">
                <a16:creationId xmlns:a16="http://schemas.microsoft.com/office/drawing/2014/main" id="{2073942F-31C8-AE4C-07B7-303329A0C1A9}"/>
              </a:ext>
            </a:extLst>
          </p:cNvPr>
          <p:cNvCxnSpPr/>
          <p:nvPr/>
        </p:nvCxnSpPr>
        <p:spPr>
          <a:xfrm>
            <a:off x="1529888" y="4845206"/>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7" name="Text Box 9">
            <a:extLst>
              <a:ext uri="{FF2B5EF4-FFF2-40B4-BE49-F238E27FC236}">
                <a16:creationId xmlns:a16="http://schemas.microsoft.com/office/drawing/2014/main" id="{B6A7AF25-D507-0155-1760-DF80C409FD9D}"/>
              </a:ext>
            </a:extLst>
          </p:cNvPr>
          <p:cNvSpPr txBox="1">
            <a:spLocks noChangeArrowheads="1"/>
          </p:cNvSpPr>
          <p:nvPr/>
        </p:nvSpPr>
        <p:spPr bwMode="auto">
          <a:xfrm>
            <a:off x="629383" y="7326661"/>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a:t>
            </a:r>
            <a:r>
              <a:rPr lang="ja-JP" altLang="en-US" sz="900" dirty="0">
                <a:latin typeface="Segoe UI" panose="020B0502040204020203" pitchFamily="34" charset="0"/>
                <a:ea typeface="メイリオ" panose="020B0604030504040204" pitchFamily="50" charset="-128"/>
                <a:cs typeface="Segoe UI" panose="020B0502040204020203" pitchFamily="34" charset="0"/>
              </a:rPr>
              <a:t>ホームページ</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(http://there100.org/)</a:t>
            </a:r>
            <a:r>
              <a:rPr lang="ja-JP" altLang="en-US" sz="900" dirty="0">
                <a:latin typeface="Segoe UI" panose="020B0502040204020203" pitchFamily="34" charset="0"/>
                <a:ea typeface="メイリオ" panose="020B0604030504040204" pitchFamily="50" charset="-128"/>
                <a:cs typeface="Segoe UI" panose="020B0502040204020203" pitchFamily="34" charset="0"/>
              </a:rPr>
              <a:t>等より事務局にて</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作成。</a:t>
            </a:r>
            <a:r>
              <a:rPr lang="ja-JP" altLang="en-US" sz="900" dirty="0">
                <a:solidFill>
                  <a:srgbClr val="000000"/>
                </a:solidFill>
                <a:latin typeface="Meiryo UI" pitchFamily="50" charset="-128"/>
                <a:ea typeface="Meiryo UI" pitchFamily="50" charset="-128"/>
                <a:cs typeface="Meiryo UI" pitchFamily="50" charset="-128"/>
              </a:rPr>
              <a:t>業種分類は事務局が日本標準産業分類等に当てはめ作成</a:t>
            </a:r>
          </a:p>
        </p:txBody>
      </p:sp>
      <p:sp>
        <p:nvSpPr>
          <p:cNvPr id="5" name="テキスト ボックス 4">
            <a:extLst>
              <a:ext uri="{FF2B5EF4-FFF2-40B4-BE49-F238E27FC236}">
                <a16:creationId xmlns:a16="http://schemas.microsoft.com/office/drawing/2014/main" id="{B4CC9541-1D18-FE41-C68F-8964DB66BDAB}"/>
              </a:ext>
            </a:extLst>
          </p:cNvPr>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51748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RE100</a:t>
            </a:r>
            <a:r>
              <a:rPr lang="ja-JP" altLang="en-US" dirty="0"/>
              <a:t>に参加している日本企業（</a:t>
            </a:r>
            <a:r>
              <a:rPr lang="en-US" altLang="ja-JP" dirty="0"/>
              <a:t>2/2</a:t>
            </a:r>
            <a:r>
              <a:rPr lang="ja-JP" altLang="en-US" dirty="0"/>
              <a:t>）</a:t>
            </a:r>
            <a:endParaRPr kumimoji="1" lang="ja-JP" altLang="en-US" dirty="0"/>
          </a:p>
        </p:txBody>
      </p:sp>
      <p:sp>
        <p:nvSpPr>
          <p:cNvPr id="3" name="コンテンツ プレースホルダー 2"/>
          <p:cNvSpPr>
            <a:spLocks noGrp="1"/>
          </p:cNvSpPr>
          <p:nvPr>
            <p:ph sz="quarter" idx="12"/>
          </p:nvPr>
        </p:nvSpPr>
        <p:spPr>
          <a:xfrm>
            <a:off x="161925" y="1110920"/>
            <a:ext cx="10367963" cy="1019661"/>
          </a:xfrm>
        </p:spPr>
        <p:txBody>
          <a:bodyPr/>
          <a:lstStyle/>
          <a:p>
            <a:r>
              <a:rPr lang="en-US" altLang="ja-JP" dirty="0"/>
              <a:t>RE100</a:t>
            </a:r>
            <a:r>
              <a:rPr lang="ja-JP" altLang="en-US" dirty="0"/>
              <a:t>に加盟している日本企業は</a:t>
            </a:r>
            <a:r>
              <a:rPr lang="en-US" altLang="ja-JP" dirty="0"/>
              <a:t>94</a:t>
            </a:r>
            <a:r>
              <a:rPr lang="ja-JP" altLang="en-US" dirty="0"/>
              <a:t>社</a:t>
            </a:r>
            <a:endParaRPr lang="en-US" altLang="ja-JP" dirty="0"/>
          </a:p>
          <a:p>
            <a:r>
              <a:rPr lang="ja-JP" altLang="en-US" dirty="0"/>
              <a:t>電気機器、建設業が多い</a:t>
            </a:r>
            <a:endParaRPr lang="en-US" altLang="ja-JP" dirty="0"/>
          </a:p>
        </p:txBody>
      </p:sp>
      <p:sp>
        <p:nvSpPr>
          <p:cNvPr id="7" name="正方形/長方形 6">
            <a:extLst>
              <a:ext uri="{FF2B5EF4-FFF2-40B4-BE49-F238E27FC236}">
                <a16:creationId xmlns:a16="http://schemas.microsoft.com/office/drawing/2014/main" id="{63CD2412-CD88-F845-F928-E476617505CB}"/>
              </a:ext>
            </a:extLst>
          </p:cNvPr>
          <p:cNvSpPr>
            <a:spLocks noChangeArrowheads="1"/>
          </p:cNvSpPr>
          <p:nvPr/>
        </p:nvSpPr>
        <p:spPr bwMode="auto">
          <a:xfrm>
            <a:off x="161925" y="2734905"/>
            <a:ext cx="1421876" cy="121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銀行業</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(1):</a:t>
            </a:r>
          </a:p>
          <a:p>
            <a:pPr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金融・保険業</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(3):</a:t>
            </a:r>
          </a:p>
          <a:p>
            <a:pPr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その他金融</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a:t>
            </a:r>
          </a:p>
          <a:p>
            <a:pPr lvl="0"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不動産業</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(11):</a:t>
            </a:r>
          </a:p>
          <a:p>
            <a:pPr algn="r">
              <a:lnSpc>
                <a:spcPct val="150000"/>
              </a:lnSpc>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サービス業</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(3):</a:t>
            </a:r>
          </a:p>
        </p:txBody>
      </p:sp>
      <p:sp>
        <p:nvSpPr>
          <p:cNvPr id="11" name="正方形/長方形 10">
            <a:extLst>
              <a:ext uri="{FF2B5EF4-FFF2-40B4-BE49-F238E27FC236}">
                <a16:creationId xmlns:a16="http://schemas.microsoft.com/office/drawing/2014/main" id="{A0F0F3F2-2D5C-46E0-4C61-787212DCB10D}"/>
              </a:ext>
            </a:extLst>
          </p:cNvPr>
          <p:cNvSpPr>
            <a:spLocks noChangeArrowheads="1"/>
          </p:cNvSpPr>
          <p:nvPr/>
        </p:nvSpPr>
        <p:spPr bwMode="auto">
          <a:xfrm>
            <a:off x="1451146" y="2734905"/>
            <a:ext cx="9078742" cy="121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城南信用金庫</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第一生命保険／</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T&amp;D</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ホールディングス／日本生命</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アセットマネジメント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One</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／芙蓉総合リース</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いちご／ジャパンリアルエステイト投資法人／大東建託／ダイビル／東急不動産／東京建物／野村不動産ホールディングス／ヒューリック／三井不動産／三菱地所／森ビル</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エンビプロ・ホールディングス／セコム／楽天</a:t>
            </a:r>
          </a:p>
        </p:txBody>
      </p:sp>
      <p:cxnSp>
        <p:nvCxnSpPr>
          <p:cNvPr id="33" name="直線コネクタ 32">
            <a:extLst>
              <a:ext uri="{FF2B5EF4-FFF2-40B4-BE49-F238E27FC236}">
                <a16:creationId xmlns:a16="http://schemas.microsoft.com/office/drawing/2014/main" id="{831908D5-9377-1294-05B4-D5C186EFF4AE}"/>
              </a:ext>
            </a:extLst>
          </p:cNvPr>
          <p:cNvCxnSpPr>
            <a:cxnSpLocks/>
          </p:cNvCxnSpPr>
          <p:nvPr/>
        </p:nvCxnSpPr>
        <p:spPr>
          <a:xfrm>
            <a:off x="1529888" y="3245499"/>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6E859DB9-DA7F-75D3-E729-E076C35D63B9}"/>
              </a:ext>
            </a:extLst>
          </p:cNvPr>
          <p:cNvCxnSpPr/>
          <p:nvPr/>
        </p:nvCxnSpPr>
        <p:spPr>
          <a:xfrm>
            <a:off x="1529888" y="3009809"/>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8" name="正方形/長方形 37">
            <a:extLst>
              <a:ext uri="{FF2B5EF4-FFF2-40B4-BE49-F238E27FC236}">
                <a16:creationId xmlns:a16="http://schemas.microsoft.com/office/drawing/2014/main" id="{09A89DB9-BFF8-4354-0660-00810CE426A3}"/>
              </a:ext>
            </a:extLst>
          </p:cNvPr>
          <p:cNvSpPr/>
          <p:nvPr/>
        </p:nvSpPr>
        <p:spPr>
          <a:xfrm>
            <a:off x="161925" y="2186920"/>
            <a:ext cx="4227889" cy="400110"/>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2000" b="1" dirty="0">
                <a:latin typeface="Meiryo UI" panose="020B0604030504040204" pitchFamily="50" charset="-128"/>
                <a:ea typeface="Meiryo UI" panose="020B0604030504040204" pitchFamily="50" charset="-128"/>
                <a:cs typeface="Meiryo UI" panose="020B0604030504040204" pitchFamily="50" charset="-128"/>
              </a:rPr>
              <a:t>RE100</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に参加している日本企業 </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2/2</a:t>
            </a:r>
            <a:endParaRPr lang="ja-JP" altLang="en-US" sz="2000" b="1" dirty="0"/>
          </a:p>
        </p:txBody>
      </p:sp>
      <p:sp>
        <p:nvSpPr>
          <p:cNvPr id="39" name="正方形/長方形 38">
            <a:extLst>
              <a:ext uri="{FF2B5EF4-FFF2-40B4-BE49-F238E27FC236}">
                <a16:creationId xmlns:a16="http://schemas.microsoft.com/office/drawing/2014/main" id="{B76A6298-96BD-8350-0DAC-FDD509347E19}"/>
              </a:ext>
            </a:extLst>
          </p:cNvPr>
          <p:cNvSpPr/>
          <p:nvPr/>
        </p:nvSpPr>
        <p:spPr>
          <a:xfrm>
            <a:off x="4266968" y="2248475"/>
            <a:ext cx="1723549" cy="276999"/>
          </a:xfrm>
          <a:prstGeom prst="rect">
            <a:avLst/>
          </a:prstGeom>
        </p:spPr>
        <p:txBody>
          <a:bodyPr wrap="none">
            <a:spAutoFit/>
          </a:bodyPr>
          <a:lstStyle/>
          <a:p>
            <a:pPr algn="ctr">
              <a:spcAft>
                <a:spcPts val="0"/>
              </a:spcAf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業種内五十音順）</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4" name="直線コネクタ 3">
            <a:extLst>
              <a:ext uri="{FF2B5EF4-FFF2-40B4-BE49-F238E27FC236}">
                <a16:creationId xmlns:a16="http://schemas.microsoft.com/office/drawing/2014/main" id="{2F998C65-6863-4781-AF4A-AB188495962D}"/>
              </a:ext>
            </a:extLst>
          </p:cNvPr>
          <p:cNvCxnSpPr>
            <a:cxnSpLocks/>
          </p:cNvCxnSpPr>
          <p:nvPr/>
        </p:nvCxnSpPr>
        <p:spPr>
          <a:xfrm>
            <a:off x="1529888" y="3481189"/>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57F85246-C69F-6BED-E360-151FC6796935}"/>
              </a:ext>
            </a:extLst>
          </p:cNvPr>
          <p:cNvCxnSpPr>
            <a:cxnSpLocks/>
          </p:cNvCxnSpPr>
          <p:nvPr/>
        </p:nvCxnSpPr>
        <p:spPr>
          <a:xfrm>
            <a:off x="1529888" y="3716878"/>
            <a:ext cx="8640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 name="Text Box 9">
            <a:extLst>
              <a:ext uri="{FF2B5EF4-FFF2-40B4-BE49-F238E27FC236}">
                <a16:creationId xmlns:a16="http://schemas.microsoft.com/office/drawing/2014/main" id="{5BDAA50D-E4F1-9278-E81A-750A350E3E49}"/>
              </a:ext>
            </a:extLst>
          </p:cNvPr>
          <p:cNvSpPr txBox="1">
            <a:spLocks noChangeArrowheads="1"/>
          </p:cNvSpPr>
          <p:nvPr/>
        </p:nvSpPr>
        <p:spPr bwMode="auto">
          <a:xfrm>
            <a:off x="629383" y="7326661"/>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a:t>
            </a:r>
            <a:r>
              <a:rPr lang="ja-JP" altLang="en-US" sz="900" dirty="0">
                <a:latin typeface="Segoe UI" panose="020B0502040204020203" pitchFamily="34" charset="0"/>
                <a:ea typeface="メイリオ" panose="020B0604030504040204" pitchFamily="50" charset="-128"/>
                <a:cs typeface="Segoe UI" panose="020B0502040204020203" pitchFamily="34" charset="0"/>
              </a:rPr>
              <a:t>ホームページ</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(http://there100.org/)</a:t>
            </a:r>
            <a:r>
              <a:rPr lang="ja-JP" altLang="en-US" sz="900" dirty="0">
                <a:latin typeface="Segoe UI" panose="020B0502040204020203" pitchFamily="34" charset="0"/>
                <a:ea typeface="メイリオ" panose="020B0604030504040204" pitchFamily="50" charset="-128"/>
                <a:cs typeface="Segoe UI" panose="020B0502040204020203" pitchFamily="34" charset="0"/>
              </a:rPr>
              <a:t>等より事務局にて</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作成。</a:t>
            </a:r>
            <a:r>
              <a:rPr lang="ja-JP" altLang="en-US" sz="900" dirty="0">
                <a:solidFill>
                  <a:srgbClr val="000000"/>
                </a:solidFill>
                <a:latin typeface="Meiryo UI" pitchFamily="50" charset="-128"/>
                <a:ea typeface="Meiryo UI" pitchFamily="50" charset="-128"/>
                <a:cs typeface="Meiryo UI" pitchFamily="50" charset="-128"/>
              </a:rPr>
              <a:t>業種分類は事務局が日本標準産業分類等に当てはめ作成</a:t>
            </a:r>
          </a:p>
        </p:txBody>
      </p:sp>
      <p:sp>
        <p:nvSpPr>
          <p:cNvPr id="8" name="テキスト ボックス 7">
            <a:extLst>
              <a:ext uri="{FF2B5EF4-FFF2-40B4-BE49-F238E27FC236}">
                <a16:creationId xmlns:a16="http://schemas.microsoft.com/office/drawing/2014/main" id="{2AE9E727-98E6-EB57-8D6A-95064A405FB5}"/>
              </a:ext>
            </a:extLst>
          </p:cNvPr>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074162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F6344-391C-A8A7-18E2-F1800DCB2DA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011F395-7AC3-385B-D818-1174FEA4F8F7}"/>
              </a:ext>
            </a:extLst>
          </p:cNvPr>
          <p:cNvSpPr>
            <a:spLocks noGrp="1"/>
          </p:cNvSpPr>
          <p:nvPr>
            <p:ph type="title"/>
          </p:nvPr>
        </p:nvSpPr>
        <p:spPr/>
        <p:txBody>
          <a:bodyPr/>
          <a:lstStyle/>
          <a:p>
            <a:r>
              <a:rPr kumimoji="1" lang="ja-JP" altLang="en-US" dirty="0"/>
              <a:t>再エネ</a:t>
            </a:r>
            <a:r>
              <a:rPr kumimoji="1" lang="en-US" altLang="ja-JP" dirty="0"/>
              <a:t>100</a:t>
            </a:r>
            <a:r>
              <a:rPr kumimoji="1" lang="ja-JP" altLang="en-US" dirty="0"/>
              <a:t>％を達成している</a:t>
            </a:r>
            <a:r>
              <a:rPr kumimoji="1" lang="en-US" altLang="ja-JP" dirty="0"/>
              <a:t>RE100</a:t>
            </a:r>
            <a:r>
              <a:rPr kumimoji="1" lang="ja-JP" altLang="en-US" dirty="0"/>
              <a:t>参加企業</a:t>
            </a:r>
          </a:p>
        </p:txBody>
      </p:sp>
      <p:sp>
        <p:nvSpPr>
          <p:cNvPr id="3" name="コンテンツ プレースホルダー 2">
            <a:extLst>
              <a:ext uri="{FF2B5EF4-FFF2-40B4-BE49-F238E27FC236}">
                <a16:creationId xmlns:a16="http://schemas.microsoft.com/office/drawing/2014/main" id="{27266B32-F552-EB24-0352-CBDEA4CEE99C}"/>
              </a:ext>
            </a:extLst>
          </p:cNvPr>
          <p:cNvSpPr>
            <a:spLocks noGrp="1"/>
          </p:cNvSpPr>
          <p:nvPr>
            <p:ph sz="quarter" idx="12"/>
          </p:nvPr>
        </p:nvSpPr>
        <p:spPr>
          <a:xfrm>
            <a:off x="161925" y="1110920"/>
            <a:ext cx="10367963" cy="1019661"/>
          </a:xfrm>
        </p:spPr>
        <p:txBody>
          <a:bodyPr/>
          <a:lstStyle/>
          <a:p>
            <a:r>
              <a:rPr lang="en-US" altLang="ja-JP" dirty="0"/>
              <a:t>2024</a:t>
            </a:r>
            <a:r>
              <a:rPr lang="ja-JP" altLang="en-US" dirty="0"/>
              <a:t>年度時点で、</a:t>
            </a:r>
            <a:r>
              <a:rPr lang="en-US" altLang="ja-JP" dirty="0"/>
              <a:t>78</a:t>
            </a:r>
            <a:r>
              <a:rPr lang="ja-JP" altLang="en-US" dirty="0"/>
              <a:t>社が再エネ</a:t>
            </a:r>
            <a:r>
              <a:rPr lang="en-US" altLang="ja-JP" dirty="0"/>
              <a:t>100</a:t>
            </a:r>
            <a:r>
              <a:rPr lang="ja-JP" altLang="en-US" dirty="0"/>
              <a:t>％達成（前年比</a:t>
            </a:r>
            <a:r>
              <a:rPr lang="en-US" altLang="ja-JP" dirty="0"/>
              <a:t>1</a:t>
            </a:r>
            <a:r>
              <a:rPr lang="ja-JP" altLang="en-US" dirty="0"/>
              <a:t>社減）</a:t>
            </a:r>
            <a:endParaRPr lang="en-US" altLang="ja-JP" dirty="0"/>
          </a:p>
          <a:p>
            <a:r>
              <a:rPr lang="ja-JP" altLang="en-US" dirty="0"/>
              <a:t>日本企業は</a:t>
            </a:r>
            <a:r>
              <a:rPr lang="en-US" altLang="ja-JP" b="1" dirty="0">
                <a:solidFill>
                  <a:srgbClr val="FF0000"/>
                </a:solidFill>
                <a:highlight>
                  <a:srgbClr val="FFFF00"/>
                </a:highlight>
              </a:rPr>
              <a:t>4</a:t>
            </a:r>
            <a:r>
              <a:rPr lang="ja-JP" altLang="en-US" b="1" dirty="0">
                <a:solidFill>
                  <a:srgbClr val="FF0000"/>
                </a:solidFill>
                <a:highlight>
                  <a:srgbClr val="FFFF00"/>
                </a:highlight>
              </a:rPr>
              <a:t>社</a:t>
            </a:r>
            <a:r>
              <a:rPr lang="ja-JP" altLang="en-US" dirty="0"/>
              <a:t>が</a:t>
            </a:r>
            <a:r>
              <a:rPr lang="en-US" altLang="ja-JP" dirty="0"/>
              <a:t>100</a:t>
            </a:r>
            <a:r>
              <a:rPr lang="ja-JP" altLang="en-US" dirty="0"/>
              <a:t>％達成（前年比</a:t>
            </a:r>
            <a:r>
              <a:rPr lang="en-US" altLang="ja-JP" dirty="0"/>
              <a:t>2</a:t>
            </a:r>
            <a:r>
              <a:rPr lang="ja-JP" altLang="en-US" dirty="0"/>
              <a:t>社増）</a:t>
            </a:r>
            <a:endParaRPr lang="en-US" altLang="ja-JP" dirty="0"/>
          </a:p>
        </p:txBody>
      </p:sp>
      <p:sp>
        <p:nvSpPr>
          <p:cNvPr id="9" name="正方形/長方形 8">
            <a:extLst>
              <a:ext uri="{FF2B5EF4-FFF2-40B4-BE49-F238E27FC236}">
                <a16:creationId xmlns:a16="http://schemas.microsoft.com/office/drawing/2014/main" id="{844C9B72-92F6-9B0E-8D7E-8A6590220C56}"/>
              </a:ext>
            </a:extLst>
          </p:cNvPr>
          <p:cNvSpPr/>
          <p:nvPr/>
        </p:nvSpPr>
        <p:spPr bwMode="auto">
          <a:xfrm>
            <a:off x="629382" y="2203642"/>
            <a:ext cx="9433047" cy="4865293"/>
          </a:xfrm>
          <a:prstGeom prst="rect">
            <a:avLst/>
          </a:prstGeom>
          <a:noFill/>
          <a:ln w="9525" cap="flat" cmpd="sng" algn="ctr">
            <a:noFill/>
            <a:prstDash val="solid"/>
            <a:round/>
            <a:headEnd type="none" w="med" len="med"/>
            <a:tailEnd type="none" w="med" len="med"/>
          </a:ln>
          <a:effectLst/>
        </p:spPr>
        <p:txBody>
          <a:bodyPr vert="horz" wrap="square" lIns="90000" tIns="108000" rIns="90000" bIns="46800" numCol="1" spcCol="612000" rtlCol="0" anchor="ctr" anchorCtr="0" compatLnSpc="1">
            <a:prstTxWarp prst="textNoShape">
              <a:avLst/>
            </a:prstTxWarp>
            <a:spAutoFit/>
          </a:bodyPr>
          <a:lstStyle/>
          <a:p>
            <a:r>
              <a:rPr lang="en-US" altLang="ja-JP" b="1" dirty="0"/>
              <a:t>Accenture</a:t>
            </a:r>
            <a:r>
              <a:rPr lang="ja-JP" altLang="en-US" b="1" dirty="0"/>
              <a:t>／</a:t>
            </a:r>
            <a:r>
              <a:rPr lang="en-US" altLang="ja-JP" b="1" dirty="0"/>
              <a:t>Airbnb</a:t>
            </a:r>
            <a:r>
              <a:rPr lang="ja-JP" altLang="en-US" b="1" dirty="0"/>
              <a:t>／</a:t>
            </a:r>
            <a:r>
              <a:rPr lang="en-US" altLang="ja-JP" b="1" dirty="0"/>
              <a:t>Allianz</a:t>
            </a:r>
            <a:r>
              <a:rPr lang="ja-JP" altLang="en-US" b="1" dirty="0"/>
              <a:t>／</a:t>
            </a:r>
            <a:r>
              <a:rPr lang="en-US" altLang="ja-JP" b="1" dirty="0"/>
              <a:t>Alphabet</a:t>
            </a:r>
            <a:r>
              <a:rPr lang="ja-JP" altLang="en-US" b="1" dirty="0"/>
              <a:t>／</a:t>
            </a:r>
            <a:r>
              <a:rPr lang="en-US" altLang="ja-JP" b="1" dirty="0">
                <a:solidFill>
                  <a:srgbClr val="FF0000"/>
                </a:solidFill>
              </a:rPr>
              <a:t>Alstria</a:t>
            </a:r>
            <a:r>
              <a:rPr lang="ja-JP" altLang="en-US" b="1" dirty="0"/>
              <a:t>／</a:t>
            </a:r>
            <a:r>
              <a:rPr lang="en-US" altLang="ja-JP" b="1" dirty="0"/>
              <a:t>American Express</a:t>
            </a:r>
            <a:r>
              <a:rPr lang="ja-JP" altLang="en-US" b="1" dirty="0"/>
              <a:t>／</a:t>
            </a:r>
            <a:r>
              <a:rPr lang="en-US" altLang="ja-JP" b="1" dirty="0"/>
              <a:t>Apple</a:t>
            </a:r>
            <a:r>
              <a:rPr lang="ja-JP" altLang="en-US" b="1" dirty="0"/>
              <a:t>／</a:t>
            </a:r>
            <a:r>
              <a:rPr lang="en-US" altLang="ja-JP" b="1" dirty="0"/>
              <a:t>ARM</a:t>
            </a:r>
            <a:r>
              <a:rPr lang="ja-JP" altLang="en-US" b="1" dirty="0"/>
              <a:t>／</a:t>
            </a:r>
            <a:r>
              <a:rPr lang="ja-JP" altLang="en-US" b="1" dirty="0">
                <a:solidFill>
                  <a:srgbClr val="FF0000"/>
                </a:solidFill>
                <a:highlight>
                  <a:srgbClr val="FFFF00"/>
                </a:highlight>
              </a:rPr>
              <a:t>旭化成ホームズ</a:t>
            </a:r>
            <a:r>
              <a:rPr lang="ja-JP" altLang="en-US" b="1" dirty="0"/>
              <a:t>／</a:t>
            </a:r>
            <a:r>
              <a:rPr lang="en-US" altLang="ja-JP" b="1" dirty="0">
                <a:solidFill>
                  <a:srgbClr val="FF0000"/>
                </a:solidFill>
              </a:rPr>
              <a:t>Atlassian Corporation</a:t>
            </a:r>
            <a:r>
              <a:rPr lang="ja-JP" altLang="en-US" b="1" dirty="0"/>
              <a:t>／</a:t>
            </a:r>
            <a:r>
              <a:rPr lang="en-US" altLang="ja-JP" b="1" dirty="0">
                <a:solidFill>
                  <a:srgbClr val="FF0000"/>
                </a:solidFill>
              </a:rPr>
              <a:t>Autodesk</a:t>
            </a:r>
            <a:r>
              <a:rPr lang="ja-JP" altLang="en-US" b="1" dirty="0"/>
              <a:t>／</a:t>
            </a:r>
            <a:r>
              <a:rPr lang="en-US" altLang="ja-JP" b="1" dirty="0">
                <a:solidFill>
                  <a:srgbClr val="FF0000"/>
                </a:solidFill>
              </a:rPr>
              <a:t>Aviva</a:t>
            </a:r>
            <a:r>
              <a:rPr lang="ja-JP" altLang="en-US" b="1" dirty="0"/>
              <a:t>／</a:t>
            </a:r>
            <a:endParaRPr lang="en-US" altLang="ja-JP" b="1" dirty="0"/>
          </a:p>
          <a:p>
            <a:r>
              <a:rPr lang="en-US" altLang="ja-JP" b="1" dirty="0">
                <a:solidFill>
                  <a:srgbClr val="FF0000"/>
                </a:solidFill>
              </a:rPr>
              <a:t>Bank Australia</a:t>
            </a:r>
            <a:r>
              <a:rPr lang="ja-JP" altLang="en-US" b="1" dirty="0"/>
              <a:t>／</a:t>
            </a:r>
            <a:r>
              <a:rPr lang="en-US" altLang="ja-JP" b="1" dirty="0"/>
              <a:t>Barclays</a:t>
            </a:r>
            <a:r>
              <a:rPr lang="ja-JP" altLang="en-US" b="1" dirty="0"/>
              <a:t>／</a:t>
            </a:r>
            <a:r>
              <a:rPr lang="en-US" altLang="ja-JP" b="1" dirty="0"/>
              <a:t>BayWa</a:t>
            </a:r>
            <a:r>
              <a:rPr lang="ja-JP" altLang="en-US" b="1" dirty="0"/>
              <a:t>／</a:t>
            </a:r>
            <a:r>
              <a:rPr lang="en-US" altLang="ja-JP" b="1" dirty="0"/>
              <a:t>BT Group</a:t>
            </a:r>
            <a:r>
              <a:rPr lang="ja-JP" altLang="en-US" b="1" dirty="0"/>
              <a:t>／</a:t>
            </a:r>
            <a:r>
              <a:rPr lang="en-US" altLang="ja-JP" b="1" dirty="0"/>
              <a:t>Burberry Group</a:t>
            </a:r>
            <a:r>
              <a:rPr lang="ja-JP" altLang="en-US" b="1" dirty="0"/>
              <a:t>／</a:t>
            </a:r>
            <a:endParaRPr lang="en-US" altLang="ja-JP" b="1" dirty="0"/>
          </a:p>
          <a:p>
            <a:r>
              <a:rPr lang="en-US" altLang="ja-JP" b="1" dirty="0">
                <a:solidFill>
                  <a:srgbClr val="FF0000"/>
                </a:solidFill>
              </a:rPr>
              <a:t>Califia Farms</a:t>
            </a:r>
            <a:r>
              <a:rPr lang="ja-JP" altLang="en-US" b="1" dirty="0"/>
              <a:t>／</a:t>
            </a:r>
            <a:r>
              <a:rPr lang="en-US" altLang="ja-JP" b="1" dirty="0"/>
              <a:t>Canary Wharf Group</a:t>
            </a:r>
            <a:r>
              <a:rPr lang="ja-JP" altLang="en-US" b="1" dirty="0"/>
              <a:t>／</a:t>
            </a:r>
            <a:r>
              <a:rPr lang="en-US" altLang="ja-JP" b="1" dirty="0"/>
              <a:t>City of London Corporation</a:t>
            </a:r>
            <a:r>
              <a:rPr lang="ja-JP" altLang="en-US" b="1" dirty="0"/>
              <a:t>／</a:t>
            </a:r>
            <a:endParaRPr lang="en-US" altLang="ja-JP" b="1" dirty="0"/>
          </a:p>
          <a:p>
            <a:r>
              <a:rPr lang="ja-JP" altLang="en-US" b="1" dirty="0">
                <a:solidFill>
                  <a:srgbClr val="FF0000"/>
                </a:solidFill>
                <a:highlight>
                  <a:srgbClr val="FFFF00"/>
                </a:highlight>
              </a:rPr>
              <a:t>第一生命保険</a:t>
            </a:r>
            <a:r>
              <a:rPr lang="ja-JP" altLang="en-US" b="1" dirty="0"/>
              <a:t>／</a:t>
            </a:r>
            <a:r>
              <a:rPr lang="en-US" altLang="ja-JP" b="1" dirty="0">
                <a:solidFill>
                  <a:srgbClr val="FF0000"/>
                </a:solidFill>
              </a:rPr>
              <a:t>Derwent London</a:t>
            </a:r>
            <a:r>
              <a:rPr lang="ja-JP" altLang="en-US" b="1" dirty="0"/>
              <a:t>／</a:t>
            </a:r>
            <a:r>
              <a:rPr lang="en-US" altLang="ja-JP" b="1" dirty="0"/>
              <a:t>Deutsche Telekom</a:t>
            </a:r>
            <a:r>
              <a:rPr lang="ja-JP" altLang="en-US" b="1" dirty="0"/>
              <a:t>／</a:t>
            </a:r>
            <a:r>
              <a:rPr lang="en-US" altLang="ja-JP" b="1" dirty="0"/>
              <a:t>Dexus</a:t>
            </a:r>
            <a:r>
              <a:rPr lang="ja-JP" altLang="en-US" b="1" dirty="0"/>
              <a:t>／</a:t>
            </a:r>
            <a:r>
              <a:rPr lang="en-US" altLang="ja-JP" b="1" dirty="0"/>
              <a:t>DNB</a:t>
            </a:r>
            <a:r>
              <a:rPr lang="ja-JP" altLang="en-US" b="1" dirty="0"/>
              <a:t>／</a:t>
            </a:r>
            <a:r>
              <a:rPr lang="en-US" altLang="ja-JP" b="1" dirty="0"/>
              <a:t>EdgeConnex</a:t>
            </a:r>
            <a:r>
              <a:rPr lang="ja-JP" altLang="en-US" b="1" dirty="0"/>
              <a:t>／</a:t>
            </a:r>
            <a:r>
              <a:rPr lang="en-US" altLang="ja-JP" b="1" dirty="0">
                <a:solidFill>
                  <a:srgbClr val="FF0000"/>
                </a:solidFill>
              </a:rPr>
              <a:t>Elevance</a:t>
            </a:r>
            <a:r>
              <a:rPr lang="ja-JP" altLang="en-US" b="1" dirty="0"/>
              <a:t>／</a:t>
            </a:r>
            <a:r>
              <a:rPr lang="en-US" altLang="ja-JP" b="1" dirty="0"/>
              <a:t>Elopak</a:t>
            </a:r>
            <a:r>
              <a:rPr lang="ja-JP" altLang="en-US" b="1" dirty="0"/>
              <a:t>／</a:t>
            </a:r>
            <a:r>
              <a:rPr lang="en-US" altLang="ja-JP" b="1" dirty="0">
                <a:solidFill>
                  <a:srgbClr val="FF0000"/>
                </a:solidFill>
              </a:rPr>
              <a:t>Etsy</a:t>
            </a:r>
            <a:r>
              <a:rPr lang="ja-JP" altLang="en-US" b="1" dirty="0"/>
              <a:t>／</a:t>
            </a:r>
            <a:r>
              <a:rPr lang="en-US" altLang="ja-JP" b="1" dirty="0">
                <a:solidFill>
                  <a:srgbClr val="FF0000"/>
                </a:solidFill>
              </a:rPr>
              <a:t>Fifth</a:t>
            </a:r>
            <a:r>
              <a:rPr lang="en-US" altLang="ja-JP" b="1" dirty="0"/>
              <a:t> </a:t>
            </a:r>
            <a:r>
              <a:rPr lang="en-US" altLang="ja-JP" b="1" dirty="0">
                <a:solidFill>
                  <a:srgbClr val="FF0000"/>
                </a:solidFill>
              </a:rPr>
              <a:t>Third Bank</a:t>
            </a:r>
            <a:r>
              <a:rPr lang="ja-JP" altLang="en-US" b="1" dirty="0"/>
              <a:t>／</a:t>
            </a:r>
            <a:r>
              <a:rPr lang="en-US" altLang="ja-JP" b="1" dirty="0">
                <a:solidFill>
                  <a:srgbClr val="FF0000"/>
                </a:solidFill>
              </a:rPr>
              <a:t>Gatwick Airport</a:t>
            </a:r>
            <a:r>
              <a:rPr lang="ja-JP" altLang="en-US" b="1" dirty="0"/>
              <a:t>／</a:t>
            </a:r>
            <a:r>
              <a:rPr lang="en-US" altLang="ja-JP" b="1" dirty="0"/>
              <a:t>Goldman Sachs</a:t>
            </a:r>
            <a:r>
              <a:rPr lang="ja-JP" altLang="en-US" b="1" dirty="0"/>
              <a:t>／</a:t>
            </a:r>
            <a:r>
              <a:rPr lang="en-US" altLang="ja-JP" b="1" dirty="0"/>
              <a:t>Goldwind Science &amp; Technology</a:t>
            </a:r>
            <a:r>
              <a:rPr lang="ja-JP" altLang="en-US" b="1" dirty="0"/>
              <a:t>／</a:t>
            </a:r>
            <a:r>
              <a:rPr lang="en-US" altLang="ja-JP" b="1" dirty="0">
                <a:solidFill>
                  <a:srgbClr val="FF0000"/>
                </a:solidFill>
              </a:rPr>
              <a:t>Grupo Cajamar</a:t>
            </a:r>
            <a:r>
              <a:rPr lang="ja-JP" altLang="en-US" b="1" dirty="0"/>
              <a:t>／</a:t>
            </a:r>
            <a:endParaRPr lang="en-US" altLang="ja-JP" b="1" dirty="0"/>
          </a:p>
          <a:p>
            <a:r>
              <a:rPr lang="en-US" altLang="ja-JP" b="1" dirty="0">
                <a:solidFill>
                  <a:srgbClr val="FF0000"/>
                </a:solidFill>
              </a:rPr>
              <a:t>Hair O’right</a:t>
            </a:r>
            <a:r>
              <a:rPr lang="ja-JP" altLang="en-US" b="1" dirty="0"/>
              <a:t>／</a:t>
            </a:r>
            <a:r>
              <a:rPr lang="en-US" altLang="ja-JP" b="1" dirty="0">
                <a:solidFill>
                  <a:srgbClr val="FF0000"/>
                </a:solidFill>
              </a:rPr>
              <a:t>Heathrow Airport</a:t>
            </a:r>
            <a:r>
              <a:rPr lang="ja-JP" altLang="en-US" b="1" dirty="0"/>
              <a:t>／</a:t>
            </a:r>
            <a:r>
              <a:rPr lang="en-US" altLang="ja-JP" b="1" dirty="0"/>
              <a:t>Helvetia Group</a:t>
            </a:r>
            <a:r>
              <a:rPr lang="ja-JP" altLang="en-US" b="1" dirty="0"/>
              <a:t>／</a:t>
            </a:r>
            <a:r>
              <a:rPr lang="en-US" altLang="ja-JP" b="1" dirty="0">
                <a:solidFill>
                  <a:srgbClr val="FF0000"/>
                </a:solidFill>
              </a:rPr>
              <a:t>HNI</a:t>
            </a:r>
            <a:r>
              <a:rPr lang="ja-JP" altLang="en-US" b="1" dirty="0"/>
              <a:t>／</a:t>
            </a:r>
            <a:r>
              <a:rPr lang="ja-JP" altLang="en-US" b="1" dirty="0">
                <a:solidFill>
                  <a:srgbClr val="FF0000"/>
                </a:solidFill>
                <a:highlight>
                  <a:srgbClr val="FFFF00"/>
                </a:highlight>
              </a:rPr>
              <a:t>ヒューリック</a:t>
            </a:r>
            <a:r>
              <a:rPr lang="ja-JP" altLang="en-US" b="1" dirty="0"/>
              <a:t>／</a:t>
            </a:r>
            <a:endParaRPr lang="en-US" altLang="ja-JP" b="1" dirty="0"/>
          </a:p>
          <a:p>
            <a:r>
              <a:rPr lang="en-US" altLang="ja-JP" b="1" dirty="0"/>
              <a:t>Interface</a:t>
            </a:r>
            <a:r>
              <a:rPr lang="ja-JP" altLang="en-US" b="1" dirty="0"/>
              <a:t>／</a:t>
            </a:r>
            <a:r>
              <a:rPr lang="en-US" altLang="ja-JP" b="1" dirty="0"/>
              <a:t>Investec</a:t>
            </a:r>
            <a:r>
              <a:rPr lang="ja-JP" altLang="en-US" b="1" dirty="0"/>
              <a:t>／</a:t>
            </a:r>
            <a:r>
              <a:rPr lang="en-US" altLang="ja-JP" b="1" dirty="0"/>
              <a:t>JCDecaux</a:t>
            </a:r>
            <a:r>
              <a:rPr lang="ja-JP" altLang="en-US" b="1" dirty="0"/>
              <a:t>／</a:t>
            </a:r>
            <a:r>
              <a:rPr lang="en-US" altLang="ja-JP" b="1" dirty="0"/>
              <a:t>Kering</a:t>
            </a:r>
            <a:r>
              <a:rPr lang="ja-JP" altLang="en-US" b="1" dirty="0"/>
              <a:t>／</a:t>
            </a:r>
            <a:r>
              <a:rPr lang="en-US" altLang="ja-JP" b="1" dirty="0">
                <a:solidFill>
                  <a:srgbClr val="FF0000"/>
                </a:solidFill>
              </a:rPr>
              <a:t>Koninklijke KPN</a:t>
            </a:r>
            <a:r>
              <a:rPr lang="ja-JP" altLang="en-US" b="1" dirty="0"/>
              <a:t>／</a:t>
            </a:r>
            <a:r>
              <a:rPr lang="en-US" altLang="ja-JP" b="1" dirty="0"/>
              <a:t>Landsec</a:t>
            </a:r>
            <a:r>
              <a:rPr lang="ja-JP" altLang="en-US" b="1" dirty="0"/>
              <a:t>／</a:t>
            </a:r>
            <a:endParaRPr lang="en-US" altLang="ja-JP" b="1" dirty="0"/>
          </a:p>
          <a:p>
            <a:r>
              <a:rPr lang="en-US" altLang="ja-JP" b="1" dirty="0">
                <a:solidFill>
                  <a:srgbClr val="FF0000"/>
                </a:solidFill>
              </a:rPr>
              <a:t>Lloyds</a:t>
            </a:r>
            <a:r>
              <a:rPr lang="en-US" altLang="ja-JP" b="1" dirty="0"/>
              <a:t> </a:t>
            </a:r>
            <a:r>
              <a:rPr lang="en-US" altLang="ja-JP" b="1" dirty="0">
                <a:solidFill>
                  <a:srgbClr val="FF0000"/>
                </a:solidFill>
              </a:rPr>
              <a:t>Banking Group</a:t>
            </a:r>
            <a:r>
              <a:rPr lang="ja-JP" altLang="en-US" b="1" dirty="0"/>
              <a:t>／</a:t>
            </a:r>
            <a:r>
              <a:rPr lang="en-US" altLang="ja-JP" b="1" dirty="0"/>
              <a:t>London Stock Exchange Group</a:t>
            </a:r>
            <a:r>
              <a:rPr lang="ja-JP" altLang="en-US" b="1" dirty="0"/>
              <a:t>／</a:t>
            </a:r>
            <a:r>
              <a:rPr lang="en-US" altLang="ja-JP" b="1" dirty="0"/>
              <a:t>lululemon</a:t>
            </a:r>
            <a:r>
              <a:rPr lang="ja-JP" altLang="en-US" b="1" dirty="0"/>
              <a:t>／</a:t>
            </a:r>
            <a:r>
              <a:rPr lang="en-US" altLang="ja-JP" b="1" dirty="0"/>
              <a:t>Macquarie Group</a:t>
            </a:r>
            <a:r>
              <a:rPr lang="ja-JP" altLang="en-US" b="1" dirty="0"/>
              <a:t>／</a:t>
            </a:r>
            <a:r>
              <a:rPr lang="en-US" altLang="ja-JP" b="1" dirty="0"/>
              <a:t>Mastercard</a:t>
            </a:r>
            <a:r>
              <a:rPr lang="ja-JP" altLang="en-US" b="1" dirty="0"/>
              <a:t>／</a:t>
            </a:r>
            <a:r>
              <a:rPr lang="en-US" altLang="ja-JP" b="1" dirty="0"/>
              <a:t>McKinsey &amp; Company</a:t>
            </a:r>
            <a:r>
              <a:rPr lang="ja-JP" altLang="en-US" b="1" dirty="0"/>
              <a:t>／</a:t>
            </a:r>
            <a:r>
              <a:rPr lang="en-US" altLang="ja-JP" b="1" dirty="0"/>
              <a:t>Meta</a:t>
            </a:r>
            <a:r>
              <a:rPr lang="ja-JP" altLang="en-US" b="1" dirty="0"/>
              <a:t>／</a:t>
            </a:r>
            <a:endParaRPr lang="en-US" altLang="ja-JP" b="1" dirty="0"/>
          </a:p>
          <a:p>
            <a:r>
              <a:rPr lang="en-US" altLang="ja-JP" b="1" dirty="0"/>
              <a:t>Microsoft Corporation</a:t>
            </a:r>
            <a:r>
              <a:rPr lang="ja-JP" altLang="en-US" b="1" dirty="0"/>
              <a:t>／</a:t>
            </a:r>
            <a:r>
              <a:rPr lang="en-US" altLang="ja-JP" b="1" dirty="0">
                <a:solidFill>
                  <a:srgbClr val="FF0000"/>
                </a:solidFill>
              </a:rPr>
              <a:t>NatWest Group</a:t>
            </a:r>
            <a:r>
              <a:rPr lang="ja-JP" altLang="en-US" b="1" dirty="0"/>
              <a:t>／</a:t>
            </a:r>
            <a:r>
              <a:rPr lang="en-US" altLang="ja-JP" b="1" dirty="0">
                <a:solidFill>
                  <a:srgbClr val="FF0000"/>
                </a:solidFill>
              </a:rPr>
              <a:t>Parques Reunidos Group</a:t>
            </a:r>
            <a:r>
              <a:rPr lang="ja-JP" altLang="en-US" b="1" dirty="0"/>
              <a:t>／</a:t>
            </a:r>
            <a:r>
              <a:rPr lang="en-US" altLang="ja-JP" b="1" dirty="0"/>
              <a:t>Proximus</a:t>
            </a:r>
            <a:r>
              <a:rPr lang="ja-JP" altLang="en-US" b="1" dirty="0"/>
              <a:t>／</a:t>
            </a:r>
            <a:r>
              <a:rPr lang="en-US" altLang="ja-JP" b="1" dirty="0">
                <a:solidFill>
                  <a:srgbClr val="FF0000"/>
                </a:solidFill>
              </a:rPr>
              <a:t>QBE Insurance Group</a:t>
            </a:r>
            <a:r>
              <a:rPr lang="ja-JP" altLang="en-US" b="1" dirty="0"/>
              <a:t>／</a:t>
            </a:r>
            <a:r>
              <a:rPr lang="en-US" altLang="ja-JP" b="1" dirty="0">
                <a:solidFill>
                  <a:srgbClr val="FF0000"/>
                </a:solidFill>
              </a:rPr>
              <a:t>Radio Flyer</a:t>
            </a:r>
            <a:r>
              <a:rPr lang="ja-JP" altLang="en-US" b="1" dirty="0"/>
              <a:t>／</a:t>
            </a:r>
            <a:r>
              <a:rPr lang="ja-JP" altLang="en-US" b="1" dirty="0">
                <a:solidFill>
                  <a:srgbClr val="FF0000"/>
                </a:solidFill>
                <a:highlight>
                  <a:srgbClr val="FFFF00"/>
                </a:highlight>
              </a:rPr>
              <a:t>楽天グループ</a:t>
            </a:r>
            <a:r>
              <a:rPr lang="ja-JP" altLang="en-US" b="1" dirty="0"/>
              <a:t>／</a:t>
            </a:r>
            <a:r>
              <a:rPr lang="en-US" altLang="ja-JP" b="1" dirty="0"/>
              <a:t>RELX Group</a:t>
            </a:r>
            <a:r>
              <a:rPr lang="ja-JP" altLang="en-US" b="1" dirty="0"/>
              <a:t>／</a:t>
            </a:r>
            <a:r>
              <a:rPr lang="en-US" altLang="ja-JP" b="1" dirty="0"/>
              <a:t>Royal Philips</a:t>
            </a:r>
            <a:r>
              <a:rPr lang="ja-JP" altLang="en-US" b="1" dirty="0"/>
              <a:t>／</a:t>
            </a:r>
            <a:r>
              <a:rPr lang="en-US" altLang="ja-JP" b="1" dirty="0"/>
              <a:t>ServiceNow</a:t>
            </a:r>
            <a:r>
              <a:rPr lang="ja-JP" altLang="en-US" b="1" dirty="0"/>
              <a:t>／</a:t>
            </a:r>
            <a:r>
              <a:rPr lang="en-US" altLang="ja-JP" b="1" dirty="0">
                <a:solidFill>
                  <a:srgbClr val="FF0000"/>
                </a:solidFill>
              </a:rPr>
              <a:t>Signify</a:t>
            </a:r>
            <a:r>
              <a:rPr lang="ja-JP" altLang="en-US" b="1" dirty="0"/>
              <a:t>／</a:t>
            </a:r>
            <a:r>
              <a:rPr lang="en-US" altLang="ja-JP" b="1" dirty="0">
                <a:solidFill>
                  <a:srgbClr val="FF0000"/>
                </a:solidFill>
              </a:rPr>
              <a:t>Steelcase</a:t>
            </a:r>
            <a:r>
              <a:rPr lang="ja-JP" altLang="en-US" b="1" dirty="0"/>
              <a:t>／</a:t>
            </a:r>
            <a:r>
              <a:rPr lang="en-US" altLang="ja-JP" b="1" dirty="0"/>
              <a:t>Swiss Re</a:t>
            </a:r>
            <a:r>
              <a:rPr lang="ja-JP" altLang="en-US" b="1" dirty="0"/>
              <a:t>／</a:t>
            </a:r>
            <a:r>
              <a:rPr lang="en-US" altLang="ja-JP" b="1" dirty="0"/>
              <a:t>Swisscom</a:t>
            </a:r>
            <a:r>
              <a:rPr lang="ja-JP" altLang="en-US" b="1" dirty="0"/>
              <a:t>／</a:t>
            </a:r>
            <a:r>
              <a:rPr lang="en-US" altLang="ja-JP" b="1" dirty="0"/>
              <a:t>Symrise</a:t>
            </a:r>
            <a:r>
              <a:rPr lang="ja-JP" altLang="en-US" b="1" dirty="0"/>
              <a:t>／</a:t>
            </a:r>
            <a:r>
              <a:rPr lang="en-US" altLang="ja-JP" b="1" dirty="0"/>
              <a:t>T-Mobile</a:t>
            </a:r>
            <a:r>
              <a:rPr lang="ja-JP" altLang="en-US" b="1" dirty="0"/>
              <a:t>／</a:t>
            </a:r>
            <a:r>
              <a:rPr lang="en-US" altLang="ja-JP" b="1" dirty="0"/>
              <a:t>TD Bank Group</a:t>
            </a:r>
            <a:r>
              <a:rPr lang="ja-JP" altLang="en-US" b="1" dirty="0"/>
              <a:t>／</a:t>
            </a:r>
            <a:r>
              <a:rPr lang="en-US" altLang="ja-JP" b="1" dirty="0"/>
              <a:t>Tesco</a:t>
            </a:r>
            <a:r>
              <a:rPr lang="ja-JP" altLang="en-US" b="1" dirty="0"/>
              <a:t>／</a:t>
            </a:r>
            <a:r>
              <a:rPr lang="en-US" altLang="ja-JP" b="1" dirty="0"/>
              <a:t>The Estée Lauder Companies</a:t>
            </a:r>
            <a:r>
              <a:rPr lang="ja-JP" altLang="en-US" b="1" dirty="0"/>
              <a:t>／</a:t>
            </a:r>
            <a:r>
              <a:rPr lang="en-US" altLang="ja-JP" b="1" dirty="0">
                <a:solidFill>
                  <a:srgbClr val="FF0000"/>
                </a:solidFill>
              </a:rPr>
              <a:t>The VELUX Group</a:t>
            </a:r>
            <a:r>
              <a:rPr lang="ja-JP" altLang="en-US" b="1" dirty="0"/>
              <a:t>／</a:t>
            </a:r>
            <a:r>
              <a:rPr lang="en-US" altLang="ja-JP" b="1" dirty="0"/>
              <a:t>Unite Students</a:t>
            </a:r>
            <a:r>
              <a:rPr lang="ja-JP" altLang="en-US" b="1" dirty="0"/>
              <a:t>／</a:t>
            </a:r>
            <a:r>
              <a:rPr lang="en-US" altLang="ja-JP" b="1" dirty="0">
                <a:solidFill>
                  <a:srgbClr val="FF0000"/>
                </a:solidFill>
              </a:rPr>
              <a:t>Vaisala</a:t>
            </a:r>
            <a:r>
              <a:rPr lang="ja-JP" altLang="en-US" b="1" dirty="0"/>
              <a:t>／</a:t>
            </a:r>
            <a:r>
              <a:rPr lang="en-US" altLang="ja-JP" b="1" dirty="0">
                <a:solidFill>
                  <a:srgbClr val="FF0000"/>
                </a:solidFill>
              </a:rPr>
              <a:t>Voya Financial</a:t>
            </a:r>
            <a:r>
              <a:rPr lang="ja-JP" altLang="en-US" b="1" dirty="0"/>
              <a:t>／</a:t>
            </a:r>
            <a:r>
              <a:rPr lang="en-US" altLang="ja-JP" b="1" dirty="0">
                <a:solidFill>
                  <a:srgbClr val="FF0000"/>
                </a:solidFill>
              </a:rPr>
              <a:t>Workday</a:t>
            </a:r>
            <a:r>
              <a:rPr lang="ja-JP" altLang="en-US" b="1" dirty="0"/>
              <a:t>／</a:t>
            </a:r>
            <a:r>
              <a:rPr lang="en-US" altLang="ja-JP" b="1" dirty="0">
                <a:solidFill>
                  <a:srgbClr val="FF0000"/>
                </a:solidFill>
              </a:rPr>
              <a:t>Zalando</a:t>
            </a:r>
            <a:r>
              <a:rPr lang="ja-JP" altLang="en-US" b="1" dirty="0"/>
              <a:t>／</a:t>
            </a:r>
            <a:r>
              <a:rPr lang="en-US" altLang="ja-JP" b="1" dirty="0"/>
              <a:t>Zurich Insurance Group</a:t>
            </a:r>
            <a:endParaRPr lang="ja-JP" altLang="ja-JP" b="1" dirty="0">
              <a:solidFill>
                <a:srgbClr val="000000"/>
              </a:solidFill>
              <a:effectLst/>
              <a:ea typeface="Meiryo UI" panose="020B0604030504040204" pitchFamily="50" charset="-128"/>
            </a:endParaRPr>
          </a:p>
        </p:txBody>
      </p:sp>
      <p:sp>
        <p:nvSpPr>
          <p:cNvPr id="4" name="Text Box 9">
            <a:extLst>
              <a:ext uri="{FF2B5EF4-FFF2-40B4-BE49-F238E27FC236}">
                <a16:creationId xmlns:a16="http://schemas.microsoft.com/office/drawing/2014/main" id="{BCA1F7CA-705C-2C3A-3831-AF4120642060}"/>
              </a:ext>
            </a:extLst>
          </p:cNvPr>
          <p:cNvSpPr txBox="1">
            <a:spLocks noChangeArrowheads="1"/>
          </p:cNvSpPr>
          <p:nvPr/>
        </p:nvSpPr>
        <p:spPr bwMode="auto">
          <a:xfrm>
            <a:off x="629382" y="7141996"/>
            <a:ext cx="9433047" cy="417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eaLnBrk="1" fontAlgn="auto" hangingPunct="1">
              <a:lnSpc>
                <a:spcPct val="100000"/>
              </a:lnSpc>
              <a:spcBef>
                <a:spcPts val="0"/>
              </a:spcBef>
              <a:spcAft>
                <a:spcPts val="0"/>
              </a:spcAft>
              <a:defRPr/>
            </a:pPr>
            <a:r>
              <a:rPr lang="en-US" altLang="ja-JP" sz="1200" b="1" dirty="0">
                <a:latin typeface="Meiryo UI" pitchFamily="50" charset="-128"/>
                <a:ea typeface="Meiryo UI" pitchFamily="50" charset="-128"/>
                <a:cs typeface="Meiryo UI" pitchFamily="50" charset="-128"/>
              </a:rPr>
              <a:t>※</a:t>
            </a:r>
            <a:r>
              <a:rPr lang="ja-JP" altLang="en-US" sz="1200" b="1" dirty="0">
                <a:solidFill>
                  <a:srgbClr val="FF0000"/>
                </a:solidFill>
                <a:latin typeface="Meiryo UI" pitchFamily="50" charset="-128"/>
                <a:ea typeface="Meiryo UI" pitchFamily="50" charset="-128"/>
                <a:cs typeface="Meiryo UI" pitchFamily="50" charset="-128"/>
              </a:rPr>
              <a:t>赤字</a:t>
            </a:r>
            <a:r>
              <a:rPr lang="ja-JP" altLang="en-US" sz="1200" b="1" dirty="0">
                <a:latin typeface="Meiryo UI" pitchFamily="50" charset="-128"/>
                <a:ea typeface="Meiryo UI" pitchFamily="50" charset="-128"/>
                <a:cs typeface="Meiryo UI" pitchFamily="50" charset="-128"/>
              </a:rPr>
              <a:t>：</a:t>
            </a:r>
            <a:r>
              <a:rPr lang="ja-JP" altLang="en-US" sz="1200" b="1" dirty="0">
                <a:solidFill>
                  <a:srgbClr val="000000"/>
                </a:solidFill>
                <a:latin typeface="Meiryo UI" pitchFamily="50" charset="-128"/>
                <a:ea typeface="Meiryo UI" pitchFamily="50" charset="-128"/>
                <a:cs typeface="Meiryo UI" pitchFamily="50" charset="-128"/>
              </a:rPr>
              <a:t>開示に基づく再エネ</a:t>
            </a:r>
            <a:r>
              <a:rPr lang="en-US" altLang="ja-JP" sz="1200" b="1" dirty="0">
                <a:solidFill>
                  <a:srgbClr val="000000"/>
                </a:solidFill>
                <a:latin typeface="Meiryo UI" pitchFamily="50" charset="-128"/>
                <a:ea typeface="Meiryo UI" pitchFamily="50" charset="-128"/>
                <a:cs typeface="Meiryo UI" pitchFamily="50" charset="-128"/>
              </a:rPr>
              <a:t>100</a:t>
            </a:r>
            <a:r>
              <a:rPr lang="ja-JP" altLang="en-US" sz="1200" b="1" dirty="0">
                <a:solidFill>
                  <a:srgbClr val="000000"/>
                </a:solidFill>
                <a:latin typeface="Meiryo UI" pitchFamily="50" charset="-128"/>
                <a:ea typeface="Meiryo UI" pitchFamily="50" charset="-128"/>
                <a:cs typeface="Meiryo UI" pitchFamily="50" charset="-128"/>
              </a:rPr>
              <a:t>％達成企業　　黒字：自主報告に基づく再エネ</a:t>
            </a:r>
            <a:r>
              <a:rPr lang="en-US" altLang="ja-JP" sz="1200" b="1" dirty="0">
                <a:solidFill>
                  <a:srgbClr val="000000"/>
                </a:solidFill>
                <a:latin typeface="Meiryo UI" pitchFamily="50" charset="-128"/>
                <a:ea typeface="Meiryo UI" pitchFamily="50" charset="-128"/>
                <a:cs typeface="Meiryo UI" pitchFamily="50" charset="-128"/>
              </a:rPr>
              <a:t>100</a:t>
            </a:r>
            <a:r>
              <a:rPr lang="ja-JP" altLang="en-US" sz="1200" b="1" dirty="0">
                <a:solidFill>
                  <a:srgbClr val="000000"/>
                </a:solidFill>
                <a:latin typeface="Meiryo UI" pitchFamily="50" charset="-128"/>
                <a:ea typeface="Meiryo UI" pitchFamily="50" charset="-128"/>
                <a:cs typeface="Meiryo UI" pitchFamily="50" charset="-128"/>
              </a:rPr>
              <a:t>％達成企業</a:t>
            </a:r>
            <a:endParaRPr lang="en-US" altLang="ja-JP" sz="1200" b="1" dirty="0">
              <a:solidFill>
                <a:srgbClr val="000000"/>
              </a:solidFill>
              <a:latin typeface="Meiryo UI" pitchFamily="50" charset="-128"/>
              <a:ea typeface="Meiryo UI" pitchFamily="50" charset="-128"/>
              <a:cs typeface="Meiryo UI" pitchFamily="50" charset="-128"/>
            </a:endParaRPr>
          </a:p>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 2024 RE100: Annual disclosure report (https://www.there100.org/our-work/publications/2024-re100-annual-disclosure-report)</a:t>
            </a:r>
            <a:r>
              <a:rPr lang="ja-JP" altLang="en-US" sz="9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33776328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RE100</a:t>
            </a:r>
            <a:r>
              <a:rPr kumimoji="1" lang="ja-JP" altLang="en-US" dirty="0"/>
              <a:t>に参加している日本企業の取組（</a:t>
            </a:r>
            <a:r>
              <a:rPr kumimoji="1" lang="en-US" altLang="ja-JP" dirty="0"/>
              <a:t>1/10</a:t>
            </a:r>
            <a:r>
              <a:rPr kumimoji="1" lang="ja-JP" altLang="en-US" dirty="0"/>
              <a:t>）</a:t>
            </a:r>
          </a:p>
        </p:txBody>
      </p:sp>
      <p:graphicFrame>
        <p:nvGraphicFramePr>
          <p:cNvPr id="8" name="表 7"/>
          <p:cNvGraphicFramePr>
            <a:graphicFrameLocks noGrp="1"/>
          </p:cNvGraphicFramePr>
          <p:nvPr>
            <p:extLst>
              <p:ext uri="{D42A27DB-BD31-4B8C-83A1-F6EECF244321}">
                <p14:modId xmlns:p14="http://schemas.microsoft.com/office/powerpoint/2010/main" val="3229493615"/>
              </p:ext>
            </p:extLst>
          </p:nvPr>
        </p:nvGraphicFramePr>
        <p:xfrm>
          <a:off x="171450" y="1021337"/>
          <a:ext cx="10358439" cy="6094071"/>
        </p:xfrm>
        <a:graphic>
          <a:graphicData uri="http://schemas.openxmlformats.org/drawingml/2006/table">
            <a:tbl>
              <a:tblPr firstRow="1" bandRow="1"/>
              <a:tblGrid>
                <a:gridCol w="1088909">
                  <a:extLst>
                    <a:ext uri="{9D8B030D-6E8A-4147-A177-3AD203B41FA5}">
                      <a16:colId xmlns:a16="http://schemas.microsoft.com/office/drawing/2014/main" val="20000"/>
                    </a:ext>
                  </a:extLst>
                </a:gridCol>
                <a:gridCol w="864721">
                  <a:extLst>
                    <a:ext uri="{9D8B030D-6E8A-4147-A177-3AD203B41FA5}">
                      <a16:colId xmlns:a16="http://schemas.microsoft.com/office/drawing/2014/main" val="20003"/>
                    </a:ext>
                  </a:extLst>
                </a:gridCol>
                <a:gridCol w="612512">
                  <a:extLst>
                    <a:ext uri="{9D8B030D-6E8A-4147-A177-3AD203B41FA5}">
                      <a16:colId xmlns:a16="http://schemas.microsoft.com/office/drawing/2014/main" val="20004"/>
                    </a:ext>
                  </a:extLst>
                </a:gridCol>
                <a:gridCol w="612512">
                  <a:extLst>
                    <a:ext uri="{9D8B030D-6E8A-4147-A177-3AD203B41FA5}">
                      <a16:colId xmlns:a16="http://schemas.microsoft.com/office/drawing/2014/main" val="20006"/>
                    </a:ext>
                  </a:extLst>
                </a:gridCol>
                <a:gridCol w="612512">
                  <a:extLst>
                    <a:ext uri="{9D8B030D-6E8A-4147-A177-3AD203B41FA5}">
                      <a16:colId xmlns:a16="http://schemas.microsoft.com/office/drawing/2014/main" val="3303520371"/>
                    </a:ext>
                  </a:extLst>
                </a:gridCol>
                <a:gridCol w="612512">
                  <a:extLst>
                    <a:ext uri="{9D8B030D-6E8A-4147-A177-3AD203B41FA5}">
                      <a16:colId xmlns:a16="http://schemas.microsoft.com/office/drawing/2014/main" val="2758728091"/>
                    </a:ext>
                  </a:extLst>
                </a:gridCol>
                <a:gridCol w="658337">
                  <a:extLst>
                    <a:ext uri="{9D8B030D-6E8A-4147-A177-3AD203B41FA5}">
                      <a16:colId xmlns:a16="http://schemas.microsoft.com/office/drawing/2014/main" val="1794797490"/>
                    </a:ext>
                  </a:extLst>
                </a:gridCol>
                <a:gridCol w="612512">
                  <a:extLst>
                    <a:ext uri="{9D8B030D-6E8A-4147-A177-3AD203B41FA5}">
                      <a16:colId xmlns:a16="http://schemas.microsoft.com/office/drawing/2014/main" val="2983509542"/>
                    </a:ext>
                  </a:extLst>
                </a:gridCol>
                <a:gridCol w="3242708">
                  <a:extLst>
                    <a:ext uri="{9D8B030D-6E8A-4147-A177-3AD203B41FA5}">
                      <a16:colId xmlns:a16="http://schemas.microsoft.com/office/drawing/2014/main" val="20005"/>
                    </a:ext>
                  </a:extLst>
                </a:gridCol>
                <a:gridCol w="1441204">
                  <a:extLst>
                    <a:ext uri="{9D8B030D-6E8A-4147-A177-3AD203B41FA5}">
                      <a16:colId xmlns:a16="http://schemas.microsoft.com/office/drawing/2014/main" val="20007"/>
                    </a:ext>
                  </a:extLst>
                </a:gridCol>
              </a:tblGrid>
              <a:tr h="243453">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参加企業</a:t>
                      </a:r>
                      <a:endParaRPr kumimoji="1" lang="en-US" altLang="ja-JP" sz="1200" dirty="0"/>
                    </a:p>
                    <a:p>
                      <a:pPr algn="ctr"/>
                      <a:r>
                        <a:rPr kumimoji="1" lang="ja-JP" altLang="en-US" sz="1200" b="0" dirty="0">
                          <a:solidFill>
                            <a:schemeClr val="tx1"/>
                          </a:solidFill>
                          <a:latin typeface="Meiryo UI" pitchFamily="50" charset="-128"/>
                          <a:ea typeface="Meiryo UI" pitchFamily="50" charset="-128"/>
                          <a:cs typeface="Meiryo UI" pitchFamily="50" charset="-128"/>
                        </a:rPr>
                        <a:t>（参加順）</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再エネ</a:t>
                      </a:r>
                      <a:r>
                        <a:rPr kumimoji="1" lang="en-US" altLang="ja-JP" sz="1200" dirty="0"/>
                        <a:t>100%</a:t>
                      </a:r>
                    </a:p>
                    <a:p>
                      <a:pPr algn="ctr"/>
                      <a:r>
                        <a:rPr kumimoji="1" lang="ja-JP" altLang="en-US" sz="1200" dirty="0"/>
                        <a:t>達成目標年</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6">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達成進捗</a:t>
                      </a: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B w="12700" cap="flat" cmpd="sng" algn="ctr">
                      <a:solidFill>
                        <a:schemeClr val="bg1"/>
                      </a:solidFill>
                      <a:prstDash val="solid"/>
                      <a:round/>
                      <a:headEnd type="none" w="med" len="med"/>
                      <a:tailEnd type="none" w="med" len="med"/>
                    </a:lnB>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アプローチ</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ctr" defTabSz="914400" rtl="0" eaLnBrk="1" latinLnBrk="0" hangingPunct="1"/>
                      <a:r>
                        <a:rPr kumimoji="1" lang="ja-JP" altLang="en-US" sz="1200" kern="1200" dirty="0">
                          <a:solidFill>
                            <a:schemeClr val="tx1"/>
                          </a:solidFill>
                          <a:latin typeface="+mn-lt"/>
                          <a:ea typeface="+mn-ea"/>
                          <a:cs typeface="+mn-cs"/>
                        </a:rPr>
                        <a:t>出所</a:t>
                      </a:r>
                      <a:endParaRPr kumimoji="1" lang="en-US" altLang="ja-JP" sz="1200" kern="1200" dirty="0">
                        <a:solidFill>
                          <a:schemeClr val="tx1"/>
                        </a:solidFill>
                        <a:latin typeface="+mn-lt"/>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43453">
                <a:tc vMerge="1">
                  <a:txBody>
                    <a:bodyPr/>
                    <a:lstStyle/>
                    <a:p>
                      <a:endParaRPr kumimoji="1" lang="ja-JP" altLang="en-US"/>
                    </a:p>
                  </a:txBody>
                  <a:tcPr/>
                </a:tc>
                <a:tc vMerge="1">
                  <a:txBody>
                    <a:bodyPr/>
                    <a:lstStyle/>
                    <a:p>
                      <a:endParaRPr kumimoji="1" lang="ja-JP" altLang="en-US"/>
                    </a:p>
                  </a:txBody>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2021</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2020</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2019</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2018</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2017</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2016</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solidFill>
                      <a:srgbClr val="DCE6F2"/>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93527185"/>
                  </a:ext>
                </a:extLst>
              </a:tr>
              <a:tr h="551151">
                <a:tc>
                  <a:txBody>
                    <a:bodyPr/>
                    <a:lstStyle/>
                    <a:p>
                      <a:pPr algn="l"/>
                      <a:r>
                        <a:rPr kumimoji="1" lang="ja-JP" altLang="en-US" sz="1200" b="0" dirty="0">
                          <a:solidFill>
                            <a:schemeClr val="tx1"/>
                          </a:solidFill>
                          <a:latin typeface="Meiryo UI" pitchFamily="50" charset="-128"/>
                          <a:ea typeface="Meiryo UI" pitchFamily="50" charset="-128"/>
                          <a:cs typeface="Meiryo UI" pitchFamily="50" charset="-128"/>
                        </a:rPr>
                        <a:t>電通</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200" b="0" dirty="0">
                          <a:solidFill>
                            <a:schemeClr val="tx1"/>
                          </a:solidFill>
                          <a:latin typeface="Meiryo UI" pitchFamily="50" charset="-128"/>
                          <a:ea typeface="Meiryo UI" pitchFamily="50" charset="-128"/>
                          <a:cs typeface="Meiryo UI" pitchFamily="50" charset="-128"/>
                        </a:rPr>
                        <a:t>2030</a:t>
                      </a:r>
                      <a:r>
                        <a:rPr kumimoji="1" lang="ja-JP" altLang="en-US" sz="1200" b="0" dirty="0">
                          <a:solidFill>
                            <a:schemeClr val="tx1"/>
                          </a:solidFill>
                          <a:latin typeface="Meiryo UI" pitchFamily="50" charset="-128"/>
                          <a:ea typeface="Meiryo UI" pitchFamily="50" charset="-128"/>
                          <a:cs typeface="Meiryo UI" pitchFamily="50" charset="-128"/>
                        </a:rPr>
                        <a:t>年</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92</a:t>
                      </a:r>
                      <a:r>
                        <a:rPr kumimoji="1" lang="ja-JP" altLang="en-US" sz="1200" kern="1200" dirty="0">
                          <a:solidFill>
                            <a:schemeClr val="tx1"/>
                          </a:solidFill>
                          <a:latin typeface="+mn-ea"/>
                          <a:ea typeface="+mn-ea"/>
                          <a:cs typeface="+mn-cs"/>
                        </a:rPr>
                        <a:t>％</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100%</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89%</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54%</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23%</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13%</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200" b="0" dirty="0">
                          <a:solidFill>
                            <a:schemeClr val="tx1"/>
                          </a:solidFill>
                          <a:latin typeface="Meiryo UI" pitchFamily="50" charset="-128"/>
                          <a:ea typeface="Meiryo UI" pitchFamily="50" charset="-128"/>
                          <a:cs typeface="Meiryo UI" pitchFamily="50" charset="-128"/>
                        </a:rPr>
                        <a:t>海外事業について再生可能エネルギーの</a:t>
                      </a:r>
                      <a:r>
                        <a:rPr kumimoji="1" lang="en-US" altLang="ja-JP" sz="1200" b="0" dirty="0">
                          <a:solidFill>
                            <a:schemeClr val="tx1"/>
                          </a:solidFill>
                          <a:latin typeface="Meiryo UI" pitchFamily="50" charset="-128"/>
                          <a:ea typeface="Meiryo UI" pitchFamily="50" charset="-128"/>
                          <a:cs typeface="Meiryo UI" pitchFamily="50" charset="-128"/>
                        </a:rPr>
                        <a:t>FIT</a:t>
                      </a:r>
                      <a:r>
                        <a:rPr kumimoji="1" lang="ja-JP" altLang="en-US" sz="1200" b="0" dirty="0">
                          <a:solidFill>
                            <a:schemeClr val="tx1"/>
                          </a:solidFill>
                          <a:latin typeface="Meiryo UI" pitchFamily="50" charset="-128"/>
                          <a:ea typeface="Meiryo UI" pitchFamily="50" charset="-128"/>
                          <a:cs typeface="Meiryo UI" pitchFamily="50" charset="-128"/>
                        </a:rPr>
                        <a:t>の活用や再生可能エネルギー証書の購入　など</a:t>
                      </a:r>
                    </a:p>
                  </a:txBody>
                  <a:tcPr marL="36000" marR="36000" marT="36000" marB="36000" anchor="ctr">
                    <a:lnL w="12700" cap="flat" cmpd="sng" algn="ctr">
                      <a:solidFill>
                        <a:schemeClr val="bg1">
                          <a:lumMod val="75000"/>
                        </a:scheme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700" b="1" dirty="0"/>
                        <a:t>電通グループ　サステナビリティサイト</a:t>
                      </a:r>
                      <a:r>
                        <a:rPr lang="en-US" altLang="ja-JP" sz="700" b="1" dirty="0"/>
                        <a:t>https://www.group.dentsu.com/jp/sustainability/reports/2022/sustainability/ss2030.html - </a:t>
                      </a:r>
                      <a:endParaRPr lang="ja-JP" altLang="en-US" sz="700" b="1" i="0" u="none" strike="noStrike" dirty="0">
                        <a:solidFill>
                          <a:schemeClr val="tx1"/>
                        </a:solidFill>
                        <a:effectLst/>
                        <a:latin typeface="+mj-lt"/>
                        <a:ea typeface="游ゴシック Light" panose="020B0300000000000000" pitchFamily="50" charset="-128"/>
                      </a:endParaRPr>
                    </a:p>
                  </a:txBody>
                  <a:tcPr marL="0" marR="0" marT="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3467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n-lt"/>
                          <a:ea typeface="+mn-ea"/>
                          <a:cs typeface="+mn-cs"/>
                        </a:rPr>
                        <a:t>リコー</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kumimoji="1" lang="en-US" altLang="ja-JP" sz="1200" dirty="0">
                          <a:latin typeface="+mn-ea"/>
                          <a:ea typeface="+mn-ea"/>
                        </a:rPr>
                        <a:t>2050</a:t>
                      </a:r>
                      <a:r>
                        <a:rPr kumimoji="1" lang="ja-JP" altLang="en-US" sz="1200" dirty="0">
                          <a:latin typeface="+mn-ea"/>
                          <a:ea typeface="+mn-ea"/>
                        </a:rPr>
                        <a:t>年</a:t>
                      </a:r>
                      <a:endParaRPr kumimoji="1" lang="ja-JP" altLang="en-US" sz="1200" b="0" dirty="0">
                        <a:solidFill>
                          <a:schemeClr val="tx1"/>
                        </a:solidFill>
                        <a:latin typeface="+mn-ea"/>
                        <a:ea typeface="+mn-ea"/>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26%</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18%</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13%</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9%</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3%</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itchFamily="50" charset="-128"/>
                          <a:ea typeface="Meiryo UI" pitchFamily="50" charset="-128"/>
                          <a:cs typeface="Meiryo UI" pitchFamily="50" charset="-128"/>
                        </a:rPr>
                        <a:t>環境事業開発センター（御殿場市）にて</a:t>
                      </a:r>
                      <a:r>
                        <a:rPr kumimoji="1" lang="en-US" altLang="ja-JP" sz="1200" b="0" dirty="0">
                          <a:solidFill>
                            <a:schemeClr val="tx1"/>
                          </a:solidFill>
                          <a:latin typeface="Meiryo UI" pitchFamily="50" charset="-128"/>
                          <a:ea typeface="Meiryo UI" pitchFamily="50" charset="-128"/>
                          <a:cs typeface="Meiryo UI" pitchFamily="50" charset="-128"/>
                        </a:rPr>
                        <a:t>1,100MWh</a:t>
                      </a:r>
                      <a:r>
                        <a:rPr kumimoji="1" lang="ja-JP" altLang="en-US" sz="1200" b="0" dirty="0">
                          <a:solidFill>
                            <a:schemeClr val="tx1"/>
                          </a:solidFill>
                          <a:latin typeface="Meiryo UI" pitchFamily="50" charset="-128"/>
                          <a:ea typeface="Meiryo UI" pitchFamily="50" charset="-128"/>
                          <a:cs typeface="Meiryo UI" pitchFamily="50" charset="-128"/>
                        </a:rPr>
                        <a:t>の太陽光パネル導入、マイクロ水力発電の実用化、木質バイオマスエネルギーボイラーの導入</a:t>
                      </a:r>
                      <a:r>
                        <a:rPr kumimoji="1" lang="ja-JP" altLang="en-US" sz="1200" b="0" baseline="0" dirty="0">
                          <a:solidFill>
                            <a:schemeClr val="tx1"/>
                          </a:solidFill>
                          <a:latin typeface="Meiryo UI" pitchFamily="50" charset="-128"/>
                          <a:ea typeface="Meiryo UI" pitchFamily="50" charset="-128"/>
                          <a:cs typeface="Meiryo UI" pitchFamily="50" charset="-128"/>
                        </a:rPr>
                        <a:t> </a:t>
                      </a:r>
                      <a:r>
                        <a:rPr kumimoji="1" lang="ja-JP" altLang="en-US" sz="1200" b="0" dirty="0">
                          <a:solidFill>
                            <a:schemeClr val="tx1"/>
                          </a:solidFill>
                          <a:latin typeface="Meiryo UI" pitchFamily="50" charset="-128"/>
                          <a:ea typeface="Meiryo UI" pitchFamily="50" charset="-128"/>
                          <a:cs typeface="Meiryo UI" pitchFamily="50" charset="-128"/>
                        </a:rPr>
                        <a:t>など</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1" dirty="0">
                          <a:solidFill>
                            <a:schemeClr val="tx1"/>
                          </a:solidFill>
                          <a:latin typeface="Meiryo UI" pitchFamily="50" charset="-128"/>
                          <a:ea typeface="Meiryo UI" pitchFamily="50" charset="-128"/>
                          <a:cs typeface="Meiryo UI" pitchFamily="50" charset="-128"/>
                        </a:rPr>
                        <a:t>毎日新聞地方版</a:t>
                      </a:r>
                      <a:r>
                        <a:rPr kumimoji="1" lang="en-US" altLang="ja-JP" sz="700" b="1" dirty="0">
                          <a:solidFill>
                            <a:schemeClr val="tx1"/>
                          </a:solidFill>
                          <a:latin typeface="Meiryo UI" pitchFamily="50" charset="-128"/>
                          <a:ea typeface="Meiryo UI" pitchFamily="50" charset="-128"/>
                          <a:cs typeface="Meiryo UI" pitchFamily="50" charset="-128"/>
                        </a:rPr>
                        <a:t>2017</a:t>
                      </a:r>
                      <a:r>
                        <a:rPr kumimoji="1" lang="ja-JP" altLang="en-US" sz="700" b="1" dirty="0">
                          <a:solidFill>
                            <a:schemeClr val="tx1"/>
                          </a:solidFill>
                          <a:latin typeface="Meiryo UI" pitchFamily="50" charset="-128"/>
                          <a:ea typeface="Meiryo UI" pitchFamily="50" charset="-128"/>
                          <a:cs typeface="Meiryo UI" pitchFamily="50" charset="-128"/>
                        </a:rPr>
                        <a:t>年</a:t>
                      </a:r>
                      <a:r>
                        <a:rPr kumimoji="1" lang="en-US" altLang="ja-JP" sz="700" b="1" dirty="0">
                          <a:solidFill>
                            <a:schemeClr val="tx1"/>
                          </a:solidFill>
                          <a:latin typeface="Meiryo UI" pitchFamily="50" charset="-128"/>
                          <a:ea typeface="Meiryo UI" pitchFamily="50" charset="-128"/>
                          <a:cs typeface="Meiryo UI" pitchFamily="50" charset="-128"/>
                        </a:rPr>
                        <a:t>6</a:t>
                      </a:r>
                      <a:r>
                        <a:rPr kumimoji="1" lang="ja-JP" altLang="en-US" sz="700" b="1" dirty="0">
                          <a:solidFill>
                            <a:schemeClr val="tx1"/>
                          </a:solidFill>
                          <a:latin typeface="Meiryo UI" pitchFamily="50" charset="-128"/>
                          <a:ea typeface="Meiryo UI" pitchFamily="50" charset="-128"/>
                          <a:cs typeface="Meiryo UI" pitchFamily="50" charset="-128"/>
                        </a:rPr>
                        <a:t>月</a:t>
                      </a:r>
                      <a:r>
                        <a:rPr kumimoji="1" lang="en-US" altLang="ja-JP" sz="700" b="1" dirty="0">
                          <a:solidFill>
                            <a:schemeClr val="tx1"/>
                          </a:solidFill>
                          <a:latin typeface="Meiryo UI" pitchFamily="50" charset="-128"/>
                          <a:ea typeface="Meiryo UI" pitchFamily="50" charset="-128"/>
                          <a:cs typeface="Meiryo UI" pitchFamily="50" charset="-128"/>
                        </a:rPr>
                        <a:t>10</a:t>
                      </a:r>
                      <a:r>
                        <a:rPr kumimoji="1" lang="ja-JP" altLang="en-US" sz="700" b="1" dirty="0">
                          <a:solidFill>
                            <a:schemeClr val="tx1"/>
                          </a:solidFill>
                          <a:latin typeface="Meiryo UI" pitchFamily="50" charset="-128"/>
                          <a:ea typeface="Meiryo UI" pitchFamily="50" charset="-128"/>
                          <a:cs typeface="Meiryo UI" pitchFamily="50" charset="-128"/>
                        </a:rPr>
                        <a:t>日</a:t>
                      </a:r>
                      <a:r>
                        <a:rPr kumimoji="1" lang="en-US" altLang="ja-JP" sz="700" b="1" dirty="0">
                          <a:solidFill>
                            <a:schemeClr val="tx1"/>
                          </a:solidFill>
                          <a:latin typeface="Meiryo UI" pitchFamily="50" charset="-128"/>
                          <a:ea typeface="Meiryo UI" pitchFamily="50" charset="-128"/>
                          <a:cs typeface="Meiryo UI" pitchFamily="50" charset="-128"/>
                        </a:rPr>
                        <a:t>https://</a:t>
                      </a:r>
                      <a:r>
                        <a:rPr kumimoji="1" lang="en-US" altLang="ja-JP" sz="700" b="1" dirty="0" err="1">
                          <a:solidFill>
                            <a:schemeClr val="tx1"/>
                          </a:solidFill>
                          <a:latin typeface="Meiryo UI" pitchFamily="50" charset="-128"/>
                          <a:ea typeface="Meiryo UI" pitchFamily="50" charset="-128"/>
                          <a:cs typeface="Meiryo UI" pitchFamily="50" charset="-128"/>
                        </a:rPr>
                        <a:t>mainichi.jp</a:t>
                      </a:r>
                      <a:r>
                        <a:rPr kumimoji="1" lang="en-US" altLang="ja-JP" sz="700" b="1" dirty="0">
                          <a:solidFill>
                            <a:schemeClr val="tx1"/>
                          </a:solidFill>
                          <a:latin typeface="Meiryo UI" pitchFamily="50" charset="-128"/>
                          <a:ea typeface="Meiryo UI" pitchFamily="50" charset="-128"/>
                          <a:cs typeface="Meiryo UI" pitchFamily="50" charset="-128"/>
                        </a:rPr>
                        <a:t>/articles/20170610/</a:t>
                      </a:r>
                      <a:r>
                        <a:rPr kumimoji="1" lang="en-US" altLang="ja-JP" sz="700" b="1" dirty="0" err="1">
                          <a:solidFill>
                            <a:schemeClr val="tx1"/>
                          </a:solidFill>
                          <a:latin typeface="Meiryo UI" pitchFamily="50" charset="-128"/>
                          <a:ea typeface="Meiryo UI" pitchFamily="50" charset="-128"/>
                          <a:cs typeface="Meiryo UI" pitchFamily="50" charset="-128"/>
                        </a:rPr>
                        <a:t>ddl</a:t>
                      </a:r>
                      <a:r>
                        <a:rPr kumimoji="1" lang="en-US" altLang="ja-JP" sz="700" b="1" dirty="0">
                          <a:solidFill>
                            <a:schemeClr val="tx1"/>
                          </a:solidFill>
                          <a:latin typeface="Meiryo UI" pitchFamily="50" charset="-128"/>
                          <a:ea typeface="Meiryo UI" pitchFamily="50" charset="-128"/>
                          <a:cs typeface="Meiryo UI" pitchFamily="50" charset="-128"/>
                        </a:rPr>
                        <a:t>/k22/020/142000c</a:t>
                      </a:r>
                      <a:endParaRPr kumimoji="1" lang="ja-JP" altLang="en-US" sz="700" b="1"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4577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n-lt"/>
                          <a:ea typeface="+mn-ea"/>
                          <a:cs typeface="+mn-cs"/>
                        </a:rPr>
                        <a:t>積水ハウス</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kumimoji="1" lang="en-US" altLang="ja-JP" sz="1200" b="0" dirty="0">
                          <a:solidFill>
                            <a:schemeClr val="tx1"/>
                          </a:solidFill>
                          <a:latin typeface="+mn-ea"/>
                          <a:ea typeface="+mn-ea"/>
                          <a:cs typeface="+mn-cs"/>
                        </a:rPr>
                        <a:t>2040</a:t>
                      </a:r>
                      <a:r>
                        <a:rPr kumimoji="1" lang="ja-JP" altLang="en-US" sz="1200" b="0" dirty="0">
                          <a:solidFill>
                            <a:schemeClr val="tx1"/>
                          </a:solidFill>
                          <a:latin typeface="+mn-ea"/>
                          <a:ea typeface="+mn-ea"/>
                          <a:cs typeface="+mn-cs"/>
                        </a:rPr>
                        <a:t>年</a:t>
                      </a:r>
                      <a:endParaRPr kumimoji="1" lang="ja-JP" altLang="en-US" sz="1200" b="0" dirty="0">
                        <a:solidFill>
                          <a:schemeClr val="tx1"/>
                        </a:solidFill>
                        <a:latin typeface="+mn-ea"/>
                        <a:ea typeface="+mn-ea"/>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27%</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6%</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3%</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17%</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17%</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3%</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chemeClr val="tx1"/>
                          </a:solidFill>
                          <a:latin typeface="Meiryo UI" pitchFamily="50" charset="-128"/>
                          <a:ea typeface="Meiryo UI" pitchFamily="50" charset="-128"/>
                          <a:cs typeface="Meiryo UI" pitchFamily="50" charset="-128"/>
                        </a:rPr>
                        <a:t>自社が販売した太陽光パネル搭載住宅のオーナーから、</a:t>
                      </a:r>
                      <a:r>
                        <a:rPr kumimoji="1" lang="en-US" altLang="ja-JP" sz="1200" b="0" kern="1200" dirty="0">
                          <a:solidFill>
                            <a:schemeClr val="tx1"/>
                          </a:solidFill>
                          <a:latin typeface="Meiryo UI" pitchFamily="50" charset="-128"/>
                          <a:ea typeface="Meiryo UI" pitchFamily="50" charset="-128"/>
                          <a:cs typeface="Meiryo UI" pitchFamily="50" charset="-128"/>
                        </a:rPr>
                        <a:t>FIT</a:t>
                      </a:r>
                      <a:r>
                        <a:rPr kumimoji="1" lang="ja-JP" altLang="en-US" sz="1200" b="0" kern="1200" dirty="0">
                          <a:solidFill>
                            <a:schemeClr val="tx1"/>
                          </a:solidFill>
                          <a:latin typeface="Meiryo UI" pitchFamily="50" charset="-128"/>
                          <a:ea typeface="Meiryo UI" pitchFamily="50" charset="-128"/>
                          <a:cs typeface="Meiryo UI" pitchFamily="50" charset="-128"/>
                        </a:rPr>
                        <a:t>買取制度終了後の余剰電力を購入 など</a:t>
                      </a:r>
                      <a:endParaRPr kumimoji="1" lang="en-US" altLang="ja-JP" sz="1200" b="0" kern="120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1" kern="1200" dirty="0">
                          <a:solidFill>
                            <a:schemeClr val="tx1"/>
                          </a:solidFill>
                          <a:latin typeface="Meiryo UI" pitchFamily="50" charset="-128"/>
                          <a:ea typeface="Meiryo UI" pitchFamily="50" charset="-128"/>
                          <a:cs typeface="Meiryo UI" pitchFamily="50" charset="-128"/>
                        </a:rPr>
                        <a:t>積水ハウスニュースレター</a:t>
                      </a:r>
                      <a:r>
                        <a:rPr kumimoji="1" lang="en-US" altLang="ja-JP" sz="700" b="1" kern="1200" dirty="0">
                          <a:solidFill>
                            <a:schemeClr val="tx1"/>
                          </a:solidFill>
                          <a:latin typeface="Meiryo UI" pitchFamily="50" charset="-128"/>
                          <a:ea typeface="Meiryo UI" pitchFamily="50" charset="-128"/>
                          <a:cs typeface="Meiryo UI" pitchFamily="50" charset="-128"/>
                        </a:rPr>
                        <a:t>2017</a:t>
                      </a:r>
                      <a:r>
                        <a:rPr kumimoji="1" lang="ja-JP" altLang="en-US" sz="700" b="1" kern="1200" dirty="0">
                          <a:solidFill>
                            <a:schemeClr val="tx1"/>
                          </a:solidFill>
                          <a:latin typeface="Meiryo UI" pitchFamily="50" charset="-128"/>
                          <a:ea typeface="Meiryo UI" pitchFamily="50" charset="-128"/>
                          <a:cs typeface="Meiryo UI" pitchFamily="50" charset="-128"/>
                        </a:rPr>
                        <a:t>年</a:t>
                      </a:r>
                      <a:r>
                        <a:rPr kumimoji="1" lang="en-US" altLang="ja-JP" sz="700" b="1" kern="1200" dirty="0">
                          <a:solidFill>
                            <a:schemeClr val="tx1"/>
                          </a:solidFill>
                          <a:latin typeface="Meiryo UI" pitchFamily="50" charset="-128"/>
                          <a:ea typeface="Meiryo UI" pitchFamily="50" charset="-128"/>
                          <a:cs typeface="Meiryo UI" pitchFamily="50" charset="-128"/>
                        </a:rPr>
                        <a:t>10</a:t>
                      </a:r>
                      <a:r>
                        <a:rPr kumimoji="1" lang="ja-JP" altLang="en-US" sz="700" b="1" kern="1200" dirty="0">
                          <a:solidFill>
                            <a:schemeClr val="tx1"/>
                          </a:solidFill>
                          <a:latin typeface="Meiryo UI" pitchFamily="50" charset="-128"/>
                          <a:ea typeface="Meiryo UI" pitchFamily="50" charset="-128"/>
                          <a:cs typeface="Meiryo UI" pitchFamily="50" charset="-128"/>
                        </a:rPr>
                        <a:t>月</a:t>
                      </a:r>
                      <a:r>
                        <a:rPr kumimoji="1" lang="en-US" altLang="ja-JP" sz="700" b="1" kern="1200" dirty="0">
                          <a:solidFill>
                            <a:schemeClr val="tx1"/>
                          </a:solidFill>
                          <a:latin typeface="Meiryo UI" pitchFamily="50" charset="-128"/>
                          <a:ea typeface="Meiryo UI" pitchFamily="50" charset="-128"/>
                          <a:cs typeface="Meiryo UI" pitchFamily="50" charset="-128"/>
                        </a:rPr>
                        <a:t>20</a:t>
                      </a:r>
                      <a:r>
                        <a:rPr kumimoji="1" lang="ja-JP" altLang="en-US" sz="700" b="1" kern="1200" dirty="0">
                          <a:solidFill>
                            <a:schemeClr val="tx1"/>
                          </a:solidFill>
                          <a:latin typeface="Meiryo UI" pitchFamily="50" charset="-128"/>
                          <a:ea typeface="Meiryo UI" pitchFamily="50" charset="-128"/>
                          <a:cs typeface="Meiryo UI" pitchFamily="50" charset="-128"/>
                        </a:rPr>
                        <a:t>日</a:t>
                      </a:r>
                      <a:r>
                        <a:rPr kumimoji="1" lang="en-US" altLang="ja-JP" sz="700" b="1" kern="1200">
                          <a:solidFill>
                            <a:schemeClr val="tx1"/>
                          </a:solidFill>
                          <a:latin typeface="Meiryo UI" pitchFamily="50" charset="-128"/>
                          <a:ea typeface="Meiryo UI" pitchFamily="50" charset="-128"/>
                          <a:cs typeface="Meiryo UI" pitchFamily="50" charset="-128"/>
                        </a:rPr>
                        <a:t>https://www</a:t>
                      </a:r>
                      <a:r>
                        <a:rPr kumimoji="1" lang="en-US" altLang="ja-JP" sz="700" b="1" kern="1200" dirty="0">
                          <a:solidFill>
                            <a:schemeClr val="tx1"/>
                          </a:solidFill>
                          <a:latin typeface="Meiryo UI" pitchFamily="50" charset="-128"/>
                          <a:ea typeface="Meiryo UI" pitchFamily="50" charset="-128"/>
                          <a:cs typeface="Meiryo UI" pitchFamily="50" charset="-128"/>
                        </a:rPr>
                        <a:t>.sekisuihouse.co</a:t>
                      </a:r>
                      <a:r>
                        <a:rPr kumimoji="1" lang="en-US" altLang="ja-JP" sz="700" b="1" kern="1200">
                          <a:solidFill>
                            <a:schemeClr val="tx1"/>
                          </a:solidFill>
                          <a:latin typeface="Meiryo UI" pitchFamily="50" charset="-128"/>
                          <a:ea typeface="Meiryo UI" pitchFamily="50" charset="-128"/>
                          <a:cs typeface="Meiryo UI" pitchFamily="50" charset="-128"/>
                        </a:rPr>
                        <a:t>.jp/company/topics/datail/__icsFiles/afieldfile/2017/12/20/20171020</a:t>
                      </a:r>
                      <a:r>
                        <a:rPr kumimoji="1" lang="en-US" altLang="ja-JP" sz="700" b="1" kern="1200" dirty="0">
                          <a:solidFill>
                            <a:schemeClr val="tx1"/>
                          </a:solidFill>
                          <a:latin typeface="Meiryo UI" pitchFamily="50" charset="-128"/>
                          <a:ea typeface="Meiryo UI" pitchFamily="50" charset="-128"/>
                          <a:cs typeface="Meiryo UI" pitchFamily="50" charset="-128"/>
                        </a:rPr>
                        <a:t>.pdf</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3873">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n-lt"/>
                          <a:ea typeface="+mn-ea"/>
                          <a:cs typeface="+mn-cs"/>
                        </a:rPr>
                        <a:t>アスクル</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kumimoji="1" lang="en-US" altLang="ja-JP" sz="1200" b="0" dirty="0">
                          <a:solidFill>
                            <a:schemeClr val="tx1"/>
                          </a:solidFill>
                          <a:latin typeface="+mn-ea"/>
                          <a:ea typeface="+mn-ea"/>
                          <a:cs typeface="+mn-cs"/>
                        </a:rPr>
                        <a:t>2030</a:t>
                      </a:r>
                      <a:r>
                        <a:rPr kumimoji="1" lang="ja-JP" altLang="en-US" sz="1200" b="0" dirty="0">
                          <a:solidFill>
                            <a:schemeClr val="tx1"/>
                          </a:solidFill>
                          <a:latin typeface="+mn-ea"/>
                          <a:ea typeface="+mn-ea"/>
                          <a:cs typeface="+mn-cs"/>
                        </a:rPr>
                        <a:t>年</a:t>
                      </a:r>
                      <a:endParaRPr kumimoji="1" lang="ja-JP" altLang="en-US" sz="1200" b="0" dirty="0">
                        <a:solidFill>
                          <a:schemeClr val="tx1"/>
                        </a:solidFill>
                        <a:latin typeface="+mn-ea"/>
                        <a:ea typeface="+mn-ea"/>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46%</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33%</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25%</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23%</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itchFamily="50" charset="-128"/>
                          <a:ea typeface="Meiryo UI" pitchFamily="50" charset="-128"/>
                          <a:cs typeface="Meiryo UI" pitchFamily="50" charset="-128"/>
                        </a:rPr>
                        <a:t>物流センター新設時に太陽光パネルを設置</a:t>
                      </a: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1" dirty="0">
                          <a:solidFill>
                            <a:schemeClr val="tx1"/>
                          </a:solidFill>
                          <a:latin typeface="Meiryo UI" pitchFamily="50" charset="-128"/>
                          <a:ea typeface="Meiryo UI" pitchFamily="50" charset="-128"/>
                          <a:cs typeface="Meiryo UI" pitchFamily="50" charset="-128"/>
                        </a:rPr>
                        <a:t>アスクルホームページ　環境・社会活動報告</a:t>
                      </a:r>
                      <a:r>
                        <a:rPr kumimoji="1" lang="en-US" altLang="ja-JP" sz="700" b="1">
                          <a:solidFill>
                            <a:schemeClr val="tx1"/>
                          </a:solidFill>
                          <a:latin typeface="Meiryo UI" pitchFamily="50" charset="-128"/>
                          <a:ea typeface="Meiryo UI" pitchFamily="50" charset="-128"/>
                          <a:cs typeface="Meiryo UI" pitchFamily="50" charset="-128"/>
                        </a:rPr>
                        <a:t>https://www</a:t>
                      </a:r>
                      <a:r>
                        <a:rPr kumimoji="1" lang="en-US" altLang="ja-JP" sz="700" b="1" dirty="0">
                          <a:solidFill>
                            <a:schemeClr val="tx1"/>
                          </a:solidFill>
                          <a:latin typeface="Meiryo UI" pitchFamily="50" charset="-128"/>
                          <a:ea typeface="Meiryo UI" pitchFamily="50" charset="-128"/>
                          <a:cs typeface="Meiryo UI" pitchFamily="50" charset="-128"/>
                        </a:rPr>
                        <a:t>.askul.co</a:t>
                      </a:r>
                      <a:r>
                        <a:rPr kumimoji="1" lang="en-US" altLang="ja-JP" sz="700" b="1">
                          <a:solidFill>
                            <a:schemeClr val="tx1"/>
                          </a:solidFill>
                          <a:latin typeface="Meiryo UI" pitchFamily="50" charset="-128"/>
                          <a:ea typeface="Meiryo UI" pitchFamily="50" charset="-128"/>
                          <a:cs typeface="Meiryo UI" pitchFamily="50" charset="-128"/>
                        </a:rPr>
                        <a:t>.jp/csr/environment/promise/promise3</a:t>
                      </a:r>
                      <a:r>
                        <a:rPr kumimoji="1" lang="en-US" altLang="ja-JP" sz="700" b="1" dirty="0">
                          <a:solidFill>
                            <a:schemeClr val="tx1"/>
                          </a:solidFill>
                          <a:latin typeface="Meiryo UI" pitchFamily="50" charset="-128"/>
                          <a:ea typeface="Meiryo UI" pitchFamily="50" charset="-128"/>
                          <a:cs typeface="Meiryo UI" pitchFamily="50" charset="-128"/>
                        </a:rPr>
                        <a:t>.html</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5843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n-lt"/>
                          <a:ea typeface="+mn-ea"/>
                          <a:cs typeface="+mn-cs"/>
                        </a:rPr>
                        <a:t>大和ハウス工業</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latin typeface="+mn-ea"/>
                          <a:ea typeface="+mn-ea"/>
                        </a:rPr>
                        <a:t>2040</a:t>
                      </a:r>
                      <a:r>
                        <a:rPr lang="ja-JP" altLang="en-US" sz="1200" dirty="0">
                          <a:latin typeface="+mn-ea"/>
                          <a:ea typeface="+mn-ea"/>
                        </a:rPr>
                        <a:t>年</a:t>
                      </a:r>
                      <a:endParaRPr lang="en-US" altLang="ja-JP" sz="1200" dirty="0">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36%</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9%</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風力、太陽光、水力の再エネ導入を推進。</a:t>
                      </a:r>
                      <a:r>
                        <a:rPr kumimoji="1" lang="en-US" altLang="ja-JP"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2017</a:t>
                      </a:r>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年</a:t>
                      </a:r>
                      <a:r>
                        <a:rPr kumimoji="1" lang="en-US" altLang="ja-JP"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12</a:t>
                      </a:r>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月末時点で</a:t>
                      </a:r>
                      <a:r>
                        <a:rPr kumimoji="1" lang="en-US" altLang="ja-JP"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227MW</a:t>
                      </a:r>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の発電設備を設置。その発電量は総電力使用量</a:t>
                      </a:r>
                      <a:r>
                        <a:rPr kumimoji="1" lang="en-US" altLang="ja-JP"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481GWh</a:t>
                      </a:r>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の</a:t>
                      </a:r>
                      <a:r>
                        <a:rPr kumimoji="1" lang="en-US" altLang="ja-JP"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6</a:t>
                      </a:r>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割に相当</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大和ハウス　ニュースルーム</a:t>
                      </a:r>
                      <a:r>
                        <a:rPr kumimoji="1" lang="en-US" altLang="ja-JP" sz="7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2018</a:t>
                      </a:r>
                      <a:r>
                        <a:rPr kumimoji="1" lang="ja-JP" altLang="en-US" sz="7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年</a:t>
                      </a:r>
                      <a:r>
                        <a:rPr kumimoji="1" lang="en-US" altLang="ja-JP" sz="7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3</a:t>
                      </a:r>
                      <a:r>
                        <a:rPr kumimoji="1" lang="ja-JP" altLang="en-US" sz="7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月</a:t>
                      </a:r>
                      <a:r>
                        <a:rPr kumimoji="1" lang="en-US" altLang="ja-JP" sz="7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1</a:t>
                      </a:r>
                      <a:r>
                        <a:rPr kumimoji="1" lang="ja-JP" altLang="en-US" sz="7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日</a:t>
                      </a:r>
                      <a:r>
                        <a:rPr kumimoji="1" lang="en-US" altLang="ja-JP" sz="700" b="1" i="0" u="none" strike="noStrike" kern="1200" cap="none" spc="0" normalizeH="0" baseline="0" noProof="0">
                          <a:ln>
                            <a:noFill/>
                          </a:ln>
                          <a:solidFill>
                            <a:prstClr val="black"/>
                          </a:solidFill>
                          <a:effectLst/>
                          <a:uLnTx/>
                          <a:uFillTx/>
                          <a:latin typeface="Meiryo UI" pitchFamily="50" charset="-128"/>
                          <a:ea typeface="Meiryo UI" pitchFamily="50" charset="-128"/>
                          <a:cs typeface="Meiryo UI" pitchFamily="50" charset="-128"/>
                        </a:rPr>
                        <a:t>http://www</a:t>
                      </a:r>
                      <a:r>
                        <a:rPr kumimoji="1" lang="en-US" altLang="ja-JP" sz="7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.daiwahouse</a:t>
                      </a:r>
                      <a:r>
                        <a:rPr kumimoji="1" lang="en-US" altLang="ja-JP" sz="700" b="1" i="0" u="none" strike="noStrike" kern="1200" cap="none" spc="0" normalizeH="0" baseline="0" noProof="0">
                          <a:ln>
                            <a:noFill/>
                          </a:ln>
                          <a:solidFill>
                            <a:prstClr val="black"/>
                          </a:solidFill>
                          <a:effectLst/>
                          <a:uLnTx/>
                          <a:uFillTx/>
                          <a:latin typeface="Meiryo UI" pitchFamily="50" charset="-128"/>
                          <a:ea typeface="Meiryo UI" pitchFamily="50" charset="-128"/>
                          <a:cs typeface="Meiryo UI" pitchFamily="50" charset="-128"/>
                        </a:rPr>
                        <a:t>.com/about/release/house/20180301132143</a:t>
                      </a:r>
                      <a:r>
                        <a:rPr kumimoji="1" lang="en-US" altLang="ja-JP" sz="7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.html</a:t>
                      </a:r>
                      <a:endParaRPr kumimoji="1" lang="ja-JP" altLang="en-US" sz="7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3111">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n-lt"/>
                          <a:ea typeface="+mn-ea"/>
                          <a:cs typeface="+mn-cs"/>
                        </a:rPr>
                        <a:t>ワタミ</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latin typeface="+mn-ea"/>
                          <a:ea typeface="+mn-ea"/>
                        </a:rPr>
                        <a:t>2040</a:t>
                      </a:r>
                      <a:r>
                        <a:rPr lang="ja-JP" altLang="en-US" sz="1200" dirty="0">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0.1%</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秋田県で</a:t>
                      </a:r>
                      <a:r>
                        <a:rPr kumimoji="1" lang="en-US" altLang="ja-JP"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3</a:t>
                      </a:r>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基の風力発電を稼働、北海道でメガソーラー事業を展開</a:t>
                      </a:r>
                      <a:endParaRPr kumimoji="1" lang="en-US" altLang="ja-JP"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再エネの地産地消を支援する地域電力会社を</a:t>
                      </a:r>
                      <a:r>
                        <a:rPr kumimoji="1" lang="en-US" altLang="ja-JP"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a:t>
                      </a:r>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社設立</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ワタミ </a:t>
                      </a:r>
                      <a:r>
                        <a:rPr kumimoji="1" lang="en-US" altLang="ja-JP" sz="7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News Release2018</a:t>
                      </a:r>
                      <a:r>
                        <a:rPr kumimoji="1" lang="ja-JP" altLang="en-US" sz="7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年</a:t>
                      </a:r>
                      <a:r>
                        <a:rPr kumimoji="1" lang="en-US" altLang="ja-JP" sz="7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3</a:t>
                      </a:r>
                      <a:r>
                        <a:rPr kumimoji="1" lang="ja-JP" altLang="en-US" sz="7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月</a:t>
                      </a:r>
                      <a:r>
                        <a:rPr kumimoji="1" lang="en-US" altLang="ja-JP" sz="7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19</a:t>
                      </a:r>
                      <a:r>
                        <a:rPr kumimoji="1" lang="ja-JP" altLang="en-US" sz="7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日</a:t>
                      </a:r>
                      <a:r>
                        <a:rPr kumimoji="1" lang="en-US" altLang="ja-JP" sz="7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http://v4.eir-parts.net/v4Contents/View.aspx?template=ir_material&amp;sid=89563&amp;code=7522</a:t>
                      </a:r>
                      <a:endParaRPr kumimoji="1" lang="ja-JP" altLang="en-US" sz="7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5843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n-lt"/>
                          <a:ea typeface="+mn-ea"/>
                          <a:cs typeface="+mn-cs"/>
                        </a:rPr>
                        <a:t>イオン</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latin typeface="+mn-ea"/>
                          <a:ea typeface="+mn-ea"/>
                        </a:rPr>
                        <a:t>2030</a:t>
                      </a:r>
                      <a:r>
                        <a:rPr lang="ja-JP" altLang="en-US" sz="1200" dirty="0">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3%</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1%</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1%</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0%</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sz="1200" dirty="0"/>
                        <a:t>自家消費用として自店舗への太陽光パネル設置、再エネ電力への切替、電力事業グループ会社からの再エネ電力購入　など</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sz="700" b="1" dirty="0"/>
                        <a:t>日経</a:t>
                      </a:r>
                      <a:r>
                        <a:rPr lang="en-US" altLang="ja-JP" sz="700" b="1" dirty="0"/>
                        <a:t>xTECH2018</a:t>
                      </a:r>
                      <a:r>
                        <a:rPr lang="ja-JP" altLang="en-US" sz="700" b="1" dirty="0"/>
                        <a:t>年</a:t>
                      </a:r>
                      <a:r>
                        <a:rPr lang="en-US" altLang="ja-JP" sz="700" b="1" dirty="0"/>
                        <a:t>3</a:t>
                      </a:r>
                      <a:r>
                        <a:rPr lang="ja-JP" altLang="en-US" sz="700" b="1" dirty="0"/>
                        <a:t>月</a:t>
                      </a:r>
                      <a:r>
                        <a:rPr lang="en-US" altLang="ja-JP" sz="700" b="1" dirty="0"/>
                        <a:t>29</a:t>
                      </a:r>
                      <a:r>
                        <a:rPr lang="ja-JP" altLang="en-US" sz="700" b="1" dirty="0"/>
                        <a:t>日</a:t>
                      </a:r>
                      <a:r>
                        <a:rPr lang="en-US" altLang="ja-JP" sz="700" b="1" dirty="0"/>
                        <a:t>http://tech.nikkeibp.co.jp/dm/atcl/news/16/032910942/</a:t>
                      </a:r>
                      <a:endParaRPr lang="ja-JP" altLang="en-US" sz="700" b="1" dirty="0"/>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5843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n-lt"/>
                          <a:ea typeface="+mn-ea"/>
                          <a:cs typeface="+mn-cs"/>
                        </a:rPr>
                        <a:t>城南信用金庫</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latin typeface="+mn-ea"/>
                          <a:ea typeface="+mn-ea"/>
                        </a:rPr>
                        <a:t>2050</a:t>
                      </a:r>
                      <a:r>
                        <a:rPr lang="ja-JP" altLang="en-US" sz="1200" dirty="0">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100%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100%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100%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sz="1200" dirty="0"/>
                        <a:t>電力小売り事業者との契約、非化石証書付電力の購入</a:t>
                      </a:r>
                      <a:endParaRPr lang="en-US" altLang="ja-JP" sz="1200" dirty="0"/>
                    </a:p>
                    <a:p>
                      <a:r>
                        <a:rPr lang="ja-JP" altLang="en-US" sz="1200" dirty="0"/>
                        <a:t>太陽光パネル、自家用発電設備の設置など</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sz="700" b="1" dirty="0"/>
                        <a:t>城南信用金庫</a:t>
                      </a:r>
                      <a:r>
                        <a:rPr lang="en-US" altLang="ja-JP" sz="700" b="1" dirty="0"/>
                        <a:t>NEWS RELEASE</a:t>
                      </a:r>
                      <a:r>
                        <a:rPr lang="ja-JP" altLang="en-US" sz="700" b="1" dirty="0"/>
                        <a:t>平成</a:t>
                      </a:r>
                      <a:r>
                        <a:rPr lang="en-US" altLang="ja-JP" sz="700" b="1" dirty="0"/>
                        <a:t>30</a:t>
                      </a:r>
                      <a:r>
                        <a:rPr lang="ja-JP" altLang="en-US" sz="700" b="1" dirty="0"/>
                        <a:t>年</a:t>
                      </a:r>
                      <a:r>
                        <a:rPr lang="en-US" altLang="ja-JP" sz="700" b="1" dirty="0"/>
                        <a:t>5</a:t>
                      </a:r>
                      <a:r>
                        <a:rPr lang="ja-JP" altLang="en-US" sz="700" b="1" dirty="0"/>
                        <a:t>月</a:t>
                      </a:r>
                      <a:r>
                        <a:rPr lang="en-US" altLang="ja-JP" sz="700" b="1" dirty="0"/>
                        <a:t>24</a:t>
                      </a:r>
                      <a:r>
                        <a:rPr lang="ja-JP" altLang="en-US" sz="700" b="1" dirty="0"/>
                        <a:t>日</a:t>
                      </a:r>
                      <a:r>
                        <a:rPr lang="en-US" altLang="ja-JP" sz="700" b="1"/>
                        <a:t>http://www</a:t>
                      </a:r>
                      <a:r>
                        <a:rPr lang="en-US" altLang="ja-JP" sz="700" b="1" dirty="0"/>
                        <a:t>.jsbank.co</a:t>
                      </a:r>
                      <a:r>
                        <a:rPr lang="en-US" altLang="ja-JP" sz="700" b="1"/>
                        <a:t>.jp/about/newsrelease/pdf/2018-05-24-1-re100</a:t>
                      </a:r>
                      <a:r>
                        <a:rPr lang="en-US" altLang="ja-JP" sz="700" b="1" dirty="0"/>
                        <a:t>.pdf</a:t>
                      </a:r>
                      <a:endParaRPr lang="ja-JP" altLang="en-US" sz="700" b="1" dirty="0"/>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4197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丸井グループ</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latin typeface="+mn-ea"/>
                          <a:ea typeface="+mn-ea"/>
                        </a:rPr>
                        <a:t>2030</a:t>
                      </a:r>
                      <a:r>
                        <a:rPr lang="ja-JP" altLang="en-US" sz="1200" dirty="0">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61%</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52%</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23</a:t>
                      </a:r>
                      <a:r>
                        <a:rPr kumimoji="1" lang="ja-JP" altLang="en-US" sz="1200" kern="1200" dirty="0">
                          <a:solidFill>
                            <a:schemeClr val="tx1"/>
                          </a:solidFill>
                          <a:latin typeface="+mn-ea"/>
                          <a:ea typeface="+mn-ea"/>
                          <a:cs typeface="+mn-cs"/>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1</a:t>
                      </a:r>
                      <a:r>
                        <a:rPr kumimoji="1" lang="ja-JP" altLang="en-US" sz="1200" kern="1200" dirty="0">
                          <a:solidFill>
                            <a:schemeClr val="tx1"/>
                          </a:solidFill>
                          <a:latin typeface="+mn-ea"/>
                          <a:ea typeface="+mn-ea"/>
                          <a:cs typeface="+mn-cs"/>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sz="1200" dirty="0"/>
                        <a:t>ブロックチェーン技術により発電所が特定された再エネ電力を購入</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sz="700" b="1" dirty="0"/>
                        <a:t>みんな電力プレスリリース</a:t>
                      </a:r>
                      <a:r>
                        <a:rPr lang="en-US" altLang="ja-JP" sz="700" b="1" dirty="0"/>
                        <a:t>7</a:t>
                      </a:r>
                      <a:r>
                        <a:rPr lang="ja-JP" altLang="en-US" sz="700" b="1" dirty="0"/>
                        <a:t>月</a:t>
                      </a:r>
                      <a:r>
                        <a:rPr lang="en-US" altLang="ja-JP" sz="700" b="1" dirty="0"/>
                        <a:t>10</a:t>
                      </a:r>
                      <a:r>
                        <a:rPr lang="ja-JP" altLang="en-US" sz="700" b="1" dirty="0"/>
                        <a:t>日</a:t>
                      </a:r>
                      <a:r>
                        <a:rPr lang="en-US" altLang="ja-JP" sz="700" b="1" dirty="0"/>
                        <a:t>http://corp.minden.co.jp/wp-content/uploads/2018/07/20180710_release.pdf</a:t>
                      </a:r>
                      <a:endParaRPr lang="ja-JP" altLang="en-US" sz="700" b="1" dirty="0"/>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graphicFrame>
        <p:nvGraphicFramePr>
          <p:cNvPr id="4" name="表 3">
            <a:extLst>
              <a:ext uri="{FF2B5EF4-FFF2-40B4-BE49-F238E27FC236}">
                <a16:creationId xmlns:a16="http://schemas.microsoft.com/office/drawing/2014/main" id="{BF53EF4B-0622-4506-9602-82AB971B107A}"/>
              </a:ext>
            </a:extLst>
          </p:cNvPr>
          <p:cNvGraphicFramePr>
            <a:graphicFrameLocks noGrp="1"/>
          </p:cNvGraphicFramePr>
          <p:nvPr>
            <p:extLst>
              <p:ext uri="{D42A27DB-BD31-4B8C-83A1-F6EECF244321}">
                <p14:modId xmlns:p14="http://schemas.microsoft.com/office/powerpoint/2010/main" val="3393200446"/>
              </p:ext>
            </p:extLst>
          </p:nvPr>
        </p:nvGraphicFramePr>
        <p:xfrm>
          <a:off x="11074400" y="2286000"/>
          <a:ext cx="208280" cy="393827"/>
        </p:xfrm>
        <a:graphic>
          <a:graphicData uri="http://schemas.openxmlformats.org/drawingml/2006/table">
            <a:tbl>
              <a:tblPr/>
              <a:tblGrid>
                <a:gridCol w="208280">
                  <a:extLst>
                    <a:ext uri="{9D8B030D-6E8A-4147-A177-3AD203B41FA5}">
                      <a16:colId xmlns:a16="http://schemas.microsoft.com/office/drawing/2014/main" val="4087314292"/>
                    </a:ext>
                  </a:extLst>
                </a:gridCol>
              </a:tblGrid>
              <a:tr h="0">
                <a:tc>
                  <a:txBody>
                    <a:bodyPr/>
                    <a:lstStyle/>
                    <a:p>
                      <a:endParaRPr kumimoji="1" lang="ja-JP" altLang="en-US" dirty="0"/>
                    </a:p>
                  </a:txBody>
                  <a:tcPr>
                    <a:lnL>
                      <a:noFill/>
                    </a:lnL>
                    <a:lnR>
                      <a:noFill/>
                    </a:lnR>
                    <a:lnT>
                      <a:noFill/>
                    </a:lnT>
                    <a:lnB>
                      <a:noFill/>
                    </a:lnB>
                  </a:tcPr>
                </a:tc>
                <a:extLst>
                  <a:ext uri="{0D108BD9-81ED-4DB2-BD59-A6C34878D82A}">
                    <a16:rowId xmlns:a16="http://schemas.microsoft.com/office/drawing/2014/main" val="2334381050"/>
                  </a:ext>
                </a:extLst>
              </a:tr>
            </a:tbl>
          </a:graphicData>
        </a:graphic>
      </p:graphicFrame>
      <p:sp>
        <p:nvSpPr>
          <p:cNvPr id="7" name="テキスト ボックス 6">
            <a:extLst>
              <a:ext uri="{FF2B5EF4-FFF2-40B4-BE49-F238E27FC236}">
                <a16:creationId xmlns:a16="http://schemas.microsoft.com/office/drawing/2014/main" id="{2E0D7477-A229-461A-440C-4F641AEEEE1C}"/>
              </a:ext>
            </a:extLst>
          </p:cNvPr>
          <p:cNvSpPr txBox="1"/>
          <p:nvPr/>
        </p:nvSpPr>
        <p:spPr bwMode="auto">
          <a:xfrm>
            <a:off x="7936878" y="566109"/>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Text Box 9">
            <a:extLst>
              <a:ext uri="{FF2B5EF4-FFF2-40B4-BE49-F238E27FC236}">
                <a16:creationId xmlns:a16="http://schemas.microsoft.com/office/drawing/2014/main" id="{567B02D9-BC6F-DA28-8E8F-9CE1702C0131}"/>
              </a:ext>
            </a:extLst>
          </p:cNvPr>
          <p:cNvSpPr txBox="1">
            <a:spLocks noChangeArrowheads="1"/>
          </p:cNvSpPr>
          <p:nvPr/>
        </p:nvSpPr>
        <p:spPr bwMode="auto">
          <a:xfrm>
            <a:off x="350104" y="7113924"/>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]RE100 Annual Report 2022</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https://www.there100.org/sites/re100/files/2023-01/CDP_RE100_Report_2023%20%282%29.pdf</a:t>
            </a:r>
            <a:r>
              <a:rPr lang="ja-JP" altLang="en-US" sz="9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2100075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4048779076"/>
              </p:ext>
            </p:extLst>
          </p:nvPr>
        </p:nvGraphicFramePr>
        <p:xfrm>
          <a:off x="161925" y="1022530"/>
          <a:ext cx="10367965" cy="6200060"/>
        </p:xfrm>
        <a:graphic>
          <a:graphicData uri="http://schemas.openxmlformats.org/drawingml/2006/table">
            <a:tbl>
              <a:tblPr firstRow="1" bandRow="1"/>
              <a:tblGrid>
                <a:gridCol w="1087549">
                  <a:extLst>
                    <a:ext uri="{9D8B030D-6E8A-4147-A177-3AD203B41FA5}">
                      <a16:colId xmlns:a16="http://schemas.microsoft.com/office/drawing/2014/main" val="20000"/>
                    </a:ext>
                  </a:extLst>
                </a:gridCol>
                <a:gridCol w="870038">
                  <a:extLst>
                    <a:ext uri="{9D8B030D-6E8A-4147-A177-3AD203B41FA5}">
                      <a16:colId xmlns:a16="http://schemas.microsoft.com/office/drawing/2014/main" val="20003"/>
                    </a:ext>
                  </a:extLst>
                </a:gridCol>
                <a:gridCol w="616278">
                  <a:extLst>
                    <a:ext uri="{9D8B030D-6E8A-4147-A177-3AD203B41FA5}">
                      <a16:colId xmlns:a16="http://schemas.microsoft.com/office/drawing/2014/main" val="20004"/>
                    </a:ext>
                  </a:extLst>
                </a:gridCol>
                <a:gridCol w="616278">
                  <a:extLst>
                    <a:ext uri="{9D8B030D-6E8A-4147-A177-3AD203B41FA5}">
                      <a16:colId xmlns:a16="http://schemas.microsoft.com/office/drawing/2014/main" val="20006"/>
                    </a:ext>
                  </a:extLst>
                </a:gridCol>
                <a:gridCol w="616278">
                  <a:extLst>
                    <a:ext uri="{9D8B030D-6E8A-4147-A177-3AD203B41FA5}">
                      <a16:colId xmlns:a16="http://schemas.microsoft.com/office/drawing/2014/main" val="3303520371"/>
                    </a:ext>
                  </a:extLst>
                </a:gridCol>
                <a:gridCol w="616278">
                  <a:extLst>
                    <a:ext uri="{9D8B030D-6E8A-4147-A177-3AD203B41FA5}">
                      <a16:colId xmlns:a16="http://schemas.microsoft.com/office/drawing/2014/main" val="2758728091"/>
                    </a:ext>
                  </a:extLst>
                </a:gridCol>
                <a:gridCol w="616278">
                  <a:extLst>
                    <a:ext uri="{9D8B030D-6E8A-4147-A177-3AD203B41FA5}">
                      <a16:colId xmlns:a16="http://schemas.microsoft.com/office/drawing/2014/main" val="1794797490"/>
                    </a:ext>
                  </a:extLst>
                </a:gridCol>
                <a:gridCol w="616278">
                  <a:extLst>
                    <a:ext uri="{9D8B030D-6E8A-4147-A177-3AD203B41FA5}">
                      <a16:colId xmlns:a16="http://schemas.microsoft.com/office/drawing/2014/main" val="2983509542"/>
                    </a:ext>
                  </a:extLst>
                </a:gridCol>
                <a:gridCol w="3262645">
                  <a:extLst>
                    <a:ext uri="{9D8B030D-6E8A-4147-A177-3AD203B41FA5}">
                      <a16:colId xmlns:a16="http://schemas.microsoft.com/office/drawing/2014/main" val="20005"/>
                    </a:ext>
                  </a:extLst>
                </a:gridCol>
                <a:gridCol w="1450065">
                  <a:extLst>
                    <a:ext uri="{9D8B030D-6E8A-4147-A177-3AD203B41FA5}">
                      <a16:colId xmlns:a16="http://schemas.microsoft.com/office/drawing/2014/main" val="20007"/>
                    </a:ext>
                  </a:extLst>
                </a:gridCol>
              </a:tblGrid>
              <a:tr h="252356">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参加企業</a:t>
                      </a:r>
                      <a:endParaRPr kumimoji="1" lang="en-US" altLang="ja-JP" sz="1200" dirty="0"/>
                    </a:p>
                    <a:p>
                      <a:pPr algn="ctr"/>
                      <a:r>
                        <a:rPr kumimoji="1" lang="ja-JP" altLang="en-US" sz="1200" b="0" dirty="0">
                          <a:solidFill>
                            <a:schemeClr val="tx1"/>
                          </a:solidFill>
                          <a:latin typeface="Meiryo UI" pitchFamily="50" charset="-128"/>
                          <a:ea typeface="Meiryo UI" pitchFamily="50" charset="-128"/>
                          <a:cs typeface="Meiryo UI" pitchFamily="50" charset="-128"/>
                        </a:rPr>
                        <a:t>（参加順）</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再エネ</a:t>
                      </a:r>
                      <a:r>
                        <a:rPr kumimoji="1" lang="en-US" altLang="ja-JP" sz="1200" dirty="0"/>
                        <a:t>100%</a:t>
                      </a:r>
                    </a:p>
                    <a:p>
                      <a:pPr algn="ctr"/>
                      <a:r>
                        <a:rPr kumimoji="1" lang="ja-JP" altLang="en-US" sz="1200" dirty="0"/>
                        <a:t>達成目標年</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6">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達成進捗</a:t>
                      </a: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B w="12700" cap="flat" cmpd="sng" algn="ctr">
                      <a:solidFill>
                        <a:schemeClr val="bg1"/>
                      </a:solidFill>
                      <a:prstDash val="solid"/>
                      <a:round/>
                      <a:headEnd type="none" w="med" len="med"/>
                      <a:tailEnd type="none" w="med" len="med"/>
                    </a:lnB>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アプローチ</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ctr" defTabSz="914400" rtl="0" eaLnBrk="1" latinLnBrk="0" hangingPunct="1"/>
                      <a:r>
                        <a:rPr kumimoji="1" lang="ja-JP" altLang="en-US" sz="1200" kern="1200" dirty="0">
                          <a:solidFill>
                            <a:schemeClr val="tx1"/>
                          </a:solidFill>
                          <a:latin typeface="+mn-lt"/>
                          <a:ea typeface="+mn-ea"/>
                          <a:cs typeface="+mn-cs"/>
                        </a:rPr>
                        <a:t>出所</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52356">
                <a:tc vMerge="1">
                  <a:txBody>
                    <a:bodyPr/>
                    <a:lstStyle/>
                    <a:p>
                      <a:endParaRPr kumimoji="1" lang="ja-JP" altLang="en-US"/>
                    </a:p>
                  </a:txBody>
                  <a:tcPr/>
                </a:tc>
                <a:tc vMerge="1">
                  <a:txBody>
                    <a:bodyPr/>
                    <a:lstStyle/>
                    <a:p>
                      <a:endParaRPr kumimoji="1" lang="ja-JP" altLang="en-US"/>
                    </a:p>
                  </a:txBody>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2021</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2020</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2019</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2018</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2017</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2016</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0"/>
                  </a:ext>
                </a:extLst>
              </a:tr>
              <a:tr h="397781">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富士通グループ</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latin typeface="+mn-ea"/>
                          <a:ea typeface="+mn-ea"/>
                        </a:rPr>
                        <a:t>2050</a:t>
                      </a:r>
                      <a:r>
                        <a:rPr lang="ja-JP" altLang="en-US" sz="1200" dirty="0">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21%</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8%</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4%</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3%</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sz="1200" dirty="0"/>
                        <a:t>国内外の拠点において各地域に応じた再エネ電力を調達、研究開発や技術実証による再エネ普及</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sz="700" b="1" dirty="0"/>
                        <a:t>富士通プレスリリース</a:t>
                      </a:r>
                      <a:r>
                        <a:rPr lang="en-US" altLang="ja-JP" sz="700" b="1" dirty="0"/>
                        <a:t>7</a:t>
                      </a:r>
                      <a:r>
                        <a:rPr lang="ja-JP" altLang="en-US" sz="700" b="1" dirty="0"/>
                        <a:t>月</a:t>
                      </a:r>
                      <a:r>
                        <a:rPr lang="en-US" altLang="ja-JP" sz="700" b="1" dirty="0"/>
                        <a:t>20</a:t>
                      </a:r>
                      <a:r>
                        <a:rPr lang="ja-JP" altLang="en-US" sz="700" b="1" dirty="0"/>
                        <a:t>日</a:t>
                      </a:r>
                      <a:r>
                        <a:rPr lang="en-US" altLang="ja-JP" sz="700" b="1"/>
                        <a:t>http://pr</a:t>
                      </a:r>
                      <a:r>
                        <a:rPr lang="en-US" altLang="ja-JP" sz="700" b="1" dirty="0"/>
                        <a:t>.fujitsu</a:t>
                      </a:r>
                      <a:r>
                        <a:rPr lang="en-US" altLang="ja-JP" sz="700" b="1"/>
                        <a:t>.com/jp/news/2018/07/20</a:t>
                      </a:r>
                      <a:r>
                        <a:rPr lang="en-US" altLang="ja-JP" sz="700" b="1" dirty="0"/>
                        <a:t>.html</a:t>
                      </a:r>
                      <a:endParaRPr lang="ja-JP" altLang="en-US" sz="700" b="1" dirty="0"/>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4084223"/>
                  </a:ext>
                </a:extLst>
              </a:tr>
              <a:tr h="64742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エンビプロ</a:t>
                      </a:r>
                      <a:r>
                        <a:rPr kumimoji="1" lang="en-US" altLang="ja-JP" sz="1200" b="0" dirty="0">
                          <a:solidFill>
                            <a:schemeClr val="tx1"/>
                          </a:solidFill>
                          <a:latin typeface="Meiryo UI" pitchFamily="50" charset="-128"/>
                          <a:ea typeface="Meiryo UI" pitchFamily="50" charset="-128"/>
                          <a:cs typeface="Meiryo UI" pitchFamily="50" charset="-128"/>
                        </a:rPr>
                        <a:t>HD</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latin typeface="+mn-ea"/>
                          <a:ea typeface="+mn-ea"/>
                        </a:rPr>
                        <a:t>2030</a:t>
                      </a:r>
                      <a:r>
                        <a:rPr lang="ja-JP" altLang="en-US" sz="1200" dirty="0">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98%</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41%</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27%</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3%</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0%</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sz="1200" dirty="0"/>
                        <a:t>自社工場への太陽光発電設備導入による再エネの自家消費促進</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sz="700" b="1" dirty="0"/>
                        <a:t>エンビプロ・ホールディングスお知らせ</a:t>
                      </a:r>
                      <a:r>
                        <a:rPr lang="en-US" altLang="ja-JP" sz="700" b="1" dirty="0"/>
                        <a:t>7</a:t>
                      </a:r>
                      <a:r>
                        <a:rPr lang="ja-JP" altLang="en-US" sz="700" b="1" dirty="0"/>
                        <a:t>月</a:t>
                      </a:r>
                      <a:r>
                        <a:rPr lang="en-US" altLang="ja-JP" sz="700" b="1" dirty="0"/>
                        <a:t>20</a:t>
                      </a:r>
                      <a:r>
                        <a:rPr lang="ja-JP" altLang="en-US" sz="700" b="1" dirty="0"/>
                        <a:t>日</a:t>
                      </a:r>
                      <a:r>
                        <a:rPr lang="en-US" altLang="ja-JP" sz="700" b="1" dirty="0"/>
                        <a:t>http://contents.xj-storage.jp/xcontents/56980/e205c80c/d40a/4019/a1af/725e7e753c15/20180720091943725s.pdf</a:t>
                      </a:r>
                      <a:endParaRPr lang="ja-JP" altLang="en-US" sz="700" b="1" dirty="0"/>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2841531"/>
                  </a:ext>
                </a:extLst>
              </a:tr>
              <a:tr h="759918">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ソニーグループ</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2040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15%</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7%</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5%</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5%</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5%</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sz="1200" dirty="0">
                          <a:solidFill>
                            <a:schemeClr val="tx1"/>
                          </a:solidFill>
                        </a:rPr>
                        <a:t>事業所の電力を</a:t>
                      </a:r>
                      <a:r>
                        <a:rPr lang="en-US" altLang="ja-JP" sz="1200" dirty="0">
                          <a:solidFill>
                            <a:schemeClr val="tx1"/>
                          </a:solidFill>
                        </a:rPr>
                        <a:t>100%</a:t>
                      </a:r>
                      <a:r>
                        <a:rPr lang="ja-JP" altLang="en-US" sz="1200" dirty="0">
                          <a:solidFill>
                            <a:schemeClr val="tx1"/>
                          </a:solidFill>
                        </a:rPr>
                        <a:t>再エネ化した欧州に加え、北米や中国での再エネ導入拡大、タイや日本などの製造事業所での太陽光パネルの設置推進、自己託送制度を活用した事業拠点間再エネ電力融通　など</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sz="700" b="1" dirty="0">
                          <a:solidFill>
                            <a:schemeClr val="tx1"/>
                          </a:solidFill>
                        </a:rPr>
                        <a:t>ソニーニュースリリース</a:t>
                      </a:r>
                      <a:r>
                        <a:rPr lang="en-US" altLang="ja-JP" sz="700" b="1" dirty="0">
                          <a:solidFill>
                            <a:schemeClr val="tx1"/>
                          </a:solidFill>
                        </a:rPr>
                        <a:t>2018</a:t>
                      </a:r>
                      <a:r>
                        <a:rPr lang="ja-JP" altLang="en-US" sz="700" b="1" dirty="0">
                          <a:solidFill>
                            <a:schemeClr val="tx1"/>
                          </a:solidFill>
                        </a:rPr>
                        <a:t>年</a:t>
                      </a:r>
                      <a:r>
                        <a:rPr lang="en-US" altLang="ja-JP" sz="700" b="1" dirty="0">
                          <a:solidFill>
                            <a:schemeClr val="tx1"/>
                          </a:solidFill>
                        </a:rPr>
                        <a:t>9</a:t>
                      </a:r>
                      <a:r>
                        <a:rPr lang="ja-JP" altLang="en-US" sz="700" b="1" dirty="0">
                          <a:solidFill>
                            <a:schemeClr val="tx1"/>
                          </a:solidFill>
                        </a:rPr>
                        <a:t>月</a:t>
                      </a:r>
                      <a:r>
                        <a:rPr lang="en-US" altLang="ja-JP" sz="700" b="1" dirty="0">
                          <a:solidFill>
                            <a:schemeClr val="tx1"/>
                          </a:solidFill>
                        </a:rPr>
                        <a:t>10</a:t>
                      </a:r>
                      <a:r>
                        <a:rPr lang="ja-JP" altLang="en-US" sz="700" b="1" dirty="0">
                          <a:solidFill>
                            <a:schemeClr val="tx1"/>
                          </a:solidFill>
                        </a:rPr>
                        <a:t>日</a:t>
                      </a:r>
                      <a:endParaRPr lang="en-US" altLang="ja-JP" sz="700" b="1" dirty="0">
                        <a:solidFill>
                          <a:schemeClr val="tx1"/>
                        </a:solidFill>
                      </a:endParaRPr>
                    </a:p>
                    <a:p>
                      <a:r>
                        <a:rPr lang="en-US" altLang="ja-JP" sz="700" b="1">
                          <a:solidFill>
                            <a:schemeClr val="tx1"/>
                          </a:solidFill>
                        </a:rPr>
                        <a:t>https://www</a:t>
                      </a:r>
                      <a:r>
                        <a:rPr lang="en-US" altLang="ja-JP" sz="700" b="1" dirty="0">
                          <a:solidFill>
                            <a:schemeClr val="tx1"/>
                          </a:solidFill>
                        </a:rPr>
                        <a:t>.sony.co</a:t>
                      </a:r>
                      <a:r>
                        <a:rPr lang="en-US" altLang="ja-JP" sz="700" b="1">
                          <a:solidFill>
                            <a:schemeClr val="tx1"/>
                          </a:solidFill>
                        </a:rPr>
                        <a:t>.jp/SonyInfo/News/Press/201809/18-0910/</a:t>
                      </a:r>
                      <a:endParaRPr lang="ja-JP" altLang="en-US" sz="700" b="1" dirty="0">
                        <a:solidFill>
                          <a:schemeClr val="tx1"/>
                        </a:solidFill>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78849">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芙蓉総合リース</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2030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44%</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0%</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0%</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0%</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en-US" altLang="ja-JP" sz="1200" kern="1200" dirty="0">
                          <a:solidFill>
                            <a:schemeClr val="tx1"/>
                          </a:solidFill>
                          <a:latin typeface="+mn-lt"/>
                          <a:ea typeface="+mn-ea"/>
                          <a:cs typeface="+mn-cs"/>
                        </a:rPr>
                        <a:t>2050</a:t>
                      </a:r>
                      <a:r>
                        <a:rPr kumimoji="1" lang="ja-JP" altLang="en-US" sz="1200" kern="1200" dirty="0">
                          <a:solidFill>
                            <a:schemeClr val="tx1"/>
                          </a:solidFill>
                          <a:latin typeface="+mn-lt"/>
                          <a:ea typeface="+mn-ea"/>
                          <a:cs typeface="+mn-cs"/>
                        </a:rPr>
                        <a:t>年までに事業活動による電力の</a:t>
                      </a:r>
                      <a:r>
                        <a:rPr kumimoji="1" lang="en-US" altLang="ja-JP" sz="1200" kern="1200" dirty="0">
                          <a:solidFill>
                            <a:schemeClr val="tx1"/>
                          </a:solidFill>
                          <a:latin typeface="+mn-lt"/>
                          <a:ea typeface="+mn-ea"/>
                          <a:cs typeface="+mn-cs"/>
                        </a:rPr>
                        <a:t>100</a:t>
                      </a:r>
                      <a:r>
                        <a:rPr kumimoji="1" lang="ja-JP" altLang="en-US" sz="1200" kern="1200" dirty="0">
                          <a:solidFill>
                            <a:schemeClr val="tx1"/>
                          </a:solidFill>
                          <a:latin typeface="+mn-lt"/>
                          <a:ea typeface="+mn-ea"/>
                          <a:cs typeface="+mn-cs"/>
                        </a:rPr>
                        <a:t>％再エネ化を目指すとともに、再エネの普及拡大や地域社会貢献への取組</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1" kern="1200" dirty="0">
                          <a:solidFill>
                            <a:schemeClr val="tx1"/>
                          </a:solidFill>
                          <a:latin typeface="+mn-lt"/>
                          <a:ea typeface="+mn-ea"/>
                          <a:cs typeface="+mn-cs"/>
                        </a:rPr>
                        <a:t>芙蓉総合リースニュースリリース</a:t>
                      </a:r>
                      <a:r>
                        <a:rPr kumimoji="1" lang="en-US" altLang="ja-JP" sz="700" b="1" kern="1200" dirty="0">
                          <a:solidFill>
                            <a:schemeClr val="tx1"/>
                          </a:solidFill>
                          <a:latin typeface="+mn-lt"/>
                          <a:ea typeface="+mn-ea"/>
                          <a:cs typeface="+mn-cs"/>
                        </a:rPr>
                        <a:t>2018</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9</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26</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https://ssl4</a:t>
                      </a:r>
                      <a:r>
                        <a:rPr kumimoji="1" lang="en-US" altLang="ja-JP" sz="700" b="1" kern="1200" dirty="0">
                          <a:solidFill>
                            <a:schemeClr val="tx1"/>
                          </a:solidFill>
                          <a:latin typeface="+mn-lt"/>
                          <a:ea typeface="+mn-ea"/>
                          <a:cs typeface="+mn-cs"/>
                        </a:rPr>
                        <a:t>.eir-parts</a:t>
                      </a:r>
                      <a:r>
                        <a:rPr kumimoji="1" lang="en-US" altLang="ja-JP" sz="700" b="1" kern="1200">
                          <a:solidFill>
                            <a:schemeClr val="tx1"/>
                          </a:solidFill>
                          <a:latin typeface="+mn-lt"/>
                          <a:ea typeface="+mn-ea"/>
                          <a:cs typeface="+mn-cs"/>
                        </a:rPr>
                        <a:t>.net/doc/8424/tdnet/1631537/00</a:t>
                      </a:r>
                      <a:r>
                        <a:rPr kumimoji="1" lang="en-US" altLang="ja-JP" sz="700" b="1" kern="1200" dirty="0">
                          <a:solidFill>
                            <a:schemeClr val="tx1"/>
                          </a:solidFill>
                          <a:latin typeface="+mn-lt"/>
                          <a:ea typeface="+mn-ea"/>
                          <a:cs typeface="+mn-cs"/>
                        </a:rPr>
                        <a:t>.pdf</a:t>
                      </a:r>
                      <a:endParaRPr kumimoji="1" lang="ja-JP" altLang="en-US"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78849">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コープさっぽろ</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2040</a:t>
                      </a:r>
                      <a:r>
                        <a:rPr lang="ja-JP" altLang="en-US" sz="1200" dirty="0">
                          <a:solidFill>
                            <a:schemeClr val="tx1"/>
                          </a:solidFill>
                          <a:latin typeface="+mn-ea"/>
                          <a:ea typeface="+mn-ea"/>
                        </a:rPr>
                        <a:t>年</a:t>
                      </a:r>
                      <a:endParaRPr lang="en-US" altLang="ja-JP"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報告なし</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0%</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Meiryo UI"/>
                          <a:ea typeface="Meiryo UI"/>
                          <a:cs typeface="+mn-cs"/>
                        </a:rPr>
                        <a:t>0%</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0%</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0%</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en-US" altLang="ja-JP" sz="1200" kern="1200" dirty="0">
                          <a:solidFill>
                            <a:schemeClr val="tx1"/>
                          </a:solidFill>
                          <a:latin typeface="+mn-lt"/>
                          <a:ea typeface="+mn-ea"/>
                          <a:cs typeface="+mn-cs"/>
                        </a:rPr>
                        <a:t>2040</a:t>
                      </a:r>
                      <a:r>
                        <a:rPr kumimoji="1" lang="ja-JP" altLang="en-US" sz="1200" kern="1200" dirty="0">
                          <a:solidFill>
                            <a:schemeClr val="tx1"/>
                          </a:solidFill>
                          <a:latin typeface="+mn-lt"/>
                          <a:ea typeface="+mn-ea"/>
                          <a:cs typeface="+mn-cs"/>
                        </a:rPr>
                        <a:t>年までに事業活動による電力の</a:t>
                      </a:r>
                      <a:r>
                        <a:rPr kumimoji="1" lang="en-US" altLang="ja-JP" sz="1200" kern="1200" dirty="0">
                          <a:solidFill>
                            <a:schemeClr val="tx1"/>
                          </a:solidFill>
                          <a:latin typeface="+mn-lt"/>
                          <a:ea typeface="+mn-ea"/>
                          <a:cs typeface="+mn-cs"/>
                        </a:rPr>
                        <a:t>100</a:t>
                      </a:r>
                      <a:r>
                        <a:rPr kumimoji="1" lang="ja-JP" altLang="en-US" sz="1200" kern="1200" dirty="0">
                          <a:solidFill>
                            <a:schemeClr val="tx1"/>
                          </a:solidFill>
                          <a:latin typeface="+mn-lt"/>
                          <a:ea typeface="+mn-ea"/>
                          <a:cs typeface="+mn-cs"/>
                        </a:rPr>
                        <a:t>％再エネ化を目指すとともに、持続可能な地域づくりに貢献への取組</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a:solidFill>
                            <a:schemeClr val="tx1"/>
                          </a:solidFill>
                          <a:latin typeface="+mn-lt"/>
                          <a:ea typeface="+mn-ea"/>
                          <a:cs typeface="+mn-cs"/>
                        </a:rPr>
                        <a:t>コープ</a:t>
                      </a:r>
                      <a:r>
                        <a:rPr kumimoji="1" lang="ja-JP" altLang="en-US" sz="700" b="1" kern="1200" dirty="0" err="1">
                          <a:solidFill>
                            <a:schemeClr val="tx1"/>
                          </a:solidFill>
                          <a:latin typeface="+mn-lt"/>
                          <a:ea typeface="+mn-ea"/>
                          <a:cs typeface="+mn-cs"/>
                        </a:rPr>
                        <a:t>さっぽ</a:t>
                      </a:r>
                      <a:r>
                        <a:rPr kumimoji="1" lang="ja-JP" altLang="en-US" sz="700" b="1" kern="1200" dirty="0">
                          <a:solidFill>
                            <a:schemeClr val="tx1"/>
                          </a:solidFill>
                          <a:latin typeface="+mn-lt"/>
                          <a:ea typeface="+mn-ea"/>
                          <a:cs typeface="+mn-cs"/>
                        </a:rPr>
                        <a:t>ろからのお知らせ </a:t>
                      </a:r>
                      <a:r>
                        <a:rPr kumimoji="1" lang="en-US" altLang="ja-JP" sz="700" b="1" kern="1200" dirty="0">
                          <a:solidFill>
                            <a:schemeClr val="tx1"/>
                          </a:solidFill>
                          <a:latin typeface="+mn-lt"/>
                          <a:ea typeface="+mn-ea"/>
                          <a:cs typeface="+mn-cs"/>
                        </a:rPr>
                        <a:t>2018</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10</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19</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.sapporo</a:t>
                      </a:r>
                      <a:r>
                        <a:rPr kumimoji="1" lang="en-US" altLang="ja-JP" sz="700" b="1" kern="1200">
                          <a:solidFill>
                            <a:schemeClr val="tx1"/>
                          </a:solidFill>
                          <a:latin typeface="+mn-lt"/>
                          <a:ea typeface="+mn-ea"/>
                          <a:cs typeface="+mn-cs"/>
                        </a:rPr>
                        <a:t>.coop/corporate/content/?</a:t>
                      </a:r>
                      <a:r>
                        <a:rPr kumimoji="1" lang="en-US" altLang="ja-JP" sz="700" b="1" kern="1200" dirty="0">
                          <a:solidFill>
                            <a:schemeClr val="tx1"/>
                          </a:solidFill>
                          <a:latin typeface="+mn-lt"/>
                          <a:ea typeface="+mn-ea"/>
                          <a:cs typeface="+mn-cs"/>
                        </a:rPr>
                        <a:t>id=328</a:t>
                      </a:r>
                      <a:endParaRPr kumimoji="1" lang="ja-JP" altLang="en-US"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78849">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戸田建設</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endParaRPr lang="en-US" altLang="ja-JP"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39%</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28%</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5%</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0%</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1200" kern="1200" dirty="0">
                          <a:solidFill>
                            <a:schemeClr val="tx1"/>
                          </a:solidFill>
                          <a:latin typeface="+mn-lt"/>
                          <a:ea typeface="+mn-ea"/>
                          <a:cs typeface="+mn-cs"/>
                        </a:rPr>
                        <a:t>証書を利用した再エネ利用率の向上とともに、出資先メガソーラーの</a:t>
                      </a:r>
                      <a:r>
                        <a:rPr kumimoji="1" lang="en-US" altLang="ja-JP" sz="1200" kern="1200" dirty="0">
                          <a:solidFill>
                            <a:schemeClr val="tx1"/>
                          </a:solidFill>
                          <a:latin typeface="+mn-lt"/>
                          <a:ea typeface="+mn-ea"/>
                          <a:cs typeface="+mn-cs"/>
                        </a:rPr>
                        <a:t>FIT</a:t>
                      </a:r>
                      <a:r>
                        <a:rPr kumimoji="1" lang="ja-JP" altLang="en-US" sz="1200" kern="1200" dirty="0">
                          <a:solidFill>
                            <a:schemeClr val="tx1"/>
                          </a:solidFill>
                          <a:latin typeface="+mn-lt"/>
                          <a:ea typeface="+mn-ea"/>
                          <a:cs typeface="+mn-cs"/>
                        </a:rPr>
                        <a:t>終了後電力や、浮体式洋上風力発電からの電力の自社消費を検討</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a:solidFill>
                            <a:schemeClr val="tx1"/>
                          </a:solidFill>
                          <a:latin typeface="+mn-lt"/>
                          <a:ea typeface="+mn-ea"/>
                          <a:cs typeface="+mn-cs"/>
                        </a:rPr>
                        <a:t>戸田建設新着情報 </a:t>
                      </a:r>
                      <a:r>
                        <a:rPr kumimoji="1" lang="en-US" altLang="ja-JP" sz="700" b="1" kern="1200" dirty="0">
                          <a:solidFill>
                            <a:schemeClr val="tx1"/>
                          </a:solidFill>
                          <a:latin typeface="+mn-lt"/>
                          <a:ea typeface="+mn-ea"/>
                          <a:cs typeface="+mn-cs"/>
                        </a:rPr>
                        <a:t>2019</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1</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18</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.toda.co</a:t>
                      </a:r>
                      <a:r>
                        <a:rPr kumimoji="1" lang="en-US" altLang="ja-JP" sz="700" b="1" kern="1200">
                          <a:solidFill>
                            <a:schemeClr val="tx1"/>
                          </a:solidFill>
                          <a:latin typeface="+mn-lt"/>
                          <a:ea typeface="+mn-ea"/>
                          <a:cs typeface="+mn-cs"/>
                        </a:rPr>
                        <a:t>.jp/news/2019/20190118</a:t>
                      </a:r>
                      <a:r>
                        <a:rPr kumimoji="1" lang="en-US" altLang="ja-JP" sz="700" b="1" kern="1200" dirty="0">
                          <a:solidFill>
                            <a:schemeClr val="tx1"/>
                          </a:solidFill>
                          <a:latin typeface="+mn-lt"/>
                          <a:ea typeface="+mn-ea"/>
                          <a:cs typeface="+mn-cs"/>
                        </a:rPr>
                        <a:t>.html</a:t>
                      </a:r>
                      <a:endParaRPr kumimoji="1" lang="ja-JP" altLang="en-US"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69384">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コニカミノルタ</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endParaRPr lang="en-US" altLang="ja-JP"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8%</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7%</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4%</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1%</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1200" kern="1200" dirty="0">
                          <a:solidFill>
                            <a:schemeClr val="tx1"/>
                          </a:solidFill>
                          <a:latin typeface="+mn-lt"/>
                          <a:ea typeface="+mn-ea"/>
                          <a:cs typeface="+mn-cs"/>
                        </a:rPr>
                        <a:t>グローバルで再エネの利用拡大に向けた取組を強化</a:t>
                      </a:r>
                      <a:br>
                        <a:rPr kumimoji="1" lang="en-US" altLang="ja-JP" sz="1200" kern="1200" dirty="0">
                          <a:solidFill>
                            <a:schemeClr val="tx1"/>
                          </a:solidFill>
                          <a:latin typeface="+mn-lt"/>
                          <a:ea typeface="+mn-ea"/>
                          <a:cs typeface="+mn-cs"/>
                        </a:rPr>
                      </a:br>
                      <a:r>
                        <a:rPr kumimoji="1" lang="ja-JP" altLang="en-US" sz="1200" kern="1200" dirty="0">
                          <a:solidFill>
                            <a:schemeClr val="tx1"/>
                          </a:solidFill>
                          <a:latin typeface="+mn-lt"/>
                          <a:ea typeface="+mn-ea"/>
                          <a:cs typeface="+mn-cs"/>
                        </a:rPr>
                        <a:t>海外の生産拠点を手始めに、各地域に応じた最適な手段を検討し、再エネ由来の電力調達を拡大</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a:solidFill>
                            <a:schemeClr val="tx1"/>
                          </a:solidFill>
                          <a:latin typeface="+mn-lt"/>
                          <a:ea typeface="+mn-ea"/>
                          <a:cs typeface="+mn-cs"/>
                        </a:rPr>
                        <a:t>コニカミノルタ　トピックス　</a:t>
                      </a:r>
                      <a:r>
                        <a:rPr kumimoji="1" lang="en-US" altLang="ja-JP" sz="700" b="1" kern="1200" dirty="0">
                          <a:solidFill>
                            <a:schemeClr val="tx1"/>
                          </a:solidFill>
                          <a:latin typeface="+mn-lt"/>
                          <a:ea typeface="+mn-ea"/>
                          <a:cs typeface="+mn-cs"/>
                        </a:rPr>
                        <a:t>2019</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2</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12</a:t>
                      </a:r>
                      <a:r>
                        <a:rPr kumimoji="1" lang="ja-JP" altLang="en-US" sz="700" b="1" kern="1200" dirty="0">
                          <a:solidFill>
                            <a:schemeClr val="tx1"/>
                          </a:solidFill>
                          <a:latin typeface="+mn-lt"/>
                          <a:ea typeface="+mn-ea"/>
                          <a:cs typeface="+mn-cs"/>
                        </a:rPr>
                        <a:t>日</a:t>
                      </a:r>
                      <a:br>
                        <a:rPr kumimoji="1" lang="en-US" altLang="ja-JP" sz="700" b="1" kern="1200" dirty="0">
                          <a:solidFill>
                            <a:schemeClr val="tx1"/>
                          </a:solidFill>
                          <a:latin typeface="+mn-lt"/>
                          <a:ea typeface="+mn-ea"/>
                          <a:cs typeface="+mn-cs"/>
                        </a:rPr>
                      </a:br>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.konicaminolta</a:t>
                      </a:r>
                      <a:r>
                        <a:rPr kumimoji="1" lang="en-US" altLang="ja-JP" sz="700" b="1" kern="1200">
                          <a:solidFill>
                            <a:schemeClr val="tx1"/>
                          </a:solidFill>
                          <a:latin typeface="+mn-lt"/>
                          <a:ea typeface="+mn-ea"/>
                          <a:cs typeface="+mn-cs"/>
                        </a:rPr>
                        <a:t>.com/jp-ja/newsroom/topics/2019/0212-01-01</a:t>
                      </a:r>
                      <a:r>
                        <a:rPr kumimoji="1" lang="en-US" altLang="ja-JP" sz="700" b="1" kern="1200" dirty="0">
                          <a:solidFill>
                            <a:schemeClr val="tx1"/>
                          </a:solidFill>
                          <a:latin typeface="+mn-lt"/>
                          <a:ea typeface="+mn-ea"/>
                          <a:cs typeface="+mn-cs"/>
                        </a:rPr>
                        <a:t>.html</a:t>
                      </a:r>
                      <a:endParaRPr kumimoji="1" lang="ja-JP" altLang="en-US"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69384">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1200" kern="1200" dirty="0">
                          <a:solidFill>
                            <a:schemeClr val="tx1"/>
                          </a:solidFill>
                          <a:latin typeface="+mn-lt"/>
                          <a:ea typeface="+mn-ea"/>
                          <a:cs typeface="+mn-cs"/>
                        </a:rPr>
                        <a:t>大東建託</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2040</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21%</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6%</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0%</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0%</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1200" kern="1200" dirty="0">
                          <a:solidFill>
                            <a:schemeClr val="tx1"/>
                          </a:solidFill>
                          <a:latin typeface="+mn-lt"/>
                          <a:ea typeface="+mn-ea"/>
                          <a:cs typeface="+mn-cs"/>
                        </a:rPr>
                        <a:t>自社が管理する約</a:t>
                      </a:r>
                      <a:r>
                        <a:rPr kumimoji="1" lang="en-US" altLang="ja-JP" sz="1200" kern="1200" dirty="0">
                          <a:solidFill>
                            <a:schemeClr val="tx1"/>
                          </a:solidFill>
                          <a:latin typeface="+mn-lt"/>
                          <a:ea typeface="+mn-ea"/>
                          <a:cs typeface="+mn-cs"/>
                        </a:rPr>
                        <a:t>1</a:t>
                      </a:r>
                      <a:r>
                        <a:rPr kumimoji="1" lang="ja-JP" altLang="en-US" sz="1200" kern="1200" dirty="0">
                          <a:solidFill>
                            <a:schemeClr val="tx1"/>
                          </a:solidFill>
                          <a:latin typeface="+mn-lt"/>
                          <a:ea typeface="+mn-ea"/>
                          <a:cs typeface="+mn-cs"/>
                        </a:rPr>
                        <a:t>万</a:t>
                      </a:r>
                      <a:r>
                        <a:rPr kumimoji="1" lang="en-US" altLang="ja-JP" sz="1200" kern="1200" dirty="0">
                          <a:solidFill>
                            <a:schemeClr val="tx1"/>
                          </a:solidFill>
                          <a:latin typeface="+mn-lt"/>
                          <a:ea typeface="+mn-ea"/>
                          <a:cs typeface="+mn-cs"/>
                        </a:rPr>
                        <a:t>3</a:t>
                      </a:r>
                      <a:r>
                        <a:rPr kumimoji="1" lang="ja-JP" altLang="en-US" sz="1200" kern="1200" dirty="0">
                          <a:solidFill>
                            <a:schemeClr val="tx1"/>
                          </a:solidFill>
                          <a:latin typeface="+mn-lt"/>
                          <a:ea typeface="+mn-ea"/>
                          <a:cs typeface="+mn-cs"/>
                        </a:rPr>
                        <a:t>千棟の賃貸住宅に設置してある太陽光発電設備を</a:t>
                      </a:r>
                      <a:r>
                        <a:rPr kumimoji="1" lang="en-US" altLang="ja-JP" sz="1200" kern="1200" dirty="0">
                          <a:solidFill>
                            <a:schemeClr val="tx1"/>
                          </a:solidFill>
                          <a:latin typeface="+mn-lt"/>
                          <a:ea typeface="+mn-ea"/>
                          <a:cs typeface="+mn-cs"/>
                        </a:rPr>
                        <a:t>FIT</a:t>
                      </a:r>
                      <a:r>
                        <a:rPr kumimoji="1" lang="ja-JP" altLang="en-US" sz="1200" kern="1200" dirty="0">
                          <a:solidFill>
                            <a:schemeClr val="tx1"/>
                          </a:solidFill>
                          <a:latin typeface="+mn-lt"/>
                          <a:ea typeface="+mn-ea"/>
                          <a:cs typeface="+mn-cs"/>
                        </a:rPr>
                        <a:t>制度終了後、自家消費へ切替え</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a:solidFill>
                            <a:schemeClr val="tx1"/>
                          </a:solidFill>
                          <a:latin typeface="+mn-lt"/>
                          <a:ea typeface="+mn-ea"/>
                          <a:cs typeface="+mn-cs"/>
                        </a:rPr>
                        <a:t>大東建託</a:t>
                      </a:r>
                      <a:r>
                        <a:rPr kumimoji="1" lang="ja-JP" altLang="en-US" sz="700" b="1" kern="1200" baseline="0" dirty="0">
                          <a:solidFill>
                            <a:schemeClr val="tx1"/>
                          </a:solidFill>
                          <a:latin typeface="+mn-lt"/>
                          <a:ea typeface="+mn-ea"/>
                          <a:cs typeface="+mn-cs"/>
                        </a:rPr>
                        <a:t>　</a:t>
                      </a:r>
                      <a:r>
                        <a:rPr kumimoji="1" lang="en-US" altLang="ja-JP" sz="700" b="1" kern="1200" dirty="0">
                          <a:solidFill>
                            <a:schemeClr val="tx1"/>
                          </a:solidFill>
                          <a:latin typeface="+mn-lt"/>
                          <a:ea typeface="+mn-ea"/>
                          <a:cs typeface="+mn-cs"/>
                        </a:rPr>
                        <a:t>NEWS</a:t>
                      </a:r>
                      <a:r>
                        <a:rPr kumimoji="1" lang="ja-JP" altLang="en-US" sz="700" b="1" kern="1200" dirty="0">
                          <a:solidFill>
                            <a:schemeClr val="tx1"/>
                          </a:solidFill>
                          <a:latin typeface="+mn-lt"/>
                          <a:ea typeface="+mn-ea"/>
                          <a:cs typeface="+mn-cs"/>
                        </a:rPr>
                        <a:t> </a:t>
                      </a:r>
                      <a:r>
                        <a:rPr kumimoji="1" lang="en-US" altLang="ja-JP" sz="700" b="1" kern="1200" dirty="0">
                          <a:solidFill>
                            <a:schemeClr val="tx1"/>
                          </a:solidFill>
                          <a:latin typeface="+mn-lt"/>
                          <a:ea typeface="+mn-ea"/>
                          <a:cs typeface="+mn-cs"/>
                        </a:rPr>
                        <a:t>RELEASE</a:t>
                      </a:r>
                      <a:r>
                        <a:rPr kumimoji="1" lang="ja-JP" altLang="en-US" sz="700" b="1" kern="1200" dirty="0">
                          <a:solidFill>
                            <a:schemeClr val="tx1"/>
                          </a:solidFill>
                          <a:latin typeface="+mn-lt"/>
                          <a:ea typeface="+mn-ea"/>
                          <a:cs typeface="+mn-cs"/>
                        </a:rPr>
                        <a:t>　</a:t>
                      </a:r>
                      <a:r>
                        <a:rPr kumimoji="1" lang="en-US" altLang="ja-JP" sz="700" b="1" kern="1200" dirty="0">
                          <a:solidFill>
                            <a:schemeClr val="tx1"/>
                          </a:solidFill>
                          <a:latin typeface="+mn-lt"/>
                          <a:ea typeface="+mn-ea"/>
                          <a:cs typeface="+mn-cs"/>
                        </a:rPr>
                        <a:t>2019</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2</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14</a:t>
                      </a:r>
                      <a:r>
                        <a:rPr kumimoji="1" lang="ja-JP" altLang="en-US" sz="700" b="1" kern="1200" dirty="0">
                          <a:solidFill>
                            <a:schemeClr val="tx1"/>
                          </a:solidFill>
                          <a:latin typeface="+mn-lt"/>
                          <a:ea typeface="+mn-ea"/>
                          <a:cs typeface="+mn-cs"/>
                        </a:rPr>
                        <a:t>日</a:t>
                      </a:r>
                      <a:br>
                        <a:rPr kumimoji="1" lang="en-US" altLang="ja-JP" sz="700" b="1" kern="1200" dirty="0">
                          <a:solidFill>
                            <a:schemeClr val="tx1"/>
                          </a:solidFill>
                          <a:latin typeface="+mn-lt"/>
                          <a:ea typeface="+mn-ea"/>
                          <a:cs typeface="+mn-cs"/>
                        </a:rPr>
                      </a:br>
                      <a:r>
                        <a:rPr kumimoji="1" lang="en-US" altLang="ja-JP" sz="700" b="1" kern="1200">
                          <a:solidFill>
                            <a:schemeClr val="tx1"/>
                          </a:solidFill>
                          <a:latin typeface="+mn-lt"/>
                          <a:ea typeface="+mn-ea"/>
                          <a:cs typeface="+mn-cs"/>
                        </a:rPr>
                        <a:t>http://www</a:t>
                      </a:r>
                      <a:r>
                        <a:rPr kumimoji="1" lang="en-US" altLang="ja-JP" sz="700" b="1" kern="1200" dirty="0">
                          <a:solidFill>
                            <a:schemeClr val="tx1"/>
                          </a:solidFill>
                          <a:latin typeface="+mn-lt"/>
                          <a:ea typeface="+mn-ea"/>
                          <a:cs typeface="+mn-cs"/>
                        </a:rPr>
                        <a:t>.kentaku.co</a:t>
                      </a:r>
                      <a:r>
                        <a:rPr kumimoji="1" lang="en-US" altLang="ja-JP" sz="700" b="1" kern="1200">
                          <a:solidFill>
                            <a:schemeClr val="tx1"/>
                          </a:solidFill>
                          <a:latin typeface="+mn-lt"/>
                          <a:ea typeface="+mn-ea"/>
                          <a:cs typeface="+mn-cs"/>
                        </a:rPr>
                        <a:t>.jp/corporate/pr/info/2019/aqehc4000000akot-att/re100_0214</a:t>
                      </a:r>
                      <a:r>
                        <a:rPr kumimoji="1" lang="en-US" altLang="ja-JP" sz="700" b="1" kern="1200" dirty="0">
                          <a:solidFill>
                            <a:schemeClr val="tx1"/>
                          </a:solidFill>
                          <a:latin typeface="+mn-lt"/>
                          <a:ea typeface="+mn-ea"/>
                          <a:cs typeface="+mn-cs"/>
                        </a:rPr>
                        <a:t>.pdf</a:t>
                      </a:r>
                      <a:endParaRPr kumimoji="1" lang="ja-JP" altLang="en-US"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59918">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1100" kern="1200" dirty="0">
                          <a:solidFill>
                            <a:schemeClr val="tx1"/>
                          </a:solidFill>
                          <a:latin typeface="+mn-lt"/>
                          <a:ea typeface="+mn-ea"/>
                          <a:cs typeface="+mn-cs"/>
                        </a:rPr>
                        <a:t>野村総合研究所</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2050</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51%</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3%</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1%</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1%</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1200" kern="1200" dirty="0">
                          <a:solidFill>
                            <a:schemeClr val="tx1"/>
                          </a:solidFill>
                          <a:latin typeface="+mn-lt"/>
                          <a:ea typeface="+mn-ea"/>
                          <a:cs typeface="+mn-cs"/>
                        </a:rPr>
                        <a:t>膨大なエネルギーを消費するデータセンターをはじめ国内外の拠点において、各地域に応じた最適な再生エネルギー調達手段を検討し、再生エネルギーの利用を拡大</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u="none" kern="1200" dirty="0">
                          <a:solidFill>
                            <a:schemeClr val="tx1"/>
                          </a:solidFill>
                          <a:latin typeface="+mn-lt"/>
                          <a:ea typeface="+mn-ea"/>
                          <a:cs typeface="+mn-cs"/>
                        </a:rPr>
                        <a:t>野村総合研究所　お知らせ　</a:t>
                      </a:r>
                      <a:r>
                        <a:rPr kumimoji="1" lang="en-US" altLang="ja-JP" sz="700" b="1" u="none" kern="1200" dirty="0">
                          <a:solidFill>
                            <a:schemeClr val="tx1"/>
                          </a:solidFill>
                          <a:latin typeface="+mn-lt"/>
                          <a:ea typeface="+mn-ea"/>
                          <a:cs typeface="+mn-cs"/>
                        </a:rPr>
                        <a:t>2019</a:t>
                      </a:r>
                      <a:r>
                        <a:rPr kumimoji="1" lang="ja-JP" altLang="en-US" sz="700" b="1" u="none" kern="1200" dirty="0">
                          <a:solidFill>
                            <a:schemeClr val="tx1"/>
                          </a:solidFill>
                          <a:latin typeface="+mn-lt"/>
                          <a:ea typeface="+mn-ea"/>
                          <a:cs typeface="+mn-cs"/>
                        </a:rPr>
                        <a:t>年</a:t>
                      </a:r>
                      <a:r>
                        <a:rPr kumimoji="1" lang="en-US" altLang="ja-JP" sz="700" b="1" u="none" kern="1200" dirty="0">
                          <a:solidFill>
                            <a:schemeClr val="tx1"/>
                          </a:solidFill>
                          <a:latin typeface="+mn-lt"/>
                          <a:ea typeface="+mn-ea"/>
                          <a:cs typeface="+mn-cs"/>
                        </a:rPr>
                        <a:t>2</a:t>
                      </a:r>
                      <a:r>
                        <a:rPr kumimoji="1" lang="ja-JP" altLang="en-US" sz="700" b="1" u="none" kern="1200" dirty="0">
                          <a:solidFill>
                            <a:schemeClr val="tx1"/>
                          </a:solidFill>
                          <a:latin typeface="+mn-lt"/>
                          <a:ea typeface="+mn-ea"/>
                          <a:cs typeface="+mn-cs"/>
                        </a:rPr>
                        <a:t>月</a:t>
                      </a:r>
                      <a:r>
                        <a:rPr kumimoji="1" lang="en-US" altLang="ja-JP" sz="700" b="1" u="none" kern="1200" dirty="0">
                          <a:solidFill>
                            <a:schemeClr val="tx1"/>
                          </a:solidFill>
                          <a:latin typeface="+mn-lt"/>
                          <a:ea typeface="+mn-ea"/>
                          <a:cs typeface="+mn-cs"/>
                        </a:rPr>
                        <a:t>21</a:t>
                      </a:r>
                      <a:r>
                        <a:rPr kumimoji="1" lang="ja-JP" altLang="en-US" sz="700" b="1" u="none" kern="1200" dirty="0">
                          <a:solidFill>
                            <a:schemeClr val="tx1"/>
                          </a:solidFill>
                          <a:latin typeface="+mn-lt"/>
                          <a:ea typeface="+mn-ea"/>
                          <a:cs typeface="+mn-cs"/>
                        </a:rPr>
                        <a:t>日</a:t>
                      </a:r>
                      <a:endParaRPr kumimoji="1" lang="en-US" altLang="ja-JP" sz="700" b="1" u="none" kern="1200" dirty="0">
                        <a:solidFill>
                          <a:schemeClr val="tx1"/>
                        </a:solidFill>
                        <a:latin typeface="+mn-lt"/>
                        <a:ea typeface="+mn-ea"/>
                        <a:cs typeface="+mn-cs"/>
                      </a:endParaRPr>
                    </a:p>
                    <a:p>
                      <a:pPr marL="0" algn="l" defTabSz="914400" rtl="0" eaLnBrk="1" latinLnBrk="0" hangingPunct="1"/>
                      <a:r>
                        <a:rPr kumimoji="1" lang="en-US" altLang="ja-JP" sz="700" b="1" u="none" kern="1200" dirty="0">
                          <a:solidFill>
                            <a:schemeClr val="tx1"/>
                          </a:solidFill>
                          <a:latin typeface="+mn-lt"/>
                          <a:ea typeface="+mn-ea"/>
                          <a:cs typeface="+mn-cs"/>
                        </a:rPr>
                        <a:t>https://www.nri.com/-/media/Corporate/jp/Files/PDF/news/info/cc/2019/190221_1.pdf</a:t>
                      </a:r>
                      <a:endParaRPr kumimoji="1" lang="ja-JP" altLang="en-US" sz="700" b="1" u="none"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4" name="タイトル 3"/>
          <p:cNvSpPr>
            <a:spLocks noGrp="1"/>
          </p:cNvSpPr>
          <p:nvPr>
            <p:ph type="title"/>
          </p:nvPr>
        </p:nvSpPr>
        <p:spPr>
          <a:xfrm>
            <a:off x="161925" y="248845"/>
            <a:ext cx="9279534" cy="729670"/>
          </a:xfrm>
        </p:spPr>
        <p:txBody>
          <a:bodyPr/>
          <a:lstStyle/>
          <a:p>
            <a:r>
              <a:rPr lang="en-US" altLang="ja-JP" dirty="0"/>
              <a:t>RE100</a:t>
            </a:r>
            <a:r>
              <a:rPr lang="ja-JP" altLang="en-US" dirty="0"/>
              <a:t>に参加している日本企業の取組（</a:t>
            </a:r>
            <a:r>
              <a:rPr lang="en-US" altLang="ja-JP" dirty="0"/>
              <a:t>2/10</a:t>
            </a:r>
            <a:r>
              <a:rPr lang="ja-JP" altLang="en-US" dirty="0"/>
              <a:t>）</a:t>
            </a:r>
            <a:endParaRPr kumimoji="1" lang="ja-JP" altLang="en-US" dirty="0"/>
          </a:p>
        </p:txBody>
      </p:sp>
      <p:sp>
        <p:nvSpPr>
          <p:cNvPr id="8" name="テキスト ボックス 11"/>
          <p:cNvSpPr txBox="1">
            <a:spLocks noChangeArrowheads="1"/>
          </p:cNvSpPr>
          <p:nvPr/>
        </p:nvSpPr>
        <p:spPr bwMode="auto">
          <a:xfrm>
            <a:off x="739099" y="7266606"/>
            <a:ext cx="95367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defTabSz="844083" eaLnBrk="1" fontAlgn="auto" hangingPunct="1">
              <a:lnSpc>
                <a:spcPct val="100000"/>
              </a:lnSpc>
              <a:spcBef>
                <a:spcPts val="0"/>
              </a:spcBef>
              <a:spcAft>
                <a:spcPts val="0"/>
              </a:spcAft>
              <a:defRPr/>
            </a:pPr>
            <a:r>
              <a:rPr lang="en-US" altLang="ja-JP" sz="1000" dirty="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出所</a:t>
            </a:r>
            <a:r>
              <a:rPr lang="en-US" altLang="ja-JP" sz="1000" dirty="0">
                <a:solidFill>
                  <a:srgbClr val="000000"/>
                </a:solidFill>
                <a:latin typeface="Meiryo UI" pitchFamily="50" charset="-128"/>
                <a:ea typeface="Meiryo UI" pitchFamily="50" charset="-128"/>
                <a:cs typeface="Meiryo UI" pitchFamily="50" charset="-128"/>
              </a:rPr>
              <a:t>]RE100 Annual Report 2022</a:t>
            </a:r>
            <a:r>
              <a:rPr lang="ja-JP" altLang="en-US" sz="1000" dirty="0">
                <a:solidFill>
                  <a:srgbClr val="000000"/>
                </a:solidFill>
                <a:latin typeface="Meiryo UI" pitchFamily="50" charset="-128"/>
                <a:ea typeface="Meiryo UI" pitchFamily="50" charset="-128"/>
                <a:cs typeface="Meiryo UI" pitchFamily="50" charset="-128"/>
              </a:rPr>
              <a:t>（</a:t>
            </a:r>
            <a:r>
              <a:rPr lang="en-US" altLang="ja-JP" sz="1000" dirty="0">
                <a:solidFill>
                  <a:srgbClr val="000000"/>
                </a:solidFill>
                <a:latin typeface="Meiryo UI" pitchFamily="50" charset="-128"/>
                <a:ea typeface="Meiryo UI" pitchFamily="50" charset="-128"/>
                <a:cs typeface="Meiryo UI" pitchFamily="50" charset="-128"/>
              </a:rPr>
              <a:t>https://www.there100.org/sites/re100/files/2023-01/CDP_RE100_Report_2023%20%282%29.pdf</a:t>
            </a:r>
            <a:r>
              <a:rPr lang="ja-JP" altLang="en-US" sz="1000" dirty="0">
                <a:solidFill>
                  <a:srgbClr val="000000"/>
                </a:solidFill>
                <a:latin typeface="Meiryo UI" pitchFamily="50" charset="-128"/>
                <a:ea typeface="Meiryo UI" pitchFamily="50" charset="-128"/>
                <a:cs typeface="Meiryo UI" pitchFamily="50" charset="-128"/>
              </a:rPr>
              <a:t>）より作成</a:t>
            </a:r>
          </a:p>
        </p:txBody>
      </p:sp>
      <p:sp>
        <p:nvSpPr>
          <p:cNvPr id="3" name="テキスト ボックス 2">
            <a:extLst>
              <a:ext uri="{FF2B5EF4-FFF2-40B4-BE49-F238E27FC236}">
                <a16:creationId xmlns:a16="http://schemas.microsoft.com/office/drawing/2014/main" id="{D9693361-6619-49D1-406C-9FE22866B033}"/>
              </a:ext>
            </a:extLst>
          </p:cNvPr>
          <p:cNvSpPr txBox="1"/>
          <p:nvPr/>
        </p:nvSpPr>
        <p:spPr bwMode="auto">
          <a:xfrm>
            <a:off x="7936878" y="566109"/>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779725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1925" y="284266"/>
            <a:ext cx="9288000" cy="648000"/>
          </a:xfrm>
        </p:spPr>
        <p:txBody>
          <a:bodyPr/>
          <a:lstStyle/>
          <a:p>
            <a:r>
              <a:rPr kumimoji="1" lang="en-US" altLang="ja-JP" dirty="0"/>
              <a:t>RE100</a:t>
            </a:r>
            <a:r>
              <a:rPr kumimoji="1" lang="ja-JP" altLang="en-US" dirty="0"/>
              <a:t>に参加している日本企業の取組（</a:t>
            </a:r>
            <a:r>
              <a:rPr lang="en-US" altLang="ja-JP" dirty="0"/>
              <a:t>3</a:t>
            </a:r>
            <a:r>
              <a:rPr kumimoji="1" lang="en-US" altLang="ja-JP" dirty="0"/>
              <a:t>/10</a:t>
            </a:r>
            <a:r>
              <a:rPr kumimoji="1" lang="ja-JP" altLang="en-US" dirty="0"/>
              <a:t>）</a:t>
            </a:r>
          </a:p>
        </p:txBody>
      </p:sp>
      <p:graphicFrame>
        <p:nvGraphicFramePr>
          <p:cNvPr id="12" name="表 11"/>
          <p:cNvGraphicFramePr>
            <a:graphicFrameLocks noGrp="1"/>
          </p:cNvGraphicFramePr>
          <p:nvPr>
            <p:extLst>
              <p:ext uri="{D42A27DB-BD31-4B8C-83A1-F6EECF244321}">
                <p14:modId xmlns:p14="http://schemas.microsoft.com/office/powerpoint/2010/main" val="1262807719"/>
              </p:ext>
            </p:extLst>
          </p:nvPr>
        </p:nvGraphicFramePr>
        <p:xfrm>
          <a:off x="161925" y="1024442"/>
          <a:ext cx="10377488" cy="5705040"/>
        </p:xfrm>
        <a:graphic>
          <a:graphicData uri="http://schemas.openxmlformats.org/drawingml/2006/table">
            <a:tbl>
              <a:tblPr firstRow="1" bandRow="1"/>
              <a:tblGrid>
                <a:gridCol w="1088547">
                  <a:extLst>
                    <a:ext uri="{9D8B030D-6E8A-4147-A177-3AD203B41FA5}">
                      <a16:colId xmlns:a16="http://schemas.microsoft.com/office/drawing/2014/main" val="20000"/>
                    </a:ext>
                  </a:extLst>
                </a:gridCol>
                <a:gridCol w="870838">
                  <a:extLst>
                    <a:ext uri="{9D8B030D-6E8A-4147-A177-3AD203B41FA5}">
                      <a16:colId xmlns:a16="http://schemas.microsoft.com/office/drawing/2014/main" val="20003"/>
                    </a:ext>
                  </a:extLst>
                </a:gridCol>
                <a:gridCol w="616844">
                  <a:extLst>
                    <a:ext uri="{9D8B030D-6E8A-4147-A177-3AD203B41FA5}">
                      <a16:colId xmlns:a16="http://schemas.microsoft.com/office/drawing/2014/main" val="20004"/>
                    </a:ext>
                  </a:extLst>
                </a:gridCol>
                <a:gridCol w="616844">
                  <a:extLst>
                    <a:ext uri="{9D8B030D-6E8A-4147-A177-3AD203B41FA5}">
                      <a16:colId xmlns:a16="http://schemas.microsoft.com/office/drawing/2014/main" val="20006"/>
                    </a:ext>
                  </a:extLst>
                </a:gridCol>
                <a:gridCol w="616844">
                  <a:extLst>
                    <a:ext uri="{9D8B030D-6E8A-4147-A177-3AD203B41FA5}">
                      <a16:colId xmlns:a16="http://schemas.microsoft.com/office/drawing/2014/main" val="3303520371"/>
                    </a:ext>
                  </a:extLst>
                </a:gridCol>
                <a:gridCol w="616844">
                  <a:extLst>
                    <a:ext uri="{9D8B030D-6E8A-4147-A177-3AD203B41FA5}">
                      <a16:colId xmlns:a16="http://schemas.microsoft.com/office/drawing/2014/main" val="2758728091"/>
                    </a:ext>
                  </a:extLst>
                </a:gridCol>
                <a:gridCol w="616844">
                  <a:extLst>
                    <a:ext uri="{9D8B030D-6E8A-4147-A177-3AD203B41FA5}">
                      <a16:colId xmlns:a16="http://schemas.microsoft.com/office/drawing/2014/main" val="1794797490"/>
                    </a:ext>
                  </a:extLst>
                </a:gridCol>
                <a:gridCol w="616844">
                  <a:extLst>
                    <a:ext uri="{9D8B030D-6E8A-4147-A177-3AD203B41FA5}">
                      <a16:colId xmlns:a16="http://schemas.microsoft.com/office/drawing/2014/main" val="2983509542"/>
                    </a:ext>
                  </a:extLst>
                </a:gridCol>
                <a:gridCol w="3265642">
                  <a:extLst>
                    <a:ext uri="{9D8B030D-6E8A-4147-A177-3AD203B41FA5}">
                      <a16:colId xmlns:a16="http://schemas.microsoft.com/office/drawing/2014/main" val="20005"/>
                    </a:ext>
                  </a:extLst>
                </a:gridCol>
                <a:gridCol w="1451397">
                  <a:extLst>
                    <a:ext uri="{9D8B030D-6E8A-4147-A177-3AD203B41FA5}">
                      <a16:colId xmlns:a16="http://schemas.microsoft.com/office/drawing/2014/main" val="20007"/>
                    </a:ext>
                  </a:extLst>
                </a:gridCol>
              </a:tblGrid>
              <a:tr h="254122">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参加企業</a:t>
                      </a:r>
                      <a:endParaRPr kumimoji="1" lang="en-US" altLang="ja-JP" sz="1200" dirty="0"/>
                    </a:p>
                    <a:p>
                      <a:pPr algn="ctr"/>
                      <a:r>
                        <a:rPr kumimoji="1" lang="ja-JP" altLang="en-US" sz="1200" b="0" dirty="0">
                          <a:solidFill>
                            <a:schemeClr val="tx1"/>
                          </a:solidFill>
                          <a:latin typeface="Meiryo UI" pitchFamily="50" charset="-128"/>
                          <a:ea typeface="Meiryo UI" pitchFamily="50" charset="-128"/>
                          <a:cs typeface="Meiryo UI" pitchFamily="50" charset="-128"/>
                        </a:rPr>
                        <a:t>（参加順）</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再エネ</a:t>
                      </a:r>
                      <a:r>
                        <a:rPr kumimoji="1" lang="en-US" altLang="ja-JP" sz="1200" dirty="0"/>
                        <a:t>100%</a:t>
                      </a:r>
                    </a:p>
                    <a:p>
                      <a:pPr algn="ctr"/>
                      <a:r>
                        <a:rPr kumimoji="1" lang="ja-JP" altLang="en-US" sz="1200" dirty="0"/>
                        <a:t>達成目標年</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6">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達成進捗</a:t>
                      </a: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B w="12700" cap="flat" cmpd="sng" algn="ctr">
                      <a:solidFill>
                        <a:schemeClr val="bg1"/>
                      </a:solidFill>
                      <a:prstDash val="solid"/>
                      <a:round/>
                      <a:headEnd type="none" w="med" len="med"/>
                      <a:tailEnd type="none" w="med" len="med"/>
                    </a:lnB>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アプローチ</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ctr" defTabSz="914400" rtl="0" eaLnBrk="1" latinLnBrk="0" hangingPunct="1"/>
                      <a:r>
                        <a:rPr kumimoji="1" lang="ja-JP" altLang="en-US" sz="1200" kern="1200" dirty="0">
                          <a:solidFill>
                            <a:schemeClr val="tx1"/>
                          </a:solidFill>
                          <a:latin typeface="+mn-lt"/>
                          <a:ea typeface="+mn-ea"/>
                          <a:cs typeface="+mn-cs"/>
                        </a:rPr>
                        <a:t>出所</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54122">
                <a:tc vMerge="1">
                  <a:txBody>
                    <a:bodyPr/>
                    <a:lstStyle/>
                    <a:p>
                      <a:endParaRPr kumimoji="1" lang="ja-JP" altLang="en-US"/>
                    </a:p>
                  </a:txBody>
                  <a:tcPr/>
                </a:tc>
                <a:tc vMerge="1">
                  <a:txBody>
                    <a:bodyPr/>
                    <a:lstStyle/>
                    <a:p>
                      <a:endParaRPr kumimoji="1" lang="ja-JP" altLang="en-US"/>
                    </a:p>
                  </a:txBody>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2021</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2020</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2019</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2018</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2017</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2016</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965539518"/>
                  </a:ext>
                </a:extLst>
              </a:tr>
              <a:tr h="582902">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1100" kern="1200" dirty="0">
                          <a:solidFill>
                            <a:schemeClr val="tx1"/>
                          </a:solidFill>
                          <a:latin typeface="+mn-lt"/>
                          <a:ea typeface="+mn-ea"/>
                          <a:cs typeface="+mn-cs"/>
                        </a:rPr>
                        <a:t>東急不動産</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2025</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8%</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0%</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0%</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1200" b="0" kern="1200" dirty="0">
                          <a:solidFill>
                            <a:schemeClr val="tx1"/>
                          </a:solidFill>
                          <a:latin typeface="+mn-lt"/>
                          <a:ea typeface="+mn-ea"/>
                          <a:cs typeface="+mn-cs"/>
                        </a:rPr>
                        <a:t>保有・運営する再エネ設備</a:t>
                      </a:r>
                      <a:r>
                        <a:rPr kumimoji="1" lang="en-US" altLang="ja-JP" sz="1200" b="0" kern="1200" dirty="0">
                          <a:solidFill>
                            <a:schemeClr val="tx1"/>
                          </a:solidFill>
                          <a:latin typeface="+mn-lt"/>
                          <a:ea typeface="+mn-ea"/>
                          <a:cs typeface="+mn-cs"/>
                        </a:rPr>
                        <a:t>(2019</a:t>
                      </a:r>
                      <a:r>
                        <a:rPr kumimoji="1" lang="ja-JP" altLang="en-US" sz="1200" b="0" kern="1200" dirty="0">
                          <a:solidFill>
                            <a:schemeClr val="tx1"/>
                          </a:solidFill>
                          <a:latin typeface="+mn-lt"/>
                          <a:ea typeface="+mn-ea"/>
                          <a:cs typeface="+mn-cs"/>
                        </a:rPr>
                        <a:t>年</a:t>
                      </a:r>
                      <a:r>
                        <a:rPr kumimoji="1" lang="en-US" altLang="ja-JP" sz="1200" b="0" kern="1200" dirty="0">
                          <a:solidFill>
                            <a:schemeClr val="tx1"/>
                          </a:solidFill>
                          <a:latin typeface="+mn-lt"/>
                          <a:ea typeface="+mn-ea"/>
                          <a:cs typeface="+mn-cs"/>
                        </a:rPr>
                        <a:t>3</a:t>
                      </a:r>
                      <a:r>
                        <a:rPr kumimoji="1" lang="ja-JP" altLang="en-US" sz="1200" b="0" kern="1200" dirty="0">
                          <a:solidFill>
                            <a:schemeClr val="tx1"/>
                          </a:solidFill>
                          <a:latin typeface="+mn-lt"/>
                          <a:ea typeface="+mn-ea"/>
                          <a:cs typeface="+mn-cs"/>
                        </a:rPr>
                        <a:t>月末時点で</a:t>
                      </a:r>
                      <a:r>
                        <a:rPr kumimoji="1" lang="en-US" altLang="ja-JP" sz="1200" b="0" kern="1200" dirty="0">
                          <a:solidFill>
                            <a:schemeClr val="tx1"/>
                          </a:solidFill>
                          <a:latin typeface="+mn-lt"/>
                          <a:ea typeface="+mn-ea"/>
                          <a:cs typeface="+mn-cs"/>
                        </a:rPr>
                        <a:t>43</a:t>
                      </a:r>
                      <a:r>
                        <a:rPr kumimoji="1" lang="ja-JP" altLang="en-US" sz="1200" b="0" kern="1200" dirty="0">
                          <a:solidFill>
                            <a:schemeClr val="tx1"/>
                          </a:solidFill>
                          <a:latin typeface="+mn-lt"/>
                          <a:ea typeface="+mn-ea"/>
                          <a:cs typeface="+mn-cs"/>
                        </a:rPr>
                        <a:t>か所・</a:t>
                      </a:r>
                      <a:r>
                        <a:rPr kumimoji="1" lang="en-US" altLang="ja-JP" sz="1200" b="0" kern="1200" dirty="0">
                          <a:solidFill>
                            <a:schemeClr val="tx1"/>
                          </a:solidFill>
                          <a:latin typeface="+mn-lt"/>
                          <a:ea typeface="+mn-ea"/>
                          <a:cs typeface="+mn-cs"/>
                        </a:rPr>
                        <a:t>819MW ※</a:t>
                      </a:r>
                      <a:r>
                        <a:rPr kumimoji="1" lang="ja-JP" altLang="en-US" sz="1200" b="0" kern="1200" dirty="0">
                          <a:solidFill>
                            <a:schemeClr val="tx1"/>
                          </a:solidFill>
                          <a:latin typeface="+mn-lt"/>
                          <a:ea typeface="+mn-ea"/>
                          <a:cs typeface="+mn-cs"/>
                        </a:rPr>
                        <a:t>開発中、共同事業含む総関与事業値</a:t>
                      </a:r>
                      <a:r>
                        <a:rPr kumimoji="1" lang="en-US" altLang="ja-JP" sz="1200" b="0" kern="1200" dirty="0">
                          <a:solidFill>
                            <a:schemeClr val="tx1"/>
                          </a:solidFill>
                          <a:latin typeface="+mn-lt"/>
                          <a:ea typeface="+mn-ea"/>
                          <a:cs typeface="+mn-cs"/>
                        </a:rPr>
                        <a:t>)</a:t>
                      </a:r>
                      <a:r>
                        <a:rPr kumimoji="1" lang="ja-JP" altLang="en-US" sz="1200" b="0" kern="1200" dirty="0">
                          <a:solidFill>
                            <a:schemeClr val="tx1"/>
                          </a:solidFill>
                          <a:latin typeface="+mn-lt"/>
                          <a:ea typeface="+mn-ea"/>
                          <a:cs typeface="+mn-cs"/>
                        </a:rPr>
                        <a:t>を将来的に自社利用</a:t>
                      </a:r>
                      <a:endParaRPr kumimoji="1" lang="en-US" altLang="ja-JP" sz="1200" b="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u="none" kern="1200" dirty="0">
                          <a:solidFill>
                            <a:schemeClr val="tx1"/>
                          </a:solidFill>
                          <a:latin typeface="+mn-lt"/>
                          <a:ea typeface="+mn-ea"/>
                          <a:cs typeface="+mn-cs"/>
                        </a:rPr>
                        <a:t>東急不動産ホールディングス　ニュースリリース　</a:t>
                      </a:r>
                      <a:r>
                        <a:rPr kumimoji="1" lang="en-US" altLang="ja-JP" sz="700" b="1" u="none" kern="1200" dirty="0">
                          <a:solidFill>
                            <a:schemeClr val="tx1"/>
                          </a:solidFill>
                          <a:latin typeface="+mn-lt"/>
                          <a:ea typeface="+mn-ea"/>
                          <a:cs typeface="+mn-cs"/>
                        </a:rPr>
                        <a:t>2019</a:t>
                      </a:r>
                      <a:r>
                        <a:rPr kumimoji="1" lang="ja-JP" altLang="en-US" sz="700" b="1" u="none" kern="1200" dirty="0">
                          <a:solidFill>
                            <a:schemeClr val="tx1"/>
                          </a:solidFill>
                          <a:latin typeface="+mn-lt"/>
                          <a:ea typeface="+mn-ea"/>
                          <a:cs typeface="+mn-cs"/>
                        </a:rPr>
                        <a:t>年</a:t>
                      </a:r>
                      <a:r>
                        <a:rPr kumimoji="1" lang="en-US" altLang="ja-JP" sz="700" b="1" u="none" kern="1200" dirty="0">
                          <a:solidFill>
                            <a:schemeClr val="tx1"/>
                          </a:solidFill>
                          <a:latin typeface="+mn-lt"/>
                          <a:ea typeface="+mn-ea"/>
                          <a:cs typeface="+mn-cs"/>
                        </a:rPr>
                        <a:t>4</a:t>
                      </a:r>
                      <a:r>
                        <a:rPr kumimoji="1" lang="ja-JP" altLang="en-US" sz="700" b="1" u="none" kern="1200" dirty="0">
                          <a:solidFill>
                            <a:schemeClr val="tx1"/>
                          </a:solidFill>
                          <a:latin typeface="+mn-lt"/>
                          <a:ea typeface="+mn-ea"/>
                          <a:cs typeface="+mn-cs"/>
                        </a:rPr>
                        <a:t>月</a:t>
                      </a:r>
                      <a:r>
                        <a:rPr kumimoji="1" lang="en-US" altLang="ja-JP" sz="700" b="1" u="none" kern="1200" dirty="0">
                          <a:solidFill>
                            <a:schemeClr val="tx1"/>
                          </a:solidFill>
                          <a:latin typeface="+mn-lt"/>
                          <a:ea typeface="+mn-ea"/>
                          <a:cs typeface="+mn-cs"/>
                        </a:rPr>
                        <a:t>12</a:t>
                      </a:r>
                      <a:r>
                        <a:rPr kumimoji="1" lang="ja-JP" altLang="en-US" sz="700" b="1" u="none" kern="1200" dirty="0">
                          <a:solidFill>
                            <a:schemeClr val="tx1"/>
                          </a:solidFill>
                          <a:latin typeface="+mn-lt"/>
                          <a:ea typeface="+mn-ea"/>
                          <a:cs typeface="+mn-cs"/>
                        </a:rPr>
                        <a:t>日</a:t>
                      </a:r>
                      <a:endParaRPr kumimoji="1" lang="en-US" altLang="ja-JP" sz="700" b="1" u="none" kern="1200" dirty="0">
                        <a:solidFill>
                          <a:schemeClr val="tx1"/>
                        </a:solidFill>
                        <a:latin typeface="+mn-lt"/>
                        <a:ea typeface="+mn-ea"/>
                        <a:cs typeface="+mn-cs"/>
                      </a:endParaRPr>
                    </a:p>
                    <a:p>
                      <a:pPr marL="0" algn="l" defTabSz="914400" rtl="0" eaLnBrk="1" latinLnBrk="0" hangingPunct="1"/>
                      <a:r>
                        <a:rPr kumimoji="1" lang="en-US" altLang="ja-JP" sz="700" b="1" u="none" kern="1200" dirty="0">
                          <a:solidFill>
                            <a:schemeClr val="tx1"/>
                          </a:solidFill>
                          <a:latin typeface="+mn-lt"/>
                          <a:ea typeface="+mn-ea"/>
                          <a:cs typeface="+mn-cs"/>
                        </a:rPr>
                        <a:t>https://www.tokyu-fudosan-hd.co.jp/news/pdf/1872.pdf</a:t>
                      </a:r>
                      <a:endParaRPr kumimoji="1" lang="ja-JP" altLang="en-US" sz="700" b="1" u="none"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4025901"/>
                  </a:ext>
                </a:extLst>
              </a:tr>
              <a:tr h="582902">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1100" kern="1200" dirty="0">
                          <a:solidFill>
                            <a:schemeClr val="tx1"/>
                          </a:solidFill>
                          <a:latin typeface="+mn-lt"/>
                          <a:ea typeface="+mn-ea"/>
                          <a:cs typeface="+mn-cs"/>
                        </a:rPr>
                        <a:t>富士フイルム</a:t>
                      </a:r>
                      <a:r>
                        <a:rPr kumimoji="1" lang="en-US" altLang="ja-JP" sz="1100" kern="1200" dirty="0">
                          <a:solidFill>
                            <a:schemeClr val="tx1"/>
                          </a:solidFill>
                          <a:latin typeface="+mn-lt"/>
                          <a:ea typeface="+mn-ea"/>
                          <a:cs typeface="+mn-cs"/>
                        </a:rPr>
                        <a:t>HD</a:t>
                      </a:r>
                      <a:endParaRPr kumimoji="1" lang="ja-JP" altLang="en-US" sz="11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2050</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11%</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5%</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5%</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5%</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1200" b="0" kern="1200" dirty="0">
                          <a:solidFill>
                            <a:schemeClr val="tx1"/>
                          </a:solidFill>
                          <a:latin typeface="+mn-lt"/>
                          <a:ea typeface="+mn-ea"/>
                          <a:cs typeface="+mn-cs"/>
                        </a:rPr>
                        <a:t>再生可能エネルギー由来電力の利用推進とコジェネレーション自家発電システムでの水素燃料などへの転換・導入</a:t>
                      </a:r>
                      <a:endParaRPr kumimoji="1" lang="en-US" altLang="ja-JP" sz="1200" b="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u="none" kern="1200" dirty="0">
                          <a:solidFill>
                            <a:schemeClr val="tx1"/>
                          </a:solidFill>
                          <a:latin typeface="+mn-lt"/>
                          <a:ea typeface="+mn-ea"/>
                          <a:cs typeface="+mn-cs"/>
                        </a:rPr>
                        <a:t>富士フイルムホールディングス　ニュースリリース　</a:t>
                      </a:r>
                      <a:r>
                        <a:rPr kumimoji="1" lang="en-US" altLang="ja-JP" sz="700" b="1" u="none" kern="1200" dirty="0">
                          <a:solidFill>
                            <a:schemeClr val="tx1"/>
                          </a:solidFill>
                          <a:latin typeface="+mn-lt"/>
                          <a:ea typeface="+mn-ea"/>
                          <a:cs typeface="+mn-cs"/>
                        </a:rPr>
                        <a:t>2019</a:t>
                      </a:r>
                      <a:r>
                        <a:rPr kumimoji="1" lang="ja-JP" altLang="en-US" sz="700" b="1" u="none" kern="1200" dirty="0">
                          <a:solidFill>
                            <a:schemeClr val="tx1"/>
                          </a:solidFill>
                          <a:latin typeface="+mn-lt"/>
                          <a:ea typeface="+mn-ea"/>
                          <a:cs typeface="+mn-cs"/>
                        </a:rPr>
                        <a:t>年</a:t>
                      </a:r>
                      <a:r>
                        <a:rPr kumimoji="1" lang="en-US" altLang="ja-JP" sz="700" b="1" u="none" kern="1200" dirty="0">
                          <a:solidFill>
                            <a:schemeClr val="tx1"/>
                          </a:solidFill>
                          <a:latin typeface="+mn-lt"/>
                          <a:ea typeface="+mn-ea"/>
                          <a:cs typeface="+mn-cs"/>
                        </a:rPr>
                        <a:t>4</a:t>
                      </a:r>
                      <a:r>
                        <a:rPr kumimoji="1" lang="ja-JP" altLang="en-US" sz="700" b="1" u="none" kern="1200" dirty="0">
                          <a:solidFill>
                            <a:schemeClr val="tx1"/>
                          </a:solidFill>
                          <a:latin typeface="+mn-lt"/>
                          <a:ea typeface="+mn-ea"/>
                          <a:cs typeface="+mn-cs"/>
                        </a:rPr>
                        <a:t>月</a:t>
                      </a:r>
                      <a:r>
                        <a:rPr kumimoji="1" lang="en-US" altLang="ja-JP" sz="700" b="1" u="none" kern="1200" dirty="0">
                          <a:solidFill>
                            <a:schemeClr val="tx1"/>
                          </a:solidFill>
                          <a:latin typeface="+mn-lt"/>
                          <a:ea typeface="+mn-ea"/>
                          <a:cs typeface="+mn-cs"/>
                        </a:rPr>
                        <a:t>25</a:t>
                      </a:r>
                      <a:r>
                        <a:rPr kumimoji="1" lang="ja-JP" altLang="en-US" sz="700" b="1" u="none" kern="1200" dirty="0">
                          <a:solidFill>
                            <a:schemeClr val="tx1"/>
                          </a:solidFill>
                          <a:latin typeface="+mn-lt"/>
                          <a:ea typeface="+mn-ea"/>
                          <a:cs typeface="+mn-cs"/>
                        </a:rPr>
                        <a:t>日</a:t>
                      </a:r>
                    </a:p>
                    <a:p>
                      <a:pPr marL="0" algn="l" defTabSz="914400" rtl="0" eaLnBrk="1" latinLnBrk="0" hangingPunct="1"/>
                      <a:r>
                        <a:rPr kumimoji="1" lang="en-US" altLang="ja-JP" sz="700" b="1" u="none" kern="1200">
                          <a:solidFill>
                            <a:schemeClr val="tx1"/>
                          </a:solidFill>
                          <a:latin typeface="+mn-lt"/>
                          <a:ea typeface="+mn-ea"/>
                          <a:cs typeface="+mn-cs"/>
                        </a:rPr>
                        <a:t>https://www</a:t>
                      </a:r>
                      <a:r>
                        <a:rPr kumimoji="1" lang="en-US" altLang="ja-JP" sz="700" b="1" u="none" kern="1200" dirty="0">
                          <a:solidFill>
                            <a:schemeClr val="tx1"/>
                          </a:solidFill>
                          <a:latin typeface="+mn-lt"/>
                          <a:ea typeface="+mn-ea"/>
                          <a:cs typeface="+mn-cs"/>
                        </a:rPr>
                        <a:t>.fujifilmholdings</a:t>
                      </a:r>
                      <a:r>
                        <a:rPr kumimoji="1" lang="en-US" altLang="ja-JP" sz="700" b="1" u="none" kern="1200">
                          <a:solidFill>
                            <a:schemeClr val="tx1"/>
                          </a:solidFill>
                          <a:latin typeface="+mn-lt"/>
                          <a:ea typeface="+mn-ea"/>
                          <a:cs typeface="+mn-cs"/>
                        </a:rPr>
                        <a:t>.com/ja/news/2019/0425_01_01</a:t>
                      </a:r>
                      <a:r>
                        <a:rPr kumimoji="1" lang="en-US" altLang="ja-JP" sz="700" b="1" u="none" kern="1200" dirty="0">
                          <a:solidFill>
                            <a:schemeClr val="tx1"/>
                          </a:solidFill>
                          <a:latin typeface="+mn-lt"/>
                          <a:ea typeface="+mn-ea"/>
                          <a:cs typeface="+mn-cs"/>
                        </a:rPr>
                        <a:t>.html</a:t>
                      </a:r>
                      <a:endParaRPr kumimoji="1" lang="ja-JP" altLang="en-US" sz="700" b="1" u="none"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8739699"/>
                  </a:ext>
                </a:extLst>
              </a:tr>
              <a:tr h="582902">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1100" kern="1200" dirty="0">
                          <a:solidFill>
                            <a:schemeClr val="tx1"/>
                          </a:solidFill>
                          <a:latin typeface="+mn-lt"/>
                          <a:ea typeface="+mn-ea"/>
                          <a:cs typeface="+mn-cs"/>
                        </a:rPr>
                        <a:t>アセットマネジメント</a:t>
                      </a:r>
                      <a:r>
                        <a:rPr kumimoji="1" lang="en-US" altLang="ja-JP" sz="1100" kern="1200" dirty="0">
                          <a:solidFill>
                            <a:schemeClr val="tx1"/>
                          </a:solidFill>
                          <a:latin typeface="+mn-lt"/>
                          <a:ea typeface="+mn-ea"/>
                          <a:cs typeface="+mn-cs"/>
                        </a:rPr>
                        <a:t>One</a:t>
                      </a:r>
                      <a:endParaRPr kumimoji="1" lang="ja-JP" altLang="en-US" sz="11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2050</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23%</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3%</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4%</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en-US" altLang="ja-JP" sz="1200" b="0" kern="1200" dirty="0">
                          <a:solidFill>
                            <a:schemeClr val="tx1"/>
                          </a:solidFill>
                          <a:latin typeface="+mn-lt"/>
                          <a:ea typeface="+mn-ea"/>
                          <a:cs typeface="+mn-cs"/>
                        </a:rPr>
                        <a:t>2050</a:t>
                      </a:r>
                      <a:r>
                        <a:rPr kumimoji="1" lang="ja-JP" altLang="en-US" sz="1200" b="0" kern="1200" dirty="0">
                          <a:solidFill>
                            <a:schemeClr val="tx1"/>
                          </a:solidFill>
                          <a:latin typeface="+mn-lt"/>
                          <a:ea typeface="+mn-ea"/>
                          <a:cs typeface="+mn-cs"/>
                        </a:rPr>
                        <a:t>年までに自社の使用電力を全て再生可能エネルギー由来に切り替えることで、再生可能エネルギーの利用拡大を推進</a:t>
                      </a:r>
                      <a:endParaRPr kumimoji="1" lang="en-US" altLang="ja-JP" sz="1200" b="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u="none" kern="1200" dirty="0">
                          <a:solidFill>
                            <a:schemeClr val="tx1"/>
                          </a:solidFill>
                          <a:latin typeface="+mn-lt"/>
                          <a:ea typeface="+mn-ea"/>
                          <a:cs typeface="+mn-cs"/>
                        </a:rPr>
                        <a:t>アセットマネジメント</a:t>
                      </a:r>
                      <a:r>
                        <a:rPr kumimoji="1" lang="en-US" altLang="ja-JP" sz="700" b="1" u="none" kern="1200" dirty="0">
                          <a:solidFill>
                            <a:schemeClr val="tx1"/>
                          </a:solidFill>
                          <a:latin typeface="+mn-lt"/>
                          <a:ea typeface="+mn-ea"/>
                          <a:cs typeface="+mn-cs"/>
                        </a:rPr>
                        <a:t>One</a:t>
                      </a:r>
                      <a:r>
                        <a:rPr kumimoji="1" lang="ja-JP" altLang="en-US" sz="700" b="1" u="none" kern="1200" dirty="0">
                          <a:solidFill>
                            <a:schemeClr val="tx1"/>
                          </a:solidFill>
                          <a:latin typeface="+mn-lt"/>
                          <a:ea typeface="+mn-ea"/>
                          <a:cs typeface="+mn-cs"/>
                        </a:rPr>
                        <a:t>　ニュースリリース　</a:t>
                      </a:r>
                      <a:r>
                        <a:rPr kumimoji="1" lang="en-US" altLang="ja-JP" sz="700" b="1" u="none" kern="1200" dirty="0">
                          <a:solidFill>
                            <a:schemeClr val="tx1"/>
                          </a:solidFill>
                          <a:latin typeface="+mn-lt"/>
                          <a:ea typeface="+mn-ea"/>
                          <a:cs typeface="+mn-cs"/>
                        </a:rPr>
                        <a:t>2019</a:t>
                      </a:r>
                      <a:r>
                        <a:rPr kumimoji="1" lang="ja-JP" altLang="en-US" sz="700" b="1" u="none" kern="1200" dirty="0">
                          <a:solidFill>
                            <a:schemeClr val="tx1"/>
                          </a:solidFill>
                          <a:latin typeface="+mn-lt"/>
                          <a:ea typeface="+mn-ea"/>
                          <a:cs typeface="+mn-cs"/>
                        </a:rPr>
                        <a:t>年</a:t>
                      </a:r>
                      <a:r>
                        <a:rPr kumimoji="1" lang="en-US" altLang="ja-JP" sz="700" b="1" u="none" kern="1200" dirty="0">
                          <a:solidFill>
                            <a:schemeClr val="tx1"/>
                          </a:solidFill>
                          <a:latin typeface="+mn-lt"/>
                          <a:ea typeface="+mn-ea"/>
                          <a:cs typeface="+mn-cs"/>
                        </a:rPr>
                        <a:t>7</a:t>
                      </a:r>
                      <a:r>
                        <a:rPr kumimoji="1" lang="ja-JP" altLang="en-US" sz="700" b="1" u="none" kern="1200" dirty="0">
                          <a:solidFill>
                            <a:schemeClr val="tx1"/>
                          </a:solidFill>
                          <a:latin typeface="+mn-lt"/>
                          <a:ea typeface="+mn-ea"/>
                          <a:cs typeface="+mn-cs"/>
                        </a:rPr>
                        <a:t>月</a:t>
                      </a:r>
                      <a:r>
                        <a:rPr kumimoji="1" lang="en-US" altLang="ja-JP" sz="700" b="1" u="none" kern="1200" dirty="0">
                          <a:solidFill>
                            <a:schemeClr val="tx1"/>
                          </a:solidFill>
                          <a:latin typeface="+mn-lt"/>
                          <a:ea typeface="+mn-ea"/>
                          <a:cs typeface="+mn-cs"/>
                        </a:rPr>
                        <a:t>9</a:t>
                      </a:r>
                      <a:r>
                        <a:rPr kumimoji="1" lang="ja-JP" altLang="en-US" sz="700" b="1" u="none" kern="1200" dirty="0">
                          <a:solidFill>
                            <a:schemeClr val="tx1"/>
                          </a:solidFill>
                          <a:latin typeface="+mn-lt"/>
                          <a:ea typeface="+mn-ea"/>
                          <a:cs typeface="+mn-cs"/>
                        </a:rPr>
                        <a:t>日　</a:t>
                      </a:r>
                      <a:r>
                        <a:rPr kumimoji="1" lang="en-US" altLang="ja-JP" sz="700" b="1" u="none" kern="1200">
                          <a:solidFill>
                            <a:schemeClr val="tx1"/>
                          </a:solidFill>
                          <a:latin typeface="+mn-lt"/>
                          <a:ea typeface="+mn-ea"/>
                          <a:cs typeface="+mn-cs"/>
                        </a:rPr>
                        <a:t>http://www</a:t>
                      </a:r>
                      <a:r>
                        <a:rPr kumimoji="1" lang="en-US" altLang="ja-JP" sz="700" b="1" u="none" kern="1200" dirty="0">
                          <a:solidFill>
                            <a:schemeClr val="tx1"/>
                          </a:solidFill>
                          <a:latin typeface="+mn-lt"/>
                          <a:ea typeface="+mn-ea"/>
                          <a:cs typeface="+mn-cs"/>
                        </a:rPr>
                        <a:t>.am-one.co</a:t>
                      </a:r>
                      <a:r>
                        <a:rPr kumimoji="1" lang="en-US" altLang="ja-JP" sz="700" b="1" u="none" kern="1200">
                          <a:solidFill>
                            <a:schemeClr val="tx1"/>
                          </a:solidFill>
                          <a:latin typeface="+mn-lt"/>
                          <a:ea typeface="+mn-ea"/>
                          <a:cs typeface="+mn-cs"/>
                        </a:rPr>
                        <a:t>.jp/pdf/news/167/190709</a:t>
                      </a:r>
                      <a:r>
                        <a:rPr kumimoji="1" lang="en-US" altLang="ja-JP" sz="700" b="1" u="none" kern="1200" dirty="0">
                          <a:solidFill>
                            <a:schemeClr val="tx1"/>
                          </a:solidFill>
                          <a:latin typeface="+mn-lt"/>
                          <a:ea typeface="+mn-ea"/>
                          <a:cs typeface="+mn-cs"/>
                        </a:rPr>
                        <a:t>_AMOne_RE100_J.pdf</a:t>
                      </a:r>
                      <a:endParaRPr kumimoji="1" lang="ja-JP" altLang="en-US" sz="700" b="1" u="none"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2990067"/>
                  </a:ext>
                </a:extLst>
              </a:tr>
              <a:tr h="765239">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第一生命保険</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2023</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33%</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5%</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3%</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sz="1200" dirty="0">
                          <a:solidFill>
                            <a:schemeClr val="tx1"/>
                          </a:solidFill>
                        </a:rPr>
                        <a:t>再生可能エネルギーの利用拡大促進</a:t>
                      </a:r>
                      <a:endParaRPr lang="en-US" altLang="ja-JP" sz="1200" dirty="0">
                        <a:solidFill>
                          <a:schemeClr val="tx1"/>
                        </a:solidFill>
                      </a:endParaRPr>
                    </a:p>
                    <a:p>
                      <a:r>
                        <a:rPr lang="ja-JP" altLang="en-US" sz="1200" dirty="0">
                          <a:solidFill>
                            <a:schemeClr val="tx1"/>
                          </a:solidFill>
                        </a:rPr>
                        <a:t>既に実施済みの取組として、日比谷本社電力を全て再エネに切替済み（東京電力のアクアプレミアムを導入）</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lang="ja-JP" altLang="en-US" sz="700" b="1" dirty="0">
                          <a:solidFill>
                            <a:schemeClr val="tx1"/>
                          </a:solidFill>
                        </a:rPr>
                        <a:t>第一生命ニュースリリース</a:t>
                      </a:r>
                      <a:r>
                        <a:rPr lang="en-US" altLang="ja-JP" sz="700" b="1" dirty="0">
                          <a:solidFill>
                            <a:schemeClr val="tx1"/>
                          </a:solidFill>
                        </a:rPr>
                        <a:t>2019</a:t>
                      </a:r>
                      <a:r>
                        <a:rPr lang="ja-JP" altLang="en-US" sz="700" b="1" dirty="0">
                          <a:solidFill>
                            <a:schemeClr val="tx1"/>
                          </a:solidFill>
                        </a:rPr>
                        <a:t>年</a:t>
                      </a:r>
                      <a:r>
                        <a:rPr lang="en-US" altLang="ja-JP" sz="700" b="1" dirty="0">
                          <a:solidFill>
                            <a:schemeClr val="tx1"/>
                          </a:solidFill>
                        </a:rPr>
                        <a:t>8</a:t>
                      </a:r>
                      <a:r>
                        <a:rPr lang="ja-JP" altLang="en-US" sz="700" b="1" dirty="0">
                          <a:solidFill>
                            <a:schemeClr val="tx1"/>
                          </a:solidFill>
                        </a:rPr>
                        <a:t>月</a:t>
                      </a:r>
                      <a:r>
                        <a:rPr lang="en-US" altLang="ja-JP" sz="700" b="1" dirty="0">
                          <a:solidFill>
                            <a:schemeClr val="tx1"/>
                          </a:solidFill>
                        </a:rPr>
                        <a:t>29</a:t>
                      </a:r>
                      <a:r>
                        <a:rPr lang="ja-JP" altLang="en-US" sz="700" b="1" dirty="0">
                          <a:solidFill>
                            <a:schemeClr val="tx1"/>
                          </a:solidFill>
                        </a:rPr>
                        <a:t>日</a:t>
                      </a:r>
                      <a:endParaRPr lang="en-US" altLang="ja-JP" sz="700" b="1" dirty="0">
                        <a:solidFill>
                          <a:schemeClr val="tx1"/>
                        </a:solidFill>
                      </a:endParaRPr>
                    </a:p>
                    <a:p>
                      <a:r>
                        <a:rPr lang="en-US" altLang="ja-JP" sz="700" b="1">
                          <a:solidFill>
                            <a:schemeClr val="tx1"/>
                          </a:solidFill>
                        </a:rPr>
                        <a:t>https://www</a:t>
                      </a:r>
                      <a:r>
                        <a:rPr lang="en-US" altLang="ja-JP" sz="700" b="1" dirty="0">
                          <a:solidFill>
                            <a:schemeClr val="tx1"/>
                          </a:solidFill>
                        </a:rPr>
                        <a:t>.dai-ichi-life.co</a:t>
                      </a:r>
                      <a:r>
                        <a:rPr lang="en-US" altLang="ja-JP" sz="700" b="1">
                          <a:solidFill>
                            <a:schemeClr val="tx1"/>
                          </a:solidFill>
                        </a:rPr>
                        <a:t>.jp/company/news/pdf/2019_035</a:t>
                      </a:r>
                      <a:r>
                        <a:rPr lang="en-US" altLang="ja-JP" sz="700" b="1" dirty="0">
                          <a:solidFill>
                            <a:schemeClr val="tx1"/>
                          </a:solidFill>
                        </a:rPr>
                        <a:t>.pdf</a:t>
                      </a:r>
                      <a:endParaRPr lang="ja-JP" altLang="en-US" sz="700" b="1" dirty="0">
                        <a:solidFill>
                          <a:schemeClr val="tx1"/>
                        </a:solidFill>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65239">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パナソニック</a:t>
                      </a:r>
                      <a:r>
                        <a:rPr kumimoji="1" lang="en-US" altLang="ja-JP" sz="1200" b="0" dirty="0">
                          <a:solidFill>
                            <a:schemeClr val="tx1"/>
                          </a:solidFill>
                          <a:latin typeface="Meiryo UI" pitchFamily="50" charset="-128"/>
                          <a:ea typeface="Meiryo UI" pitchFamily="50" charset="-128"/>
                          <a:cs typeface="Meiryo UI" pitchFamily="50" charset="-128"/>
                        </a:rPr>
                        <a:t>HD</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7%</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3%</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1%</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1200" kern="1200" dirty="0">
                          <a:solidFill>
                            <a:schemeClr val="tx1"/>
                          </a:solidFill>
                          <a:latin typeface="+mn-lt"/>
                          <a:ea typeface="+mn-ea"/>
                          <a:cs typeface="+mn-cs"/>
                        </a:rPr>
                        <a:t>再生可能エネルギーの利用拡大</a:t>
                      </a:r>
                      <a:endParaRPr kumimoji="1" lang="en-US" altLang="ja-JP" sz="1200" kern="1200" dirty="0">
                        <a:solidFill>
                          <a:schemeClr val="tx1"/>
                        </a:solidFill>
                        <a:latin typeface="+mn-lt"/>
                        <a:ea typeface="+mn-ea"/>
                        <a:cs typeface="+mn-cs"/>
                      </a:endParaRPr>
                    </a:p>
                    <a:p>
                      <a:pPr marL="0" algn="l" defTabSz="914400" rtl="0" eaLnBrk="1" latinLnBrk="0" hangingPunct="1"/>
                      <a:r>
                        <a:rPr kumimoji="1" lang="ja-JP" altLang="en-US" sz="1200" kern="1200" dirty="0">
                          <a:solidFill>
                            <a:schemeClr val="tx1"/>
                          </a:solidFill>
                          <a:latin typeface="+mn-lt"/>
                          <a:ea typeface="+mn-ea"/>
                          <a:cs typeface="+mn-cs"/>
                        </a:rPr>
                        <a:t>具体的には、自社拠点への再エネ発電設備の設置による再エネ導入や、再エネの外部調達強化、地域特性に応じた再エネの活用拡大の検討</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1" kern="1200" dirty="0">
                          <a:solidFill>
                            <a:schemeClr val="tx1"/>
                          </a:solidFill>
                          <a:latin typeface="+mn-lt"/>
                          <a:ea typeface="+mn-ea"/>
                          <a:cs typeface="+mn-cs"/>
                        </a:rPr>
                        <a:t>パナソニックプレスリリース</a:t>
                      </a:r>
                      <a:r>
                        <a:rPr kumimoji="1" lang="en-US" altLang="ja-JP" sz="700" b="1" kern="1200" dirty="0">
                          <a:solidFill>
                            <a:schemeClr val="tx1"/>
                          </a:solidFill>
                          <a:latin typeface="+mn-lt"/>
                          <a:ea typeface="+mn-ea"/>
                          <a:cs typeface="+mn-cs"/>
                        </a:rPr>
                        <a:t>2019</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8</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30</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https://news</a:t>
                      </a:r>
                      <a:r>
                        <a:rPr kumimoji="1" lang="en-US" altLang="ja-JP" sz="700" b="1" kern="1200" dirty="0">
                          <a:solidFill>
                            <a:schemeClr val="tx1"/>
                          </a:solidFill>
                          <a:latin typeface="+mn-lt"/>
                          <a:ea typeface="+mn-ea"/>
                          <a:cs typeface="+mn-cs"/>
                        </a:rPr>
                        <a:t>.panasonic</a:t>
                      </a:r>
                      <a:r>
                        <a:rPr kumimoji="1" lang="en-US" altLang="ja-JP" sz="700" b="1" kern="1200">
                          <a:solidFill>
                            <a:schemeClr val="tx1"/>
                          </a:solidFill>
                          <a:latin typeface="+mn-lt"/>
                          <a:ea typeface="+mn-ea"/>
                          <a:cs typeface="+mn-cs"/>
                        </a:rPr>
                        <a:t>.com/jp/press/data/2019/08/jn190830-1/jn190830-1</a:t>
                      </a:r>
                      <a:r>
                        <a:rPr kumimoji="1" lang="en-US" altLang="ja-JP" sz="700" b="1" kern="1200" dirty="0">
                          <a:solidFill>
                            <a:schemeClr val="tx1"/>
                          </a:solidFill>
                          <a:latin typeface="+mn-lt"/>
                          <a:ea typeface="+mn-ea"/>
                          <a:cs typeface="+mn-cs"/>
                        </a:rPr>
                        <a:t>.html</a:t>
                      </a:r>
                      <a:endParaRPr kumimoji="1" lang="ja-JP" altLang="en-US"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0231403"/>
                  </a:ext>
                </a:extLst>
              </a:tr>
              <a:tr h="67407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旭化成ホームズ</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2025</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7%</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6%</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0%</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0%</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1200" kern="1200" dirty="0">
                          <a:solidFill>
                            <a:schemeClr val="tx1"/>
                          </a:solidFill>
                          <a:latin typeface="+mn-lt"/>
                          <a:ea typeface="+mn-ea"/>
                          <a:cs typeface="+mn-cs"/>
                        </a:rPr>
                        <a:t>太陽光発電設備装置付きの販売済み住宅に対し、独自の電力供給サービスを通じて</a:t>
                      </a:r>
                      <a:r>
                        <a:rPr kumimoji="1" lang="en-US" altLang="ja-JP" sz="1200" kern="1200" dirty="0">
                          <a:solidFill>
                            <a:schemeClr val="tx1"/>
                          </a:solidFill>
                          <a:latin typeface="+mn-lt"/>
                          <a:ea typeface="+mn-ea"/>
                          <a:cs typeface="+mn-cs"/>
                        </a:rPr>
                        <a:t>FIT</a:t>
                      </a:r>
                      <a:r>
                        <a:rPr kumimoji="1" lang="ja-JP" altLang="en-US" sz="1200" kern="1200" dirty="0">
                          <a:solidFill>
                            <a:schemeClr val="tx1"/>
                          </a:solidFill>
                          <a:latin typeface="+mn-lt"/>
                          <a:ea typeface="+mn-ea"/>
                          <a:cs typeface="+mn-cs"/>
                        </a:rPr>
                        <a:t>切れ余剰電力を買取り、自社消費電力と代替</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a:solidFill>
                            <a:schemeClr val="tx1"/>
                          </a:solidFill>
                          <a:latin typeface="+mn-lt"/>
                          <a:ea typeface="+mn-ea"/>
                          <a:cs typeface="+mn-cs"/>
                        </a:rPr>
                        <a:t>旭化成ホームズニュースリリース</a:t>
                      </a:r>
                      <a:r>
                        <a:rPr kumimoji="1" lang="en-US" altLang="ja-JP" sz="700" b="1" kern="1200" dirty="0">
                          <a:solidFill>
                            <a:schemeClr val="tx1"/>
                          </a:solidFill>
                          <a:latin typeface="+mn-lt"/>
                          <a:ea typeface="+mn-ea"/>
                          <a:cs typeface="+mn-cs"/>
                        </a:rPr>
                        <a:t>2019</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9</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10</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dirty="0">
                          <a:solidFill>
                            <a:schemeClr val="tx1"/>
                          </a:solidFill>
                          <a:latin typeface="+mn-lt"/>
                          <a:ea typeface="+mn-ea"/>
                          <a:cs typeface="+mn-cs"/>
                        </a:rPr>
                        <a:t>https://www.asahi-kasei.co.jp/j-koho/press/20190910/index/</a:t>
                      </a:r>
                      <a:endParaRPr kumimoji="1" lang="ja-JP" altLang="en-US"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09364"/>
                  </a:ext>
                </a:extLst>
              </a:tr>
              <a:tr h="461345">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高島屋</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3%</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0%</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0%</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1200" kern="1200" dirty="0">
                          <a:solidFill>
                            <a:schemeClr val="tx1"/>
                          </a:solidFill>
                          <a:latin typeface="+mn-lt"/>
                          <a:ea typeface="+mn-ea"/>
                          <a:cs typeface="+mn-cs"/>
                        </a:rPr>
                        <a:t>グループ会社が運営する施設を再エネ電力に転換</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a:solidFill>
                            <a:schemeClr val="tx1"/>
                          </a:solidFill>
                          <a:latin typeface="+mn-lt"/>
                          <a:ea typeface="+mn-ea"/>
                          <a:cs typeface="+mn-cs"/>
                        </a:rPr>
                        <a:t>高島屋サステナビリティサイト</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https://cdn</a:t>
                      </a:r>
                      <a:r>
                        <a:rPr kumimoji="1" lang="en-US" altLang="ja-JP" sz="700" b="1" kern="1200" dirty="0">
                          <a:solidFill>
                            <a:schemeClr val="tx1"/>
                          </a:solidFill>
                          <a:latin typeface="+mn-lt"/>
                          <a:ea typeface="+mn-ea"/>
                          <a:cs typeface="+mn-cs"/>
                        </a:rPr>
                        <a:t>.takashimaya.co</a:t>
                      </a:r>
                      <a:r>
                        <a:rPr kumimoji="1" lang="en-US" altLang="ja-JP" sz="700" b="1" kern="1200">
                          <a:solidFill>
                            <a:schemeClr val="tx1"/>
                          </a:solidFill>
                          <a:latin typeface="+mn-lt"/>
                          <a:ea typeface="+mn-ea"/>
                          <a:cs typeface="+mn-cs"/>
                        </a:rPr>
                        <a:t>.jp/corp/csr/environment/re100</a:t>
                      </a:r>
                      <a:r>
                        <a:rPr kumimoji="1" lang="en-US" altLang="ja-JP" sz="700" b="1" kern="1200" dirty="0">
                          <a:solidFill>
                            <a:schemeClr val="tx1"/>
                          </a:solidFill>
                          <a:latin typeface="+mn-lt"/>
                          <a:ea typeface="+mn-ea"/>
                          <a:cs typeface="+mn-cs"/>
                        </a:rPr>
                        <a:t>.html</a:t>
                      </a:r>
                      <a:endParaRPr kumimoji="1" lang="ja-JP" altLang="en-US"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359391"/>
                  </a:ext>
                </a:extLst>
              </a:tr>
              <a:tr h="765239">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フジクラ</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1%</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1%</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本社ビル、</a:t>
                      </a:r>
                      <a:r>
                        <a:rPr kumimoji="1" lang="en-US" altLang="ja-JP" sz="1200" kern="1200" dirty="0">
                          <a:solidFill>
                            <a:schemeClr val="tx1"/>
                          </a:solidFill>
                          <a:latin typeface="+mn-lt"/>
                          <a:ea typeface="+mn-ea"/>
                          <a:cs typeface="+mn-cs"/>
                        </a:rPr>
                        <a:t>R&amp;D</a:t>
                      </a:r>
                      <a:r>
                        <a:rPr kumimoji="1" lang="ja-JP" altLang="en-US" sz="1200" kern="1200" dirty="0">
                          <a:solidFill>
                            <a:schemeClr val="tx1"/>
                          </a:solidFill>
                          <a:latin typeface="+mn-lt"/>
                          <a:ea typeface="+mn-ea"/>
                          <a:cs typeface="+mn-cs"/>
                        </a:rPr>
                        <a:t>センター、福井工場に再エネ電力メニューを導入</a:t>
                      </a:r>
                      <a:endParaRPr kumimoji="1" lang="en-US" altLang="ja-JP"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本社地区に設置するビオガーデンにおいて、隣接するビルの屋上に太陽光発電パネルを設置</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a:solidFill>
                            <a:schemeClr val="tx1"/>
                          </a:solidFill>
                          <a:latin typeface="+mn-lt"/>
                          <a:ea typeface="+mn-ea"/>
                          <a:cs typeface="+mn-cs"/>
                        </a:rPr>
                        <a:t>メガソーラービジネス</a:t>
                      </a:r>
                      <a:r>
                        <a:rPr kumimoji="1" lang="en-US" altLang="ja-JP" sz="700" b="1" kern="1200" dirty="0">
                          <a:solidFill>
                            <a:schemeClr val="tx1"/>
                          </a:solidFill>
                          <a:latin typeface="+mn-lt"/>
                          <a:ea typeface="+mn-ea"/>
                          <a:cs typeface="+mn-cs"/>
                        </a:rPr>
                        <a:t>2019</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10</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19</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dirty="0">
                          <a:solidFill>
                            <a:schemeClr val="tx1"/>
                          </a:solidFill>
                          <a:latin typeface="+mn-lt"/>
                          <a:ea typeface="+mn-ea"/>
                          <a:cs typeface="+mn-cs"/>
                        </a:rPr>
                        <a:t>https://project.nikkeibp.co.jp/ms/atcl/19/news/00001/00314/?ST=msb</a:t>
                      </a:r>
                      <a:endParaRPr kumimoji="1" lang="ja-JP" altLang="en-US"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4" name="テキスト ボックス 3">
            <a:extLst>
              <a:ext uri="{FF2B5EF4-FFF2-40B4-BE49-F238E27FC236}">
                <a16:creationId xmlns:a16="http://schemas.microsoft.com/office/drawing/2014/main" id="{2772F2C1-C030-0F33-746D-66E8A2011C85}"/>
              </a:ext>
            </a:extLst>
          </p:cNvPr>
          <p:cNvSpPr txBox="1"/>
          <p:nvPr/>
        </p:nvSpPr>
        <p:spPr bwMode="auto">
          <a:xfrm>
            <a:off x="7936878" y="566109"/>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Text Box 9">
            <a:extLst>
              <a:ext uri="{FF2B5EF4-FFF2-40B4-BE49-F238E27FC236}">
                <a16:creationId xmlns:a16="http://schemas.microsoft.com/office/drawing/2014/main" id="{4EB9E095-7E3F-6ED0-E3C2-84E9AE81F4B7}"/>
              </a:ext>
            </a:extLst>
          </p:cNvPr>
          <p:cNvSpPr txBox="1">
            <a:spLocks noChangeArrowheads="1"/>
          </p:cNvSpPr>
          <p:nvPr/>
        </p:nvSpPr>
        <p:spPr bwMode="auto">
          <a:xfrm>
            <a:off x="350104" y="7113924"/>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]RE100 Annual Report 2022</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https://www.there100.org/sites/re100/files/2023-01/CDP_RE100_Report_2023%20%282%29.pdf</a:t>
            </a:r>
            <a:r>
              <a:rPr lang="ja-JP" altLang="en-US" sz="9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25653419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RE100</a:t>
            </a:r>
            <a:r>
              <a:rPr kumimoji="1" lang="ja-JP" altLang="en-US" dirty="0"/>
              <a:t>に参加している日本企業の取組（</a:t>
            </a:r>
            <a:r>
              <a:rPr lang="en-US" altLang="ja-JP" dirty="0"/>
              <a:t>4</a:t>
            </a:r>
            <a:r>
              <a:rPr kumimoji="1" lang="en-US" altLang="ja-JP" dirty="0"/>
              <a:t>/10</a:t>
            </a:r>
            <a:r>
              <a:rPr kumimoji="1"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3454299322"/>
              </p:ext>
            </p:extLst>
          </p:nvPr>
        </p:nvGraphicFramePr>
        <p:xfrm>
          <a:off x="161925" y="1014410"/>
          <a:ext cx="10367963" cy="5430720"/>
        </p:xfrm>
        <a:graphic>
          <a:graphicData uri="http://schemas.openxmlformats.org/drawingml/2006/table">
            <a:tbl>
              <a:tblPr firstRow="1" bandRow="1"/>
              <a:tblGrid>
                <a:gridCol w="1087547">
                  <a:extLst>
                    <a:ext uri="{9D8B030D-6E8A-4147-A177-3AD203B41FA5}">
                      <a16:colId xmlns:a16="http://schemas.microsoft.com/office/drawing/2014/main" val="20000"/>
                    </a:ext>
                  </a:extLst>
                </a:gridCol>
                <a:gridCol w="870037">
                  <a:extLst>
                    <a:ext uri="{9D8B030D-6E8A-4147-A177-3AD203B41FA5}">
                      <a16:colId xmlns:a16="http://schemas.microsoft.com/office/drawing/2014/main" val="20003"/>
                    </a:ext>
                  </a:extLst>
                </a:gridCol>
                <a:gridCol w="616278">
                  <a:extLst>
                    <a:ext uri="{9D8B030D-6E8A-4147-A177-3AD203B41FA5}">
                      <a16:colId xmlns:a16="http://schemas.microsoft.com/office/drawing/2014/main" val="20004"/>
                    </a:ext>
                  </a:extLst>
                </a:gridCol>
                <a:gridCol w="616278">
                  <a:extLst>
                    <a:ext uri="{9D8B030D-6E8A-4147-A177-3AD203B41FA5}">
                      <a16:colId xmlns:a16="http://schemas.microsoft.com/office/drawing/2014/main" val="20006"/>
                    </a:ext>
                  </a:extLst>
                </a:gridCol>
                <a:gridCol w="616278">
                  <a:extLst>
                    <a:ext uri="{9D8B030D-6E8A-4147-A177-3AD203B41FA5}">
                      <a16:colId xmlns:a16="http://schemas.microsoft.com/office/drawing/2014/main" val="3303520371"/>
                    </a:ext>
                  </a:extLst>
                </a:gridCol>
                <a:gridCol w="616278">
                  <a:extLst>
                    <a:ext uri="{9D8B030D-6E8A-4147-A177-3AD203B41FA5}">
                      <a16:colId xmlns:a16="http://schemas.microsoft.com/office/drawing/2014/main" val="2758728091"/>
                    </a:ext>
                  </a:extLst>
                </a:gridCol>
                <a:gridCol w="616278">
                  <a:extLst>
                    <a:ext uri="{9D8B030D-6E8A-4147-A177-3AD203B41FA5}">
                      <a16:colId xmlns:a16="http://schemas.microsoft.com/office/drawing/2014/main" val="1794797490"/>
                    </a:ext>
                  </a:extLst>
                </a:gridCol>
                <a:gridCol w="616278">
                  <a:extLst>
                    <a:ext uri="{9D8B030D-6E8A-4147-A177-3AD203B41FA5}">
                      <a16:colId xmlns:a16="http://schemas.microsoft.com/office/drawing/2014/main" val="2983509542"/>
                    </a:ext>
                  </a:extLst>
                </a:gridCol>
                <a:gridCol w="3262646">
                  <a:extLst>
                    <a:ext uri="{9D8B030D-6E8A-4147-A177-3AD203B41FA5}">
                      <a16:colId xmlns:a16="http://schemas.microsoft.com/office/drawing/2014/main" val="20005"/>
                    </a:ext>
                  </a:extLst>
                </a:gridCol>
                <a:gridCol w="1450065">
                  <a:extLst>
                    <a:ext uri="{9D8B030D-6E8A-4147-A177-3AD203B41FA5}">
                      <a16:colId xmlns:a16="http://schemas.microsoft.com/office/drawing/2014/main" val="20007"/>
                    </a:ext>
                  </a:extLst>
                </a:gridCol>
              </a:tblGrid>
              <a:tr h="253149">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参加企業</a:t>
                      </a:r>
                      <a:endParaRPr kumimoji="1" lang="en-US" altLang="ja-JP" sz="1200" dirty="0"/>
                    </a:p>
                    <a:p>
                      <a:pPr algn="ctr"/>
                      <a:r>
                        <a:rPr kumimoji="1" lang="ja-JP" altLang="en-US" sz="1200" b="0" dirty="0">
                          <a:solidFill>
                            <a:schemeClr val="tx1"/>
                          </a:solidFill>
                          <a:latin typeface="Meiryo UI" pitchFamily="50" charset="-128"/>
                          <a:ea typeface="Meiryo UI" pitchFamily="50" charset="-128"/>
                          <a:cs typeface="Meiryo UI" pitchFamily="50" charset="-128"/>
                        </a:rPr>
                        <a:t>（参加順）</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再エネ</a:t>
                      </a:r>
                      <a:r>
                        <a:rPr kumimoji="1" lang="en-US" altLang="ja-JP" sz="1200" dirty="0"/>
                        <a:t>100%</a:t>
                      </a:r>
                    </a:p>
                    <a:p>
                      <a:pPr algn="ctr"/>
                      <a:r>
                        <a:rPr kumimoji="1" lang="ja-JP" altLang="en-US" sz="1200" dirty="0"/>
                        <a:t>達成目標年</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6">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達成進捗</a:t>
                      </a: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B w="12700" cap="flat" cmpd="sng" algn="ctr">
                      <a:solidFill>
                        <a:schemeClr val="bg1"/>
                      </a:solidFill>
                      <a:prstDash val="solid"/>
                      <a:round/>
                      <a:headEnd type="none" w="med" len="med"/>
                      <a:tailEnd type="none" w="med" len="med"/>
                    </a:lnB>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アプローチ</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ctr" defTabSz="914400" rtl="0" eaLnBrk="1" latinLnBrk="0" hangingPunct="1"/>
                      <a:r>
                        <a:rPr kumimoji="1" lang="ja-JP" altLang="en-US" sz="1200" kern="1200" dirty="0">
                          <a:solidFill>
                            <a:schemeClr val="tx1"/>
                          </a:solidFill>
                          <a:latin typeface="+mn-lt"/>
                          <a:ea typeface="+mn-ea"/>
                          <a:cs typeface="+mn-cs"/>
                        </a:rPr>
                        <a:t>出所</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54710">
                <a:tc vMerge="1">
                  <a:txBody>
                    <a:bodyPr/>
                    <a:lstStyle/>
                    <a:p>
                      <a:endParaRPr kumimoji="1" lang="ja-JP" altLang="en-US"/>
                    </a:p>
                  </a:txBody>
                  <a:tcPr/>
                </a:tc>
                <a:tc vMerge="1">
                  <a:txBody>
                    <a:bodyPr/>
                    <a:lstStyle/>
                    <a:p>
                      <a:endParaRPr kumimoji="1" lang="ja-JP" altLang="en-US"/>
                    </a:p>
                  </a:txBody>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2021</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2020</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2019</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2018</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2017</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2016</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0"/>
                  </a:ext>
                </a:extLst>
              </a:tr>
              <a:tr h="58067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東急</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1%</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lang="en-US" altLang="ja-JP"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鉄道事業の再エネ化の取り組みとして、水力および地熱のみで発電した再エネ</a:t>
                      </a:r>
                      <a:r>
                        <a:rPr kumimoji="1" lang="en-US" altLang="ja-JP" sz="1200" kern="1200" dirty="0">
                          <a:solidFill>
                            <a:schemeClr val="tx1"/>
                          </a:solidFill>
                          <a:latin typeface="+mn-lt"/>
                          <a:ea typeface="+mn-ea"/>
                          <a:cs typeface="+mn-cs"/>
                        </a:rPr>
                        <a:t>100</a:t>
                      </a:r>
                      <a:r>
                        <a:rPr kumimoji="1" lang="ja-JP" altLang="en-US" sz="1200" kern="1200" dirty="0">
                          <a:solidFill>
                            <a:schemeClr val="tx1"/>
                          </a:solidFill>
                          <a:latin typeface="+mn-lt"/>
                          <a:ea typeface="+mn-ea"/>
                          <a:cs typeface="+mn-cs"/>
                        </a:rPr>
                        <a:t>％による世田谷線の運航を</a:t>
                      </a:r>
                      <a:r>
                        <a:rPr kumimoji="1" lang="en-US" altLang="ja-JP" sz="1200" kern="1200" dirty="0">
                          <a:solidFill>
                            <a:schemeClr val="tx1"/>
                          </a:solidFill>
                          <a:latin typeface="+mn-lt"/>
                          <a:ea typeface="+mn-ea"/>
                          <a:cs typeface="+mn-cs"/>
                        </a:rPr>
                        <a:t>2019</a:t>
                      </a:r>
                      <a:r>
                        <a:rPr kumimoji="1" lang="ja-JP" altLang="en-US" sz="1200" kern="1200" dirty="0">
                          <a:solidFill>
                            <a:schemeClr val="tx1"/>
                          </a:solidFill>
                          <a:latin typeface="+mn-lt"/>
                          <a:ea typeface="+mn-ea"/>
                          <a:cs typeface="+mn-cs"/>
                        </a:rPr>
                        <a:t>年</a:t>
                      </a:r>
                      <a:r>
                        <a:rPr kumimoji="1" lang="en-US" altLang="ja-JP" sz="1200" kern="1200" dirty="0">
                          <a:solidFill>
                            <a:schemeClr val="tx1"/>
                          </a:solidFill>
                          <a:latin typeface="+mn-lt"/>
                          <a:ea typeface="+mn-ea"/>
                          <a:cs typeface="+mn-cs"/>
                        </a:rPr>
                        <a:t>3</a:t>
                      </a:r>
                      <a:r>
                        <a:rPr kumimoji="1" lang="ja-JP" altLang="en-US" sz="1200" kern="1200" dirty="0">
                          <a:solidFill>
                            <a:schemeClr val="tx1"/>
                          </a:solidFill>
                          <a:latin typeface="+mn-lt"/>
                          <a:ea typeface="+mn-ea"/>
                          <a:cs typeface="+mn-cs"/>
                        </a:rPr>
                        <a:t>月より開始</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a:solidFill>
                            <a:schemeClr val="tx1"/>
                          </a:solidFill>
                          <a:latin typeface="+mn-lt"/>
                          <a:ea typeface="+mn-ea"/>
                          <a:cs typeface="+mn-cs"/>
                        </a:rPr>
                        <a:t>東急ニュースリリース</a:t>
                      </a:r>
                      <a:r>
                        <a:rPr kumimoji="1" lang="en-US" altLang="ja-JP" sz="700" b="1" kern="1200" dirty="0">
                          <a:solidFill>
                            <a:schemeClr val="tx1"/>
                          </a:solidFill>
                          <a:latin typeface="+mn-lt"/>
                          <a:ea typeface="+mn-ea"/>
                          <a:cs typeface="+mn-cs"/>
                        </a:rPr>
                        <a:t>2019</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10</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25</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.tokyu.co</a:t>
                      </a:r>
                      <a:r>
                        <a:rPr kumimoji="1" lang="en-US" altLang="ja-JP" sz="700" b="1" kern="1200">
                          <a:solidFill>
                            <a:schemeClr val="tx1"/>
                          </a:solidFill>
                          <a:latin typeface="+mn-lt"/>
                          <a:ea typeface="+mn-ea"/>
                          <a:cs typeface="+mn-cs"/>
                        </a:rPr>
                        <a:t>.jp/image/news/pdf/20191025-1</a:t>
                      </a:r>
                      <a:r>
                        <a:rPr kumimoji="1" lang="en-US" altLang="ja-JP" sz="700" b="1" kern="1200" dirty="0">
                          <a:solidFill>
                            <a:schemeClr val="tx1"/>
                          </a:solidFill>
                          <a:latin typeface="+mn-lt"/>
                          <a:ea typeface="+mn-ea"/>
                          <a:cs typeface="+mn-cs"/>
                        </a:rPr>
                        <a:t>.pdf</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8917336"/>
                  </a:ext>
                </a:extLst>
              </a:tr>
              <a:tr h="58067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ヒューリック</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2025</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21%</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8%</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lang="en-US" altLang="ja-JP"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mn-lt"/>
                          <a:ea typeface="+mn-ea"/>
                          <a:cs typeface="+mn-cs"/>
                        </a:rPr>
                        <a:t>2020</a:t>
                      </a:r>
                      <a:r>
                        <a:rPr kumimoji="1" lang="ja-JP" altLang="en-US" sz="1200" kern="1200" dirty="0">
                          <a:solidFill>
                            <a:schemeClr val="tx1"/>
                          </a:solidFill>
                          <a:latin typeface="+mn-lt"/>
                          <a:ea typeface="+mn-ea"/>
                          <a:cs typeface="+mn-cs"/>
                        </a:rPr>
                        <a:t>年に非</a:t>
                      </a:r>
                      <a:r>
                        <a:rPr kumimoji="1" lang="en-US" altLang="ja-JP" sz="1200" kern="1200" dirty="0">
                          <a:solidFill>
                            <a:schemeClr val="tx1"/>
                          </a:solidFill>
                          <a:latin typeface="+mn-lt"/>
                          <a:ea typeface="+mn-ea"/>
                          <a:cs typeface="+mn-cs"/>
                        </a:rPr>
                        <a:t>FIT</a:t>
                      </a:r>
                      <a:r>
                        <a:rPr kumimoji="1" lang="ja-JP" altLang="en-US" sz="1200" kern="1200" dirty="0">
                          <a:solidFill>
                            <a:schemeClr val="tx1"/>
                          </a:solidFill>
                          <a:latin typeface="+mn-lt"/>
                          <a:ea typeface="+mn-ea"/>
                          <a:cs typeface="+mn-cs"/>
                        </a:rPr>
                        <a:t>による自社保有太陽光発電設備の開発を開始し、</a:t>
                      </a:r>
                      <a:r>
                        <a:rPr kumimoji="1" lang="en-US" altLang="ja-JP" sz="1200" kern="1200" dirty="0">
                          <a:solidFill>
                            <a:schemeClr val="tx1"/>
                          </a:solidFill>
                          <a:latin typeface="+mn-lt"/>
                          <a:ea typeface="+mn-ea"/>
                          <a:cs typeface="+mn-cs"/>
                        </a:rPr>
                        <a:t>2021</a:t>
                      </a:r>
                      <a:r>
                        <a:rPr kumimoji="1" lang="ja-JP" altLang="en-US" sz="1200" kern="1200" dirty="0">
                          <a:solidFill>
                            <a:schemeClr val="tx1"/>
                          </a:solidFill>
                          <a:latin typeface="+mn-lt"/>
                          <a:ea typeface="+mn-ea"/>
                          <a:cs typeface="+mn-cs"/>
                        </a:rPr>
                        <a:t>～</a:t>
                      </a:r>
                      <a:r>
                        <a:rPr kumimoji="1" lang="en-US" altLang="ja-JP" sz="1200" kern="1200" dirty="0">
                          <a:solidFill>
                            <a:schemeClr val="tx1"/>
                          </a:solidFill>
                          <a:latin typeface="+mn-lt"/>
                          <a:ea typeface="+mn-ea"/>
                          <a:cs typeface="+mn-cs"/>
                        </a:rPr>
                        <a:t>2022</a:t>
                      </a:r>
                      <a:r>
                        <a:rPr kumimoji="1" lang="ja-JP" altLang="en-US" sz="1200" kern="1200" dirty="0">
                          <a:solidFill>
                            <a:schemeClr val="tx1"/>
                          </a:solidFill>
                          <a:latin typeface="+mn-lt"/>
                          <a:ea typeface="+mn-ea"/>
                          <a:cs typeface="+mn-cs"/>
                        </a:rPr>
                        <a:t>年に再エネ電力供給を開始</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a:solidFill>
                            <a:schemeClr val="tx1"/>
                          </a:solidFill>
                          <a:latin typeface="+mn-lt"/>
                          <a:ea typeface="+mn-ea"/>
                          <a:cs typeface="+mn-cs"/>
                        </a:rPr>
                        <a:t>ヒューリックニュースリリース</a:t>
                      </a:r>
                      <a:r>
                        <a:rPr kumimoji="1" lang="en-US" altLang="ja-JP" sz="700" b="1" kern="1200" dirty="0">
                          <a:solidFill>
                            <a:schemeClr val="tx1"/>
                          </a:solidFill>
                          <a:latin typeface="+mn-lt"/>
                          <a:ea typeface="+mn-ea"/>
                          <a:cs typeface="+mn-cs"/>
                        </a:rPr>
                        <a:t>2019</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11</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15</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https://ssl4</a:t>
                      </a:r>
                      <a:r>
                        <a:rPr kumimoji="1" lang="en-US" altLang="ja-JP" sz="700" b="1" kern="1200" dirty="0">
                          <a:solidFill>
                            <a:schemeClr val="tx1"/>
                          </a:solidFill>
                          <a:latin typeface="+mn-lt"/>
                          <a:ea typeface="+mn-ea"/>
                          <a:cs typeface="+mn-cs"/>
                        </a:rPr>
                        <a:t>.eir-parts</a:t>
                      </a:r>
                      <a:r>
                        <a:rPr kumimoji="1" lang="en-US" altLang="ja-JP" sz="700" b="1" kern="1200">
                          <a:solidFill>
                            <a:schemeClr val="tx1"/>
                          </a:solidFill>
                          <a:latin typeface="+mn-lt"/>
                          <a:ea typeface="+mn-ea"/>
                          <a:cs typeface="+mn-cs"/>
                        </a:rPr>
                        <a:t>.net/doc/3003/announcement3/53900/00</a:t>
                      </a:r>
                      <a:r>
                        <a:rPr kumimoji="1" lang="en-US" altLang="ja-JP" sz="700" b="1" kern="1200" dirty="0">
                          <a:solidFill>
                            <a:schemeClr val="tx1"/>
                          </a:solidFill>
                          <a:latin typeface="+mn-lt"/>
                          <a:ea typeface="+mn-ea"/>
                          <a:cs typeface="+mn-cs"/>
                        </a:rPr>
                        <a:t>.pdf</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7207640"/>
                  </a:ext>
                </a:extLst>
              </a:tr>
              <a:tr h="399032">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en-US" altLang="ja-JP" sz="1200" b="0" dirty="0">
                          <a:solidFill>
                            <a:schemeClr val="tx1"/>
                          </a:solidFill>
                          <a:latin typeface="Meiryo UI" pitchFamily="50" charset="-128"/>
                          <a:ea typeface="Meiryo UI" pitchFamily="50" charset="-128"/>
                          <a:cs typeface="Meiryo UI" pitchFamily="50" charset="-128"/>
                        </a:rPr>
                        <a:t>LIXIL</a:t>
                      </a:r>
                      <a:r>
                        <a:rPr kumimoji="1" lang="ja-JP" altLang="en-US" sz="1200" b="0" dirty="0">
                          <a:solidFill>
                            <a:schemeClr val="tx1"/>
                          </a:solidFill>
                          <a:latin typeface="Meiryo UI" pitchFamily="50" charset="-128"/>
                          <a:ea typeface="Meiryo UI" pitchFamily="50" charset="-128"/>
                          <a:cs typeface="Meiryo UI" pitchFamily="50" charset="-128"/>
                        </a:rPr>
                        <a:t>グループ</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15%</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9%</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7%</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0%</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本社拠点やドイツにあるグループ会社の生産工場を再エネ電力に転換</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en-US" altLang="ja-JP" sz="700" b="1" kern="1200" dirty="0">
                          <a:solidFill>
                            <a:schemeClr val="tx1"/>
                          </a:solidFill>
                          <a:latin typeface="+mn-lt"/>
                          <a:ea typeface="+mn-ea"/>
                          <a:cs typeface="+mn-cs"/>
                        </a:rPr>
                        <a:t>LIXIL</a:t>
                      </a:r>
                      <a:r>
                        <a:rPr kumimoji="1" lang="ja-JP" altLang="en-US" sz="700" b="1" kern="1200" dirty="0">
                          <a:solidFill>
                            <a:schemeClr val="tx1"/>
                          </a:solidFill>
                          <a:latin typeface="+mn-lt"/>
                          <a:ea typeface="+mn-ea"/>
                          <a:cs typeface="+mn-cs"/>
                        </a:rPr>
                        <a:t>サステナビリティサイト</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dirty="0">
                          <a:solidFill>
                            <a:schemeClr val="tx1"/>
                          </a:solidFill>
                          <a:latin typeface="+mn-lt"/>
                          <a:ea typeface="+mn-ea"/>
                          <a:cs typeface="+mn-cs"/>
                        </a:rPr>
                        <a:t>https://www.lixil.com/jp/sustainability/sdgs/</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3028688"/>
                  </a:ext>
                </a:extLst>
              </a:tr>
              <a:tr h="459578">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安藤・間</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90%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3%</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0</a:t>
                      </a:r>
                      <a:r>
                        <a:rPr lang="ja-JP" altLang="en-US" sz="1200" dirty="0">
                          <a:solidFill>
                            <a:schemeClr val="tx1"/>
                          </a:solidFill>
                          <a:latin typeface="+mn-ea"/>
                          <a:ea typeface="+mn-ea"/>
                        </a:rPr>
                        <a:t>％</a:t>
                      </a:r>
                      <a:endParaRPr lang="en-US" altLang="ja-JP"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lang="en-US" altLang="ja-JP"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Segoe UI"/>
                          <a:ea typeface="Meiryo UI"/>
                          <a:cs typeface="+mn-cs"/>
                        </a:rPr>
                        <a:t>再生可能エネルギーの調達や事業参画</a:t>
                      </a:r>
                      <a:endParaRPr kumimoji="1" lang="en-US" altLang="ja-JP" sz="1200" kern="1200" dirty="0">
                        <a:solidFill>
                          <a:schemeClr val="tx1"/>
                        </a:solidFill>
                        <a:latin typeface="Segoe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a:solidFill>
                            <a:schemeClr val="tx1"/>
                          </a:solidFill>
                          <a:latin typeface="Segoe UI"/>
                          <a:ea typeface="Meiryo UI"/>
                          <a:cs typeface="+mn-cs"/>
                        </a:rPr>
                        <a:t>安藤・間サステナビリティサイト</a:t>
                      </a:r>
                      <a:endParaRPr kumimoji="1" lang="en-US" altLang="ja-JP" sz="700" b="1" kern="1200" dirty="0">
                        <a:solidFill>
                          <a:schemeClr val="tx1"/>
                        </a:solidFill>
                        <a:latin typeface="Segoe UI"/>
                        <a:ea typeface="Meiryo UI"/>
                        <a:cs typeface="+mn-cs"/>
                      </a:endParaRPr>
                    </a:p>
                    <a:p>
                      <a:pPr marL="0" algn="l" defTabSz="914400" rtl="0" eaLnBrk="1" latinLnBrk="0" hangingPunct="1"/>
                      <a:r>
                        <a:rPr kumimoji="1" lang="en-US" altLang="ja-JP" sz="700" b="1" kern="1200">
                          <a:solidFill>
                            <a:schemeClr val="tx1"/>
                          </a:solidFill>
                          <a:latin typeface="Segoe UI"/>
                          <a:ea typeface="Meiryo UI"/>
                          <a:cs typeface="+mn-cs"/>
                        </a:rPr>
                        <a:t>https://www</a:t>
                      </a:r>
                      <a:r>
                        <a:rPr kumimoji="1" lang="en-US" altLang="ja-JP" sz="700" b="1" kern="1200" dirty="0">
                          <a:solidFill>
                            <a:schemeClr val="tx1"/>
                          </a:solidFill>
                          <a:latin typeface="Segoe UI"/>
                          <a:ea typeface="Meiryo UI"/>
                          <a:cs typeface="+mn-cs"/>
                        </a:rPr>
                        <a:t>.ad-hzm.co</a:t>
                      </a:r>
                      <a:r>
                        <a:rPr kumimoji="1" lang="en-US" altLang="ja-JP" sz="700" b="1" kern="1200">
                          <a:solidFill>
                            <a:schemeClr val="tx1"/>
                          </a:solidFill>
                          <a:latin typeface="Segoe UI"/>
                          <a:ea typeface="Meiryo UI"/>
                          <a:cs typeface="+mn-cs"/>
                        </a:rPr>
                        <a:t>.jp/sustainability/decarbonization/</a:t>
                      </a:r>
                      <a:endParaRPr kumimoji="1" lang="en-US" altLang="ja-JP"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2273542"/>
                  </a:ext>
                </a:extLst>
              </a:tr>
              <a:tr h="58067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楽天</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2025</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21%</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65%</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51</a:t>
                      </a:r>
                      <a:r>
                        <a:rPr lang="ja-JP" altLang="en-US" sz="1200" dirty="0">
                          <a:solidFill>
                            <a:schemeClr val="tx1"/>
                          </a:solidFill>
                          <a:latin typeface="+mn-ea"/>
                          <a:ea typeface="+mn-ea"/>
                        </a:rPr>
                        <a:t>％</a:t>
                      </a:r>
                      <a:endParaRPr lang="en-US" altLang="ja-JP"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事業拠点における再生可能エネルギーの自家発電、再生可能エネルギー電力への切り替え、再生可能エネルギー証書の購入を実施</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a:solidFill>
                            <a:schemeClr val="tx1"/>
                          </a:solidFill>
                          <a:latin typeface="+mn-lt"/>
                          <a:ea typeface="+mn-ea"/>
                          <a:cs typeface="+mn-cs"/>
                        </a:rPr>
                        <a:t>楽天サステナビリティサイト</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https://corp</a:t>
                      </a:r>
                      <a:r>
                        <a:rPr kumimoji="1" lang="en-US" altLang="ja-JP" sz="700" b="1" kern="1200" dirty="0">
                          <a:solidFill>
                            <a:schemeClr val="tx1"/>
                          </a:solidFill>
                          <a:latin typeface="+mn-lt"/>
                          <a:ea typeface="+mn-ea"/>
                          <a:cs typeface="+mn-cs"/>
                        </a:rPr>
                        <a:t>.rakuten.co</a:t>
                      </a:r>
                      <a:r>
                        <a:rPr kumimoji="1" lang="en-US" altLang="ja-JP" sz="700" b="1" kern="1200">
                          <a:solidFill>
                            <a:schemeClr val="tx1"/>
                          </a:solidFill>
                          <a:latin typeface="+mn-lt"/>
                          <a:ea typeface="+mn-ea"/>
                          <a:cs typeface="+mn-cs"/>
                        </a:rPr>
                        <a:t>.jp/sustainability/environment/</a:t>
                      </a:r>
                      <a:endParaRPr kumimoji="1" lang="en-US" altLang="ja-JP"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9954852"/>
                  </a:ext>
                </a:extLst>
              </a:tr>
              <a:tr h="943947">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三菱地所</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32%</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3%</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1</a:t>
                      </a:r>
                      <a:r>
                        <a:rPr lang="ja-JP" altLang="en-US" sz="1200" dirty="0">
                          <a:solidFill>
                            <a:schemeClr val="tx1"/>
                          </a:solidFill>
                          <a:latin typeface="+mn-ea"/>
                          <a:ea typeface="+mn-ea"/>
                        </a:rPr>
                        <a:t>％</a:t>
                      </a:r>
                      <a:endParaRPr lang="en-US" altLang="ja-JP"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mn-lt"/>
                          <a:ea typeface="+mn-ea"/>
                          <a:cs typeface="+mn-cs"/>
                        </a:rPr>
                        <a:t>2021</a:t>
                      </a:r>
                      <a:r>
                        <a:rPr kumimoji="1" lang="ja-JP" altLang="en-US" sz="1200" kern="1200" dirty="0">
                          <a:solidFill>
                            <a:schemeClr val="tx1"/>
                          </a:solidFill>
                          <a:latin typeface="+mn-lt"/>
                          <a:ea typeface="+mn-ea"/>
                          <a:cs typeface="+mn-cs"/>
                        </a:rPr>
                        <a:t>年度より丸の内エリアの</a:t>
                      </a:r>
                      <a:r>
                        <a:rPr kumimoji="1" lang="en-US" altLang="ja-JP" sz="1200" kern="1200" dirty="0">
                          <a:solidFill>
                            <a:schemeClr val="tx1"/>
                          </a:solidFill>
                          <a:latin typeface="+mn-lt"/>
                          <a:ea typeface="+mn-ea"/>
                          <a:cs typeface="+mn-cs"/>
                        </a:rPr>
                        <a:t>18</a:t>
                      </a:r>
                      <a:r>
                        <a:rPr kumimoji="1" lang="ja-JP" altLang="en-US" sz="1200" kern="1200" dirty="0">
                          <a:solidFill>
                            <a:schemeClr val="tx1"/>
                          </a:solidFill>
                          <a:latin typeface="+mn-lt"/>
                          <a:ea typeface="+mn-ea"/>
                          <a:cs typeface="+mn-cs"/>
                        </a:rPr>
                        <a:t>棟、横浜エリアおよび中部エリアにおいて、テナント使用分を含む全電力を再エネ電力に。</a:t>
                      </a:r>
                      <a:r>
                        <a:rPr kumimoji="1" lang="en-US" altLang="ja-JP" sz="1200" kern="1200" dirty="0">
                          <a:solidFill>
                            <a:schemeClr val="tx1"/>
                          </a:solidFill>
                          <a:latin typeface="+mn-lt"/>
                          <a:ea typeface="+mn-ea"/>
                          <a:cs typeface="+mn-cs"/>
                        </a:rPr>
                        <a:t>2022</a:t>
                      </a:r>
                      <a:r>
                        <a:rPr kumimoji="1" lang="ja-JP" altLang="en-US" sz="1200" kern="1200" dirty="0">
                          <a:solidFill>
                            <a:schemeClr val="tx1"/>
                          </a:solidFill>
                          <a:latin typeface="+mn-lt"/>
                          <a:ea typeface="+mn-ea"/>
                          <a:cs typeface="+mn-cs"/>
                        </a:rPr>
                        <a:t>年度には丸の内エリアで保有・運営する全ての物件において再エネ電力を導入する予定。</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a:solidFill>
                            <a:schemeClr val="tx1"/>
                          </a:solidFill>
                          <a:latin typeface="+mn-lt"/>
                          <a:ea typeface="+mn-ea"/>
                          <a:cs typeface="+mn-cs"/>
                        </a:rPr>
                        <a:t>三菱地所サステナビリティサイト</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.mec.co</a:t>
                      </a:r>
                      <a:r>
                        <a:rPr kumimoji="1" lang="en-US" altLang="ja-JP" sz="700" b="1" kern="1200">
                          <a:solidFill>
                            <a:schemeClr val="tx1"/>
                          </a:solidFill>
                          <a:latin typeface="+mn-lt"/>
                          <a:ea typeface="+mn-ea"/>
                          <a:cs typeface="+mn-cs"/>
                        </a:rPr>
                        <a:t>.jp/j/sustainability/activities/environment/building-list/</a:t>
                      </a:r>
                      <a:endParaRPr kumimoji="1" lang="en-US" altLang="ja-JP"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7262788"/>
                  </a:ext>
                </a:extLst>
              </a:tr>
              <a:tr h="58067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三井不動産</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3%</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17</a:t>
                      </a:r>
                      <a:r>
                        <a:rPr lang="ja-JP" altLang="en-US" sz="1200" dirty="0">
                          <a:solidFill>
                            <a:schemeClr val="tx1"/>
                          </a:solidFill>
                          <a:latin typeface="+mn-ea"/>
                          <a:ea typeface="+mn-ea"/>
                        </a:rPr>
                        <a:t>％</a:t>
                      </a:r>
                      <a:endParaRPr lang="en-US" altLang="ja-JP"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卒</a:t>
                      </a:r>
                      <a:r>
                        <a:rPr kumimoji="1" lang="en-US" altLang="ja-JP" sz="1200" kern="1200" dirty="0">
                          <a:solidFill>
                            <a:schemeClr val="tx1"/>
                          </a:solidFill>
                          <a:latin typeface="+mn-lt"/>
                          <a:ea typeface="+mn-ea"/>
                          <a:cs typeface="+mn-cs"/>
                        </a:rPr>
                        <a:t>FIT</a:t>
                      </a:r>
                      <a:r>
                        <a:rPr kumimoji="1" lang="ja-JP" altLang="en-US" sz="1200" kern="1200" dirty="0">
                          <a:solidFill>
                            <a:schemeClr val="tx1"/>
                          </a:solidFill>
                          <a:latin typeface="+mn-lt"/>
                          <a:ea typeface="+mn-ea"/>
                          <a:cs typeface="+mn-cs"/>
                        </a:rPr>
                        <a:t>住宅用太陽光発電由来の環境価値がついた「グリーン電力」を、個々のテナントの要望に応じて提供</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a:solidFill>
                            <a:schemeClr val="tx1"/>
                          </a:solidFill>
                          <a:latin typeface="+mn-lt"/>
                          <a:ea typeface="+mn-ea"/>
                          <a:cs typeface="+mn-cs"/>
                        </a:rPr>
                        <a:t>三井不動産ニュースリリース</a:t>
                      </a:r>
                      <a:r>
                        <a:rPr kumimoji="1" lang="en-US" altLang="ja-JP" sz="700" b="1" kern="1200" dirty="0">
                          <a:solidFill>
                            <a:schemeClr val="tx1"/>
                          </a:solidFill>
                          <a:latin typeface="+mn-lt"/>
                          <a:ea typeface="+mn-ea"/>
                          <a:cs typeface="+mn-cs"/>
                        </a:rPr>
                        <a:t>2020</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12</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21</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.mitsuifudosan.co</a:t>
                      </a:r>
                      <a:r>
                        <a:rPr kumimoji="1" lang="en-US" altLang="ja-JP" sz="700" b="1" kern="1200">
                          <a:solidFill>
                            <a:schemeClr val="tx1"/>
                          </a:solidFill>
                          <a:latin typeface="+mn-lt"/>
                          <a:ea typeface="+mn-ea"/>
                          <a:cs typeface="+mn-cs"/>
                        </a:rPr>
                        <a:t>.jp/corporate/news/2020/1221_01/</a:t>
                      </a:r>
                      <a:endParaRPr kumimoji="1" lang="en-US" altLang="ja-JP"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9444642"/>
                  </a:ext>
                </a:extLst>
              </a:tr>
              <a:tr h="762308">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住友林業</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2040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17%</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17%</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16</a:t>
                      </a:r>
                      <a:r>
                        <a:rPr lang="ja-JP" altLang="en-US" sz="1200" dirty="0">
                          <a:solidFill>
                            <a:schemeClr val="tx1"/>
                          </a:solidFill>
                          <a:latin typeface="+mn-ea"/>
                          <a:ea typeface="+mn-ea"/>
                        </a:rPr>
                        <a:t>％</a:t>
                      </a:r>
                      <a:endParaRPr lang="en-US" altLang="ja-JP"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mn-lt"/>
                          <a:ea typeface="+mn-ea"/>
                          <a:cs typeface="+mn-cs"/>
                        </a:rPr>
                        <a:t>FIT</a:t>
                      </a:r>
                      <a:r>
                        <a:rPr kumimoji="1" lang="ja-JP" altLang="en-US" sz="1200" kern="1200" dirty="0">
                          <a:solidFill>
                            <a:schemeClr val="tx1"/>
                          </a:solidFill>
                          <a:latin typeface="+mn-lt"/>
                          <a:ea typeface="+mn-ea"/>
                          <a:cs typeface="+mn-cs"/>
                        </a:rPr>
                        <a:t>の買取期間満期の住宅からの太陽光発電余剰電力買取と、電力供給の代理販売サービスによる自社拠点での利活用、また、発電事業における発電燃料の</a:t>
                      </a:r>
                      <a:r>
                        <a:rPr kumimoji="1" lang="en-US" altLang="ja-JP" sz="1200" kern="1200" dirty="0">
                          <a:solidFill>
                            <a:schemeClr val="tx1"/>
                          </a:solidFill>
                          <a:latin typeface="+mn-lt"/>
                          <a:ea typeface="+mn-ea"/>
                          <a:cs typeface="+mn-cs"/>
                        </a:rPr>
                        <a:t>100</a:t>
                      </a:r>
                      <a:r>
                        <a:rPr kumimoji="1" lang="ja-JP" altLang="en-US" sz="1200" kern="1200" dirty="0">
                          <a:solidFill>
                            <a:schemeClr val="tx1"/>
                          </a:solidFill>
                          <a:latin typeface="+mn-lt"/>
                          <a:ea typeface="+mn-ea"/>
                          <a:cs typeface="+mn-cs"/>
                        </a:rPr>
                        <a:t>％再エネ化</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a:solidFill>
                            <a:schemeClr val="tx1"/>
                          </a:solidFill>
                          <a:latin typeface="+mn-lt"/>
                          <a:ea typeface="+mn-ea"/>
                          <a:cs typeface="+mn-cs"/>
                        </a:rPr>
                        <a:t>住友林業ニュースリリース</a:t>
                      </a:r>
                      <a:r>
                        <a:rPr kumimoji="1" lang="en-US" altLang="ja-JP" sz="700" b="1" kern="1200" dirty="0">
                          <a:solidFill>
                            <a:schemeClr val="tx1"/>
                          </a:solidFill>
                          <a:latin typeface="+mn-lt"/>
                          <a:ea typeface="+mn-ea"/>
                          <a:cs typeface="+mn-cs"/>
                        </a:rPr>
                        <a:t>2020</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3</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31</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dirty="0">
                          <a:solidFill>
                            <a:schemeClr val="tx1"/>
                          </a:solidFill>
                          <a:latin typeface="+mn-lt"/>
                          <a:ea typeface="+mn-ea"/>
                          <a:cs typeface="+mn-cs"/>
                        </a:rPr>
                        <a:t>https://sfc.jp/information/news/2020/2020-03-31.html</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5520895"/>
                  </a:ext>
                </a:extLst>
              </a:tr>
            </a:tbl>
          </a:graphicData>
        </a:graphic>
      </p:graphicFrame>
      <p:sp>
        <p:nvSpPr>
          <p:cNvPr id="4" name="テキスト ボックス 3">
            <a:extLst>
              <a:ext uri="{FF2B5EF4-FFF2-40B4-BE49-F238E27FC236}">
                <a16:creationId xmlns:a16="http://schemas.microsoft.com/office/drawing/2014/main" id="{93568F41-F4BA-A4C5-4526-3640D5071E09}"/>
              </a:ext>
            </a:extLst>
          </p:cNvPr>
          <p:cNvSpPr txBox="1"/>
          <p:nvPr/>
        </p:nvSpPr>
        <p:spPr bwMode="auto">
          <a:xfrm>
            <a:off x="7936878" y="566109"/>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Text Box 9">
            <a:extLst>
              <a:ext uri="{FF2B5EF4-FFF2-40B4-BE49-F238E27FC236}">
                <a16:creationId xmlns:a16="http://schemas.microsoft.com/office/drawing/2014/main" id="{3D0F0E73-1546-BC57-3CFD-7EC5349A0681}"/>
              </a:ext>
            </a:extLst>
          </p:cNvPr>
          <p:cNvSpPr txBox="1">
            <a:spLocks noChangeArrowheads="1"/>
          </p:cNvSpPr>
          <p:nvPr/>
        </p:nvSpPr>
        <p:spPr bwMode="auto">
          <a:xfrm>
            <a:off x="350104" y="7113924"/>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]RE100 Annual Report 2022</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https://www.there100.org/sites/re100/files/2023-01/CDP_RE100_Report_2023%20%282%29.pdf</a:t>
            </a:r>
            <a:r>
              <a:rPr lang="ja-JP" altLang="en-US" sz="9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1774047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RE100</a:t>
            </a:r>
            <a:r>
              <a:rPr kumimoji="1" lang="ja-JP" altLang="en-US" dirty="0"/>
              <a:t>に参加している日本企業の取組（</a:t>
            </a:r>
            <a:r>
              <a:rPr lang="en-US" altLang="ja-JP" dirty="0"/>
              <a:t>5</a:t>
            </a:r>
            <a:r>
              <a:rPr kumimoji="1" lang="en-US" altLang="ja-JP" dirty="0"/>
              <a:t>/10</a:t>
            </a:r>
            <a:r>
              <a:rPr kumimoji="1"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4056743491"/>
              </p:ext>
            </p:extLst>
          </p:nvPr>
        </p:nvGraphicFramePr>
        <p:xfrm>
          <a:off x="161924" y="1016849"/>
          <a:ext cx="10367964" cy="5654209"/>
        </p:xfrm>
        <a:graphic>
          <a:graphicData uri="http://schemas.openxmlformats.org/drawingml/2006/table">
            <a:tbl>
              <a:tblPr firstRow="1" bandRow="1"/>
              <a:tblGrid>
                <a:gridCol w="1087548">
                  <a:extLst>
                    <a:ext uri="{9D8B030D-6E8A-4147-A177-3AD203B41FA5}">
                      <a16:colId xmlns:a16="http://schemas.microsoft.com/office/drawing/2014/main" val="20000"/>
                    </a:ext>
                  </a:extLst>
                </a:gridCol>
                <a:gridCol w="870038">
                  <a:extLst>
                    <a:ext uri="{9D8B030D-6E8A-4147-A177-3AD203B41FA5}">
                      <a16:colId xmlns:a16="http://schemas.microsoft.com/office/drawing/2014/main" val="20003"/>
                    </a:ext>
                  </a:extLst>
                </a:gridCol>
                <a:gridCol w="616278">
                  <a:extLst>
                    <a:ext uri="{9D8B030D-6E8A-4147-A177-3AD203B41FA5}">
                      <a16:colId xmlns:a16="http://schemas.microsoft.com/office/drawing/2014/main" val="20004"/>
                    </a:ext>
                  </a:extLst>
                </a:gridCol>
                <a:gridCol w="616278">
                  <a:extLst>
                    <a:ext uri="{9D8B030D-6E8A-4147-A177-3AD203B41FA5}">
                      <a16:colId xmlns:a16="http://schemas.microsoft.com/office/drawing/2014/main" val="20006"/>
                    </a:ext>
                  </a:extLst>
                </a:gridCol>
                <a:gridCol w="616278">
                  <a:extLst>
                    <a:ext uri="{9D8B030D-6E8A-4147-A177-3AD203B41FA5}">
                      <a16:colId xmlns:a16="http://schemas.microsoft.com/office/drawing/2014/main" val="3303520371"/>
                    </a:ext>
                  </a:extLst>
                </a:gridCol>
                <a:gridCol w="616278">
                  <a:extLst>
                    <a:ext uri="{9D8B030D-6E8A-4147-A177-3AD203B41FA5}">
                      <a16:colId xmlns:a16="http://schemas.microsoft.com/office/drawing/2014/main" val="2758728091"/>
                    </a:ext>
                  </a:extLst>
                </a:gridCol>
                <a:gridCol w="616278">
                  <a:extLst>
                    <a:ext uri="{9D8B030D-6E8A-4147-A177-3AD203B41FA5}">
                      <a16:colId xmlns:a16="http://schemas.microsoft.com/office/drawing/2014/main" val="1794797490"/>
                    </a:ext>
                  </a:extLst>
                </a:gridCol>
                <a:gridCol w="616278">
                  <a:extLst>
                    <a:ext uri="{9D8B030D-6E8A-4147-A177-3AD203B41FA5}">
                      <a16:colId xmlns:a16="http://schemas.microsoft.com/office/drawing/2014/main" val="2983509542"/>
                    </a:ext>
                  </a:extLst>
                </a:gridCol>
                <a:gridCol w="3262646">
                  <a:extLst>
                    <a:ext uri="{9D8B030D-6E8A-4147-A177-3AD203B41FA5}">
                      <a16:colId xmlns:a16="http://schemas.microsoft.com/office/drawing/2014/main" val="20005"/>
                    </a:ext>
                  </a:extLst>
                </a:gridCol>
                <a:gridCol w="1450064">
                  <a:extLst>
                    <a:ext uri="{9D8B030D-6E8A-4147-A177-3AD203B41FA5}">
                      <a16:colId xmlns:a16="http://schemas.microsoft.com/office/drawing/2014/main" val="20007"/>
                    </a:ext>
                  </a:extLst>
                </a:gridCol>
              </a:tblGrid>
              <a:tr h="254537">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参加企業</a:t>
                      </a:r>
                      <a:endParaRPr kumimoji="1" lang="en-US" altLang="ja-JP" sz="1200" dirty="0"/>
                    </a:p>
                    <a:p>
                      <a:pPr algn="ctr"/>
                      <a:r>
                        <a:rPr kumimoji="1" lang="ja-JP" altLang="en-US" sz="1200" b="0" dirty="0">
                          <a:solidFill>
                            <a:schemeClr val="tx1"/>
                          </a:solidFill>
                          <a:latin typeface="Meiryo UI" pitchFamily="50" charset="-128"/>
                          <a:ea typeface="Meiryo UI" pitchFamily="50" charset="-128"/>
                          <a:cs typeface="Meiryo UI" pitchFamily="50" charset="-128"/>
                        </a:rPr>
                        <a:t>（参加順）</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再エネ</a:t>
                      </a:r>
                      <a:r>
                        <a:rPr kumimoji="1" lang="en-US" altLang="ja-JP" sz="1200" dirty="0"/>
                        <a:t>100%</a:t>
                      </a:r>
                    </a:p>
                    <a:p>
                      <a:pPr algn="ctr"/>
                      <a:r>
                        <a:rPr kumimoji="1" lang="ja-JP" altLang="en-US" sz="1200" dirty="0"/>
                        <a:t>達成目標年</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6">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達成進捗</a:t>
                      </a: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B w="12700" cap="flat" cmpd="sng" algn="ctr">
                      <a:solidFill>
                        <a:schemeClr val="bg1"/>
                      </a:solidFill>
                      <a:prstDash val="solid"/>
                      <a:round/>
                      <a:headEnd type="none" w="med" len="med"/>
                      <a:tailEnd type="none" w="med" len="med"/>
                    </a:lnB>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アプローチ</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ctr" defTabSz="914400" rtl="0" eaLnBrk="1" latinLnBrk="0" hangingPunct="1"/>
                      <a:r>
                        <a:rPr kumimoji="1" lang="ja-JP" altLang="en-US" sz="1200" kern="1200" dirty="0">
                          <a:solidFill>
                            <a:schemeClr val="tx1"/>
                          </a:solidFill>
                          <a:latin typeface="+mn-lt"/>
                          <a:ea typeface="+mn-ea"/>
                          <a:cs typeface="+mn-cs"/>
                        </a:rPr>
                        <a:t>出所</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54537">
                <a:tc vMerge="1">
                  <a:txBody>
                    <a:bodyPr/>
                    <a:lstStyle/>
                    <a:p>
                      <a:endParaRPr kumimoji="1" lang="ja-JP" altLang="en-US"/>
                    </a:p>
                  </a:txBody>
                  <a:tcPr/>
                </a:tc>
                <a:tc vMerge="1">
                  <a:txBody>
                    <a:bodyPr/>
                    <a:lstStyle/>
                    <a:p>
                      <a:endParaRPr kumimoji="1" lang="ja-JP" altLang="en-US"/>
                    </a:p>
                  </a:txBody>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2021</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2020</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2019</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2018</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2017</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2016</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0"/>
                  </a:ext>
                </a:extLst>
              </a:tr>
              <a:tr h="462097">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小野薬品工業</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17%</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13%</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11</a:t>
                      </a:r>
                      <a:r>
                        <a:rPr lang="ja-JP" altLang="en-US" sz="1200" dirty="0">
                          <a:solidFill>
                            <a:schemeClr val="tx1"/>
                          </a:solidFill>
                          <a:latin typeface="+mn-ea"/>
                          <a:ea typeface="+mn-ea"/>
                        </a:rPr>
                        <a:t>％</a:t>
                      </a:r>
                      <a:endParaRPr lang="en-US" altLang="ja-JP"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太陽光発電の導入、グリーン電力証書や</a:t>
                      </a:r>
                      <a:r>
                        <a:rPr kumimoji="1" lang="en-US" altLang="ja-JP" sz="1200" kern="1200" dirty="0">
                          <a:solidFill>
                            <a:schemeClr val="tx1"/>
                          </a:solidFill>
                          <a:latin typeface="+mn-lt"/>
                          <a:ea typeface="+mn-ea"/>
                          <a:cs typeface="+mn-cs"/>
                        </a:rPr>
                        <a:t>J</a:t>
                      </a:r>
                      <a:r>
                        <a:rPr kumimoji="1" lang="ja-JP" altLang="en-US" sz="1200" kern="1200" dirty="0">
                          <a:solidFill>
                            <a:schemeClr val="tx1"/>
                          </a:solidFill>
                          <a:latin typeface="+mn-lt"/>
                          <a:ea typeface="+mn-ea"/>
                          <a:cs typeface="+mn-cs"/>
                        </a:rPr>
                        <a:t>クレジットの活用、水力発電由来の電力購入</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a:solidFill>
                            <a:schemeClr val="tx1"/>
                          </a:solidFill>
                          <a:latin typeface="+mn-lt"/>
                          <a:ea typeface="+mn-ea"/>
                          <a:cs typeface="+mn-cs"/>
                        </a:rPr>
                        <a:t>小野薬品工業ニュースリリース</a:t>
                      </a:r>
                      <a:r>
                        <a:rPr kumimoji="1" lang="en-US" altLang="ja-JP" sz="700" b="1" kern="1200" dirty="0">
                          <a:solidFill>
                            <a:schemeClr val="tx1"/>
                          </a:solidFill>
                          <a:latin typeface="+mn-lt"/>
                          <a:ea typeface="+mn-ea"/>
                          <a:cs typeface="+mn-cs"/>
                        </a:rPr>
                        <a:t>2020</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6</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5</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.ono.co</a:t>
                      </a:r>
                      <a:r>
                        <a:rPr kumimoji="1" lang="en-US" altLang="ja-JP" sz="700" b="1" kern="1200">
                          <a:solidFill>
                            <a:schemeClr val="tx1"/>
                          </a:solidFill>
                          <a:latin typeface="+mn-lt"/>
                          <a:ea typeface="+mn-ea"/>
                          <a:cs typeface="+mn-cs"/>
                        </a:rPr>
                        <a:t>.jp/jpnw/PDF/n20_0605_1</a:t>
                      </a:r>
                      <a:r>
                        <a:rPr kumimoji="1" lang="en-US" altLang="ja-JP" sz="700" b="1" kern="1200" dirty="0">
                          <a:solidFill>
                            <a:schemeClr val="tx1"/>
                          </a:solidFill>
                          <a:latin typeface="+mn-lt"/>
                          <a:ea typeface="+mn-ea"/>
                          <a:cs typeface="+mn-cs"/>
                        </a:rPr>
                        <a:t>.pdf</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2968658"/>
                  </a:ext>
                </a:extLst>
              </a:tr>
              <a:tr h="583852">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en-US" altLang="ja-JP" sz="1200" b="0" dirty="0">
                          <a:solidFill>
                            <a:schemeClr val="tx1"/>
                          </a:solidFill>
                          <a:latin typeface="Meiryo UI" pitchFamily="50" charset="-128"/>
                          <a:ea typeface="Meiryo UI" pitchFamily="50" charset="-128"/>
                          <a:cs typeface="Meiryo UI" pitchFamily="50" charset="-128"/>
                        </a:rPr>
                        <a:t>BIPROGY</a:t>
                      </a:r>
                      <a:r>
                        <a:rPr kumimoji="1" lang="ja-JP" altLang="en-US" sz="1200" b="0" dirty="0">
                          <a:solidFill>
                            <a:schemeClr val="tx1"/>
                          </a:solidFill>
                          <a:latin typeface="Meiryo UI" pitchFamily="50" charset="-128"/>
                          <a:ea typeface="Meiryo UI" pitchFamily="50" charset="-128"/>
                          <a:cs typeface="Meiryo UI" pitchFamily="50" charset="-128"/>
                        </a:rPr>
                        <a:t>グループ</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7%</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0</a:t>
                      </a:r>
                      <a:r>
                        <a:rPr lang="ja-JP" altLang="en-US" sz="1200" dirty="0">
                          <a:solidFill>
                            <a:schemeClr val="tx1"/>
                          </a:solidFill>
                          <a:latin typeface="+mn-ea"/>
                          <a:ea typeface="+mn-ea"/>
                        </a:rPr>
                        <a:t>％</a:t>
                      </a:r>
                      <a:endParaRPr lang="en-US" altLang="ja-JP"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Segoe UI"/>
                          <a:ea typeface="Meiryo UI"/>
                          <a:cs typeface="+mn-cs"/>
                        </a:rPr>
                        <a:t>2021</a:t>
                      </a:r>
                      <a:r>
                        <a:rPr kumimoji="1" lang="ja-JP" altLang="en-US" sz="1200" kern="1200" dirty="0">
                          <a:solidFill>
                            <a:schemeClr val="tx1"/>
                          </a:solidFill>
                          <a:latin typeface="Segoe UI"/>
                          <a:ea typeface="Meiryo UI"/>
                          <a:cs typeface="+mn-cs"/>
                        </a:rPr>
                        <a:t>年より再エネ電力調達を開始。また</a:t>
                      </a:r>
                      <a:r>
                        <a:rPr kumimoji="1" lang="en-US" altLang="ja-JP" sz="1200" kern="1200" dirty="0">
                          <a:solidFill>
                            <a:schemeClr val="tx1"/>
                          </a:solidFill>
                          <a:latin typeface="Segoe UI"/>
                          <a:ea typeface="Meiryo UI"/>
                          <a:cs typeface="+mn-cs"/>
                        </a:rPr>
                        <a:t>FIT</a:t>
                      </a:r>
                      <a:r>
                        <a:rPr kumimoji="1" lang="ja-JP" altLang="en-US" sz="1200" kern="1200" dirty="0">
                          <a:solidFill>
                            <a:schemeClr val="tx1"/>
                          </a:solidFill>
                          <a:latin typeface="Segoe UI"/>
                          <a:ea typeface="Meiryo UI"/>
                          <a:cs typeface="+mn-cs"/>
                        </a:rPr>
                        <a:t>非化石証書のトラッキングに係る調査事業の受託を通じて、日本の再エネ市場の成長に貢献</a:t>
                      </a:r>
                      <a:endParaRPr kumimoji="1" lang="en-US" altLang="ja-JP" sz="1200" kern="1200" dirty="0">
                        <a:solidFill>
                          <a:schemeClr val="tx1"/>
                        </a:solidFill>
                        <a:latin typeface="Segoe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en-US" altLang="ja-JP" sz="700" b="1" kern="1200" dirty="0">
                          <a:solidFill>
                            <a:schemeClr val="tx1"/>
                          </a:solidFill>
                          <a:latin typeface="+mn-lt"/>
                          <a:ea typeface="+mn-ea"/>
                          <a:cs typeface="+mn-cs"/>
                        </a:rPr>
                        <a:t>BIPROGY</a:t>
                      </a:r>
                      <a:r>
                        <a:rPr kumimoji="1" lang="ja-JP" altLang="en-US" sz="700" b="1" kern="1200" dirty="0">
                          <a:solidFill>
                            <a:schemeClr val="tx1"/>
                          </a:solidFill>
                          <a:latin typeface="+mn-lt"/>
                          <a:ea typeface="+mn-ea"/>
                          <a:cs typeface="+mn-cs"/>
                        </a:rPr>
                        <a:t>サステナビリティレポート</a:t>
                      </a:r>
                      <a:r>
                        <a:rPr kumimoji="1" lang="en-US" altLang="ja-JP" sz="700" b="1" kern="1200" dirty="0">
                          <a:solidFill>
                            <a:schemeClr val="tx1"/>
                          </a:solidFill>
                          <a:latin typeface="+mn-lt"/>
                          <a:ea typeface="+mn-ea"/>
                          <a:cs typeface="+mn-cs"/>
                        </a:rPr>
                        <a:t>2022</a:t>
                      </a: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.biprogy</a:t>
                      </a:r>
                      <a:r>
                        <a:rPr kumimoji="1" lang="en-US" altLang="ja-JP" sz="700" b="1" kern="1200">
                          <a:solidFill>
                            <a:schemeClr val="tx1"/>
                          </a:solidFill>
                          <a:latin typeface="+mn-lt"/>
                          <a:ea typeface="+mn-ea"/>
                          <a:cs typeface="+mn-cs"/>
                        </a:rPr>
                        <a:t>.com/sustainability/report</a:t>
                      </a:r>
                      <a:r>
                        <a:rPr kumimoji="1" lang="en-US" altLang="ja-JP" sz="700" b="1" kern="1200" dirty="0">
                          <a:solidFill>
                            <a:schemeClr val="tx1"/>
                          </a:solidFill>
                          <a:latin typeface="+mn-lt"/>
                          <a:ea typeface="+mn-ea"/>
                          <a:cs typeface="+mn-cs"/>
                        </a:rPr>
                        <a:t>.html</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7725823"/>
                  </a:ext>
                </a:extLst>
              </a:tr>
              <a:tr h="218585">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アドバンテスト</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endParaRPr lang="en-US" altLang="ja-JP"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54%</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44%</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28</a:t>
                      </a:r>
                      <a:r>
                        <a:rPr lang="ja-JP" altLang="en-US"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（具体的なアプローチについて、特に記載なし）</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kumimoji="1" lang="en-US" altLang="ja-JP"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0484982"/>
                  </a:ext>
                </a:extLst>
              </a:tr>
              <a:tr h="675169">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味の素</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29%</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1</a:t>
                      </a:r>
                      <a:r>
                        <a:rPr lang="ja-JP" altLang="en-US" sz="1200" dirty="0">
                          <a:solidFill>
                            <a:schemeClr val="tx1"/>
                          </a:solidFill>
                          <a:latin typeface="+mn-ea"/>
                          <a:ea typeface="+mn-ea"/>
                        </a:rPr>
                        <a:t>％</a:t>
                      </a:r>
                      <a:endParaRPr lang="en-US" altLang="ja-JP"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本社と国内営業拠点などで使用するすべての電力を対象にグリーン電力証書を購入</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味の素プレスリリース</a:t>
                      </a:r>
                      <a:r>
                        <a:rPr kumimoji="1" lang="en-US" altLang="ja-JP" sz="700" b="1" kern="1200" dirty="0">
                          <a:solidFill>
                            <a:schemeClr val="tx1"/>
                          </a:solidFill>
                          <a:latin typeface="+mn-lt"/>
                          <a:ea typeface="+mn-ea"/>
                          <a:cs typeface="+mn-cs"/>
                        </a:rPr>
                        <a:t>2020</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8</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4</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.ajinomoto.co</a:t>
                      </a:r>
                      <a:r>
                        <a:rPr kumimoji="1" lang="en-US" altLang="ja-JP" sz="700" b="1" kern="1200">
                          <a:solidFill>
                            <a:schemeClr val="tx1"/>
                          </a:solidFill>
                          <a:latin typeface="+mn-lt"/>
                          <a:ea typeface="+mn-ea"/>
                          <a:cs typeface="+mn-cs"/>
                        </a:rPr>
                        <a:t>.jp/company/jp/presscenter/press/detail/2020_08_04</a:t>
                      </a:r>
                      <a:r>
                        <a:rPr kumimoji="1" lang="en-US" altLang="ja-JP" sz="700" b="1" kern="1200" dirty="0">
                          <a:solidFill>
                            <a:schemeClr val="tx1"/>
                          </a:solidFill>
                          <a:latin typeface="+mn-lt"/>
                          <a:ea typeface="+mn-ea"/>
                          <a:cs typeface="+mn-cs"/>
                        </a:rPr>
                        <a:t>.html</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0231403"/>
                  </a:ext>
                </a:extLst>
              </a:tr>
              <a:tr h="583852">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積水化学工業</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17%</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6%</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0</a:t>
                      </a:r>
                      <a:r>
                        <a:rPr lang="ja-JP" altLang="en-US" sz="1200" dirty="0">
                          <a:solidFill>
                            <a:schemeClr val="tx1"/>
                          </a:solidFill>
                          <a:latin typeface="+mn-ea"/>
                          <a:ea typeface="+mn-ea"/>
                        </a:rPr>
                        <a:t>％</a:t>
                      </a:r>
                      <a:endParaRPr lang="en-US" altLang="ja-JP"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ソーラーパネル搭載住宅の販売先顧客からの余剰電力の買い上げ、省エネおよび自家消費型再生可能エネルギー電源の導入推進</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積水化学工業新着情報</a:t>
                      </a:r>
                      <a:r>
                        <a:rPr kumimoji="1" lang="en-US" altLang="ja-JP" sz="700" b="1" kern="1200" dirty="0">
                          <a:solidFill>
                            <a:schemeClr val="tx1"/>
                          </a:solidFill>
                          <a:latin typeface="+mn-lt"/>
                          <a:ea typeface="+mn-ea"/>
                          <a:cs typeface="+mn-cs"/>
                        </a:rPr>
                        <a:t>2020</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8</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27</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.sekisui.co</a:t>
                      </a:r>
                      <a:r>
                        <a:rPr kumimoji="1" lang="en-US" altLang="ja-JP" sz="700" b="1" kern="1200">
                          <a:solidFill>
                            <a:schemeClr val="tx1"/>
                          </a:solidFill>
                          <a:latin typeface="+mn-lt"/>
                          <a:ea typeface="+mn-ea"/>
                          <a:cs typeface="+mn-cs"/>
                        </a:rPr>
                        <a:t>.jp/news/2020/1353099_36493</a:t>
                      </a:r>
                      <a:r>
                        <a:rPr kumimoji="1" lang="en-US" altLang="ja-JP" sz="700" b="1" kern="1200" dirty="0">
                          <a:solidFill>
                            <a:schemeClr val="tx1"/>
                          </a:solidFill>
                          <a:latin typeface="+mn-lt"/>
                          <a:ea typeface="+mn-ea"/>
                          <a:cs typeface="+mn-cs"/>
                        </a:rPr>
                        <a:t>.html</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09364"/>
                  </a:ext>
                </a:extLst>
              </a:tr>
              <a:tr h="462097">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アシックス</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2030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23%</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22%</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19</a:t>
                      </a:r>
                      <a:r>
                        <a:rPr lang="ja-JP" altLang="en-US" sz="1200" dirty="0">
                          <a:solidFill>
                            <a:schemeClr val="tx1"/>
                          </a:solidFill>
                          <a:latin typeface="+mn-ea"/>
                          <a:ea typeface="+mn-ea"/>
                        </a:rPr>
                        <a:t>％</a:t>
                      </a:r>
                      <a:endParaRPr lang="en-US" altLang="ja-JP"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世界本社（神戸）、欧州本社（オランダ）、スポーツ工学研究所を</a:t>
                      </a:r>
                      <a:r>
                        <a:rPr kumimoji="1" lang="en-US" altLang="ja-JP" sz="1200" kern="1200" dirty="0">
                          <a:solidFill>
                            <a:schemeClr val="tx1"/>
                          </a:solidFill>
                          <a:latin typeface="+mn-lt"/>
                          <a:ea typeface="+mn-ea"/>
                          <a:cs typeface="+mn-cs"/>
                        </a:rPr>
                        <a:t>100%</a:t>
                      </a:r>
                      <a:r>
                        <a:rPr kumimoji="1" lang="ja-JP" altLang="en-US" sz="1200" kern="1200" dirty="0">
                          <a:solidFill>
                            <a:schemeClr val="tx1"/>
                          </a:solidFill>
                          <a:latin typeface="+mn-lt"/>
                          <a:ea typeface="+mn-ea"/>
                          <a:cs typeface="+mn-cs"/>
                        </a:rPr>
                        <a:t>再エネ化</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アシックスプレスリリース</a:t>
                      </a:r>
                      <a:r>
                        <a:rPr kumimoji="1" lang="en-US" altLang="ja-JP" sz="700" b="1" kern="1200" dirty="0">
                          <a:solidFill>
                            <a:schemeClr val="tx1"/>
                          </a:solidFill>
                          <a:latin typeface="+mn-lt"/>
                          <a:ea typeface="+mn-ea"/>
                          <a:cs typeface="+mn-cs"/>
                        </a:rPr>
                        <a:t>2020</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9</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23</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https://corp</a:t>
                      </a:r>
                      <a:r>
                        <a:rPr kumimoji="1" lang="en-US" altLang="ja-JP" sz="700" b="1" kern="1200" dirty="0">
                          <a:solidFill>
                            <a:schemeClr val="tx1"/>
                          </a:solidFill>
                          <a:latin typeface="+mn-lt"/>
                          <a:ea typeface="+mn-ea"/>
                          <a:cs typeface="+mn-cs"/>
                        </a:rPr>
                        <a:t>.asics</a:t>
                      </a:r>
                      <a:r>
                        <a:rPr kumimoji="1" lang="en-US" altLang="ja-JP" sz="700" b="1" kern="1200">
                          <a:solidFill>
                            <a:schemeClr val="tx1"/>
                          </a:solidFill>
                          <a:latin typeface="+mn-lt"/>
                          <a:ea typeface="+mn-ea"/>
                          <a:cs typeface="+mn-cs"/>
                        </a:rPr>
                        <a:t>.com/jp/press/article/2020-09-23</a:t>
                      </a:r>
                      <a:endParaRPr kumimoji="1" lang="en-US" altLang="ja-JP"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359391"/>
                  </a:ext>
                </a:extLst>
              </a:tr>
              <a:tr h="583852">
                <a:tc>
                  <a:txBody>
                    <a:bodyPr/>
                    <a:lstStyle/>
                    <a:p>
                      <a:r>
                        <a:rPr kumimoji="1" lang="en-US" altLang="ja-JP" sz="1200" b="0" dirty="0">
                          <a:solidFill>
                            <a:schemeClr val="tx1"/>
                          </a:solidFill>
                          <a:latin typeface="Meiryo UI" pitchFamily="50" charset="-128"/>
                          <a:ea typeface="Meiryo UI" pitchFamily="50" charset="-128"/>
                          <a:cs typeface="Meiryo UI" pitchFamily="50" charset="-128"/>
                        </a:rPr>
                        <a:t>J.</a:t>
                      </a:r>
                      <a:r>
                        <a:rPr kumimoji="1" lang="ja-JP" altLang="en-US" sz="1200" b="0" dirty="0">
                          <a:solidFill>
                            <a:schemeClr val="tx1"/>
                          </a:solidFill>
                          <a:latin typeface="Meiryo UI" pitchFamily="50" charset="-128"/>
                          <a:ea typeface="Meiryo UI" pitchFamily="50" charset="-128"/>
                          <a:cs typeface="Meiryo UI" pitchFamily="50" charset="-128"/>
                        </a:rPr>
                        <a:t>フロント</a:t>
                      </a:r>
                      <a:endParaRPr kumimoji="1" lang="en-US" altLang="ja-JP" sz="1200" b="0" dirty="0">
                        <a:solidFill>
                          <a:schemeClr val="tx1"/>
                        </a:solidFill>
                        <a:latin typeface="Meiryo UI" pitchFamily="50" charset="-128"/>
                        <a:ea typeface="Meiryo UI" pitchFamily="50" charset="-128"/>
                        <a:cs typeface="Meiryo UI" pitchFamily="50" charset="-128"/>
                      </a:endParaRPr>
                    </a:p>
                    <a:p>
                      <a:r>
                        <a:rPr kumimoji="1" lang="ja-JP" altLang="en-US" sz="1200" b="0" dirty="0">
                          <a:solidFill>
                            <a:schemeClr val="tx1"/>
                          </a:solidFill>
                          <a:latin typeface="Meiryo UI" pitchFamily="50" charset="-128"/>
                          <a:ea typeface="Meiryo UI" pitchFamily="50" charset="-128"/>
                          <a:cs typeface="Meiryo UI" pitchFamily="50" charset="-128"/>
                        </a:rPr>
                        <a:t>リテイリング</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大丸松坂屋百貨店の本社ビルで使用する全ての電力を再エネに切り替え。また一部店舗において使用する電力を再エネに切り替え。</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en-US" altLang="ja-JP" sz="700" b="1" kern="1200" dirty="0">
                          <a:solidFill>
                            <a:schemeClr val="tx1"/>
                          </a:solidFill>
                          <a:latin typeface="+mn-lt"/>
                          <a:ea typeface="+mn-ea"/>
                          <a:cs typeface="+mn-cs"/>
                        </a:rPr>
                        <a:t>J.</a:t>
                      </a:r>
                      <a:r>
                        <a:rPr kumimoji="1" lang="ja-JP" altLang="en-US" sz="700" b="1" kern="1200" dirty="0">
                          <a:solidFill>
                            <a:schemeClr val="tx1"/>
                          </a:solidFill>
                          <a:latin typeface="+mn-lt"/>
                          <a:ea typeface="+mn-ea"/>
                          <a:cs typeface="+mn-cs"/>
                        </a:rPr>
                        <a:t>フロント　リテイリングニュースリリース</a:t>
                      </a:r>
                      <a:r>
                        <a:rPr kumimoji="1" lang="en-US" altLang="ja-JP" sz="700" b="1" kern="1200" dirty="0">
                          <a:solidFill>
                            <a:schemeClr val="tx1"/>
                          </a:solidFill>
                          <a:latin typeface="+mn-lt"/>
                          <a:ea typeface="+mn-ea"/>
                          <a:cs typeface="+mn-cs"/>
                        </a:rPr>
                        <a:t>2020</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10</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7</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.j-front-retailing</a:t>
                      </a:r>
                      <a:r>
                        <a:rPr kumimoji="1" lang="en-US" altLang="ja-JP" sz="700" b="1" kern="1200">
                          <a:solidFill>
                            <a:schemeClr val="tx1"/>
                          </a:solidFill>
                          <a:latin typeface="+mn-lt"/>
                          <a:ea typeface="+mn-ea"/>
                          <a:cs typeface="+mn-cs"/>
                        </a:rPr>
                        <a:t>.com/_data/news/20201007RE100</a:t>
                      </a:r>
                      <a:r>
                        <a:rPr kumimoji="1" lang="en-US" altLang="ja-JP" sz="700" b="1" kern="1200" dirty="0">
                          <a:solidFill>
                            <a:schemeClr val="tx1"/>
                          </a:solidFill>
                          <a:latin typeface="+mn-lt"/>
                          <a:ea typeface="+mn-ea"/>
                          <a:cs typeface="+mn-cs"/>
                        </a:rPr>
                        <a:t>.pdf</a:t>
                      </a:r>
                      <a:endParaRPr kumimoji="1" lang="ja-JP" altLang="en-US"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83852">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アサヒグループ</a:t>
                      </a:r>
                      <a:r>
                        <a:rPr kumimoji="1" lang="en-US" altLang="ja-JP" sz="1200" b="0" dirty="0">
                          <a:solidFill>
                            <a:schemeClr val="tx1"/>
                          </a:solidFill>
                          <a:latin typeface="Meiryo UI" pitchFamily="50" charset="-128"/>
                          <a:ea typeface="Meiryo UI" pitchFamily="50" charset="-128"/>
                          <a:cs typeface="Meiryo UI" pitchFamily="50" charset="-128"/>
                        </a:rPr>
                        <a:t>HD</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31%</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12%</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グリーン電力証書の購入や再エネの活用に加え、排水由来のバイオメタンガスを利用した燃料電池による発電システムなどの研究開発を推進</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アサヒグループホールディングスニュースリリース</a:t>
                      </a:r>
                      <a:r>
                        <a:rPr kumimoji="1" lang="en-US" altLang="ja-JP" sz="700" b="1" kern="1200" dirty="0">
                          <a:solidFill>
                            <a:schemeClr val="tx1"/>
                          </a:solidFill>
                          <a:latin typeface="+mn-lt"/>
                          <a:ea typeface="+mn-ea"/>
                          <a:cs typeface="+mn-cs"/>
                        </a:rPr>
                        <a:t>2020</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10</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29</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.asahigroup-holdings</a:t>
                      </a:r>
                      <a:r>
                        <a:rPr kumimoji="1" lang="en-US" altLang="ja-JP" sz="700" b="1" kern="1200">
                          <a:solidFill>
                            <a:schemeClr val="tx1"/>
                          </a:solidFill>
                          <a:latin typeface="+mn-lt"/>
                          <a:ea typeface="+mn-ea"/>
                          <a:cs typeface="+mn-cs"/>
                        </a:rPr>
                        <a:t>.com/news/2020/1029</a:t>
                      </a:r>
                      <a:r>
                        <a:rPr kumimoji="1" lang="en-US" altLang="ja-JP" sz="700" b="1" kern="1200" dirty="0">
                          <a:solidFill>
                            <a:schemeClr val="tx1"/>
                          </a:solidFill>
                          <a:latin typeface="+mn-lt"/>
                          <a:ea typeface="+mn-ea"/>
                          <a:cs typeface="+mn-cs"/>
                        </a:rPr>
                        <a:t>.html</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83852">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キリン</a:t>
                      </a:r>
                      <a:r>
                        <a:rPr kumimoji="1" lang="en-US" altLang="ja-JP" sz="1200" b="0" dirty="0">
                          <a:solidFill>
                            <a:schemeClr val="tx1"/>
                          </a:solidFill>
                          <a:latin typeface="Meiryo UI" pitchFamily="50" charset="-128"/>
                          <a:ea typeface="Meiryo UI" pitchFamily="50" charset="-128"/>
                          <a:cs typeface="Meiryo UI" pitchFamily="50" charset="-128"/>
                        </a:rPr>
                        <a:t>HD</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2040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名古屋工場での購入電力の再エネ比率を</a:t>
                      </a:r>
                      <a:r>
                        <a:rPr kumimoji="1" lang="en-US" altLang="ja-JP" sz="1200" kern="1200" dirty="0">
                          <a:solidFill>
                            <a:schemeClr val="tx1"/>
                          </a:solidFill>
                          <a:latin typeface="+mn-lt"/>
                          <a:ea typeface="+mn-ea"/>
                          <a:cs typeface="+mn-cs"/>
                        </a:rPr>
                        <a:t>100%</a:t>
                      </a:r>
                      <a:r>
                        <a:rPr kumimoji="1" lang="ja-JP" altLang="en-US" sz="1200" kern="1200" dirty="0">
                          <a:solidFill>
                            <a:schemeClr val="tx1"/>
                          </a:solidFill>
                          <a:latin typeface="+mn-lt"/>
                          <a:ea typeface="+mn-ea"/>
                          <a:cs typeface="+mn-cs"/>
                        </a:rPr>
                        <a:t>化。国内</a:t>
                      </a:r>
                      <a:r>
                        <a:rPr kumimoji="1" lang="en-US" altLang="ja-JP" sz="1200" kern="1200" dirty="0">
                          <a:solidFill>
                            <a:schemeClr val="tx1"/>
                          </a:solidFill>
                          <a:latin typeface="+mn-lt"/>
                          <a:ea typeface="+mn-ea"/>
                          <a:cs typeface="+mn-cs"/>
                        </a:rPr>
                        <a:t>4</a:t>
                      </a:r>
                      <a:r>
                        <a:rPr kumimoji="1" lang="ja-JP" altLang="en-US" sz="1200" kern="1200" dirty="0">
                          <a:solidFill>
                            <a:schemeClr val="tx1"/>
                          </a:solidFill>
                          <a:latin typeface="+mn-lt"/>
                          <a:ea typeface="+mn-ea"/>
                          <a:cs typeface="+mn-cs"/>
                        </a:rPr>
                        <a:t>ビール工場での</a:t>
                      </a:r>
                      <a:r>
                        <a:rPr kumimoji="1" lang="en-US" altLang="ja-JP" sz="1200" kern="1200" dirty="0">
                          <a:solidFill>
                            <a:schemeClr val="tx1"/>
                          </a:solidFill>
                          <a:latin typeface="+mn-lt"/>
                          <a:ea typeface="+mn-ea"/>
                          <a:cs typeface="+mn-cs"/>
                        </a:rPr>
                        <a:t>PPA</a:t>
                      </a:r>
                      <a:r>
                        <a:rPr kumimoji="1" lang="ja-JP" altLang="en-US" sz="1200" kern="1200" dirty="0">
                          <a:solidFill>
                            <a:schemeClr val="tx1"/>
                          </a:solidFill>
                          <a:latin typeface="+mn-lt"/>
                          <a:ea typeface="+mn-ea"/>
                          <a:cs typeface="+mn-cs"/>
                        </a:rPr>
                        <a:t>モデルによる太陽光発電利用、水力発電由来の電力利用</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キリンホールディングスサステナビリティサイト</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.kirinholdings</a:t>
                      </a:r>
                      <a:r>
                        <a:rPr kumimoji="1" lang="en-US" altLang="ja-JP" sz="700" b="1" kern="1200">
                          <a:solidFill>
                            <a:schemeClr val="tx1"/>
                          </a:solidFill>
                          <a:latin typeface="+mn-lt"/>
                          <a:ea typeface="+mn-ea"/>
                          <a:cs typeface="+mn-cs"/>
                        </a:rPr>
                        <a:t>.com/jp/impact/env/3_4a/RE100/</a:t>
                      </a:r>
                      <a:endParaRPr kumimoji="1" lang="en-US" altLang="ja-JP"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01219">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ダイヤモンドエレクトリック</a:t>
                      </a:r>
                      <a:r>
                        <a:rPr kumimoji="1" lang="en-US" altLang="ja-JP" sz="1200" b="0" dirty="0">
                          <a:solidFill>
                            <a:schemeClr val="tx1"/>
                          </a:solidFill>
                          <a:latin typeface="Meiryo UI" pitchFamily="50" charset="-128"/>
                          <a:ea typeface="Meiryo UI" pitchFamily="50" charset="-128"/>
                          <a:cs typeface="Meiryo UI" pitchFamily="50" charset="-128"/>
                        </a:rPr>
                        <a:t>HD</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0%</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1%</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（具体的なアプローチについて、特に記載なし）</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kumimoji="1" lang="en-US" altLang="ja-JP"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4" name="テキスト ボックス 3">
            <a:extLst>
              <a:ext uri="{FF2B5EF4-FFF2-40B4-BE49-F238E27FC236}">
                <a16:creationId xmlns:a16="http://schemas.microsoft.com/office/drawing/2014/main" id="{DC7B1B3D-A26C-E049-5B11-8FE3C1E9124A}"/>
              </a:ext>
            </a:extLst>
          </p:cNvPr>
          <p:cNvSpPr txBox="1"/>
          <p:nvPr/>
        </p:nvSpPr>
        <p:spPr bwMode="auto">
          <a:xfrm>
            <a:off x="7936878" y="566109"/>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Text Box 9">
            <a:extLst>
              <a:ext uri="{FF2B5EF4-FFF2-40B4-BE49-F238E27FC236}">
                <a16:creationId xmlns:a16="http://schemas.microsoft.com/office/drawing/2014/main" id="{208899CF-4EF5-C015-E059-FBE7295F389D}"/>
              </a:ext>
            </a:extLst>
          </p:cNvPr>
          <p:cNvSpPr txBox="1">
            <a:spLocks noChangeArrowheads="1"/>
          </p:cNvSpPr>
          <p:nvPr/>
        </p:nvSpPr>
        <p:spPr bwMode="auto">
          <a:xfrm>
            <a:off x="350104" y="7113924"/>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]RE100 Annual Report 2022</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https://www.there100.org/sites/re100/files/2023-01/CDP_RE100_Report_2023%20%282%29.pdf</a:t>
            </a:r>
            <a:r>
              <a:rPr lang="ja-JP" altLang="en-US" sz="9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22096447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RE100</a:t>
            </a:r>
            <a:r>
              <a:rPr kumimoji="1" lang="ja-JP" altLang="en-US" dirty="0"/>
              <a:t>に参加している日本企業の取組（</a:t>
            </a:r>
            <a:r>
              <a:rPr lang="en-US" altLang="ja-JP" dirty="0"/>
              <a:t>6</a:t>
            </a:r>
            <a:r>
              <a:rPr kumimoji="1" lang="en-US" altLang="ja-JP" dirty="0"/>
              <a:t>/10</a:t>
            </a:r>
            <a:r>
              <a:rPr kumimoji="1"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2364503473"/>
              </p:ext>
            </p:extLst>
          </p:nvPr>
        </p:nvGraphicFramePr>
        <p:xfrm>
          <a:off x="161925" y="1016000"/>
          <a:ext cx="10367965" cy="5852353"/>
        </p:xfrm>
        <a:graphic>
          <a:graphicData uri="http://schemas.openxmlformats.org/drawingml/2006/table">
            <a:tbl>
              <a:tblPr firstRow="1" bandRow="1"/>
              <a:tblGrid>
                <a:gridCol w="1087548">
                  <a:extLst>
                    <a:ext uri="{9D8B030D-6E8A-4147-A177-3AD203B41FA5}">
                      <a16:colId xmlns:a16="http://schemas.microsoft.com/office/drawing/2014/main" val="20000"/>
                    </a:ext>
                  </a:extLst>
                </a:gridCol>
                <a:gridCol w="870039">
                  <a:extLst>
                    <a:ext uri="{9D8B030D-6E8A-4147-A177-3AD203B41FA5}">
                      <a16:colId xmlns:a16="http://schemas.microsoft.com/office/drawing/2014/main" val="20003"/>
                    </a:ext>
                  </a:extLst>
                </a:gridCol>
                <a:gridCol w="616278">
                  <a:extLst>
                    <a:ext uri="{9D8B030D-6E8A-4147-A177-3AD203B41FA5}">
                      <a16:colId xmlns:a16="http://schemas.microsoft.com/office/drawing/2014/main" val="20004"/>
                    </a:ext>
                  </a:extLst>
                </a:gridCol>
                <a:gridCol w="616278">
                  <a:extLst>
                    <a:ext uri="{9D8B030D-6E8A-4147-A177-3AD203B41FA5}">
                      <a16:colId xmlns:a16="http://schemas.microsoft.com/office/drawing/2014/main" val="20006"/>
                    </a:ext>
                  </a:extLst>
                </a:gridCol>
                <a:gridCol w="616278">
                  <a:extLst>
                    <a:ext uri="{9D8B030D-6E8A-4147-A177-3AD203B41FA5}">
                      <a16:colId xmlns:a16="http://schemas.microsoft.com/office/drawing/2014/main" val="3303520371"/>
                    </a:ext>
                  </a:extLst>
                </a:gridCol>
                <a:gridCol w="616278">
                  <a:extLst>
                    <a:ext uri="{9D8B030D-6E8A-4147-A177-3AD203B41FA5}">
                      <a16:colId xmlns:a16="http://schemas.microsoft.com/office/drawing/2014/main" val="2758728091"/>
                    </a:ext>
                  </a:extLst>
                </a:gridCol>
                <a:gridCol w="616278">
                  <a:extLst>
                    <a:ext uri="{9D8B030D-6E8A-4147-A177-3AD203B41FA5}">
                      <a16:colId xmlns:a16="http://schemas.microsoft.com/office/drawing/2014/main" val="1794797490"/>
                    </a:ext>
                  </a:extLst>
                </a:gridCol>
                <a:gridCol w="616278">
                  <a:extLst>
                    <a:ext uri="{9D8B030D-6E8A-4147-A177-3AD203B41FA5}">
                      <a16:colId xmlns:a16="http://schemas.microsoft.com/office/drawing/2014/main" val="2983509542"/>
                    </a:ext>
                  </a:extLst>
                </a:gridCol>
                <a:gridCol w="3262646">
                  <a:extLst>
                    <a:ext uri="{9D8B030D-6E8A-4147-A177-3AD203B41FA5}">
                      <a16:colId xmlns:a16="http://schemas.microsoft.com/office/drawing/2014/main" val="20005"/>
                    </a:ext>
                  </a:extLst>
                </a:gridCol>
                <a:gridCol w="1450064">
                  <a:extLst>
                    <a:ext uri="{9D8B030D-6E8A-4147-A177-3AD203B41FA5}">
                      <a16:colId xmlns:a16="http://schemas.microsoft.com/office/drawing/2014/main" val="20007"/>
                    </a:ext>
                  </a:extLst>
                </a:gridCol>
              </a:tblGrid>
              <a:tr h="257769">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参加企業</a:t>
                      </a:r>
                      <a:endParaRPr kumimoji="1" lang="en-US" altLang="ja-JP" sz="1200" dirty="0"/>
                    </a:p>
                    <a:p>
                      <a:pPr algn="ctr"/>
                      <a:r>
                        <a:rPr kumimoji="1" lang="ja-JP" altLang="en-US" sz="1200" b="0" dirty="0">
                          <a:solidFill>
                            <a:schemeClr val="tx1"/>
                          </a:solidFill>
                          <a:latin typeface="Meiryo UI" pitchFamily="50" charset="-128"/>
                          <a:ea typeface="Meiryo UI" pitchFamily="50" charset="-128"/>
                          <a:cs typeface="Meiryo UI" pitchFamily="50" charset="-128"/>
                        </a:rPr>
                        <a:t>（参加順）</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再エネ</a:t>
                      </a:r>
                      <a:r>
                        <a:rPr kumimoji="1" lang="en-US" altLang="ja-JP" sz="1200" dirty="0"/>
                        <a:t>100%</a:t>
                      </a:r>
                    </a:p>
                    <a:p>
                      <a:pPr algn="ctr"/>
                      <a:r>
                        <a:rPr kumimoji="1" lang="ja-JP" altLang="en-US" sz="1200" dirty="0"/>
                        <a:t>達成目標年</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6">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達成進捗</a:t>
                      </a: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B w="12700" cap="flat" cmpd="sng" algn="ctr">
                      <a:solidFill>
                        <a:schemeClr val="bg1"/>
                      </a:solidFill>
                      <a:prstDash val="solid"/>
                      <a:round/>
                      <a:headEnd type="none" w="med" len="med"/>
                      <a:tailEnd type="none" w="med" len="med"/>
                    </a:lnB>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アプローチ</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ctr" defTabSz="914400" rtl="0" eaLnBrk="1" latinLnBrk="0" hangingPunct="1"/>
                      <a:r>
                        <a:rPr kumimoji="1" lang="ja-JP" altLang="en-US" sz="1200" kern="1200" dirty="0">
                          <a:solidFill>
                            <a:schemeClr val="tx1"/>
                          </a:solidFill>
                          <a:latin typeface="+mn-lt"/>
                          <a:ea typeface="+mn-ea"/>
                          <a:cs typeface="+mn-cs"/>
                        </a:rPr>
                        <a:t>出所</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57769">
                <a:tc vMerge="1">
                  <a:txBody>
                    <a:bodyPr/>
                    <a:lstStyle/>
                    <a:p>
                      <a:endParaRPr kumimoji="1" lang="ja-JP" altLang="en-US"/>
                    </a:p>
                  </a:txBody>
                  <a:tcPr/>
                </a:tc>
                <a:tc vMerge="1">
                  <a:txBody>
                    <a:bodyPr/>
                    <a:lstStyle/>
                    <a:p>
                      <a:endParaRPr kumimoji="1" lang="ja-JP" altLang="en-US"/>
                    </a:p>
                  </a:txBody>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2021</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2020</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2019</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2018</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2017</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2016</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0"/>
                  </a:ext>
                </a:extLst>
              </a:tr>
              <a:tr h="575854">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セブン＆アイ</a:t>
                      </a:r>
                      <a:r>
                        <a:rPr kumimoji="1" lang="en-US" altLang="ja-JP" sz="1200" b="0" dirty="0">
                          <a:solidFill>
                            <a:schemeClr val="tx1"/>
                          </a:solidFill>
                          <a:latin typeface="Meiryo UI" pitchFamily="50" charset="-128"/>
                          <a:ea typeface="Meiryo UI" pitchFamily="50" charset="-128"/>
                          <a:cs typeface="Meiryo UI" pitchFamily="50" charset="-128"/>
                        </a:rPr>
                        <a:t>HD</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6%</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5%</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店舗への太陽光パネル設置、卒</a:t>
                      </a:r>
                      <a:r>
                        <a:rPr kumimoji="1" lang="en-US" altLang="ja-JP" sz="1200" kern="1200" dirty="0">
                          <a:solidFill>
                            <a:schemeClr val="tx1"/>
                          </a:solidFill>
                          <a:latin typeface="+mn-lt"/>
                          <a:ea typeface="+mn-ea"/>
                          <a:cs typeface="+mn-cs"/>
                        </a:rPr>
                        <a:t>FIT</a:t>
                      </a:r>
                      <a:r>
                        <a:rPr kumimoji="1" lang="ja-JP" altLang="en-US" sz="1200" kern="1200" dirty="0">
                          <a:solidFill>
                            <a:schemeClr val="tx1"/>
                          </a:solidFill>
                          <a:latin typeface="+mn-lt"/>
                          <a:ea typeface="+mn-ea"/>
                          <a:cs typeface="+mn-cs"/>
                        </a:rPr>
                        <a:t>由来電力の供給、オフサイト</a:t>
                      </a:r>
                      <a:r>
                        <a:rPr kumimoji="1" lang="en-US" altLang="ja-JP" sz="1200" kern="1200" dirty="0">
                          <a:solidFill>
                            <a:schemeClr val="tx1"/>
                          </a:solidFill>
                          <a:latin typeface="+mn-lt"/>
                          <a:ea typeface="+mn-ea"/>
                          <a:cs typeface="+mn-cs"/>
                        </a:rPr>
                        <a:t>PPA</a:t>
                      </a:r>
                      <a:r>
                        <a:rPr kumimoji="1" lang="ja-JP" altLang="en-US" sz="1200" kern="1200" dirty="0">
                          <a:solidFill>
                            <a:schemeClr val="tx1"/>
                          </a:solidFill>
                          <a:latin typeface="+mn-lt"/>
                          <a:ea typeface="+mn-ea"/>
                          <a:cs typeface="+mn-cs"/>
                        </a:rPr>
                        <a:t>等</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セブン＆アイ・ホールディングスサステナビリティサイト</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.7andi</a:t>
                      </a:r>
                      <a:r>
                        <a:rPr kumimoji="1" lang="en-US" altLang="ja-JP" sz="700" b="1" kern="1200">
                          <a:solidFill>
                            <a:schemeClr val="tx1"/>
                          </a:solidFill>
                          <a:latin typeface="+mn-lt"/>
                          <a:ea typeface="+mn-ea"/>
                          <a:cs typeface="+mn-cs"/>
                        </a:rPr>
                        <a:t>.com/sustainability/theme/theme3/environmental-reduction</a:t>
                      </a:r>
                      <a:r>
                        <a:rPr kumimoji="1" lang="en-US" altLang="ja-JP" sz="700" b="1" kern="1200" dirty="0">
                          <a:solidFill>
                            <a:schemeClr val="tx1"/>
                          </a:solidFill>
                          <a:latin typeface="+mn-lt"/>
                          <a:ea typeface="+mn-ea"/>
                          <a:cs typeface="+mn-cs"/>
                        </a:rPr>
                        <a:t>.html</a:t>
                      </a:r>
                      <a:endParaRPr kumimoji="1" lang="ja-JP" altLang="en-US"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8918471"/>
                  </a:ext>
                </a:extLst>
              </a:tr>
              <a:tr h="575854">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ノーリツ</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4%</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再エネ電力化に向けた契約電力の見直し、太陽光発電設備の導入検討</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ノーリツニュースリリース</a:t>
                      </a:r>
                      <a:r>
                        <a:rPr kumimoji="1" lang="en-US" altLang="ja-JP" sz="700" b="1" kern="1200" dirty="0">
                          <a:solidFill>
                            <a:schemeClr val="tx1"/>
                          </a:solidFill>
                          <a:latin typeface="+mn-lt"/>
                          <a:ea typeface="+mn-ea"/>
                          <a:cs typeface="+mn-cs"/>
                        </a:rPr>
                        <a:t>2022</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2</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14</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.noritz.co</a:t>
                      </a:r>
                      <a:r>
                        <a:rPr kumimoji="1" lang="en-US" altLang="ja-JP" sz="700" b="1" kern="1200">
                          <a:solidFill>
                            <a:schemeClr val="tx1"/>
                          </a:solidFill>
                          <a:latin typeface="+mn-lt"/>
                          <a:ea typeface="+mn-ea"/>
                          <a:cs typeface="+mn-cs"/>
                        </a:rPr>
                        <a:t>.jp/company/news/2022/20220214-005021</a:t>
                      </a:r>
                      <a:r>
                        <a:rPr kumimoji="1" lang="en-US" altLang="ja-JP" sz="700" b="1" kern="1200" dirty="0">
                          <a:solidFill>
                            <a:schemeClr val="tx1"/>
                          </a:solidFill>
                          <a:latin typeface="+mn-lt"/>
                          <a:ea typeface="+mn-ea"/>
                          <a:cs typeface="+mn-cs"/>
                        </a:rPr>
                        <a:t>.html</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8903259"/>
                  </a:ext>
                </a:extLst>
              </a:tr>
              <a:tr h="791633">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村田製作所</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21%</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15%</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生産プロセスでの環境負荷低減に加え、国内外生産子会社における再エネの利用促進（ソーラーシステムの導入や自社蓄電池を利用した発電量の効率的な活用など）</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村田製作所 コーポレートニュース </a:t>
                      </a:r>
                      <a:r>
                        <a:rPr kumimoji="1" lang="en-US" altLang="ja-JP" sz="700" b="1" kern="1200" dirty="0">
                          <a:solidFill>
                            <a:schemeClr val="tx1"/>
                          </a:solidFill>
                          <a:latin typeface="+mn-lt"/>
                          <a:ea typeface="+mn-ea"/>
                          <a:cs typeface="+mn-cs"/>
                        </a:rPr>
                        <a:t>2020</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12</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17</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https://corporate</a:t>
                      </a:r>
                      <a:r>
                        <a:rPr kumimoji="1" lang="en-US" altLang="ja-JP" sz="700" b="1" kern="1200" dirty="0">
                          <a:solidFill>
                            <a:schemeClr val="tx1"/>
                          </a:solidFill>
                          <a:latin typeface="+mn-lt"/>
                          <a:ea typeface="+mn-ea"/>
                          <a:cs typeface="+mn-cs"/>
                        </a:rPr>
                        <a:t>.murata</a:t>
                      </a:r>
                      <a:r>
                        <a:rPr kumimoji="1" lang="en-US" altLang="ja-JP" sz="700" b="1" kern="1200">
                          <a:solidFill>
                            <a:schemeClr val="tx1"/>
                          </a:solidFill>
                          <a:latin typeface="+mn-lt"/>
                          <a:ea typeface="+mn-ea"/>
                          <a:cs typeface="+mn-cs"/>
                        </a:rPr>
                        <a:t>.com/ja-jp/about/newsroom/news/company/csrtopic/2020/1217</a:t>
                      </a:r>
                      <a:endParaRPr kumimoji="1" lang="en-US" altLang="ja-JP"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3881924"/>
                  </a:ext>
                </a:extLst>
              </a:tr>
              <a:tr h="591267">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いちご</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2025</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12%</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Segoe UI"/>
                          <a:ea typeface="Meiryo UI"/>
                          <a:cs typeface="+mn-cs"/>
                        </a:rPr>
                        <a:t>再生可能エネルギーの創出に注力（開発確定済みの太陽光および風力発電所を含めた現在の出力は約</a:t>
                      </a:r>
                      <a:r>
                        <a:rPr kumimoji="1" lang="en-US" altLang="ja-JP" sz="1200" kern="1200" dirty="0">
                          <a:solidFill>
                            <a:schemeClr val="tx1"/>
                          </a:solidFill>
                          <a:latin typeface="Segoe UI"/>
                          <a:ea typeface="Meiryo UI"/>
                          <a:cs typeface="+mn-cs"/>
                        </a:rPr>
                        <a:t>200MW</a:t>
                      </a:r>
                      <a:r>
                        <a:rPr kumimoji="1" lang="ja-JP" altLang="en-US" sz="1200" kern="1200" dirty="0">
                          <a:solidFill>
                            <a:schemeClr val="tx1"/>
                          </a:solidFill>
                          <a:latin typeface="Segoe UI"/>
                          <a:ea typeface="Meiryo UI"/>
                          <a:cs typeface="+mn-cs"/>
                        </a:rPr>
                        <a:t>）</a:t>
                      </a:r>
                      <a:endParaRPr kumimoji="1" lang="en-US" altLang="ja-JP" sz="1200" kern="1200" dirty="0">
                        <a:solidFill>
                          <a:schemeClr val="tx1"/>
                        </a:solidFill>
                        <a:latin typeface="Segoe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a:solidFill>
                            <a:schemeClr val="tx1"/>
                          </a:solidFill>
                          <a:latin typeface="Segoe UI"/>
                          <a:ea typeface="Meiryo UI"/>
                          <a:cs typeface="+mn-cs"/>
                        </a:rPr>
                        <a:t>いちごニュースリリース</a:t>
                      </a:r>
                      <a:r>
                        <a:rPr kumimoji="1" lang="en-US" altLang="ja-JP" sz="700" b="1" kern="1200" dirty="0">
                          <a:solidFill>
                            <a:schemeClr val="tx1"/>
                          </a:solidFill>
                          <a:latin typeface="Segoe UI"/>
                          <a:ea typeface="Meiryo UI"/>
                          <a:cs typeface="+mn-cs"/>
                        </a:rPr>
                        <a:t>2021</a:t>
                      </a:r>
                      <a:r>
                        <a:rPr kumimoji="1" lang="ja-JP" altLang="en-US" sz="700" b="1" kern="1200" dirty="0">
                          <a:solidFill>
                            <a:schemeClr val="tx1"/>
                          </a:solidFill>
                          <a:latin typeface="Segoe UI"/>
                          <a:ea typeface="Meiryo UI"/>
                          <a:cs typeface="+mn-cs"/>
                        </a:rPr>
                        <a:t>年</a:t>
                      </a:r>
                      <a:r>
                        <a:rPr kumimoji="1" lang="en-US" altLang="ja-JP" sz="700" b="1" kern="1200" dirty="0">
                          <a:solidFill>
                            <a:schemeClr val="tx1"/>
                          </a:solidFill>
                          <a:latin typeface="Segoe UI"/>
                          <a:ea typeface="Meiryo UI"/>
                          <a:cs typeface="+mn-cs"/>
                        </a:rPr>
                        <a:t>3</a:t>
                      </a:r>
                      <a:r>
                        <a:rPr kumimoji="1" lang="ja-JP" altLang="en-US" sz="700" b="1" kern="1200" dirty="0">
                          <a:solidFill>
                            <a:schemeClr val="tx1"/>
                          </a:solidFill>
                          <a:latin typeface="Segoe UI"/>
                          <a:ea typeface="Meiryo UI"/>
                          <a:cs typeface="+mn-cs"/>
                        </a:rPr>
                        <a:t>月</a:t>
                      </a:r>
                      <a:r>
                        <a:rPr kumimoji="1" lang="en-US" altLang="ja-JP" sz="700" b="1" kern="1200" dirty="0">
                          <a:solidFill>
                            <a:schemeClr val="tx1"/>
                          </a:solidFill>
                          <a:latin typeface="Segoe UI"/>
                          <a:ea typeface="Meiryo UI"/>
                          <a:cs typeface="+mn-cs"/>
                        </a:rPr>
                        <a:t>1</a:t>
                      </a:r>
                      <a:r>
                        <a:rPr kumimoji="1" lang="ja-JP" altLang="en-US" sz="700" b="1" kern="1200" dirty="0">
                          <a:solidFill>
                            <a:schemeClr val="tx1"/>
                          </a:solidFill>
                          <a:latin typeface="Segoe UI"/>
                          <a:ea typeface="Meiryo UI"/>
                          <a:cs typeface="+mn-cs"/>
                        </a:rPr>
                        <a:t>日</a:t>
                      </a:r>
                      <a:endParaRPr kumimoji="1" lang="en-US" altLang="ja-JP" sz="700" b="1" kern="1200" dirty="0">
                        <a:solidFill>
                          <a:schemeClr val="tx1"/>
                        </a:solidFill>
                        <a:latin typeface="Segoe UI"/>
                        <a:ea typeface="Meiryo UI"/>
                        <a:cs typeface="+mn-cs"/>
                      </a:endParaRPr>
                    </a:p>
                    <a:p>
                      <a:pPr marL="0" algn="l" defTabSz="914400" rtl="0" eaLnBrk="1" latinLnBrk="0" hangingPunct="1"/>
                      <a:r>
                        <a:rPr kumimoji="1" lang="en-US" altLang="ja-JP" sz="700" b="1" kern="1200">
                          <a:solidFill>
                            <a:schemeClr val="tx1"/>
                          </a:solidFill>
                          <a:latin typeface="Segoe UI"/>
                          <a:ea typeface="Meiryo UI"/>
                          <a:cs typeface="+mn-cs"/>
                        </a:rPr>
                        <a:t>https://www</a:t>
                      </a:r>
                      <a:r>
                        <a:rPr kumimoji="1" lang="en-US" altLang="ja-JP" sz="700" b="1" kern="1200" dirty="0">
                          <a:solidFill>
                            <a:schemeClr val="tx1"/>
                          </a:solidFill>
                          <a:latin typeface="Segoe UI"/>
                          <a:ea typeface="Meiryo UI"/>
                          <a:cs typeface="+mn-cs"/>
                        </a:rPr>
                        <a:t>.ichigo.gr</a:t>
                      </a:r>
                      <a:r>
                        <a:rPr kumimoji="1" lang="en-US" altLang="ja-JP" sz="700" b="1" kern="1200">
                          <a:solidFill>
                            <a:schemeClr val="tx1"/>
                          </a:solidFill>
                          <a:latin typeface="Segoe UI"/>
                          <a:ea typeface="Meiryo UI"/>
                          <a:cs typeface="+mn-cs"/>
                        </a:rPr>
                        <a:t>.jp/news/p</a:t>
                      </a:r>
                      <a:r>
                        <a:rPr kumimoji="1" lang="en-US" altLang="ja-JP" sz="700" b="1" kern="1200" dirty="0" err="1">
                          <a:solidFill>
                            <a:schemeClr val="tx1"/>
                          </a:solidFill>
                          <a:latin typeface="Segoe UI"/>
                          <a:ea typeface="Meiryo UI"/>
                          <a:cs typeface="+mn-cs"/>
                        </a:rPr>
                        <a:t>_news</a:t>
                      </a:r>
                      <a:r>
                        <a:rPr kumimoji="1" lang="en-US" altLang="ja-JP" sz="700" b="1" kern="1200" err="1">
                          <a:solidFill>
                            <a:schemeClr val="tx1"/>
                          </a:solidFill>
                          <a:latin typeface="Segoe UI"/>
                          <a:ea typeface="Meiryo UI"/>
                          <a:cs typeface="+mn-cs"/>
                        </a:rPr>
                        <a:t>_</a:t>
                      </a:r>
                      <a:r>
                        <a:rPr kumimoji="1" lang="en-US" altLang="ja-JP" sz="700" b="1" kern="1200">
                          <a:solidFill>
                            <a:schemeClr val="tx1"/>
                          </a:solidFill>
                          <a:latin typeface="Segoe UI"/>
                          <a:ea typeface="Meiryo UI"/>
                          <a:cs typeface="+mn-cs"/>
                        </a:rPr>
                        <a:t>file/file/Ichigo</a:t>
                      </a:r>
                      <a:r>
                        <a:rPr kumimoji="1" lang="en-US" altLang="ja-JP" sz="700" b="1" kern="1200" dirty="0">
                          <a:solidFill>
                            <a:schemeClr val="tx1"/>
                          </a:solidFill>
                          <a:latin typeface="Segoe UI"/>
                          <a:ea typeface="Meiryo UI"/>
                          <a:cs typeface="+mn-cs"/>
                        </a:rPr>
                        <a:t>_20210201_RE100_JPN.pdf</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75854">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熊谷組</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Segoe UI"/>
                          <a:ea typeface="Meiryo UI"/>
                          <a:cs typeface="+mn-cs"/>
                        </a:rPr>
                        <a:t>筑波技術研究所に自家消費型太陽光発電</a:t>
                      </a:r>
                      <a:r>
                        <a:rPr kumimoji="1" lang="ja-JP" altLang="en-US" sz="1200" kern="1200" dirty="0" err="1">
                          <a:solidFill>
                            <a:schemeClr val="tx1"/>
                          </a:solidFill>
                          <a:latin typeface="Segoe UI"/>
                          <a:ea typeface="Meiryo UI"/>
                          <a:cs typeface="+mn-cs"/>
                        </a:rPr>
                        <a:t>設備（屋根置き型、カーポート型）をを導入</a:t>
                      </a:r>
                      <a:endParaRPr kumimoji="1" lang="en-US" altLang="ja-JP" sz="1200" kern="1200" dirty="0">
                        <a:solidFill>
                          <a:schemeClr val="tx1"/>
                        </a:solidFill>
                        <a:latin typeface="Segoe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a:solidFill>
                            <a:schemeClr val="tx1"/>
                          </a:solidFill>
                          <a:latin typeface="+mn-lt"/>
                          <a:ea typeface="+mn-ea"/>
                          <a:cs typeface="+mn-cs"/>
                        </a:rPr>
                        <a:t>熊谷組ニュースリリース</a:t>
                      </a:r>
                      <a:r>
                        <a:rPr kumimoji="1" lang="en-US" altLang="ja-JP" sz="700" b="1" kern="1200" dirty="0">
                          <a:solidFill>
                            <a:schemeClr val="tx1"/>
                          </a:solidFill>
                          <a:latin typeface="+mn-lt"/>
                          <a:ea typeface="+mn-ea"/>
                          <a:cs typeface="+mn-cs"/>
                        </a:rPr>
                        <a:t>2022</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1</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25</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.kumagaigumi.co</a:t>
                      </a:r>
                      <a:r>
                        <a:rPr kumimoji="1" lang="en-US" altLang="ja-JP" sz="700" b="1" kern="1200">
                          <a:solidFill>
                            <a:schemeClr val="tx1"/>
                          </a:solidFill>
                          <a:latin typeface="+mn-lt"/>
                          <a:ea typeface="+mn-ea"/>
                          <a:cs typeface="+mn-cs"/>
                        </a:rPr>
                        <a:t>.jp/news/2022/pr</a:t>
                      </a:r>
                      <a:r>
                        <a:rPr kumimoji="1" lang="en-US" altLang="ja-JP" sz="700" b="1" kern="1200" dirty="0">
                          <a:solidFill>
                            <a:schemeClr val="tx1"/>
                          </a:solidFill>
                          <a:latin typeface="+mn-lt"/>
                          <a:ea typeface="+mn-ea"/>
                          <a:cs typeface="+mn-cs"/>
                        </a:rPr>
                        <a:t>_20220125_1.html</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0231403"/>
                  </a:ext>
                </a:extLst>
              </a:tr>
              <a:tr h="575854">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ニコン</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endParaRPr lang="en-US" altLang="ja-JP"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8%</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6%</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自家発電、電力プラン、グリーン証書等を通じて再エネ化</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ニコン　サステナビリティサイト</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.jp.nikon</a:t>
                      </a:r>
                      <a:r>
                        <a:rPr kumimoji="1" lang="en-US" altLang="ja-JP" sz="700" b="1" kern="1200">
                          <a:solidFill>
                            <a:schemeClr val="tx1"/>
                          </a:solidFill>
                          <a:latin typeface="+mn-lt"/>
                          <a:ea typeface="+mn-ea"/>
                          <a:cs typeface="+mn-cs"/>
                        </a:rPr>
                        <a:t>.com/company/sustainability/environment/decarbonized-society/</a:t>
                      </a:r>
                      <a:endParaRPr kumimoji="1" lang="en-US" altLang="ja-JP"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09364"/>
                  </a:ext>
                </a:extLst>
              </a:tr>
              <a:tr h="467965">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日清食品</a:t>
                      </a:r>
                      <a:r>
                        <a:rPr kumimoji="1" lang="en-US" altLang="ja-JP" sz="1200" b="0" dirty="0">
                          <a:solidFill>
                            <a:schemeClr val="tx1"/>
                          </a:solidFill>
                          <a:latin typeface="Meiryo UI" pitchFamily="50" charset="-128"/>
                          <a:ea typeface="Meiryo UI" pitchFamily="50" charset="-128"/>
                          <a:cs typeface="Meiryo UI" pitchFamily="50" charset="-128"/>
                        </a:rPr>
                        <a:t>HD</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18%</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工場における再生可能エネルギー由来の電力への切り替え、太陽光パネルの設置 など</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日清食品ホールディングスニュースリリース</a:t>
                      </a:r>
                      <a:r>
                        <a:rPr kumimoji="1" lang="en-US" altLang="ja-JP" sz="700" b="1" kern="1200" dirty="0">
                          <a:solidFill>
                            <a:schemeClr val="tx1"/>
                          </a:solidFill>
                          <a:latin typeface="+mn-lt"/>
                          <a:ea typeface="+mn-ea"/>
                          <a:cs typeface="+mn-cs"/>
                        </a:rPr>
                        <a:t>2021</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3</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1</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dirty="0">
                          <a:solidFill>
                            <a:schemeClr val="tx1"/>
                          </a:solidFill>
                          <a:latin typeface="+mn-lt"/>
                          <a:ea typeface="+mn-ea"/>
                          <a:cs typeface="+mn-cs"/>
                        </a:rPr>
                        <a:t>https://</a:t>
                      </a:r>
                      <a:r>
                        <a:rPr kumimoji="1" lang="en-US" altLang="ja-JP" sz="700" b="1" kern="1200" dirty="0" err="1">
                          <a:solidFill>
                            <a:schemeClr val="tx1"/>
                          </a:solidFill>
                          <a:latin typeface="+mn-lt"/>
                          <a:ea typeface="+mn-ea"/>
                          <a:cs typeface="+mn-cs"/>
                        </a:rPr>
                        <a:t>www.nissin.com</a:t>
                      </a:r>
                      <a:r>
                        <a:rPr kumimoji="1" lang="en-US" altLang="ja-JP" sz="700" b="1" kern="1200" dirty="0">
                          <a:solidFill>
                            <a:schemeClr val="tx1"/>
                          </a:solidFill>
                          <a:latin typeface="+mn-lt"/>
                          <a:ea typeface="+mn-ea"/>
                          <a:cs typeface="+mn-cs"/>
                        </a:rPr>
                        <a:t>/</a:t>
                      </a:r>
                      <a:r>
                        <a:rPr kumimoji="1" lang="en-US" altLang="ja-JP" sz="700" b="1" kern="1200" dirty="0" err="1">
                          <a:solidFill>
                            <a:schemeClr val="tx1"/>
                          </a:solidFill>
                          <a:latin typeface="+mn-lt"/>
                          <a:ea typeface="+mn-ea"/>
                          <a:cs typeface="+mn-cs"/>
                        </a:rPr>
                        <a:t>jp</a:t>
                      </a:r>
                      <a:r>
                        <a:rPr kumimoji="1" lang="en-US" altLang="ja-JP" sz="700" b="1" kern="1200" dirty="0">
                          <a:solidFill>
                            <a:schemeClr val="tx1"/>
                          </a:solidFill>
                          <a:latin typeface="+mn-lt"/>
                          <a:ea typeface="+mn-ea"/>
                          <a:cs typeface="+mn-cs"/>
                        </a:rPr>
                        <a:t>/news/10188</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359391"/>
                  </a:ext>
                </a:extLst>
              </a:tr>
              <a:tr h="591267">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島津製作所</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87%</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5%</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国内工場や海外グループ会社への太陽光発電パネルの設置及び海外グループ会社での電力契約切り替え</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島津製作所プレスリリース</a:t>
                      </a:r>
                      <a:r>
                        <a:rPr kumimoji="1" lang="en-US" altLang="ja-JP" sz="700" b="1" kern="1200" dirty="0">
                          <a:solidFill>
                            <a:schemeClr val="tx1"/>
                          </a:solidFill>
                          <a:latin typeface="+mn-lt"/>
                          <a:ea typeface="+mn-ea"/>
                          <a:cs typeface="+mn-cs"/>
                        </a:rPr>
                        <a:t>2021</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3</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24</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.shimadzu.co</a:t>
                      </a:r>
                      <a:r>
                        <a:rPr kumimoji="1" lang="en-US" altLang="ja-JP" sz="700" b="1" kern="1200">
                          <a:solidFill>
                            <a:schemeClr val="tx1"/>
                          </a:solidFill>
                          <a:latin typeface="+mn-lt"/>
                          <a:ea typeface="+mn-ea"/>
                          <a:cs typeface="+mn-cs"/>
                        </a:rPr>
                        <a:t>.jp/news/press/w19uuh7ee7o</a:t>
                      </a:r>
                      <a:r>
                        <a:rPr kumimoji="1" lang="en-US" altLang="ja-JP" sz="700" b="1" kern="1200" dirty="0">
                          <a:solidFill>
                            <a:schemeClr val="tx1"/>
                          </a:solidFill>
                          <a:latin typeface="+mn-lt"/>
                          <a:ea typeface="+mn-ea"/>
                          <a:cs typeface="+mn-cs"/>
                        </a:rPr>
                        <a:t>_f177.html</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91267">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東急建設</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2030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50%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9%</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mn-lt"/>
                          <a:ea typeface="+mn-ea"/>
                          <a:cs typeface="+mn-cs"/>
                        </a:rPr>
                        <a:t>2021</a:t>
                      </a:r>
                      <a:r>
                        <a:rPr kumimoji="1" lang="ja-JP" altLang="en-US" sz="1200" kern="1200" dirty="0">
                          <a:solidFill>
                            <a:schemeClr val="tx1"/>
                          </a:solidFill>
                          <a:latin typeface="+mn-lt"/>
                          <a:ea typeface="+mn-ea"/>
                          <a:cs typeface="+mn-cs"/>
                        </a:rPr>
                        <a:t>年度から全ての新規着工工事に再エネ電力を適用。本社・支店等の全ての事業所については、再エネ発電由来の</a:t>
                      </a:r>
                      <a:r>
                        <a:rPr kumimoji="1" lang="en-US" altLang="ja-JP" sz="1200" kern="1200" dirty="0">
                          <a:solidFill>
                            <a:schemeClr val="tx1"/>
                          </a:solidFill>
                          <a:latin typeface="+mn-lt"/>
                          <a:ea typeface="+mn-ea"/>
                          <a:cs typeface="+mn-cs"/>
                        </a:rPr>
                        <a:t>J</a:t>
                      </a:r>
                      <a:r>
                        <a:rPr kumimoji="1" lang="ja-JP" altLang="en-US" sz="1200" kern="1200" dirty="0">
                          <a:solidFill>
                            <a:schemeClr val="tx1"/>
                          </a:solidFill>
                          <a:latin typeface="+mn-lt"/>
                          <a:ea typeface="+mn-ea"/>
                          <a:cs typeface="+mn-cs"/>
                        </a:rPr>
                        <a:t>－クレジットを適用して再エネ化</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東急建設サステナビリティサイト</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dirty="0">
                          <a:solidFill>
                            <a:schemeClr val="tx1"/>
                          </a:solidFill>
                          <a:latin typeface="+mn-lt"/>
                          <a:ea typeface="+mn-ea"/>
                          <a:cs typeface="+mn-cs"/>
                        </a:rPr>
                        <a:t>https://www.tokyu-cnst.co.jp/sustainability/climate_change/</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4" name="テキスト ボックス 3">
            <a:extLst>
              <a:ext uri="{FF2B5EF4-FFF2-40B4-BE49-F238E27FC236}">
                <a16:creationId xmlns:a16="http://schemas.microsoft.com/office/drawing/2014/main" id="{4A1145A8-F1A7-3720-EDCC-F23FE3FFAE8A}"/>
              </a:ext>
            </a:extLst>
          </p:cNvPr>
          <p:cNvSpPr txBox="1"/>
          <p:nvPr/>
        </p:nvSpPr>
        <p:spPr bwMode="auto">
          <a:xfrm>
            <a:off x="7936878" y="566109"/>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Text Box 9">
            <a:extLst>
              <a:ext uri="{FF2B5EF4-FFF2-40B4-BE49-F238E27FC236}">
                <a16:creationId xmlns:a16="http://schemas.microsoft.com/office/drawing/2014/main" id="{0E9F93E4-0E78-3BDA-AE5B-8498BCAB5913}"/>
              </a:ext>
            </a:extLst>
          </p:cNvPr>
          <p:cNvSpPr txBox="1">
            <a:spLocks noChangeArrowheads="1"/>
          </p:cNvSpPr>
          <p:nvPr/>
        </p:nvSpPr>
        <p:spPr bwMode="auto">
          <a:xfrm>
            <a:off x="350104" y="7113924"/>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]RE100 Annual Report 2022</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https://www.there100.org/sites/re100/files/2023-01/CDP_RE100_Report_2023%20%282%29.pdf</a:t>
            </a:r>
            <a:r>
              <a:rPr lang="ja-JP" altLang="en-US" sz="9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20005721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RE100</a:t>
            </a:r>
            <a:r>
              <a:rPr kumimoji="1" lang="ja-JP" altLang="en-US" dirty="0"/>
              <a:t>に参加している日本企業の取組（</a:t>
            </a:r>
            <a:r>
              <a:rPr lang="en-US" altLang="ja-JP" dirty="0"/>
              <a:t>7</a:t>
            </a:r>
            <a:r>
              <a:rPr kumimoji="1" lang="en-US" altLang="ja-JP" dirty="0"/>
              <a:t>/10</a:t>
            </a:r>
            <a:r>
              <a:rPr kumimoji="1"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2450393656"/>
              </p:ext>
            </p:extLst>
          </p:nvPr>
        </p:nvGraphicFramePr>
        <p:xfrm>
          <a:off x="161924" y="1024468"/>
          <a:ext cx="10367964" cy="5782158"/>
        </p:xfrm>
        <a:graphic>
          <a:graphicData uri="http://schemas.openxmlformats.org/drawingml/2006/table">
            <a:tbl>
              <a:tblPr firstRow="1" bandRow="1"/>
              <a:tblGrid>
                <a:gridCol w="1087548">
                  <a:extLst>
                    <a:ext uri="{9D8B030D-6E8A-4147-A177-3AD203B41FA5}">
                      <a16:colId xmlns:a16="http://schemas.microsoft.com/office/drawing/2014/main" val="20000"/>
                    </a:ext>
                  </a:extLst>
                </a:gridCol>
                <a:gridCol w="870038">
                  <a:extLst>
                    <a:ext uri="{9D8B030D-6E8A-4147-A177-3AD203B41FA5}">
                      <a16:colId xmlns:a16="http://schemas.microsoft.com/office/drawing/2014/main" val="20003"/>
                    </a:ext>
                  </a:extLst>
                </a:gridCol>
                <a:gridCol w="616278">
                  <a:extLst>
                    <a:ext uri="{9D8B030D-6E8A-4147-A177-3AD203B41FA5}">
                      <a16:colId xmlns:a16="http://schemas.microsoft.com/office/drawing/2014/main" val="20004"/>
                    </a:ext>
                  </a:extLst>
                </a:gridCol>
                <a:gridCol w="616278">
                  <a:extLst>
                    <a:ext uri="{9D8B030D-6E8A-4147-A177-3AD203B41FA5}">
                      <a16:colId xmlns:a16="http://schemas.microsoft.com/office/drawing/2014/main" val="20006"/>
                    </a:ext>
                  </a:extLst>
                </a:gridCol>
                <a:gridCol w="616278">
                  <a:extLst>
                    <a:ext uri="{9D8B030D-6E8A-4147-A177-3AD203B41FA5}">
                      <a16:colId xmlns:a16="http://schemas.microsoft.com/office/drawing/2014/main" val="3303520371"/>
                    </a:ext>
                  </a:extLst>
                </a:gridCol>
                <a:gridCol w="616278">
                  <a:extLst>
                    <a:ext uri="{9D8B030D-6E8A-4147-A177-3AD203B41FA5}">
                      <a16:colId xmlns:a16="http://schemas.microsoft.com/office/drawing/2014/main" val="2758728091"/>
                    </a:ext>
                  </a:extLst>
                </a:gridCol>
                <a:gridCol w="616278">
                  <a:extLst>
                    <a:ext uri="{9D8B030D-6E8A-4147-A177-3AD203B41FA5}">
                      <a16:colId xmlns:a16="http://schemas.microsoft.com/office/drawing/2014/main" val="1794797490"/>
                    </a:ext>
                  </a:extLst>
                </a:gridCol>
                <a:gridCol w="616278">
                  <a:extLst>
                    <a:ext uri="{9D8B030D-6E8A-4147-A177-3AD203B41FA5}">
                      <a16:colId xmlns:a16="http://schemas.microsoft.com/office/drawing/2014/main" val="2983509542"/>
                    </a:ext>
                  </a:extLst>
                </a:gridCol>
                <a:gridCol w="3262646">
                  <a:extLst>
                    <a:ext uri="{9D8B030D-6E8A-4147-A177-3AD203B41FA5}">
                      <a16:colId xmlns:a16="http://schemas.microsoft.com/office/drawing/2014/main" val="20005"/>
                    </a:ext>
                  </a:extLst>
                </a:gridCol>
                <a:gridCol w="1450064">
                  <a:extLst>
                    <a:ext uri="{9D8B030D-6E8A-4147-A177-3AD203B41FA5}">
                      <a16:colId xmlns:a16="http://schemas.microsoft.com/office/drawing/2014/main" val="20007"/>
                    </a:ext>
                  </a:extLst>
                </a:gridCol>
              </a:tblGrid>
              <a:tr h="257423">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参加企業</a:t>
                      </a:r>
                      <a:endParaRPr kumimoji="1" lang="en-US" altLang="ja-JP" sz="1200" dirty="0"/>
                    </a:p>
                    <a:p>
                      <a:pPr algn="ctr"/>
                      <a:r>
                        <a:rPr kumimoji="1" lang="ja-JP" altLang="en-US" sz="1200" b="0" dirty="0">
                          <a:solidFill>
                            <a:schemeClr val="tx1"/>
                          </a:solidFill>
                          <a:latin typeface="Meiryo UI" pitchFamily="50" charset="-128"/>
                          <a:ea typeface="Meiryo UI" pitchFamily="50" charset="-128"/>
                          <a:cs typeface="Meiryo UI" pitchFamily="50" charset="-128"/>
                        </a:rPr>
                        <a:t>（参加順）</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再エネ</a:t>
                      </a:r>
                      <a:r>
                        <a:rPr kumimoji="1" lang="en-US" altLang="ja-JP" sz="1200" dirty="0"/>
                        <a:t>100%</a:t>
                      </a:r>
                    </a:p>
                    <a:p>
                      <a:pPr algn="ctr"/>
                      <a:r>
                        <a:rPr kumimoji="1" lang="ja-JP" altLang="en-US" sz="1200" dirty="0"/>
                        <a:t>達成目標年</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6">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達成進捗</a:t>
                      </a: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B w="12700" cap="flat" cmpd="sng" algn="ctr">
                      <a:solidFill>
                        <a:schemeClr val="bg1"/>
                      </a:solidFill>
                      <a:prstDash val="solid"/>
                      <a:round/>
                      <a:headEnd type="none" w="med" len="med"/>
                      <a:tailEnd type="none" w="med" len="med"/>
                    </a:lnB>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アプローチ</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ctr" defTabSz="914400" rtl="0" eaLnBrk="1" latinLnBrk="0" hangingPunct="1"/>
                      <a:r>
                        <a:rPr kumimoji="1" lang="ja-JP" altLang="en-US" sz="1200" kern="1200" dirty="0">
                          <a:solidFill>
                            <a:schemeClr val="tx1"/>
                          </a:solidFill>
                          <a:latin typeface="+mn-lt"/>
                          <a:ea typeface="+mn-ea"/>
                          <a:cs typeface="+mn-cs"/>
                        </a:rPr>
                        <a:t>出所</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57423">
                <a:tc vMerge="1">
                  <a:txBody>
                    <a:bodyPr/>
                    <a:lstStyle/>
                    <a:p>
                      <a:endParaRPr kumimoji="1" lang="ja-JP" altLang="en-US"/>
                    </a:p>
                  </a:txBody>
                  <a:tcPr/>
                </a:tc>
                <a:tc vMerge="1">
                  <a:txBody>
                    <a:bodyPr/>
                    <a:lstStyle/>
                    <a:p>
                      <a:endParaRPr kumimoji="1" lang="ja-JP" altLang="en-US"/>
                    </a:p>
                  </a:txBody>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2021</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2020</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2019</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2018</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2017</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2016</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455234200"/>
                  </a:ext>
                </a:extLst>
              </a:tr>
              <a:tr h="586929">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セイコーエプソン</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2023</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50%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18%</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mn-lt"/>
                          <a:ea typeface="+mn-ea"/>
                          <a:cs typeface="+mn-cs"/>
                        </a:rPr>
                        <a:t>2021</a:t>
                      </a:r>
                      <a:r>
                        <a:rPr kumimoji="1" lang="ja-JP" altLang="en-US" sz="1200" kern="1200" dirty="0">
                          <a:solidFill>
                            <a:schemeClr val="tx1"/>
                          </a:solidFill>
                          <a:latin typeface="+mn-lt"/>
                          <a:ea typeface="+mn-ea"/>
                          <a:cs typeface="+mn-cs"/>
                        </a:rPr>
                        <a:t>年度に全ての日本国内拠点にて</a:t>
                      </a:r>
                      <a:r>
                        <a:rPr kumimoji="1" lang="en-US" altLang="ja-JP" sz="1200" kern="1200" dirty="0">
                          <a:solidFill>
                            <a:schemeClr val="tx1"/>
                          </a:solidFill>
                          <a:latin typeface="+mn-lt"/>
                          <a:ea typeface="+mn-ea"/>
                          <a:cs typeface="+mn-cs"/>
                        </a:rPr>
                        <a:t>100</a:t>
                      </a:r>
                      <a:r>
                        <a:rPr kumimoji="1" lang="ja-JP" altLang="en-US" sz="1200" kern="1200" dirty="0">
                          <a:solidFill>
                            <a:schemeClr val="tx1"/>
                          </a:solidFill>
                          <a:latin typeface="+mn-lt"/>
                          <a:ea typeface="+mn-ea"/>
                          <a:cs typeface="+mn-cs"/>
                        </a:rPr>
                        <a:t>％再エネ化、</a:t>
                      </a:r>
                      <a:r>
                        <a:rPr kumimoji="1" lang="en-US" altLang="ja-JP" sz="1200" kern="1200" dirty="0">
                          <a:solidFill>
                            <a:schemeClr val="tx1"/>
                          </a:solidFill>
                          <a:latin typeface="+mn-lt"/>
                          <a:ea typeface="+mn-ea"/>
                          <a:cs typeface="+mn-cs"/>
                        </a:rPr>
                        <a:t>2023</a:t>
                      </a:r>
                      <a:r>
                        <a:rPr kumimoji="1" lang="ja-JP" altLang="en-US" sz="1200" kern="1200" dirty="0">
                          <a:solidFill>
                            <a:schemeClr val="tx1"/>
                          </a:solidFill>
                          <a:latin typeface="+mn-lt"/>
                          <a:ea typeface="+mn-ea"/>
                          <a:cs typeface="+mn-cs"/>
                        </a:rPr>
                        <a:t>年に全ての海外拠点にて</a:t>
                      </a:r>
                      <a:r>
                        <a:rPr kumimoji="1" lang="en-US" altLang="ja-JP" sz="1200" kern="1200" dirty="0">
                          <a:solidFill>
                            <a:schemeClr val="tx1"/>
                          </a:solidFill>
                          <a:latin typeface="+mn-lt"/>
                          <a:ea typeface="+mn-ea"/>
                          <a:cs typeface="+mn-cs"/>
                        </a:rPr>
                        <a:t>100</a:t>
                      </a:r>
                      <a:r>
                        <a:rPr kumimoji="1" lang="ja-JP" altLang="en-US" sz="1200" kern="1200" dirty="0">
                          <a:solidFill>
                            <a:schemeClr val="tx1"/>
                          </a:solidFill>
                          <a:latin typeface="+mn-lt"/>
                          <a:ea typeface="+mn-ea"/>
                          <a:cs typeface="+mn-cs"/>
                        </a:rPr>
                        <a:t>％再エネ化</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セイコーエプソンニュースリリース</a:t>
                      </a:r>
                      <a:r>
                        <a:rPr kumimoji="1" lang="en-US" altLang="ja-JP" sz="700" b="1" kern="1200" dirty="0">
                          <a:solidFill>
                            <a:schemeClr val="tx1"/>
                          </a:solidFill>
                          <a:latin typeface="+mn-lt"/>
                          <a:ea typeface="+mn-ea"/>
                          <a:cs typeface="+mn-cs"/>
                        </a:rPr>
                        <a:t>2021</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3</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16</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.epson</a:t>
                      </a:r>
                      <a:r>
                        <a:rPr kumimoji="1" lang="en-US" altLang="ja-JP" sz="700" b="1" kern="1200">
                          <a:solidFill>
                            <a:schemeClr val="tx1"/>
                          </a:solidFill>
                          <a:latin typeface="+mn-lt"/>
                          <a:ea typeface="+mn-ea"/>
                          <a:cs typeface="+mn-cs"/>
                        </a:rPr>
                        <a:t>.jp/osirase/2021/210316_2</a:t>
                      </a:r>
                      <a:r>
                        <a:rPr kumimoji="1" lang="en-US" altLang="ja-JP" sz="700" b="1" kern="1200" dirty="0">
                          <a:solidFill>
                            <a:schemeClr val="tx1"/>
                          </a:solidFill>
                          <a:latin typeface="+mn-lt"/>
                          <a:ea typeface="+mn-ea"/>
                          <a:cs typeface="+mn-cs"/>
                        </a:rPr>
                        <a:t>.htm</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9998252"/>
                  </a:ext>
                </a:extLst>
              </a:tr>
              <a:tr h="575082">
                <a:tc>
                  <a:txBody>
                    <a:bodyPr/>
                    <a:lstStyle/>
                    <a:p>
                      <a:r>
                        <a:rPr kumimoji="1" lang="en-US" altLang="ja-JP" sz="1200" b="0" dirty="0">
                          <a:solidFill>
                            <a:schemeClr val="tx1"/>
                          </a:solidFill>
                          <a:latin typeface="Meiryo UI" pitchFamily="50" charset="-128"/>
                          <a:ea typeface="Meiryo UI" pitchFamily="50" charset="-128"/>
                          <a:cs typeface="Meiryo UI" pitchFamily="50" charset="-128"/>
                        </a:rPr>
                        <a:t>TOTO</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2040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16%</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13%</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地域特性に応じた再生可能エネルギー電力の調達拡大や、工場への太陽光発電設備設置など</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en-US" altLang="ja-JP" sz="700" b="1" kern="1200" dirty="0">
                          <a:solidFill>
                            <a:schemeClr val="tx1"/>
                          </a:solidFill>
                          <a:latin typeface="+mn-lt"/>
                          <a:ea typeface="+mn-ea"/>
                          <a:cs typeface="+mn-cs"/>
                        </a:rPr>
                        <a:t>TOTO</a:t>
                      </a:r>
                      <a:r>
                        <a:rPr kumimoji="1" lang="ja-JP" altLang="en-US" sz="700" b="1" kern="1200" dirty="0">
                          <a:solidFill>
                            <a:schemeClr val="tx1"/>
                          </a:solidFill>
                          <a:latin typeface="+mn-lt"/>
                          <a:ea typeface="+mn-ea"/>
                          <a:cs typeface="+mn-cs"/>
                        </a:rPr>
                        <a:t>ニュースリリース</a:t>
                      </a:r>
                      <a:r>
                        <a:rPr kumimoji="1" lang="en-US" altLang="ja-JP" sz="700" b="1" kern="1200" dirty="0">
                          <a:solidFill>
                            <a:schemeClr val="tx1"/>
                          </a:solidFill>
                          <a:latin typeface="+mn-lt"/>
                          <a:ea typeface="+mn-ea"/>
                          <a:cs typeface="+mn-cs"/>
                        </a:rPr>
                        <a:t>2021</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4</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28</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https://jp</a:t>
                      </a:r>
                      <a:r>
                        <a:rPr kumimoji="1" lang="en-US" altLang="ja-JP" sz="700" b="1" kern="1200" dirty="0">
                          <a:solidFill>
                            <a:schemeClr val="tx1"/>
                          </a:solidFill>
                          <a:latin typeface="+mn-lt"/>
                          <a:ea typeface="+mn-ea"/>
                          <a:cs typeface="+mn-cs"/>
                        </a:rPr>
                        <a:t>.toto</a:t>
                      </a:r>
                      <a:r>
                        <a:rPr kumimoji="1" lang="en-US" altLang="ja-JP" sz="700" b="1" kern="1200">
                          <a:solidFill>
                            <a:schemeClr val="tx1"/>
                          </a:solidFill>
                          <a:latin typeface="+mn-lt"/>
                          <a:ea typeface="+mn-ea"/>
                          <a:cs typeface="+mn-cs"/>
                        </a:rPr>
                        <a:t>.com/company/press/2021/04/28_011228</a:t>
                      </a:r>
                      <a:r>
                        <a:rPr kumimoji="1" lang="en-US" altLang="ja-JP" sz="700" b="1" kern="1200" dirty="0">
                          <a:solidFill>
                            <a:schemeClr val="tx1"/>
                          </a:solidFill>
                          <a:latin typeface="+mn-lt"/>
                          <a:ea typeface="+mn-ea"/>
                          <a:cs typeface="+mn-cs"/>
                        </a:rPr>
                        <a:t>.htm</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8960573"/>
                  </a:ext>
                </a:extLst>
              </a:tr>
              <a:tr h="590474">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花王</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2030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43%</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12%</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従来から取り組んでいる自家消費用太陽光発電設備の導入と購入電力の再生可能エネルギー化をさらに推進</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花王ニュースリリース</a:t>
                      </a:r>
                      <a:r>
                        <a:rPr kumimoji="1" lang="en-US" altLang="ja-JP" sz="700" b="1" kern="1200" dirty="0">
                          <a:solidFill>
                            <a:schemeClr val="tx1"/>
                          </a:solidFill>
                          <a:latin typeface="+mn-lt"/>
                          <a:ea typeface="+mn-ea"/>
                          <a:cs typeface="+mn-cs"/>
                        </a:rPr>
                        <a:t>2021</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5</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19</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.kao</a:t>
                      </a:r>
                      <a:r>
                        <a:rPr kumimoji="1" lang="en-US" altLang="ja-JP" sz="700" b="1" kern="1200">
                          <a:solidFill>
                            <a:schemeClr val="tx1"/>
                          </a:solidFill>
                          <a:latin typeface="+mn-lt"/>
                          <a:ea typeface="+mn-ea"/>
                          <a:cs typeface="+mn-cs"/>
                        </a:rPr>
                        <a:t>.com/jp/corporate/news/sustainability/2021/20210519-001/</a:t>
                      </a:r>
                      <a:endParaRPr kumimoji="1" lang="en-US" altLang="ja-JP"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3026041"/>
                  </a:ext>
                </a:extLst>
              </a:tr>
              <a:tr h="467337">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日本電気</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10%</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9%</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設置可能なすべての屋根に太陽光発電設備を設置する方針で活動</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日本電気サステナビリティレポート</a:t>
                      </a:r>
                      <a:r>
                        <a:rPr kumimoji="1" lang="en-US" altLang="ja-JP" sz="700" b="1" kern="1200" dirty="0">
                          <a:solidFill>
                            <a:schemeClr val="tx1"/>
                          </a:solidFill>
                          <a:latin typeface="+mn-lt"/>
                          <a:ea typeface="+mn-ea"/>
                          <a:cs typeface="+mn-cs"/>
                        </a:rPr>
                        <a:t>2022</a:t>
                      </a:r>
                    </a:p>
                    <a:p>
                      <a:pPr marL="0" algn="l" defTabSz="914400" rtl="0" eaLnBrk="1" latinLnBrk="0" hangingPunct="1"/>
                      <a:r>
                        <a:rPr kumimoji="1" lang="en-US" altLang="ja-JP" sz="700" b="1" kern="1200">
                          <a:solidFill>
                            <a:schemeClr val="tx1"/>
                          </a:solidFill>
                          <a:latin typeface="+mn-lt"/>
                          <a:ea typeface="+mn-ea"/>
                          <a:cs typeface="+mn-cs"/>
                        </a:rPr>
                        <a:t>https://jpn</a:t>
                      </a:r>
                      <a:r>
                        <a:rPr kumimoji="1" lang="en-US" altLang="ja-JP" sz="700" b="1" kern="1200" dirty="0">
                          <a:solidFill>
                            <a:schemeClr val="tx1"/>
                          </a:solidFill>
                          <a:latin typeface="+mn-lt"/>
                          <a:ea typeface="+mn-ea"/>
                          <a:cs typeface="+mn-cs"/>
                        </a:rPr>
                        <a:t>.nec</a:t>
                      </a:r>
                      <a:r>
                        <a:rPr kumimoji="1" lang="en-US" altLang="ja-JP" sz="700" b="1" kern="1200">
                          <a:solidFill>
                            <a:schemeClr val="tx1"/>
                          </a:solidFill>
                          <a:latin typeface="+mn-lt"/>
                          <a:ea typeface="+mn-ea"/>
                          <a:cs typeface="+mn-cs"/>
                        </a:rPr>
                        <a:t>.com/csr/ja/pdf/2022</a:t>
                      </a:r>
                      <a:r>
                        <a:rPr kumimoji="1" lang="en-US" altLang="ja-JP" sz="700" b="1" kern="1200" dirty="0">
                          <a:solidFill>
                            <a:schemeClr val="tx1"/>
                          </a:solidFill>
                          <a:latin typeface="+mn-lt"/>
                          <a:ea typeface="+mn-ea"/>
                          <a:cs typeface="+mn-cs"/>
                        </a:rPr>
                        <a:t>_report.pdf</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2180948"/>
                  </a:ext>
                </a:extLst>
              </a:tr>
              <a:tr h="467337">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第一三共</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11%</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8%</a:t>
                      </a:r>
                      <a:endParaRPr kumimoji="1" lang="ja-JP" altLang="en-US" sz="1200" kern="1200" dirty="0">
                        <a:solidFill>
                          <a:schemeClr val="tx1"/>
                        </a:solidFill>
                        <a:latin typeface="+mn-ea"/>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太陽光発電設備を工場に導入、欧州やブラジルの事業所で再生可能エネルギーを活用</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第一三共サステナビリティサイト</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.daiichisankyo.co</a:t>
                      </a:r>
                      <a:r>
                        <a:rPr kumimoji="1" lang="en-US" altLang="ja-JP" sz="700" b="1" kern="1200">
                          <a:solidFill>
                            <a:schemeClr val="tx1"/>
                          </a:solidFill>
                          <a:latin typeface="+mn-lt"/>
                          <a:ea typeface="+mn-ea"/>
                          <a:cs typeface="+mn-cs"/>
                        </a:rPr>
                        <a:t>.jp/sustainability/the</a:t>
                      </a:r>
                      <a:r>
                        <a:rPr kumimoji="1" lang="en-US" altLang="ja-JP" sz="700" b="1" kern="1200" err="1">
                          <a:solidFill>
                            <a:schemeClr val="tx1"/>
                          </a:solidFill>
                          <a:latin typeface="+mn-lt"/>
                          <a:ea typeface="+mn-ea"/>
                          <a:cs typeface="+mn-cs"/>
                        </a:rPr>
                        <a:t>_</a:t>
                      </a:r>
                      <a:r>
                        <a:rPr kumimoji="1" lang="en-US" altLang="ja-JP" sz="700" b="1" kern="1200">
                          <a:solidFill>
                            <a:schemeClr val="tx1"/>
                          </a:solidFill>
                          <a:latin typeface="+mn-lt"/>
                          <a:ea typeface="+mn-ea"/>
                          <a:cs typeface="+mn-cs"/>
                        </a:rPr>
                        <a:t>environment/eco-efficiency/</a:t>
                      </a:r>
                      <a:endParaRPr kumimoji="1" lang="en-US" altLang="ja-JP"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2198866"/>
                  </a:ext>
                </a:extLst>
              </a:tr>
              <a:tr h="467337">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セコム</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2045</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7%</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グリーン電力の調達、自社施設への太陽光発電設備の設置を実施</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セコム　サステナビリティサイト</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.secom.co</a:t>
                      </a:r>
                      <a:r>
                        <a:rPr kumimoji="1" lang="en-US" altLang="ja-JP" sz="700" b="1" kern="1200">
                          <a:solidFill>
                            <a:schemeClr val="tx1"/>
                          </a:solidFill>
                          <a:latin typeface="+mn-lt"/>
                          <a:ea typeface="+mn-ea"/>
                          <a:cs typeface="+mn-cs"/>
                        </a:rPr>
                        <a:t>.jp/corporate/sustainability/infra/environment/warming</a:t>
                      </a:r>
                      <a:r>
                        <a:rPr kumimoji="1" lang="en-US" altLang="ja-JP" sz="700" b="1" kern="1200" dirty="0">
                          <a:solidFill>
                            <a:schemeClr val="tx1"/>
                          </a:solidFill>
                          <a:latin typeface="+mn-lt"/>
                          <a:ea typeface="+mn-ea"/>
                          <a:cs typeface="+mn-cs"/>
                        </a:rPr>
                        <a:t>.html</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1155455"/>
                  </a:ext>
                </a:extLst>
              </a:tr>
              <a:tr h="775179">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東京建物</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mn-lt"/>
                          <a:ea typeface="+mn-ea"/>
                          <a:cs typeface="+mn-cs"/>
                        </a:rPr>
                        <a:t>2030</a:t>
                      </a:r>
                      <a:r>
                        <a:rPr kumimoji="1" lang="ja-JP" altLang="en-US" sz="1200" kern="1200" dirty="0">
                          <a:solidFill>
                            <a:schemeClr val="tx1"/>
                          </a:solidFill>
                          <a:latin typeface="+mn-lt"/>
                          <a:ea typeface="+mn-ea"/>
                          <a:cs typeface="+mn-cs"/>
                        </a:rPr>
                        <a:t>年度までに保有する不動産で消費する電力の</a:t>
                      </a:r>
                      <a:r>
                        <a:rPr kumimoji="1" lang="en-US" altLang="ja-JP" sz="1200" kern="1200" dirty="0">
                          <a:solidFill>
                            <a:schemeClr val="tx1"/>
                          </a:solidFill>
                          <a:latin typeface="+mn-lt"/>
                          <a:ea typeface="+mn-ea"/>
                          <a:cs typeface="+mn-cs"/>
                        </a:rPr>
                        <a:t>40%</a:t>
                      </a:r>
                      <a:r>
                        <a:rPr kumimoji="1" lang="ja-JP" altLang="en-US" sz="1200" kern="1200" dirty="0">
                          <a:solidFill>
                            <a:schemeClr val="tx1"/>
                          </a:solidFill>
                          <a:latin typeface="+mn-lt"/>
                          <a:ea typeface="+mn-ea"/>
                          <a:cs typeface="+mn-cs"/>
                        </a:rPr>
                        <a:t>を再エネ化、</a:t>
                      </a:r>
                      <a:r>
                        <a:rPr kumimoji="1" lang="en-US" altLang="ja-JP" sz="1200" kern="1200" dirty="0">
                          <a:solidFill>
                            <a:schemeClr val="tx1"/>
                          </a:solidFill>
                          <a:latin typeface="+mn-lt"/>
                          <a:ea typeface="+mn-ea"/>
                          <a:cs typeface="+mn-cs"/>
                        </a:rPr>
                        <a:t>2030</a:t>
                      </a:r>
                      <a:r>
                        <a:rPr kumimoji="1" lang="ja-JP" altLang="en-US" sz="1200" kern="1200" dirty="0">
                          <a:solidFill>
                            <a:schemeClr val="tx1"/>
                          </a:solidFill>
                          <a:latin typeface="+mn-lt"/>
                          <a:ea typeface="+mn-ea"/>
                          <a:cs typeface="+mn-cs"/>
                        </a:rPr>
                        <a:t>年までに原則としてすべての新築オフィスビル・物流施設・分譲マンションにおいて</a:t>
                      </a:r>
                      <a:r>
                        <a:rPr kumimoji="1" lang="en-US" altLang="ja-JP" sz="1200" kern="1200" dirty="0">
                          <a:solidFill>
                            <a:schemeClr val="tx1"/>
                          </a:solidFill>
                          <a:latin typeface="+mn-lt"/>
                          <a:ea typeface="+mn-ea"/>
                          <a:cs typeface="+mn-cs"/>
                        </a:rPr>
                        <a:t>ZEB</a:t>
                      </a:r>
                      <a:r>
                        <a:rPr kumimoji="1" lang="ja-JP" altLang="en-US" sz="1200" kern="1200" dirty="0">
                          <a:solidFill>
                            <a:schemeClr val="tx1"/>
                          </a:solidFill>
                          <a:latin typeface="+mn-lt"/>
                          <a:ea typeface="+mn-ea"/>
                          <a:cs typeface="+mn-cs"/>
                        </a:rPr>
                        <a:t>・</a:t>
                      </a:r>
                      <a:r>
                        <a:rPr kumimoji="1" lang="en-US" altLang="ja-JP" sz="1200" kern="1200" dirty="0">
                          <a:solidFill>
                            <a:schemeClr val="tx1"/>
                          </a:solidFill>
                          <a:latin typeface="+mn-lt"/>
                          <a:ea typeface="+mn-ea"/>
                          <a:cs typeface="+mn-cs"/>
                        </a:rPr>
                        <a:t>ZEH</a:t>
                      </a:r>
                      <a:r>
                        <a:rPr kumimoji="1" lang="ja-JP" altLang="en-US" sz="1200" kern="1200" dirty="0">
                          <a:solidFill>
                            <a:schemeClr val="tx1"/>
                          </a:solidFill>
                          <a:latin typeface="+mn-lt"/>
                          <a:ea typeface="+mn-ea"/>
                          <a:cs typeface="+mn-cs"/>
                        </a:rPr>
                        <a:t>を開発など</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東京建物ニュースリリース</a:t>
                      </a:r>
                      <a:r>
                        <a:rPr kumimoji="1" lang="en-US" altLang="ja-JP" sz="700" b="1" kern="1200" dirty="0">
                          <a:solidFill>
                            <a:schemeClr val="tx1"/>
                          </a:solidFill>
                          <a:latin typeface="+mn-lt"/>
                          <a:ea typeface="+mn-ea"/>
                          <a:cs typeface="+mn-cs"/>
                        </a:rPr>
                        <a:t>2021</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8</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6</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https://pdf</a:t>
                      </a:r>
                      <a:r>
                        <a:rPr kumimoji="1" lang="en-US" altLang="ja-JP" sz="700" b="1" kern="1200" dirty="0">
                          <a:solidFill>
                            <a:schemeClr val="tx1"/>
                          </a:solidFill>
                          <a:latin typeface="+mn-lt"/>
                          <a:ea typeface="+mn-ea"/>
                          <a:cs typeface="+mn-cs"/>
                        </a:rPr>
                        <a:t>.irpocket</a:t>
                      </a:r>
                      <a:r>
                        <a:rPr kumimoji="1" lang="en-US" altLang="ja-JP" sz="700" b="1" kern="1200">
                          <a:solidFill>
                            <a:schemeClr val="tx1"/>
                          </a:solidFill>
                          <a:latin typeface="+mn-lt"/>
                          <a:ea typeface="+mn-ea"/>
                          <a:cs typeface="+mn-cs"/>
                        </a:rPr>
                        <a:t>.com/C8804/GbYe/tYkB/FaGP</a:t>
                      </a:r>
                      <a:r>
                        <a:rPr kumimoji="1" lang="en-US" altLang="ja-JP" sz="700" b="1" kern="1200" dirty="0">
                          <a:solidFill>
                            <a:schemeClr val="tx1"/>
                          </a:solidFill>
                          <a:latin typeface="+mn-lt"/>
                          <a:ea typeface="+mn-ea"/>
                          <a:cs typeface="+mn-cs"/>
                        </a:rPr>
                        <a:t>.pdf</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6627899"/>
                  </a:ext>
                </a:extLst>
              </a:tr>
              <a:tr h="467337">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エーザイ</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2030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63%</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mn-lt"/>
                          <a:ea typeface="+mn-ea"/>
                          <a:cs typeface="+mn-cs"/>
                        </a:rPr>
                        <a:t>PPA</a:t>
                      </a:r>
                      <a:r>
                        <a:rPr kumimoji="1" lang="ja-JP" altLang="en-US" sz="1200" kern="1200" dirty="0">
                          <a:solidFill>
                            <a:schemeClr val="tx1"/>
                          </a:solidFill>
                          <a:latin typeface="+mn-lt"/>
                          <a:ea typeface="+mn-ea"/>
                          <a:cs typeface="+mn-cs"/>
                        </a:rPr>
                        <a:t>モデルによる太陽光発電利用、自然エネルギー発電設備の導入など</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エーザイニュースリリース　</a:t>
                      </a:r>
                      <a:r>
                        <a:rPr kumimoji="1" lang="en-US" altLang="ja-JP" sz="700" b="1" kern="1200" dirty="0">
                          <a:solidFill>
                            <a:schemeClr val="tx1"/>
                          </a:solidFill>
                          <a:latin typeface="+mn-lt"/>
                          <a:ea typeface="+mn-ea"/>
                          <a:cs typeface="+mn-cs"/>
                        </a:rPr>
                        <a:t>2022</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1</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25</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.eisai.co</a:t>
                      </a:r>
                      <a:r>
                        <a:rPr kumimoji="1" lang="en-US" altLang="ja-JP" sz="700" b="1" kern="1200">
                          <a:solidFill>
                            <a:schemeClr val="tx1"/>
                          </a:solidFill>
                          <a:latin typeface="+mn-lt"/>
                          <a:ea typeface="+mn-ea"/>
                          <a:cs typeface="+mn-cs"/>
                        </a:rPr>
                        <a:t>.jp/news/2021/news202174</a:t>
                      </a:r>
                      <a:r>
                        <a:rPr kumimoji="1" lang="en-US" altLang="ja-JP" sz="700" b="1" kern="1200" dirty="0">
                          <a:solidFill>
                            <a:schemeClr val="tx1"/>
                          </a:solidFill>
                          <a:latin typeface="+mn-lt"/>
                          <a:ea typeface="+mn-ea"/>
                          <a:cs typeface="+mn-cs"/>
                        </a:rPr>
                        <a:t>.html</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4531">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200" b="0" dirty="0">
                          <a:solidFill>
                            <a:schemeClr val="tx1"/>
                          </a:solidFill>
                          <a:latin typeface="Meiryo UI" pitchFamily="50" charset="-128"/>
                          <a:ea typeface="Meiryo UI" pitchFamily="50" charset="-128"/>
                          <a:cs typeface="Meiryo UI" pitchFamily="50" charset="-128"/>
                        </a:rPr>
                        <a:t>明治</a:t>
                      </a:r>
                      <a:r>
                        <a:rPr kumimoji="1" lang="en-US" altLang="ja-JP" sz="1200" b="0" dirty="0">
                          <a:solidFill>
                            <a:schemeClr val="tx1"/>
                          </a:solidFill>
                          <a:latin typeface="Meiryo UI" pitchFamily="50" charset="-128"/>
                          <a:ea typeface="Meiryo UI" pitchFamily="50" charset="-128"/>
                          <a:cs typeface="Meiryo UI" pitchFamily="50" charset="-128"/>
                        </a:rPr>
                        <a:t>HD</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5%</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Segoe UI"/>
                          <a:ea typeface="Meiryo UI"/>
                          <a:cs typeface="+mn-cs"/>
                        </a:rPr>
                        <a:t>工場における消費電力の再エネ化</a:t>
                      </a:r>
                      <a:endParaRPr kumimoji="1" lang="en-US" altLang="ja-JP" sz="1200" kern="1200" dirty="0">
                        <a:solidFill>
                          <a:schemeClr val="tx1"/>
                        </a:solidFill>
                        <a:latin typeface="Segoe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a:solidFill>
                            <a:schemeClr val="tx1"/>
                          </a:solidFill>
                          <a:latin typeface="Segoe UI"/>
                          <a:ea typeface="Meiryo UI"/>
                          <a:cs typeface="+mn-cs"/>
                        </a:rPr>
                        <a:t>明治ホールディングス　ニュースリリース</a:t>
                      </a:r>
                      <a:endParaRPr kumimoji="1" lang="en-US" altLang="ja-JP" sz="700" b="1" kern="1200" dirty="0">
                        <a:solidFill>
                          <a:schemeClr val="tx1"/>
                        </a:solidFill>
                        <a:latin typeface="Segoe UI"/>
                        <a:ea typeface="Meiryo UI"/>
                        <a:cs typeface="+mn-cs"/>
                      </a:endParaRPr>
                    </a:p>
                    <a:p>
                      <a:pPr marL="0" algn="l" defTabSz="914400" rtl="0" eaLnBrk="1" latinLnBrk="0" hangingPunct="1"/>
                      <a:r>
                        <a:rPr kumimoji="1" lang="en-US" altLang="ja-JP" sz="700" b="1" kern="1200">
                          <a:solidFill>
                            <a:schemeClr val="tx1"/>
                          </a:solidFill>
                          <a:latin typeface="Segoe UI"/>
                          <a:ea typeface="Meiryo UI"/>
                          <a:cs typeface="+mn-cs"/>
                        </a:rPr>
                        <a:t>https://www</a:t>
                      </a:r>
                      <a:r>
                        <a:rPr kumimoji="1" lang="en-US" altLang="ja-JP" sz="700" b="1" kern="1200" dirty="0">
                          <a:solidFill>
                            <a:schemeClr val="tx1"/>
                          </a:solidFill>
                          <a:latin typeface="Segoe UI"/>
                          <a:ea typeface="Meiryo UI"/>
                          <a:cs typeface="+mn-cs"/>
                        </a:rPr>
                        <a:t>.meiji</a:t>
                      </a:r>
                      <a:r>
                        <a:rPr kumimoji="1" lang="en-US" altLang="ja-JP" sz="700" b="1" kern="1200">
                          <a:solidFill>
                            <a:schemeClr val="tx1"/>
                          </a:solidFill>
                          <a:latin typeface="Segoe UI"/>
                          <a:ea typeface="Meiryo UI"/>
                          <a:cs typeface="+mn-cs"/>
                        </a:rPr>
                        <a:t>.com/news/detail/pdf/2021/210916_01</a:t>
                      </a:r>
                      <a:r>
                        <a:rPr kumimoji="1" lang="en-US" altLang="ja-JP" sz="700" b="1" kern="1200" dirty="0">
                          <a:solidFill>
                            <a:schemeClr val="tx1"/>
                          </a:solidFill>
                          <a:latin typeface="Segoe UI"/>
                          <a:ea typeface="Meiryo UI"/>
                          <a:cs typeface="+mn-cs"/>
                        </a:rPr>
                        <a:t>.pdf</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0231403"/>
                  </a:ext>
                </a:extLst>
              </a:tr>
              <a:tr h="405769">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西松建設</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1%</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Segoe UI"/>
                          <a:ea typeface="Meiryo UI"/>
                          <a:cs typeface="+mn-cs"/>
                        </a:rPr>
                        <a:t>工場やオフィス等で使用する電力を、電力会社提供の再エネプランに順次切り替え</a:t>
                      </a:r>
                      <a:endParaRPr kumimoji="1" lang="en-US" altLang="ja-JP" sz="1200" kern="1200" dirty="0">
                        <a:solidFill>
                          <a:schemeClr val="tx1"/>
                        </a:solidFill>
                        <a:latin typeface="Segoe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Segoe UI"/>
                          <a:ea typeface="Meiryo UI"/>
                          <a:cs typeface="+mn-cs"/>
                        </a:rPr>
                        <a:t>西松建設　</a:t>
                      </a:r>
                      <a:r>
                        <a:rPr kumimoji="1" lang="en-US" altLang="ja-JP" sz="700" b="1" kern="1200" dirty="0">
                          <a:solidFill>
                            <a:schemeClr val="tx1"/>
                          </a:solidFill>
                          <a:latin typeface="Segoe UI"/>
                          <a:ea typeface="Meiryo UI"/>
                          <a:cs typeface="+mn-cs"/>
                        </a:rPr>
                        <a:t>CSR</a:t>
                      </a:r>
                      <a:r>
                        <a:rPr kumimoji="1" lang="ja-JP" altLang="en-US" sz="700" b="1" kern="1200" dirty="0">
                          <a:solidFill>
                            <a:schemeClr val="tx1"/>
                          </a:solidFill>
                          <a:latin typeface="Segoe UI"/>
                          <a:ea typeface="Meiryo UI"/>
                          <a:cs typeface="+mn-cs"/>
                        </a:rPr>
                        <a:t>ニュース</a:t>
                      </a:r>
                      <a:endParaRPr kumimoji="1" lang="en-US" altLang="ja-JP" sz="700" b="1" kern="1200" dirty="0">
                        <a:solidFill>
                          <a:schemeClr val="tx1"/>
                        </a:solidFill>
                        <a:latin typeface="Segoe UI"/>
                        <a:ea typeface="Meiryo UI"/>
                        <a:cs typeface="+mn-cs"/>
                      </a:endParaRPr>
                    </a:p>
                    <a:p>
                      <a:pPr marL="0" algn="l" defTabSz="914400" rtl="0" eaLnBrk="1" latinLnBrk="0" hangingPunct="1"/>
                      <a:r>
                        <a:rPr kumimoji="1" lang="en-US" altLang="ja-JP" sz="700" b="1" kern="1200" dirty="0">
                          <a:solidFill>
                            <a:schemeClr val="tx1"/>
                          </a:solidFill>
                          <a:latin typeface="Segoe UI"/>
                          <a:ea typeface="+mn-ea"/>
                          <a:cs typeface="+mn-cs"/>
                        </a:rPr>
                        <a:t>https://www.nishimatsu.co.jp/csr/news/news.php?no=NTk2</a:t>
                      </a:r>
                      <a:endParaRPr kumimoji="1" lang="en-US" altLang="ja-JP" sz="700" b="1" kern="1200" dirty="0">
                        <a:solidFill>
                          <a:schemeClr val="tx1"/>
                        </a:solidFill>
                        <a:latin typeface="Segoe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09364"/>
                  </a:ext>
                </a:extLst>
              </a:tr>
            </a:tbl>
          </a:graphicData>
        </a:graphic>
      </p:graphicFrame>
      <p:sp>
        <p:nvSpPr>
          <p:cNvPr id="4" name="テキスト ボックス 3">
            <a:extLst>
              <a:ext uri="{FF2B5EF4-FFF2-40B4-BE49-F238E27FC236}">
                <a16:creationId xmlns:a16="http://schemas.microsoft.com/office/drawing/2014/main" id="{8E024D15-48D4-D64F-B3A1-71B6F2C5CA2C}"/>
              </a:ext>
            </a:extLst>
          </p:cNvPr>
          <p:cNvSpPr txBox="1"/>
          <p:nvPr/>
        </p:nvSpPr>
        <p:spPr bwMode="auto">
          <a:xfrm>
            <a:off x="7936878" y="566109"/>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Text Box 9">
            <a:extLst>
              <a:ext uri="{FF2B5EF4-FFF2-40B4-BE49-F238E27FC236}">
                <a16:creationId xmlns:a16="http://schemas.microsoft.com/office/drawing/2014/main" id="{B30C0EAE-F93A-C6AC-2374-C755A7206A58}"/>
              </a:ext>
            </a:extLst>
          </p:cNvPr>
          <p:cNvSpPr txBox="1">
            <a:spLocks noChangeArrowheads="1"/>
          </p:cNvSpPr>
          <p:nvPr/>
        </p:nvSpPr>
        <p:spPr bwMode="auto">
          <a:xfrm>
            <a:off x="350104" y="7113924"/>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]RE100 Annual Report 2022</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https://www.there100.org/sites/re100/files/2023-01/CDP_RE100_Report_2023%20%282%29.pdf</a:t>
            </a:r>
            <a:r>
              <a:rPr lang="ja-JP" altLang="en-US" sz="9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672487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a:extLst>
              <a:ext uri="{FF2B5EF4-FFF2-40B4-BE49-F238E27FC236}">
                <a16:creationId xmlns:a16="http://schemas.microsoft.com/office/drawing/2014/main" id="{B2E6E838-1929-8138-4EB4-372A4BF48C24}"/>
              </a:ext>
            </a:extLst>
          </p:cNvPr>
          <p:cNvSpPr/>
          <p:nvPr/>
        </p:nvSpPr>
        <p:spPr>
          <a:xfrm>
            <a:off x="6657266" y="3394953"/>
            <a:ext cx="2942617" cy="30538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p:txBody>
          <a:bodyPr/>
          <a:lstStyle/>
          <a:p>
            <a:r>
              <a:rPr lang="en-US" altLang="ja-JP" dirty="0"/>
              <a:t>RE100</a:t>
            </a:r>
            <a:r>
              <a:rPr lang="ja-JP" altLang="en-US" dirty="0"/>
              <a:t>とは？</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en-US" altLang="ja-JP" dirty="0"/>
              <a:t>2014</a:t>
            </a:r>
            <a:r>
              <a:rPr lang="ja-JP" altLang="en-US" dirty="0"/>
              <a:t>年に結成した、</a:t>
            </a:r>
            <a:r>
              <a:rPr lang="ja-JP" altLang="en-US" b="1" dirty="0">
                <a:solidFill>
                  <a:srgbClr val="FF0000"/>
                </a:solidFill>
              </a:rPr>
              <a:t>事業を</a:t>
            </a:r>
            <a:r>
              <a:rPr lang="en-US" altLang="ja-JP" b="1" dirty="0">
                <a:solidFill>
                  <a:srgbClr val="FF0000"/>
                </a:solidFill>
              </a:rPr>
              <a:t>100</a:t>
            </a:r>
            <a:r>
              <a:rPr lang="ja-JP" altLang="en-US" b="1" dirty="0">
                <a:solidFill>
                  <a:srgbClr val="FF0000"/>
                </a:solidFill>
              </a:rPr>
              <a:t>％再エネ電力で賄うこと</a:t>
            </a:r>
            <a:r>
              <a:rPr lang="ja-JP" altLang="en-US" dirty="0"/>
              <a:t>を目標とする企業連合</a:t>
            </a:r>
            <a:endParaRPr lang="en-US" altLang="ja-JP" dirty="0"/>
          </a:p>
        </p:txBody>
      </p:sp>
      <p:sp>
        <p:nvSpPr>
          <p:cNvPr id="13" name="四角形: 角を丸くする 12">
            <a:extLst>
              <a:ext uri="{FF2B5EF4-FFF2-40B4-BE49-F238E27FC236}">
                <a16:creationId xmlns:a16="http://schemas.microsoft.com/office/drawing/2014/main" id="{A035EE7E-A751-D4FB-2F6E-C78FAEC17357}"/>
              </a:ext>
            </a:extLst>
          </p:cNvPr>
          <p:cNvSpPr/>
          <p:nvPr/>
        </p:nvSpPr>
        <p:spPr>
          <a:xfrm>
            <a:off x="506396" y="2541407"/>
            <a:ext cx="9679021" cy="4367719"/>
          </a:xfrm>
          <a:prstGeom prst="roundRect">
            <a:avLst>
              <a:gd name="adj" fmla="val 9095"/>
            </a:avLst>
          </a:prstGeom>
          <a:noFill/>
          <a:ln w="38100">
            <a:solidFill>
              <a:srgbClr val="50B94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EEFB40D7-F6F7-C11B-5148-5B9B7CE24425}"/>
              </a:ext>
            </a:extLst>
          </p:cNvPr>
          <p:cNvPicPr>
            <a:picLocks noChangeAspect="1"/>
          </p:cNvPicPr>
          <p:nvPr/>
        </p:nvPicPr>
        <p:blipFill>
          <a:blip r:embed="rId2"/>
          <a:stretch>
            <a:fillRect/>
          </a:stretch>
        </p:blipFill>
        <p:spPr>
          <a:xfrm>
            <a:off x="4030803" y="2069553"/>
            <a:ext cx="2280004" cy="930285"/>
          </a:xfrm>
          <a:prstGeom prst="rect">
            <a:avLst/>
          </a:prstGeom>
        </p:spPr>
      </p:pic>
      <p:sp>
        <p:nvSpPr>
          <p:cNvPr id="14" name="矢印: 左 13">
            <a:extLst>
              <a:ext uri="{FF2B5EF4-FFF2-40B4-BE49-F238E27FC236}">
                <a16:creationId xmlns:a16="http://schemas.microsoft.com/office/drawing/2014/main" id="{04B2419A-A1E1-E79C-CD67-A1992509691D}"/>
              </a:ext>
            </a:extLst>
          </p:cNvPr>
          <p:cNvSpPr/>
          <p:nvPr/>
        </p:nvSpPr>
        <p:spPr>
          <a:xfrm>
            <a:off x="4778881" y="4183028"/>
            <a:ext cx="978408" cy="1142739"/>
          </a:xfrm>
          <a:prstGeom prst="leftArrow">
            <a:avLst/>
          </a:prstGeom>
          <a:solidFill>
            <a:srgbClr val="51B94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6ACF6F92-5D47-C8BD-6667-E103C9B45DB6}"/>
              </a:ext>
            </a:extLst>
          </p:cNvPr>
          <p:cNvSpPr/>
          <p:nvPr/>
        </p:nvSpPr>
        <p:spPr>
          <a:xfrm>
            <a:off x="4550015" y="3246292"/>
            <a:ext cx="1591782"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kumimoji="1" lang="ja-JP" altLang="en-US" sz="2400" b="1" dirty="0">
                <a:solidFill>
                  <a:srgbClr val="008000"/>
                </a:solidFill>
                <a:latin typeface="Meiryo UI" panose="020B0604030504040204" pitchFamily="50" charset="-128"/>
                <a:ea typeface="Meiryo UI" panose="020B0604030504040204" pitchFamily="50" charset="-128"/>
              </a:rPr>
              <a:t>再エネ</a:t>
            </a:r>
            <a:endParaRPr kumimoji="1" lang="en-US" altLang="ja-JP" sz="2400" b="1" dirty="0">
              <a:solidFill>
                <a:srgbClr val="008000"/>
              </a:solidFill>
              <a:latin typeface="Meiryo UI" panose="020B0604030504040204" pitchFamily="50" charset="-128"/>
              <a:ea typeface="Meiryo UI" panose="020B0604030504040204" pitchFamily="50" charset="-128"/>
            </a:endParaRPr>
          </a:p>
          <a:p>
            <a:pPr algn="ctr"/>
            <a:r>
              <a:rPr kumimoji="1" lang="en-US" altLang="ja-JP" sz="2400" b="1" dirty="0">
                <a:solidFill>
                  <a:srgbClr val="008000"/>
                </a:solidFill>
                <a:latin typeface="Meiryo UI" panose="020B0604030504040204" pitchFamily="50" charset="-128"/>
                <a:ea typeface="Meiryo UI" panose="020B0604030504040204" pitchFamily="50" charset="-128"/>
              </a:rPr>
              <a:t>100%</a:t>
            </a:r>
            <a:r>
              <a:rPr kumimoji="1" lang="ja-JP" altLang="en-US" sz="2400" b="1" dirty="0">
                <a:solidFill>
                  <a:srgbClr val="008000"/>
                </a:solidFill>
                <a:latin typeface="Meiryo UI" panose="020B0604030504040204" pitchFamily="50" charset="-128"/>
                <a:ea typeface="Meiryo UI" panose="020B0604030504040204" pitchFamily="50" charset="-128"/>
              </a:rPr>
              <a:t>調達</a:t>
            </a:r>
          </a:p>
        </p:txBody>
      </p:sp>
      <p:sp>
        <p:nvSpPr>
          <p:cNvPr id="16" name="正方形/長方形 15">
            <a:extLst>
              <a:ext uri="{FF2B5EF4-FFF2-40B4-BE49-F238E27FC236}">
                <a16:creationId xmlns:a16="http://schemas.microsoft.com/office/drawing/2014/main" id="{148765CB-09BC-0459-EE6F-1F329628EF68}"/>
              </a:ext>
            </a:extLst>
          </p:cNvPr>
          <p:cNvSpPr/>
          <p:nvPr/>
        </p:nvSpPr>
        <p:spPr>
          <a:xfrm>
            <a:off x="1091930" y="3394953"/>
            <a:ext cx="2942617" cy="30538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5A0BC4A4-9D36-1E89-2946-C0055BC831DE}"/>
              </a:ext>
            </a:extLst>
          </p:cNvPr>
          <p:cNvSpPr/>
          <p:nvPr/>
        </p:nvSpPr>
        <p:spPr>
          <a:xfrm>
            <a:off x="1558315" y="3181091"/>
            <a:ext cx="2009847" cy="4539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600" b="1" dirty="0">
                <a:solidFill>
                  <a:schemeClr val="tx1"/>
                </a:solidFill>
                <a:latin typeface="Meiryo UI" panose="020B0604030504040204" pitchFamily="50" charset="-128"/>
                <a:ea typeface="Meiryo UI" panose="020B0604030504040204" pitchFamily="50" charset="-128"/>
              </a:rPr>
              <a:t>RE100</a:t>
            </a:r>
            <a:r>
              <a:rPr kumimoji="1" lang="ja-JP" altLang="en-US" sz="1600" b="1" dirty="0">
                <a:solidFill>
                  <a:schemeClr val="tx1"/>
                </a:solidFill>
                <a:latin typeface="Meiryo UI" panose="020B0604030504040204" pitchFamily="50" charset="-128"/>
                <a:ea typeface="Meiryo UI" panose="020B0604030504040204" pitchFamily="50" charset="-128"/>
              </a:rPr>
              <a:t>企業</a:t>
            </a:r>
          </a:p>
        </p:txBody>
      </p:sp>
      <p:sp>
        <p:nvSpPr>
          <p:cNvPr id="19" name="正方形/長方形 18">
            <a:extLst>
              <a:ext uri="{FF2B5EF4-FFF2-40B4-BE49-F238E27FC236}">
                <a16:creationId xmlns:a16="http://schemas.microsoft.com/office/drawing/2014/main" id="{C5EE645B-E42A-E899-B037-04B9A23CB7CC}"/>
              </a:ext>
            </a:extLst>
          </p:cNvPr>
          <p:cNvSpPr/>
          <p:nvPr/>
        </p:nvSpPr>
        <p:spPr>
          <a:xfrm>
            <a:off x="7123651" y="3181091"/>
            <a:ext cx="2009847" cy="4539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再エネ</a:t>
            </a:r>
          </a:p>
        </p:txBody>
      </p:sp>
      <p:pic>
        <p:nvPicPr>
          <p:cNvPr id="21" name="グラフィックス 20" descr="建物 枠線">
            <a:extLst>
              <a:ext uri="{FF2B5EF4-FFF2-40B4-BE49-F238E27FC236}">
                <a16:creationId xmlns:a16="http://schemas.microsoft.com/office/drawing/2014/main" id="{75785B6C-2918-E449-D9C5-CA2DC79FEC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60318" y="3878936"/>
            <a:ext cx="1005840" cy="1005840"/>
          </a:xfrm>
          <a:prstGeom prst="rect">
            <a:avLst/>
          </a:prstGeom>
        </p:spPr>
      </p:pic>
      <p:pic>
        <p:nvPicPr>
          <p:cNvPr id="25" name="グラフィックス 24" descr="工場 枠線">
            <a:extLst>
              <a:ext uri="{FF2B5EF4-FFF2-40B4-BE49-F238E27FC236}">
                <a16:creationId xmlns:a16="http://schemas.microsoft.com/office/drawing/2014/main" id="{74212C32-0C55-9813-30AA-97E3A3ACB2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60318" y="5177402"/>
            <a:ext cx="1005840" cy="1005840"/>
          </a:xfrm>
          <a:prstGeom prst="rect">
            <a:avLst/>
          </a:prstGeom>
        </p:spPr>
      </p:pic>
      <p:pic>
        <p:nvPicPr>
          <p:cNvPr id="29" name="グラフィックス 28" descr="風力タービン 枠線">
            <a:extLst>
              <a:ext uri="{FF2B5EF4-FFF2-40B4-BE49-F238E27FC236}">
                <a16:creationId xmlns:a16="http://schemas.microsoft.com/office/drawing/2014/main" id="{9C19E79D-73A8-2E5B-C9E7-2ABB64645F5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6953" y="5226869"/>
            <a:ext cx="914400" cy="914400"/>
          </a:xfrm>
          <a:prstGeom prst="rect">
            <a:avLst/>
          </a:prstGeom>
        </p:spPr>
      </p:pic>
      <p:pic>
        <p:nvPicPr>
          <p:cNvPr id="31" name="グラフィックス 30" descr="水力発電 枠線">
            <a:extLst>
              <a:ext uri="{FF2B5EF4-FFF2-40B4-BE49-F238E27FC236}">
                <a16:creationId xmlns:a16="http://schemas.microsoft.com/office/drawing/2014/main" id="{C705F51D-C8E7-6D2B-CF17-DE79B3F755E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42584" y="5226869"/>
            <a:ext cx="914400" cy="914400"/>
          </a:xfrm>
          <a:prstGeom prst="rect">
            <a:avLst/>
          </a:prstGeom>
        </p:spPr>
      </p:pic>
      <p:pic>
        <p:nvPicPr>
          <p:cNvPr id="33" name="グラフィックス 32" descr="ソーラー パネル 枠線">
            <a:extLst>
              <a:ext uri="{FF2B5EF4-FFF2-40B4-BE49-F238E27FC236}">
                <a16:creationId xmlns:a16="http://schemas.microsoft.com/office/drawing/2014/main" id="{AF0CD9FE-057B-E4E7-634E-6D817150220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71374" y="3924656"/>
            <a:ext cx="914400" cy="914400"/>
          </a:xfrm>
          <a:prstGeom prst="rect">
            <a:avLst/>
          </a:prstGeom>
        </p:spPr>
      </p:pic>
    </p:spTree>
    <p:extLst>
      <p:ext uri="{BB962C8B-B14F-4D97-AF65-F5344CB8AC3E}">
        <p14:creationId xmlns:p14="http://schemas.microsoft.com/office/powerpoint/2010/main" val="5888910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RE100</a:t>
            </a:r>
            <a:r>
              <a:rPr kumimoji="1" lang="ja-JP" altLang="en-US" dirty="0"/>
              <a:t>に参加している日本企業の取組（</a:t>
            </a:r>
            <a:r>
              <a:rPr lang="en-US" altLang="ja-JP" dirty="0"/>
              <a:t>8</a:t>
            </a:r>
            <a:r>
              <a:rPr kumimoji="1" lang="en-US" altLang="ja-JP" dirty="0"/>
              <a:t>/10</a:t>
            </a:r>
            <a:r>
              <a:rPr kumimoji="1"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2064005049"/>
              </p:ext>
            </p:extLst>
          </p:nvPr>
        </p:nvGraphicFramePr>
        <p:xfrm>
          <a:off x="161924" y="1032933"/>
          <a:ext cx="10367964" cy="5987041"/>
        </p:xfrm>
        <a:graphic>
          <a:graphicData uri="http://schemas.openxmlformats.org/drawingml/2006/table">
            <a:tbl>
              <a:tblPr firstRow="1" bandRow="1"/>
              <a:tblGrid>
                <a:gridCol w="1087548">
                  <a:extLst>
                    <a:ext uri="{9D8B030D-6E8A-4147-A177-3AD203B41FA5}">
                      <a16:colId xmlns:a16="http://schemas.microsoft.com/office/drawing/2014/main" val="20000"/>
                    </a:ext>
                  </a:extLst>
                </a:gridCol>
                <a:gridCol w="870038">
                  <a:extLst>
                    <a:ext uri="{9D8B030D-6E8A-4147-A177-3AD203B41FA5}">
                      <a16:colId xmlns:a16="http://schemas.microsoft.com/office/drawing/2014/main" val="20003"/>
                    </a:ext>
                  </a:extLst>
                </a:gridCol>
                <a:gridCol w="616278">
                  <a:extLst>
                    <a:ext uri="{9D8B030D-6E8A-4147-A177-3AD203B41FA5}">
                      <a16:colId xmlns:a16="http://schemas.microsoft.com/office/drawing/2014/main" val="20004"/>
                    </a:ext>
                  </a:extLst>
                </a:gridCol>
                <a:gridCol w="616278">
                  <a:extLst>
                    <a:ext uri="{9D8B030D-6E8A-4147-A177-3AD203B41FA5}">
                      <a16:colId xmlns:a16="http://schemas.microsoft.com/office/drawing/2014/main" val="20006"/>
                    </a:ext>
                  </a:extLst>
                </a:gridCol>
                <a:gridCol w="616278">
                  <a:extLst>
                    <a:ext uri="{9D8B030D-6E8A-4147-A177-3AD203B41FA5}">
                      <a16:colId xmlns:a16="http://schemas.microsoft.com/office/drawing/2014/main" val="3303520371"/>
                    </a:ext>
                  </a:extLst>
                </a:gridCol>
                <a:gridCol w="616278">
                  <a:extLst>
                    <a:ext uri="{9D8B030D-6E8A-4147-A177-3AD203B41FA5}">
                      <a16:colId xmlns:a16="http://schemas.microsoft.com/office/drawing/2014/main" val="2758728091"/>
                    </a:ext>
                  </a:extLst>
                </a:gridCol>
                <a:gridCol w="616278">
                  <a:extLst>
                    <a:ext uri="{9D8B030D-6E8A-4147-A177-3AD203B41FA5}">
                      <a16:colId xmlns:a16="http://schemas.microsoft.com/office/drawing/2014/main" val="1794797490"/>
                    </a:ext>
                  </a:extLst>
                </a:gridCol>
                <a:gridCol w="616278">
                  <a:extLst>
                    <a:ext uri="{9D8B030D-6E8A-4147-A177-3AD203B41FA5}">
                      <a16:colId xmlns:a16="http://schemas.microsoft.com/office/drawing/2014/main" val="2983509542"/>
                    </a:ext>
                  </a:extLst>
                </a:gridCol>
                <a:gridCol w="3262646">
                  <a:extLst>
                    <a:ext uri="{9D8B030D-6E8A-4147-A177-3AD203B41FA5}">
                      <a16:colId xmlns:a16="http://schemas.microsoft.com/office/drawing/2014/main" val="20005"/>
                    </a:ext>
                  </a:extLst>
                </a:gridCol>
                <a:gridCol w="1450064">
                  <a:extLst>
                    <a:ext uri="{9D8B030D-6E8A-4147-A177-3AD203B41FA5}">
                      <a16:colId xmlns:a16="http://schemas.microsoft.com/office/drawing/2014/main" val="20007"/>
                    </a:ext>
                  </a:extLst>
                </a:gridCol>
              </a:tblGrid>
              <a:tr h="253614">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参加企業</a:t>
                      </a:r>
                      <a:endParaRPr kumimoji="1" lang="en-US" altLang="ja-JP" sz="1200" dirty="0"/>
                    </a:p>
                    <a:p>
                      <a:pPr algn="ctr"/>
                      <a:r>
                        <a:rPr kumimoji="1" lang="ja-JP" altLang="en-US" sz="1200" b="0" dirty="0">
                          <a:solidFill>
                            <a:schemeClr val="tx1"/>
                          </a:solidFill>
                          <a:latin typeface="Meiryo UI" pitchFamily="50" charset="-128"/>
                          <a:ea typeface="Meiryo UI" pitchFamily="50" charset="-128"/>
                          <a:cs typeface="Meiryo UI" pitchFamily="50" charset="-128"/>
                        </a:rPr>
                        <a:t>（参加順）</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再エネ</a:t>
                      </a:r>
                      <a:r>
                        <a:rPr kumimoji="1" lang="en-US" altLang="ja-JP" sz="1200" dirty="0"/>
                        <a:t>100%</a:t>
                      </a:r>
                    </a:p>
                    <a:p>
                      <a:pPr algn="ctr"/>
                      <a:r>
                        <a:rPr kumimoji="1" lang="ja-JP" altLang="en-US" sz="1200" dirty="0"/>
                        <a:t>達成目標年</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6">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達成進捗</a:t>
                      </a: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B w="12700" cap="flat" cmpd="sng" algn="ctr">
                      <a:solidFill>
                        <a:schemeClr val="bg1"/>
                      </a:solidFill>
                      <a:prstDash val="solid"/>
                      <a:round/>
                      <a:headEnd type="none" w="med" len="med"/>
                      <a:tailEnd type="none" w="med" len="med"/>
                    </a:lnB>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アプローチ</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ctr" defTabSz="914400" rtl="0" eaLnBrk="1" latinLnBrk="0" hangingPunct="1"/>
                      <a:r>
                        <a:rPr kumimoji="1" lang="ja-JP" altLang="en-US" sz="1200" kern="1200" dirty="0">
                          <a:solidFill>
                            <a:schemeClr val="tx1"/>
                          </a:solidFill>
                          <a:latin typeface="+mn-lt"/>
                          <a:ea typeface="+mn-ea"/>
                          <a:cs typeface="+mn-cs"/>
                        </a:rPr>
                        <a:t>出所</a:t>
                      </a: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253614">
                <a:tc vMerge="1">
                  <a:txBody>
                    <a:bodyPr/>
                    <a:lstStyle/>
                    <a:p>
                      <a:endParaRPr kumimoji="1" lang="ja-JP" altLang="en-US"/>
                    </a:p>
                  </a:txBody>
                  <a:tcPr/>
                </a:tc>
                <a:tc vMerge="1">
                  <a:txBody>
                    <a:bodyPr/>
                    <a:lstStyle/>
                    <a:p>
                      <a:endParaRPr kumimoji="1" lang="ja-JP" altLang="en-US"/>
                    </a:p>
                  </a:txBody>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2021</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2020</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2019</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2018</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2017</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2016</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0"/>
                  </a:ext>
                </a:extLst>
              </a:tr>
              <a:tr h="581734">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カシオ計算機</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14%</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Segoe UI"/>
                          <a:ea typeface="Meiryo UI"/>
                          <a:cs typeface="+mn-cs"/>
                        </a:rPr>
                        <a:t>世界各地に展開する拠点の地域特性に応じた再生可能エネルギー由来の電力調達や、再生可能エネルギー発電設備の設置拡大</a:t>
                      </a:r>
                      <a:endParaRPr kumimoji="1" lang="en-US" altLang="ja-JP" sz="1200" kern="1200" dirty="0">
                        <a:solidFill>
                          <a:schemeClr val="tx1"/>
                        </a:solidFill>
                        <a:latin typeface="Segoe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Segoe UI"/>
                          <a:ea typeface="Meiryo UI"/>
                          <a:cs typeface="+mn-cs"/>
                        </a:rPr>
                        <a:t>カシオ計算機</a:t>
                      </a:r>
                      <a:r>
                        <a:rPr kumimoji="1" lang="ja-JP" altLang="en-US" sz="700" b="1" kern="1200" baseline="0" dirty="0">
                          <a:solidFill>
                            <a:schemeClr val="tx1"/>
                          </a:solidFill>
                          <a:latin typeface="Segoe UI"/>
                          <a:ea typeface="Meiryo UI"/>
                          <a:cs typeface="+mn-cs"/>
                        </a:rPr>
                        <a:t>　ニュースリリース　</a:t>
                      </a:r>
                      <a:r>
                        <a:rPr kumimoji="1" lang="en-US" altLang="ja-JP" sz="700" b="1" kern="1200" baseline="0" dirty="0">
                          <a:solidFill>
                            <a:schemeClr val="tx1"/>
                          </a:solidFill>
                          <a:latin typeface="Segoe UI"/>
                          <a:ea typeface="Meiryo UI"/>
                          <a:cs typeface="+mn-cs"/>
                        </a:rPr>
                        <a:t>2021</a:t>
                      </a:r>
                      <a:r>
                        <a:rPr kumimoji="1" lang="ja-JP" altLang="en-US" sz="700" b="1" kern="1200" baseline="0" dirty="0">
                          <a:solidFill>
                            <a:schemeClr val="tx1"/>
                          </a:solidFill>
                          <a:latin typeface="Segoe UI"/>
                          <a:ea typeface="Meiryo UI"/>
                          <a:cs typeface="+mn-cs"/>
                        </a:rPr>
                        <a:t>年</a:t>
                      </a:r>
                      <a:r>
                        <a:rPr kumimoji="1" lang="en-US" altLang="ja-JP" sz="700" b="1" kern="1200" baseline="0" dirty="0">
                          <a:solidFill>
                            <a:schemeClr val="tx1"/>
                          </a:solidFill>
                          <a:latin typeface="Segoe UI"/>
                          <a:ea typeface="Meiryo UI"/>
                          <a:cs typeface="+mn-cs"/>
                        </a:rPr>
                        <a:t>12</a:t>
                      </a:r>
                      <a:r>
                        <a:rPr kumimoji="1" lang="ja-JP" altLang="en-US" sz="700" b="1" kern="1200" baseline="0" dirty="0">
                          <a:solidFill>
                            <a:schemeClr val="tx1"/>
                          </a:solidFill>
                          <a:latin typeface="Segoe UI"/>
                          <a:ea typeface="Meiryo UI"/>
                          <a:cs typeface="+mn-cs"/>
                        </a:rPr>
                        <a:t>月</a:t>
                      </a:r>
                      <a:r>
                        <a:rPr kumimoji="1" lang="en-US" altLang="ja-JP" sz="700" b="1" kern="1200" baseline="0" dirty="0">
                          <a:solidFill>
                            <a:schemeClr val="tx1"/>
                          </a:solidFill>
                          <a:latin typeface="Segoe UI"/>
                          <a:ea typeface="Meiryo UI"/>
                          <a:cs typeface="+mn-cs"/>
                        </a:rPr>
                        <a:t>8</a:t>
                      </a:r>
                      <a:r>
                        <a:rPr kumimoji="1" lang="ja-JP" altLang="en-US" sz="700" b="1" kern="1200" baseline="0" dirty="0">
                          <a:solidFill>
                            <a:schemeClr val="tx1"/>
                          </a:solidFill>
                          <a:latin typeface="Segoe UI"/>
                          <a:ea typeface="Meiryo UI"/>
                          <a:cs typeface="+mn-cs"/>
                        </a:rPr>
                        <a:t>日</a:t>
                      </a:r>
                      <a:endParaRPr kumimoji="1" lang="en-US" altLang="ja-JP" sz="700" b="1" kern="1200" baseline="0" dirty="0">
                        <a:solidFill>
                          <a:schemeClr val="tx1"/>
                        </a:solidFill>
                        <a:latin typeface="Segoe UI"/>
                        <a:ea typeface="Meiryo UI"/>
                        <a:cs typeface="+mn-cs"/>
                      </a:endParaRPr>
                    </a:p>
                    <a:p>
                      <a:pPr marL="0" algn="l" defTabSz="914400" rtl="0" eaLnBrk="1" latinLnBrk="0" hangingPunct="1"/>
                      <a:r>
                        <a:rPr kumimoji="1" lang="en-US" altLang="ja-JP" sz="700" b="1" kern="1200">
                          <a:solidFill>
                            <a:schemeClr val="tx1"/>
                          </a:solidFill>
                          <a:latin typeface="Segoe UI"/>
                          <a:ea typeface="+mn-ea"/>
                          <a:cs typeface="+mn-cs"/>
                        </a:rPr>
                        <a:t>https://www</a:t>
                      </a:r>
                      <a:r>
                        <a:rPr kumimoji="1" lang="en-US" altLang="ja-JP" sz="700" b="1" kern="1200" dirty="0">
                          <a:solidFill>
                            <a:schemeClr val="tx1"/>
                          </a:solidFill>
                          <a:latin typeface="Segoe UI"/>
                          <a:ea typeface="+mn-ea"/>
                          <a:cs typeface="+mn-cs"/>
                        </a:rPr>
                        <a:t>.casio.co</a:t>
                      </a:r>
                      <a:r>
                        <a:rPr kumimoji="1" lang="en-US" altLang="ja-JP" sz="700" b="1" kern="1200">
                          <a:solidFill>
                            <a:schemeClr val="tx1"/>
                          </a:solidFill>
                          <a:latin typeface="Segoe UI"/>
                          <a:ea typeface="+mn-ea"/>
                          <a:cs typeface="+mn-cs"/>
                        </a:rPr>
                        <a:t>.jp/release/2021/1208_re100/</a:t>
                      </a:r>
                      <a:endParaRPr kumimoji="1" lang="en-US" altLang="ja-JP" sz="700" b="1" kern="1200" dirty="0">
                        <a:solidFill>
                          <a:schemeClr val="tx1"/>
                        </a:solidFill>
                        <a:latin typeface="Segoe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5408403"/>
                  </a:ext>
                </a:extLst>
              </a:tr>
              <a:tr h="581734">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野村不動産</a:t>
                      </a:r>
                      <a:r>
                        <a:rPr kumimoji="1" lang="en-US" altLang="ja-JP" sz="1200" b="0" dirty="0">
                          <a:solidFill>
                            <a:schemeClr val="tx1"/>
                          </a:solidFill>
                          <a:latin typeface="Meiryo UI" pitchFamily="50" charset="-128"/>
                          <a:ea typeface="Meiryo UI" pitchFamily="50" charset="-128"/>
                          <a:cs typeface="Meiryo UI" pitchFamily="50" charset="-128"/>
                        </a:rPr>
                        <a:t>HD</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3%</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Segoe UI"/>
                          <a:ea typeface="Meiryo UI"/>
                          <a:cs typeface="+mn-cs"/>
                        </a:rPr>
                        <a:t>2023</a:t>
                      </a:r>
                      <a:r>
                        <a:rPr kumimoji="1" lang="ja-JP" altLang="en-US" sz="1200" kern="1200" dirty="0">
                          <a:solidFill>
                            <a:schemeClr val="tx1"/>
                          </a:solidFill>
                          <a:latin typeface="Segoe UI"/>
                          <a:ea typeface="Meiryo UI"/>
                          <a:cs typeface="+mn-cs"/>
                        </a:rPr>
                        <a:t>年までに自社が保有する国内の全賃貸資産（入居テナント分含む）における消費電力を再エネ化</a:t>
                      </a:r>
                      <a:endParaRPr kumimoji="1" lang="en-US" altLang="ja-JP" sz="1200" kern="1200" dirty="0">
                        <a:solidFill>
                          <a:schemeClr val="tx1"/>
                        </a:solidFill>
                        <a:latin typeface="Segoe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Segoe UI"/>
                          <a:ea typeface="+mn-ea"/>
                          <a:cs typeface="+mn-cs"/>
                        </a:rPr>
                        <a:t>野村不動産ホールディングス ニュースリリース </a:t>
                      </a:r>
                      <a:r>
                        <a:rPr kumimoji="1" lang="en-US" altLang="ja-JP" sz="700" b="1" kern="1200" dirty="0">
                          <a:solidFill>
                            <a:schemeClr val="tx1"/>
                          </a:solidFill>
                          <a:latin typeface="Segoe UI"/>
                          <a:ea typeface="+mn-ea"/>
                          <a:cs typeface="+mn-cs"/>
                        </a:rPr>
                        <a:t>2022</a:t>
                      </a:r>
                      <a:r>
                        <a:rPr kumimoji="1" lang="ja-JP" altLang="en-US" sz="700" b="1" kern="1200" dirty="0">
                          <a:solidFill>
                            <a:schemeClr val="tx1"/>
                          </a:solidFill>
                          <a:latin typeface="Segoe UI"/>
                          <a:ea typeface="+mn-ea"/>
                          <a:cs typeface="+mn-cs"/>
                        </a:rPr>
                        <a:t>年</a:t>
                      </a:r>
                      <a:r>
                        <a:rPr kumimoji="1" lang="en-US" altLang="ja-JP" sz="700" b="1" kern="1200" dirty="0">
                          <a:solidFill>
                            <a:schemeClr val="tx1"/>
                          </a:solidFill>
                          <a:latin typeface="Segoe UI"/>
                          <a:ea typeface="+mn-ea"/>
                          <a:cs typeface="+mn-cs"/>
                        </a:rPr>
                        <a:t>3</a:t>
                      </a:r>
                      <a:r>
                        <a:rPr kumimoji="1" lang="ja-JP" altLang="en-US" sz="700" b="1" kern="1200" dirty="0">
                          <a:solidFill>
                            <a:schemeClr val="tx1"/>
                          </a:solidFill>
                          <a:latin typeface="Segoe UI"/>
                          <a:ea typeface="+mn-ea"/>
                          <a:cs typeface="+mn-cs"/>
                        </a:rPr>
                        <a:t>月</a:t>
                      </a:r>
                      <a:r>
                        <a:rPr kumimoji="1" lang="en-US" altLang="ja-JP" sz="700" b="1" kern="1200" dirty="0">
                          <a:solidFill>
                            <a:schemeClr val="tx1"/>
                          </a:solidFill>
                          <a:latin typeface="Segoe UI"/>
                          <a:ea typeface="+mn-ea"/>
                          <a:cs typeface="+mn-cs"/>
                        </a:rPr>
                        <a:t>1</a:t>
                      </a:r>
                      <a:r>
                        <a:rPr kumimoji="1" lang="ja-JP" altLang="en-US" sz="700" b="1" kern="1200" dirty="0">
                          <a:solidFill>
                            <a:schemeClr val="tx1"/>
                          </a:solidFill>
                          <a:latin typeface="Segoe UI"/>
                          <a:ea typeface="+mn-ea"/>
                          <a:cs typeface="+mn-cs"/>
                        </a:rPr>
                        <a:t>日</a:t>
                      </a:r>
                      <a:endParaRPr kumimoji="1" lang="en-US" altLang="ja-JP" sz="700" b="1" kern="1200" dirty="0">
                        <a:solidFill>
                          <a:schemeClr val="tx1"/>
                        </a:solidFill>
                        <a:latin typeface="Segoe UI"/>
                        <a:ea typeface="+mn-ea"/>
                        <a:cs typeface="+mn-cs"/>
                      </a:endParaRPr>
                    </a:p>
                    <a:p>
                      <a:pPr marL="0" algn="l" defTabSz="914400" rtl="0" eaLnBrk="1" latinLnBrk="0" hangingPunct="1"/>
                      <a:r>
                        <a:rPr kumimoji="1" lang="en-US" altLang="ja-JP" sz="700" b="1" kern="1200">
                          <a:solidFill>
                            <a:schemeClr val="tx1"/>
                          </a:solidFill>
                          <a:latin typeface="Segoe UI"/>
                          <a:ea typeface="+mn-ea"/>
                          <a:cs typeface="+mn-cs"/>
                        </a:rPr>
                        <a:t>https://www</a:t>
                      </a:r>
                      <a:r>
                        <a:rPr kumimoji="1" lang="en-US" altLang="ja-JP" sz="700" b="1" kern="1200" dirty="0">
                          <a:solidFill>
                            <a:schemeClr val="tx1"/>
                          </a:solidFill>
                          <a:latin typeface="Segoe UI"/>
                          <a:ea typeface="+mn-ea"/>
                          <a:cs typeface="+mn-cs"/>
                        </a:rPr>
                        <a:t>.nomura-re-hd.co</a:t>
                      </a:r>
                      <a:r>
                        <a:rPr kumimoji="1" lang="en-US" altLang="ja-JP" sz="700" b="1" kern="1200">
                          <a:solidFill>
                            <a:schemeClr val="tx1"/>
                          </a:solidFill>
                          <a:latin typeface="Segoe UI"/>
                          <a:ea typeface="+mn-ea"/>
                          <a:cs typeface="+mn-cs"/>
                        </a:rPr>
                        <a:t>.jp/cfiles/news/n2022020101969</a:t>
                      </a:r>
                      <a:r>
                        <a:rPr kumimoji="1" lang="en-US" altLang="ja-JP" sz="700" b="1" kern="1200" dirty="0">
                          <a:solidFill>
                            <a:schemeClr val="tx1"/>
                          </a:solidFill>
                          <a:latin typeface="Segoe UI"/>
                          <a:ea typeface="+mn-ea"/>
                          <a:cs typeface="+mn-cs"/>
                        </a:rPr>
                        <a:t>.pdf</a:t>
                      </a:r>
                      <a:endParaRPr kumimoji="1" lang="en-US" altLang="ja-JP" sz="700" b="1" kern="1200" dirty="0">
                        <a:solidFill>
                          <a:schemeClr val="tx1"/>
                        </a:solidFill>
                        <a:latin typeface="Segoe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4799716"/>
                  </a:ext>
                </a:extLst>
              </a:tr>
              <a:tr h="581734">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資生堂</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r"/>
                      <a:r>
                        <a:rPr lang="en-US" altLang="ja-JP" sz="1200" dirty="0">
                          <a:solidFill>
                            <a:schemeClr val="tx1"/>
                          </a:solidFill>
                          <a:latin typeface="+mn-ea"/>
                          <a:ea typeface="+mn-ea"/>
                        </a:rPr>
                        <a:t>2030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50%</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Segoe UI"/>
                          <a:ea typeface="Meiryo UI"/>
                          <a:cs typeface="+mn-cs"/>
                        </a:rPr>
                        <a:t>国内外の自社工場及び研究所の建物や敷地に太陽光発電設備の設置を促進。国内工場では、水力発電由来の再エネを積極的に利用</a:t>
                      </a:r>
                      <a:endParaRPr kumimoji="1" lang="en-US" altLang="ja-JP" sz="1200" kern="1200" dirty="0">
                        <a:solidFill>
                          <a:schemeClr val="tx1"/>
                        </a:solidFill>
                        <a:latin typeface="Segoe UI"/>
                        <a:ea typeface="Meiryo UI"/>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l" defTabSz="914400" rtl="0" eaLnBrk="1" latinLnBrk="0" hangingPunct="1"/>
                      <a:r>
                        <a:rPr kumimoji="1" lang="ja-JP" altLang="en-US" sz="700" b="1" kern="1200" dirty="0">
                          <a:solidFill>
                            <a:schemeClr val="tx1"/>
                          </a:solidFill>
                          <a:latin typeface="+mn-lt"/>
                          <a:ea typeface="+mn-ea"/>
                          <a:cs typeface="+mn-cs"/>
                        </a:rPr>
                        <a:t>資生堂ニュースリリース　</a:t>
                      </a:r>
                      <a:r>
                        <a:rPr kumimoji="1" lang="en-US" altLang="ja-JP" sz="700" b="1" kern="1200" dirty="0">
                          <a:solidFill>
                            <a:schemeClr val="tx1"/>
                          </a:solidFill>
                          <a:latin typeface="+mn-lt"/>
                          <a:ea typeface="+mn-ea"/>
                          <a:cs typeface="+mn-cs"/>
                        </a:rPr>
                        <a:t>2022</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2</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9</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https://corp</a:t>
                      </a:r>
                      <a:r>
                        <a:rPr kumimoji="1" lang="en-US" altLang="ja-JP" sz="700" b="1" kern="1200" dirty="0">
                          <a:solidFill>
                            <a:schemeClr val="tx1"/>
                          </a:solidFill>
                          <a:latin typeface="+mn-lt"/>
                          <a:ea typeface="+mn-ea"/>
                          <a:cs typeface="+mn-cs"/>
                        </a:rPr>
                        <a:t>.shiseido</a:t>
                      </a:r>
                      <a:r>
                        <a:rPr kumimoji="1" lang="en-US" altLang="ja-JP" sz="700" b="1" kern="1200">
                          <a:solidFill>
                            <a:schemeClr val="tx1"/>
                          </a:solidFill>
                          <a:latin typeface="+mn-lt"/>
                          <a:ea typeface="+mn-ea"/>
                          <a:cs typeface="+mn-cs"/>
                        </a:rPr>
                        <a:t>.com/jp/news/detail</a:t>
                      </a:r>
                      <a:r>
                        <a:rPr kumimoji="1" lang="en-US" altLang="ja-JP" sz="700" b="1" kern="1200" dirty="0" err="1">
                          <a:solidFill>
                            <a:schemeClr val="tx1"/>
                          </a:solidFill>
                          <a:latin typeface="+mn-lt"/>
                          <a:ea typeface="+mn-ea"/>
                          <a:cs typeface="+mn-cs"/>
                        </a:rPr>
                        <a:t>.html?n</a:t>
                      </a:r>
                      <a:r>
                        <a:rPr kumimoji="1" lang="en-US" altLang="ja-JP" sz="700" b="1" kern="1200" dirty="0">
                          <a:solidFill>
                            <a:schemeClr val="tx1"/>
                          </a:solidFill>
                          <a:latin typeface="+mn-lt"/>
                          <a:ea typeface="+mn-ea"/>
                          <a:cs typeface="+mn-cs"/>
                        </a:rPr>
                        <a:t>=00000000003322</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9416937"/>
                  </a:ext>
                </a:extLst>
              </a:tr>
              <a:tr h="566570">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オカムラ</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33%</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Segoe UI"/>
                          <a:ea typeface="+mn-ea"/>
                          <a:cs typeface="+mn-cs"/>
                        </a:rPr>
                        <a:t>生産拠点での電力の再エネへの切替、自家消費型太陽光発電設備の設置</a:t>
                      </a:r>
                      <a:endParaRPr kumimoji="1" lang="en-US" altLang="ja-JP" sz="1200" kern="1200" dirty="0">
                        <a:solidFill>
                          <a:schemeClr val="tx1"/>
                        </a:solidFill>
                        <a:latin typeface="Segoe UI"/>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オカムラニュースリリース　</a:t>
                      </a:r>
                      <a:r>
                        <a:rPr kumimoji="1" lang="en-US" altLang="ja-JP" sz="700" b="1" kern="1200" dirty="0">
                          <a:solidFill>
                            <a:schemeClr val="tx1"/>
                          </a:solidFill>
                          <a:latin typeface="+mn-lt"/>
                          <a:ea typeface="+mn-ea"/>
                          <a:cs typeface="+mn-cs"/>
                        </a:rPr>
                        <a:t>2022</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3</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2</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.okamura.co</a:t>
                      </a:r>
                      <a:r>
                        <a:rPr kumimoji="1" lang="en-US" altLang="ja-JP" sz="700" b="1" kern="1200">
                          <a:solidFill>
                            <a:schemeClr val="tx1"/>
                          </a:solidFill>
                          <a:latin typeface="+mn-lt"/>
                          <a:ea typeface="+mn-ea"/>
                          <a:cs typeface="+mn-cs"/>
                        </a:rPr>
                        <a:t>.jp/company/topics/other/2022/re100</a:t>
                      </a:r>
                      <a:r>
                        <a:rPr kumimoji="1" lang="en-US" altLang="ja-JP" sz="700" b="1" kern="1200" dirty="0">
                          <a:solidFill>
                            <a:schemeClr val="tx1"/>
                          </a:solidFill>
                          <a:latin typeface="+mn-lt"/>
                          <a:ea typeface="+mn-ea"/>
                          <a:cs typeface="+mn-cs"/>
                        </a:rPr>
                        <a:t>_jclp.html</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9997665"/>
                  </a:ext>
                </a:extLst>
              </a:tr>
              <a:tr h="399764">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大塚</a:t>
                      </a:r>
                      <a:r>
                        <a:rPr kumimoji="1" lang="en-US" altLang="ja-JP" sz="1200" b="0" dirty="0">
                          <a:solidFill>
                            <a:schemeClr val="tx1"/>
                          </a:solidFill>
                          <a:latin typeface="Meiryo UI" pitchFamily="50" charset="-128"/>
                          <a:ea typeface="Meiryo UI" pitchFamily="50" charset="-128"/>
                          <a:cs typeface="Meiryo UI" pitchFamily="50" charset="-128"/>
                        </a:rPr>
                        <a:t>HD</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グループ</a:t>
                      </a:r>
                      <a:r>
                        <a:rPr kumimoji="1" lang="en-US" altLang="ja-JP" sz="1200" kern="1200" dirty="0">
                          <a:solidFill>
                            <a:schemeClr val="tx1"/>
                          </a:solidFill>
                          <a:latin typeface="+mn-lt"/>
                          <a:ea typeface="+mn-ea"/>
                          <a:cs typeface="+mn-cs"/>
                        </a:rPr>
                        <a:t>5</a:t>
                      </a:r>
                      <a:r>
                        <a:rPr kumimoji="1" lang="ja-JP" altLang="en-US" sz="1200" kern="1200" dirty="0">
                          <a:solidFill>
                            <a:schemeClr val="tx1"/>
                          </a:solidFill>
                          <a:latin typeface="+mn-lt"/>
                          <a:ea typeface="+mn-ea"/>
                          <a:cs typeface="+mn-cs"/>
                        </a:rPr>
                        <a:t>社における国内全</a:t>
                      </a:r>
                      <a:r>
                        <a:rPr kumimoji="1" lang="en-US" altLang="ja-JP" sz="1200" kern="1200" dirty="0">
                          <a:solidFill>
                            <a:schemeClr val="tx1"/>
                          </a:solidFill>
                          <a:latin typeface="+mn-lt"/>
                          <a:ea typeface="+mn-ea"/>
                          <a:cs typeface="+mn-cs"/>
                        </a:rPr>
                        <a:t>23</a:t>
                      </a:r>
                      <a:r>
                        <a:rPr kumimoji="1" lang="ja-JP" altLang="en-US" sz="1200" kern="1200" dirty="0">
                          <a:solidFill>
                            <a:schemeClr val="tx1"/>
                          </a:solidFill>
                          <a:latin typeface="+mn-lt"/>
                          <a:ea typeface="+mn-ea"/>
                          <a:cs typeface="+mn-cs"/>
                        </a:rPr>
                        <a:t>工場に</a:t>
                      </a:r>
                      <a:r>
                        <a:rPr kumimoji="1" lang="en-US" altLang="ja-JP" sz="1200" kern="1200" dirty="0">
                          <a:solidFill>
                            <a:schemeClr val="tx1"/>
                          </a:solidFill>
                          <a:latin typeface="+mn-lt"/>
                          <a:ea typeface="+mn-ea"/>
                          <a:cs typeface="+mn-cs"/>
                        </a:rPr>
                        <a:t>CO2</a:t>
                      </a:r>
                      <a:r>
                        <a:rPr kumimoji="1" lang="ja-JP" altLang="en-US" sz="1200" kern="1200" dirty="0">
                          <a:solidFill>
                            <a:schemeClr val="tx1"/>
                          </a:solidFill>
                          <a:latin typeface="+mn-lt"/>
                          <a:ea typeface="+mn-ea"/>
                          <a:cs typeface="+mn-cs"/>
                        </a:rPr>
                        <a:t>フリー電力を導入</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大塚ホールディングスウェブサイト</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https://otsuka.com/jp/csr/environment/climate</a:t>
                      </a:r>
                      <a:r>
                        <a:rPr kumimoji="1" lang="en-US" altLang="ja-JP" sz="700" b="1" kern="1200" dirty="0">
                          <a:solidFill>
                            <a:schemeClr val="tx1"/>
                          </a:solidFill>
                          <a:latin typeface="+mn-lt"/>
                          <a:ea typeface="+mn-ea"/>
                          <a:cs typeface="+mn-cs"/>
                        </a:rPr>
                        <a:t>.html</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9177088"/>
                  </a:ext>
                </a:extLst>
              </a:tr>
              <a:tr h="778871">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ローム</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mn-lt"/>
                          <a:ea typeface="+mn-ea"/>
                          <a:cs typeface="+mn-cs"/>
                        </a:rPr>
                        <a:t>2021</a:t>
                      </a:r>
                      <a:r>
                        <a:rPr kumimoji="1" lang="ja-JP" altLang="en-US" sz="1200" kern="1200" dirty="0">
                          <a:solidFill>
                            <a:schemeClr val="tx1"/>
                          </a:solidFill>
                          <a:latin typeface="+mn-lt"/>
                          <a:ea typeface="+mn-ea"/>
                          <a:cs typeface="+mn-cs"/>
                        </a:rPr>
                        <a:t>年度に国内主要拠点と主要生産工程を再エネ化、</a:t>
                      </a:r>
                      <a:r>
                        <a:rPr kumimoji="1" lang="en-US" altLang="ja-JP" sz="1200" kern="1200" dirty="0">
                          <a:solidFill>
                            <a:schemeClr val="tx1"/>
                          </a:solidFill>
                          <a:latin typeface="+mn-lt"/>
                          <a:ea typeface="+mn-ea"/>
                          <a:cs typeface="+mn-cs"/>
                        </a:rPr>
                        <a:t>2022</a:t>
                      </a:r>
                      <a:r>
                        <a:rPr kumimoji="1" lang="ja-JP" altLang="en-US" sz="1200" kern="1200" dirty="0">
                          <a:solidFill>
                            <a:schemeClr val="tx1"/>
                          </a:solidFill>
                          <a:latin typeface="+mn-lt"/>
                          <a:ea typeface="+mn-ea"/>
                          <a:cs typeface="+mn-cs"/>
                        </a:rPr>
                        <a:t>年度以降は国外主要拠点を再エネ化</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ローム ニュースリリース </a:t>
                      </a:r>
                      <a:r>
                        <a:rPr kumimoji="1" lang="en-US" altLang="ja-JP" sz="700" b="1" kern="1200" dirty="0">
                          <a:solidFill>
                            <a:schemeClr val="tx1"/>
                          </a:solidFill>
                          <a:latin typeface="+mn-lt"/>
                          <a:ea typeface="+mn-ea"/>
                          <a:cs typeface="+mn-cs"/>
                        </a:rPr>
                        <a:t>2022</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4</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15</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.rohm.co</a:t>
                      </a:r>
                      <a:r>
                        <a:rPr kumimoji="1" lang="en-US" altLang="ja-JP" sz="700" b="1" kern="1200">
                          <a:solidFill>
                            <a:schemeClr val="tx1"/>
                          </a:solidFill>
                          <a:latin typeface="+mn-lt"/>
                          <a:ea typeface="+mn-ea"/>
                          <a:cs typeface="+mn-cs"/>
                        </a:rPr>
                        <a:t>.jp/news-detail</a:t>
                      </a:r>
                      <a:r>
                        <a:rPr kumimoji="1" lang="en-US" altLang="ja-JP" sz="700" b="1" kern="1200" dirty="0" err="1">
                          <a:solidFill>
                            <a:schemeClr val="tx1"/>
                          </a:solidFill>
                          <a:latin typeface="+mn-lt"/>
                          <a:ea typeface="+mn-ea"/>
                          <a:cs typeface="+mn-cs"/>
                        </a:rPr>
                        <a:t>?news-title</a:t>
                      </a:r>
                      <a:r>
                        <a:rPr kumimoji="1" lang="en-US" altLang="ja-JP" sz="700" b="1" kern="1200" dirty="0">
                          <a:solidFill>
                            <a:schemeClr val="tx1"/>
                          </a:solidFill>
                          <a:latin typeface="+mn-lt"/>
                          <a:ea typeface="+mn-ea"/>
                          <a:cs typeface="+mn-cs"/>
                        </a:rPr>
                        <a:t>=2022-04-15_news_re100&amp;defaultGroupId=false</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2198866"/>
                  </a:ext>
                </a:extLst>
              </a:tr>
              <a:tr h="399764">
                <a:tc>
                  <a:txBody>
                    <a:bodyPr/>
                    <a:lstStyle/>
                    <a:p>
                      <a:r>
                        <a:rPr kumimoji="1" lang="en-US" altLang="ja-JP" sz="1200" b="0" dirty="0">
                          <a:solidFill>
                            <a:schemeClr val="tx1"/>
                          </a:solidFill>
                          <a:latin typeface="Meiryo UI" pitchFamily="50" charset="-128"/>
                          <a:ea typeface="Meiryo UI" pitchFamily="50" charset="-128"/>
                          <a:cs typeface="Meiryo UI" pitchFamily="50" charset="-128"/>
                        </a:rPr>
                        <a:t>T&amp;D</a:t>
                      </a:r>
                      <a:r>
                        <a:rPr kumimoji="1" lang="ja-JP" altLang="en-US" sz="1200" b="0" baseline="0" dirty="0">
                          <a:solidFill>
                            <a:schemeClr val="tx1"/>
                          </a:solidFill>
                          <a:latin typeface="Meiryo UI" pitchFamily="50" charset="-128"/>
                          <a:ea typeface="Meiryo UI" pitchFamily="50" charset="-128"/>
                          <a:cs typeface="Meiryo UI" pitchFamily="50" charset="-128"/>
                        </a:rPr>
                        <a:t>ホールディングス</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5%</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（具体的なアプローチについて、特に記載なし）</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kumimoji="1" lang="en-US" altLang="ja-JP"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1155455"/>
                  </a:ext>
                </a:extLst>
              </a:tr>
              <a:tr h="217792">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インフロニア</a:t>
                      </a:r>
                      <a:r>
                        <a:rPr kumimoji="1" lang="en-US" altLang="ja-JP" sz="1200" b="0" dirty="0">
                          <a:solidFill>
                            <a:schemeClr val="tx1"/>
                          </a:solidFill>
                          <a:latin typeface="Meiryo UI" pitchFamily="50" charset="-128"/>
                          <a:ea typeface="Meiryo UI" pitchFamily="50" charset="-128"/>
                          <a:cs typeface="Meiryo UI" pitchFamily="50" charset="-128"/>
                        </a:rPr>
                        <a:t>HD</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（具体的なアプローチについて、特に記載なし）</a:t>
                      </a:r>
                      <a:endParaRPr kumimoji="1" lang="en-US" altLang="ja-JP" sz="1200"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kumimoji="1" lang="en-US" altLang="ja-JP" sz="700" b="1" kern="1200" dirty="0">
                        <a:solidFill>
                          <a:schemeClr val="tx1"/>
                        </a:solidFill>
                        <a:latin typeface="+mn-lt"/>
                        <a:ea typeface="+mn-ea"/>
                        <a:cs typeface="+mn-cs"/>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6627899"/>
                  </a:ext>
                </a:extLst>
              </a:tr>
              <a:tr h="672721">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ジャパンリアルエステイト投資法人</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mn-lt"/>
                          <a:ea typeface="+mn-ea"/>
                          <a:cs typeface="+mn-cs"/>
                        </a:rPr>
                        <a:t>2022</a:t>
                      </a:r>
                      <a:r>
                        <a:rPr kumimoji="1" lang="ja-JP" altLang="en-US" sz="1200" kern="1200" dirty="0">
                          <a:solidFill>
                            <a:schemeClr val="tx1"/>
                          </a:solidFill>
                          <a:latin typeface="+mn-lt"/>
                          <a:ea typeface="+mn-ea"/>
                          <a:cs typeface="+mn-cs"/>
                        </a:rPr>
                        <a:t>年</a:t>
                      </a:r>
                      <a:r>
                        <a:rPr kumimoji="1" lang="en-US" altLang="ja-JP" sz="1200" kern="1200" dirty="0">
                          <a:solidFill>
                            <a:schemeClr val="tx1"/>
                          </a:solidFill>
                          <a:latin typeface="+mn-lt"/>
                          <a:ea typeface="+mn-ea"/>
                          <a:cs typeface="+mn-cs"/>
                        </a:rPr>
                        <a:t>9</a:t>
                      </a:r>
                      <a:r>
                        <a:rPr kumimoji="1" lang="ja-JP" altLang="en-US" sz="1200" kern="1200" dirty="0">
                          <a:solidFill>
                            <a:schemeClr val="tx1"/>
                          </a:solidFill>
                          <a:latin typeface="+mn-lt"/>
                          <a:ea typeface="+mn-ea"/>
                          <a:cs typeface="+mn-cs"/>
                        </a:rPr>
                        <a:t>月までに自社</a:t>
                      </a:r>
                      <a:r>
                        <a:rPr kumimoji="1" lang="en-US" altLang="ja-JP" sz="1200" kern="1200" dirty="0">
                          <a:solidFill>
                            <a:schemeClr val="tx1"/>
                          </a:solidFill>
                          <a:latin typeface="+mn-lt"/>
                          <a:ea typeface="+mn-ea"/>
                          <a:cs typeface="+mn-cs"/>
                        </a:rPr>
                        <a:t>100</a:t>
                      </a:r>
                      <a:r>
                        <a:rPr kumimoji="1" lang="ja-JP" altLang="en-US" sz="1200" kern="1200" dirty="0">
                          <a:solidFill>
                            <a:schemeClr val="tx1"/>
                          </a:solidFill>
                          <a:latin typeface="+mn-lt"/>
                          <a:ea typeface="+mn-ea"/>
                          <a:cs typeface="+mn-cs"/>
                        </a:rPr>
                        <a:t>％所有物件を再エネ化</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ジャパンリアルエステイト投資法人 ニュースリリース </a:t>
                      </a:r>
                      <a:r>
                        <a:rPr kumimoji="1" lang="en-US" altLang="ja-JP" sz="700" b="1" kern="1200" dirty="0">
                          <a:solidFill>
                            <a:schemeClr val="tx1"/>
                          </a:solidFill>
                          <a:latin typeface="+mn-lt"/>
                          <a:ea typeface="+mn-ea"/>
                          <a:cs typeface="+mn-cs"/>
                        </a:rPr>
                        <a:t>2022</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5</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31</a:t>
                      </a:r>
                      <a:r>
                        <a:rPr kumimoji="1" lang="ja-JP" altLang="en-US" sz="700" b="1" kern="1200" dirty="0">
                          <a:solidFill>
                            <a:schemeClr val="tx1"/>
                          </a:solidFill>
                          <a:latin typeface="+mn-lt"/>
                          <a:ea typeface="+mn-ea"/>
                          <a:cs typeface="+mn-cs"/>
                        </a:rPr>
                        <a:t>日</a:t>
                      </a:r>
                    </a:p>
                    <a:p>
                      <a:pPr marL="0" algn="l" defTabSz="914400" rtl="0" eaLnBrk="1" latinLnBrk="0" hangingPunct="1"/>
                      <a:r>
                        <a:rPr kumimoji="1" lang="en-US" altLang="ja-JP" sz="700" b="1" kern="1200" dirty="0">
                          <a:solidFill>
                            <a:schemeClr val="tx1"/>
                          </a:solidFill>
                          <a:latin typeface="+mn-lt"/>
                          <a:ea typeface="+mn-ea"/>
                          <a:cs typeface="+mn-cs"/>
                        </a:rPr>
                        <a:t>https://www.j-re.co.jp/file/news-83a986958c933ad66bdb6d34233c8aed11634a1b.pdf</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72721">
                <a:tc>
                  <a:txBody>
                    <a:bodyPr/>
                    <a:lstStyle/>
                    <a:p>
                      <a:r>
                        <a:rPr kumimoji="1" lang="en-US" altLang="ja-JP" sz="1200" b="0" dirty="0">
                          <a:solidFill>
                            <a:schemeClr val="tx1"/>
                          </a:solidFill>
                          <a:latin typeface="Meiryo UI" pitchFamily="50" charset="-128"/>
                          <a:ea typeface="Meiryo UI" pitchFamily="50" charset="-128"/>
                          <a:cs typeface="Meiryo UI" pitchFamily="50" charset="-128"/>
                        </a:rPr>
                        <a:t>LINE</a:t>
                      </a:r>
                      <a:r>
                        <a:rPr kumimoji="1" lang="ja-JP" altLang="en-US" sz="1200" b="0" dirty="0">
                          <a:solidFill>
                            <a:schemeClr val="tx1"/>
                          </a:solidFill>
                          <a:latin typeface="Meiryo UI" pitchFamily="50" charset="-128"/>
                          <a:ea typeface="Meiryo UI" pitchFamily="50" charset="-128"/>
                          <a:cs typeface="Meiryo UI" pitchFamily="50" charset="-128"/>
                        </a:rPr>
                        <a:t>ヤフー</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2030</a:t>
                      </a:r>
                      <a:r>
                        <a:rPr lang="ja-JP" altLang="en-US" sz="1200" dirty="0">
                          <a:solidFill>
                            <a:schemeClr val="tx1"/>
                          </a:solidFill>
                          <a:latin typeface="+mn-ea"/>
                          <a:ea typeface="+mn-ea"/>
                        </a:rPr>
                        <a:t>年</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mn-lt"/>
                          <a:ea typeface="+mn-ea"/>
                          <a:cs typeface="+mn-cs"/>
                        </a:rPr>
                        <a:t>2025</a:t>
                      </a:r>
                      <a:r>
                        <a:rPr kumimoji="1" lang="ja-JP" altLang="en-US" sz="1200" kern="1200" dirty="0">
                          <a:solidFill>
                            <a:schemeClr val="tx1"/>
                          </a:solidFill>
                          <a:latin typeface="+mn-lt"/>
                          <a:ea typeface="+mn-ea"/>
                          <a:cs typeface="+mn-cs"/>
                        </a:rPr>
                        <a:t>年ころまでに主要企業の利用電力</a:t>
                      </a:r>
                      <a:r>
                        <a:rPr kumimoji="1" lang="en-US" altLang="ja-JP" sz="1200" kern="1200" dirty="0">
                          <a:solidFill>
                            <a:schemeClr val="tx1"/>
                          </a:solidFill>
                          <a:latin typeface="+mn-lt"/>
                          <a:ea typeface="+mn-ea"/>
                          <a:cs typeface="+mn-cs"/>
                        </a:rPr>
                        <a:t>80</a:t>
                      </a:r>
                      <a:r>
                        <a:rPr kumimoji="1" lang="ja-JP" altLang="en-US" sz="1200" kern="1200" dirty="0">
                          <a:solidFill>
                            <a:schemeClr val="tx1"/>
                          </a:solidFill>
                          <a:latin typeface="+mn-lt"/>
                          <a:ea typeface="+mn-ea"/>
                          <a:cs typeface="+mn-cs"/>
                        </a:rPr>
                        <a:t>％以上を再エネ化、残り</a:t>
                      </a:r>
                      <a:r>
                        <a:rPr kumimoji="1" lang="en-US" altLang="ja-JP" sz="1200" kern="1200" dirty="0">
                          <a:solidFill>
                            <a:schemeClr val="tx1"/>
                          </a:solidFill>
                          <a:latin typeface="+mn-lt"/>
                          <a:ea typeface="+mn-ea"/>
                          <a:cs typeface="+mn-cs"/>
                        </a:rPr>
                        <a:t>5</a:t>
                      </a:r>
                      <a:r>
                        <a:rPr kumimoji="1" lang="ja-JP" altLang="en-US" sz="1200" kern="1200" dirty="0">
                          <a:solidFill>
                            <a:schemeClr val="tx1"/>
                          </a:solidFill>
                          <a:latin typeface="+mn-lt"/>
                          <a:ea typeface="+mn-ea"/>
                          <a:cs typeface="+mn-cs"/>
                        </a:rPr>
                        <a:t>年間で</a:t>
                      </a:r>
                      <a:r>
                        <a:rPr kumimoji="1" lang="en-US" altLang="ja-JP" sz="1200" kern="1200" dirty="0">
                          <a:solidFill>
                            <a:schemeClr val="tx1"/>
                          </a:solidFill>
                          <a:latin typeface="+mn-lt"/>
                          <a:ea typeface="+mn-ea"/>
                          <a:cs typeface="+mn-cs"/>
                        </a:rPr>
                        <a:t>100</a:t>
                      </a:r>
                      <a:r>
                        <a:rPr kumimoji="1" lang="ja-JP" altLang="en-US" sz="1200" kern="1200" dirty="0">
                          <a:solidFill>
                            <a:schemeClr val="tx1"/>
                          </a:solidFill>
                          <a:latin typeface="+mn-lt"/>
                          <a:ea typeface="+mn-ea"/>
                          <a:cs typeface="+mn-cs"/>
                        </a:rPr>
                        <a:t>％再エネ化</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en-US" altLang="ja-JP" sz="700" b="1" kern="1200" dirty="0">
                          <a:solidFill>
                            <a:schemeClr val="tx1"/>
                          </a:solidFill>
                          <a:latin typeface="+mn-lt"/>
                          <a:ea typeface="+mn-ea"/>
                          <a:cs typeface="+mn-cs"/>
                        </a:rPr>
                        <a:t>Z</a:t>
                      </a:r>
                      <a:r>
                        <a:rPr kumimoji="1" lang="ja-JP" altLang="en-US" sz="700" b="1" kern="1200" dirty="0">
                          <a:solidFill>
                            <a:schemeClr val="tx1"/>
                          </a:solidFill>
                          <a:latin typeface="+mn-lt"/>
                          <a:ea typeface="+mn-ea"/>
                          <a:cs typeface="+mn-cs"/>
                        </a:rPr>
                        <a:t>ホールディングス ニュースリリース </a:t>
                      </a:r>
                      <a:r>
                        <a:rPr kumimoji="1" lang="en-US" altLang="ja-JP" sz="700" b="1" kern="1200" dirty="0">
                          <a:solidFill>
                            <a:schemeClr val="tx1"/>
                          </a:solidFill>
                          <a:latin typeface="+mn-lt"/>
                          <a:ea typeface="+mn-ea"/>
                          <a:cs typeface="+mn-cs"/>
                        </a:rPr>
                        <a:t>2022</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6</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7</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dirty="0">
                          <a:solidFill>
                            <a:schemeClr val="tx1"/>
                          </a:solidFill>
                          <a:latin typeface="+mn-lt"/>
                          <a:ea typeface="+mn-ea"/>
                          <a:cs typeface="+mn-cs"/>
                        </a:rPr>
                        <a:t>https://www.z-holdings.co.jp/news/press-releases/2022/0607/</a:t>
                      </a:r>
                    </a:p>
                  </a:txBody>
                  <a:tcPr marL="36000" marR="36000" marT="36000" marB="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Text" lastClr="000000">
                          <a:lumMod val="50000"/>
                          <a:lumOff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7426898"/>
                  </a:ext>
                </a:extLst>
              </a:tr>
            </a:tbl>
          </a:graphicData>
        </a:graphic>
      </p:graphicFrame>
      <p:sp>
        <p:nvSpPr>
          <p:cNvPr id="7" name="テキスト ボックス 6">
            <a:extLst>
              <a:ext uri="{FF2B5EF4-FFF2-40B4-BE49-F238E27FC236}">
                <a16:creationId xmlns:a16="http://schemas.microsoft.com/office/drawing/2014/main" id="{0C09B80D-69E2-0527-79FF-7F3447271CD6}"/>
              </a:ext>
            </a:extLst>
          </p:cNvPr>
          <p:cNvSpPr txBox="1"/>
          <p:nvPr/>
        </p:nvSpPr>
        <p:spPr bwMode="auto">
          <a:xfrm>
            <a:off x="7936878" y="566109"/>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Text Box 9">
            <a:extLst>
              <a:ext uri="{FF2B5EF4-FFF2-40B4-BE49-F238E27FC236}">
                <a16:creationId xmlns:a16="http://schemas.microsoft.com/office/drawing/2014/main" id="{3347E0DE-8C5D-4A4D-24B2-462E300900E3}"/>
              </a:ext>
            </a:extLst>
          </p:cNvPr>
          <p:cNvSpPr txBox="1">
            <a:spLocks noChangeArrowheads="1"/>
          </p:cNvSpPr>
          <p:nvPr/>
        </p:nvSpPr>
        <p:spPr bwMode="auto">
          <a:xfrm>
            <a:off x="350104" y="7113924"/>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]RE100 Annual Report 2022</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https://www.there100.org/sites/re100/files/2023-01/CDP_RE100_Report_2023%20%282%29.pdf</a:t>
            </a:r>
            <a:r>
              <a:rPr lang="ja-JP" altLang="en-US" sz="9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37435067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RE100</a:t>
            </a:r>
            <a:r>
              <a:rPr kumimoji="1" lang="ja-JP" altLang="en-US" dirty="0"/>
              <a:t>に参加している日本企業の取組（</a:t>
            </a:r>
            <a:r>
              <a:rPr lang="en-US" altLang="ja-JP" dirty="0"/>
              <a:t>9</a:t>
            </a:r>
            <a:r>
              <a:rPr kumimoji="1" lang="en-US" altLang="ja-JP" dirty="0"/>
              <a:t>/10</a:t>
            </a:r>
            <a:r>
              <a:rPr kumimoji="1" lang="ja-JP" altLang="en-US" dirty="0"/>
              <a:t>）</a:t>
            </a:r>
          </a:p>
        </p:txBody>
      </p:sp>
      <p:sp>
        <p:nvSpPr>
          <p:cNvPr id="6" name="テキスト ボックス 5"/>
          <p:cNvSpPr txBox="1"/>
          <p:nvPr/>
        </p:nvSpPr>
        <p:spPr bwMode="auto">
          <a:xfrm>
            <a:off x="7936878" y="566109"/>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888946090"/>
              </p:ext>
            </p:extLst>
          </p:nvPr>
        </p:nvGraphicFramePr>
        <p:xfrm>
          <a:off x="161924" y="1024466"/>
          <a:ext cx="10367964" cy="5823107"/>
        </p:xfrm>
        <a:graphic>
          <a:graphicData uri="http://schemas.openxmlformats.org/drawingml/2006/table">
            <a:tbl>
              <a:tblPr firstRow="1" bandRow="1"/>
              <a:tblGrid>
                <a:gridCol w="1087548">
                  <a:extLst>
                    <a:ext uri="{9D8B030D-6E8A-4147-A177-3AD203B41FA5}">
                      <a16:colId xmlns:a16="http://schemas.microsoft.com/office/drawing/2014/main" val="20000"/>
                    </a:ext>
                  </a:extLst>
                </a:gridCol>
                <a:gridCol w="870038">
                  <a:extLst>
                    <a:ext uri="{9D8B030D-6E8A-4147-A177-3AD203B41FA5}">
                      <a16:colId xmlns:a16="http://schemas.microsoft.com/office/drawing/2014/main" val="20003"/>
                    </a:ext>
                  </a:extLst>
                </a:gridCol>
                <a:gridCol w="616278">
                  <a:extLst>
                    <a:ext uri="{9D8B030D-6E8A-4147-A177-3AD203B41FA5}">
                      <a16:colId xmlns:a16="http://schemas.microsoft.com/office/drawing/2014/main" val="20004"/>
                    </a:ext>
                  </a:extLst>
                </a:gridCol>
                <a:gridCol w="616278">
                  <a:extLst>
                    <a:ext uri="{9D8B030D-6E8A-4147-A177-3AD203B41FA5}">
                      <a16:colId xmlns:a16="http://schemas.microsoft.com/office/drawing/2014/main" val="20006"/>
                    </a:ext>
                  </a:extLst>
                </a:gridCol>
                <a:gridCol w="616278">
                  <a:extLst>
                    <a:ext uri="{9D8B030D-6E8A-4147-A177-3AD203B41FA5}">
                      <a16:colId xmlns:a16="http://schemas.microsoft.com/office/drawing/2014/main" val="3303520371"/>
                    </a:ext>
                  </a:extLst>
                </a:gridCol>
                <a:gridCol w="616278">
                  <a:extLst>
                    <a:ext uri="{9D8B030D-6E8A-4147-A177-3AD203B41FA5}">
                      <a16:colId xmlns:a16="http://schemas.microsoft.com/office/drawing/2014/main" val="2758728091"/>
                    </a:ext>
                  </a:extLst>
                </a:gridCol>
                <a:gridCol w="616278">
                  <a:extLst>
                    <a:ext uri="{9D8B030D-6E8A-4147-A177-3AD203B41FA5}">
                      <a16:colId xmlns:a16="http://schemas.microsoft.com/office/drawing/2014/main" val="1794797490"/>
                    </a:ext>
                  </a:extLst>
                </a:gridCol>
                <a:gridCol w="616278">
                  <a:extLst>
                    <a:ext uri="{9D8B030D-6E8A-4147-A177-3AD203B41FA5}">
                      <a16:colId xmlns:a16="http://schemas.microsoft.com/office/drawing/2014/main" val="2983509542"/>
                    </a:ext>
                  </a:extLst>
                </a:gridCol>
                <a:gridCol w="3262645">
                  <a:extLst>
                    <a:ext uri="{9D8B030D-6E8A-4147-A177-3AD203B41FA5}">
                      <a16:colId xmlns:a16="http://schemas.microsoft.com/office/drawing/2014/main" val="20005"/>
                    </a:ext>
                  </a:extLst>
                </a:gridCol>
                <a:gridCol w="1450065">
                  <a:extLst>
                    <a:ext uri="{9D8B030D-6E8A-4147-A177-3AD203B41FA5}">
                      <a16:colId xmlns:a16="http://schemas.microsoft.com/office/drawing/2014/main" val="20007"/>
                    </a:ext>
                  </a:extLst>
                </a:gridCol>
              </a:tblGrid>
              <a:tr h="376546">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参加企業</a:t>
                      </a:r>
                      <a:endParaRPr kumimoji="1" lang="en-US" altLang="ja-JP" sz="1200" dirty="0"/>
                    </a:p>
                    <a:p>
                      <a:pPr algn="ctr"/>
                      <a:r>
                        <a:rPr kumimoji="1" lang="ja-JP" altLang="en-US" sz="1200" b="0" dirty="0">
                          <a:solidFill>
                            <a:schemeClr val="tx1"/>
                          </a:solidFill>
                          <a:latin typeface="Meiryo UI" pitchFamily="50" charset="-128"/>
                          <a:ea typeface="Meiryo UI" pitchFamily="50" charset="-128"/>
                          <a:cs typeface="Meiryo UI" pitchFamily="50" charset="-128"/>
                        </a:rPr>
                        <a:t>（参加順）</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再エネ</a:t>
                      </a:r>
                      <a:r>
                        <a:rPr kumimoji="1" lang="en-US" altLang="ja-JP" sz="1200" dirty="0"/>
                        <a:t>100%</a:t>
                      </a:r>
                    </a:p>
                    <a:p>
                      <a:pPr algn="ctr"/>
                      <a:r>
                        <a:rPr kumimoji="1" lang="ja-JP" altLang="en-US" sz="1200" dirty="0"/>
                        <a:t>達成目標年</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6">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達成進捗</a:t>
                      </a: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B w="12700" cap="flat" cmpd="sng" algn="ctr">
                      <a:solidFill>
                        <a:schemeClr val="bg1"/>
                      </a:solidFill>
                      <a:prstDash val="solid"/>
                      <a:round/>
                      <a:headEnd type="none" w="med" len="med"/>
                      <a:tailEnd type="none" w="med" len="med"/>
                    </a:lnB>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アプローチ</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ctr" defTabSz="914400" rtl="0" eaLnBrk="1" latinLnBrk="0" hangingPunct="1"/>
                      <a:r>
                        <a:rPr kumimoji="1" lang="ja-JP" altLang="en-US" sz="1200" kern="1200" dirty="0">
                          <a:solidFill>
                            <a:schemeClr val="tx1"/>
                          </a:solidFill>
                          <a:latin typeface="+mn-lt"/>
                          <a:ea typeface="+mn-ea"/>
                          <a:cs typeface="+mn-cs"/>
                        </a:rPr>
                        <a:t>出所</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0">
                <a:tc vMerge="1">
                  <a:txBody>
                    <a:bodyPr/>
                    <a:lstStyle/>
                    <a:p>
                      <a:endParaRPr kumimoji="1" lang="ja-JP" altLang="en-US"/>
                    </a:p>
                  </a:txBody>
                  <a:tcPr/>
                </a:tc>
                <a:tc vMerge="1">
                  <a:txBody>
                    <a:bodyPr/>
                    <a:lstStyle/>
                    <a:p>
                      <a:endParaRPr kumimoji="1" lang="ja-JP" altLang="en-US"/>
                    </a:p>
                  </a:txBody>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2021</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2020</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2019</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2018</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2017</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2016</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0"/>
                  </a:ext>
                </a:extLst>
              </a:tr>
              <a:tr h="680929">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森ビル</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2030</a:t>
                      </a:r>
                      <a:r>
                        <a:rPr lang="ja-JP" altLang="en-US" sz="1200" dirty="0">
                          <a:solidFill>
                            <a:schemeClr val="tx1"/>
                          </a:solidFill>
                          <a:latin typeface="+mn-ea"/>
                          <a:ea typeface="+mn-ea"/>
                        </a:rPr>
                        <a:t>年</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mn-lt"/>
                          <a:ea typeface="+mn-ea"/>
                          <a:cs typeface="+mn-cs"/>
                        </a:rPr>
                        <a:t>2030</a:t>
                      </a:r>
                      <a:r>
                        <a:rPr kumimoji="1" lang="ja-JP" altLang="en-US" sz="1200" kern="1200" dirty="0">
                          <a:solidFill>
                            <a:schemeClr val="tx1"/>
                          </a:solidFill>
                          <a:latin typeface="+mn-lt"/>
                          <a:ea typeface="+mn-ea"/>
                          <a:cs typeface="+mn-cs"/>
                        </a:rPr>
                        <a:t>年までに事業活動で消費する電力を</a:t>
                      </a:r>
                      <a:r>
                        <a:rPr kumimoji="1" lang="en-US" altLang="ja-JP" sz="1200" kern="1200" dirty="0">
                          <a:solidFill>
                            <a:schemeClr val="tx1"/>
                          </a:solidFill>
                          <a:latin typeface="+mn-lt"/>
                          <a:ea typeface="+mn-ea"/>
                          <a:cs typeface="+mn-cs"/>
                        </a:rPr>
                        <a:t>100%</a:t>
                      </a:r>
                      <a:r>
                        <a:rPr kumimoji="1" lang="ja-JP" altLang="en-US" sz="1200" kern="1200" dirty="0">
                          <a:solidFill>
                            <a:schemeClr val="tx1"/>
                          </a:solidFill>
                          <a:latin typeface="+mn-lt"/>
                          <a:ea typeface="+mn-ea"/>
                          <a:cs typeface="+mn-cs"/>
                        </a:rPr>
                        <a:t>再生エネ化</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森ビル ニュースリリース </a:t>
                      </a:r>
                      <a:r>
                        <a:rPr kumimoji="1" lang="en-US" altLang="ja-JP" sz="700" b="1" kern="1200" dirty="0">
                          <a:solidFill>
                            <a:schemeClr val="tx1"/>
                          </a:solidFill>
                          <a:latin typeface="+mn-lt"/>
                          <a:ea typeface="+mn-ea"/>
                          <a:cs typeface="+mn-cs"/>
                        </a:rPr>
                        <a:t>2022</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9</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14</a:t>
                      </a:r>
                      <a:r>
                        <a:rPr kumimoji="1" lang="ja-JP" altLang="en-US" sz="700" b="1" kern="1200" dirty="0">
                          <a:solidFill>
                            <a:schemeClr val="tx1"/>
                          </a:solidFill>
                          <a:latin typeface="+mn-lt"/>
                          <a:ea typeface="+mn-ea"/>
                          <a:cs typeface="+mn-cs"/>
                        </a:rPr>
                        <a:t>日</a:t>
                      </a:r>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.mori.co</a:t>
                      </a:r>
                      <a:r>
                        <a:rPr kumimoji="1" lang="en-US" altLang="ja-JP" sz="700" b="1" kern="1200">
                          <a:solidFill>
                            <a:schemeClr val="tx1"/>
                          </a:solidFill>
                          <a:latin typeface="+mn-lt"/>
                          <a:ea typeface="+mn-ea"/>
                          <a:cs typeface="+mn-cs"/>
                        </a:rPr>
                        <a:t>.jp/company/press/release/2022/09/20220914100000004379</a:t>
                      </a:r>
                      <a:r>
                        <a:rPr kumimoji="1" lang="en-US" altLang="ja-JP" sz="700" b="1" kern="1200" dirty="0">
                          <a:solidFill>
                            <a:schemeClr val="tx1"/>
                          </a:solidFill>
                          <a:latin typeface="+mn-lt"/>
                          <a:ea typeface="+mn-ea"/>
                          <a:cs typeface="+mn-cs"/>
                        </a:rPr>
                        <a:t>.html</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924553"/>
                  </a:ext>
                </a:extLst>
              </a:tr>
              <a:tr h="817545">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浜松ホトニクス</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2040</a:t>
                      </a:r>
                      <a:r>
                        <a:rPr lang="ja-JP" altLang="en-US" sz="1200" dirty="0">
                          <a:solidFill>
                            <a:schemeClr val="tx1"/>
                          </a:solidFill>
                          <a:latin typeface="+mn-ea"/>
                          <a:ea typeface="+mn-ea"/>
                        </a:rPr>
                        <a:t>年</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国内拠点における購入電力のすべてを再生可能エネルギーに転換。また、海外現地法人においても、自己消費型太陽光発電設備や、グリーン電力証書の導入を計画</a:t>
                      </a:r>
                      <a:endParaRPr kumimoji="1" lang="en-US" altLang="ja-JP" sz="1200" kern="1200" dirty="0">
                        <a:solidFill>
                          <a:schemeClr val="tx1"/>
                        </a:solidFill>
                        <a:latin typeface="+mn-lt"/>
                        <a:ea typeface="+mn-ea"/>
                        <a:cs typeface="+mn-cs"/>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浜松ホトニクス　ニュースリリース</a:t>
                      </a:r>
                      <a:r>
                        <a:rPr kumimoji="1" lang="en-US" altLang="ja-JP" sz="700" b="1" kern="1200" dirty="0">
                          <a:solidFill>
                            <a:schemeClr val="tx1"/>
                          </a:solidFill>
                          <a:latin typeface="+mn-lt"/>
                          <a:ea typeface="+mn-ea"/>
                          <a:cs typeface="+mn-cs"/>
                        </a:rPr>
                        <a:t>2022</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10</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3</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dirty="0">
                          <a:solidFill>
                            <a:schemeClr val="tx1"/>
                          </a:solidFill>
                          <a:latin typeface="+mn-lt"/>
                          <a:ea typeface="+mn-ea"/>
                          <a:cs typeface="+mn-cs"/>
                        </a:rPr>
                        <a:t>https://www.hamamatsu.com/jp/ja/news/announcements/2022/20221003000000.html</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396863"/>
                  </a:ext>
                </a:extLst>
              </a:tr>
              <a:tr h="627396">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日本ガイシ</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2040</a:t>
                      </a:r>
                      <a:r>
                        <a:rPr lang="ja-JP" altLang="en-US" sz="1200" dirty="0">
                          <a:solidFill>
                            <a:schemeClr val="tx1"/>
                          </a:solidFill>
                          <a:latin typeface="+mn-ea"/>
                          <a:ea typeface="+mn-ea"/>
                        </a:rPr>
                        <a:t>年</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mn-lt"/>
                          <a:ea typeface="+mn-ea"/>
                          <a:cs typeface="+mn-cs"/>
                        </a:rPr>
                        <a:t>2040</a:t>
                      </a:r>
                      <a:r>
                        <a:rPr kumimoji="1" lang="ja-JP" altLang="en-US" sz="1200" kern="1200" dirty="0">
                          <a:solidFill>
                            <a:schemeClr val="tx1"/>
                          </a:solidFill>
                          <a:latin typeface="+mn-lt"/>
                          <a:ea typeface="+mn-ea"/>
                          <a:cs typeface="+mn-cs"/>
                        </a:rPr>
                        <a:t>年までに事業活動で使用する電力を</a:t>
                      </a:r>
                      <a:r>
                        <a:rPr kumimoji="1" lang="en-US" altLang="ja-JP" sz="1200" kern="1200" dirty="0">
                          <a:solidFill>
                            <a:schemeClr val="tx1"/>
                          </a:solidFill>
                          <a:latin typeface="+mn-lt"/>
                          <a:ea typeface="+mn-ea"/>
                          <a:cs typeface="+mn-cs"/>
                        </a:rPr>
                        <a:t>100%</a:t>
                      </a:r>
                      <a:r>
                        <a:rPr kumimoji="1" lang="ja-JP" altLang="en-US" sz="1200" kern="1200" dirty="0">
                          <a:solidFill>
                            <a:schemeClr val="tx1"/>
                          </a:solidFill>
                          <a:latin typeface="+mn-lt"/>
                          <a:ea typeface="+mn-ea"/>
                          <a:cs typeface="+mn-cs"/>
                        </a:rPr>
                        <a:t>再生可能エネルギーとすることを目指す。</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日本ガイシ　ニュースリリース　</a:t>
                      </a:r>
                      <a:r>
                        <a:rPr kumimoji="1" lang="en-US" altLang="ja-JP" sz="700" b="1" kern="1200" dirty="0">
                          <a:solidFill>
                            <a:schemeClr val="tx1"/>
                          </a:solidFill>
                          <a:latin typeface="+mn-lt"/>
                          <a:ea typeface="+mn-ea"/>
                          <a:cs typeface="+mn-cs"/>
                        </a:rPr>
                        <a:t>2022</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10</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27</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dirty="0">
                          <a:solidFill>
                            <a:schemeClr val="tx1"/>
                          </a:solidFill>
                          <a:latin typeface="+mn-lt"/>
                          <a:ea typeface="+mn-ea"/>
                          <a:cs typeface="+mn-cs"/>
                        </a:rPr>
                        <a:t>https://www.ngk.co.jp/news/20221027_1.html</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2399130"/>
                  </a:ext>
                </a:extLst>
              </a:tr>
              <a:tr h="628653">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住友ゴム工業</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（具体的なアプローチについて、特に記載なし）</a:t>
                      </a:r>
                      <a:endParaRPr kumimoji="1" lang="en-US" altLang="ja-JP" sz="1200" kern="1200" dirty="0">
                        <a:solidFill>
                          <a:schemeClr val="tx1"/>
                        </a:solidFill>
                        <a:latin typeface="+mn-lt"/>
                        <a:ea typeface="+mn-ea"/>
                        <a:cs typeface="+mn-cs"/>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住友ゴム工業　ニュースリリース　</a:t>
                      </a:r>
                      <a:r>
                        <a:rPr kumimoji="1" lang="en-US" altLang="ja-JP" sz="700" b="1" kern="1200" dirty="0">
                          <a:solidFill>
                            <a:schemeClr val="tx1"/>
                          </a:solidFill>
                          <a:latin typeface="+mn-lt"/>
                          <a:ea typeface="+mn-ea"/>
                          <a:cs typeface="+mn-cs"/>
                        </a:rPr>
                        <a:t>2022</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12</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15</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dirty="0">
                          <a:solidFill>
                            <a:schemeClr val="tx1"/>
                          </a:solidFill>
                          <a:latin typeface="+mn-lt"/>
                          <a:ea typeface="+mn-ea"/>
                          <a:cs typeface="+mn-cs"/>
                        </a:rPr>
                        <a:t>https://www.srigroup.co.jp/newsrelease/2022/sri/2022_091.html</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2635083"/>
                  </a:ext>
                </a:extLst>
              </a:tr>
              <a:tr h="737615">
                <a:tc>
                  <a:txBody>
                    <a:bodyPr/>
                    <a:lstStyle/>
                    <a:p>
                      <a:r>
                        <a:rPr kumimoji="1" lang="en-US" altLang="ja-JP" sz="1200" b="0" dirty="0">
                          <a:solidFill>
                            <a:schemeClr val="tx1"/>
                          </a:solidFill>
                          <a:latin typeface="Meiryo UI" pitchFamily="50" charset="-128"/>
                          <a:ea typeface="Meiryo UI" pitchFamily="50" charset="-128"/>
                          <a:cs typeface="Meiryo UI" pitchFamily="50" charset="-128"/>
                        </a:rPr>
                        <a:t>TDK</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mn-lt"/>
                          <a:ea typeface="+mn-ea"/>
                          <a:cs typeface="+mn-cs"/>
                        </a:rPr>
                        <a:t>2050</a:t>
                      </a:r>
                      <a:r>
                        <a:rPr kumimoji="1" lang="ja-JP" altLang="en-US" sz="1200" kern="1200" dirty="0">
                          <a:solidFill>
                            <a:schemeClr val="tx1"/>
                          </a:solidFill>
                          <a:latin typeface="+mn-lt"/>
                          <a:ea typeface="+mn-ea"/>
                          <a:cs typeface="+mn-cs"/>
                        </a:rPr>
                        <a:t>年までに、国内外における生産開発拠点（対象拠点数：</a:t>
                      </a:r>
                      <a:r>
                        <a:rPr kumimoji="1" lang="en-US" altLang="ja-JP" sz="1200" kern="1200" dirty="0">
                          <a:solidFill>
                            <a:schemeClr val="tx1"/>
                          </a:solidFill>
                          <a:latin typeface="+mn-lt"/>
                          <a:ea typeface="+mn-ea"/>
                          <a:cs typeface="+mn-cs"/>
                        </a:rPr>
                        <a:t>82</a:t>
                      </a:r>
                      <a:r>
                        <a:rPr kumimoji="1" lang="ja-JP" altLang="en-US" sz="1200" kern="1200" dirty="0">
                          <a:solidFill>
                            <a:schemeClr val="tx1"/>
                          </a:solidFill>
                          <a:latin typeface="+mn-lt"/>
                          <a:ea typeface="+mn-ea"/>
                          <a:cs typeface="+mn-cs"/>
                        </a:rPr>
                        <a:t>拠点）で使用する電力の</a:t>
                      </a:r>
                      <a:r>
                        <a:rPr kumimoji="1" lang="en-US" altLang="ja-JP" sz="1200" kern="1200" dirty="0">
                          <a:solidFill>
                            <a:schemeClr val="tx1"/>
                          </a:solidFill>
                          <a:latin typeface="+mn-lt"/>
                          <a:ea typeface="+mn-ea"/>
                          <a:cs typeface="+mn-cs"/>
                        </a:rPr>
                        <a:t>100</a:t>
                      </a:r>
                      <a:r>
                        <a:rPr kumimoji="1" lang="ja-JP" altLang="en-US" sz="1200" kern="1200" dirty="0">
                          <a:solidFill>
                            <a:schemeClr val="tx1"/>
                          </a:solidFill>
                          <a:latin typeface="+mn-lt"/>
                          <a:ea typeface="+mn-ea"/>
                          <a:cs typeface="+mn-cs"/>
                        </a:rPr>
                        <a:t>％を再生可能エネルギーにすることを目指す。</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en-US" altLang="ja-JP" sz="700" b="1" kern="1200" dirty="0">
                          <a:solidFill>
                            <a:schemeClr val="tx1"/>
                          </a:solidFill>
                          <a:latin typeface="+mn-lt"/>
                          <a:ea typeface="+mn-ea"/>
                          <a:cs typeface="+mn-cs"/>
                        </a:rPr>
                        <a:t>TDK</a:t>
                      </a:r>
                      <a:r>
                        <a:rPr kumimoji="1" lang="ja-JP" altLang="en-US" sz="700" b="1" kern="1200" dirty="0">
                          <a:solidFill>
                            <a:schemeClr val="tx1"/>
                          </a:solidFill>
                          <a:latin typeface="+mn-lt"/>
                          <a:ea typeface="+mn-ea"/>
                          <a:cs typeface="+mn-cs"/>
                        </a:rPr>
                        <a:t>　ニュースリリース　</a:t>
                      </a:r>
                      <a:r>
                        <a:rPr kumimoji="1" lang="en-US" altLang="ja-JP" sz="700" b="1" kern="1200" dirty="0">
                          <a:solidFill>
                            <a:schemeClr val="tx1"/>
                          </a:solidFill>
                          <a:latin typeface="+mn-lt"/>
                          <a:ea typeface="+mn-ea"/>
                          <a:cs typeface="+mn-cs"/>
                        </a:rPr>
                        <a:t>2022</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12</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15</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.tdk</a:t>
                      </a:r>
                      <a:r>
                        <a:rPr kumimoji="1" lang="en-US" altLang="ja-JP" sz="700" b="1" kern="1200">
                          <a:solidFill>
                            <a:schemeClr val="tx1"/>
                          </a:solidFill>
                          <a:latin typeface="+mn-lt"/>
                          <a:ea typeface="+mn-ea"/>
                          <a:cs typeface="+mn-cs"/>
                        </a:rPr>
                        <a:t>.com/ja/news</a:t>
                      </a:r>
                      <a:r>
                        <a:rPr kumimoji="1" lang="en-US" altLang="ja-JP" sz="700" b="1" kern="1200" err="1">
                          <a:solidFill>
                            <a:schemeClr val="tx1"/>
                          </a:solidFill>
                          <a:latin typeface="+mn-lt"/>
                          <a:ea typeface="+mn-ea"/>
                          <a:cs typeface="+mn-cs"/>
                        </a:rPr>
                        <a:t>_</a:t>
                      </a:r>
                      <a:r>
                        <a:rPr kumimoji="1" lang="en-US" altLang="ja-JP" sz="700" b="1" kern="1200">
                          <a:solidFill>
                            <a:schemeClr val="tx1"/>
                          </a:solidFill>
                          <a:latin typeface="+mn-lt"/>
                          <a:ea typeface="+mn-ea"/>
                          <a:cs typeface="+mn-cs"/>
                        </a:rPr>
                        <a:t>center/press/20221205_01</a:t>
                      </a:r>
                      <a:r>
                        <a:rPr kumimoji="1" lang="en-US" altLang="ja-JP" sz="700" b="1" kern="1200" dirty="0">
                          <a:solidFill>
                            <a:schemeClr val="tx1"/>
                          </a:solidFill>
                          <a:latin typeface="+mn-lt"/>
                          <a:ea typeface="+mn-ea"/>
                          <a:cs typeface="+mn-cs"/>
                        </a:rPr>
                        <a:t>.html</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3662735"/>
                  </a:ext>
                </a:extLst>
              </a:tr>
              <a:tr h="573484">
                <a:tc>
                  <a:txBody>
                    <a:bodyPr/>
                    <a:lstStyle/>
                    <a:p>
                      <a:r>
                        <a:rPr kumimoji="1" lang="en-US" altLang="ja-JP" sz="1200" b="0" dirty="0">
                          <a:solidFill>
                            <a:schemeClr val="tx1"/>
                          </a:solidFill>
                          <a:latin typeface="Meiryo UI" pitchFamily="50" charset="-128"/>
                          <a:ea typeface="Meiryo UI" pitchFamily="50" charset="-128"/>
                          <a:cs typeface="Meiryo UI" pitchFamily="50" charset="-128"/>
                        </a:rPr>
                        <a:t>HOYA</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2040</a:t>
                      </a:r>
                      <a:r>
                        <a:rPr lang="ja-JP" altLang="en-US" sz="1200" dirty="0">
                          <a:solidFill>
                            <a:schemeClr val="tx1"/>
                          </a:solidFill>
                          <a:latin typeface="+mn-ea"/>
                          <a:ea typeface="+mn-ea"/>
                        </a:rPr>
                        <a:t>年</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2040</a:t>
                      </a:r>
                      <a:r>
                        <a:rPr lang="ja-JP" altLang="en-US" sz="1200" dirty="0"/>
                        <a:t>年までに事業活動で消費する電力を</a:t>
                      </a:r>
                      <a:r>
                        <a:rPr lang="en-US" altLang="ja-JP" sz="1200" dirty="0"/>
                        <a:t>100%</a:t>
                      </a:r>
                      <a:r>
                        <a:rPr lang="ja-JP" altLang="en-US" sz="1200" dirty="0"/>
                        <a:t>再生可能エネルギーで調達することを目指す。</a:t>
                      </a:r>
                      <a:endParaRPr kumimoji="1" lang="ja-JP" altLang="en-US" sz="1200" kern="1200" dirty="0">
                        <a:solidFill>
                          <a:schemeClr val="tx1"/>
                        </a:solidFill>
                        <a:latin typeface="+mn-lt"/>
                        <a:ea typeface="+mn-ea"/>
                        <a:cs typeface="+mn-cs"/>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en-US" altLang="ja-JP" sz="700" b="1" kern="1200" dirty="0">
                          <a:solidFill>
                            <a:schemeClr val="tx1"/>
                          </a:solidFill>
                          <a:latin typeface="+mn-lt"/>
                          <a:ea typeface="+mn-ea"/>
                          <a:cs typeface="+mn-cs"/>
                        </a:rPr>
                        <a:t>HOYA</a:t>
                      </a:r>
                      <a:r>
                        <a:rPr kumimoji="1" lang="ja-JP" altLang="en-US" sz="700" b="1" kern="1200" dirty="0">
                          <a:solidFill>
                            <a:schemeClr val="tx1"/>
                          </a:solidFill>
                          <a:latin typeface="+mn-lt"/>
                          <a:ea typeface="+mn-ea"/>
                          <a:cs typeface="+mn-cs"/>
                        </a:rPr>
                        <a:t>　ニュースリリース　</a:t>
                      </a:r>
                      <a:r>
                        <a:rPr kumimoji="1" lang="en-US" altLang="ja-JP" sz="700" b="1" kern="1200" dirty="0">
                          <a:solidFill>
                            <a:schemeClr val="tx1"/>
                          </a:solidFill>
                          <a:latin typeface="+mn-lt"/>
                          <a:ea typeface="+mn-ea"/>
                          <a:cs typeface="+mn-cs"/>
                        </a:rPr>
                        <a:t>2023</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2</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6</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a:solidFill>
                            <a:schemeClr val="tx1"/>
                          </a:solidFill>
                          <a:latin typeface="+mn-lt"/>
                          <a:ea typeface="+mn-ea"/>
                          <a:cs typeface="+mn-cs"/>
                        </a:rPr>
                        <a:t>https://www</a:t>
                      </a:r>
                      <a:r>
                        <a:rPr kumimoji="1" lang="en-US" altLang="ja-JP" sz="700" b="1" kern="1200" dirty="0">
                          <a:solidFill>
                            <a:schemeClr val="tx1"/>
                          </a:solidFill>
                          <a:latin typeface="+mn-lt"/>
                          <a:ea typeface="+mn-ea"/>
                          <a:cs typeface="+mn-cs"/>
                        </a:rPr>
                        <a:t>.hoya</a:t>
                      </a:r>
                      <a:r>
                        <a:rPr kumimoji="1" lang="en-US" altLang="ja-JP" sz="700" b="1" kern="1200">
                          <a:solidFill>
                            <a:schemeClr val="tx1"/>
                          </a:solidFill>
                          <a:latin typeface="+mn-lt"/>
                          <a:ea typeface="+mn-ea"/>
                          <a:cs typeface="+mn-cs"/>
                        </a:rPr>
                        <a:t>.com/wp-content/uploads/2023/02/RE100</a:t>
                      </a:r>
                      <a:r>
                        <a:rPr kumimoji="1" lang="en-US" altLang="ja-JP" sz="700" b="1" kern="1200" dirty="0">
                          <a:solidFill>
                            <a:schemeClr val="tx1"/>
                          </a:solidFill>
                          <a:latin typeface="+mn-lt"/>
                          <a:ea typeface="+mn-ea"/>
                          <a:cs typeface="+mn-cs"/>
                        </a:rPr>
                        <a:t>_JP.pdf</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9528680"/>
                  </a:ext>
                </a:extLst>
              </a:tr>
              <a:tr h="588833">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アルプスアルパイン</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2030</a:t>
                      </a:r>
                      <a:r>
                        <a:rPr lang="ja-JP" altLang="en-US" sz="1200" dirty="0">
                          <a:solidFill>
                            <a:schemeClr val="tx1"/>
                          </a:solidFill>
                          <a:latin typeface="+mn-ea"/>
                          <a:ea typeface="+mn-ea"/>
                        </a:rPr>
                        <a:t>年</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使用電力の見える化や省エネ推進、太陽光発電設備の設置拡大、再生可能エネルギー由来電力の調達拡大に取り組む。</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700" b="1" i="0" u="none" strike="noStrike" dirty="0">
                          <a:solidFill>
                            <a:schemeClr val="tx1"/>
                          </a:solidFill>
                          <a:effectLst/>
                          <a:latin typeface="Meiryo UI "/>
                          <a:ea typeface="游ゴシック Light" panose="020B0300000000000000" pitchFamily="50" charset="-128"/>
                        </a:rPr>
                        <a:t>アルプスアルパイン　統合報告書</a:t>
                      </a:r>
                      <a:r>
                        <a:rPr lang="en-US" altLang="ja-JP" sz="700" b="1" i="0" u="none" strike="noStrike" dirty="0">
                          <a:solidFill>
                            <a:schemeClr val="tx1"/>
                          </a:solidFill>
                          <a:effectLst/>
                          <a:latin typeface="Meiryo UI "/>
                          <a:ea typeface="游ゴシック Light" panose="020B0300000000000000" pitchFamily="50" charset="-128"/>
                        </a:rPr>
                        <a:t>2022 </a:t>
                      </a:r>
                      <a:r>
                        <a:rPr lang="en-US" sz="700" b="1" i="0" u="none" strike="noStrike" dirty="0">
                          <a:solidFill>
                            <a:schemeClr val="tx1"/>
                          </a:solidFill>
                          <a:effectLst/>
                          <a:latin typeface="+mj-lt"/>
                          <a:ea typeface="游ゴシック Light" panose="020B0300000000000000" pitchFamily="50" charset="-128"/>
                        </a:rPr>
                        <a:t>Alps_Alpine_Integrated_Report_2022_jp_c233f84e44.pdf (alpsalpine.com)</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9725167"/>
                  </a:ext>
                </a:extLst>
              </a:tr>
              <a:tr h="537226">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プライムライフテクノロジー</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2040</a:t>
                      </a:r>
                      <a:r>
                        <a:rPr lang="ja-JP" altLang="en-US" sz="1200" dirty="0">
                          <a:solidFill>
                            <a:schemeClr val="tx1"/>
                          </a:solidFill>
                          <a:latin typeface="+mn-ea"/>
                          <a:ea typeface="+mn-ea"/>
                        </a:rPr>
                        <a:t>年</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mn-lt"/>
                          <a:ea typeface="+mn-ea"/>
                          <a:cs typeface="+mn-cs"/>
                        </a:rPr>
                        <a:t>RE100</a:t>
                      </a:r>
                      <a:r>
                        <a:rPr kumimoji="1" lang="ja-JP" altLang="en-US" sz="1200" kern="1200" dirty="0">
                          <a:solidFill>
                            <a:schemeClr val="tx1"/>
                          </a:solidFill>
                          <a:latin typeface="+mn-lt"/>
                          <a:ea typeface="+mn-ea"/>
                          <a:cs typeface="+mn-cs"/>
                        </a:rPr>
                        <a:t>に対応した非化石証書や再生可能な電力による住宅展示場における脱炭素を目指す。</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700" b="1" i="0" u="none" strike="noStrike" dirty="0">
                          <a:solidFill>
                            <a:schemeClr val="tx1"/>
                          </a:solidFill>
                          <a:effectLst/>
                          <a:latin typeface="+mj-lt"/>
                          <a:ea typeface="游ゴシック Light" panose="020B0300000000000000" pitchFamily="50" charset="-128"/>
                        </a:rPr>
                        <a:t>プライムライフテクノロジー</a:t>
                      </a:r>
                      <a:endParaRPr lang="en-US" altLang="ja-JP" sz="700" b="1" i="0" u="none" strike="noStrike" dirty="0">
                        <a:solidFill>
                          <a:schemeClr val="tx1"/>
                        </a:solidFill>
                        <a:effectLst/>
                        <a:latin typeface="+mj-lt"/>
                        <a:ea typeface="游ゴシック Light" panose="020B0300000000000000" pitchFamily="50" charset="-128"/>
                      </a:endParaRPr>
                    </a:p>
                    <a:p>
                      <a:pPr algn="l" fontAlgn="ctr"/>
                      <a:r>
                        <a:rPr lang="ja-JP" altLang="en-US" sz="700" b="1" i="0" u="none" strike="noStrike" dirty="0">
                          <a:solidFill>
                            <a:schemeClr val="tx1"/>
                          </a:solidFill>
                          <a:effectLst/>
                          <a:latin typeface="+mj-lt"/>
                          <a:ea typeface="游ゴシック Light" panose="020B0300000000000000" pitchFamily="50" charset="-128"/>
                        </a:rPr>
                        <a:t>ニュースリリース </a:t>
                      </a:r>
                      <a:r>
                        <a:rPr lang="en-US" altLang="ja-JP" sz="700" b="1" i="0" u="none" strike="noStrike" dirty="0">
                          <a:solidFill>
                            <a:schemeClr val="tx1"/>
                          </a:solidFill>
                          <a:effectLst/>
                          <a:latin typeface="+mj-lt"/>
                          <a:ea typeface="游ゴシック Light" panose="020B0300000000000000" pitchFamily="50" charset="-128"/>
                        </a:rPr>
                        <a:t>2023</a:t>
                      </a:r>
                      <a:r>
                        <a:rPr lang="ja-JP" altLang="en-US" sz="700" b="1" i="0" u="none" strike="noStrike" dirty="0">
                          <a:solidFill>
                            <a:schemeClr val="tx1"/>
                          </a:solidFill>
                          <a:effectLst/>
                          <a:latin typeface="+mj-lt"/>
                          <a:ea typeface="游ゴシック Light" panose="020B0300000000000000" pitchFamily="50" charset="-128"/>
                        </a:rPr>
                        <a:t>年</a:t>
                      </a:r>
                      <a:r>
                        <a:rPr lang="en-US" altLang="ja-JP" sz="700" b="1" i="0" u="none" strike="noStrike" dirty="0">
                          <a:solidFill>
                            <a:schemeClr val="tx1"/>
                          </a:solidFill>
                          <a:effectLst/>
                          <a:latin typeface="+mj-lt"/>
                          <a:ea typeface="游ゴシック Light" panose="020B0300000000000000" pitchFamily="50" charset="-128"/>
                        </a:rPr>
                        <a:t>5</a:t>
                      </a:r>
                      <a:r>
                        <a:rPr lang="ja-JP" altLang="en-US" sz="700" b="1" i="0" u="none" strike="noStrike" dirty="0">
                          <a:solidFill>
                            <a:schemeClr val="tx1"/>
                          </a:solidFill>
                          <a:effectLst/>
                          <a:latin typeface="+mj-lt"/>
                          <a:ea typeface="游ゴシック Light" panose="020B0300000000000000" pitchFamily="50" charset="-128"/>
                        </a:rPr>
                        <a:t>月</a:t>
                      </a:r>
                      <a:r>
                        <a:rPr lang="en-US" altLang="ja-JP" sz="700" b="1" i="0" u="none" strike="noStrike" dirty="0">
                          <a:solidFill>
                            <a:schemeClr val="tx1"/>
                          </a:solidFill>
                          <a:effectLst/>
                          <a:latin typeface="+mj-lt"/>
                          <a:ea typeface="游ゴシック Light" panose="020B0300000000000000" pitchFamily="50" charset="-128"/>
                        </a:rPr>
                        <a:t>16</a:t>
                      </a:r>
                      <a:r>
                        <a:rPr lang="ja-JP" altLang="en-US" sz="700" b="1" i="0" u="none" strike="noStrike" dirty="0">
                          <a:solidFill>
                            <a:schemeClr val="tx1"/>
                          </a:solidFill>
                          <a:effectLst/>
                          <a:latin typeface="+mj-lt"/>
                          <a:ea typeface="游ゴシック Light" panose="020B0300000000000000" pitchFamily="50" charset="-128"/>
                        </a:rPr>
                        <a:t>日</a:t>
                      </a:r>
                      <a:r>
                        <a:rPr lang="en-US" sz="700" b="1" i="0" u="none" strike="noStrike" dirty="0">
                          <a:solidFill>
                            <a:schemeClr val="tx1"/>
                          </a:solidFill>
                          <a:effectLst/>
                          <a:latin typeface="+mj-lt"/>
                          <a:ea typeface="游ゴシック Light" panose="020B0300000000000000" pitchFamily="50" charset="-128"/>
                        </a:rPr>
                        <a:t>https://prime-life-tec.com/news/2023/0516/index.html</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2577100"/>
                  </a:ext>
                </a:extLst>
              </a:tr>
            </a:tbl>
          </a:graphicData>
        </a:graphic>
      </p:graphicFrame>
      <p:sp>
        <p:nvSpPr>
          <p:cNvPr id="5" name="Text Box 9">
            <a:extLst>
              <a:ext uri="{FF2B5EF4-FFF2-40B4-BE49-F238E27FC236}">
                <a16:creationId xmlns:a16="http://schemas.microsoft.com/office/drawing/2014/main" id="{4AEBCF0D-099C-F708-F3A6-0479CAE5389C}"/>
              </a:ext>
            </a:extLst>
          </p:cNvPr>
          <p:cNvSpPr txBox="1">
            <a:spLocks noChangeArrowheads="1"/>
          </p:cNvSpPr>
          <p:nvPr/>
        </p:nvSpPr>
        <p:spPr bwMode="auto">
          <a:xfrm>
            <a:off x="350104" y="7113924"/>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]RE100 Annual Report 2022</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https://www.there100.org/sites/re100/files/2023-01/CDP_RE100_Report_2023%20%282%29.pdf</a:t>
            </a:r>
            <a:r>
              <a:rPr lang="ja-JP" altLang="en-US" sz="9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37664399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RE100</a:t>
            </a:r>
            <a:r>
              <a:rPr kumimoji="1" lang="ja-JP" altLang="en-US" dirty="0"/>
              <a:t>に参加している日本企業の取組（</a:t>
            </a:r>
            <a:r>
              <a:rPr kumimoji="1" lang="en-US" altLang="ja-JP" dirty="0"/>
              <a:t>10/10</a:t>
            </a:r>
            <a:r>
              <a:rPr kumimoji="1" lang="ja-JP" altLang="en-US" dirty="0"/>
              <a:t>）</a:t>
            </a:r>
          </a:p>
        </p:txBody>
      </p:sp>
      <p:sp>
        <p:nvSpPr>
          <p:cNvPr id="6" name="テキスト ボックス 5"/>
          <p:cNvSpPr txBox="1"/>
          <p:nvPr/>
        </p:nvSpPr>
        <p:spPr bwMode="auto">
          <a:xfrm>
            <a:off x="7936878" y="566109"/>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796136272"/>
              </p:ext>
            </p:extLst>
          </p:nvPr>
        </p:nvGraphicFramePr>
        <p:xfrm>
          <a:off x="161924" y="1024466"/>
          <a:ext cx="10367964" cy="4582535"/>
        </p:xfrm>
        <a:graphic>
          <a:graphicData uri="http://schemas.openxmlformats.org/drawingml/2006/table">
            <a:tbl>
              <a:tblPr firstRow="1" bandRow="1"/>
              <a:tblGrid>
                <a:gridCol w="1087548">
                  <a:extLst>
                    <a:ext uri="{9D8B030D-6E8A-4147-A177-3AD203B41FA5}">
                      <a16:colId xmlns:a16="http://schemas.microsoft.com/office/drawing/2014/main" val="20000"/>
                    </a:ext>
                  </a:extLst>
                </a:gridCol>
                <a:gridCol w="870038">
                  <a:extLst>
                    <a:ext uri="{9D8B030D-6E8A-4147-A177-3AD203B41FA5}">
                      <a16:colId xmlns:a16="http://schemas.microsoft.com/office/drawing/2014/main" val="20003"/>
                    </a:ext>
                  </a:extLst>
                </a:gridCol>
                <a:gridCol w="616278">
                  <a:extLst>
                    <a:ext uri="{9D8B030D-6E8A-4147-A177-3AD203B41FA5}">
                      <a16:colId xmlns:a16="http://schemas.microsoft.com/office/drawing/2014/main" val="20004"/>
                    </a:ext>
                  </a:extLst>
                </a:gridCol>
                <a:gridCol w="616278">
                  <a:extLst>
                    <a:ext uri="{9D8B030D-6E8A-4147-A177-3AD203B41FA5}">
                      <a16:colId xmlns:a16="http://schemas.microsoft.com/office/drawing/2014/main" val="20006"/>
                    </a:ext>
                  </a:extLst>
                </a:gridCol>
                <a:gridCol w="616278">
                  <a:extLst>
                    <a:ext uri="{9D8B030D-6E8A-4147-A177-3AD203B41FA5}">
                      <a16:colId xmlns:a16="http://schemas.microsoft.com/office/drawing/2014/main" val="3303520371"/>
                    </a:ext>
                  </a:extLst>
                </a:gridCol>
                <a:gridCol w="616278">
                  <a:extLst>
                    <a:ext uri="{9D8B030D-6E8A-4147-A177-3AD203B41FA5}">
                      <a16:colId xmlns:a16="http://schemas.microsoft.com/office/drawing/2014/main" val="2758728091"/>
                    </a:ext>
                  </a:extLst>
                </a:gridCol>
                <a:gridCol w="616278">
                  <a:extLst>
                    <a:ext uri="{9D8B030D-6E8A-4147-A177-3AD203B41FA5}">
                      <a16:colId xmlns:a16="http://schemas.microsoft.com/office/drawing/2014/main" val="1794797490"/>
                    </a:ext>
                  </a:extLst>
                </a:gridCol>
                <a:gridCol w="616278">
                  <a:extLst>
                    <a:ext uri="{9D8B030D-6E8A-4147-A177-3AD203B41FA5}">
                      <a16:colId xmlns:a16="http://schemas.microsoft.com/office/drawing/2014/main" val="2983509542"/>
                    </a:ext>
                  </a:extLst>
                </a:gridCol>
                <a:gridCol w="3262645">
                  <a:extLst>
                    <a:ext uri="{9D8B030D-6E8A-4147-A177-3AD203B41FA5}">
                      <a16:colId xmlns:a16="http://schemas.microsoft.com/office/drawing/2014/main" val="20005"/>
                    </a:ext>
                  </a:extLst>
                </a:gridCol>
                <a:gridCol w="1450065">
                  <a:extLst>
                    <a:ext uri="{9D8B030D-6E8A-4147-A177-3AD203B41FA5}">
                      <a16:colId xmlns:a16="http://schemas.microsoft.com/office/drawing/2014/main" val="20007"/>
                    </a:ext>
                  </a:extLst>
                </a:gridCol>
              </a:tblGrid>
              <a:tr h="376546">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参加企業</a:t>
                      </a:r>
                      <a:endParaRPr kumimoji="1" lang="en-US" altLang="ja-JP" sz="1200" dirty="0"/>
                    </a:p>
                    <a:p>
                      <a:pPr algn="ctr"/>
                      <a:r>
                        <a:rPr kumimoji="1" lang="ja-JP" altLang="en-US" sz="1200" b="0" dirty="0">
                          <a:solidFill>
                            <a:schemeClr val="tx1"/>
                          </a:solidFill>
                          <a:latin typeface="Meiryo UI" pitchFamily="50" charset="-128"/>
                          <a:ea typeface="Meiryo UI" pitchFamily="50" charset="-128"/>
                          <a:cs typeface="Meiryo UI" pitchFamily="50" charset="-128"/>
                        </a:rPr>
                        <a:t>（参加順）</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再エネ</a:t>
                      </a:r>
                      <a:r>
                        <a:rPr kumimoji="1" lang="en-US" altLang="ja-JP" sz="1200" dirty="0"/>
                        <a:t>100%</a:t>
                      </a:r>
                    </a:p>
                    <a:p>
                      <a:pPr algn="ctr"/>
                      <a:r>
                        <a:rPr kumimoji="1" lang="ja-JP" altLang="en-US" sz="1200" dirty="0"/>
                        <a:t>達成目標年</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6">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達成進捗</a:t>
                      </a: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B w="12700" cap="flat" cmpd="sng" algn="ctr">
                      <a:solidFill>
                        <a:schemeClr val="bg1"/>
                      </a:solidFill>
                      <a:prstDash val="solid"/>
                      <a:round/>
                      <a:headEnd type="none" w="med" len="med"/>
                      <a:tailEnd type="none" w="med" len="med"/>
                    </a:lnB>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9525" cap="flat" cmpd="sng" algn="ctr">
                      <a:solidFill>
                        <a:sysClr val="windowText" lastClr="000000">
                          <a:lumMod val="50000"/>
                          <a:lumOff val="50000"/>
                        </a:sysClr>
                      </a:solidFill>
                      <a:prstDash val="solid"/>
                      <a:round/>
                      <a:headEnd type="none" w="med" len="med"/>
                      <a:tailEnd type="none" w="med" len="med"/>
                    </a:lnL>
                    <a:lnR w="9525" cap="flat" cmpd="sng" algn="ctr">
                      <a:solidFill>
                        <a:sysClr val="windowText" lastClr="000000">
                          <a:lumMod val="50000"/>
                          <a:lumOff val="50000"/>
                        </a:sysClr>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952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200" dirty="0"/>
                        <a:t>アプローチ</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ctr" defTabSz="914400" rtl="0" eaLnBrk="1" latinLnBrk="0" hangingPunct="1"/>
                      <a:r>
                        <a:rPr kumimoji="1" lang="ja-JP" altLang="en-US" sz="1200" kern="1200" dirty="0">
                          <a:solidFill>
                            <a:schemeClr val="tx1"/>
                          </a:solidFill>
                          <a:latin typeface="+mn-lt"/>
                          <a:ea typeface="+mn-ea"/>
                          <a:cs typeface="+mn-cs"/>
                        </a:rPr>
                        <a:t>出所</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0">
                <a:tc vMerge="1">
                  <a:txBody>
                    <a:bodyPr/>
                    <a:lstStyle/>
                    <a:p>
                      <a:endParaRPr kumimoji="1" lang="ja-JP" altLang="en-US"/>
                    </a:p>
                  </a:txBody>
                  <a:tcPr/>
                </a:tc>
                <a:tc vMerge="1">
                  <a:txBody>
                    <a:bodyPr/>
                    <a:lstStyle/>
                    <a:p>
                      <a:endParaRPr kumimoji="1" lang="ja-JP" altLang="en-US"/>
                    </a:p>
                  </a:txBody>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2021</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2020</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algn="r" defTabSz="914400" rtl="0" eaLnBrk="1" latinLnBrk="0" hangingPunct="1"/>
                      <a:r>
                        <a:rPr kumimoji="1" lang="en-US" altLang="ja-JP" sz="1200" kern="1200" dirty="0">
                          <a:solidFill>
                            <a:schemeClr val="tx1"/>
                          </a:solidFill>
                          <a:latin typeface="+mn-ea"/>
                          <a:ea typeface="+mn-ea"/>
                          <a:cs typeface="+mn-cs"/>
                        </a:rPr>
                        <a:t>2019</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2018</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2017</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algn="r" defTabSz="914400" rtl="0" eaLnBrk="1" latinLnBrk="0" hangingPunct="1"/>
                      <a:r>
                        <a:rPr kumimoji="1" lang="en-US" altLang="ja-JP" sz="1200" kern="1200" dirty="0">
                          <a:solidFill>
                            <a:schemeClr val="tx1"/>
                          </a:solidFill>
                          <a:latin typeface="+mn-ea"/>
                          <a:ea typeface="+mn-ea"/>
                          <a:cs typeface="+mn-cs"/>
                        </a:rPr>
                        <a:t>2016</a:t>
                      </a:r>
                      <a:r>
                        <a:rPr kumimoji="1" lang="ja-JP" altLang="en-US" sz="1200" kern="1200" dirty="0">
                          <a:solidFill>
                            <a:schemeClr val="tx1"/>
                          </a:solidFill>
                          <a:latin typeface="+mn-ea"/>
                          <a:ea typeface="+mn-ea"/>
                          <a:cs typeface="+mn-cs"/>
                        </a:rPr>
                        <a:t>年</a:t>
                      </a:r>
                      <a:endParaRPr kumimoji="1" lang="en-US" altLang="ja-JP" sz="1200" kern="1200" dirty="0">
                        <a:solidFill>
                          <a:schemeClr val="tx1"/>
                        </a:solidFill>
                        <a:latin typeface="+mn-ea"/>
                        <a:ea typeface="+mn-ea"/>
                        <a:cs typeface="+mn-cs"/>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0"/>
                  </a:ext>
                </a:extLst>
              </a:tr>
              <a:tr h="680929">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アマダ</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2040</a:t>
                      </a:r>
                      <a:r>
                        <a:rPr lang="ja-JP" altLang="en-US" sz="1200" dirty="0">
                          <a:solidFill>
                            <a:schemeClr val="tx1"/>
                          </a:solidFill>
                          <a:latin typeface="+mn-ea"/>
                          <a:ea typeface="+mn-ea"/>
                        </a:rPr>
                        <a:t>年</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国内全拠点の電力を再生可能エネルギーに切り替え</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アマダ　ニュースリリース</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dirty="0">
                          <a:solidFill>
                            <a:schemeClr val="tx1"/>
                          </a:solidFill>
                          <a:latin typeface="+mn-lt"/>
                          <a:ea typeface="+mn-ea"/>
                          <a:cs typeface="+mn-cs"/>
                        </a:rPr>
                        <a:t>2023</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8</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30</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dirty="0">
                          <a:solidFill>
                            <a:schemeClr val="tx1"/>
                          </a:solidFill>
                          <a:latin typeface="+mn-lt"/>
                          <a:ea typeface="+mn-ea"/>
                          <a:cs typeface="+mn-cs"/>
                        </a:rPr>
                        <a:t>https://</a:t>
                      </a:r>
                      <a:r>
                        <a:rPr kumimoji="1" lang="en-US" altLang="ja-JP" sz="700" b="1" kern="1200" dirty="0" err="1">
                          <a:solidFill>
                            <a:schemeClr val="tx1"/>
                          </a:solidFill>
                          <a:latin typeface="+mn-lt"/>
                          <a:ea typeface="+mn-ea"/>
                          <a:cs typeface="+mn-cs"/>
                        </a:rPr>
                        <a:t>www.amada.co.jp</a:t>
                      </a:r>
                      <a:r>
                        <a:rPr kumimoji="1" lang="en-US" altLang="ja-JP" sz="700" b="1" kern="1200" dirty="0">
                          <a:solidFill>
                            <a:schemeClr val="tx1"/>
                          </a:solidFill>
                          <a:latin typeface="+mn-lt"/>
                          <a:ea typeface="+mn-ea"/>
                          <a:cs typeface="+mn-cs"/>
                        </a:rPr>
                        <a:t>/</a:t>
                      </a:r>
                      <a:r>
                        <a:rPr kumimoji="1" lang="en-US" altLang="ja-JP" sz="700" b="1" kern="1200" dirty="0" err="1">
                          <a:solidFill>
                            <a:schemeClr val="tx1"/>
                          </a:solidFill>
                          <a:latin typeface="+mn-lt"/>
                          <a:ea typeface="+mn-ea"/>
                          <a:cs typeface="+mn-cs"/>
                        </a:rPr>
                        <a:t>php</a:t>
                      </a:r>
                      <a:r>
                        <a:rPr kumimoji="1" lang="en-US" altLang="ja-JP" sz="700" b="1" kern="1200" dirty="0">
                          <a:solidFill>
                            <a:schemeClr val="tx1"/>
                          </a:solidFill>
                          <a:latin typeface="+mn-lt"/>
                          <a:ea typeface="+mn-ea"/>
                          <a:cs typeface="+mn-cs"/>
                        </a:rPr>
                        <a:t>/press/pdfs/000371_1.pdf</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924553"/>
                  </a:ext>
                </a:extLst>
              </a:tr>
              <a:tr h="817545">
                <a:tc>
                  <a:txBody>
                    <a:bodyPr/>
                    <a:lstStyle/>
                    <a:p>
                      <a:r>
                        <a:rPr kumimoji="1" lang="en-US" altLang="ja-JP" sz="1200" b="0" dirty="0">
                          <a:solidFill>
                            <a:schemeClr val="tx1"/>
                          </a:solidFill>
                          <a:latin typeface="Meiryo UI" pitchFamily="50" charset="-128"/>
                          <a:ea typeface="Meiryo UI" pitchFamily="50" charset="-128"/>
                          <a:cs typeface="Meiryo UI" pitchFamily="50" charset="-128"/>
                        </a:rPr>
                        <a:t>KDDI</a:t>
                      </a:r>
                      <a:endParaRPr kumimoji="1" lang="ja-JP" altLang="en-US"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2050</a:t>
                      </a:r>
                      <a:r>
                        <a:rPr lang="ja-JP" altLang="en-US" sz="1200" dirty="0">
                          <a:solidFill>
                            <a:schemeClr val="tx1"/>
                          </a:solidFill>
                          <a:latin typeface="+mn-ea"/>
                          <a:ea typeface="+mn-ea"/>
                        </a:rPr>
                        <a:t>年</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a:solidFill>
                            <a:schemeClr val="tx1"/>
                          </a:solidFill>
                          <a:effectLst/>
                          <a:latin typeface="+mn-lt"/>
                          <a:ea typeface="+mn-ea"/>
                          <a:cs typeface="+mn-cs"/>
                        </a:rPr>
                        <a:t>携帯電話基地局や通信局舎で使用する電気の再生可能エネルギー電気への切り替え（非化石証書の活用を含む）</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latin typeface="+mn-lt"/>
                        <a:ea typeface="+mn-ea"/>
                        <a:cs typeface="+mn-cs"/>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en-US" altLang="ja-JP" sz="700" b="1" kern="1200" dirty="0">
                          <a:solidFill>
                            <a:schemeClr val="tx1"/>
                          </a:solidFill>
                          <a:latin typeface="+mn-lt"/>
                          <a:ea typeface="+mn-ea"/>
                          <a:cs typeface="+mn-cs"/>
                        </a:rPr>
                        <a:t>KDDI</a:t>
                      </a:r>
                      <a:r>
                        <a:rPr kumimoji="1" lang="ja-JP" altLang="en-US" sz="700" b="1" kern="1200" dirty="0">
                          <a:solidFill>
                            <a:schemeClr val="tx1"/>
                          </a:solidFill>
                          <a:latin typeface="+mn-lt"/>
                          <a:ea typeface="+mn-ea"/>
                          <a:cs typeface="+mn-cs"/>
                        </a:rPr>
                        <a:t>　ニュースリリース</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dirty="0">
                          <a:solidFill>
                            <a:schemeClr val="tx1"/>
                          </a:solidFill>
                          <a:latin typeface="+mn-lt"/>
                          <a:ea typeface="+mn-ea"/>
                          <a:cs typeface="+mn-cs"/>
                        </a:rPr>
                        <a:t>2023</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7</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19</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dirty="0">
                          <a:solidFill>
                            <a:schemeClr val="tx1"/>
                          </a:solidFill>
                          <a:latin typeface="+mn-lt"/>
                          <a:ea typeface="+mn-ea"/>
                          <a:cs typeface="+mn-cs"/>
                        </a:rPr>
                        <a:t>https://</a:t>
                      </a:r>
                      <a:r>
                        <a:rPr kumimoji="1" lang="en-US" altLang="ja-JP" sz="700" b="1" kern="1200" dirty="0" err="1">
                          <a:solidFill>
                            <a:schemeClr val="tx1"/>
                          </a:solidFill>
                          <a:latin typeface="+mn-lt"/>
                          <a:ea typeface="+mn-ea"/>
                          <a:cs typeface="+mn-cs"/>
                        </a:rPr>
                        <a:t>news.kddi.com</a:t>
                      </a:r>
                      <a:r>
                        <a:rPr kumimoji="1" lang="en-US" altLang="ja-JP" sz="700" b="1" kern="1200" dirty="0">
                          <a:solidFill>
                            <a:schemeClr val="tx1"/>
                          </a:solidFill>
                          <a:latin typeface="+mn-lt"/>
                          <a:ea typeface="+mn-ea"/>
                          <a:cs typeface="+mn-cs"/>
                        </a:rPr>
                        <a:t>/</a:t>
                      </a:r>
                      <a:r>
                        <a:rPr kumimoji="1" lang="en-US" altLang="ja-JP" sz="700" b="1" kern="1200" dirty="0" err="1">
                          <a:solidFill>
                            <a:schemeClr val="tx1"/>
                          </a:solidFill>
                          <a:latin typeface="+mn-lt"/>
                          <a:ea typeface="+mn-ea"/>
                          <a:cs typeface="+mn-cs"/>
                        </a:rPr>
                        <a:t>kddi</a:t>
                      </a:r>
                      <a:r>
                        <a:rPr kumimoji="1" lang="en-US" altLang="ja-JP" sz="700" b="1" kern="1200" dirty="0">
                          <a:solidFill>
                            <a:schemeClr val="tx1"/>
                          </a:solidFill>
                          <a:latin typeface="+mn-lt"/>
                          <a:ea typeface="+mn-ea"/>
                          <a:cs typeface="+mn-cs"/>
                        </a:rPr>
                        <a:t>/corporate/</a:t>
                      </a:r>
                      <a:r>
                        <a:rPr kumimoji="1" lang="en-US" altLang="ja-JP" sz="700" b="1" kern="1200" dirty="0" err="1">
                          <a:solidFill>
                            <a:schemeClr val="tx1"/>
                          </a:solidFill>
                          <a:latin typeface="+mn-lt"/>
                          <a:ea typeface="+mn-ea"/>
                          <a:cs typeface="+mn-cs"/>
                        </a:rPr>
                        <a:t>newsrelease</a:t>
                      </a:r>
                      <a:r>
                        <a:rPr kumimoji="1" lang="en-US" altLang="ja-JP" sz="700" b="1" kern="1200" dirty="0">
                          <a:solidFill>
                            <a:schemeClr val="tx1"/>
                          </a:solidFill>
                          <a:latin typeface="+mn-lt"/>
                          <a:ea typeface="+mn-ea"/>
                          <a:cs typeface="+mn-cs"/>
                        </a:rPr>
                        <a:t>/2023/07/19/6844.html</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396863"/>
                  </a:ext>
                </a:extLst>
              </a:tr>
              <a:tr h="817545">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ダイビル</a:t>
                      </a:r>
                      <a:endParaRPr kumimoji="1" lang="en-US" altLang="ja-JP" sz="1200" b="0" dirty="0">
                        <a:solidFill>
                          <a:schemeClr val="tx1"/>
                        </a:solidFill>
                        <a:latin typeface="Meiryo UI" pitchFamily="50" charset="-128"/>
                        <a:ea typeface="Meiryo UI" pitchFamily="50" charset="-128"/>
                        <a:cs typeface="Meiryo UI" pitchFamily="50" charset="-128"/>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2025</a:t>
                      </a:r>
                      <a:r>
                        <a:rPr lang="ja-JP" altLang="en-US" sz="1200" dirty="0">
                          <a:solidFill>
                            <a:schemeClr val="tx1"/>
                          </a:solidFill>
                          <a:latin typeface="+mn-ea"/>
                          <a:ea typeface="+mn-ea"/>
                        </a:rPr>
                        <a:t>年</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mn-lt"/>
                          <a:ea typeface="+mn-ea"/>
                          <a:cs typeface="+mn-cs"/>
                        </a:rPr>
                        <a:t>2025</a:t>
                      </a:r>
                      <a:r>
                        <a:rPr kumimoji="1" lang="ja-JP" altLang="en-US" sz="1200" kern="1200" dirty="0">
                          <a:solidFill>
                            <a:schemeClr val="tx1"/>
                          </a:solidFill>
                          <a:latin typeface="+mn-lt"/>
                          <a:ea typeface="+mn-ea"/>
                          <a:cs typeface="+mn-cs"/>
                        </a:rPr>
                        <a:t>年までに、事業活動で使用される電力の</a:t>
                      </a:r>
                      <a:r>
                        <a:rPr kumimoji="1" lang="en-US" altLang="ja-JP" sz="1200" kern="1200" dirty="0">
                          <a:solidFill>
                            <a:schemeClr val="tx1"/>
                          </a:solidFill>
                          <a:latin typeface="+mn-lt"/>
                          <a:ea typeface="+mn-ea"/>
                          <a:cs typeface="+mn-cs"/>
                        </a:rPr>
                        <a:t>100%</a:t>
                      </a:r>
                      <a:r>
                        <a:rPr kumimoji="1" lang="ja-JP" altLang="en-US" sz="1200" kern="1200" dirty="0">
                          <a:solidFill>
                            <a:schemeClr val="tx1"/>
                          </a:solidFill>
                          <a:latin typeface="+mn-lt"/>
                          <a:ea typeface="+mn-ea"/>
                          <a:cs typeface="+mn-cs"/>
                        </a:rPr>
                        <a:t>を再生可能エネルギーに切り替える</a:t>
                      </a:r>
                      <a:endParaRPr kumimoji="1" lang="en-US" altLang="ja-JP" sz="1200" kern="1200" dirty="0">
                        <a:solidFill>
                          <a:schemeClr val="tx1"/>
                        </a:solidFill>
                        <a:latin typeface="+mn-lt"/>
                        <a:ea typeface="+mn-ea"/>
                        <a:cs typeface="+mn-cs"/>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ダイビル　ニュースリリース</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dirty="0">
                          <a:solidFill>
                            <a:schemeClr val="tx1"/>
                          </a:solidFill>
                          <a:latin typeface="+mn-lt"/>
                          <a:ea typeface="+mn-ea"/>
                          <a:cs typeface="+mn-cs"/>
                        </a:rPr>
                        <a:t>2023</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10</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6</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dirty="0">
                          <a:solidFill>
                            <a:schemeClr val="tx1"/>
                          </a:solidFill>
                          <a:latin typeface="+mn-lt"/>
                          <a:ea typeface="+mn-ea"/>
                          <a:cs typeface="+mn-cs"/>
                        </a:rPr>
                        <a:t>https://</a:t>
                      </a:r>
                      <a:r>
                        <a:rPr kumimoji="1" lang="en-US" altLang="ja-JP" sz="700" b="1" kern="1200" dirty="0" err="1">
                          <a:solidFill>
                            <a:schemeClr val="tx1"/>
                          </a:solidFill>
                          <a:latin typeface="+mn-lt"/>
                          <a:ea typeface="+mn-ea"/>
                          <a:cs typeface="+mn-cs"/>
                        </a:rPr>
                        <a:t>contents.xj-storage.jp</a:t>
                      </a:r>
                      <a:r>
                        <a:rPr kumimoji="1" lang="en-US" altLang="ja-JP" sz="700" b="1" kern="1200" dirty="0">
                          <a:solidFill>
                            <a:schemeClr val="tx1"/>
                          </a:solidFill>
                          <a:latin typeface="+mn-lt"/>
                          <a:ea typeface="+mn-ea"/>
                          <a:cs typeface="+mn-cs"/>
                        </a:rPr>
                        <a:t>/</a:t>
                      </a:r>
                      <a:r>
                        <a:rPr kumimoji="1" lang="en-US" altLang="ja-JP" sz="700" b="1" kern="1200" dirty="0" err="1">
                          <a:solidFill>
                            <a:schemeClr val="tx1"/>
                          </a:solidFill>
                          <a:latin typeface="+mn-lt"/>
                          <a:ea typeface="+mn-ea"/>
                          <a:cs typeface="+mn-cs"/>
                        </a:rPr>
                        <a:t>xcontents</a:t>
                      </a:r>
                      <a:r>
                        <a:rPr kumimoji="1" lang="en-US" altLang="ja-JP" sz="700" b="1" kern="1200" dirty="0">
                          <a:solidFill>
                            <a:schemeClr val="tx1"/>
                          </a:solidFill>
                          <a:latin typeface="+mn-lt"/>
                          <a:ea typeface="+mn-ea"/>
                          <a:cs typeface="+mn-cs"/>
                        </a:rPr>
                        <a:t>/AS03619/bd1f3b54/491b/4350/902b/f52a6c1941a6/20231004174922644s.pdf</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2173894"/>
                  </a:ext>
                </a:extLst>
              </a:tr>
              <a:tr h="817545">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ユニ・チャーム</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2030</a:t>
                      </a:r>
                      <a:r>
                        <a:rPr lang="ja-JP" altLang="en-US" sz="1200" dirty="0">
                          <a:solidFill>
                            <a:schemeClr val="tx1"/>
                          </a:solidFill>
                          <a:latin typeface="+mn-ea"/>
                          <a:ea typeface="+mn-ea"/>
                        </a:rPr>
                        <a:t>年</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mn-lt"/>
                          <a:ea typeface="+mn-ea"/>
                          <a:cs typeface="+mn-cs"/>
                        </a:rPr>
                        <a:t>2030</a:t>
                      </a:r>
                      <a:r>
                        <a:rPr kumimoji="1" lang="ja-JP" altLang="en-US" sz="1200" kern="1200" dirty="0">
                          <a:solidFill>
                            <a:schemeClr val="tx1"/>
                          </a:solidFill>
                          <a:latin typeface="+mn-lt"/>
                          <a:ea typeface="+mn-ea"/>
                          <a:cs typeface="+mn-cs"/>
                        </a:rPr>
                        <a:t>年までに事業展開で使用するすべての電力に占める再生可能電力の比率を</a:t>
                      </a:r>
                      <a:r>
                        <a:rPr kumimoji="1" lang="en-US" altLang="ja-JP" sz="1200" kern="1200" dirty="0">
                          <a:solidFill>
                            <a:schemeClr val="tx1"/>
                          </a:solidFill>
                          <a:latin typeface="+mn-lt"/>
                          <a:ea typeface="+mn-ea"/>
                          <a:cs typeface="+mn-cs"/>
                        </a:rPr>
                        <a:t>100</a:t>
                      </a:r>
                      <a:r>
                        <a:rPr kumimoji="1" lang="ja-JP" altLang="en-US" sz="1200" kern="1200" dirty="0">
                          <a:solidFill>
                            <a:schemeClr val="tx1"/>
                          </a:solidFill>
                          <a:latin typeface="+mn-lt"/>
                          <a:ea typeface="+mn-ea"/>
                          <a:cs typeface="+mn-cs"/>
                        </a:rPr>
                        <a:t>％とする</a:t>
                      </a:r>
                      <a:endParaRPr kumimoji="1" lang="en-US" altLang="ja-JP" sz="1200" kern="1200" dirty="0">
                        <a:solidFill>
                          <a:schemeClr val="tx1"/>
                        </a:solidFill>
                        <a:latin typeface="+mn-lt"/>
                        <a:ea typeface="+mn-ea"/>
                        <a:cs typeface="+mn-cs"/>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ユニ・チャーム　ニュースリリース</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dirty="0">
                          <a:solidFill>
                            <a:schemeClr val="tx1"/>
                          </a:solidFill>
                          <a:latin typeface="+mn-lt"/>
                          <a:ea typeface="+mn-ea"/>
                          <a:cs typeface="+mn-cs"/>
                        </a:rPr>
                        <a:t>2023</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11</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1</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dirty="0">
                          <a:solidFill>
                            <a:schemeClr val="tx1"/>
                          </a:solidFill>
                          <a:latin typeface="+mn-lt"/>
                          <a:ea typeface="+mn-ea"/>
                          <a:cs typeface="+mn-cs"/>
                        </a:rPr>
                        <a:t>https://</a:t>
                      </a:r>
                      <a:r>
                        <a:rPr kumimoji="1" lang="en-US" altLang="ja-JP" sz="700" b="1" kern="1200" dirty="0" err="1">
                          <a:solidFill>
                            <a:schemeClr val="tx1"/>
                          </a:solidFill>
                          <a:latin typeface="+mn-lt"/>
                          <a:ea typeface="+mn-ea"/>
                          <a:cs typeface="+mn-cs"/>
                        </a:rPr>
                        <a:t>www.unicharm.co.jp</a:t>
                      </a:r>
                      <a:r>
                        <a:rPr kumimoji="1" lang="en-US" altLang="ja-JP" sz="700" b="1" kern="1200" dirty="0">
                          <a:solidFill>
                            <a:schemeClr val="tx1"/>
                          </a:solidFill>
                          <a:latin typeface="+mn-lt"/>
                          <a:ea typeface="+mn-ea"/>
                          <a:cs typeface="+mn-cs"/>
                        </a:rPr>
                        <a:t>/ja/company/news/2023/1101-01.html</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9477059"/>
                  </a:ext>
                </a:extLst>
              </a:tr>
              <a:tr h="817545">
                <a:tc>
                  <a:txBody>
                    <a:bodyPr/>
                    <a:lstStyle/>
                    <a:p>
                      <a:r>
                        <a:rPr kumimoji="1" lang="ja-JP" altLang="en-US" sz="1200" b="0" dirty="0">
                          <a:solidFill>
                            <a:schemeClr val="tx1"/>
                          </a:solidFill>
                          <a:latin typeface="Meiryo UI" pitchFamily="50" charset="-128"/>
                          <a:ea typeface="Meiryo UI" pitchFamily="50" charset="-128"/>
                          <a:cs typeface="Meiryo UI" pitchFamily="50" charset="-128"/>
                        </a:rPr>
                        <a:t>ソフトバンク</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2030</a:t>
                      </a:r>
                      <a:r>
                        <a:rPr lang="ja-JP" altLang="en-US" sz="1200" dirty="0">
                          <a:solidFill>
                            <a:schemeClr val="tx1"/>
                          </a:solidFill>
                          <a:latin typeface="+mn-ea"/>
                          <a:ea typeface="+mn-ea"/>
                        </a:rPr>
                        <a:t>年</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endParaRPr lang="ja-JP" altLang="en-US" sz="1200" dirty="0">
                        <a:solidFill>
                          <a:schemeClr val="tx1"/>
                        </a:solidFill>
                        <a:latin typeface="+mn-ea"/>
                        <a:ea typeface="+mn-ea"/>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dirty="0">
                          <a:solidFill>
                            <a:schemeClr val="tx1"/>
                          </a:solidFill>
                          <a:latin typeface="+mn-ea"/>
                          <a:ea typeface="+mn-ea"/>
                        </a:rPr>
                        <a:t>-</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mn-lt"/>
                          <a:ea typeface="+mn-ea"/>
                          <a:cs typeface="+mn-cs"/>
                        </a:rPr>
                        <a:t>2030</a:t>
                      </a:r>
                      <a:r>
                        <a:rPr kumimoji="1" lang="ja-JP" altLang="en-US" sz="1200" kern="1200" dirty="0">
                          <a:solidFill>
                            <a:schemeClr val="tx1"/>
                          </a:solidFill>
                          <a:latin typeface="+mn-lt"/>
                          <a:ea typeface="+mn-ea"/>
                          <a:cs typeface="+mn-cs"/>
                        </a:rPr>
                        <a:t>年までに事業活動で使用する電力を実質再生可能エネルギー</a:t>
                      </a:r>
                      <a:r>
                        <a:rPr kumimoji="1" lang="en-US" altLang="ja-JP" sz="1200" kern="1200" dirty="0">
                          <a:solidFill>
                            <a:schemeClr val="tx1"/>
                          </a:solidFill>
                          <a:latin typeface="+mn-lt"/>
                          <a:ea typeface="+mn-ea"/>
                          <a:cs typeface="+mn-cs"/>
                        </a:rPr>
                        <a:t>100%</a:t>
                      </a:r>
                      <a:r>
                        <a:rPr kumimoji="1" lang="ja-JP" altLang="en-US" sz="1200" kern="1200" dirty="0">
                          <a:solidFill>
                            <a:schemeClr val="tx1"/>
                          </a:solidFill>
                          <a:latin typeface="+mn-lt"/>
                          <a:ea typeface="+mn-ea"/>
                          <a:cs typeface="+mn-cs"/>
                        </a:rPr>
                        <a:t>に切り替える</a:t>
                      </a:r>
                      <a:endParaRPr kumimoji="1" lang="en-US" altLang="ja-JP" sz="1200" kern="1200" dirty="0">
                        <a:solidFill>
                          <a:schemeClr val="tx1"/>
                        </a:solidFill>
                        <a:latin typeface="+mn-lt"/>
                        <a:ea typeface="+mn-ea"/>
                        <a:cs typeface="+mn-cs"/>
                      </a:endParaRP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1" lang="ja-JP" altLang="en-US" sz="700" b="1" kern="1200" dirty="0">
                          <a:solidFill>
                            <a:schemeClr val="tx1"/>
                          </a:solidFill>
                          <a:latin typeface="+mn-lt"/>
                          <a:ea typeface="+mn-ea"/>
                          <a:cs typeface="+mn-cs"/>
                        </a:rPr>
                        <a:t>ソフトバンク　ニュースリリース</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dirty="0">
                          <a:solidFill>
                            <a:schemeClr val="tx1"/>
                          </a:solidFill>
                          <a:latin typeface="+mn-lt"/>
                          <a:ea typeface="+mn-ea"/>
                          <a:cs typeface="+mn-cs"/>
                        </a:rPr>
                        <a:t>2024</a:t>
                      </a:r>
                      <a:r>
                        <a:rPr kumimoji="1" lang="ja-JP" altLang="en-US" sz="700" b="1" kern="1200" dirty="0">
                          <a:solidFill>
                            <a:schemeClr val="tx1"/>
                          </a:solidFill>
                          <a:latin typeface="+mn-lt"/>
                          <a:ea typeface="+mn-ea"/>
                          <a:cs typeface="+mn-cs"/>
                        </a:rPr>
                        <a:t>年</a:t>
                      </a:r>
                      <a:r>
                        <a:rPr kumimoji="1" lang="en-US" altLang="ja-JP" sz="700" b="1" kern="1200" dirty="0">
                          <a:solidFill>
                            <a:schemeClr val="tx1"/>
                          </a:solidFill>
                          <a:latin typeface="+mn-lt"/>
                          <a:ea typeface="+mn-ea"/>
                          <a:cs typeface="+mn-cs"/>
                        </a:rPr>
                        <a:t>2</a:t>
                      </a:r>
                      <a:r>
                        <a:rPr kumimoji="1" lang="ja-JP" altLang="en-US" sz="700" b="1" kern="1200" dirty="0">
                          <a:solidFill>
                            <a:schemeClr val="tx1"/>
                          </a:solidFill>
                          <a:latin typeface="+mn-lt"/>
                          <a:ea typeface="+mn-ea"/>
                          <a:cs typeface="+mn-cs"/>
                        </a:rPr>
                        <a:t>月</a:t>
                      </a:r>
                      <a:r>
                        <a:rPr kumimoji="1" lang="en-US" altLang="ja-JP" sz="700" b="1" kern="1200" dirty="0">
                          <a:solidFill>
                            <a:schemeClr val="tx1"/>
                          </a:solidFill>
                          <a:latin typeface="+mn-lt"/>
                          <a:ea typeface="+mn-ea"/>
                          <a:cs typeface="+mn-cs"/>
                        </a:rPr>
                        <a:t>16</a:t>
                      </a:r>
                      <a:r>
                        <a:rPr kumimoji="1" lang="ja-JP" altLang="en-US" sz="700" b="1" kern="1200" dirty="0">
                          <a:solidFill>
                            <a:schemeClr val="tx1"/>
                          </a:solidFill>
                          <a:latin typeface="+mn-lt"/>
                          <a:ea typeface="+mn-ea"/>
                          <a:cs typeface="+mn-cs"/>
                        </a:rPr>
                        <a:t>日</a:t>
                      </a:r>
                      <a:endParaRPr kumimoji="1" lang="en-US" altLang="ja-JP" sz="700" b="1" kern="1200" dirty="0">
                        <a:solidFill>
                          <a:schemeClr val="tx1"/>
                        </a:solidFill>
                        <a:latin typeface="+mn-lt"/>
                        <a:ea typeface="+mn-ea"/>
                        <a:cs typeface="+mn-cs"/>
                      </a:endParaRPr>
                    </a:p>
                    <a:p>
                      <a:pPr marL="0" algn="l" defTabSz="914400" rtl="0" eaLnBrk="1" latinLnBrk="0" hangingPunct="1"/>
                      <a:r>
                        <a:rPr kumimoji="1" lang="en-US" altLang="ja-JP" sz="700" b="1" kern="1200" dirty="0">
                          <a:solidFill>
                            <a:schemeClr val="tx1"/>
                          </a:solidFill>
                          <a:latin typeface="+mn-lt"/>
                          <a:ea typeface="+mn-ea"/>
                          <a:cs typeface="+mn-cs"/>
                        </a:rPr>
                        <a:t>https://www.softbank.jp/corp/news/info/2024/20240216_01/</a:t>
                      </a:r>
                    </a:p>
                  </a:txBody>
                  <a:tcPr marL="36000" marR="36000"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2484768"/>
                  </a:ext>
                </a:extLst>
              </a:tr>
            </a:tbl>
          </a:graphicData>
        </a:graphic>
      </p:graphicFrame>
      <p:sp>
        <p:nvSpPr>
          <p:cNvPr id="3" name="Text Box 9">
            <a:extLst>
              <a:ext uri="{FF2B5EF4-FFF2-40B4-BE49-F238E27FC236}">
                <a16:creationId xmlns:a16="http://schemas.microsoft.com/office/drawing/2014/main" id="{74211660-E381-582C-014A-62DBB8C138B4}"/>
              </a:ext>
            </a:extLst>
          </p:cNvPr>
          <p:cNvSpPr txBox="1">
            <a:spLocks noChangeArrowheads="1"/>
          </p:cNvSpPr>
          <p:nvPr/>
        </p:nvSpPr>
        <p:spPr bwMode="auto">
          <a:xfrm>
            <a:off x="350104" y="7113924"/>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]RE100 Annual Report 2022</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https://www.there100.org/sites/re100/files/2023-01/CDP_RE100_Report_2023%20%282%29.pdf</a:t>
            </a:r>
            <a:r>
              <a:rPr lang="ja-JP" altLang="en-US" sz="9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27413735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pPr marL="742950" indent="-742950">
              <a:buFont typeface="+mj-lt"/>
              <a:buAutoNum type="arabicPeriod" startAt="4"/>
            </a:pPr>
            <a:r>
              <a:rPr lang="en-US" altLang="ja-JP" dirty="0"/>
              <a:t>RE100</a:t>
            </a:r>
            <a:r>
              <a:rPr lang="ja-JP" altLang="en-US" dirty="0"/>
              <a:t>の基準・要件</a:t>
            </a:r>
          </a:p>
        </p:txBody>
      </p:sp>
    </p:spTree>
    <p:extLst>
      <p:ext uri="{BB962C8B-B14F-4D97-AF65-F5344CB8AC3E}">
        <p14:creationId xmlns:p14="http://schemas.microsoft.com/office/powerpoint/2010/main" val="18749061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RE100</a:t>
            </a:r>
            <a:r>
              <a:rPr kumimoji="1" lang="ja-JP" altLang="en-US" dirty="0"/>
              <a:t>の基準・要件（</a:t>
            </a:r>
            <a:r>
              <a:rPr kumimoji="1" lang="en-US" altLang="ja-JP" dirty="0"/>
              <a:t>1/5</a:t>
            </a:r>
            <a:r>
              <a:rPr kumimoji="1" lang="ja-JP" altLang="en-US" dirty="0"/>
              <a:t>）</a:t>
            </a:r>
          </a:p>
        </p:txBody>
      </p:sp>
      <p:sp>
        <p:nvSpPr>
          <p:cNvPr id="7" name="コンテンツ プレースホルダー 2"/>
          <p:cNvSpPr>
            <a:spLocks noGrp="1"/>
          </p:cNvSpPr>
          <p:nvPr>
            <p:ph sz="quarter" idx="12"/>
          </p:nvPr>
        </p:nvSpPr>
        <p:spPr>
          <a:xfrm>
            <a:off x="161925" y="1110920"/>
            <a:ext cx="10367963" cy="634941"/>
          </a:xfrm>
        </p:spPr>
        <p:txBody>
          <a:bodyPr/>
          <a:lstStyle/>
          <a:p>
            <a:r>
              <a:rPr lang="en-US" altLang="ja-JP" dirty="0"/>
              <a:t>RE100</a:t>
            </a:r>
            <a:r>
              <a:rPr lang="ja-JP" altLang="en-US" dirty="0"/>
              <a:t>の参加には、以下の要件を満たす必要がある（一部は</a:t>
            </a:r>
            <a:r>
              <a:rPr lang="en-US" altLang="ja-JP" dirty="0"/>
              <a:t>JCLP</a:t>
            </a:r>
            <a:r>
              <a:rPr lang="ja-JP" altLang="en-US" dirty="0"/>
              <a:t>ホームページより引用）</a:t>
            </a:r>
            <a:endParaRPr lang="en-US" altLang="ja-JP" dirty="0"/>
          </a:p>
        </p:txBody>
      </p:sp>
      <p:graphicFrame>
        <p:nvGraphicFramePr>
          <p:cNvPr id="9" name="表 8"/>
          <p:cNvGraphicFramePr>
            <a:graphicFrameLocks noGrp="1"/>
          </p:cNvGraphicFramePr>
          <p:nvPr>
            <p:extLst>
              <p:ext uri="{D42A27DB-BD31-4B8C-83A1-F6EECF244321}">
                <p14:modId xmlns:p14="http://schemas.microsoft.com/office/powerpoint/2010/main" val="720815688"/>
              </p:ext>
            </p:extLst>
          </p:nvPr>
        </p:nvGraphicFramePr>
        <p:xfrm>
          <a:off x="521430" y="2269325"/>
          <a:ext cx="9648949" cy="3749040"/>
        </p:xfrm>
        <a:graphic>
          <a:graphicData uri="http://schemas.openxmlformats.org/drawingml/2006/table">
            <a:tbl>
              <a:tblPr firstCol="1" bandCol="1"/>
              <a:tblGrid>
                <a:gridCol w="1440160">
                  <a:extLst>
                    <a:ext uri="{9D8B030D-6E8A-4147-A177-3AD203B41FA5}">
                      <a16:colId xmlns:a16="http://schemas.microsoft.com/office/drawing/2014/main" val="20000"/>
                    </a:ext>
                  </a:extLst>
                </a:gridCol>
                <a:gridCol w="8208789">
                  <a:extLst>
                    <a:ext uri="{9D8B030D-6E8A-4147-A177-3AD203B41FA5}">
                      <a16:colId xmlns:a16="http://schemas.microsoft.com/office/drawing/2014/main" val="20001"/>
                    </a:ext>
                  </a:extLst>
                </a:gridCol>
              </a:tblGrid>
              <a:tr h="2611399">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spcAft>
                          <a:spcPts val="600"/>
                        </a:spcAft>
                      </a:pPr>
                      <a:r>
                        <a:rPr kumimoji="1" lang="ja-JP" altLang="en-US" sz="2400" b="1" dirty="0"/>
                        <a:t>対象企業</a:t>
                      </a:r>
                      <a:endParaRPr kumimoji="1" lang="en-US" altLang="ja-JP" sz="2400" b="1" dirty="0"/>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342900"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1" lang="ja-JP" altLang="en-US" sz="2000" kern="1200" dirty="0">
                          <a:solidFill>
                            <a:schemeClr val="tx1"/>
                          </a:solidFill>
                          <a:latin typeface="+mj-ea"/>
                          <a:ea typeface="+mn-ea"/>
                          <a:cs typeface="Segoe UI" panose="020B0502040204020203" pitchFamily="34" charset="0"/>
                        </a:rPr>
                        <a:t>年間消費電力量が</a:t>
                      </a:r>
                      <a:r>
                        <a:rPr kumimoji="1" lang="en-US" altLang="ja-JP" sz="2000" kern="1200" dirty="0">
                          <a:solidFill>
                            <a:schemeClr val="tx1"/>
                          </a:solidFill>
                          <a:latin typeface="+mj-ea"/>
                          <a:ea typeface="+mn-ea"/>
                          <a:cs typeface="Segoe UI" panose="020B0502040204020203" pitchFamily="34" charset="0"/>
                        </a:rPr>
                        <a:t>100GWh</a:t>
                      </a:r>
                      <a:r>
                        <a:rPr kumimoji="1" lang="ja-JP" altLang="en-US" sz="2000" kern="1200" dirty="0">
                          <a:solidFill>
                            <a:schemeClr val="tx1"/>
                          </a:solidFill>
                          <a:latin typeface="+mj-ea"/>
                          <a:ea typeface="+mn-ea"/>
                          <a:cs typeface="Segoe UI" panose="020B0502040204020203" pitchFamily="34" charset="0"/>
                        </a:rPr>
                        <a:t>以上である企業</a:t>
                      </a:r>
                      <a:endParaRPr kumimoji="1" lang="en-US" altLang="ja-JP" sz="2000" kern="1200" dirty="0">
                        <a:solidFill>
                          <a:schemeClr val="tx1"/>
                        </a:solidFill>
                        <a:latin typeface="+mj-ea"/>
                        <a:ea typeface="+mn-ea"/>
                        <a:cs typeface="Segoe UI" panose="020B0502040204020203" pitchFamily="34" charset="0"/>
                      </a:endParaRPr>
                    </a:p>
                    <a:p>
                      <a:pPr marL="800100" marR="0" lvl="1" indent="-3429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2000" kern="1200" noProof="0" dirty="0">
                          <a:solidFill>
                            <a:srgbClr val="FF0000"/>
                          </a:solidFill>
                          <a:latin typeface="+mj-ea"/>
                          <a:ea typeface="+mn-ea"/>
                          <a:cs typeface="Segoe UI" panose="020B0502040204020203" pitchFamily="34" charset="0"/>
                        </a:rPr>
                        <a:t>特例として現在、日本企業は</a:t>
                      </a:r>
                      <a:r>
                        <a:rPr kumimoji="1" lang="en-US" altLang="ja-JP" sz="2000" kern="1200" noProof="0" dirty="0">
                          <a:solidFill>
                            <a:srgbClr val="FF0000"/>
                          </a:solidFill>
                          <a:latin typeface="+mj-ea"/>
                          <a:ea typeface="+mn-ea"/>
                          <a:cs typeface="Segoe UI" panose="020B0502040204020203" pitchFamily="34" charset="0"/>
                        </a:rPr>
                        <a:t>50GWh</a:t>
                      </a:r>
                      <a:r>
                        <a:rPr kumimoji="1" lang="ja-JP" altLang="en-US" sz="2000" kern="1200" noProof="0" dirty="0">
                          <a:solidFill>
                            <a:srgbClr val="FF0000"/>
                          </a:solidFill>
                          <a:latin typeface="+mj-ea"/>
                          <a:ea typeface="+mn-ea"/>
                          <a:cs typeface="Segoe UI" panose="020B0502040204020203" pitchFamily="34" charset="0"/>
                        </a:rPr>
                        <a:t>以上に緩和されている</a:t>
                      </a:r>
                    </a:p>
                    <a:p>
                      <a:pPr marL="342900"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年間電力消費量が</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100GWh</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未満（日本企業では</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50GWh</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未満）の企業は、以下の特徴を</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1</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つ以上有している場合には、例外的に加盟できる可能性あり</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9625" marR="0" lvl="0" indent="-3429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RE100</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事務局が重視している地域における主要な事業者であること</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9625" marR="0" lvl="0" indent="-3429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RE100</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事務局が重視している業種における主要な事業者であること</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9625" marR="0" lvl="0" indent="-3429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RE100</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事務局が重視している地域において政策提言に参加する意思があること</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9625" marR="0" lvl="0" indent="-3429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グローバルまたは国内で認知度・信頼度が高い</a:t>
                      </a:r>
                    </a:p>
                    <a:p>
                      <a:pPr marL="809625" marR="0" lvl="0" indent="-3429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主要な多国籍企業（フォーチュン</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1000</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又はそれに相当）</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9625" marR="0" lvl="0" indent="-3429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その他、</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RE100</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の目的に利する国際的・地域的な影響力を持つこと</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2" name="テキスト ボックス 11"/>
          <p:cNvSpPr txBox="1"/>
          <p:nvPr/>
        </p:nvSpPr>
        <p:spPr>
          <a:xfrm>
            <a:off x="521430" y="6018365"/>
            <a:ext cx="9648949" cy="646331"/>
          </a:xfrm>
          <a:prstGeom prst="rect">
            <a:avLst/>
          </a:prstGeom>
          <a:noFill/>
        </p:spPr>
        <p:txBody>
          <a:bodyPr wrap="square" rtlCol="0">
            <a:spAutoFit/>
          </a:bodyPr>
          <a:lstStyle/>
          <a:p>
            <a:r>
              <a:rPr lang="en-US" altLang="ja-JP" sz="1800" dirty="0">
                <a:latin typeface="+mj-ea"/>
                <a:cs typeface="Segoe UI" panose="020B0502040204020203" pitchFamily="34" charset="0"/>
              </a:rPr>
              <a:t>※</a:t>
            </a:r>
            <a:r>
              <a:rPr lang="ja-JP" altLang="en-US" dirty="0">
                <a:latin typeface="+mj-ea"/>
                <a:cs typeface="Segoe UI" panose="020B0502040204020203" pitchFamily="34" charset="0"/>
              </a:rPr>
              <a:t>なお</a:t>
            </a:r>
            <a:r>
              <a:rPr lang="ja-JP" altLang="en-US" sz="1800" dirty="0">
                <a:latin typeface="+mj-ea"/>
                <a:cs typeface="Segoe UI" panose="020B0502040204020203" pitchFamily="34" charset="0"/>
              </a:rPr>
              <a:t>、上記参加要件の対象とならない日本企業や自治体等は、同じく再エネ</a:t>
            </a:r>
            <a:r>
              <a:rPr lang="en-US" altLang="ja-JP" sz="1800" dirty="0">
                <a:latin typeface="+mj-ea"/>
                <a:cs typeface="Segoe UI" panose="020B0502040204020203" pitchFamily="34" charset="0"/>
              </a:rPr>
              <a:t>100</a:t>
            </a:r>
            <a:r>
              <a:rPr lang="ja-JP" altLang="en-US" sz="1800" dirty="0">
                <a:latin typeface="+mj-ea"/>
                <a:cs typeface="Segoe UI" panose="020B0502040204020203" pitchFamily="34" charset="0"/>
              </a:rPr>
              <a:t>％を目指す「</a:t>
            </a:r>
            <a:r>
              <a:rPr lang="ja-JP" altLang="en-US" sz="1800" b="1" dirty="0">
                <a:latin typeface="+mj-ea"/>
                <a:cs typeface="Segoe UI" panose="020B0502040204020203" pitchFamily="34" charset="0"/>
              </a:rPr>
              <a:t>再エネ</a:t>
            </a:r>
            <a:r>
              <a:rPr lang="en-US" altLang="ja-JP" sz="1800" b="1" dirty="0">
                <a:latin typeface="+mj-ea"/>
                <a:cs typeface="Segoe UI" panose="020B0502040204020203" pitchFamily="34" charset="0"/>
              </a:rPr>
              <a:t>100</a:t>
            </a:r>
            <a:r>
              <a:rPr lang="ja-JP" altLang="en-US" sz="1800" b="1" dirty="0">
                <a:latin typeface="+mj-ea"/>
                <a:cs typeface="Segoe UI" panose="020B0502040204020203" pitchFamily="34" charset="0"/>
              </a:rPr>
              <a:t>宣言 </a:t>
            </a:r>
            <a:r>
              <a:rPr lang="en-US" altLang="ja-JP" sz="1800" b="1" dirty="0">
                <a:latin typeface="+mj-ea"/>
                <a:cs typeface="Segoe UI" panose="020B0502040204020203" pitchFamily="34" charset="0"/>
              </a:rPr>
              <a:t>RE Action</a:t>
            </a:r>
            <a:r>
              <a:rPr lang="ja-JP" altLang="en-US" sz="1800" dirty="0">
                <a:latin typeface="+mj-ea"/>
                <a:cs typeface="Segoe UI" panose="020B0502040204020203" pitchFamily="34" charset="0"/>
              </a:rPr>
              <a:t>」という日本独自の取組に参加可能となる（</a:t>
            </a:r>
            <a:r>
              <a:rPr lang="en-US" altLang="ja-JP" sz="1800" dirty="0">
                <a:latin typeface="+mj-ea"/>
                <a:cs typeface="Segoe UI" panose="020B0502040204020203" pitchFamily="34" charset="0"/>
              </a:rPr>
              <a:t>P.</a:t>
            </a:r>
            <a:r>
              <a:rPr lang="en-US" altLang="ja-JP" dirty="0">
                <a:latin typeface="+mj-ea"/>
                <a:cs typeface="Segoe UI" panose="020B0502040204020203" pitchFamily="34" charset="0"/>
              </a:rPr>
              <a:t>67</a:t>
            </a:r>
            <a:r>
              <a:rPr lang="ja-JP" altLang="en-US" sz="1800" dirty="0">
                <a:latin typeface="+mj-ea"/>
                <a:cs typeface="Segoe UI" panose="020B0502040204020203" pitchFamily="34" charset="0"/>
              </a:rPr>
              <a:t>参照）</a:t>
            </a:r>
            <a:endParaRPr lang="en-US" altLang="ja-JP" sz="1800" dirty="0">
              <a:latin typeface="+mj-ea"/>
              <a:cs typeface="Segoe UI" panose="020B0502040204020203" pitchFamily="34" charset="0"/>
            </a:endParaRPr>
          </a:p>
        </p:txBody>
      </p:sp>
      <p:sp>
        <p:nvSpPr>
          <p:cNvPr id="4" name="Text Box 9">
            <a:extLst>
              <a:ext uri="{FF2B5EF4-FFF2-40B4-BE49-F238E27FC236}">
                <a16:creationId xmlns:a16="http://schemas.microsoft.com/office/drawing/2014/main" id="{99EE7D1D-8485-4B0F-56FA-57333360100F}"/>
              </a:ext>
            </a:extLst>
          </p:cNvPr>
          <p:cNvSpPr txBox="1">
            <a:spLocks noChangeArrowheads="1"/>
          </p:cNvSpPr>
          <p:nvPr/>
        </p:nvSpPr>
        <p:spPr bwMode="auto">
          <a:xfrm>
            <a:off x="629383" y="7188161"/>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Joining Criteria </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(https://www.there100.org/sites/re100/files/2025-03/RE100%20Joining%20Criteria%202025.pdf), </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32266850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RE100</a:t>
            </a:r>
            <a:r>
              <a:rPr kumimoji="1" lang="ja-JP" altLang="en-US" dirty="0"/>
              <a:t>の基準・要件（</a:t>
            </a:r>
            <a:r>
              <a:rPr lang="en-US" altLang="ja-JP" dirty="0"/>
              <a:t>2</a:t>
            </a:r>
            <a:r>
              <a:rPr kumimoji="1" lang="en-US" altLang="ja-JP" dirty="0"/>
              <a:t>/5</a:t>
            </a:r>
            <a:r>
              <a:rPr kumimoji="1" lang="ja-JP" altLang="en-US" dirty="0"/>
              <a:t>）</a:t>
            </a:r>
          </a:p>
        </p:txBody>
      </p:sp>
      <p:sp>
        <p:nvSpPr>
          <p:cNvPr id="7" name="コンテンツ プレースホルダー 2"/>
          <p:cNvSpPr>
            <a:spLocks noGrp="1"/>
          </p:cNvSpPr>
          <p:nvPr>
            <p:ph sz="quarter" idx="12"/>
          </p:nvPr>
        </p:nvSpPr>
        <p:spPr>
          <a:xfrm>
            <a:off x="161925" y="1110920"/>
            <a:ext cx="10367963" cy="634941"/>
          </a:xfrm>
        </p:spPr>
        <p:txBody>
          <a:bodyPr/>
          <a:lstStyle/>
          <a:p>
            <a:r>
              <a:rPr lang="en-US" altLang="ja-JP" dirty="0"/>
              <a:t>RE100</a:t>
            </a:r>
            <a:r>
              <a:rPr lang="ja-JP" altLang="en-US" dirty="0"/>
              <a:t>の参加には、以下の要件を満たす必要がある（一部は</a:t>
            </a:r>
            <a:r>
              <a:rPr lang="en-US" altLang="ja-JP" dirty="0"/>
              <a:t>JCLP</a:t>
            </a:r>
            <a:r>
              <a:rPr lang="ja-JP" altLang="en-US" dirty="0"/>
              <a:t>ホームページより引用）</a:t>
            </a:r>
            <a:endParaRPr lang="en-US" altLang="ja-JP" dirty="0"/>
          </a:p>
        </p:txBody>
      </p:sp>
      <p:graphicFrame>
        <p:nvGraphicFramePr>
          <p:cNvPr id="9" name="表 8"/>
          <p:cNvGraphicFramePr>
            <a:graphicFrameLocks noGrp="1"/>
          </p:cNvGraphicFramePr>
          <p:nvPr>
            <p:extLst>
              <p:ext uri="{D42A27DB-BD31-4B8C-83A1-F6EECF244321}">
                <p14:modId xmlns:p14="http://schemas.microsoft.com/office/powerpoint/2010/main" val="1479416435"/>
              </p:ext>
            </p:extLst>
          </p:nvPr>
        </p:nvGraphicFramePr>
        <p:xfrm>
          <a:off x="521430" y="2361011"/>
          <a:ext cx="9648949" cy="4212000"/>
        </p:xfrm>
        <a:graphic>
          <a:graphicData uri="http://schemas.openxmlformats.org/drawingml/2006/table">
            <a:tbl>
              <a:tblPr firstCol="1" bandCol="1"/>
              <a:tblGrid>
                <a:gridCol w="1440160">
                  <a:extLst>
                    <a:ext uri="{9D8B030D-6E8A-4147-A177-3AD203B41FA5}">
                      <a16:colId xmlns:a16="http://schemas.microsoft.com/office/drawing/2014/main" val="20000"/>
                    </a:ext>
                  </a:extLst>
                </a:gridCol>
                <a:gridCol w="8208789">
                  <a:extLst>
                    <a:ext uri="{9D8B030D-6E8A-4147-A177-3AD203B41FA5}">
                      <a16:colId xmlns:a16="http://schemas.microsoft.com/office/drawing/2014/main" val="20001"/>
                    </a:ext>
                  </a:extLst>
                </a:gridCol>
              </a:tblGrid>
              <a:tr h="421200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spcAft>
                          <a:spcPts val="600"/>
                        </a:spcAft>
                      </a:pPr>
                      <a:r>
                        <a:rPr kumimoji="1" lang="ja-JP" altLang="en-US" sz="2400" b="1" dirty="0"/>
                        <a:t>対象企業</a:t>
                      </a:r>
                      <a:endParaRPr kumimoji="1" lang="en-US" altLang="ja-JP" sz="2400" b="1" dirty="0"/>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再エネ設備メーカーの場合は以下の全てを満たす必要がある</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年間消費電力量が</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100GWh</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以上であること</a:t>
                      </a:r>
                    </a:p>
                    <a:p>
                      <a:pPr marL="809625" marR="0" lvl="0" indent="-358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主要事業が再エネ設備メーカーであること</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9625" marR="0" lvl="0" indent="-358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再エネ発電所建設・運営、再エネ電力小売、再エネ関連のコンサルティング・法務サービス提供等を行っている場合には、それらからの収入の合計が売上の</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50%</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以下であること</a:t>
                      </a:r>
                    </a:p>
                    <a:p>
                      <a:pPr marL="809625" marR="0" lvl="0" indent="-3587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ゴールドメンバーで参加すること</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金融機関の場合は以下の全てを満たす必要がある</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9625" marR="0" lvl="0" indent="-358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自社ポートフォリオの気候変動への影響を測定し開示すること</a:t>
                      </a:r>
                      <a:b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b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可能な限り早い段階で行うこと</a:t>
                      </a:r>
                    </a:p>
                    <a:p>
                      <a:pPr marL="809625" marR="0" lvl="0" indent="-358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石炭火力及び一般炭採掘に関与する事業や企業への資金供給を段階的に停止すること</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先進国は</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2030</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年まで、途上国は</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2040</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年まで</a:t>
                      </a:r>
                    </a:p>
                    <a:p>
                      <a:pPr marL="809625" marR="0" lvl="0" indent="-358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化石燃料に関連する事業や企業に多額の投資を行っていないこと</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 name="Text Box 9">
            <a:extLst>
              <a:ext uri="{FF2B5EF4-FFF2-40B4-BE49-F238E27FC236}">
                <a16:creationId xmlns:a16="http://schemas.microsoft.com/office/drawing/2014/main" id="{4D69F3B4-274A-2396-416F-9A6CEBAB53AF}"/>
              </a:ext>
            </a:extLst>
          </p:cNvPr>
          <p:cNvSpPr txBox="1">
            <a:spLocks noChangeArrowheads="1"/>
          </p:cNvSpPr>
          <p:nvPr/>
        </p:nvSpPr>
        <p:spPr bwMode="auto">
          <a:xfrm>
            <a:off x="629383" y="7188161"/>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Joining Criteria </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(https://www.there100.org/sites/re100/files/2025-03/RE100%20Joining%20Criteria%202025.pdf), </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32821821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RE100</a:t>
            </a:r>
            <a:r>
              <a:rPr kumimoji="1" lang="ja-JP" altLang="en-US" dirty="0"/>
              <a:t>の基準・要件（</a:t>
            </a:r>
            <a:r>
              <a:rPr lang="en-US" altLang="ja-JP" dirty="0"/>
              <a:t>3</a:t>
            </a:r>
            <a:r>
              <a:rPr kumimoji="1" lang="en-US" altLang="ja-JP" dirty="0"/>
              <a:t>/5</a:t>
            </a:r>
            <a:r>
              <a:rPr kumimoji="1" lang="ja-JP" altLang="en-US" dirty="0"/>
              <a:t>）</a:t>
            </a:r>
          </a:p>
        </p:txBody>
      </p:sp>
      <p:sp>
        <p:nvSpPr>
          <p:cNvPr id="7" name="コンテンツ プレースホルダー 2"/>
          <p:cNvSpPr>
            <a:spLocks noGrp="1"/>
          </p:cNvSpPr>
          <p:nvPr>
            <p:ph sz="quarter" idx="12"/>
          </p:nvPr>
        </p:nvSpPr>
        <p:spPr>
          <a:xfrm>
            <a:off x="161925" y="1110920"/>
            <a:ext cx="10367963" cy="634941"/>
          </a:xfrm>
        </p:spPr>
        <p:txBody>
          <a:bodyPr/>
          <a:lstStyle/>
          <a:p>
            <a:r>
              <a:rPr lang="en-US" altLang="ja-JP" dirty="0"/>
              <a:t>RE100</a:t>
            </a:r>
            <a:r>
              <a:rPr lang="ja-JP" altLang="en-US" dirty="0"/>
              <a:t>の参加には、以下の要件を満たす必要がある（一部は</a:t>
            </a:r>
            <a:r>
              <a:rPr lang="en-US" altLang="ja-JP" dirty="0"/>
              <a:t>JCLP</a:t>
            </a:r>
            <a:r>
              <a:rPr lang="ja-JP" altLang="en-US" dirty="0"/>
              <a:t>ホームページより引用）</a:t>
            </a:r>
            <a:endParaRPr lang="en-US" altLang="ja-JP" dirty="0"/>
          </a:p>
        </p:txBody>
      </p:sp>
      <p:graphicFrame>
        <p:nvGraphicFramePr>
          <p:cNvPr id="9" name="表 8"/>
          <p:cNvGraphicFramePr>
            <a:graphicFrameLocks noGrp="1"/>
          </p:cNvGraphicFramePr>
          <p:nvPr>
            <p:extLst>
              <p:ext uri="{D42A27DB-BD31-4B8C-83A1-F6EECF244321}">
                <p14:modId xmlns:p14="http://schemas.microsoft.com/office/powerpoint/2010/main" val="699873679"/>
              </p:ext>
            </p:extLst>
          </p:nvPr>
        </p:nvGraphicFramePr>
        <p:xfrm>
          <a:off x="521430" y="2851571"/>
          <a:ext cx="9648949" cy="3230880"/>
        </p:xfrm>
        <a:graphic>
          <a:graphicData uri="http://schemas.openxmlformats.org/drawingml/2006/table">
            <a:tbl>
              <a:tblPr firstCol="1" bandCol="1"/>
              <a:tblGrid>
                <a:gridCol w="1440160">
                  <a:extLst>
                    <a:ext uri="{9D8B030D-6E8A-4147-A177-3AD203B41FA5}">
                      <a16:colId xmlns:a16="http://schemas.microsoft.com/office/drawing/2014/main" val="20000"/>
                    </a:ext>
                  </a:extLst>
                </a:gridCol>
                <a:gridCol w="8208789">
                  <a:extLst>
                    <a:ext uri="{9D8B030D-6E8A-4147-A177-3AD203B41FA5}">
                      <a16:colId xmlns:a16="http://schemas.microsoft.com/office/drawing/2014/main" val="20001"/>
                    </a:ext>
                  </a:extLst>
                </a:gridCol>
              </a:tblGrid>
              <a:tr h="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spcAft>
                          <a:spcPts val="600"/>
                        </a:spcAft>
                      </a:pPr>
                      <a:r>
                        <a:rPr kumimoji="1" lang="ja-JP" altLang="en-US" sz="2400" b="1" dirty="0"/>
                        <a:t>対象企業</a:t>
                      </a:r>
                      <a:endParaRPr kumimoji="1" lang="en-US" altLang="ja-JP" sz="2400" b="1" dirty="0"/>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以下の業種にのみ該当する企業は</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RE100</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に参加できない</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化石燃料</a:t>
                      </a:r>
                    </a:p>
                    <a:p>
                      <a:pPr marL="809625"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航空</a:t>
                      </a:r>
                    </a:p>
                    <a:p>
                      <a:pPr marL="809625"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軍需品</a:t>
                      </a:r>
                    </a:p>
                    <a:p>
                      <a:pPr marL="809625"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ギャンブル</a:t>
                      </a:r>
                    </a:p>
                    <a:p>
                      <a:pPr marL="809625"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たばこ</a:t>
                      </a:r>
                    </a:p>
                    <a:p>
                      <a:pPr marL="809625"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主要な収入源が発電事業である企業</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algn="ctr">
                        <a:spcAft>
                          <a:spcPts val="600"/>
                        </a:spcAft>
                      </a:pPr>
                      <a:r>
                        <a:rPr kumimoji="1" lang="ja-JP" altLang="en-US" sz="2400" b="1" dirty="0"/>
                        <a:t>認定要件</a:t>
                      </a:r>
                      <a:endParaRPr kumimoji="1" lang="en-US" altLang="ja-JP" sz="2400" b="1" dirty="0"/>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1" lang="ja-JP" altLang="en-US" sz="2000" b="0" i="0" u="none" strike="noStrike" kern="1200" cap="none" spc="0" normalizeH="0" baseline="0" noProof="0" dirty="0">
                          <a:ln>
                            <a:noFill/>
                          </a:ln>
                          <a:solidFill>
                            <a:prstClr val="black"/>
                          </a:solidFill>
                          <a:effectLst/>
                          <a:uLnTx/>
                          <a:uFillTx/>
                          <a:latin typeface="+mn-lt"/>
                          <a:ea typeface="+mn-ea"/>
                          <a:cs typeface="Segoe UI" panose="020B0502040204020203" pitchFamily="34" charset="0"/>
                        </a:rPr>
                        <a:t>参加企業は、化石燃料推進または再エネ普及を妨害するロビー活動や、化石燃料資産の増加取組み、人権侵害や犯罪行為等、</a:t>
                      </a:r>
                      <a:r>
                        <a:rPr kumimoji="1" lang="en-US" altLang="ja-JP" sz="2000" b="0" i="0" u="none" strike="noStrike" kern="1200" cap="none" spc="0" normalizeH="0" baseline="0" noProof="0" dirty="0">
                          <a:ln>
                            <a:noFill/>
                          </a:ln>
                          <a:solidFill>
                            <a:prstClr val="black"/>
                          </a:solidFill>
                          <a:effectLst/>
                          <a:uLnTx/>
                          <a:uFillTx/>
                          <a:latin typeface="+mn-lt"/>
                          <a:ea typeface="+mn-ea"/>
                          <a:cs typeface="Segoe UI" panose="020B0502040204020203" pitchFamily="34" charset="0"/>
                        </a:rPr>
                        <a:t>RE100</a:t>
                      </a:r>
                      <a:r>
                        <a:rPr kumimoji="1" lang="ja-JP" altLang="en-US" sz="2000" b="0" i="0" u="none" strike="noStrike" kern="1200" cap="none" spc="0" normalizeH="0" baseline="0" noProof="0" dirty="0">
                          <a:ln>
                            <a:noFill/>
                          </a:ln>
                          <a:solidFill>
                            <a:prstClr val="black"/>
                          </a:solidFill>
                          <a:effectLst/>
                          <a:uLnTx/>
                          <a:uFillTx/>
                          <a:latin typeface="+mn-lt"/>
                          <a:ea typeface="+mn-ea"/>
                          <a:cs typeface="Segoe UI" panose="020B0502040204020203" pitchFamily="34" charset="0"/>
                        </a:rPr>
                        <a:t>のミッションや信頼性に負の影響を与える可能性のある活動をしてはならない</a:t>
                      </a:r>
                      <a:endParaRPr kumimoji="1" lang="en-US" altLang="ja-JP" sz="2000" b="0" i="0" u="none" strike="noStrike" kern="1200" cap="none" spc="0" normalizeH="0" baseline="0" noProof="0" dirty="0">
                        <a:ln>
                          <a:noFill/>
                        </a:ln>
                        <a:solidFill>
                          <a:prstClr val="black"/>
                        </a:solidFill>
                        <a:effectLst/>
                        <a:uLnTx/>
                        <a:uFillTx/>
                        <a:latin typeface="+mn-lt"/>
                        <a:ea typeface="+mn-ea"/>
                        <a:cs typeface="Segoe UI" panose="020B0502040204020203" pitchFamily="34" charset="0"/>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267782"/>
                  </a:ext>
                </a:extLst>
              </a:tr>
            </a:tbl>
          </a:graphicData>
        </a:graphic>
      </p:graphicFrame>
      <p:sp>
        <p:nvSpPr>
          <p:cNvPr id="3" name="Text Box 9">
            <a:extLst>
              <a:ext uri="{FF2B5EF4-FFF2-40B4-BE49-F238E27FC236}">
                <a16:creationId xmlns:a16="http://schemas.microsoft.com/office/drawing/2014/main" id="{C8B6241C-E4E7-CCAF-9289-4E0544860456}"/>
              </a:ext>
            </a:extLst>
          </p:cNvPr>
          <p:cNvSpPr txBox="1">
            <a:spLocks noChangeArrowheads="1"/>
          </p:cNvSpPr>
          <p:nvPr/>
        </p:nvSpPr>
        <p:spPr bwMode="auto">
          <a:xfrm>
            <a:off x="629383" y="7188161"/>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Joining Criteria </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(https://www.there100.org/sites/re100/files/2025-03/RE100%20Joining%20Criteria%202025.pdf), </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37456453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RE100</a:t>
            </a:r>
            <a:r>
              <a:rPr kumimoji="1" lang="ja-JP" altLang="en-US" dirty="0"/>
              <a:t>の基準・要件（</a:t>
            </a:r>
            <a:r>
              <a:rPr lang="en-US" altLang="ja-JP" dirty="0"/>
              <a:t>4</a:t>
            </a:r>
            <a:r>
              <a:rPr kumimoji="1" lang="en-US" altLang="ja-JP" dirty="0"/>
              <a:t>/5</a:t>
            </a:r>
            <a:r>
              <a:rPr kumimoji="1" lang="ja-JP" altLang="en-US" dirty="0"/>
              <a:t>）</a:t>
            </a:r>
          </a:p>
        </p:txBody>
      </p:sp>
      <p:sp>
        <p:nvSpPr>
          <p:cNvPr id="7" name="コンテンツ プレースホルダー 2"/>
          <p:cNvSpPr>
            <a:spLocks noGrp="1"/>
          </p:cNvSpPr>
          <p:nvPr>
            <p:ph sz="quarter" idx="12"/>
          </p:nvPr>
        </p:nvSpPr>
        <p:spPr>
          <a:xfrm>
            <a:off x="161925" y="1110920"/>
            <a:ext cx="10367963" cy="634941"/>
          </a:xfrm>
        </p:spPr>
        <p:txBody>
          <a:bodyPr/>
          <a:lstStyle/>
          <a:p>
            <a:r>
              <a:rPr lang="en-US" altLang="ja-JP" dirty="0"/>
              <a:t>RE100</a:t>
            </a:r>
            <a:r>
              <a:rPr lang="ja-JP" altLang="en-US" dirty="0"/>
              <a:t>の参加には、以下の要件を満たす必要がある（一部は</a:t>
            </a:r>
            <a:r>
              <a:rPr lang="en-US" altLang="ja-JP" dirty="0"/>
              <a:t>JCLP</a:t>
            </a:r>
            <a:r>
              <a:rPr lang="ja-JP" altLang="en-US" dirty="0"/>
              <a:t>ホームページより引用）</a:t>
            </a:r>
            <a:endParaRPr lang="en-US" altLang="ja-JP" dirty="0"/>
          </a:p>
        </p:txBody>
      </p:sp>
      <p:graphicFrame>
        <p:nvGraphicFramePr>
          <p:cNvPr id="13" name="表 12"/>
          <p:cNvGraphicFramePr>
            <a:graphicFrameLocks noGrp="1"/>
          </p:cNvGraphicFramePr>
          <p:nvPr>
            <p:extLst>
              <p:ext uri="{D42A27DB-BD31-4B8C-83A1-F6EECF244321}">
                <p14:modId xmlns:p14="http://schemas.microsoft.com/office/powerpoint/2010/main" val="900020494"/>
              </p:ext>
            </p:extLst>
          </p:nvPr>
        </p:nvGraphicFramePr>
        <p:xfrm>
          <a:off x="521430" y="2859191"/>
          <a:ext cx="9648949" cy="3215640"/>
        </p:xfrm>
        <a:graphic>
          <a:graphicData uri="http://schemas.openxmlformats.org/drawingml/2006/table">
            <a:tbl>
              <a:tblPr firstCol="1" bandCol="1"/>
              <a:tblGrid>
                <a:gridCol w="1440160">
                  <a:extLst>
                    <a:ext uri="{9D8B030D-6E8A-4147-A177-3AD203B41FA5}">
                      <a16:colId xmlns:a16="http://schemas.microsoft.com/office/drawing/2014/main" val="20000"/>
                    </a:ext>
                  </a:extLst>
                </a:gridCol>
                <a:gridCol w="8208789">
                  <a:extLst>
                    <a:ext uri="{9D8B030D-6E8A-4147-A177-3AD203B41FA5}">
                      <a16:colId xmlns:a16="http://schemas.microsoft.com/office/drawing/2014/main" val="20001"/>
                    </a:ext>
                  </a:extLst>
                </a:gridCol>
              </a:tblGrid>
              <a:tr h="2611399">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spcAft>
                          <a:spcPts val="600"/>
                        </a:spcAft>
                      </a:pPr>
                      <a:r>
                        <a:rPr kumimoji="1" lang="ja-JP" altLang="en-US" sz="2400" b="1" dirty="0">
                          <a:solidFill>
                            <a:schemeClr val="tx1"/>
                          </a:solidFill>
                        </a:rPr>
                        <a:t>認定要件</a:t>
                      </a:r>
                      <a:endParaRPr kumimoji="1" lang="en-US" altLang="ja-JP" sz="2400" b="1" dirty="0">
                        <a:solidFill>
                          <a:schemeClr val="tx1"/>
                        </a:solidFill>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2000" kern="1200" dirty="0">
                          <a:solidFill>
                            <a:schemeClr val="tx1"/>
                          </a:solidFill>
                          <a:latin typeface="+mj-ea"/>
                          <a:ea typeface="+mn-ea"/>
                          <a:cs typeface="Segoe UI" panose="020B0502040204020203" pitchFamily="34" charset="0"/>
                        </a:rPr>
                        <a:t>目標年を宣言し、事業全体を通じた</a:t>
                      </a:r>
                      <a:r>
                        <a:rPr kumimoji="1" lang="en-US" altLang="ja-JP" sz="2000" kern="1200" dirty="0">
                          <a:solidFill>
                            <a:schemeClr val="tx1"/>
                          </a:solidFill>
                          <a:latin typeface="+mj-ea"/>
                          <a:ea typeface="+mn-ea"/>
                          <a:cs typeface="Segoe UI" panose="020B0502040204020203" pitchFamily="34" charset="0"/>
                        </a:rPr>
                        <a:t>100%</a:t>
                      </a:r>
                      <a:r>
                        <a:rPr kumimoji="1" lang="ja-JP" altLang="en-US" sz="2000" kern="1200" dirty="0">
                          <a:solidFill>
                            <a:schemeClr val="tx1"/>
                          </a:solidFill>
                          <a:latin typeface="+mj-ea"/>
                          <a:ea typeface="+mn-ea"/>
                          <a:cs typeface="Segoe UI" panose="020B0502040204020203" pitchFamily="34" charset="0"/>
                        </a:rPr>
                        <a:t>再エネ化にコミットする、もしくは既に</a:t>
                      </a:r>
                      <a:r>
                        <a:rPr kumimoji="1" lang="en-US" altLang="ja-JP" sz="2000" kern="1200" dirty="0">
                          <a:solidFill>
                            <a:schemeClr val="tx1"/>
                          </a:solidFill>
                          <a:latin typeface="+mj-ea"/>
                          <a:ea typeface="+mn-ea"/>
                          <a:cs typeface="Segoe UI" panose="020B0502040204020203" pitchFamily="34" charset="0"/>
                        </a:rPr>
                        <a:t>100%</a:t>
                      </a:r>
                      <a:r>
                        <a:rPr kumimoji="1" lang="ja-JP" altLang="en-US" sz="2000" kern="1200" dirty="0">
                          <a:solidFill>
                            <a:schemeClr val="tx1"/>
                          </a:solidFill>
                          <a:latin typeface="+mj-ea"/>
                          <a:ea typeface="+mn-ea"/>
                          <a:cs typeface="Segoe UI" panose="020B0502040204020203" pitchFamily="34" charset="0"/>
                        </a:rPr>
                        <a:t>再エネ化を達成していること。目標年の設定は以下の要件を満たさなければならない</a:t>
                      </a:r>
                      <a:endParaRPr kumimoji="1" lang="en-US" altLang="ja-JP" sz="2000" kern="1200" dirty="0">
                        <a:solidFill>
                          <a:schemeClr val="tx1"/>
                        </a:solidFill>
                        <a:latin typeface="+mj-ea"/>
                        <a:ea typeface="+mn-ea"/>
                        <a:cs typeface="Segoe UI" panose="020B0502040204020203"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000" b="0" i="0" u="none" strike="noStrike" kern="1200" cap="none" spc="0" normalizeH="0" baseline="0" noProof="0" dirty="0">
                          <a:ln>
                            <a:noFill/>
                          </a:ln>
                          <a:solidFill>
                            <a:schemeClr val="tx1"/>
                          </a:solidFill>
                          <a:effectLst/>
                          <a:uLnTx/>
                          <a:uFillTx/>
                          <a:latin typeface="+mj-ea"/>
                          <a:ea typeface="+mn-ea"/>
                          <a:cs typeface="Segoe UI" panose="020B0502040204020203" pitchFamily="34" charset="0"/>
                        </a:rPr>
                        <a:t>2040</a:t>
                      </a:r>
                      <a:r>
                        <a:rPr kumimoji="1" lang="ja-JP" altLang="en-US" sz="2000" b="0" i="0" u="none" strike="noStrike" kern="1200" cap="none" spc="0" normalizeH="0" baseline="0" noProof="0" dirty="0">
                          <a:ln>
                            <a:noFill/>
                          </a:ln>
                          <a:solidFill>
                            <a:schemeClr val="tx1"/>
                          </a:solidFill>
                          <a:effectLst/>
                          <a:uLnTx/>
                          <a:uFillTx/>
                          <a:latin typeface="+mj-ea"/>
                          <a:ea typeface="+mn-ea"/>
                          <a:cs typeface="Segoe UI" panose="020B0502040204020203" pitchFamily="34" charset="0"/>
                        </a:rPr>
                        <a:t>年までの</a:t>
                      </a:r>
                      <a:r>
                        <a:rPr kumimoji="1" lang="en-US" altLang="ja-JP" sz="2000" b="0" i="0" u="none" strike="noStrike" kern="1200" cap="none" spc="0" normalizeH="0" baseline="0" noProof="0" dirty="0">
                          <a:ln>
                            <a:noFill/>
                          </a:ln>
                          <a:solidFill>
                            <a:schemeClr val="tx1"/>
                          </a:solidFill>
                          <a:effectLst/>
                          <a:uLnTx/>
                          <a:uFillTx/>
                          <a:latin typeface="+mj-ea"/>
                          <a:ea typeface="+mn-ea"/>
                          <a:cs typeface="Segoe UI" panose="020B0502040204020203" pitchFamily="34" charset="0"/>
                        </a:rPr>
                        <a:t>100</a:t>
                      </a:r>
                      <a:r>
                        <a:rPr kumimoji="1" lang="ja-JP" altLang="en-US" sz="2000" b="0" i="0" u="none" strike="noStrike" kern="1200" cap="none" spc="0" normalizeH="0" baseline="0" noProof="0" dirty="0">
                          <a:ln>
                            <a:noFill/>
                          </a:ln>
                          <a:solidFill>
                            <a:schemeClr val="tx1"/>
                          </a:solidFill>
                          <a:effectLst/>
                          <a:uLnTx/>
                          <a:uFillTx/>
                          <a:latin typeface="+mj-ea"/>
                          <a:ea typeface="+mn-ea"/>
                          <a:cs typeface="Segoe UI" panose="020B0502040204020203" pitchFamily="34" charset="0"/>
                        </a:rPr>
                        <a:t>％再エネ化</a:t>
                      </a:r>
                      <a:endParaRPr kumimoji="1" lang="en-US" altLang="ja-JP" sz="2000" b="0" i="0" u="none" strike="noStrike" kern="1200" cap="none" spc="0" normalizeH="0" baseline="0" noProof="0" dirty="0">
                        <a:ln>
                          <a:noFill/>
                        </a:ln>
                        <a:solidFill>
                          <a:srgbClr val="FF0000"/>
                        </a:solidFill>
                        <a:effectLst/>
                        <a:uLnTx/>
                        <a:uFillTx/>
                        <a:latin typeface="Meiryo UI"/>
                        <a:ea typeface="Meiryo UI"/>
                        <a:cs typeface="Segoe UI" panose="020B0502040204020203"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0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2030</a:t>
                      </a:r>
                      <a:r>
                        <a:rPr kumimoji="1" lang="ja-JP" altLang="en-US" sz="20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年までに</a:t>
                      </a:r>
                      <a:r>
                        <a:rPr kumimoji="1" lang="en-US" altLang="ja-JP" sz="20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70%</a:t>
                      </a:r>
                      <a:r>
                        <a:rPr kumimoji="1" lang="ja-JP" altLang="en-US" sz="20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a:t>
                      </a:r>
                      <a:r>
                        <a:rPr kumimoji="1" lang="en-US" altLang="ja-JP" sz="20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2035</a:t>
                      </a:r>
                      <a:r>
                        <a:rPr kumimoji="1" lang="ja-JP" altLang="en-US" sz="20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年までに</a:t>
                      </a:r>
                      <a:r>
                        <a:rPr kumimoji="1" lang="en-US" altLang="ja-JP" sz="20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90%</a:t>
                      </a:r>
                      <a:r>
                        <a:rPr kumimoji="1" lang="ja-JP" altLang="en-US" sz="20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の中間目標の設定</a:t>
                      </a:r>
                      <a:endParaRPr kumimoji="1" lang="en-US" altLang="ja-JP" sz="2000" kern="1200" noProof="0" dirty="0">
                        <a:solidFill>
                          <a:schemeClr val="tx1"/>
                        </a:solidFill>
                        <a:latin typeface="+mj-ea"/>
                        <a:ea typeface="+mn-ea"/>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600"/>
                        </a:spcAft>
                        <a:buClr>
                          <a:schemeClr val="tx1"/>
                        </a:buClr>
                        <a:buSzTx/>
                        <a:buFont typeface="Wingdings" panose="05000000000000000000" pitchFamily="2" charset="2"/>
                        <a:buChar char="ü"/>
                        <a:tabLst/>
                        <a:defRPr/>
                      </a:pPr>
                      <a:r>
                        <a:rPr kumimoji="1" lang="en-US" altLang="ja-JP" sz="2000" b="0" i="0" u="none" strike="noStrike" kern="1200" cap="none" spc="0" normalizeH="0" baseline="0" noProof="0" dirty="0">
                          <a:ln>
                            <a:noFill/>
                          </a:ln>
                          <a:solidFill>
                            <a:srgbClr val="FF0000"/>
                          </a:solidFill>
                          <a:effectLst/>
                          <a:uLnTx/>
                          <a:uFillTx/>
                          <a:latin typeface="Meiryo UI"/>
                          <a:ea typeface="Meiryo UI"/>
                          <a:cs typeface="Segoe UI" panose="020B0502040204020203" pitchFamily="34" charset="0"/>
                        </a:rPr>
                        <a:t>GHG</a:t>
                      </a:r>
                      <a:r>
                        <a:rPr kumimoji="1" lang="ja-JP" altLang="en-US" sz="2000" b="0" i="0" u="none" strike="noStrike" kern="1200" cap="none" spc="0" normalizeH="0" baseline="0" noProof="0" dirty="0">
                          <a:ln>
                            <a:noFill/>
                          </a:ln>
                          <a:solidFill>
                            <a:srgbClr val="FF0000"/>
                          </a:solidFill>
                          <a:effectLst/>
                          <a:uLnTx/>
                          <a:uFillTx/>
                          <a:latin typeface="Meiryo UI"/>
                          <a:ea typeface="Meiryo UI"/>
                          <a:cs typeface="Segoe UI" panose="020B0502040204020203" pitchFamily="34" charset="0"/>
                        </a:rPr>
                        <a:t>プロトコルで定義される、すべての電力に関連するスコープ</a:t>
                      </a:r>
                      <a:r>
                        <a:rPr kumimoji="1" lang="en-US" altLang="ja-JP" sz="2000" b="0" i="0" u="none" strike="noStrike" kern="1200" cap="none" spc="0" normalizeH="0" baseline="0" noProof="0" dirty="0">
                          <a:ln>
                            <a:noFill/>
                          </a:ln>
                          <a:solidFill>
                            <a:srgbClr val="FF0000"/>
                          </a:solidFill>
                          <a:effectLst/>
                          <a:uLnTx/>
                          <a:uFillTx/>
                          <a:latin typeface="Meiryo UI"/>
                          <a:ea typeface="Meiryo UI"/>
                          <a:cs typeface="Segoe UI" panose="020B0502040204020203" pitchFamily="34" charset="0"/>
                        </a:rPr>
                        <a:t>2</a:t>
                      </a:r>
                      <a:r>
                        <a:rPr kumimoji="1" lang="ja-JP" altLang="en-US" sz="2000" b="0" i="0" u="none" strike="noStrike" kern="1200" cap="none" spc="0" normalizeH="0" baseline="0" noProof="0" dirty="0">
                          <a:ln>
                            <a:noFill/>
                          </a:ln>
                          <a:solidFill>
                            <a:srgbClr val="FF0000"/>
                          </a:solidFill>
                          <a:effectLst/>
                          <a:uLnTx/>
                          <a:uFillTx/>
                          <a:latin typeface="Meiryo UI"/>
                          <a:ea typeface="Meiryo UI"/>
                          <a:cs typeface="Segoe UI" panose="020B0502040204020203" pitchFamily="34" charset="0"/>
                        </a:rPr>
                        <a:t>及び発電に係るスコープ</a:t>
                      </a:r>
                      <a:r>
                        <a:rPr kumimoji="1" lang="en-US" altLang="ja-JP" sz="2000" b="0" i="0" u="none" strike="noStrike" kern="1200" cap="none" spc="0" normalizeH="0" baseline="0" noProof="0" dirty="0">
                          <a:ln>
                            <a:noFill/>
                          </a:ln>
                          <a:solidFill>
                            <a:srgbClr val="FF0000"/>
                          </a:solidFill>
                          <a:effectLst/>
                          <a:uLnTx/>
                          <a:uFillTx/>
                          <a:latin typeface="Meiryo UI"/>
                          <a:ea typeface="Meiryo UI"/>
                          <a:cs typeface="Segoe UI" panose="020B0502040204020203" pitchFamily="34" charset="0"/>
                        </a:rPr>
                        <a:t>1</a:t>
                      </a:r>
                      <a:r>
                        <a:rPr kumimoji="1" lang="ja-JP" altLang="en-US" sz="2000" b="0" i="0" u="none" strike="noStrike" kern="1200" cap="none" spc="0" normalizeH="0" baseline="0" noProof="0" dirty="0">
                          <a:ln>
                            <a:noFill/>
                          </a:ln>
                          <a:solidFill>
                            <a:srgbClr val="FF0000"/>
                          </a:solidFill>
                          <a:effectLst/>
                          <a:uLnTx/>
                          <a:uFillTx/>
                          <a:latin typeface="Meiryo UI"/>
                          <a:ea typeface="Meiryo UI"/>
                          <a:cs typeface="Segoe UI" panose="020B0502040204020203" pitchFamily="34" charset="0"/>
                        </a:rPr>
                        <a:t>を再エネ化すること</a:t>
                      </a:r>
                      <a:endParaRPr kumimoji="1" lang="en-US" altLang="ja-JP" sz="2000" b="0" i="0" u="none" strike="noStrike" kern="1200" cap="none" spc="0" normalizeH="0" baseline="0" noProof="0" dirty="0">
                        <a:ln>
                          <a:noFill/>
                        </a:ln>
                        <a:solidFill>
                          <a:srgbClr val="FF0000"/>
                        </a:solidFill>
                        <a:effectLst/>
                        <a:uLnTx/>
                        <a:uFillTx/>
                        <a:latin typeface="Meiryo UI"/>
                        <a:ea typeface="Meiryo UI"/>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1" lang="ja-JP" altLang="en-US" sz="2000" b="0" i="0" u="none" strike="noStrike" kern="1200" cap="none" spc="0" normalizeH="0" baseline="0" noProof="0" dirty="0">
                          <a:ln>
                            <a:noFill/>
                          </a:ln>
                          <a:solidFill>
                            <a:srgbClr val="FF0000"/>
                          </a:solidFill>
                          <a:effectLst/>
                          <a:uLnTx/>
                          <a:uFillTx/>
                          <a:latin typeface="Meiryo UI"/>
                          <a:ea typeface="Meiryo UI"/>
                          <a:cs typeface="Segoe UI" panose="020B0502040204020203" pitchFamily="34" charset="0"/>
                        </a:rPr>
                        <a:t>グループ全体で加盟すること</a:t>
                      </a:r>
                      <a:endParaRPr kumimoji="1" lang="en-US" altLang="ja-JP" sz="2000" b="0" i="0" u="none" strike="noStrike" kern="1200" cap="none" spc="0" normalizeH="0" baseline="0" noProof="0" dirty="0">
                        <a:ln>
                          <a:noFill/>
                        </a:ln>
                        <a:solidFill>
                          <a:srgbClr val="FF0000"/>
                        </a:solidFill>
                        <a:effectLst/>
                        <a:uLnTx/>
                        <a:uFillTx/>
                        <a:latin typeface="Meiryo UI"/>
                        <a:ea typeface="Meiryo UI"/>
                        <a:cs typeface="Segoe UI" panose="020B0502040204020203" pitchFamily="34" charset="0"/>
                      </a:endParaRPr>
                    </a:p>
                    <a:p>
                      <a:pPr marL="809625" marR="0" lvl="0" indent="-342900" algn="l" defTabSz="914400" rtl="0" eaLnBrk="1" fontAlgn="auto" latinLnBrk="0" hangingPunct="1">
                        <a:lnSpc>
                          <a:spcPct val="100000"/>
                        </a:lnSpc>
                        <a:spcBef>
                          <a:spcPts val="0"/>
                        </a:spcBef>
                        <a:spcAft>
                          <a:spcPts val="600"/>
                        </a:spcAft>
                        <a:buClr>
                          <a:prstClr val="black"/>
                        </a:buClr>
                        <a:buSzTx/>
                        <a:buFont typeface="Arial" panose="020B0604020202020204" pitchFamily="34" charset="0"/>
                        <a:buChar char="•"/>
                        <a:tabLst/>
                        <a:defRPr/>
                      </a:pPr>
                      <a:r>
                        <a:rPr kumimoji="1" lang="ja-JP" altLang="en-US" sz="20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ただし、親会社と明確に分離したブランドであり、</a:t>
                      </a:r>
                      <a:r>
                        <a:rPr kumimoji="1" lang="en-US" altLang="ja-JP" sz="20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1TWh</a:t>
                      </a:r>
                      <a:r>
                        <a:rPr kumimoji="1" lang="ja-JP" altLang="en-US" sz="20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以上の年間消費電力量を満たす場合、例外的に子会社での加盟が可能となる</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 name="Text Box 9">
            <a:extLst>
              <a:ext uri="{FF2B5EF4-FFF2-40B4-BE49-F238E27FC236}">
                <a16:creationId xmlns:a16="http://schemas.microsoft.com/office/drawing/2014/main" id="{7A606D7E-CD29-9DF7-C52F-10C98EA7E8F3}"/>
              </a:ext>
            </a:extLst>
          </p:cNvPr>
          <p:cNvSpPr txBox="1">
            <a:spLocks noChangeArrowheads="1"/>
          </p:cNvSpPr>
          <p:nvPr/>
        </p:nvSpPr>
        <p:spPr bwMode="auto">
          <a:xfrm>
            <a:off x="629383" y="7188161"/>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Joining Criteria </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(https://www.there100.org/sites/re100/files/2025-03/RE100%20Joining%20Criteria%202025.pdf), </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6153842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RE100</a:t>
            </a:r>
            <a:r>
              <a:rPr kumimoji="1" lang="ja-JP" altLang="en-US" dirty="0"/>
              <a:t>の基準・要件（</a:t>
            </a:r>
            <a:r>
              <a:rPr lang="en-US" altLang="ja-JP" dirty="0"/>
              <a:t>5</a:t>
            </a:r>
            <a:r>
              <a:rPr kumimoji="1" lang="en-US" altLang="ja-JP" dirty="0"/>
              <a:t>/5</a:t>
            </a:r>
            <a:r>
              <a:rPr kumimoji="1" lang="ja-JP" altLang="en-US" dirty="0"/>
              <a:t>）</a:t>
            </a:r>
          </a:p>
        </p:txBody>
      </p:sp>
      <p:sp>
        <p:nvSpPr>
          <p:cNvPr id="7" name="コンテンツ プレースホルダー 2"/>
          <p:cNvSpPr>
            <a:spLocks noGrp="1"/>
          </p:cNvSpPr>
          <p:nvPr>
            <p:ph sz="quarter" idx="12"/>
          </p:nvPr>
        </p:nvSpPr>
        <p:spPr>
          <a:xfrm>
            <a:off x="161925" y="1110920"/>
            <a:ext cx="10367963" cy="634941"/>
          </a:xfrm>
        </p:spPr>
        <p:txBody>
          <a:bodyPr/>
          <a:lstStyle/>
          <a:p>
            <a:r>
              <a:rPr lang="en-US" altLang="ja-JP" dirty="0"/>
              <a:t>RE100</a:t>
            </a:r>
            <a:r>
              <a:rPr lang="ja-JP" altLang="en-US" dirty="0"/>
              <a:t>の参加には、以下の要件を満たす必要がある（一部は</a:t>
            </a:r>
            <a:r>
              <a:rPr lang="en-US" altLang="ja-JP" dirty="0"/>
              <a:t>JCLP</a:t>
            </a:r>
            <a:r>
              <a:rPr lang="ja-JP" altLang="en-US" dirty="0"/>
              <a:t>ホームページより引用）</a:t>
            </a:r>
            <a:endParaRPr lang="en-US" altLang="ja-JP" dirty="0"/>
          </a:p>
        </p:txBody>
      </p:sp>
      <p:graphicFrame>
        <p:nvGraphicFramePr>
          <p:cNvPr id="13" name="表 12"/>
          <p:cNvGraphicFramePr>
            <a:graphicFrameLocks noGrp="1"/>
          </p:cNvGraphicFramePr>
          <p:nvPr>
            <p:extLst>
              <p:ext uri="{D42A27DB-BD31-4B8C-83A1-F6EECF244321}">
                <p14:modId xmlns:p14="http://schemas.microsoft.com/office/powerpoint/2010/main" val="3956945654"/>
              </p:ext>
            </p:extLst>
          </p:nvPr>
        </p:nvGraphicFramePr>
        <p:xfrm>
          <a:off x="521430" y="3354491"/>
          <a:ext cx="9648949" cy="2225040"/>
        </p:xfrm>
        <a:graphic>
          <a:graphicData uri="http://schemas.openxmlformats.org/drawingml/2006/table">
            <a:tbl>
              <a:tblPr firstCol="1" bandCol="1"/>
              <a:tblGrid>
                <a:gridCol w="1440160">
                  <a:extLst>
                    <a:ext uri="{9D8B030D-6E8A-4147-A177-3AD203B41FA5}">
                      <a16:colId xmlns:a16="http://schemas.microsoft.com/office/drawing/2014/main" val="20000"/>
                    </a:ext>
                  </a:extLst>
                </a:gridCol>
                <a:gridCol w="8208789">
                  <a:extLst>
                    <a:ext uri="{9D8B030D-6E8A-4147-A177-3AD203B41FA5}">
                      <a16:colId xmlns:a16="http://schemas.microsoft.com/office/drawing/2014/main" val="20001"/>
                    </a:ext>
                  </a:extLst>
                </a:gridCol>
              </a:tblGrid>
              <a:tr h="216000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spcAft>
                          <a:spcPts val="600"/>
                        </a:spcAft>
                      </a:pPr>
                      <a:r>
                        <a:rPr kumimoji="1" lang="ja-JP" altLang="en-US" sz="2400" b="1" dirty="0"/>
                        <a:t>進捗報告</a:t>
                      </a:r>
                      <a:endParaRPr kumimoji="1" lang="en-US" altLang="ja-JP" sz="2400" b="1" dirty="0"/>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2000" kern="1200" dirty="0">
                          <a:solidFill>
                            <a:schemeClr val="tx1"/>
                          </a:solidFill>
                          <a:latin typeface="+mj-ea"/>
                          <a:ea typeface="+mn-ea"/>
                          <a:cs typeface="Segoe UI" panose="020B0502040204020203" pitchFamily="34" charset="0"/>
                        </a:rPr>
                        <a:t>進捗報告は毎年、所定フォーマットにて行う。主な記載内容は以下の通り（なお、</a:t>
                      </a:r>
                      <a:r>
                        <a:rPr kumimoji="1" lang="en-US" altLang="ja-JP" sz="2000" kern="1200" dirty="0">
                          <a:solidFill>
                            <a:schemeClr val="tx1"/>
                          </a:solidFill>
                          <a:latin typeface="+mj-ea"/>
                          <a:ea typeface="+mn-ea"/>
                          <a:cs typeface="Segoe UI" panose="020B0502040204020203" pitchFamily="34" charset="0"/>
                        </a:rPr>
                        <a:t>CDP</a:t>
                      </a:r>
                      <a:r>
                        <a:rPr kumimoji="1" lang="ja-JP" altLang="en-US" sz="2000" kern="1200" dirty="0">
                          <a:solidFill>
                            <a:schemeClr val="tx1"/>
                          </a:solidFill>
                          <a:latin typeface="+mj-ea"/>
                          <a:ea typeface="+mn-ea"/>
                          <a:cs typeface="Segoe UI" panose="020B0502040204020203" pitchFamily="34" charset="0"/>
                        </a:rPr>
                        <a:t>質問書の所定欄回答で代替可）</a:t>
                      </a:r>
                      <a:endParaRPr kumimoji="1" lang="en-US" altLang="ja-JP" sz="2000" kern="1200" dirty="0">
                        <a:solidFill>
                          <a:schemeClr val="tx1"/>
                        </a:solidFill>
                        <a:latin typeface="+mj-ea"/>
                        <a:ea typeface="+mn-ea"/>
                        <a:cs typeface="Segoe UI" panose="020B0502040204020203"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企業情報（売上など）</a:t>
                      </a:r>
                    </a:p>
                    <a:p>
                      <a:pPr marL="809625"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目標（再エネ目標、戦略、ロードマップ）</a:t>
                      </a:r>
                    </a:p>
                    <a:p>
                      <a:pPr marL="809625"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実績（電力消費量、再エネ購入量、再エネ発電量）</a:t>
                      </a:r>
                    </a:p>
                    <a:p>
                      <a:pPr marL="809625"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第三者監査を推奨</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1" lang="ja-JP" altLang="en-US" sz="20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目標未達成のペナルティなし</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6" name="Text Box 9"/>
          <p:cNvSpPr txBox="1">
            <a:spLocks noChangeArrowheads="1"/>
          </p:cNvSpPr>
          <p:nvPr/>
        </p:nvSpPr>
        <p:spPr bwMode="auto">
          <a:xfrm>
            <a:off x="629383" y="7188161"/>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Joining Criteria </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(https://www.there100.org/sites/re100/files/2025-03/RE100%20Joining%20Criteria%202025.pdf), </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1095424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RE100</a:t>
            </a:r>
            <a:r>
              <a:rPr kumimoji="1" lang="ja-JP" altLang="en-US" dirty="0"/>
              <a:t>の申込方法</a:t>
            </a:r>
          </a:p>
        </p:txBody>
      </p:sp>
      <p:sp>
        <p:nvSpPr>
          <p:cNvPr id="8" name="Text Box 9"/>
          <p:cNvSpPr txBox="1">
            <a:spLocks noChangeArrowheads="1"/>
          </p:cNvSpPr>
          <p:nvPr/>
        </p:nvSpPr>
        <p:spPr bwMode="auto">
          <a:xfrm>
            <a:off x="629381" y="7326661"/>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ホームページ</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(http://there100.org/)</a:t>
            </a:r>
            <a:r>
              <a:rPr lang="ja-JP" altLang="en-US" sz="900" dirty="0" err="1">
                <a:latin typeface="Segoe UI" panose="020B0502040204020203" pitchFamily="34" charset="0"/>
                <a:ea typeface="メイリオ" panose="020B0604030504040204" pitchFamily="50" charset="-128"/>
                <a:cs typeface="Segoe UI" panose="020B0502040204020203" pitchFamily="34" charset="0"/>
              </a:rPr>
              <a:t>、</a:t>
            </a: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graphicFrame>
        <p:nvGraphicFramePr>
          <p:cNvPr id="10" name="表 9"/>
          <p:cNvGraphicFramePr>
            <a:graphicFrameLocks noGrp="1"/>
          </p:cNvGraphicFramePr>
          <p:nvPr>
            <p:extLst>
              <p:ext uri="{D42A27DB-BD31-4B8C-83A1-F6EECF244321}">
                <p14:modId xmlns:p14="http://schemas.microsoft.com/office/powerpoint/2010/main" val="1714261394"/>
              </p:ext>
            </p:extLst>
          </p:nvPr>
        </p:nvGraphicFramePr>
        <p:xfrm>
          <a:off x="521431" y="2166441"/>
          <a:ext cx="9648949" cy="4739640"/>
        </p:xfrm>
        <a:graphic>
          <a:graphicData uri="http://schemas.openxmlformats.org/drawingml/2006/table">
            <a:tbl>
              <a:tblPr firstCol="1" bandCol="1"/>
              <a:tblGrid>
                <a:gridCol w="1440160">
                  <a:extLst>
                    <a:ext uri="{9D8B030D-6E8A-4147-A177-3AD203B41FA5}">
                      <a16:colId xmlns:a16="http://schemas.microsoft.com/office/drawing/2014/main" val="20000"/>
                    </a:ext>
                  </a:extLst>
                </a:gridCol>
                <a:gridCol w="8208789">
                  <a:extLst>
                    <a:ext uri="{9D8B030D-6E8A-4147-A177-3AD203B41FA5}">
                      <a16:colId xmlns:a16="http://schemas.microsoft.com/office/drawing/2014/main" val="20001"/>
                    </a:ext>
                  </a:extLst>
                </a:gridCol>
              </a:tblGrid>
              <a:tr h="230400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spcAft>
                          <a:spcPts val="600"/>
                        </a:spcAft>
                      </a:pPr>
                      <a:r>
                        <a:rPr kumimoji="1" lang="ja-JP" altLang="en-US" sz="2400" b="1" dirty="0"/>
                        <a:t>申込書</a:t>
                      </a:r>
                      <a:endParaRPr kumimoji="1" lang="en-US" altLang="ja-JP" sz="2400" b="1" dirty="0"/>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457200" marR="0" lvl="0" indent="-457200" algn="l" defTabSz="914400" rtl="0" eaLnBrk="1" fontAlgn="auto" latinLnBrk="0" hangingPunct="1">
                        <a:lnSpc>
                          <a:spcPct val="100000"/>
                        </a:lnSpc>
                        <a:spcBef>
                          <a:spcPts val="0"/>
                        </a:spcBef>
                        <a:spcAft>
                          <a:spcPts val="0"/>
                        </a:spcAft>
                        <a:buClr>
                          <a:schemeClr val="tx1"/>
                        </a:buClr>
                        <a:buSzTx/>
                        <a:buFont typeface="+mj-lt"/>
                        <a:buAutoNum type="arabicPeriod"/>
                        <a:tabLst/>
                        <a:defRPr/>
                      </a:pPr>
                      <a:r>
                        <a:rPr kumimoji="1" lang="en-US" altLang="ja-JP" sz="2000" kern="1200" dirty="0">
                          <a:solidFill>
                            <a:srgbClr val="FF0000"/>
                          </a:solidFill>
                          <a:latin typeface="+mj-ea"/>
                          <a:ea typeface="+mn-ea"/>
                          <a:cs typeface="Segoe UI" panose="020B0502040204020203" pitchFamily="34" charset="0"/>
                        </a:rPr>
                        <a:t>Initial</a:t>
                      </a:r>
                      <a:r>
                        <a:rPr kumimoji="1" lang="ja-JP" altLang="en-US" sz="2000" kern="1200" dirty="0">
                          <a:solidFill>
                            <a:srgbClr val="FF0000"/>
                          </a:solidFill>
                          <a:latin typeface="+mj-ea"/>
                          <a:ea typeface="+mn-ea"/>
                          <a:cs typeface="Segoe UI" panose="020B0502040204020203" pitchFamily="34" charset="0"/>
                        </a:rPr>
                        <a:t> </a:t>
                      </a:r>
                      <a:r>
                        <a:rPr kumimoji="1" lang="en-US" altLang="ja-JP" sz="2000" kern="1200" dirty="0">
                          <a:solidFill>
                            <a:srgbClr val="FF0000"/>
                          </a:solidFill>
                          <a:latin typeface="+mj-ea"/>
                          <a:ea typeface="+mn-ea"/>
                          <a:cs typeface="Segoe UI" panose="020B0502040204020203" pitchFamily="34" charset="0"/>
                        </a:rPr>
                        <a:t>Interest</a:t>
                      </a:r>
                      <a:r>
                        <a:rPr kumimoji="1" lang="ja-JP" altLang="en-US" sz="2000" kern="1200" dirty="0">
                          <a:solidFill>
                            <a:srgbClr val="FF0000"/>
                          </a:solidFill>
                          <a:latin typeface="+mj-ea"/>
                          <a:ea typeface="+mn-ea"/>
                          <a:cs typeface="Segoe UI" panose="020B0502040204020203" pitchFamily="34" charset="0"/>
                        </a:rPr>
                        <a:t>フォーム</a:t>
                      </a:r>
                      <a:endParaRPr kumimoji="1" lang="en-US" altLang="ja-JP" sz="2000" kern="1200" dirty="0">
                        <a:solidFill>
                          <a:srgbClr val="FF0000"/>
                        </a:solidFill>
                        <a:latin typeface="+mj-ea"/>
                        <a:ea typeface="+mn-ea"/>
                        <a:cs typeface="Segoe UI" panose="020B0502040204020203"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kern="1200" dirty="0">
                          <a:solidFill>
                            <a:schemeClr val="tx1"/>
                          </a:solidFill>
                          <a:latin typeface="+mj-ea"/>
                          <a:ea typeface="+mn-ea"/>
                          <a:cs typeface="Segoe UI" panose="020B0502040204020203" pitchFamily="34" charset="0"/>
                        </a:rPr>
                        <a:t>企業名、担当者情報、企業所在地</a:t>
                      </a:r>
                      <a:endParaRPr kumimoji="1" lang="en-US" altLang="ja-JP" sz="2000" kern="1200" dirty="0">
                        <a:solidFill>
                          <a:schemeClr val="tx1"/>
                        </a:solidFill>
                        <a:latin typeface="+mj-ea"/>
                        <a:ea typeface="+mn-ea"/>
                        <a:cs typeface="Segoe UI" panose="020B0502040204020203" pitchFamily="34" charset="0"/>
                      </a:endParaRPr>
                    </a:p>
                    <a:p>
                      <a:pPr marL="457200" marR="0" lvl="0" indent="-457200" algn="l" defTabSz="914400" rtl="0" eaLnBrk="1" fontAlgn="auto" latinLnBrk="0" hangingPunct="1">
                        <a:lnSpc>
                          <a:spcPct val="100000"/>
                        </a:lnSpc>
                        <a:spcBef>
                          <a:spcPts val="0"/>
                        </a:spcBef>
                        <a:spcAft>
                          <a:spcPts val="0"/>
                        </a:spcAft>
                        <a:buClr>
                          <a:schemeClr val="tx1"/>
                        </a:buClr>
                        <a:buSzTx/>
                        <a:buFont typeface="+mj-lt"/>
                        <a:buAutoNum type="arabicPeriod"/>
                        <a:tabLst/>
                        <a:defRPr/>
                      </a:pPr>
                      <a:r>
                        <a:rPr kumimoji="1" lang="en-US" altLang="ja-JP" sz="2000" kern="1200" dirty="0">
                          <a:solidFill>
                            <a:srgbClr val="FF0000"/>
                          </a:solidFill>
                          <a:latin typeface="+mj-ea"/>
                          <a:ea typeface="+mn-ea"/>
                          <a:cs typeface="Segoe UI" panose="020B0502040204020203" pitchFamily="34" charset="0"/>
                        </a:rPr>
                        <a:t>Membership</a:t>
                      </a:r>
                      <a:r>
                        <a:rPr kumimoji="1" lang="ja-JP" altLang="en-US" sz="2000" kern="1200" dirty="0">
                          <a:solidFill>
                            <a:srgbClr val="FF0000"/>
                          </a:solidFill>
                          <a:latin typeface="+mj-ea"/>
                          <a:ea typeface="+mn-ea"/>
                          <a:cs typeface="Segoe UI" panose="020B0502040204020203" pitchFamily="34" charset="0"/>
                        </a:rPr>
                        <a:t>　</a:t>
                      </a:r>
                      <a:r>
                        <a:rPr kumimoji="1" lang="en-US" altLang="ja-JP" sz="2000" kern="1200" dirty="0">
                          <a:solidFill>
                            <a:srgbClr val="FF0000"/>
                          </a:solidFill>
                          <a:latin typeface="+mj-ea"/>
                          <a:ea typeface="+mn-ea"/>
                          <a:cs typeface="Segoe UI" panose="020B0502040204020203" pitchFamily="34" charset="0"/>
                        </a:rPr>
                        <a:t>Application</a:t>
                      </a:r>
                      <a:r>
                        <a:rPr kumimoji="1" lang="ja-JP" altLang="en-US" sz="2000" kern="1200" dirty="0">
                          <a:solidFill>
                            <a:srgbClr val="FF0000"/>
                          </a:solidFill>
                          <a:latin typeface="+mj-ea"/>
                          <a:ea typeface="+mn-ea"/>
                          <a:cs typeface="Segoe UI" panose="020B0502040204020203" pitchFamily="34" charset="0"/>
                        </a:rPr>
                        <a:t>フォーム</a:t>
                      </a:r>
                      <a:endParaRPr kumimoji="1" lang="en-US" altLang="ja-JP" sz="2000" b="0" i="0" u="none" strike="noStrike" kern="1200" cap="none" spc="0" normalizeH="0" baseline="0" dirty="0">
                        <a:ln>
                          <a:noFill/>
                        </a:ln>
                        <a:solidFill>
                          <a:srgbClr val="FF0000"/>
                        </a:solidFill>
                        <a:effectLst/>
                        <a:uLnTx/>
                        <a:uFillTx/>
                        <a:latin typeface="+mj-ea"/>
                        <a:ea typeface="+mn-ea"/>
                        <a:cs typeface="Segoe UI" panose="020B0502040204020203"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グループ全社での参加同意</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9625" marR="0" lvl="0" indent="-358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自社の業界、エネルギー事業の有無等</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9625" marR="0" lvl="0" indent="-358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直近の消費電力量（</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kWh</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）、再エネ調達量、再エネ比率</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9625" marR="0" lvl="0" indent="-358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目標（再エネ</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100</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％達成年、中間目標）</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9625" marR="0" lvl="0" indent="-358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RE100</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の技術要件や進捗報告等に関する同意</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9625" marR="0" lvl="0" indent="-358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RE100</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側のレピュテーションリスクの有無</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9625" marR="0" lvl="0" indent="-358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メンバーシップ（ゴールド</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or</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スタンダード）</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9625" marR="0" lvl="0" indent="-358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企業ロゴの添付及び利用同意</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9625" marR="0" lvl="0" indent="-358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請求先情報</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会員クラスゴールド（特典はイベント登壇機会など</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、スタンダードから選択</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ゴールド会員年会費：</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18,000</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 米ドル</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スタンダード会員年会費：</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6,750</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Segoe UI" panose="020B0502040204020203" pitchFamily="34" charset="0"/>
                        </a:rPr>
                        <a:t> 米ドル</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コンテンツ プレースホルダー 2">
            <a:extLst>
              <a:ext uri="{FF2B5EF4-FFF2-40B4-BE49-F238E27FC236}">
                <a16:creationId xmlns:a16="http://schemas.microsoft.com/office/drawing/2014/main" id="{6F7B5EE4-3787-0328-77B6-F410AD3BC47E}"/>
              </a:ext>
            </a:extLst>
          </p:cNvPr>
          <p:cNvSpPr>
            <a:spLocks noGrp="1"/>
          </p:cNvSpPr>
          <p:nvPr>
            <p:ph sz="quarter" idx="12"/>
          </p:nvPr>
        </p:nvSpPr>
        <p:spPr>
          <a:xfrm>
            <a:off x="161925" y="1110920"/>
            <a:ext cx="10367963" cy="634941"/>
          </a:xfrm>
        </p:spPr>
        <p:txBody>
          <a:bodyPr/>
          <a:lstStyle/>
          <a:p>
            <a:r>
              <a:rPr lang="ja-JP" altLang="en-US" dirty="0"/>
              <a:t>企業は参加基準を確認後、</a:t>
            </a:r>
            <a:r>
              <a:rPr lang="en-US" altLang="ja-JP" dirty="0"/>
              <a:t>Initial</a:t>
            </a:r>
            <a:r>
              <a:rPr lang="ja-JP" altLang="en-US" dirty="0"/>
              <a:t> </a:t>
            </a:r>
            <a:r>
              <a:rPr lang="en-US" altLang="ja-JP" dirty="0"/>
              <a:t>Interest</a:t>
            </a:r>
            <a:r>
              <a:rPr lang="ja-JP" altLang="en-US" dirty="0"/>
              <a:t>フォームを</a:t>
            </a:r>
            <a:r>
              <a:rPr lang="en-US" altLang="ja-JP" dirty="0"/>
              <a:t>RE100</a:t>
            </a:r>
            <a:r>
              <a:rPr lang="ja-JP" altLang="en-US" dirty="0"/>
              <a:t>事務局へ提出</a:t>
            </a:r>
            <a:endParaRPr lang="en-US" altLang="ja-JP" dirty="0"/>
          </a:p>
        </p:txBody>
      </p:sp>
    </p:spTree>
    <p:extLst>
      <p:ext uri="{BB962C8B-B14F-4D97-AF65-F5344CB8AC3E}">
        <p14:creationId xmlns:p14="http://schemas.microsoft.com/office/powerpoint/2010/main" val="3611178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RE100</a:t>
            </a:r>
            <a:r>
              <a:rPr lang="ja-JP" altLang="en-US" dirty="0"/>
              <a:t>の運営機関</a:t>
            </a:r>
            <a:endParaRPr kumimoji="1" lang="ja-JP" altLang="en-US" dirty="0"/>
          </a:p>
        </p:txBody>
      </p:sp>
      <p:sp>
        <p:nvSpPr>
          <p:cNvPr id="3" name="コンテンツ プレースホルダー 2"/>
          <p:cNvSpPr>
            <a:spLocks noGrp="1"/>
          </p:cNvSpPr>
          <p:nvPr>
            <p:ph sz="quarter" idx="12"/>
          </p:nvPr>
        </p:nvSpPr>
        <p:spPr>
          <a:xfrm>
            <a:off x="161925" y="1110920"/>
            <a:ext cx="10367963" cy="1404382"/>
          </a:xfrm>
        </p:spPr>
        <p:txBody>
          <a:bodyPr/>
          <a:lstStyle/>
          <a:p>
            <a:r>
              <a:rPr lang="en-US" altLang="ja-JP" dirty="0"/>
              <a:t>CDP</a:t>
            </a:r>
            <a:r>
              <a:rPr lang="ja-JP" altLang="en-US" dirty="0"/>
              <a:t>とのパートナーシップの下、</a:t>
            </a:r>
            <a:r>
              <a:rPr lang="en-US" altLang="ja-JP" dirty="0"/>
              <a:t>The</a:t>
            </a:r>
            <a:r>
              <a:rPr lang="ja-JP" altLang="en-US" dirty="0"/>
              <a:t> </a:t>
            </a:r>
            <a:r>
              <a:rPr lang="en-US" altLang="ja-JP" dirty="0"/>
              <a:t>Climate</a:t>
            </a:r>
            <a:r>
              <a:rPr lang="ja-JP" altLang="en-US" dirty="0"/>
              <a:t> </a:t>
            </a:r>
            <a:r>
              <a:rPr lang="en-US" altLang="ja-JP" dirty="0"/>
              <a:t>Group</a:t>
            </a:r>
            <a:r>
              <a:rPr lang="ja-JP" altLang="en-US" dirty="0"/>
              <a:t>が運営</a:t>
            </a:r>
            <a:endParaRPr lang="en-US" altLang="ja-JP" dirty="0"/>
          </a:p>
          <a:p>
            <a:r>
              <a:rPr lang="ja-JP" altLang="en-US" dirty="0"/>
              <a:t>日本窓口は</a:t>
            </a:r>
            <a:r>
              <a:rPr lang="en-US" altLang="ja-JP" dirty="0"/>
              <a:t>JCLP</a:t>
            </a:r>
            <a:r>
              <a:rPr lang="ja-JP" altLang="en-US" dirty="0"/>
              <a:t>が担当</a:t>
            </a:r>
            <a:endParaRPr lang="en-US" altLang="ja-JP" dirty="0"/>
          </a:p>
          <a:p>
            <a:r>
              <a:rPr lang="en-US" altLang="ja-JP" dirty="0"/>
              <a:t>We Mean Business</a:t>
            </a:r>
            <a:r>
              <a:rPr lang="ja-JP" altLang="en-US" dirty="0"/>
              <a:t>（</a:t>
            </a:r>
            <a:r>
              <a:rPr lang="en-US" altLang="ja-JP" dirty="0"/>
              <a:t>WMB</a:t>
            </a:r>
            <a:r>
              <a:rPr lang="ja-JP" altLang="en-US" dirty="0"/>
              <a:t>）の取組の一つとして実施</a:t>
            </a:r>
            <a:endParaRPr lang="en-US" altLang="ja-JP" dirty="0"/>
          </a:p>
        </p:txBody>
      </p:sp>
      <p:pic>
        <p:nvPicPr>
          <p:cNvPr id="5" name="Picture 2">
            <a:extLst>
              <a:ext uri="{FF2B5EF4-FFF2-40B4-BE49-F238E27FC236}">
                <a16:creationId xmlns:a16="http://schemas.microsoft.com/office/drawing/2014/main" id="{408B75AF-F64C-4E62-9CAC-5E352D04C65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768504" y="2925845"/>
            <a:ext cx="6791887" cy="1621263"/>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5645" y="5054895"/>
            <a:ext cx="3765945" cy="1872992"/>
          </a:xfrm>
          <a:prstGeom prst="rect">
            <a:avLst/>
          </a:prstGeom>
        </p:spPr>
      </p:pic>
      <p:sp>
        <p:nvSpPr>
          <p:cNvPr id="4" name="フローチャート: 代替処理 3">
            <a:extLst>
              <a:ext uri="{FF2B5EF4-FFF2-40B4-BE49-F238E27FC236}">
                <a16:creationId xmlns:a16="http://schemas.microsoft.com/office/drawing/2014/main" id="{0C4B55DE-A865-5E05-C1B0-EAFB3A6B36A8}"/>
              </a:ext>
            </a:extLst>
          </p:cNvPr>
          <p:cNvSpPr/>
          <p:nvPr/>
        </p:nvSpPr>
        <p:spPr>
          <a:xfrm>
            <a:off x="2587557" y="5145932"/>
            <a:ext cx="5282120" cy="1621263"/>
          </a:xfrm>
          <a:prstGeom prst="flowChartAlternateProcess">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5E06C590-81C5-69C7-9945-FC00573A06D8}"/>
              </a:ext>
            </a:extLst>
          </p:cNvPr>
          <p:cNvSpPr/>
          <p:nvPr/>
        </p:nvSpPr>
        <p:spPr>
          <a:xfrm>
            <a:off x="4409316" y="4958203"/>
            <a:ext cx="1638603"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kumimoji="1" lang="ja-JP" altLang="en-US" sz="2400" dirty="0">
                <a:solidFill>
                  <a:schemeClr val="tx1"/>
                </a:solidFill>
                <a:latin typeface="Meiryo UI" panose="020B0604030504040204" pitchFamily="50" charset="-128"/>
                <a:ea typeface="Meiryo UI" panose="020B0604030504040204" pitchFamily="50" charset="-128"/>
              </a:rPr>
              <a:t>日本窓口</a:t>
            </a:r>
          </a:p>
        </p:txBody>
      </p:sp>
    </p:spTree>
    <p:extLst>
      <p:ext uri="{BB962C8B-B14F-4D97-AF65-F5344CB8AC3E}">
        <p14:creationId xmlns:p14="http://schemas.microsoft.com/office/powerpoint/2010/main" val="16274989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pPr marL="742950" indent="-742950">
              <a:buFont typeface="+mj-lt"/>
              <a:buAutoNum type="arabicPeriod" startAt="5"/>
            </a:pPr>
            <a:r>
              <a:rPr lang="en-US" altLang="ja-JP" dirty="0"/>
              <a:t>RE100</a:t>
            </a:r>
            <a:r>
              <a:rPr lang="ja-JP" altLang="en-US" dirty="0"/>
              <a:t>の再エネ電力調達手法</a:t>
            </a:r>
          </a:p>
        </p:txBody>
      </p:sp>
    </p:spTree>
    <p:extLst>
      <p:ext uri="{BB962C8B-B14F-4D97-AF65-F5344CB8AC3E}">
        <p14:creationId xmlns:p14="http://schemas.microsoft.com/office/powerpoint/2010/main" val="21219959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RE100</a:t>
            </a:r>
            <a:r>
              <a:rPr lang="ja-JP" altLang="en-US" dirty="0"/>
              <a:t>の再エネ電力定義</a:t>
            </a:r>
            <a:endParaRPr kumimoji="1" lang="ja-JP" altLang="en-US" dirty="0"/>
          </a:p>
        </p:txBody>
      </p:sp>
      <p:sp>
        <p:nvSpPr>
          <p:cNvPr id="3" name="コンテンツ プレースホルダー 2"/>
          <p:cNvSpPr>
            <a:spLocks noGrp="1"/>
          </p:cNvSpPr>
          <p:nvPr>
            <p:ph sz="quarter" idx="12"/>
          </p:nvPr>
        </p:nvSpPr>
        <p:spPr>
          <a:xfrm>
            <a:off x="161925" y="1110920"/>
            <a:ext cx="10367963" cy="634941"/>
          </a:xfrm>
        </p:spPr>
        <p:txBody>
          <a:bodyPr/>
          <a:lstStyle/>
          <a:p>
            <a:r>
              <a:rPr lang="en-US" altLang="ja-JP" dirty="0"/>
              <a:t>RE100</a:t>
            </a:r>
            <a:r>
              <a:rPr lang="ja-JP" altLang="en-US" dirty="0"/>
              <a:t>の再エネ定義としては以下の</a:t>
            </a:r>
            <a:r>
              <a:rPr lang="en-US" altLang="ja-JP" dirty="0"/>
              <a:t>6</a:t>
            </a:r>
            <a:r>
              <a:rPr lang="ja-JP" altLang="en-US" dirty="0"/>
              <a:t>種類に分類</a:t>
            </a:r>
            <a:endParaRPr lang="en-US" altLang="ja-JP" dirty="0"/>
          </a:p>
        </p:txBody>
      </p:sp>
      <p:graphicFrame>
        <p:nvGraphicFramePr>
          <p:cNvPr id="18" name="表 17"/>
          <p:cNvGraphicFramePr>
            <a:graphicFrameLocks noGrp="1"/>
          </p:cNvGraphicFramePr>
          <p:nvPr>
            <p:extLst>
              <p:ext uri="{D42A27DB-BD31-4B8C-83A1-F6EECF244321}">
                <p14:modId xmlns:p14="http://schemas.microsoft.com/office/powerpoint/2010/main" val="493029169"/>
              </p:ext>
            </p:extLst>
          </p:nvPr>
        </p:nvGraphicFramePr>
        <p:xfrm>
          <a:off x="1570016" y="2202310"/>
          <a:ext cx="8960400" cy="762000"/>
        </p:xfrm>
        <a:graphic>
          <a:graphicData uri="http://schemas.openxmlformats.org/drawingml/2006/table">
            <a:tbl>
              <a:tblPr firstRow="1" bandRow="1"/>
              <a:tblGrid>
                <a:gridCol w="8960400">
                  <a:extLst>
                    <a:ext uri="{9D8B030D-6E8A-4147-A177-3AD203B41FA5}">
                      <a16:colId xmlns:a16="http://schemas.microsoft.com/office/drawing/2014/main" val="20000"/>
                    </a:ext>
                  </a:extLst>
                </a:gridCol>
              </a:tblGrid>
              <a:tr h="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2000" b="1" dirty="0">
                          <a:solidFill>
                            <a:schemeClr val="tx1"/>
                          </a:solidFill>
                        </a:rPr>
                        <a:t>再エネ電力</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indent="0">
                        <a:buFont typeface="+mj-lt"/>
                        <a:buNone/>
                      </a:pPr>
                      <a:r>
                        <a:rPr kumimoji="1" lang="ja-JP" altLang="en-US" sz="1800" dirty="0">
                          <a:solidFill>
                            <a:schemeClr val="tx1"/>
                          </a:solidFill>
                        </a:rPr>
                        <a:t>風力、太陽光、地熱、海洋、持続可能なバイオマス</a:t>
                      </a:r>
                      <a:r>
                        <a:rPr kumimoji="1" lang="en-US" altLang="ja-JP" sz="1800" baseline="30000" dirty="0">
                          <a:solidFill>
                            <a:schemeClr val="tx1"/>
                          </a:solidFill>
                        </a:rPr>
                        <a:t>※</a:t>
                      </a:r>
                      <a:r>
                        <a:rPr kumimoji="1" lang="ja-JP" altLang="en-US" sz="1800" dirty="0">
                          <a:solidFill>
                            <a:schemeClr val="tx1"/>
                          </a:solidFill>
                        </a:rPr>
                        <a:t>（バイオガスも含む）、持続可能な水力</a:t>
                      </a:r>
                      <a:r>
                        <a:rPr kumimoji="1" lang="en-US" altLang="ja-JP" sz="1800" baseline="30000" dirty="0">
                          <a:solidFill>
                            <a:schemeClr val="tx1"/>
                          </a:solidFill>
                        </a:rPr>
                        <a:t>※</a:t>
                      </a:r>
                      <a:endParaRPr kumimoji="1" lang="ja-JP" altLang="en-US" sz="1800" baseline="30000" dirty="0">
                        <a:solidFill>
                          <a:schemeClr val="tx1"/>
                        </a:solidFill>
                      </a:endParaRP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9" name="テキスト ボックス 18"/>
          <p:cNvSpPr txBox="1"/>
          <p:nvPr/>
        </p:nvSpPr>
        <p:spPr>
          <a:xfrm>
            <a:off x="231189" y="2202310"/>
            <a:ext cx="877163" cy="369332"/>
          </a:xfrm>
          <a:prstGeom prst="rect">
            <a:avLst/>
          </a:prstGeom>
          <a:noFill/>
        </p:spPr>
        <p:txBody>
          <a:bodyPr wrap="none" rtlCol="0">
            <a:spAutoFit/>
          </a:bodyPr>
          <a:lstStyle/>
          <a:p>
            <a:pPr defTabSz="914400" fontAlgn="base">
              <a:spcBef>
                <a:spcPct val="0"/>
              </a:spcBef>
              <a:spcAft>
                <a:spcPct val="0"/>
              </a:spcAft>
            </a:pPr>
            <a:r>
              <a:rPr lang="ja-JP" altLang="en-US" sz="1800" b="1" dirty="0">
                <a:solidFill>
                  <a:prstClr val="black"/>
                </a:solidFill>
                <a:latin typeface="Segoe UI"/>
              </a:rPr>
              <a:t>■定義</a:t>
            </a:r>
          </a:p>
        </p:txBody>
      </p:sp>
      <p:sp>
        <p:nvSpPr>
          <p:cNvPr id="4" name="テキスト ボックス 3">
            <a:extLst>
              <a:ext uri="{FF2B5EF4-FFF2-40B4-BE49-F238E27FC236}">
                <a16:creationId xmlns:a16="http://schemas.microsoft.com/office/drawing/2014/main" id="{5D88A30B-BECC-B1CB-46A5-53DB20E80D5B}"/>
              </a:ext>
            </a:extLst>
          </p:cNvPr>
          <p:cNvSpPr txBox="1"/>
          <p:nvPr/>
        </p:nvSpPr>
        <p:spPr>
          <a:xfrm>
            <a:off x="1569487" y="3002454"/>
            <a:ext cx="8960401" cy="3724096"/>
          </a:xfrm>
          <a:prstGeom prst="rect">
            <a:avLst/>
          </a:prstGeom>
          <a:noFill/>
          <a:ln>
            <a:noFill/>
          </a:ln>
        </p:spPr>
        <p:txBody>
          <a:bodyPr wrap="square" rtlCol="0">
            <a:spAutoFit/>
          </a:bodyPr>
          <a:lstStyle/>
          <a:p>
            <a:r>
              <a:rPr lang="en-US" altLang="ja-JP" sz="2000" dirty="0">
                <a:latin typeface="+mj-ea"/>
                <a:cs typeface="Segoe UI" panose="020B0502040204020203" pitchFamily="34" charset="0"/>
              </a:rPr>
              <a:t>※</a:t>
            </a:r>
            <a:r>
              <a:rPr lang="ja-JP" altLang="en-US" sz="2000" u="sng" dirty="0">
                <a:latin typeface="+mj-ea"/>
                <a:cs typeface="Segoe UI" panose="020B0502040204020203" pitchFamily="34" charset="0"/>
              </a:rPr>
              <a:t>バイオマスおよび水力の認証条件</a:t>
            </a:r>
            <a:endParaRPr lang="en-US" altLang="ja-JP" sz="2000" u="sng" dirty="0">
              <a:latin typeface="+mj-ea"/>
              <a:cs typeface="Segoe UI" panose="020B0502040204020203" pitchFamily="34" charset="0"/>
            </a:endParaRPr>
          </a:p>
          <a:p>
            <a:pPr marL="285750" indent="-285750">
              <a:buFont typeface="Wingdings" panose="05000000000000000000" pitchFamily="2" charset="2"/>
              <a:buChar char="ü"/>
            </a:pPr>
            <a:r>
              <a:rPr lang="ja-JP" altLang="en-US" sz="1800" dirty="0">
                <a:latin typeface="+mj-ea"/>
                <a:cs typeface="Segoe UI" panose="020B0502040204020203" pitchFamily="34" charset="0"/>
              </a:rPr>
              <a:t>バイオマスおよび水力から発電された再エネ電力については、企業バイヤーが</a:t>
            </a:r>
            <a:r>
              <a:rPr lang="ja-JP" altLang="en-US" sz="1800" dirty="0">
                <a:solidFill>
                  <a:srgbClr val="FF0000"/>
                </a:solidFill>
                <a:latin typeface="+mj-ea"/>
                <a:cs typeface="Segoe UI" panose="020B0502040204020203" pitchFamily="34" charset="0"/>
              </a:rPr>
              <a:t>その電力は持続可能に発電されたものであることを示す保証を取得している必要</a:t>
            </a:r>
            <a:r>
              <a:rPr lang="ja-JP" altLang="en-US" sz="1800" dirty="0">
                <a:latin typeface="+mj-ea"/>
                <a:cs typeface="Segoe UI" panose="020B0502040204020203" pitchFamily="34" charset="0"/>
              </a:rPr>
              <a:t>がある。</a:t>
            </a:r>
            <a:endParaRPr lang="en-US" altLang="ja-JP" sz="1800" dirty="0">
              <a:latin typeface="+mj-ea"/>
              <a:cs typeface="Segoe UI" panose="020B0502040204020203" pitchFamily="34" charset="0"/>
            </a:endParaRPr>
          </a:p>
          <a:p>
            <a:pPr marL="285750" indent="-285750">
              <a:buFont typeface="Wingdings" panose="05000000000000000000" pitchFamily="2" charset="2"/>
              <a:buChar char="ü"/>
            </a:pPr>
            <a:r>
              <a:rPr lang="ja-JP" altLang="en-US" dirty="0">
                <a:latin typeface="+mj-ea"/>
                <a:cs typeface="Segoe UI" panose="020B0502040204020203" pitchFamily="34" charset="0"/>
              </a:rPr>
              <a:t>持続可能保証の取得方法について規定はないが、</a:t>
            </a:r>
            <a:r>
              <a:rPr lang="ja-JP" altLang="en-US" dirty="0">
                <a:solidFill>
                  <a:srgbClr val="FF0000"/>
                </a:solidFill>
                <a:latin typeface="+mj-ea"/>
                <a:cs typeface="Segoe UI" panose="020B0502040204020203" pitchFamily="34" charset="0"/>
              </a:rPr>
              <a:t>第三者認証を推奨</a:t>
            </a:r>
            <a:r>
              <a:rPr lang="ja-JP" altLang="en-US" dirty="0">
                <a:latin typeface="+mj-ea"/>
                <a:cs typeface="Segoe UI" panose="020B0502040204020203" pitchFamily="34" charset="0"/>
              </a:rPr>
              <a:t>（以下は例）</a:t>
            </a:r>
            <a:endParaRPr lang="en-US" altLang="ja-JP" dirty="0">
              <a:latin typeface="+mj-ea"/>
              <a:cs typeface="Segoe UI" panose="020B0502040204020203" pitchFamily="34" charset="0"/>
            </a:endParaRPr>
          </a:p>
          <a:p>
            <a:pPr marL="742950" lvl="1" indent="-285750">
              <a:buFont typeface="Arial" panose="020B0604020202020204" pitchFamily="34" charset="0"/>
              <a:buChar char="•"/>
            </a:pPr>
            <a:r>
              <a:rPr lang="en-US" altLang="ja-JP" dirty="0">
                <a:latin typeface="+mj-ea"/>
                <a:cs typeface="Segoe UI" panose="020B0502040204020203" pitchFamily="34" charset="0"/>
              </a:rPr>
              <a:t>ISO 13065:2025</a:t>
            </a:r>
            <a:r>
              <a:rPr lang="ja-JP" altLang="en-US" dirty="0">
                <a:latin typeface="+mj-ea"/>
                <a:cs typeface="Segoe UI" panose="020B0502040204020203" pitchFamily="34" charset="0"/>
              </a:rPr>
              <a:t>（</a:t>
            </a:r>
            <a:r>
              <a:rPr lang="ja-JP" altLang="en-US" dirty="0"/>
              <a:t>バイオエネルギー供給チェーンにおける持続可能性の環境、社会、経済的側面の評価を促進するための原則、基準、および指標を規定</a:t>
            </a:r>
            <a:r>
              <a:rPr lang="ja-JP" altLang="en-US" dirty="0">
                <a:latin typeface="+mj-ea"/>
                <a:cs typeface="Segoe UI" panose="020B0502040204020203" pitchFamily="34" charset="0"/>
              </a:rPr>
              <a:t>）</a:t>
            </a:r>
            <a:endParaRPr lang="en-US" altLang="ja-JP" dirty="0">
              <a:latin typeface="+mj-ea"/>
              <a:cs typeface="Segoe UI" panose="020B0502040204020203" pitchFamily="34" charset="0"/>
            </a:endParaRPr>
          </a:p>
          <a:p>
            <a:pPr marL="742950" lvl="1" indent="-285750">
              <a:buFont typeface="Arial" panose="020B0604020202020204" pitchFamily="34" charset="0"/>
              <a:buChar char="•"/>
            </a:pPr>
            <a:r>
              <a:rPr lang="en-US" altLang="ja-JP" dirty="0">
                <a:latin typeface="+mj-ea"/>
                <a:cs typeface="Segoe UI" panose="020B0502040204020203" pitchFamily="34" charset="0"/>
              </a:rPr>
              <a:t>ICEE</a:t>
            </a:r>
            <a:r>
              <a:rPr lang="ja-JP" altLang="en-US" dirty="0">
                <a:latin typeface="+mj-ea"/>
                <a:cs typeface="Segoe UI" panose="020B0502040204020203" pitchFamily="34" charset="0"/>
              </a:rPr>
              <a:t> </a:t>
            </a:r>
            <a:r>
              <a:rPr lang="en-US" altLang="ja-JP" dirty="0">
                <a:latin typeface="+mj-ea"/>
                <a:cs typeface="Segoe UI" panose="020B0502040204020203" pitchFamily="34" charset="0"/>
              </a:rPr>
              <a:t>EU</a:t>
            </a:r>
            <a:r>
              <a:rPr lang="ja-JP" altLang="en-US" dirty="0">
                <a:latin typeface="+mj-ea"/>
                <a:cs typeface="Segoe UI" panose="020B0502040204020203" pitchFamily="34" charset="0"/>
              </a:rPr>
              <a:t> </a:t>
            </a:r>
            <a:r>
              <a:rPr lang="en-US" altLang="ja-JP" dirty="0">
                <a:latin typeface="+mj-ea"/>
                <a:cs typeface="Segoe UI" panose="020B0502040204020203" pitchFamily="34" charset="0"/>
              </a:rPr>
              <a:t>certification</a:t>
            </a:r>
          </a:p>
          <a:p>
            <a:pPr marL="742950" lvl="1" indent="-285750">
              <a:buFont typeface="Arial" panose="020B0604020202020204" pitchFamily="34" charset="0"/>
              <a:buChar char="•"/>
            </a:pPr>
            <a:r>
              <a:rPr lang="en-US" altLang="ja-JP" dirty="0">
                <a:latin typeface="+mj-ea"/>
                <a:cs typeface="Segoe UI" panose="020B0502040204020203" pitchFamily="34" charset="0"/>
              </a:rPr>
              <a:t>Green-e</a:t>
            </a:r>
            <a:r>
              <a:rPr lang="en-US" altLang="ja-JP" baseline="30000" dirty="0">
                <a:latin typeface="+mj-ea"/>
                <a:cs typeface="Segoe UI" panose="020B0502040204020203" pitchFamily="34" charset="0"/>
              </a:rPr>
              <a:t>®</a:t>
            </a:r>
            <a:r>
              <a:rPr lang="ja-JP" altLang="en-US" baseline="30000" dirty="0">
                <a:latin typeface="+mj-ea"/>
                <a:cs typeface="Segoe UI" panose="020B0502040204020203" pitchFamily="34" charset="0"/>
              </a:rPr>
              <a:t> </a:t>
            </a:r>
            <a:r>
              <a:rPr lang="en-US" altLang="ja-JP" dirty="0">
                <a:latin typeface="+mj-ea"/>
                <a:cs typeface="Segoe UI" panose="020B0502040204020203" pitchFamily="34" charset="0"/>
              </a:rPr>
              <a:t>Energy certification</a:t>
            </a:r>
            <a:endParaRPr lang="en-US" altLang="ja-JP" baseline="30000" dirty="0">
              <a:latin typeface="+mj-ea"/>
              <a:cs typeface="Segoe UI" panose="020B0502040204020203" pitchFamily="34" charset="0"/>
            </a:endParaRPr>
          </a:p>
          <a:p>
            <a:pPr marL="742950" lvl="1" indent="-285750">
              <a:buFont typeface="Arial" panose="020B0604020202020204" pitchFamily="34" charset="0"/>
              <a:buChar char="•"/>
            </a:pPr>
            <a:r>
              <a:rPr lang="en-US" altLang="ja-JP" dirty="0" err="1">
                <a:latin typeface="+mj-ea"/>
                <a:cs typeface="Segoe UI" panose="020B0502040204020203" pitchFamily="34" charset="0"/>
              </a:rPr>
              <a:t>EKOenrgy</a:t>
            </a:r>
            <a:endParaRPr lang="en-US" altLang="ja-JP" dirty="0">
              <a:latin typeface="+mj-ea"/>
              <a:cs typeface="Segoe UI" panose="020B0502040204020203" pitchFamily="34" charset="0"/>
            </a:endParaRPr>
          </a:p>
          <a:p>
            <a:pPr marL="742950" lvl="1" indent="-285750">
              <a:buFont typeface="Arial" panose="020B0604020202020204" pitchFamily="34" charset="0"/>
              <a:buChar char="•"/>
            </a:pPr>
            <a:r>
              <a:rPr lang="en-US" altLang="ja-JP" dirty="0" err="1">
                <a:latin typeface="+mj-ea"/>
                <a:cs typeface="Segoe UI" panose="020B0502040204020203" pitchFamily="34" charset="0"/>
              </a:rPr>
              <a:t>GreenPower</a:t>
            </a:r>
            <a:r>
              <a:rPr lang="en-US" altLang="ja-JP" dirty="0">
                <a:latin typeface="+mj-ea"/>
                <a:cs typeface="Segoe UI" panose="020B0502040204020203" pitchFamily="34" charset="0"/>
              </a:rPr>
              <a:t> Renewable Electricity</a:t>
            </a:r>
            <a:r>
              <a:rPr lang="ja-JP" altLang="en-US" dirty="0">
                <a:latin typeface="+mj-ea"/>
                <a:cs typeface="Segoe UI" panose="020B0502040204020203" pitchFamily="34" charset="0"/>
              </a:rPr>
              <a:t>（オーストラリアにおける認証プログラム）</a:t>
            </a:r>
            <a:endParaRPr lang="en-US" altLang="ja-JP" dirty="0">
              <a:latin typeface="+mj-ea"/>
              <a:cs typeface="Segoe UI" panose="020B0502040204020203" pitchFamily="34" charset="0"/>
            </a:endParaRPr>
          </a:p>
          <a:p>
            <a:pPr marL="742950" lvl="1" indent="-285750">
              <a:buFont typeface="Arial" panose="020B0604020202020204" pitchFamily="34" charset="0"/>
              <a:buChar char="•"/>
            </a:pPr>
            <a:r>
              <a:rPr lang="en-US" altLang="ja-JP" dirty="0"/>
              <a:t>The Low Impact Hydropower Institute (LIHI)</a:t>
            </a:r>
            <a:endParaRPr lang="en-US" altLang="ja-JP" dirty="0">
              <a:latin typeface="+mj-ea"/>
              <a:cs typeface="Segoe UI" panose="020B0502040204020203" pitchFamily="34" charset="0"/>
            </a:endParaRPr>
          </a:p>
          <a:p>
            <a:pPr marL="742950" lvl="1" indent="-285750">
              <a:buFont typeface="Arial" panose="020B0604020202020204" pitchFamily="34" charset="0"/>
              <a:buChar char="•"/>
            </a:pPr>
            <a:r>
              <a:rPr lang="en-US" altLang="ja-JP" dirty="0"/>
              <a:t>The Hydropower Sustainability Council Hydropower Sustainability Standard</a:t>
            </a:r>
            <a:endParaRPr lang="en-US" altLang="ja-JP" dirty="0">
              <a:latin typeface="+mj-ea"/>
              <a:cs typeface="Segoe UI" panose="020B0502040204020203" pitchFamily="34" charset="0"/>
            </a:endParaRPr>
          </a:p>
        </p:txBody>
      </p:sp>
      <p:sp>
        <p:nvSpPr>
          <p:cNvPr id="5" name="Text Box 9">
            <a:extLst>
              <a:ext uri="{FF2B5EF4-FFF2-40B4-BE49-F238E27FC236}">
                <a16:creationId xmlns:a16="http://schemas.microsoft.com/office/drawing/2014/main" id="{2F299781-6EA1-437B-9693-520D1AC76BAA}"/>
              </a:ext>
            </a:extLst>
          </p:cNvPr>
          <p:cNvSpPr txBox="1">
            <a:spLocks noChangeArrowheads="1"/>
          </p:cNvSpPr>
          <p:nvPr/>
        </p:nvSpPr>
        <p:spPr bwMode="auto">
          <a:xfrm>
            <a:off x="629383" y="7188161"/>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Technical Criteria </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(https://www.there100.org/sites/re100/files/2025-04/RE100%20technical%20criteria%20%2B%20appendices%20%2815%20April%202025%29.pdf), </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42347007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F20598-D26F-3F90-DE11-B3EA5210099E}"/>
              </a:ext>
            </a:extLst>
          </p:cNvPr>
          <p:cNvSpPr>
            <a:spLocks noGrp="1"/>
          </p:cNvSpPr>
          <p:nvPr>
            <p:ph type="title"/>
          </p:nvPr>
        </p:nvSpPr>
        <p:spPr/>
        <p:txBody>
          <a:bodyPr/>
          <a:lstStyle/>
          <a:p>
            <a:r>
              <a:rPr lang="en-US" altLang="ja-JP" dirty="0"/>
              <a:t>RE100</a:t>
            </a:r>
            <a:r>
              <a:rPr lang="ja-JP" altLang="en-US" dirty="0"/>
              <a:t>の再エネ調達手法</a:t>
            </a:r>
            <a:endParaRPr kumimoji="1" lang="ja-JP" altLang="en-US" dirty="0"/>
          </a:p>
        </p:txBody>
      </p:sp>
      <p:sp>
        <p:nvSpPr>
          <p:cNvPr id="3" name="コンテンツ プレースホルダー 2">
            <a:extLst>
              <a:ext uri="{FF2B5EF4-FFF2-40B4-BE49-F238E27FC236}">
                <a16:creationId xmlns:a16="http://schemas.microsoft.com/office/drawing/2014/main" id="{B7267F3C-2576-AA09-7CBC-8C52178ECEF9}"/>
              </a:ext>
            </a:extLst>
          </p:cNvPr>
          <p:cNvSpPr>
            <a:spLocks noGrp="1"/>
          </p:cNvSpPr>
          <p:nvPr>
            <p:ph sz="quarter" idx="12"/>
          </p:nvPr>
        </p:nvSpPr>
        <p:spPr>
          <a:xfrm>
            <a:off x="161925" y="1110920"/>
            <a:ext cx="10367963" cy="634941"/>
          </a:xfrm>
        </p:spPr>
        <p:txBody>
          <a:bodyPr/>
          <a:lstStyle/>
          <a:p>
            <a:r>
              <a:rPr lang="en-US" altLang="ja-JP" dirty="0"/>
              <a:t>RE100</a:t>
            </a:r>
            <a:r>
              <a:rPr lang="ja-JP" altLang="en-US" dirty="0"/>
              <a:t>の再エネ電力調達手法としては以下の</a:t>
            </a:r>
            <a:r>
              <a:rPr lang="en-US" altLang="ja-JP" dirty="0"/>
              <a:t>5</a:t>
            </a:r>
            <a:r>
              <a:rPr lang="ja-JP" altLang="en-US" dirty="0"/>
              <a:t>種類、</a:t>
            </a:r>
            <a:r>
              <a:rPr lang="en-US" altLang="ja-JP" dirty="0"/>
              <a:t>8</a:t>
            </a:r>
            <a:r>
              <a:rPr lang="ja-JP" altLang="en-US" dirty="0"/>
              <a:t>手法に分類</a:t>
            </a:r>
            <a:endParaRPr lang="en-US" altLang="ja-JP" dirty="0"/>
          </a:p>
        </p:txBody>
      </p:sp>
      <p:graphicFrame>
        <p:nvGraphicFramePr>
          <p:cNvPr id="14" name="表 13"/>
          <p:cNvGraphicFramePr>
            <a:graphicFrameLocks noGrp="1"/>
          </p:cNvGraphicFramePr>
          <p:nvPr>
            <p:extLst>
              <p:ext uri="{D42A27DB-BD31-4B8C-83A1-F6EECF244321}">
                <p14:modId xmlns:p14="http://schemas.microsoft.com/office/powerpoint/2010/main" val="3269527210"/>
              </p:ext>
            </p:extLst>
          </p:nvPr>
        </p:nvGraphicFramePr>
        <p:xfrm>
          <a:off x="1570017" y="2379131"/>
          <a:ext cx="8959871" cy="4175760"/>
        </p:xfrm>
        <a:graphic>
          <a:graphicData uri="http://schemas.openxmlformats.org/drawingml/2006/table">
            <a:tbl>
              <a:tblPr firstRow="1" bandRow="1"/>
              <a:tblGrid>
                <a:gridCol w="8959871">
                  <a:extLst>
                    <a:ext uri="{9D8B030D-6E8A-4147-A177-3AD203B41FA5}">
                      <a16:colId xmlns:a16="http://schemas.microsoft.com/office/drawing/2014/main" val="20000"/>
                    </a:ext>
                  </a:extLst>
                </a:gridCol>
              </a:tblGrid>
              <a:tr h="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en-US" altLang="ja-JP" sz="2000" b="1" dirty="0">
                          <a:solidFill>
                            <a:schemeClr val="tx1"/>
                          </a:solidFill>
                          <a:latin typeface="+mn-ea"/>
                          <a:ea typeface="+mn-ea"/>
                        </a:rPr>
                        <a:t>1.</a:t>
                      </a:r>
                      <a:r>
                        <a:rPr kumimoji="1" lang="ja-JP" altLang="en-US" sz="2000" b="1" dirty="0">
                          <a:solidFill>
                            <a:schemeClr val="tx1"/>
                          </a:solidFill>
                          <a:latin typeface="+mn-ea"/>
                          <a:ea typeface="+mn-ea"/>
                        </a:rPr>
                        <a:t>　企業が保有する設備における自家発電</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en-US" altLang="ja-JP" sz="2000" b="1" dirty="0">
                          <a:solidFill>
                            <a:schemeClr val="tx1"/>
                          </a:solidFill>
                          <a:latin typeface="+mn-ea"/>
                          <a:ea typeface="+mn-ea"/>
                        </a:rPr>
                        <a:t>2.</a:t>
                      </a:r>
                      <a:r>
                        <a:rPr kumimoji="1" lang="ja-JP" altLang="en-US" sz="2000" b="1" dirty="0">
                          <a:solidFill>
                            <a:schemeClr val="tx1"/>
                          </a:solidFill>
                          <a:latin typeface="+mn-ea"/>
                          <a:ea typeface="+mn-ea"/>
                        </a:rPr>
                        <a:t>　直接調達（発電事業者との契約）</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2"/>
                  </a:ext>
                </a:extLst>
              </a:tr>
              <a:tr h="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indent="0">
                        <a:buFont typeface="+mj-lt"/>
                        <a:buNone/>
                      </a:pPr>
                      <a:r>
                        <a:rPr kumimoji="1" lang="en-US" altLang="ja-JP" sz="1800" dirty="0">
                          <a:solidFill>
                            <a:schemeClr val="tx1"/>
                          </a:solidFill>
                          <a:latin typeface="+mn-ea"/>
                          <a:ea typeface="+mn-ea"/>
                        </a:rPr>
                        <a:t>2.1</a:t>
                      </a:r>
                      <a:r>
                        <a:rPr kumimoji="1" lang="ja-JP" altLang="en-US" sz="1800" dirty="0">
                          <a:solidFill>
                            <a:schemeClr val="tx1"/>
                          </a:solidFill>
                          <a:latin typeface="+mn-ea"/>
                          <a:ea typeface="+mn-ea"/>
                        </a:rPr>
                        <a:t>　フィジカル</a:t>
                      </a:r>
                      <a:r>
                        <a:rPr kumimoji="1" lang="en-US" altLang="ja-JP" sz="1800" dirty="0">
                          <a:solidFill>
                            <a:schemeClr val="tx1"/>
                          </a:solidFill>
                          <a:latin typeface="+mn-ea"/>
                          <a:ea typeface="+mn-ea"/>
                        </a:rPr>
                        <a:t>PPA</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en-US" altLang="ja-JP" sz="1800" kern="1200" dirty="0">
                          <a:solidFill>
                            <a:schemeClr val="tx1"/>
                          </a:solidFill>
                          <a:latin typeface="+mn-ea"/>
                          <a:ea typeface="+mn-ea"/>
                          <a:cs typeface="+mn-cs"/>
                        </a:rPr>
                        <a:t>2.2</a:t>
                      </a:r>
                      <a:r>
                        <a:rPr kumimoji="1" lang="ja-JP" altLang="en-US" sz="1800" kern="1200" dirty="0">
                          <a:solidFill>
                            <a:schemeClr val="tx1"/>
                          </a:solidFill>
                          <a:latin typeface="+mn-ea"/>
                          <a:ea typeface="+mn-ea"/>
                          <a:cs typeface="+mn-cs"/>
                        </a:rPr>
                        <a:t>　バーチャル</a:t>
                      </a:r>
                      <a:r>
                        <a:rPr kumimoji="1" lang="en-US" altLang="ja-JP" sz="1800" kern="1200" dirty="0">
                          <a:solidFill>
                            <a:schemeClr val="tx1"/>
                          </a:solidFill>
                          <a:latin typeface="+mn-ea"/>
                          <a:ea typeface="+mn-ea"/>
                          <a:cs typeface="+mn-cs"/>
                        </a:rPr>
                        <a:t>PPA</a:t>
                      </a:r>
                      <a:endParaRPr kumimoji="1" lang="ja-JP" altLang="en-US" sz="1800" dirty="0">
                        <a:solidFill>
                          <a:schemeClr val="tx1"/>
                        </a:solidFill>
                        <a:latin typeface="+mn-ea"/>
                        <a:ea typeface="+mn-ea"/>
                        <a:cs typeface="Meiryo UI" panose="020B0604030504040204" pitchFamily="50" charset="-128"/>
                      </a:endParaRP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0">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mn-ea"/>
                          <a:ea typeface="+mn-ea"/>
                          <a:cs typeface="+mn-cs"/>
                        </a:rPr>
                        <a:t>3.</a:t>
                      </a:r>
                      <a:r>
                        <a:rPr kumimoji="1" lang="ja-JP" altLang="en-US" sz="2000" b="1" i="0" u="none" strike="noStrike" kern="1200" cap="none" spc="0" normalizeH="0" baseline="0" noProof="0" dirty="0">
                          <a:ln>
                            <a:noFill/>
                          </a:ln>
                          <a:solidFill>
                            <a:prstClr val="black"/>
                          </a:solidFill>
                          <a:effectLst/>
                          <a:uLnTx/>
                          <a:uFillTx/>
                          <a:latin typeface="+mn-ea"/>
                          <a:ea typeface="+mn-ea"/>
                          <a:cs typeface="+mn-cs"/>
                        </a:rPr>
                        <a:t>　電力小売との契約</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2175374076"/>
                  </a:ext>
                </a:extLst>
              </a:tr>
              <a:tr h="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indent="0">
                        <a:buFont typeface="+mj-lt"/>
                        <a:buNone/>
                      </a:pPr>
                      <a:r>
                        <a:rPr kumimoji="1" lang="en-US" altLang="ja-JP" sz="1800" dirty="0">
                          <a:solidFill>
                            <a:schemeClr val="tx1"/>
                          </a:solidFill>
                          <a:latin typeface="+mn-ea"/>
                          <a:ea typeface="+mn-ea"/>
                          <a:cs typeface="Meiryo UI" panose="020B0604030504040204" pitchFamily="50" charset="-128"/>
                        </a:rPr>
                        <a:t>3.1</a:t>
                      </a:r>
                      <a:r>
                        <a:rPr kumimoji="1" lang="ja-JP" altLang="en-US" sz="1800" dirty="0">
                          <a:solidFill>
                            <a:schemeClr val="tx1"/>
                          </a:solidFill>
                          <a:latin typeface="+mn-ea"/>
                          <a:ea typeface="+mn-ea"/>
                          <a:cs typeface="Meiryo UI" panose="020B0604030504040204" pitchFamily="50" charset="-128"/>
                        </a:rPr>
                        <a:t>　電力小売とのプロジェクト特定契約</a:t>
                      </a:r>
                      <a:endParaRPr kumimoji="1" lang="ja-JP" altLang="en-US" sz="1800" dirty="0">
                        <a:solidFill>
                          <a:schemeClr val="tx1"/>
                        </a:solidFill>
                        <a:latin typeface="+mn-ea"/>
                        <a:ea typeface="+mn-ea"/>
                      </a:endParaRP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en-US" altLang="ja-JP" sz="1800" dirty="0">
                          <a:solidFill>
                            <a:schemeClr val="tx1"/>
                          </a:solidFill>
                          <a:latin typeface="+mn-ea"/>
                          <a:ea typeface="+mn-ea"/>
                          <a:cs typeface="Meiryo UI" panose="020B0604030504040204" pitchFamily="50" charset="-128"/>
                        </a:rPr>
                        <a:t>3.2</a:t>
                      </a:r>
                      <a:r>
                        <a:rPr kumimoji="1" lang="ja-JP" altLang="en-US" sz="1800" dirty="0">
                          <a:solidFill>
                            <a:schemeClr val="tx1"/>
                          </a:solidFill>
                          <a:latin typeface="+mn-ea"/>
                          <a:ea typeface="+mn-ea"/>
                          <a:cs typeface="Meiryo UI" panose="020B0604030504040204" pitchFamily="50" charset="-128"/>
                        </a:rPr>
                        <a:t>　電力小売との小売供給契約（再エネ電力メニュー）</a:t>
                      </a:r>
                      <a:endParaRPr kumimoji="1" lang="en-US" altLang="ja-JP" sz="1800" dirty="0">
                        <a:solidFill>
                          <a:schemeClr val="tx1"/>
                        </a:solidFill>
                        <a:latin typeface="+mn-ea"/>
                        <a:ea typeface="+mn-ea"/>
                        <a:cs typeface="Meiryo UI" panose="020B0604030504040204" pitchFamily="50" charset="-128"/>
                      </a:endParaRP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mn-ea"/>
                          <a:ea typeface="+mn-ea"/>
                          <a:cs typeface="+mn-cs"/>
                        </a:rPr>
                        <a:t>4.</a:t>
                      </a:r>
                      <a:r>
                        <a:rPr kumimoji="1" lang="ja-JP" altLang="en-US" sz="2000" b="1" i="0" u="none" strike="noStrike" kern="1200" cap="none" spc="0" normalizeH="0" baseline="0" noProof="0" dirty="0">
                          <a:ln>
                            <a:noFill/>
                          </a:ln>
                          <a:solidFill>
                            <a:prstClr val="black"/>
                          </a:solidFill>
                          <a:effectLst/>
                          <a:uLnTx/>
                          <a:uFillTx/>
                          <a:latin typeface="+mn-ea"/>
                          <a:ea typeface="+mn-ea"/>
                          <a:cs typeface="+mn-cs"/>
                        </a:rPr>
                        <a:t>　再エネ電力証書（</a:t>
                      </a:r>
                      <a:r>
                        <a:rPr kumimoji="1" lang="en-US" altLang="ja-JP" sz="2000" b="1" i="0" u="none" strike="noStrike" kern="1200" cap="none" spc="0" normalizeH="0" baseline="0" noProof="0" dirty="0">
                          <a:ln>
                            <a:noFill/>
                          </a:ln>
                          <a:solidFill>
                            <a:prstClr val="black"/>
                          </a:solidFill>
                          <a:effectLst/>
                          <a:uLnTx/>
                          <a:uFillTx/>
                          <a:latin typeface="+mn-ea"/>
                          <a:ea typeface="+mn-ea"/>
                          <a:cs typeface="+mn-cs"/>
                        </a:rPr>
                        <a:t>EAC)</a:t>
                      </a:r>
                      <a:r>
                        <a:rPr kumimoji="1" lang="ja-JP" altLang="en-US" sz="2000" b="1" i="0" u="none" strike="noStrike" kern="1200" cap="none" spc="0" normalizeH="0" baseline="0" noProof="0" dirty="0">
                          <a:ln>
                            <a:noFill/>
                          </a:ln>
                          <a:solidFill>
                            <a:prstClr val="black"/>
                          </a:solidFill>
                          <a:effectLst/>
                          <a:uLnTx/>
                          <a:uFillTx/>
                          <a:latin typeface="+mn-ea"/>
                          <a:ea typeface="+mn-ea"/>
                          <a:cs typeface="+mn-cs"/>
                        </a:rPr>
                        <a:t>の調達</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10007"/>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en-US" altLang="ja-JP" sz="2000" b="1" i="0" u="none" strike="noStrike" kern="1200" cap="none" spc="0" normalizeH="0" baseline="0" noProof="0" dirty="0">
                          <a:ln>
                            <a:noFill/>
                          </a:ln>
                          <a:solidFill>
                            <a:prstClr val="black"/>
                          </a:solidFill>
                          <a:effectLst/>
                          <a:uLnTx/>
                          <a:uFillTx/>
                          <a:latin typeface="+mn-ea"/>
                          <a:ea typeface="+mn-ea"/>
                          <a:cs typeface="+mn-cs"/>
                        </a:rPr>
                        <a:t>5.</a:t>
                      </a:r>
                      <a:r>
                        <a:rPr kumimoji="1" lang="ja-JP" altLang="en-US" sz="2000" b="1" i="0" u="none" strike="noStrike" kern="1200" cap="none" spc="0" normalizeH="0" baseline="0" noProof="0" dirty="0">
                          <a:ln>
                            <a:noFill/>
                          </a:ln>
                          <a:solidFill>
                            <a:prstClr val="black"/>
                          </a:solidFill>
                          <a:effectLst/>
                          <a:uLnTx/>
                          <a:uFillTx/>
                          <a:latin typeface="+mn-ea"/>
                          <a:ea typeface="+mn-ea"/>
                          <a:cs typeface="+mn-cs"/>
                        </a:rPr>
                        <a:t>　受動的調達</a:t>
                      </a:r>
                      <a:endParaRPr kumimoji="1" lang="en-US" altLang="ja-JP" sz="2000" baseline="0" dirty="0">
                        <a:solidFill>
                          <a:schemeClr val="tx1"/>
                        </a:solidFill>
                        <a:latin typeface="+mn-ea"/>
                        <a:ea typeface="+mn-ea"/>
                        <a:cs typeface="Meiryo UI" panose="020B0604030504040204" pitchFamily="50" charset="-128"/>
                      </a:endParaRP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10008"/>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en-US" altLang="ja-JP" sz="1800" baseline="0" dirty="0">
                          <a:solidFill>
                            <a:schemeClr val="tx1"/>
                          </a:solidFill>
                          <a:latin typeface="+mn-ea"/>
                          <a:ea typeface="+mn-ea"/>
                          <a:cs typeface="Meiryo UI" panose="020B0604030504040204" pitchFamily="50" charset="-128"/>
                        </a:rPr>
                        <a:t>5.1</a:t>
                      </a:r>
                      <a:r>
                        <a:rPr kumimoji="1" lang="ja-JP" altLang="en-US" sz="1800" baseline="0" dirty="0">
                          <a:solidFill>
                            <a:schemeClr val="tx1"/>
                          </a:solidFill>
                          <a:latin typeface="+mn-ea"/>
                          <a:ea typeface="+mn-ea"/>
                          <a:cs typeface="Meiryo UI" panose="020B0604030504040204" pitchFamily="50" charset="-128"/>
                        </a:rPr>
                        <a:t>　再エネ電力証書（</a:t>
                      </a:r>
                      <a:r>
                        <a:rPr kumimoji="1" lang="en-US" altLang="ja-JP" sz="1800" baseline="0" dirty="0">
                          <a:solidFill>
                            <a:schemeClr val="tx1"/>
                          </a:solidFill>
                          <a:latin typeface="+mn-ea"/>
                          <a:ea typeface="+mn-ea"/>
                          <a:cs typeface="Meiryo UI" panose="020B0604030504040204" pitchFamily="50" charset="-128"/>
                        </a:rPr>
                        <a:t>EAC)</a:t>
                      </a:r>
                      <a:r>
                        <a:rPr kumimoji="1" lang="ja-JP" altLang="en-US" sz="1800" baseline="0" dirty="0">
                          <a:solidFill>
                            <a:schemeClr val="tx1"/>
                          </a:solidFill>
                          <a:latin typeface="+mn-ea"/>
                          <a:ea typeface="+mn-ea"/>
                          <a:cs typeface="Meiryo UI" panose="020B0604030504040204" pitchFamily="50" charset="-128"/>
                        </a:rPr>
                        <a:t>で裏付けられた系統からのデフォルトでの再エネ電力調達</a:t>
                      </a:r>
                      <a:endParaRPr kumimoji="1" lang="en-US" altLang="ja-JP" sz="1800" baseline="0" dirty="0">
                        <a:solidFill>
                          <a:schemeClr val="tx1"/>
                        </a:solidFill>
                        <a:latin typeface="+mn-ea"/>
                        <a:ea typeface="+mn-ea"/>
                        <a:cs typeface="Meiryo UI" panose="020B0604030504040204" pitchFamily="50" charset="-128"/>
                      </a:endParaRP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en-US" altLang="ja-JP" sz="1800" baseline="0" dirty="0">
                          <a:solidFill>
                            <a:schemeClr val="tx1"/>
                          </a:solidFill>
                          <a:latin typeface="+mn-ea"/>
                          <a:ea typeface="+mn-ea"/>
                          <a:cs typeface="Meiryo UI" panose="020B0604030504040204" pitchFamily="50" charset="-128"/>
                        </a:rPr>
                        <a:t>5.2</a:t>
                      </a:r>
                      <a:r>
                        <a:rPr kumimoji="1" lang="ja-JP" altLang="en-US" sz="1800" baseline="0" dirty="0">
                          <a:solidFill>
                            <a:schemeClr val="tx1"/>
                          </a:solidFill>
                          <a:latin typeface="+mn-ea"/>
                          <a:ea typeface="+mn-ea"/>
                          <a:cs typeface="Meiryo UI" panose="020B0604030504040204" pitchFamily="50" charset="-128"/>
                        </a:rPr>
                        <a:t>　再エネ電力の割合が</a:t>
                      </a:r>
                      <a:r>
                        <a:rPr kumimoji="1" lang="en-US" altLang="ja-JP" sz="1800" baseline="0" dirty="0">
                          <a:solidFill>
                            <a:schemeClr val="tx1"/>
                          </a:solidFill>
                          <a:latin typeface="+mn-ea"/>
                          <a:ea typeface="+mn-ea"/>
                          <a:cs typeface="Meiryo UI" panose="020B0604030504040204" pitchFamily="50" charset="-128"/>
                        </a:rPr>
                        <a:t>95%</a:t>
                      </a:r>
                      <a:r>
                        <a:rPr kumimoji="1" lang="ja-JP" altLang="en-US" sz="1800" baseline="0" dirty="0">
                          <a:solidFill>
                            <a:schemeClr val="tx1"/>
                          </a:solidFill>
                          <a:latin typeface="+mn-ea"/>
                          <a:ea typeface="+mn-ea"/>
                          <a:cs typeface="Meiryo UI" panose="020B0604030504040204" pitchFamily="50" charset="-128"/>
                        </a:rPr>
                        <a:t>以上の系統からのデフォルトでの調達</a:t>
                      </a:r>
                    </a:p>
                  </a:txBody>
                  <a:tcPr anchor="ct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8010950"/>
                  </a:ext>
                </a:extLst>
              </a:tr>
            </a:tbl>
          </a:graphicData>
        </a:graphic>
      </p:graphicFrame>
      <p:sp>
        <p:nvSpPr>
          <p:cNvPr id="15" name="テキスト ボックス 14"/>
          <p:cNvSpPr txBox="1"/>
          <p:nvPr/>
        </p:nvSpPr>
        <p:spPr>
          <a:xfrm>
            <a:off x="231189" y="2379131"/>
            <a:ext cx="1338828" cy="369332"/>
          </a:xfrm>
          <a:prstGeom prst="rect">
            <a:avLst/>
          </a:prstGeom>
          <a:noFill/>
        </p:spPr>
        <p:txBody>
          <a:bodyPr wrap="none" rtlCol="0">
            <a:spAutoFit/>
          </a:bodyPr>
          <a:lstStyle/>
          <a:p>
            <a:pPr defTabSz="914400" fontAlgn="base">
              <a:spcBef>
                <a:spcPct val="0"/>
              </a:spcBef>
              <a:spcAft>
                <a:spcPct val="0"/>
              </a:spcAft>
            </a:pPr>
            <a:r>
              <a:rPr lang="ja-JP" altLang="en-US" sz="1800" b="1" dirty="0">
                <a:solidFill>
                  <a:prstClr val="black"/>
                </a:solidFill>
                <a:latin typeface="Segoe UI"/>
              </a:rPr>
              <a:t>■調達手法</a:t>
            </a:r>
          </a:p>
        </p:txBody>
      </p:sp>
      <p:sp>
        <p:nvSpPr>
          <p:cNvPr id="4" name="Text Box 9">
            <a:extLst>
              <a:ext uri="{FF2B5EF4-FFF2-40B4-BE49-F238E27FC236}">
                <a16:creationId xmlns:a16="http://schemas.microsoft.com/office/drawing/2014/main" id="{36C712AF-D807-DA5C-EC6A-CFEE18508C88}"/>
              </a:ext>
            </a:extLst>
          </p:cNvPr>
          <p:cNvSpPr txBox="1">
            <a:spLocks noChangeArrowheads="1"/>
          </p:cNvSpPr>
          <p:nvPr/>
        </p:nvSpPr>
        <p:spPr bwMode="auto">
          <a:xfrm>
            <a:off x="629383" y="7188161"/>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Technical Criteria </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(https://www.there100.org/sites/re100/files/2025-04/RE100%20technical%20criteria%20%2B%20appendices%20%2815%20April%202025%29.pdf), </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34771623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a:t>1.</a:t>
            </a:r>
            <a:r>
              <a:rPr lang="ja-JP" altLang="en-US" dirty="0"/>
              <a:t>　企業が保有する設備における自家発電</a:t>
            </a:r>
          </a:p>
        </p:txBody>
      </p:sp>
      <p:sp>
        <p:nvSpPr>
          <p:cNvPr id="4" name="コンテンツ プレースホルダー 3"/>
          <p:cNvSpPr>
            <a:spLocks noGrp="1"/>
          </p:cNvSpPr>
          <p:nvPr>
            <p:ph sz="quarter" idx="11"/>
          </p:nvPr>
        </p:nvSpPr>
        <p:spPr/>
        <p:txBody>
          <a:bodyPr/>
          <a:lstStyle/>
          <a:p>
            <a:r>
              <a:rPr kumimoji="1" lang="en-US" altLang="ja-JP" dirty="0"/>
              <a:t>RE100</a:t>
            </a:r>
            <a:r>
              <a:rPr kumimoji="1" lang="ja-JP" altLang="en-US" dirty="0"/>
              <a:t>の再エネ電力調達手法</a:t>
            </a:r>
          </a:p>
        </p:txBody>
      </p:sp>
      <p:sp>
        <p:nvSpPr>
          <p:cNvPr id="14" name="コンテンツ プレースホルダー 4"/>
          <p:cNvSpPr>
            <a:spLocks noGrp="1"/>
          </p:cNvSpPr>
          <p:nvPr>
            <p:ph sz="quarter" idx="12"/>
          </p:nvPr>
        </p:nvSpPr>
        <p:spPr>
          <a:xfrm>
            <a:off x="161925" y="1110920"/>
            <a:ext cx="10367963" cy="1327438"/>
          </a:xfrm>
        </p:spPr>
        <p:txBody>
          <a:bodyPr/>
          <a:lstStyle/>
          <a:p>
            <a:r>
              <a:rPr lang="ja-JP" altLang="en-US" dirty="0"/>
              <a:t>自社所有のオンサイト設備（敷地内に設置した再エネ発電設備）もしくはオフサイト設備</a:t>
            </a:r>
            <a:br>
              <a:rPr lang="en-US" altLang="ja-JP" dirty="0"/>
            </a:br>
            <a:r>
              <a:rPr lang="ja-JP" altLang="en-US" dirty="0"/>
              <a:t>（敷地外に設置した再エネ発電設備）から、自営線で再エネ電力を直接調達</a:t>
            </a:r>
            <a:endParaRPr lang="en-US" altLang="ja-JP" dirty="0"/>
          </a:p>
          <a:p>
            <a:pPr marL="630238">
              <a:buFont typeface="Wingdings" panose="05000000000000000000" pitchFamily="2" charset="2"/>
              <a:buChar char="Ø"/>
            </a:pPr>
            <a:r>
              <a:rPr lang="ja-JP" altLang="en-US" dirty="0"/>
              <a:t>物理的な直接調達を指す</a:t>
            </a:r>
          </a:p>
        </p:txBody>
      </p:sp>
      <p:grpSp>
        <p:nvGrpSpPr>
          <p:cNvPr id="8" name="グループ化 7"/>
          <p:cNvGrpSpPr/>
          <p:nvPr/>
        </p:nvGrpSpPr>
        <p:grpSpPr>
          <a:xfrm>
            <a:off x="204907" y="3133473"/>
            <a:ext cx="10273611" cy="3711764"/>
            <a:chOff x="204907" y="3133473"/>
            <a:chExt cx="10273611" cy="3711764"/>
          </a:xfrm>
        </p:grpSpPr>
        <p:sp>
          <p:nvSpPr>
            <p:cNvPr id="11" name="角丸四角形 10"/>
            <p:cNvSpPr/>
            <p:nvPr/>
          </p:nvSpPr>
          <p:spPr bwMode="auto">
            <a:xfrm>
              <a:off x="3458518" y="3133473"/>
              <a:ext cx="7020000" cy="2520000"/>
            </a:xfrm>
            <a:prstGeom prst="roundRect">
              <a:avLst/>
            </a:prstGeom>
            <a:solidFill>
              <a:srgbClr val="CCECFF"/>
            </a:solid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dirty="0">
                <a:solidFill>
                  <a:srgbClr val="000000"/>
                </a:solidFill>
                <a:latin typeface="ＭＳ Ｐゴシック" panose="020B0600070205080204" pitchFamily="50" charset="-128"/>
                <a:ea typeface="ＭＳ Ｐゴシック" pitchFamily="50" charset="-128"/>
                <a:cs typeface="メイリオ" pitchFamily="50" charset="-128"/>
              </a:endParaRPr>
            </a:p>
          </p:txBody>
        </p:sp>
        <p:sp>
          <p:nvSpPr>
            <p:cNvPr id="12" name="角丸四角形 11"/>
            <p:cNvSpPr/>
            <p:nvPr/>
          </p:nvSpPr>
          <p:spPr bwMode="auto">
            <a:xfrm>
              <a:off x="3823342" y="3306076"/>
              <a:ext cx="2654908" cy="2160000"/>
            </a:xfrm>
            <a:prstGeom prst="roundRect">
              <a:avLst/>
            </a:prstGeom>
            <a:solidFill>
              <a:srgbClr val="FFFFFF"/>
            </a:solid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dirty="0">
                <a:solidFill>
                  <a:srgbClr val="000000"/>
                </a:solidFill>
                <a:latin typeface="ＭＳ Ｐゴシック" panose="020B0600070205080204" pitchFamily="50" charset="-128"/>
                <a:ea typeface="ＭＳ Ｐゴシック" pitchFamily="50" charset="-128"/>
                <a:cs typeface="メイリオ" pitchFamily="50" charset="-128"/>
              </a:endParaRPr>
            </a:p>
          </p:txBody>
        </p:sp>
        <p:pic>
          <p:nvPicPr>
            <p:cNvPr id="13" name="図 12"/>
            <p:cNvPicPr>
              <a:picLocks noChangeAspect="1"/>
            </p:cNvPicPr>
            <p:nvPr/>
          </p:nvPicPr>
          <p:blipFill>
            <a:blip r:embed="rId2" cstate="print"/>
            <a:stretch>
              <a:fillRect/>
            </a:stretch>
          </p:blipFill>
          <p:spPr>
            <a:xfrm>
              <a:off x="5333443" y="3655609"/>
              <a:ext cx="945987" cy="1022221"/>
            </a:xfrm>
            <a:prstGeom prst="rect">
              <a:avLst/>
            </a:prstGeom>
          </p:spPr>
        </p:pic>
        <p:pic>
          <p:nvPicPr>
            <p:cNvPr id="21" name="Picture 2" descr="C:\Users\0627631\AppData\Local\Microsoft\Windows\Temporary Internet Files\Content.IE5\LATEI96V\MC900150783[1].wm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791932" y="3386946"/>
              <a:ext cx="1467106" cy="1215117"/>
            </a:xfrm>
            <a:prstGeom prst="rect">
              <a:avLst/>
            </a:prstGeom>
            <a:noFill/>
            <a:extLst>
              <a:ext uri="{909E8E84-426E-40DD-AFC4-6F175D3DCCD1}">
                <a14:hiddenFill xmlns:a14="http://schemas.microsoft.com/office/drawing/2010/main">
                  <a:solidFill>
                    <a:srgbClr val="FFFFFF"/>
                  </a:solidFill>
                </a14:hiddenFill>
              </a:ext>
            </a:extLst>
          </p:spPr>
        </p:pic>
        <p:pic>
          <p:nvPicPr>
            <p:cNvPr id="22" name="図 21"/>
            <p:cNvPicPr>
              <a:picLocks noChangeAspect="1"/>
            </p:cNvPicPr>
            <p:nvPr/>
          </p:nvPicPr>
          <p:blipFill>
            <a:blip r:embed="rId4" cstate="print"/>
            <a:stretch>
              <a:fillRect/>
            </a:stretch>
          </p:blipFill>
          <p:spPr>
            <a:xfrm>
              <a:off x="4053517" y="3673926"/>
              <a:ext cx="1103330" cy="987657"/>
            </a:xfrm>
            <a:prstGeom prst="rect">
              <a:avLst/>
            </a:prstGeom>
          </p:spPr>
        </p:pic>
        <p:sp>
          <p:nvSpPr>
            <p:cNvPr id="23" name="テキスト ボックス 22"/>
            <p:cNvSpPr txBox="1"/>
            <p:nvPr/>
          </p:nvSpPr>
          <p:spPr bwMode="auto">
            <a:xfrm>
              <a:off x="8670122" y="4753481"/>
              <a:ext cx="1710725" cy="646331"/>
            </a:xfrm>
            <a:prstGeom prst="rect">
              <a:avLst/>
            </a:prstGeom>
            <a:noFill/>
            <a:ln w="9525">
              <a:noFill/>
              <a:miter lim="800000"/>
              <a:headEnd/>
              <a:tailEnd/>
            </a:ln>
          </p:spPr>
          <p:txBody>
            <a:bodyPr wrap="square" rtlCol="0">
              <a:spAutoFit/>
            </a:bodyPr>
            <a:lstStyle/>
            <a:p>
              <a:pPr algn="ctr" defTabSz="914400" fontAlgn="base">
                <a:spcBef>
                  <a:spcPct val="0"/>
                </a:spcBef>
              </a:pPr>
              <a:r>
                <a:rPr lang="ja-JP" altLang="en-US" dirty="0">
                  <a:solidFill>
                    <a:srgbClr val="000000"/>
                  </a:solidFill>
                  <a:latin typeface="Meiryo UI" panose="020B0604030504040204" pitchFamily="50" charset="-128"/>
                  <a:cs typeface="Meiryo UI" panose="020B0604030504040204" pitchFamily="50" charset="-128"/>
                </a:rPr>
                <a:t>「再エネ調達」を</a:t>
              </a:r>
              <a:endParaRPr lang="en-US" altLang="ja-JP" dirty="0">
                <a:solidFill>
                  <a:srgbClr val="000000"/>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dirty="0">
                  <a:solidFill>
                    <a:srgbClr val="000000"/>
                  </a:solidFill>
                  <a:latin typeface="Meiryo UI" panose="020B0604030504040204" pitchFamily="50" charset="-128"/>
                  <a:cs typeface="Meiryo UI" panose="020B0604030504040204" pitchFamily="50" charset="-128"/>
                </a:rPr>
                <a:t>主張する消費者</a:t>
              </a:r>
            </a:p>
          </p:txBody>
        </p:sp>
        <p:sp>
          <p:nvSpPr>
            <p:cNvPr id="24" name="テキスト ボックス 23"/>
            <p:cNvSpPr txBox="1"/>
            <p:nvPr/>
          </p:nvSpPr>
          <p:spPr bwMode="auto">
            <a:xfrm>
              <a:off x="4325529" y="4694179"/>
              <a:ext cx="1662635" cy="738664"/>
            </a:xfrm>
            <a:prstGeom prst="rect">
              <a:avLst/>
            </a:prstGeom>
            <a:noFill/>
            <a:ln w="9525">
              <a:noFill/>
              <a:miter lim="800000"/>
              <a:headEnd/>
              <a:tailEnd/>
            </a:ln>
          </p:spPr>
          <p:txBody>
            <a:bodyPr wrap="square" rtlCol="0">
              <a:spAutoFit/>
            </a:bodyPr>
            <a:lstStyle/>
            <a:p>
              <a:pPr algn="ctr" defTabSz="914400" fontAlgn="base">
                <a:spcBef>
                  <a:spcPct val="0"/>
                </a:spcBef>
              </a:pPr>
              <a:r>
                <a:rPr lang="ja-JP" altLang="en-US" dirty="0">
                  <a:solidFill>
                    <a:srgbClr val="000000"/>
                  </a:solidFill>
                  <a:latin typeface="Meiryo UI" panose="020B0604030504040204" pitchFamily="50" charset="-128"/>
                  <a:cs typeface="Meiryo UI" panose="020B0604030504040204" pitchFamily="50" charset="-128"/>
                </a:rPr>
                <a:t>オンサイト設備</a:t>
              </a:r>
              <a:endParaRPr lang="en-US" altLang="ja-JP" dirty="0">
                <a:solidFill>
                  <a:srgbClr val="000000"/>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dirty="0">
                  <a:solidFill>
                    <a:srgbClr val="000000"/>
                  </a:solidFill>
                  <a:latin typeface="Meiryo UI" panose="020B0604030504040204" pitchFamily="50" charset="-128"/>
                  <a:cs typeface="Meiryo UI" panose="020B0604030504040204" pitchFamily="50" charset="-128"/>
                </a:rPr>
                <a:t>（</a:t>
              </a:r>
              <a:r>
                <a:rPr lang="ja-JP" altLang="en-US" dirty="0">
                  <a:solidFill>
                    <a:srgbClr val="FF0000"/>
                  </a:solidFill>
                  <a:latin typeface="Meiryo UI" panose="020B0604030504040204" pitchFamily="50" charset="-128"/>
                  <a:cs typeface="Meiryo UI" panose="020B0604030504040204" pitchFamily="50" charset="-128"/>
                </a:rPr>
                <a:t>敷地</a:t>
              </a:r>
              <a:r>
                <a:rPr lang="ja-JP" altLang="en-US" sz="2400" b="1" dirty="0">
                  <a:solidFill>
                    <a:srgbClr val="FF0000"/>
                  </a:solidFill>
                  <a:latin typeface="Meiryo UI" panose="020B0604030504040204" pitchFamily="50" charset="-128"/>
                  <a:cs typeface="Meiryo UI" panose="020B0604030504040204" pitchFamily="50" charset="-128"/>
                </a:rPr>
                <a:t>内</a:t>
              </a:r>
              <a:r>
                <a:rPr lang="ja-JP" altLang="en-US" dirty="0">
                  <a:solidFill>
                    <a:srgbClr val="000000"/>
                  </a:solidFill>
                  <a:latin typeface="Meiryo UI" panose="020B0604030504040204" pitchFamily="50" charset="-128"/>
                  <a:cs typeface="Meiryo UI" panose="020B0604030504040204" pitchFamily="50" charset="-128"/>
                </a:rPr>
                <a:t>）</a:t>
              </a:r>
            </a:p>
          </p:txBody>
        </p:sp>
        <p:cxnSp>
          <p:nvCxnSpPr>
            <p:cNvPr id="25" name="カギ線コネクタ 24"/>
            <p:cNvCxnSpPr>
              <a:stCxn id="12" idx="3"/>
              <a:endCxn id="26" idx="1"/>
            </p:cNvCxnSpPr>
            <p:nvPr/>
          </p:nvCxnSpPr>
          <p:spPr bwMode="auto">
            <a:xfrm>
              <a:off x="6478250" y="4386076"/>
              <a:ext cx="2053256" cy="0"/>
            </a:xfrm>
            <a:prstGeom prst="bentConnector3">
              <a:avLst>
                <a:gd name="adj1" fmla="val 50000"/>
              </a:avLst>
            </a:prstGeom>
            <a:noFill/>
            <a:ln w="57150" cap="flat" cmpd="sng" algn="ctr">
              <a:solidFill>
                <a:srgbClr val="002060"/>
              </a:solidFill>
              <a:prstDash val="solid"/>
              <a:round/>
              <a:headEnd type="none" w="med" len="med"/>
              <a:tailEnd type="triangle"/>
            </a:ln>
            <a:effectLst/>
          </p:spPr>
        </p:cxnSp>
        <p:sp>
          <p:nvSpPr>
            <p:cNvPr id="26" name="正方形/長方形 25"/>
            <p:cNvSpPr/>
            <p:nvPr/>
          </p:nvSpPr>
          <p:spPr bwMode="auto">
            <a:xfrm>
              <a:off x="8531506" y="4404887"/>
              <a:ext cx="220058" cy="215751"/>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fontAlgn="base">
                <a:spcAft>
                  <a:spcPct val="0"/>
                </a:spcAft>
              </a:pPr>
              <a:endParaRPr lang="ja-JP" altLang="en-US" sz="1800" dirty="0">
                <a:solidFill>
                  <a:srgbClr val="000000"/>
                </a:solidFill>
                <a:latin typeface="ＭＳ Ｐゴシック" panose="020B0600070205080204" pitchFamily="50" charset="-128"/>
                <a:ea typeface="ＭＳ Ｐゴシック" pitchFamily="50" charset="-128"/>
                <a:cs typeface="メイリオ" pitchFamily="50" charset="-128"/>
              </a:endParaRPr>
            </a:p>
          </p:txBody>
        </p:sp>
        <p:cxnSp>
          <p:nvCxnSpPr>
            <p:cNvPr id="27" name="直線コネクタ 26"/>
            <p:cNvCxnSpPr/>
            <p:nvPr/>
          </p:nvCxnSpPr>
          <p:spPr bwMode="auto">
            <a:xfrm flipH="1">
              <a:off x="7991506" y="4938589"/>
              <a:ext cx="540000" cy="0"/>
            </a:xfrm>
            <a:prstGeom prst="line">
              <a:avLst/>
            </a:prstGeom>
            <a:noFill/>
            <a:ln w="38100" cap="flat" cmpd="sng" algn="ctr">
              <a:solidFill>
                <a:srgbClr val="008000"/>
              </a:solidFill>
              <a:prstDash val="solid"/>
              <a:round/>
              <a:headEnd type="triangle" w="med" len="med"/>
              <a:tailEnd type="none" w="med" len="med"/>
            </a:ln>
            <a:effectLst/>
          </p:spPr>
        </p:cxnSp>
        <p:cxnSp>
          <p:nvCxnSpPr>
            <p:cNvPr id="28" name="直線コネクタ 27"/>
            <p:cNvCxnSpPr/>
            <p:nvPr/>
          </p:nvCxnSpPr>
          <p:spPr bwMode="auto">
            <a:xfrm flipH="1">
              <a:off x="7991506" y="5286247"/>
              <a:ext cx="540000" cy="0"/>
            </a:xfrm>
            <a:prstGeom prst="line">
              <a:avLst/>
            </a:prstGeom>
            <a:noFill/>
            <a:ln w="38100" cap="flat" cmpd="sng" algn="ctr">
              <a:solidFill>
                <a:srgbClr val="FF0000"/>
              </a:solidFill>
              <a:prstDash val="solid"/>
              <a:round/>
              <a:headEnd type="triangle" w="med" len="med"/>
              <a:tailEnd type="none" w="med" len="med"/>
            </a:ln>
            <a:effectLst/>
          </p:spPr>
        </p:cxnSp>
        <p:sp>
          <p:nvSpPr>
            <p:cNvPr id="29" name="正方形/長方形 28"/>
            <p:cNvSpPr/>
            <p:nvPr/>
          </p:nvSpPr>
          <p:spPr>
            <a:xfrm>
              <a:off x="6750144" y="5055415"/>
              <a:ext cx="1210588"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FF0000"/>
                  </a:solidFill>
                  <a:latin typeface="Meiryo UI"/>
                </a:rPr>
                <a:t>電力価値</a:t>
              </a:r>
              <a:endParaRPr lang="en-US" altLang="ja-JP" sz="2000" b="1" dirty="0">
                <a:solidFill>
                  <a:srgbClr val="FF0000"/>
                </a:solidFill>
                <a:latin typeface="Meiryo UI"/>
              </a:endParaRPr>
            </a:p>
          </p:txBody>
        </p:sp>
        <p:sp>
          <p:nvSpPr>
            <p:cNvPr id="30" name="正方形/長方形 29"/>
            <p:cNvSpPr/>
            <p:nvPr/>
          </p:nvSpPr>
          <p:spPr>
            <a:xfrm>
              <a:off x="6615808" y="4707757"/>
              <a:ext cx="1375698"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009900"/>
                  </a:solidFill>
                  <a:latin typeface="Meiryo UI"/>
                </a:rPr>
                <a:t>再エネ価値</a:t>
              </a:r>
              <a:endParaRPr lang="en-US" altLang="ja-JP" sz="2000" b="1" dirty="0">
                <a:solidFill>
                  <a:srgbClr val="009900"/>
                </a:solidFill>
                <a:latin typeface="Meiryo UI"/>
              </a:endParaRPr>
            </a:p>
          </p:txBody>
        </p:sp>
        <p:sp>
          <p:nvSpPr>
            <p:cNvPr id="31" name="テキスト ボックス 30"/>
            <p:cNvSpPr txBox="1"/>
            <p:nvPr/>
          </p:nvSpPr>
          <p:spPr bwMode="auto">
            <a:xfrm>
              <a:off x="6854528" y="4181820"/>
              <a:ext cx="1396487" cy="420243"/>
            </a:xfrm>
            <a:prstGeom prst="rect">
              <a:avLst/>
            </a:prstGeom>
            <a:solidFill>
              <a:srgbClr val="FFFFFF"/>
            </a:solidFill>
            <a:ln w="38100">
              <a:solidFill>
                <a:srgbClr val="002060"/>
              </a:solidFill>
              <a:miter lim="800000"/>
              <a:headEnd/>
              <a:tailEnd/>
            </a:ln>
          </p:spPr>
          <p:txBody>
            <a:bodyPr wrap="square" rtlCol="0" anchor="ctr">
              <a:spAutoFit/>
            </a:bodyPr>
            <a:lstStyle/>
            <a:p>
              <a:pPr algn="ctr" defTabSz="914400">
                <a:lnSpc>
                  <a:spcPct val="120000"/>
                </a:lnSpc>
                <a:defRPr/>
              </a:pPr>
              <a:r>
                <a:rPr kumimoji="0" lang="ja-JP" altLang="en-US" sz="2000" kern="0" dirty="0">
                  <a:solidFill>
                    <a:srgbClr val="000000"/>
                  </a:solidFill>
                  <a:latin typeface="Meiryo UI" panose="020B0604030504040204" pitchFamily="50" charset="-128"/>
                  <a:cs typeface="Meiryo UI" panose="020B0604030504040204" pitchFamily="50" charset="-128"/>
                </a:rPr>
                <a:t>自営線</a:t>
              </a:r>
            </a:p>
          </p:txBody>
        </p:sp>
        <p:sp>
          <p:nvSpPr>
            <p:cNvPr id="32" name="円/楕円 31"/>
            <p:cNvSpPr/>
            <p:nvPr/>
          </p:nvSpPr>
          <p:spPr bwMode="auto">
            <a:xfrm>
              <a:off x="3515543" y="3187555"/>
              <a:ext cx="1534371" cy="576064"/>
            </a:xfrm>
            <a:prstGeom prst="ellipse">
              <a:avLst/>
            </a:prstGeom>
            <a:solidFill>
              <a:srgbClr val="4F81BD"/>
            </a:solidFill>
            <a:ln w="25400" cap="flat" cmpd="sng" algn="ctr">
              <a:solidFill>
                <a:srgbClr val="4F81BD">
                  <a:shade val="50000"/>
                </a:srgbClr>
              </a:solidFill>
              <a:prstDash val="soli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000" b="0" i="0" u="none" strike="noStrike" kern="0" cap="none" spc="0" normalizeH="0" baseline="0" noProof="0" dirty="0">
                  <a:ln>
                    <a:noFill/>
                  </a:ln>
                  <a:solidFill>
                    <a:prstClr val="white">
                      <a:lumMod val="95000"/>
                    </a:prstClr>
                  </a:solidFill>
                  <a:effectLst/>
                  <a:uLnTx/>
                  <a:uFillTx/>
                  <a:latin typeface="Meiryo UI"/>
                  <a:ea typeface="Meiryo UI"/>
                  <a:cs typeface="+mn-cs"/>
                </a:rPr>
                <a:t>自社所有</a:t>
              </a:r>
            </a:p>
          </p:txBody>
        </p:sp>
        <p:sp>
          <p:nvSpPr>
            <p:cNvPr id="50" name="角丸四角形 49"/>
            <p:cNvSpPr/>
            <p:nvPr/>
          </p:nvSpPr>
          <p:spPr bwMode="auto">
            <a:xfrm>
              <a:off x="512706" y="3306076"/>
              <a:ext cx="2654908" cy="2160000"/>
            </a:xfrm>
            <a:prstGeom prst="roundRect">
              <a:avLst/>
            </a:prstGeom>
            <a:solidFill>
              <a:srgbClr val="FFFFFF"/>
            </a:solid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dirty="0">
                <a:solidFill>
                  <a:srgbClr val="000000"/>
                </a:solidFill>
                <a:latin typeface="ＭＳ Ｐゴシック" panose="020B0600070205080204" pitchFamily="50" charset="-128"/>
                <a:ea typeface="ＭＳ Ｐゴシック" pitchFamily="50" charset="-128"/>
                <a:cs typeface="メイリオ" pitchFamily="50" charset="-128"/>
              </a:endParaRPr>
            </a:p>
          </p:txBody>
        </p:sp>
        <p:pic>
          <p:nvPicPr>
            <p:cNvPr id="51" name="図 50"/>
            <p:cNvPicPr>
              <a:picLocks noChangeAspect="1"/>
            </p:cNvPicPr>
            <p:nvPr/>
          </p:nvPicPr>
          <p:blipFill>
            <a:blip r:embed="rId2" cstate="print"/>
            <a:stretch>
              <a:fillRect/>
            </a:stretch>
          </p:blipFill>
          <p:spPr>
            <a:xfrm>
              <a:off x="2022807" y="3655609"/>
              <a:ext cx="945987" cy="1022221"/>
            </a:xfrm>
            <a:prstGeom prst="rect">
              <a:avLst/>
            </a:prstGeom>
          </p:spPr>
        </p:pic>
        <p:pic>
          <p:nvPicPr>
            <p:cNvPr id="52" name="図 51"/>
            <p:cNvPicPr>
              <a:picLocks noChangeAspect="1"/>
            </p:cNvPicPr>
            <p:nvPr/>
          </p:nvPicPr>
          <p:blipFill>
            <a:blip r:embed="rId4" cstate="print"/>
            <a:stretch>
              <a:fillRect/>
            </a:stretch>
          </p:blipFill>
          <p:spPr>
            <a:xfrm>
              <a:off x="742881" y="3673926"/>
              <a:ext cx="1103330" cy="987657"/>
            </a:xfrm>
            <a:prstGeom prst="rect">
              <a:avLst/>
            </a:prstGeom>
          </p:spPr>
        </p:pic>
        <p:sp>
          <p:nvSpPr>
            <p:cNvPr id="53" name="テキスト ボックス 52"/>
            <p:cNvSpPr txBox="1"/>
            <p:nvPr/>
          </p:nvSpPr>
          <p:spPr bwMode="auto">
            <a:xfrm>
              <a:off x="1014893" y="4694179"/>
              <a:ext cx="1662635" cy="738664"/>
            </a:xfrm>
            <a:prstGeom prst="rect">
              <a:avLst/>
            </a:prstGeom>
            <a:noFill/>
            <a:ln w="9525">
              <a:noFill/>
              <a:miter lim="800000"/>
              <a:headEnd/>
              <a:tailEnd/>
            </a:ln>
          </p:spPr>
          <p:txBody>
            <a:bodyPr wrap="square" rtlCol="0">
              <a:spAutoFit/>
            </a:bodyPr>
            <a:lstStyle/>
            <a:p>
              <a:pPr algn="ctr" defTabSz="914400" fontAlgn="base">
                <a:spcBef>
                  <a:spcPct val="0"/>
                </a:spcBef>
              </a:pPr>
              <a:r>
                <a:rPr lang="ja-JP" altLang="en-US" dirty="0">
                  <a:solidFill>
                    <a:srgbClr val="000000"/>
                  </a:solidFill>
                  <a:latin typeface="Meiryo UI" panose="020B0604030504040204" pitchFamily="50" charset="-128"/>
                  <a:cs typeface="Meiryo UI" panose="020B0604030504040204" pitchFamily="50" charset="-128"/>
                </a:rPr>
                <a:t>オフサイト設備</a:t>
              </a:r>
              <a:endParaRPr lang="en-US" altLang="ja-JP" dirty="0">
                <a:solidFill>
                  <a:srgbClr val="000000"/>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dirty="0">
                  <a:solidFill>
                    <a:srgbClr val="000000"/>
                  </a:solidFill>
                  <a:latin typeface="Meiryo UI" panose="020B0604030504040204" pitchFamily="50" charset="-128"/>
                  <a:cs typeface="Meiryo UI" panose="020B0604030504040204" pitchFamily="50" charset="-128"/>
                </a:rPr>
                <a:t>（</a:t>
              </a:r>
              <a:r>
                <a:rPr lang="ja-JP" altLang="en-US" dirty="0">
                  <a:solidFill>
                    <a:srgbClr val="FF0000"/>
                  </a:solidFill>
                  <a:latin typeface="Meiryo UI" panose="020B0604030504040204" pitchFamily="50" charset="-128"/>
                  <a:cs typeface="Meiryo UI" panose="020B0604030504040204" pitchFamily="50" charset="-128"/>
                </a:rPr>
                <a:t>敷地</a:t>
              </a:r>
              <a:r>
                <a:rPr lang="ja-JP" altLang="en-US" sz="2400" b="1" dirty="0">
                  <a:solidFill>
                    <a:srgbClr val="FF0000"/>
                  </a:solidFill>
                  <a:latin typeface="Meiryo UI" panose="020B0604030504040204" pitchFamily="50" charset="-128"/>
                  <a:cs typeface="Meiryo UI" panose="020B0604030504040204" pitchFamily="50" charset="-128"/>
                </a:rPr>
                <a:t>外</a:t>
              </a:r>
              <a:r>
                <a:rPr lang="ja-JP" altLang="en-US" dirty="0">
                  <a:solidFill>
                    <a:srgbClr val="000000"/>
                  </a:solidFill>
                  <a:latin typeface="Meiryo UI" panose="020B0604030504040204" pitchFamily="50" charset="-128"/>
                  <a:cs typeface="Meiryo UI" panose="020B0604030504040204" pitchFamily="50" charset="-128"/>
                </a:rPr>
                <a:t>）</a:t>
              </a:r>
            </a:p>
          </p:txBody>
        </p:sp>
        <p:sp>
          <p:nvSpPr>
            <p:cNvPr id="54" name="円/楕円 31"/>
            <p:cNvSpPr/>
            <p:nvPr/>
          </p:nvSpPr>
          <p:spPr bwMode="auto">
            <a:xfrm>
              <a:off x="204907" y="3187555"/>
              <a:ext cx="1534371" cy="576064"/>
            </a:xfrm>
            <a:prstGeom prst="ellipse">
              <a:avLst/>
            </a:prstGeom>
            <a:solidFill>
              <a:srgbClr val="4F81BD"/>
            </a:solidFill>
            <a:ln w="25400" cap="flat" cmpd="sng" algn="ctr">
              <a:solidFill>
                <a:srgbClr val="4F81BD">
                  <a:shade val="50000"/>
                </a:srgbClr>
              </a:solidFill>
              <a:prstDash val="soli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000" b="0" i="0" u="none" strike="noStrike" kern="0" cap="none" spc="0" normalizeH="0" baseline="0" noProof="0" dirty="0">
                  <a:ln>
                    <a:noFill/>
                  </a:ln>
                  <a:solidFill>
                    <a:prstClr val="white">
                      <a:lumMod val="95000"/>
                    </a:prstClr>
                  </a:solidFill>
                  <a:effectLst/>
                  <a:uLnTx/>
                  <a:uFillTx/>
                  <a:latin typeface="Meiryo UI"/>
                  <a:ea typeface="Meiryo UI"/>
                  <a:cs typeface="+mn-cs"/>
                </a:rPr>
                <a:t>自社所有</a:t>
              </a:r>
            </a:p>
          </p:txBody>
        </p:sp>
        <p:cxnSp>
          <p:nvCxnSpPr>
            <p:cNvPr id="55" name="カギ線コネクタ 54"/>
            <p:cNvCxnSpPr/>
            <p:nvPr/>
          </p:nvCxnSpPr>
          <p:spPr bwMode="auto">
            <a:xfrm rot="16200000" flipH="1">
              <a:off x="5603558" y="1858758"/>
              <a:ext cx="2905" cy="7740000"/>
            </a:xfrm>
            <a:prstGeom prst="bentConnector3">
              <a:avLst>
                <a:gd name="adj1" fmla="val 7969191"/>
              </a:avLst>
            </a:prstGeom>
            <a:noFill/>
            <a:ln w="57150" cap="flat" cmpd="sng" algn="ctr">
              <a:solidFill>
                <a:srgbClr val="002060"/>
              </a:solidFill>
              <a:prstDash val="solid"/>
              <a:round/>
              <a:headEnd type="none" w="med" len="med"/>
              <a:tailEnd type="triangle"/>
            </a:ln>
            <a:effectLst/>
          </p:spPr>
        </p:cxnSp>
        <p:sp>
          <p:nvSpPr>
            <p:cNvPr id="56" name="テキスト ボックス 55"/>
            <p:cNvSpPr txBox="1"/>
            <p:nvPr/>
          </p:nvSpPr>
          <p:spPr bwMode="auto">
            <a:xfrm>
              <a:off x="5022404" y="5727305"/>
              <a:ext cx="1165212" cy="420243"/>
            </a:xfrm>
            <a:prstGeom prst="rect">
              <a:avLst/>
            </a:prstGeom>
            <a:solidFill>
              <a:srgbClr val="FFFFFF"/>
            </a:solidFill>
            <a:ln w="38100">
              <a:solidFill>
                <a:srgbClr val="002060"/>
              </a:solidFill>
              <a:miter lim="800000"/>
              <a:headEnd/>
              <a:tailEnd/>
            </a:ln>
          </p:spPr>
          <p:txBody>
            <a:bodyPr wrap="square" rtlCol="0">
              <a:spAutoFit/>
            </a:bodyPr>
            <a:lstStyle/>
            <a:p>
              <a:pPr algn="ctr" defTabSz="914400">
                <a:lnSpc>
                  <a:spcPct val="120000"/>
                </a:lnSpc>
                <a:defRPr/>
              </a:pPr>
              <a:r>
                <a:rPr kumimoji="0" lang="ja-JP" altLang="en-US" sz="2000" kern="0" dirty="0">
                  <a:solidFill>
                    <a:srgbClr val="000000"/>
                  </a:solidFill>
                  <a:latin typeface="Meiryo UI" panose="020B0604030504040204" pitchFamily="50" charset="-128"/>
                  <a:cs typeface="Meiryo UI" panose="020B0604030504040204" pitchFamily="50" charset="-128"/>
                </a:rPr>
                <a:t>自営線</a:t>
              </a:r>
            </a:p>
          </p:txBody>
        </p:sp>
        <p:cxnSp>
          <p:nvCxnSpPr>
            <p:cNvPr id="57" name="直線コネクタ 56"/>
            <p:cNvCxnSpPr/>
            <p:nvPr/>
          </p:nvCxnSpPr>
          <p:spPr bwMode="auto">
            <a:xfrm flipH="1">
              <a:off x="2723167" y="6246863"/>
              <a:ext cx="1332148" cy="0"/>
            </a:xfrm>
            <a:prstGeom prst="line">
              <a:avLst/>
            </a:prstGeom>
            <a:noFill/>
            <a:ln w="38100" cap="flat" cmpd="sng" algn="ctr">
              <a:solidFill>
                <a:srgbClr val="008000"/>
              </a:solidFill>
              <a:prstDash val="solid"/>
              <a:round/>
              <a:headEnd type="triangle" w="med" len="med"/>
              <a:tailEnd type="none" w="med" len="med"/>
            </a:ln>
            <a:effectLst/>
          </p:spPr>
        </p:cxnSp>
        <p:cxnSp>
          <p:nvCxnSpPr>
            <p:cNvPr id="58" name="直線コネクタ 57"/>
            <p:cNvCxnSpPr/>
            <p:nvPr/>
          </p:nvCxnSpPr>
          <p:spPr bwMode="auto">
            <a:xfrm flipH="1">
              <a:off x="2721369" y="6614404"/>
              <a:ext cx="1335744" cy="0"/>
            </a:xfrm>
            <a:prstGeom prst="line">
              <a:avLst/>
            </a:prstGeom>
            <a:noFill/>
            <a:ln w="38100" cap="flat" cmpd="sng" algn="ctr">
              <a:solidFill>
                <a:srgbClr val="FF0000"/>
              </a:solidFill>
              <a:prstDash val="solid"/>
              <a:round/>
              <a:headEnd type="triangle" w="med" len="med"/>
              <a:tailEnd type="none" w="med" len="med"/>
            </a:ln>
            <a:effectLst/>
          </p:spPr>
        </p:cxnSp>
        <p:sp>
          <p:nvSpPr>
            <p:cNvPr id="59" name="正方形/長方形 58"/>
            <p:cNvSpPr/>
            <p:nvPr/>
          </p:nvSpPr>
          <p:spPr>
            <a:xfrm>
              <a:off x="1376284" y="6383572"/>
              <a:ext cx="1293043"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FF0000"/>
                  </a:solidFill>
                  <a:latin typeface="Meiryo UI"/>
                </a:rPr>
                <a:t>電力価値</a:t>
              </a:r>
              <a:endParaRPr lang="en-US" altLang="ja-JP" sz="2000" b="1" dirty="0">
                <a:solidFill>
                  <a:srgbClr val="FF0000"/>
                </a:solidFill>
                <a:latin typeface="Meiryo UI"/>
              </a:endParaRPr>
            </a:p>
          </p:txBody>
        </p:sp>
        <p:sp>
          <p:nvSpPr>
            <p:cNvPr id="60" name="正方形/長方形 59"/>
            <p:cNvSpPr/>
            <p:nvPr/>
          </p:nvSpPr>
          <p:spPr>
            <a:xfrm>
              <a:off x="1191979" y="6012429"/>
              <a:ext cx="1661655"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009900"/>
                  </a:solidFill>
                  <a:latin typeface="Meiryo UI"/>
                </a:rPr>
                <a:t>再エネ価値</a:t>
              </a:r>
              <a:endParaRPr lang="en-US" altLang="ja-JP" sz="2000" b="1" dirty="0">
                <a:solidFill>
                  <a:srgbClr val="009900"/>
                </a:solidFill>
                <a:latin typeface="Meiryo UI"/>
              </a:endParaRPr>
            </a:p>
          </p:txBody>
        </p:sp>
        <p:cxnSp>
          <p:nvCxnSpPr>
            <p:cNvPr id="61" name="直線コネクタ 60"/>
            <p:cNvCxnSpPr/>
            <p:nvPr/>
          </p:nvCxnSpPr>
          <p:spPr bwMode="auto">
            <a:xfrm flipH="1">
              <a:off x="7131288" y="6246863"/>
              <a:ext cx="1332148" cy="0"/>
            </a:xfrm>
            <a:prstGeom prst="line">
              <a:avLst/>
            </a:prstGeom>
            <a:noFill/>
            <a:ln w="38100" cap="flat" cmpd="sng" algn="ctr">
              <a:solidFill>
                <a:srgbClr val="008000"/>
              </a:solidFill>
              <a:prstDash val="solid"/>
              <a:round/>
              <a:headEnd type="triangle" w="med" len="med"/>
              <a:tailEnd type="none" w="med" len="med"/>
            </a:ln>
            <a:effectLst/>
          </p:spPr>
        </p:cxnSp>
        <p:cxnSp>
          <p:nvCxnSpPr>
            <p:cNvPr id="62" name="直線コネクタ 61"/>
            <p:cNvCxnSpPr/>
            <p:nvPr/>
          </p:nvCxnSpPr>
          <p:spPr bwMode="auto">
            <a:xfrm flipH="1">
              <a:off x="7131288" y="6614404"/>
              <a:ext cx="1335744" cy="0"/>
            </a:xfrm>
            <a:prstGeom prst="line">
              <a:avLst/>
            </a:prstGeom>
            <a:noFill/>
            <a:ln w="38100" cap="flat" cmpd="sng" algn="ctr">
              <a:solidFill>
                <a:srgbClr val="FF0000"/>
              </a:solidFill>
              <a:prstDash val="solid"/>
              <a:round/>
              <a:headEnd type="triangle" w="med" len="med"/>
              <a:tailEnd type="none" w="med" len="med"/>
            </a:ln>
            <a:effectLst/>
          </p:spPr>
        </p:cxnSp>
      </p:grpSp>
      <p:sp>
        <p:nvSpPr>
          <p:cNvPr id="2" name="Text Box 9">
            <a:extLst>
              <a:ext uri="{FF2B5EF4-FFF2-40B4-BE49-F238E27FC236}">
                <a16:creationId xmlns:a16="http://schemas.microsoft.com/office/drawing/2014/main" id="{72136DEC-704A-E8D6-2E1D-7EF803E0169C}"/>
              </a:ext>
            </a:extLst>
          </p:cNvPr>
          <p:cNvSpPr txBox="1">
            <a:spLocks noChangeArrowheads="1"/>
          </p:cNvSpPr>
          <p:nvPr/>
        </p:nvSpPr>
        <p:spPr bwMode="auto">
          <a:xfrm>
            <a:off x="629383" y="7188161"/>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Technical Criteria </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(https://www.there100.org/sites/re100/files/2025-04/RE100%20technical%20criteria%20%2B%20appendices%20%2815%20April%202025%29.pdf), </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33984438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a:t>2.1</a:t>
            </a:r>
            <a:r>
              <a:rPr kumimoji="1" lang="ja-JP" altLang="en-US" dirty="0"/>
              <a:t>　フィジカル</a:t>
            </a:r>
            <a:r>
              <a:rPr kumimoji="1" lang="en-US" altLang="ja-JP" dirty="0"/>
              <a:t>PPA</a:t>
            </a:r>
            <a:endParaRPr kumimoji="1" lang="ja-JP" altLang="en-US" dirty="0"/>
          </a:p>
        </p:txBody>
      </p:sp>
      <p:sp>
        <p:nvSpPr>
          <p:cNvPr id="4" name="コンテンツ プレースホルダー 3"/>
          <p:cNvSpPr>
            <a:spLocks noGrp="1"/>
          </p:cNvSpPr>
          <p:nvPr>
            <p:ph sz="quarter" idx="11"/>
          </p:nvPr>
        </p:nvSpPr>
        <p:spPr/>
        <p:txBody>
          <a:bodyPr/>
          <a:lstStyle/>
          <a:p>
            <a:r>
              <a:rPr kumimoji="1" lang="en-US" altLang="ja-JP" dirty="0"/>
              <a:t>RE100</a:t>
            </a:r>
            <a:r>
              <a:rPr kumimoji="1" lang="ja-JP" altLang="en-US" dirty="0"/>
              <a:t>の再エネ電力調達手法</a:t>
            </a:r>
          </a:p>
        </p:txBody>
      </p:sp>
      <p:sp>
        <p:nvSpPr>
          <p:cNvPr id="14" name="コンテンツ プレースホルダー 4"/>
          <p:cNvSpPr>
            <a:spLocks noGrp="1"/>
          </p:cNvSpPr>
          <p:nvPr>
            <p:ph sz="quarter" idx="12"/>
          </p:nvPr>
        </p:nvSpPr>
        <p:spPr>
          <a:xfrm>
            <a:off x="161925" y="1110920"/>
            <a:ext cx="10367963" cy="1327438"/>
          </a:xfrm>
        </p:spPr>
        <p:txBody>
          <a:bodyPr/>
          <a:lstStyle/>
          <a:p>
            <a:r>
              <a:rPr lang="ja-JP" altLang="en-US" dirty="0"/>
              <a:t>他者所有のオンサイト設備（敷地内に設置した再エネ発電設備）もしくはオフサイト設備</a:t>
            </a:r>
            <a:br>
              <a:rPr lang="en-US" altLang="ja-JP" dirty="0"/>
            </a:br>
            <a:r>
              <a:rPr lang="ja-JP" altLang="en-US" dirty="0"/>
              <a:t>（敷地外に設置した再エネ発電設備）から、自営線もしくは系統網経由で再エネ電力を調達</a:t>
            </a:r>
          </a:p>
          <a:p>
            <a:pPr marL="630238">
              <a:buFont typeface="Wingdings" panose="05000000000000000000" pitchFamily="2" charset="2"/>
              <a:buChar char="Ø"/>
            </a:pPr>
            <a:r>
              <a:rPr lang="ja-JP" altLang="en-US" dirty="0"/>
              <a:t>再エネ価値と電力価値の両方を、発電設備から調達する</a:t>
            </a:r>
          </a:p>
        </p:txBody>
      </p:sp>
      <p:grpSp>
        <p:nvGrpSpPr>
          <p:cNvPr id="79" name="グループ化 78"/>
          <p:cNvGrpSpPr/>
          <p:nvPr/>
        </p:nvGrpSpPr>
        <p:grpSpPr>
          <a:xfrm>
            <a:off x="209100" y="2688931"/>
            <a:ext cx="10273611" cy="4404403"/>
            <a:chOff x="209100" y="2688931"/>
            <a:chExt cx="10273611" cy="4404403"/>
          </a:xfrm>
        </p:grpSpPr>
        <p:cxnSp>
          <p:nvCxnSpPr>
            <p:cNvPr id="74" name="カギ線コネクタ 73"/>
            <p:cNvCxnSpPr/>
            <p:nvPr/>
          </p:nvCxnSpPr>
          <p:spPr>
            <a:xfrm>
              <a:off x="1743471" y="5020897"/>
              <a:ext cx="7786206" cy="1466521"/>
            </a:xfrm>
            <a:prstGeom prst="bentConnector3">
              <a:avLst>
                <a:gd name="adj1" fmla="val -1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カギ線コネクタ 12"/>
            <p:cNvCxnSpPr/>
            <p:nvPr/>
          </p:nvCxnSpPr>
          <p:spPr>
            <a:xfrm>
              <a:off x="2126751" y="5054130"/>
              <a:ext cx="7171361" cy="1129792"/>
            </a:xfrm>
            <a:prstGeom prst="bentConnector3">
              <a:avLst>
                <a:gd name="adj1" fmla="val 287"/>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sp>
          <p:nvSpPr>
            <p:cNvPr id="25" name="角丸四角形 24"/>
            <p:cNvSpPr/>
            <p:nvPr/>
          </p:nvSpPr>
          <p:spPr bwMode="auto">
            <a:xfrm>
              <a:off x="3462711" y="2688931"/>
              <a:ext cx="7020000" cy="2520000"/>
            </a:xfrm>
            <a:prstGeom prst="roundRect">
              <a:avLst/>
            </a:prstGeom>
            <a:solidFill>
              <a:srgbClr val="CCECFF"/>
            </a:solid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dirty="0">
                <a:solidFill>
                  <a:srgbClr val="000000"/>
                </a:solidFill>
                <a:latin typeface="ＭＳ Ｐゴシック" panose="020B0600070205080204" pitchFamily="50" charset="-128"/>
                <a:ea typeface="ＭＳ Ｐゴシック" pitchFamily="50" charset="-128"/>
                <a:cs typeface="メイリオ" pitchFamily="50" charset="-128"/>
              </a:endParaRPr>
            </a:p>
          </p:txBody>
        </p:sp>
        <p:sp>
          <p:nvSpPr>
            <p:cNvPr id="26" name="角丸四角形 25"/>
            <p:cNvSpPr/>
            <p:nvPr/>
          </p:nvSpPr>
          <p:spPr bwMode="auto">
            <a:xfrm>
              <a:off x="3827535" y="2861534"/>
              <a:ext cx="2654908" cy="2160000"/>
            </a:xfrm>
            <a:prstGeom prst="roundRect">
              <a:avLst/>
            </a:prstGeom>
            <a:solidFill>
              <a:srgbClr val="FFFFFF"/>
            </a:solid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dirty="0">
                <a:solidFill>
                  <a:srgbClr val="000000"/>
                </a:solidFill>
                <a:latin typeface="ＭＳ Ｐゴシック" panose="020B0600070205080204" pitchFamily="50" charset="-128"/>
                <a:ea typeface="ＭＳ Ｐゴシック" pitchFamily="50" charset="-128"/>
                <a:cs typeface="メイリオ" pitchFamily="50" charset="-128"/>
              </a:endParaRPr>
            </a:p>
          </p:txBody>
        </p:sp>
        <p:pic>
          <p:nvPicPr>
            <p:cNvPr id="27" name="図 26"/>
            <p:cNvPicPr>
              <a:picLocks noChangeAspect="1"/>
            </p:cNvPicPr>
            <p:nvPr/>
          </p:nvPicPr>
          <p:blipFill>
            <a:blip r:embed="rId2" cstate="print"/>
            <a:stretch>
              <a:fillRect/>
            </a:stretch>
          </p:blipFill>
          <p:spPr>
            <a:xfrm>
              <a:off x="5337636" y="3211067"/>
              <a:ext cx="945987" cy="1022221"/>
            </a:xfrm>
            <a:prstGeom prst="rect">
              <a:avLst/>
            </a:prstGeom>
          </p:spPr>
        </p:pic>
        <p:pic>
          <p:nvPicPr>
            <p:cNvPr id="28" name="Picture 2" descr="C:\Users\0627631\AppData\Local\Microsoft\Windows\Temporary Internet Files\Content.IE5\LATEI96V\MC900150783[1].wm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796125" y="2942404"/>
              <a:ext cx="1467106" cy="1215117"/>
            </a:xfrm>
            <a:prstGeom prst="rect">
              <a:avLst/>
            </a:prstGeom>
            <a:noFill/>
            <a:extLst>
              <a:ext uri="{909E8E84-426E-40DD-AFC4-6F175D3DCCD1}">
                <a14:hiddenFill xmlns:a14="http://schemas.microsoft.com/office/drawing/2010/main">
                  <a:solidFill>
                    <a:srgbClr val="FFFFFF"/>
                  </a:solidFill>
                </a14:hiddenFill>
              </a:ext>
            </a:extLst>
          </p:spPr>
        </p:pic>
        <p:pic>
          <p:nvPicPr>
            <p:cNvPr id="29" name="図 28"/>
            <p:cNvPicPr>
              <a:picLocks noChangeAspect="1"/>
            </p:cNvPicPr>
            <p:nvPr/>
          </p:nvPicPr>
          <p:blipFill>
            <a:blip r:embed="rId4" cstate="print"/>
            <a:stretch>
              <a:fillRect/>
            </a:stretch>
          </p:blipFill>
          <p:spPr>
            <a:xfrm>
              <a:off x="4057710" y="3229384"/>
              <a:ext cx="1103330" cy="987657"/>
            </a:xfrm>
            <a:prstGeom prst="rect">
              <a:avLst/>
            </a:prstGeom>
          </p:spPr>
        </p:pic>
        <p:sp>
          <p:nvSpPr>
            <p:cNvPr id="30" name="テキスト ボックス 29"/>
            <p:cNvSpPr txBox="1"/>
            <p:nvPr/>
          </p:nvSpPr>
          <p:spPr bwMode="auto">
            <a:xfrm>
              <a:off x="8674315" y="4308939"/>
              <a:ext cx="1710725" cy="646331"/>
            </a:xfrm>
            <a:prstGeom prst="rect">
              <a:avLst/>
            </a:prstGeom>
            <a:noFill/>
            <a:ln w="9525">
              <a:noFill/>
              <a:miter lim="800000"/>
              <a:headEnd/>
              <a:tailEnd/>
            </a:ln>
          </p:spPr>
          <p:txBody>
            <a:bodyPr wrap="square" rtlCol="0">
              <a:spAutoFit/>
            </a:bodyPr>
            <a:lstStyle/>
            <a:p>
              <a:pPr algn="ctr" defTabSz="914400" fontAlgn="base">
                <a:spcBef>
                  <a:spcPct val="0"/>
                </a:spcBef>
              </a:pPr>
              <a:r>
                <a:rPr lang="ja-JP" altLang="en-US" dirty="0">
                  <a:solidFill>
                    <a:srgbClr val="000000"/>
                  </a:solidFill>
                  <a:latin typeface="Meiryo UI" panose="020B0604030504040204" pitchFamily="50" charset="-128"/>
                  <a:cs typeface="Meiryo UI" panose="020B0604030504040204" pitchFamily="50" charset="-128"/>
                </a:rPr>
                <a:t>「再エネ調達」を</a:t>
              </a:r>
              <a:endParaRPr lang="en-US" altLang="ja-JP" dirty="0">
                <a:solidFill>
                  <a:srgbClr val="000000"/>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dirty="0">
                  <a:solidFill>
                    <a:srgbClr val="000000"/>
                  </a:solidFill>
                  <a:latin typeface="Meiryo UI" panose="020B0604030504040204" pitchFamily="50" charset="-128"/>
                  <a:cs typeface="Meiryo UI" panose="020B0604030504040204" pitchFamily="50" charset="-128"/>
                </a:rPr>
                <a:t>主張する消費者</a:t>
              </a:r>
            </a:p>
          </p:txBody>
        </p:sp>
        <p:sp>
          <p:nvSpPr>
            <p:cNvPr id="31" name="テキスト ボックス 30"/>
            <p:cNvSpPr txBox="1"/>
            <p:nvPr/>
          </p:nvSpPr>
          <p:spPr bwMode="auto">
            <a:xfrm>
              <a:off x="4329722" y="4249637"/>
              <a:ext cx="1662635" cy="738664"/>
            </a:xfrm>
            <a:prstGeom prst="rect">
              <a:avLst/>
            </a:prstGeom>
            <a:noFill/>
            <a:ln w="9525">
              <a:noFill/>
              <a:miter lim="800000"/>
              <a:headEnd/>
              <a:tailEnd/>
            </a:ln>
          </p:spPr>
          <p:txBody>
            <a:bodyPr wrap="square" rtlCol="0">
              <a:spAutoFit/>
            </a:bodyPr>
            <a:lstStyle/>
            <a:p>
              <a:pPr algn="ctr" defTabSz="914400" fontAlgn="base">
                <a:spcBef>
                  <a:spcPct val="0"/>
                </a:spcBef>
              </a:pPr>
              <a:r>
                <a:rPr lang="ja-JP" altLang="en-US" dirty="0">
                  <a:solidFill>
                    <a:srgbClr val="000000"/>
                  </a:solidFill>
                  <a:latin typeface="Meiryo UI" panose="020B0604030504040204" pitchFamily="50" charset="-128"/>
                  <a:cs typeface="Meiryo UI" panose="020B0604030504040204" pitchFamily="50" charset="-128"/>
                </a:rPr>
                <a:t>オンサイト設備</a:t>
              </a:r>
              <a:endParaRPr lang="en-US" altLang="ja-JP" dirty="0">
                <a:solidFill>
                  <a:srgbClr val="000000"/>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dirty="0">
                  <a:solidFill>
                    <a:srgbClr val="000000"/>
                  </a:solidFill>
                  <a:latin typeface="Meiryo UI" panose="020B0604030504040204" pitchFamily="50" charset="-128"/>
                  <a:cs typeface="Meiryo UI" panose="020B0604030504040204" pitchFamily="50" charset="-128"/>
                </a:rPr>
                <a:t>（</a:t>
              </a:r>
              <a:r>
                <a:rPr lang="ja-JP" altLang="en-US" dirty="0">
                  <a:solidFill>
                    <a:srgbClr val="FF0000"/>
                  </a:solidFill>
                  <a:latin typeface="Meiryo UI" panose="020B0604030504040204" pitchFamily="50" charset="-128"/>
                  <a:cs typeface="Meiryo UI" panose="020B0604030504040204" pitchFamily="50" charset="-128"/>
                </a:rPr>
                <a:t>敷地</a:t>
              </a:r>
              <a:r>
                <a:rPr lang="ja-JP" altLang="en-US" sz="2400" b="1" dirty="0">
                  <a:solidFill>
                    <a:srgbClr val="FF0000"/>
                  </a:solidFill>
                  <a:latin typeface="Meiryo UI" panose="020B0604030504040204" pitchFamily="50" charset="-128"/>
                  <a:cs typeface="Meiryo UI" panose="020B0604030504040204" pitchFamily="50" charset="-128"/>
                </a:rPr>
                <a:t>内</a:t>
              </a:r>
              <a:r>
                <a:rPr lang="ja-JP" altLang="en-US" dirty="0">
                  <a:solidFill>
                    <a:srgbClr val="000000"/>
                  </a:solidFill>
                  <a:latin typeface="Meiryo UI" panose="020B0604030504040204" pitchFamily="50" charset="-128"/>
                  <a:cs typeface="Meiryo UI" panose="020B0604030504040204" pitchFamily="50" charset="-128"/>
                </a:rPr>
                <a:t>）</a:t>
              </a:r>
            </a:p>
          </p:txBody>
        </p:sp>
        <p:cxnSp>
          <p:nvCxnSpPr>
            <p:cNvPr id="32" name="カギ線コネクタ 31"/>
            <p:cNvCxnSpPr>
              <a:stCxn id="26" idx="3"/>
              <a:endCxn id="33" idx="1"/>
            </p:cNvCxnSpPr>
            <p:nvPr/>
          </p:nvCxnSpPr>
          <p:spPr bwMode="auto">
            <a:xfrm>
              <a:off x="6482443" y="3941534"/>
              <a:ext cx="2053256" cy="0"/>
            </a:xfrm>
            <a:prstGeom prst="bentConnector3">
              <a:avLst>
                <a:gd name="adj1" fmla="val 50000"/>
              </a:avLst>
            </a:prstGeom>
            <a:noFill/>
            <a:ln w="57150" cap="flat" cmpd="sng" algn="ctr">
              <a:solidFill>
                <a:srgbClr val="002060"/>
              </a:solidFill>
              <a:prstDash val="solid"/>
              <a:round/>
              <a:headEnd type="none" w="med" len="med"/>
              <a:tailEnd type="triangle"/>
            </a:ln>
            <a:effectLst/>
          </p:spPr>
        </p:cxnSp>
        <p:sp>
          <p:nvSpPr>
            <p:cNvPr id="33" name="正方形/長方形 32"/>
            <p:cNvSpPr/>
            <p:nvPr/>
          </p:nvSpPr>
          <p:spPr bwMode="auto">
            <a:xfrm>
              <a:off x="8535699" y="3960345"/>
              <a:ext cx="220058" cy="215751"/>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fontAlgn="base">
                <a:spcAft>
                  <a:spcPct val="0"/>
                </a:spcAft>
              </a:pPr>
              <a:endParaRPr lang="ja-JP" altLang="en-US" sz="1800" dirty="0">
                <a:solidFill>
                  <a:srgbClr val="000000"/>
                </a:solidFill>
                <a:latin typeface="ＭＳ Ｐゴシック" panose="020B0600070205080204" pitchFamily="50" charset="-128"/>
                <a:ea typeface="ＭＳ Ｐゴシック" pitchFamily="50" charset="-128"/>
                <a:cs typeface="メイリオ" pitchFamily="50" charset="-128"/>
              </a:endParaRPr>
            </a:p>
          </p:txBody>
        </p:sp>
        <p:cxnSp>
          <p:nvCxnSpPr>
            <p:cNvPr id="49" name="直線コネクタ 48"/>
            <p:cNvCxnSpPr/>
            <p:nvPr/>
          </p:nvCxnSpPr>
          <p:spPr bwMode="auto">
            <a:xfrm flipH="1">
              <a:off x="7995699" y="4494047"/>
              <a:ext cx="540000" cy="0"/>
            </a:xfrm>
            <a:prstGeom prst="line">
              <a:avLst/>
            </a:prstGeom>
            <a:noFill/>
            <a:ln w="38100" cap="flat" cmpd="sng" algn="ctr">
              <a:solidFill>
                <a:srgbClr val="008000"/>
              </a:solidFill>
              <a:prstDash val="solid"/>
              <a:round/>
              <a:headEnd type="triangle" w="med" len="med"/>
              <a:tailEnd type="none" w="med" len="med"/>
            </a:ln>
            <a:effectLst/>
          </p:spPr>
        </p:cxnSp>
        <p:cxnSp>
          <p:nvCxnSpPr>
            <p:cNvPr id="50" name="直線コネクタ 49"/>
            <p:cNvCxnSpPr/>
            <p:nvPr/>
          </p:nvCxnSpPr>
          <p:spPr bwMode="auto">
            <a:xfrm flipH="1">
              <a:off x="7995699" y="4841705"/>
              <a:ext cx="540000" cy="0"/>
            </a:xfrm>
            <a:prstGeom prst="line">
              <a:avLst/>
            </a:prstGeom>
            <a:noFill/>
            <a:ln w="38100" cap="flat" cmpd="sng" algn="ctr">
              <a:solidFill>
                <a:srgbClr val="FF0000"/>
              </a:solidFill>
              <a:prstDash val="solid"/>
              <a:round/>
              <a:headEnd type="triangle" w="med" len="med"/>
              <a:tailEnd type="none" w="med" len="med"/>
            </a:ln>
            <a:effectLst/>
          </p:spPr>
        </p:cxnSp>
        <p:sp>
          <p:nvSpPr>
            <p:cNvPr id="51" name="正方形/長方形 50"/>
            <p:cNvSpPr/>
            <p:nvPr/>
          </p:nvSpPr>
          <p:spPr>
            <a:xfrm>
              <a:off x="6754337" y="4610873"/>
              <a:ext cx="1210588"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FF0000"/>
                  </a:solidFill>
                  <a:latin typeface="Meiryo UI"/>
                </a:rPr>
                <a:t>電力価値</a:t>
              </a:r>
              <a:endParaRPr lang="en-US" altLang="ja-JP" sz="2000" b="1" dirty="0">
                <a:solidFill>
                  <a:srgbClr val="FF0000"/>
                </a:solidFill>
                <a:latin typeface="Meiryo UI"/>
              </a:endParaRPr>
            </a:p>
          </p:txBody>
        </p:sp>
        <p:sp>
          <p:nvSpPr>
            <p:cNvPr id="52" name="正方形/長方形 51"/>
            <p:cNvSpPr/>
            <p:nvPr/>
          </p:nvSpPr>
          <p:spPr>
            <a:xfrm>
              <a:off x="6620001" y="4263215"/>
              <a:ext cx="1375698"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009900"/>
                  </a:solidFill>
                  <a:latin typeface="Meiryo UI"/>
                </a:rPr>
                <a:t>再エネ価値</a:t>
              </a:r>
              <a:endParaRPr lang="en-US" altLang="ja-JP" sz="2000" b="1" dirty="0">
                <a:solidFill>
                  <a:srgbClr val="009900"/>
                </a:solidFill>
                <a:latin typeface="Meiryo UI"/>
              </a:endParaRPr>
            </a:p>
          </p:txBody>
        </p:sp>
        <p:sp>
          <p:nvSpPr>
            <p:cNvPr id="53" name="テキスト ボックス 52"/>
            <p:cNvSpPr txBox="1"/>
            <p:nvPr/>
          </p:nvSpPr>
          <p:spPr bwMode="auto">
            <a:xfrm>
              <a:off x="6858721" y="3737278"/>
              <a:ext cx="1396487" cy="420243"/>
            </a:xfrm>
            <a:prstGeom prst="rect">
              <a:avLst/>
            </a:prstGeom>
            <a:solidFill>
              <a:srgbClr val="FFFFFF"/>
            </a:solidFill>
            <a:ln w="38100">
              <a:solidFill>
                <a:srgbClr val="002060"/>
              </a:solidFill>
              <a:miter lim="800000"/>
              <a:headEnd/>
              <a:tailEnd/>
            </a:ln>
          </p:spPr>
          <p:txBody>
            <a:bodyPr wrap="square" rtlCol="0" anchor="ctr">
              <a:spAutoFit/>
            </a:bodyPr>
            <a:lstStyle/>
            <a:p>
              <a:pPr algn="ctr" defTabSz="914400">
                <a:lnSpc>
                  <a:spcPct val="120000"/>
                </a:lnSpc>
                <a:defRPr/>
              </a:pPr>
              <a:r>
                <a:rPr kumimoji="0" lang="ja-JP" altLang="en-US" sz="2000" kern="0" dirty="0">
                  <a:solidFill>
                    <a:srgbClr val="000000"/>
                  </a:solidFill>
                  <a:latin typeface="Meiryo UI" panose="020B0604030504040204" pitchFamily="50" charset="-128"/>
                  <a:cs typeface="Meiryo UI" panose="020B0604030504040204" pitchFamily="50" charset="-128"/>
                </a:rPr>
                <a:t>自営線</a:t>
              </a:r>
            </a:p>
          </p:txBody>
        </p:sp>
        <p:sp>
          <p:nvSpPr>
            <p:cNvPr id="54" name="円/楕円 31"/>
            <p:cNvSpPr/>
            <p:nvPr/>
          </p:nvSpPr>
          <p:spPr bwMode="auto">
            <a:xfrm>
              <a:off x="3519736" y="2743013"/>
              <a:ext cx="1534371" cy="576064"/>
            </a:xfrm>
            <a:prstGeom prst="ellipse">
              <a:avLst/>
            </a:prstGeom>
            <a:solidFill>
              <a:srgbClr val="4F81BD"/>
            </a:solidFill>
            <a:ln w="25400" cap="flat" cmpd="sng" algn="ctr">
              <a:solidFill>
                <a:srgbClr val="4F81BD">
                  <a:shade val="50000"/>
                </a:srgbClr>
              </a:solidFill>
              <a:prstDash val="soli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000" kern="0" dirty="0">
                  <a:solidFill>
                    <a:prstClr val="white">
                      <a:lumMod val="95000"/>
                    </a:prstClr>
                  </a:solidFill>
                  <a:latin typeface="Meiryo UI"/>
                  <a:ea typeface="Meiryo UI"/>
                </a:rPr>
                <a:t>他者</a:t>
              </a:r>
              <a:r>
                <a:rPr kumimoji="0" lang="ja-JP" altLang="en-US" sz="2000" b="0" i="0" u="none" strike="noStrike" kern="0" cap="none" spc="0" normalizeH="0" baseline="0" noProof="0" dirty="0">
                  <a:ln>
                    <a:noFill/>
                  </a:ln>
                  <a:solidFill>
                    <a:prstClr val="white">
                      <a:lumMod val="95000"/>
                    </a:prstClr>
                  </a:solidFill>
                  <a:effectLst/>
                  <a:uLnTx/>
                  <a:uFillTx/>
                  <a:latin typeface="Meiryo UI"/>
                  <a:ea typeface="Meiryo UI"/>
                  <a:cs typeface="+mn-cs"/>
                </a:rPr>
                <a:t>所有</a:t>
              </a:r>
            </a:p>
          </p:txBody>
        </p:sp>
        <p:sp>
          <p:nvSpPr>
            <p:cNvPr id="55" name="角丸四角形 54"/>
            <p:cNvSpPr/>
            <p:nvPr/>
          </p:nvSpPr>
          <p:spPr bwMode="auto">
            <a:xfrm>
              <a:off x="516899" y="2861534"/>
              <a:ext cx="2654908" cy="2160000"/>
            </a:xfrm>
            <a:prstGeom prst="roundRect">
              <a:avLst/>
            </a:prstGeom>
            <a:solidFill>
              <a:srgbClr val="FFFFFF"/>
            </a:solid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dirty="0">
                <a:solidFill>
                  <a:srgbClr val="000000"/>
                </a:solidFill>
                <a:latin typeface="ＭＳ Ｐゴシック" panose="020B0600070205080204" pitchFamily="50" charset="-128"/>
                <a:ea typeface="ＭＳ Ｐゴシック" pitchFamily="50" charset="-128"/>
                <a:cs typeface="メイリオ" pitchFamily="50" charset="-128"/>
              </a:endParaRPr>
            </a:p>
          </p:txBody>
        </p:sp>
        <p:pic>
          <p:nvPicPr>
            <p:cNvPr id="56" name="図 55"/>
            <p:cNvPicPr>
              <a:picLocks noChangeAspect="1"/>
            </p:cNvPicPr>
            <p:nvPr/>
          </p:nvPicPr>
          <p:blipFill>
            <a:blip r:embed="rId2" cstate="print"/>
            <a:stretch>
              <a:fillRect/>
            </a:stretch>
          </p:blipFill>
          <p:spPr>
            <a:xfrm>
              <a:off x="2027000" y="3211067"/>
              <a:ext cx="945987" cy="1022221"/>
            </a:xfrm>
            <a:prstGeom prst="rect">
              <a:avLst/>
            </a:prstGeom>
          </p:spPr>
        </p:pic>
        <p:pic>
          <p:nvPicPr>
            <p:cNvPr id="57" name="図 56"/>
            <p:cNvPicPr>
              <a:picLocks noChangeAspect="1"/>
            </p:cNvPicPr>
            <p:nvPr/>
          </p:nvPicPr>
          <p:blipFill>
            <a:blip r:embed="rId4" cstate="print"/>
            <a:stretch>
              <a:fillRect/>
            </a:stretch>
          </p:blipFill>
          <p:spPr>
            <a:xfrm>
              <a:off x="747074" y="3229384"/>
              <a:ext cx="1103330" cy="987657"/>
            </a:xfrm>
            <a:prstGeom prst="rect">
              <a:avLst/>
            </a:prstGeom>
          </p:spPr>
        </p:pic>
        <p:sp>
          <p:nvSpPr>
            <p:cNvPr id="58" name="テキスト ボックス 57"/>
            <p:cNvSpPr txBox="1"/>
            <p:nvPr/>
          </p:nvSpPr>
          <p:spPr bwMode="auto">
            <a:xfrm>
              <a:off x="1019086" y="4249637"/>
              <a:ext cx="1662635" cy="738664"/>
            </a:xfrm>
            <a:prstGeom prst="rect">
              <a:avLst/>
            </a:prstGeom>
            <a:noFill/>
            <a:ln w="9525">
              <a:noFill/>
              <a:miter lim="800000"/>
              <a:headEnd/>
              <a:tailEnd/>
            </a:ln>
          </p:spPr>
          <p:txBody>
            <a:bodyPr wrap="square" rtlCol="0">
              <a:spAutoFit/>
            </a:bodyPr>
            <a:lstStyle/>
            <a:p>
              <a:pPr algn="ctr" defTabSz="914400" fontAlgn="base">
                <a:spcBef>
                  <a:spcPct val="0"/>
                </a:spcBef>
              </a:pPr>
              <a:r>
                <a:rPr lang="ja-JP" altLang="en-US" dirty="0">
                  <a:solidFill>
                    <a:srgbClr val="000000"/>
                  </a:solidFill>
                  <a:latin typeface="Meiryo UI" panose="020B0604030504040204" pitchFamily="50" charset="-128"/>
                  <a:cs typeface="Meiryo UI" panose="020B0604030504040204" pitchFamily="50" charset="-128"/>
                </a:rPr>
                <a:t>オフサイト設備</a:t>
              </a:r>
              <a:endParaRPr lang="en-US" altLang="ja-JP" dirty="0">
                <a:solidFill>
                  <a:srgbClr val="000000"/>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dirty="0">
                  <a:solidFill>
                    <a:srgbClr val="000000"/>
                  </a:solidFill>
                  <a:latin typeface="Meiryo UI" panose="020B0604030504040204" pitchFamily="50" charset="-128"/>
                  <a:cs typeface="Meiryo UI" panose="020B0604030504040204" pitchFamily="50" charset="-128"/>
                </a:rPr>
                <a:t>（</a:t>
              </a:r>
              <a:r>
                <a:rPr lang="ja-JP" altLang="en-US" dirty="0">
                  <a:solidFill>
                    <a:srgbClr val="FF0000"/>
                  </a:solidFill>
                  <a:latin typeface="Meiryo UI" panose="020B0604030504040204" pitchFamily="50" charset="-128"/>
                  <a:cs typeface="Meiryo UI" panose="020B0604030504040204" pitchFamily="50" charset="-128"/>
                </a:rPr>
                <a:t>敷地</a:t>
              </a:r>
              <a:r>
                <a:rPr lang="ja-JP" altLang="en-US" sz="2400" b="1" dirty="0">
                  <a:solidFill>
                    <a:srgbClr val="FF0000"/>
                  </a:solidFill>
                  <a:latin typeface="Meiryo UI" panose="020B0604030504040204" pitchFamily="50" charset="-128"/>
                  <a:cs typeface="Meiryo UI" panose="020B0604030504040204" pitchFamily="50" charset="-128"/>
                </a:rPr>
                <a:t>外</a:t>
              </a:r>
              <a:r>
                <a:rPr lang="ja-JP" altLang="en-US" dirty="0">
                  <a:solidFill>
                    <a:srgbClr val="000000"/>
                  </a:solidFill>
                  <a:latin typeface="Meiryo UI" panose="020B0604030504040204" pitchFamily="50" charset="-128"/>
                  <a:cs typeface="Meiryo UI" panose="020B0604030504040204" pitchFamily="50" charset="-128"/>
                </a:rPr>
                <a:t>）</a:t>
              </a:r>
            </a:p>
          </p:txBody>
        </p:sp>
        <p:sp>
          <p:nvSpPr>
            <p:cNvPr id="59" name="円/楕円 31"/>
            <p:cNvSpPr/>
            <p:nvPr/>
          </p:nvSpPr>
          <p:spPr bwMode="auto">
            <a:xfrm>
              <a:off x="209100" y="2743013"/>
              <a:ext cx="1534371" cy="576064"/>
            </a:xfrm>
            <a:prstGeom prst="ellipse">
              <a:avLst/>
            </a:prstGeom>
            <a:solidFill>
              <a:srgbClr val="4F81BD"/>
            </a:solidFill>
            <a:ln w="25400" cap="flat" cmpd="sng" algn="ctr">
              <a:solidFill>
                <a:srgbClr val="4F81BD">
                  <a:shade val="50000"/>
                </a:srgbClr>
              </a:solidFill>
              <a:prstDash val="soli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000" kern="0" dirty="0">
                  <a:solidFill>
                    <a:prstClr val="white">
                      <a:lumMod val="95000"/>
                    </a:prstClr>
                  </a:solidFill>
                  <a:latin typeface="Meiryo UI"/>
                  <a:ea typeface="Meiryo UI"/>
                </a:rPr>
                <a:t>他者</a:t>
              </a:r>
              <a:r>
                <a:rPr kumimoji="0" lang="ja-JP" altLang="en-US" sz="2000" b="0" i="0" u="none" strike="noStrike" kern="0" cap="none" spc="0" normalizeH="0" baseline="0" noProof="0" dirty="0">
                  <a:ln>
                    <a:noFill/>
                  </a:ln>
                  <a:solidFill>
                    <a:prstClr val="white">
                      <a:lumMod val="95000"/>
                    </a:prstClr>
                  </a:solidFill>
                  <a:effectLst/>
                  <a:uLnTx/>
                  <a:uFillTx/>
                  <a:latin typeface="Meiryo UI"/>
                  <a:ea typeface="Meiryo UI"/>
                  <a:cs typeface="+mn-cs"/>
                </a:rPr>
                <a:t>所有</a:t>
              </a:r>
            </a:p>
          </p:txBody>
        </p:sp>
        <p:sp>
          <p:nvSpPr>
            <p:cNvPr id="61" name="テキスト ボックス 60"/>
            <p:cNvSpPr txBox="1"/>
            <p:nvPr/>
          </p:nvSpPr>
          <p:spPr bwMode="auto">
            <a:xfrm>
              <a:off x="5026597" y="5313585"/>
              <a:ext cx="1165212" cy="420243"/>
            </a:xfrm>
            <a:prstGeom prst="rect">
              <a:avLst/>
            </a:prstGeom>
            <a:solidFill>
              <a:srgbClr val="FFFFFF"/>
            </a:solidFill>
            <a:ln w="38100">
              <a:solidFill>
                <a:srgbClr val="002060"/>
              </a:solidFill>
              <a:miter lim="800000"/>
              <a:headEnd/>
              <a:tailEnd/>
            </a:ln>
          </p:spPr>
          <p:txBody>
            <a:bodyPr wrap="square" rtlCol="0">
              <a:spAutoFit/>
            </a:bodyPr>
            <a:lstStyle/>
            <a:p>
              <a:pPr algn="ctr" defTabSz="914400">
                <a:lnSpc>
                  <a:spcPct val="120000"/>
                </a:lnSpc>
                <a:defRPr/>
              </a:pPr>
              <a:r>
                <a:rPr kumimoji="0" lang="ja-JP" altLang="en-US" sz="2000" kern="0" dirty="0">
                  <a:solidFill>
                    <a:srgbClr val="000000"/>
                  </a:solidFill>
                  <a:latin typeface="Meiryo UI" panose="020B0604030504040204" pitchFamily="50" charset="-128"/>
                  <a:cs typeface="Meiryo UI" panose="020B0604030504040204" pitchFamily="50" charset="-128"/>
                </a:rPr>
                <a:t>自営線</a:t>
              </a:r>
            </a:p>
          </p:txBody>
        </p:sp>
        <p:sp>
          <p:nvSpPr>
            <p:cNvPr id="64" name="正方形/長方形 63"/>
            <p:cNvSpPr/>
            <p:nvPr/>
          </p:nvSpPr>
          <p:spPr>
            <a:xfrm>
              <a:off x="2896763" y="6496244"/>
              <a:ext cx="1293043"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FF0000"/>
                  </a:solidFill>
                  <a:latin typeface="Meiryo UI"/>
                </a:rPr>
                <a:t>電力価値</a:t>
              </a:r>
              <a:endParaRPr lang="en-US" altLang="ja-JP" sz="2000" b="1" dirty="0">
                <a:solidFill>
                  <a:srgbClr val="FF0000"/>
                </a:solidFill>
                <a:latin typeface="Meiryo UI"/>
              </a:endParaRPr>
            </a:p>
          </p:txBody>
        </p:sp>
        <p:sp>
          <p:nvSpPr>
            <p:cNvPr id="65" name="正方形/長方形 64"/>
            <p:cNvSpPr/>
            <p:nvPr/>
          </p:nvSpPr>
          <p:spPr>
            <a:xfrm>
              <a:off x="2712458" y="5733828"/>
              <a:ext cx="1661655"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009900"/>
                  </a:solidFill>
                  <a:latin typeface="Meiryo UI"/>
                </a:rPr>
                <a:t>再エネ価値</a:t>
              </a:r>
              <a:endParaRPr lang="en-US" altLang="ja-JP" sz="2000" b="1" dirty="0">
                <a:solidFill>
                  <a:srgbClr val="009900"/>
                </a:solidFill>
                <a:latin typeface="Meiryo UI"/>
              </a:endParaRPr>
            </a:p>
          </p:txBody>
        </p:sp>
        <p:sp>
          <p:nvSpPr>
            <p:cNvPr id="68" name="円/楕円 45"/>
            <p:cNvSpPr/>
            <p:nvPr/>
          </p:nvSpPr>
          <p:spPr bwMode="auto">
            <a:xfrm>
              <a:off x="4967494" y="5833334"/>
              <a:ext cx="1260000" cy="1260000"/>
            </a:xfrm>
            <a:prstGeom prst="ellipse">
              <a:avLst/>
            </a:prstGeom>
            <a:solidFill>
              <a:schemeClr val="bg1"/>
            </a:solidFill>
            <a:ln w="9525">
              <a:solidFill>
                <a:srgbClr val="000000"/>
              </a:solidFill>
              <a:round/>
              <a:headEnd/>
              <a:tailEnd/>
            </a:ln>
          </p:spPr>
          <p:txBody>
            <a:bodyPr wrap="square" lIns="0" tIns="0" rIns="0" bIns="0" rtlCol="0" anchor="ctr">
              <a:spAutoFit/>
            </a:bodyPr>
            <a:lstStyle/>
            <a:p>
              <a:pPr marL="542925" indent="-542925" algn="just" defTabSz="914400">
                <a:lnSpc>
                  <a:spcPct val="120000"/>
                </a:lnSpc>
                <a:spcAft>
                  <a:spcPct val="50000"/>
                </a:spcAft>
                <a:defRPr/>
              </a:pPr>
              <a:endParaRPr kumimoji="0" lang="ja-JP" altLang="en-US" sz="1600" b="1" kern="0" dirty="0">
                <a:solidFill>
                  <a:srgbClr val="000000"/>
                </a:solidFill>
                <a:latin typeface="ＭＳ Ｐゴシック" panose="020B0600070205080204" pitchFamily="50" charset="-128"/>
                <a:ea typeface="ＭＳ Ｐゴシック" pitchFamily="50" charset="-128"/>
              </a:endParaRPr>
            </a:p>
          </p:txBody>
        </p:sp>
        <p:pic>
          <p:nvPicPr>
            <p:cNvPr id="69" name="図 68"/>
            <p:cNvPicPr>
              <a:picLocks noChangeAspect="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5405344" y="5903286"/>
              <a:ext cx="384300" cy="720000"/>
            </a:xfrm>
            <a:prstGeom prst="rect">
              <a:avLst/>
            </a:prstGeom>
            <a:solidFill>
              <a:srgbClr val="FFFFFF"/>
            </a:solidFill>
          </p:spPr>
        </p:pic>
        <p:sp>
          <p:nvSpPr>
            <p:cNvPr id="70" name="テキスト ボックス 69"/>
            <p:cNvSpPr txBox="1"/>
            <p:nvPr/>
          </p:nvSpPr>
          <p:spPr bwMode="auto">
            <a:xfrm>
              <a:off x="5014888" y="6623286"/>
              <a:ext cx="1165212" cy="420243"/>
            </a:xfrm>
            <a:prstGeom prst="rect">
              <a:avLst/>
            </a:prstGeom>
            <a:noFill/>
            <a:ln w="38100">
              <a:noFill/>
              <a:miter lim="800000"/>
              <a:headEnd/>
              <a:tailEnd/>
            </a:ln>
          </p:spPr>
          <p:txBody>
            <a:bodyPr wrap="square" rtlCol="0">
              <a:spAutoFit/>
            </a:bodyPr>
            <a:lstStyle/>
            <a:p>
              <a:pPr algn="ctr" defTabSz="914400" fontAlgn="base">
                <a:lnSpc>
                  <a:spcPct val="120000"/>
                </a:lnSpc>
                <a:spcBef>
                  <a:spcPct val="0"/>
                </a:spcBef>
              </a:pPr>
              <a:r>
                <a:rPr lang="ja-JP" altLang="en-US" sz="2000" dirty="0">
                  <a:solidFill>
                    <a:srgbClr val="000000"/>
                  </a:solidFill>
                  <a:latin typeface="Meiryo UI" panose="020B0604030504040204" pitchFamily="50" charset="-128"/>
                  <a:cs typeface="Meiryo UI" panose="020B0604030504040204" pitchFamily="50" charset="-128"/>
                </a:rPr>
                <a:t>系統網</a:t>
              </a:r>
            </a:p>
          </p:txBody>
        </p:sp>
        <p:cxnSp>
          <p:nvCxnSpPr>
            <p:cNvPr id="77" name="直線コネクタ 76"/>
            <p:cNvCxnSpPr/>
            <p:nvPr/>
          </p:nvCxnSpPr>
          <p:spPr bwMode="auto">
            <a:xfrm rot="16200000" flipH="1">
              <a:off x="8830112" y="5727493"/>
              <a:ext cx="936000" cy="0"/>
            </a:xfrm>
            <a:prstGeom prst="line">
              <a:avLst/>
            </a:prstGeom>
            <a:noFill/>
            <a:ln w="38100" cap="flat" cmpd="sng" algn="ctr">
              <a:solidFill>
                <a:srgbClr val="008000"/>
              </a:solidFill>
              <a:prstDash val="solid"/>
              <a:round/>
              <a:headEnd type="triangle" w="med" len="med"/>
              <a:tailEnd type="none" w="med" len="med"/>
            </a:ln>
            <a:effectLst/>
          </p:spPr>
        </p:cxnSp>
        <p:cxnSp>
          <p:nvCxnSpPr>
            <p:cNvPr id="78" name="直線コネクタ 77"/>
            <p:cNvCxnSpPr/>
            <p:nvPr/>
          </p:nvCxnSpPr>
          <p:spPr bwMode="auto">
            <a:xfrm rot="16200000" flipH="1">
              <a:off x="8899677" y="5874660"/>
              <a:ext cx="1260000" cy="0"/>
            </a:xfrm>
            <a:prstGeom prst="line">
              <a:avLst/>
            </a:prstGeom>
            <a:noFill/>
            <a:ln w="38100" cap="flat" cmpd="sng" algn="ctr">
              <a:solidFill>
                <a:srgbClr val="FF0000"/>
              </a:solidFill>
              <a:prstDash val="solid"/>
              <a:round/>
              <a:headEnd type="triangle" w="med" len="med"/>
              <a:tailEnd type="none" w="med" len="med"/>
            </a:ln>
            <a:effectLst/>
          </p:spPr>
        </p:cxnSp>
      </p:grpSp>
      <p:sp>
        <p:nvSpPr>
          <p:cNvPr id="2" name="Text Box 9">
            <a:extLst>
              <a:ext uri="{FF2B5EF4-FFF2-40B4-BE49-F238E27FC236}">
                <a16:creationId xmlns:a16="http://schemas.microsoft.com/office/drawing/2014/main" id="{D427B476-0F58-9053-ECA2-10071E4B95CA}"/>
              </a:ext>
            </a:extLst>
          </p:cNvPr>
          <p:cNvSpPr txBox="1">
            <a:spLocks noChangeArrowheads="1"/>
          </p:cNvSpPr>
          <p:nvPr/>
        </p:nvSpPr>
        <p:spPr bwMode="auto">
          <a:xfrm>
            <a:off x="629383" y="7188161"/>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Technical Criteria </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(https://www.there100.org/sites/re100/files/2025-04/RE100%20technical%20criteria%20%2B%20appendices%20%2815%20April%202025%29.pdf), </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25010901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a:t>2.2</a:t>
            </a:r>
            <a:r>
              <a:rPr lang="ja-JP" altLang="en-US" dirty="0"/>
              <a:t>　バーチャル</a:t>
            </a:r>
            <a:r>
              <a:rPr lang="en-US" altLang="ja-JP" dirty="0"/>
              <a:t>PPA</a:t>
            </a:r>
            <a:endParaRPr kumimoji="1" lang="ja-JP" altLang="en-US" dirty="0"/>
          </a:p>
        </p:txBody>
      </p:sp>
      <p:sp>
        <p:nvSpPr>
          <p:cNvPr id="4" name="コンテンツ プレースホルダー 3"/>
          <p:cNvSpPr>
            <a:spLocks noGrp="1"/>
          </p:cNvSpPr>
          <p:nvPr>
            <p:ph sz="quarter" idx="11"/>
          </p:nvPr>
        </p:nvSpPr>
        <p:spPr/>
        <p:txBody>
          <a:bodyPr/>
          <a:lstStyle/>
          <a:p>
            <a:r>
              <a:rPr kumimoji="1" lang="en-US" altLang="ja-JP" dirty="0"/>
              <a:t>RE100</a:t>
            </a:r>
            <a:r>
              <a:rPr kumimoji="1" lang="ja-JP" altLang="en-US" dirty="0"/>
              <a:t>の再エネ電力調達手法</a:t>
            </a:r>
          </a:p>
        </p:txBody>
      </p:sp>
      <p:sp>
        <p:nvSpPr>
          <p:cNvPr id="14" name="コンテンツ プレースホルダー 4"/>
          <p:cNvSpPr>
            <a:spLocks noGrp="1"/>
          </p:cNvSpPr>
          <p:nvPr>
            <p:ph sz="quarter" idx="12"/>
          </p:nvPr>
        </p:nvSpPr>
        <p:spPr>
          <a:xfrm>
            <a:off x="161925" y="1110920"/>
            <a:ext cx="10367963" cy="1404382"/>
          </a:xfrm>
        </p:spPr>
        <p:txBody>
          <a:bodyPr/>
          <a:lstStyle/>
          <a:p>
            <a:r>
              <a:rPr lang="ja-JP" altLang="en-US" dirty="0"/>
              <a:t>他者所有のオフサイト設備（敷地外に設置した再エネ発電設備）から、再エネ価値のみを調達</a:t>
            </a:r>
          </a:p>
          <a:p>
            <a:pPr marL="630238">
              <a:buFont typeface="Wingdings" panose="05000000000000000000" pitchFamily="2" charset="2"/>
              <a:buChar char="Ø"/>
            </a:pPr>
            <a:r>
              <a:rPr lang="ja-JP" altLang="en-US" dirty="0"/>
              <a:t>電力価値（電力そのもの）は別途調達する必要がある</a:t>
            </a:r>
            <a:endParaRPr lang="en-US" altLang="ja-JP" dirty="0"/>
          </a:p>
          <a:p>
            <a:pPr marL="630238">
              <a:buFont typeface="Wingdings" panose="05000000000000000000" pitchFamily="2" charset="2"/>
              <a:buChar char="Ø"/>
            </a:pPr>
            <a:r>
              <a:rPr lang="ja-JP" altLang="en-US" dirty="0"/>
              <a:t>再エネ価値のやり取りは、一般に再エネ電力証書（</a:t>
            </a:r>
            <a:r>
              <a:rPr lang="en-US" altLang="ja-JP" dirty="0"/>
              <a:t>EAC)</a:t>
            </a:r>
            <a:r>
              <a:rPr lang="ja-JP" altLang="en-US" dirty="0"/>
              <a:t>で行われる</a:t>
            </a:r>
            <a:endParaRPr lang="en-US" altLang="ja-JP" dirty="0"/>
          </a:p>
        </p:txBody>
      </p:sp>
      <p:grpSp>
        <p:nvGrpSpPr>
          <p:cNvPr id="5" name="グループ化 4"/>
          <p:cNvGrpSpPr/>
          <p:nvPr/>
        </p:nvGrpSpPr>
        <p:grpSpPr>
          <a:xfrm>
            <a:off x="634092" y="2890569"/>
            <a:ext cx="9278798" cy="3914098"/>
            <a:chOff x="634092" y="2890569"/>
            <a:chExt cx="9278798" cy="3914098"/>
          </a:xfrm>
        </p:grpSpPr>
        <p:sp>
          <p:nvSpPr>
            <p:cNvPr id="36" name="角丸四角形 35"/>
            <p:cNvSpPr/>
            <p:nvPr/>
          </p:nvSpPr>
          <p:spPr bwMode="auto">
            <a:xfrm>
              <a:off x="7409634" y="3934485"/>
              <a:ext cx="2503256" cy="2257068"/>
            </a:xfrm>
            <a:prstGeom prst="roundRect">
              <a:avLst/>
            </a:prstGeom>
            <a:solidFill>
              <a:srgbClr val="CCECFF"/>
            </a:solid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dirty="0">
                <a:solidFill>
                  <a:srgbClr val="000000"/>
                </a:solidFill>
                <a:latin typeface="ＭＳ Ｐゴシック" panose="020B0600070205080204" pitchFamily="50" charset="-128"/>
                <a:ea typeface="ＭＳ Ｐゴシック" pitchFamily="50" charset="-128"/>
                <a:cs typeface="メイリオ" pitchFamily="50" charset="-128"/>
              </a:endParaRPr>
            </a:p>
          </p:txBody>
        </p:sp>
        <p:pic>
          <p:nvPicPr>
            <p:cNvPr id="37" name="Picture 2" descr="C:\Users\0627631\AppData\Local\Microsoft\Windows\Temporary Internet Files\Content.IE5\LATEI96V\MC900150783[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933941" y="4103321"/>
              <a:ext cx="1224136" cy="1013879"/>
            </a:xfrm>
            <a:prstGeom prst="rect">
              <a:avLst/>
            </a:prstGeom>
            <a:noFill/>
            <a:extLst>
              <a:ext uri="{909E8E84-426E-40DD-AFC4-6F175D3DCCD1}">
                <a14:hiddenFill xmlns:a14="http://schemas.microsoft.com/office/drawing/2010/main">
                  <a:solidFill>
                    <a:srgbClr val="FFFFFF"/>
                  </a:solidFill>
                </a14:hiddenFill>
              </a:ext>
            </a:extLst>
          </p:spPr>
        </p:pic>
        <p:sp>
          <p:nvSpPr>
            <p:cNvPr id="38" name="テキスト ボックス 37"/>
            <p:cNvSpPr txBox="1"/>
            <p:nvPr/>
          </p:nvSpPr>
          <p:spPr bwMode="auto">
            <a:xfrm>
              <a:off x="7572195" y="5255449"/>
              <a:ext cx="2197950" cy="830997"/>
            </a:xfrm>
            <a:prstGeom prst="rect">
              <a:avLst/>
            </a:prstGeom>
            <a:noFill/>
            <a:ln w="9525">
              <a:noFill/>
              <a:miter lim="800000"/>
              <a:headEnd/>
              <a:tailEnd/>
            </a:ln>
          </p:spPr>
          <p:txBody>
            <a:bodyPr wrap="square" rtlCol="0">
              <a:spAutoFit/>
            </a:bodyPr>
            <a:lstStyle/>
            <a:p>
              <a:pPr algn="ctr" defTabSz="914400" fontAlgn="base">
                <a:lnSpc>
                  <a:spcPct val="120000"/>
                </a:lnSpc>
                <a:spcBef>
                  <a:spcPct val="0"/>
                </a:spcBef>
              </a:pPr>
              <a:r>
                <a:rPr lang="ja-JP" altLang="en-US" sz="2000" dirty="0">
                  <a:solidFill>
                    <a:srgbClr val="000000"/>
                  </a:solidFill>
                  <a:latin typeface="Meiryo UI" panose="020B0604030504040204" pitchFamily="50" charset="-128"/>
                  <a:cs typeface="Meiryo UI" panose="020B0604030504040204" pitchFamily="50" charset="-128"/>
                </a:rPr>
                <a:t>「再エネ調達」を</a:t>
              </a:r>
              <a:endParaRPr lang="en-US" altLang="ja-JP" sz="2000" dirty="0">
                <a:solidFill>
                  <a:srgbClr val="000000"/>
                </a:solidFill>
                <a:latin typeface="Meiryo UI" panose="020B0604030504040204" pitchFamily="50" charset="-128"/>
                <a:cs typeface="Meiryo UI" panose="020B0604030504040204" pitchFamily="50" charset="-128"/>
              </a:endParaRPr>
            </a:p>
            <a:p>
              <a:pPr algn="ctr" defTabSz="914400" fontAlgn="base">
                <a:lnSpc>
                  <a:spcPct val="120000"/>
                </a:lnSpc>
                <a:spcBef>
                  <a:spcPct val="0"/>
                </a:spcBef>
              </a:pPr>
              <a:r>
                <a:rPr lang="ja-JP" altLang="en-US" sz="2000" dirty="0">
                  <a:solidFill>
                    <a:srgbClr val="000000"/>
                  </a:solidFill>
                  <a:latin typeface="Meiryo UI" panose="020B0604030504040204" pitchFamily="50" charset="-128"/>
                  <a:cs typeface="Meiryo UI" panose="020B0604030504040204" pitchFamily="50" charset="-128"/>
                </a:rPr>
                <a:t>主張する消費者</a:t>
              </a:r>
            </a:p>
          </p:txBody>
        </p:sp>
        <p:sp>
          <p:nvSpPr>
            <p:cNvPr id="39" name="正方形/長方形 38"/>
            <p:cNvSpPr/>
            <p:nvPr/>
          </p:nvSpPr>
          <p:spPr bwMode="auto">
            <a:xfrm>
              <a:off x="8018108" y="4952679"/>
              <a:ext cx="183614" cy="18002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fontAlgn="base">
                <a:spcAft>
                  <a:spcPct val="0"/>
                </a:spcAft>
              </a:pPr>
              <a:endParaRPr lang="ja-JP" altLang="en-US" sz="1800" dirty="0">
                <a:solidFill>
                  <a:srgbClr val="000000"/>
                </a:solidFill>
                <a:latin typeface="Meiryo UI" panose="020B0604030504040204" pitchFamily="50" charset="-128"/>
                <a:cs typeface="Meiryo UI" panose="020B0604030504040204" pitchFamily="50" charset="-128"/>
              </a:endParaRPr>
            </a:p>
          </p:txBody>
        </p:sp>
        <p:pic>
          <p:nvPicPr>
            <p:cNvPr id="40" name="図 39"/>
            <p:cNvPicPr>
              <a:picLocks noChangeAspect="1"/>
            </p:cNvPicPr>
            <p:nvPr/>
          </p:nvPicPr>
          <p:blipFill>
            <a:blip r:embed="rId3" cstate="print"/>
            <a:stretch>
              <a:fillRect/>
            </a:stretch>
          </p:blipFill>
          <p:spPr>
            <a:xfrm>
              <a:off x="1944379" y="4262309"/>
              <a:ext cx="875271" cy="945805"/>
            </a:xfrm>
            <a:prstGeom prst="rect">
              <a:avLst/>
            </a:prstGeom>
          </p:spPr>
        </p:pic>
        <p:pic>
          <p:nvPicPr>
            <p:cNvPr id="41" name="図 40"/>
            <p:cNvPicPr>
              <a:picLocks noChangeAspect="1"/>
            </p:cNvPicPr>
            <p:nvPr/>
          </p:nvPicPr>
          <p:blipFill>
            <a:blip r:embed="rId4" cstate="print"/>
            <a:stretch>
              <a:fillRect/>
            </a:stretch>
          </p:blipFill>
          <p:spPr>
            <a:xfrm>
              <a:off x="767511" y="4111483"/>
              <a:ext cx="1056674" cy="945893"/>
            </a:xfrm>
            <a:prstGeom prst="rect">
              <a:avLst/>
            </a:prstGeom>
          </p:spPr>
        </p:pic>
        <p:cxnSp>
          <p:nvCxnSpPr>
            <p:cNvPr id="42" name="直線コネクタ 41"/>
            <p:cNvCxnSpPr/>
            <p:nvPr/>
          </p:nvCxnSpPr>
          <p:spPr bwMode="auto">
            <a:xfrm flipH="1">
              <a:off x="3784164" y="4848490"/>
              <a:ext cx="3369728" cy="20997"/>
            </a:xfrm>
            <a:prstGeom prst="line">
              <a:avLst/>
            </a:prstGeom>
            <a:noFill/>
            <a:ln w="38100" cap="flat" cmpd="sng" algn="ctr">
              <a:solidFill>
                <a:srgbClr val="008000"/>
              </a:solidFill>
              <a:prstDash val="solid"/>
              <a:round/>
              <a:headEnd type="triangle" w="med" len="med"/>
              <a:tailEnd type="none" w="med" len="med"/>
            </a:ln>
            <a:effectLst/>
          </p:spPr>
        </p:cxnSp>
        <p:sp>
          <p:nvSpPr>
            <p:cNvPr id="43" name="メモ 42"/>
            <p:cNvSpPr/>
            <p:nvPr/>
          </p:nvSpPr>
          <p:spPr bwMode="auto">
            <a:xfrm>
              <a:off x="5800552" y="4139325"/>
              <a:ext cx="932512" cy="1379749"/>
            </a:xfrm>
            <a:prstGeom prst="foldedCorner">
              <a:avLst>
                <a:gd name="adj" fmla="val 15896"/>
              </a:avLst>
            </a:prstGeom>
            <a:solidFill>
              <a:srgbClr val="99FF99"/>
            </a:solidFill>
            <a:ln w="28575">
              <a:solidFill>
                <a:srgbClr val="009900"/>
              </a:solidFill>
              <a:round/>
              <a:headEnd/>
              <a:tailEnd/>
            </a:ln>
          </p:spPr>
          <p:txBody>
            <a:bodyPr wrap="square" lIns="72000" tIns="72000" rIns="72000" bIns="72000" rtlCol="0" anchor="ctr" anchorCtr="0">
              <a:noAutofit/>
            </a:bodyPr>
            <a:lstStyle/>
            <a:p>
              <a:pPr algn="ctr" defTabSz="914400" fontAlgn="base">
                <a:spcBef>
                  <a:spcPct val="0"/>
                </a:spcBef>
              </a:pPr>
              <a:r>
                <a:rPr lang="ja-JP" altLang="en-US" sz="2000" dirty="0">
                  <a:solidFill>
                    <a:srgbClr val="000000"/>
                  </a:solidFill>
                  <a:latin typeface="Meiryo UI" panose="020B0604030504040204" pitchFamily="50" charset="-128"/>
                  <a:cs typeface="Meiryo UI" panose="020B0604030504040204" pitchFamily="50" charset="-128"/>
                </a:rPr>
                <a:t>再エネ</a:t>
              </a:r>
              <a:endParaRPr lang="en-US" altLang="ja-JP" sz="2000" dirty="0">
                <a:solidFill>
                  <a:srgbClr val="000000"/>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dirty="0">
                  <a:solidFill>
                    <a:srgbClr val="000000"/>
                  </a:solidFill>
                  <a:latin typeface="Meiryo UI" panose="020B0604030504040204" pitchFamily="50" charset="-128"/>
                  <a:cs typeface="Meiryo UI" panose="020B0604030504040204" pitchFamily="50" charset="-128"/>
                </a:rPr>
                <a:t>電力</a:t>
              </a:r>
              <a:endParaRPr lang="en-US" altLang="ja-JP" sz="2000" dirty="0">
                <a:solidFill>
                  <a:srgbClr val="000000"/>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dirty="0">
                  <a:solidFill>
                    <a:srgbClr val="000000"/>
                  </a:solidFill>
                  <a:latin typeface="Meiryo UI" panose="020B0604030504040204" pitchFamily="50" charset="-128"/>
                  <a:cs typeface="Meiryo UI" panose="020B0604030504040204" pitchFamily="50" charset="-128"/>
                </a:rPr>
                <a:t>証書</a:t>
              </a:r>
            </a:p>
          </p:txBody>
        </p:sp>
        <p:cxnSp>
          <p:nvCxnSpPr>
            <p:cNvPr id="44" name="直線コネクタ 43"/>
            <p:cNvCxnSpPr/>
            <p:nvPr/>
          </p:nvCxnSpPr>
          <p:spPr bwMode="auto">
            <a:xfrm flipH="1" flipV="1">
              <a:off x="3752466" y="5056590"/>
              <a:ext cx="1400234" cy="1161497"/>
            </a:xfrm>
            <a:prstGeom prst="line">
              <a:avLst/>
            </a:prstGeom>
            <a:noFill/>
            <a:ln w="38100" cap="flat" cmpd="sng" algn="ctr">
              <a:solidFill>
                <a:srgbClr val="FF0000"/>
              </a:solidFill>
              <a:prstDash val="solid"/>
              <a:round/>
              <a:headEnd type="triangle" w="med" len="med"/>
              <a:tailEnd type="none" w="med" len="med"/>
            </a:ln>
            <a:effectLst/>
          </p:spPr>
        </p:cxnSp>
        <p:sp>
          <p:nvSpPr>
            <p:cNvPr id="45" name="稲妻 44"/>
            <p:cNvSpPr/>
            <p:nvPr/>
          </p:nvSpPr>
          <p:spPr bwMode="auto">
            <a:xfrm flipH="1">
              <a:off x="4634914" y="5492560"/>
              <a:ext cx="465595" cy="924116"/>
            </a:xfrm>
            <a:prstGeom prst="lightningBolt">
              <a:avLst/>
            </a:prstGeom>
            <a:solidFill>
              <a:srgbClr val="FFFF00"/>
            </a:solidFill>
            <a:ln w="9525">
              <a:solidFill>
                <a:srgbClr val="000000"/>
              </a:solidFill>
              <a:round/>
              <a:headEnd/>
              <a:tailEnd/>
            </a:ln>
          </p:spPr>
          <p:txBody>
            <a:bodyPr wrap="square" lIns="0" tIns="0" rIns="0" bIns="0" rtlCol="0" anchor="ctr">
              <a:spAutoFit/>
            </a:bodyPr>
            <a:lstStyle/>
            <a:p>
              <a:pPr marL="542925" indent="-542925" algn="just" defTabSz="914400">
                <a:lnSpc>
                  <a:spcPct val="120000"/>
                </a:lnSpc>
                <a:spcAft>
                  <a:spcPct val="50000"/>
                </a:spcAft>
                <a:defRPr/>
              </a:pPr>
              <a:endParaRPr kumimoji="0" lang="ja-JP" altLang="en-US" sz="1600" b="1" kern="0" dirty="0">
                <a:solidFill>
                  <a:srgbClr val="000000"/>
                </a:solidFill>
                <a:latin typeface="ＭＳ Ｐゴシック" panose="020B0600070205080204" pitchFamily="50" charset="-128"/>
                <a:ea typeface="ＭＳ Ｐゴシック" pitchFamily="50" charset="-128"/>
              </a:endParaRPr>
            </a:p>
          </p:txBody>
        </p:sp>
        <p:sp>
          <p:nvSpPr>
            <p:cNvPr id="46" name="角丸四角形 45"/>
            <p:cNvSpPr/>
            <p:nvPr/>
          </p:nvSpPr>
          <p:spPr bwMode="auto">
            <a:xfrm>
              <a:off x="634092" y="3934485"/>
              <a:ext cx="2340000" cy="1980000"/>
            </a:xfrm>
            <a:prstGeom prst="roundRect">
              <a:avLst/>
            </a:prstGeom>
            <a:no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dirty="0">
                <a:solidFill>
                  <a:srgbClr val="000000"/>
                </a:solidFill>
                <a:latin typeface="ＭＳ Ｐゴシック" panose="020B0600070205080204" pitchFamily="50" charset="-128"/>
                <a:ea typeface="ＭＳ Ｐゴシック" pitchFamily="50" charset="-128"/>
                <a:cs typeface="メイリオ" pitchFamily="50" charset="-128"/>
              </a:endParaRPr>
            </a:p>
          </p:txBody>
        </p:sp>
        <p:sp>
          <p:nvSpPr>
            <p:cNvPr id="47" name="テキスト ボックス 46"/>
            <p:cNvSpPr txBox="1"/>
            <p:nvPr/>
          </p:nvSpPr>
          <p:spPr bwMode="auto">
            <a:xfrm>
              <a:off x="693852" y="5204385"/>
              <a:ext cx="2220480" cy="677108"/>
            </a:xfrm>
            <a:prstGeom prst="rect">
              <a:avLst/>
            </a:prstGeom>
            <a:noFill/>
            <a:ln w="9525">
              <a:noFill/>
              <a:miter lim="800000"/>
              <a:headEnd/>
              <a:tailEnd/>
            </a:ln>
          </p:spPr>
          <p:txBody>
            <a:bodyPr wrap="square" rtlCol="0">
              <a:spAutoFit/>
            </a:bodyPr>
            <a:lstStyle/>
            <a:p>
              <a:pPr algn="ctr" defTabSz="914400" fontAlgn="base">
                <a:spcBef>
                  <a:spcPct val="0"/>
                </a:spcBef>
              </a:pPr>
              <a:r>
                <a:rPr lang="ja-JP" altLang="en-US" sz="2000" b="1" dirty="0">
                  <a:solidFill>
                    <a:srgbClr val="FF0000"/>
                  </a:solidFill>
                  <a:latin typeface="Meiryo UI" panose="020B0604030504040204" pitchFamily="50" charset="-128"/>
                  <a:cs typeface="Meiryo UI" panose="020B0604030504040204" pitchFamily="50" charset="-128"/>
                </a:rPr>
                <a:t>契約先の</a:t>
              </a:r>
              <a:endParaRPr lang="en-US" altLang="ja-JP" sz="2000" b="1" dirty="0">
                <a:solidFill>
                  <a:srgbClr val="FF0000"/>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dirty="0">
                  <a:solidFill>
                    <a:srgbClr val="000000"/>
                  </a:solidFill>
                  <a:latin typeface="Meiryo UI" panose="020B0604030504040204" pitchFamily="50" charset="-128"/>
                  <a:cs typeface="Meiryo UI" panose="020B0604030504040204" pitchFamily="50" charset="-128"/>
                </a:rPr>
                <a:t>発電事業者</a:t>
              </a:r>
            </a:p>
          </p:txBody>
        </p:sp>
        <p:sp>
          <p:nvSpPr>
            <p:cNvPr id="48" name="正方形/長方形 47"/>
            <p:cNvSpPr/>
            <p:nvPr/>
          </p:nvSpPr>
          <p:spPr>
            <a:xfrm>
              <a:off x="4966446" y="5728286"/>
              <a:ext cx="697627" cy="400110"/>
            </a:xfrm>
            <a:prstGeom prst="rect">
              <a:avLst/>
            </a:prstGeom>
          </p:spPr>
          <p:txBody>
            <a:bodyPr wrap="none">
              <a:spAutoFit/>
            </a:bodyPr>
            <a:lstStyle/>
            <a:p>
              <a:pPr algn="ctr" defTabSz="914400" fontAlgn="base">
                <a:spcBef>
                  <a:spcPct val="0"/>
                </a:spcBef>
              </a:pPr>
              <a:r>
                <a:rPr lang="ja-JP" altLang="en-US" sz="2000" dirty="0">
                  <a:solidFill>
                    <a:srgbClr val="000000"/>
                  </a:solidFill>
                  <a:latin typeface="Meiryo UI" panose="020B0604030504040204" pitchFamily="50" charset="-128"/>
                  <a:cs typeface="Meiryo UI" panose="020B0604030504040204" pitchFamily="50" charset="-128"/>
                </a:rPr>
                <a:t>電力</a:t>
              </a:r>
            </a:p>
          </p:txBody>
        </p:sp>
        <p:sp>
          <p:nvSpPr>
            <p:cNvPr id="54" name="正方形/長方形 53"/>
            <p:cNvSpPr/>
            <p:nvPr/>
          </p:nvSpPr>
          <p:spPr>
            <a:xfrm>
              <a:off x="5152700" y="6047537"/>
              <a:ext cx="2035361" cy="757130"/>
            </a:xfrm>
            <a:prstGeom prst="rect">
              <a:avLst/>
            </a:prstGeom>
          </p:spPr>
          <p:txBody>
            <a:bodyPr wrap="square">
              <a:spAutoFit/>
            </a:bodyPr>
            <a:lstStyle/>
            <a:p>
              <a:pPr algn="ctr" defTabSz="914400" fontAlgn="base">
                <a:lnSpc>
                  <a:spcPct val="120000"/>
                </a:lnSpc>
                <a:spcBef>
                  <a:spcPct val="0"/>
                </a:spcBef>
              </a:pPr>
              <a:r>
                <a:rPr lang="ja-JP" altLang="en-US" sz="1800" dirty="0">
                  <a:solidFill>
                    <a:srgbClr val="000000"/>
                  </a:solidFill>
                  <a:latin typeface="Meiryo UI" panose="020B0604030504040204" pitchFamily="50" charset="-128"/>
                  <a:cs typeface="Meiryo UI" panose="020B0604030504040204" pitchFamily="50" charset="-128"/>
                </a:rPr>
                <a:t>「電力価値」のみを購入する他消費者</a:t>
              </a:r>
            </a:p>
          </p:txBody>
        </p:sp>
        <p:sp>
          <p:nvSpPr>
            <p:cNvPr id="55" name="正方形/長方形 54"/>
            <p:cNvSpPr/>
            <p:nvPr/>
          </p:nvSpPr>
          <p:spPr>
            <a:xfrm>
              <a:off x="3137643" y="5616927"/>
              <a:ext cx="1293043"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FF0000"/>
                  </a:solidFill>
                  <a:latin typeface="Meiryo UI"/>
                </a:rPr>
                <a:t>電力価値</a:t>
              </a:r>
              <a:endParaRPr lang="en-US" altLang="ja-JP" sz="2000" b="1" dirty="0">
                <a:solidFill>
                  <a:srgbClr val="FF0000"/>
                </a:solidFill>
                <a:latin typeface="Meiryo UI"/>
              </a:endParaRPr>
            </a:p>
          </p:txBody>
        </p:sp>
        <p:sp>
          <p:nvSpPr>
            <p:cNvPr id="56" name="正方形/長方形 55"/>
            <p:cNvSpPr/>
            <p:nvPr/>
          </p:nvSpPr>
          <p:spPr>
            <a:xfrm>
              <a:off x="3394920" y="4317812"/>
              <a:ext cx="1661655"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009900"/>
                  </a:solidFill>
                  <a:latin typeface="Meiryo UI"/>
                </a:rPr>
                <a:t>再エネ価値</a:t>
              </a:r>
              <a:endParaRPr lang="en-US" altLang="ja-JP" sz="2000" b="1" dirty="0">
                <a:solidFill>
                  <a:srgbClr val="009900"/>
                </a:solidFill>
                <a:latin typeface="Meiryo UI"/>
              </a:endParaRPr>
            </a:p>
          </p:txBody>
        </p:sp>
        <p:sp>
          <p:nvSpPr>
            <p:cNvPr id="57" name="四角形吹き出し 56"/>
            <p:cNvSpPr/>
            <p:nvPr/>
          </p:nvSpPr>
          <p:spPr bwMode="auto">
            <a:xfrm>
              <a:off x="2873130" y="2890569"/>
              <a:ext cx="3238608" cy="1068736"/>
            </a:xfrm>
            <a:prstGeom prst="wedgeRectCallout">
              <a:avLst>
                <a:gd name="adj1" fmla="val -40627"/>
                <a:gd name="adj2" fmla="val 107998"/>
              </a:avLst>
            </a:prstGeom>
            <a:solidFill>
              <a:srgbClr val="FFFFFF"/>
            </a:solidFill>
            <a:ln w="9525">
              <a:solidFill>
                <a:srgbClr val="000000"/>
              </a:solidFill>
              <a:round/>
              <a:headEnd/>
              <a:tailEnd/>
            </a:ln>
          </p:spPr>
          <p:txBody>
            <a:bodyPr wrap="square" lIns="72000" tIns="72000" rIns="72000" bIns="72000" rtlCol="0" anchor="ctr">
              <a:spAutoFit/>
            </a:bodyPr>
            <a:lstStyle/>
            <a:p>
              <a:pPr defTabSz="914400">
                <a:defRPr/>
              </a:pPr>
              <a:r>
                <a:rPr kumimoji="0" lang="ja-JP" altLang="en-US" sz="2000" kern="0" dirty="0">
                  <a:solidFill>
                    <a:srgbClr val="000000"/>
                  </a:solidFill>
                  <a:latin typeface="Meiryo UI" panose="020B0604030504040204" pitchFamily="50" charset="-128"/>
                  <a:cs typeface="Meiryo UI" panose="020B0604030504040204" pitchFamily="50" charset="-128"/>
                </a:rPr>
                <a:t>再エネ電力を、</a:t>
              </a:r>
              <a:endParaRPr kumimoji="0" lang="en-US" altLang="ja-JP" sz="2000" kern="0" dirty="0">
                <a:solidFill>
                  <a:srgbClr val="000000"/>
                </a:solidFill>
                <a:latin typeface="Meiryo UI" panose="020B0604030504040204" pitchFamily="50" charset="-128"/>
                <a:cs typeface="Meiryo UI" panose="020B0604030504040204" pitchFamily="50" charset="-128"/>
              </a:endParaRPr>
            </a:p>
            <a:p>
              <a:pPr defTabSz="914400">
                <a:defRPr/>
              </a:pPr>
              <a:r>
                <a:rPr kumimoji="0" lang="ja-JP" altLang="en-US" sz="2000" kern="0" dirty="0">
                  <a:solidFill>
                    <a:srgbClr val="000000"/>
                  </a:solidFill>
                  <a:latin typeface="Meiryo UI" panose="020B0604030504040204" pitchFamily="50" charset="-128"/>
                  <a:cs typeface="Meiryo UI" panose="020B0604030504040204" pitchFamily="50" charset="-128"/>
                </a:rPr>
                <a:t>「再エネ価値」と「電力価値」に</a:t>
              </a:r>
              <a:endParaRPr kumimoji="0" lang="en-US" altLang="ja-JP" sz="2000" kern="0" dirty="0">
                <a:solidFill>
                  <a:srgbClr val="000000"/>
                </a:solidFill>
                <a:latin typeface="Meiryo UI" panose="020B0604030504040204" pitchFamily="50" charset="-128"/>
                <a:cs typeface="Meiryo UI" panose="020B0604030504040204" pitchFamily="50" charset="-128"/>
              </a:endParaRPr>
            </a:p>
            <a:p>
              <a:pPr defTabSz="914400">
                <a:defRPr/>
              </a:pPr>
              <a:r>
                <a:rPr kumimoji="0" lang="ja-JP" altLang="en-US" sz="2000" kern="0" dirty="0">
                  <a:solidFill>
                    <a:srgbClr val="000000"/>
                  </a:solidFill>
                  <a:latin typeface="Meiryo UI" panose="020B0604030504040204" pitchFamily="50" charset="-128"/>
                  <a:cs typeface="Meiryo UI" panose="020B0604030504040204" pitchFamily="50" charset="-128"/>
                </a:rPr>
                <a:t>分離して販売</a:t>
              </a:r>
              <a:endParaRPr kumimoji="0" lang="ja-JP" altLang="en-US" sz="2000" b="1" kern="0" dirty="0">
                <a:solidFill>
                  <a:srgbClr val="000000"/>
                </a:solidFill>
                <a:latin typeface="ＭＳ Ｐゴシック" panose="020B0600070205080204" pitchFamily="50" charset="-128"/>
                <a:ea typeface="ＭＳ Ｐゴシック" pitchFamily="50" charset="-128"/>
              </a:endParaRPr>
            </a:p>
          </p:txBody>
        </p:sp>
        <p:sp>
          <p:nvSpPr>
            <p:cNvPr id="58" name="四角形吹き出し 57"/>
            <p:cNvSpPr/>
            <p:nvPr/>
          </p:nvSpPr>
          <p:spPr bwMode="auto">
            <a:xfrm>
              <a:off x="6999704" y="2896887"/>
              <a:ext cx="2913186" cy="760959"/>
            </a:xfrm>
            <a:prstGeom prst="wedgeRectCallout">
              <a:avLst>
                <a:gd name="adj1" fmla="val -17974"/>
                <a:gd name="adj2" fmla="val 72183"/>
              </a:avLst>
            </a:prstGeom>
            <a:solidFill>
              <a:srgbClr val="0A50A0">
                <a:lumMod val="40000"/>
                <a:lumOff val="60000"/>
              </a:srgbClr>
            </a:solidFill>
            <a:ln w="9525">
              <a:solidFill>
                <a:srgbClr val="000000"/>
              </a:solidFill>
              <a:round/>
              <a:headEnd/>
              <a:tailEnd/>
            </a:ln>
          </p:spPr>
          <p:txBody>
            <a:bodyPr wrap="square" lIns="72000" tIns="72000" rIns="72000" bIns="72000" rtlCol="0" anchor="ctr">
              <a:spAutoFit/>
            </a:bodyPr>
            <a:lstStyle/>
            <a:p>
              <a:pPr defTabSz="914400">
                <a:defRPr/>
              </a:pPr>
              <a:r>
                <a:rPr kumimoji="0" lang="ja-JP" altLang="en-US" sz="2000" kern="0" dirty="0">
                  <a:solidFill>
                    <a:srgbClr val="000000"/>
                  </a:solidFill>
                  <a:latin typeface="Meiryo UI" panose="020B0604030504040204" pitchFamily="50" charset="-128"/>
                  <a:cs typeface="Meiryo UI" panose="020B0604030504040204" pitchFamily="50" charset="-128"/>
                </a:rPr>
                <a:t>別途、</a:t>
              </a:r>
              <a:endParaRPr kumimoji="0" lang="en-US" altLang="ja-JP" sz="2000" kern="0" dirty="0">
                <a:solidFill>
                  <a:srgbClr val="000000"/>
                </a:solidFill>
                <a:latin typeface="Meiryo UI" panose="020B0604030504040204" pitchFamily="50" charset="-128"/>
                <a:cs typeface="Meiryo UI" panose="020B0604030504040204" pitchFamily="50" charset="-128"/>
              </a:endParaRPr>
            </a:p>
            <a:p>
              <a:pPr defTabSz="914400">
                <a:defRPr/>
              </a:pPr>
              <a:r>
                <a:rPr kumimoji="0" lang="ja-JP" altLang="en-US" sz="2000" kern="0" dirty="0">
                  <a:solidFill>
                    <a:srgbClr val="000000"/>
                  </a:solidFill>
                  <a:latin typeface="Meiryo UI" panose="020B0604030504040204" pitchFamily="50" charset="-128"/>
                  <a:cs typeface="Meiryo UI" panose="020B0604030504040204" pitchFamily="50" charset="-128"/>
                </a:rPr>
                <a:t>「電力価値」調達が必要。</a:t>
              </a:r>
              <a:endParaRPr kumimoji="0" lang="en-US" altLang="ja-JP" sz="2000" kern="0" dirty="0">
                <a:solidFill>
                  <a:srgbClr val="000000"/>
                </a:solidFill>
                <a:latin typeface="Meiryo UI" panose="020B0604030504040204" pitchFamily="50" charset="-128"/>
                <a:cs typeface="Meiryo UI" panose="020B0604030504040204" pitchFamily="50" charset="-128"/>
              </a:endParaRPr>
            </a:p>
          </p:txBody>
        </p:sp>
      </p:grpSp>
      <p:sp>
        <p:nvSpPr>
          <p:cNvPr id="6" name="Text Box 9">
            <a:extLst>
              <a:ext uri="{FF2B5EF4-FFF2-40B4-BE49-F238E27FC236}">
                <a16:creationId xmlns:a16="http://schemas.microsoft.com/office/drawing/2014/main" id="{9607D0CD-3E8A-B307-A15B-E4962CA1CFB9}"/>
              </a:ext>
            </a:extLst>
          </p:cNvPr>
          <p:cNvSpPr txBox="1">
            <a:spLocks noChangeArrowheads="1"/>
          </p:cNvSpPr>
          <p:nvPr/>
        </p:nvSpPr>
        <p:spPr bwMode="auto">
          <a:xfrm>
            <a:off x="629383" y="7188161"/>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Technical Criteria </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(https://www.there100.org/sites/re100/files/2025-04/RE100%20technical%20criteria%20%2B%20appendices%20%2815%20April%202025%29.pdf), </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5103018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a:t>
            </a:r>
            <a:r>
              <a:rPr lang="ja-JP" altLang="en-US" dirty="0"/>
              <a:t>参考</a:t>
            </a:r>
            <a:r>
              <a:rPr lang="en-US" altLang="ja-JP" dirty="0"/>
              <a:t>】RE100</a:t>
            </a:r>
            <a:r>
              <a:rPr lang="ja-JP" altLang="en-US" dirty="0"/>
              <a:t>参加企業による</a:t>
            </a:r>
            <a:r>
              <a:rPr lang="en-US" altLang="ja-JP" dirty="0"/>
              <a:t>PPA</a:t>
            </a:r>
            <a:r>
              <a:rPr lang="ja-JP" altLang="en-US" dirty="0"/>
              <a:t>事例</a:t>
            </a:r>
            <a:endParaRPr kumimoji="1" lang="ja-JP" altLang="en-US" dirty="0"/>
          </a:p>
        </p:txBody>
      </p:sp>
      <p:sp>
        <p:nvSpPr>
          <p:cNvPr id="7" name="コンテンツ プレースホルダー 2"/>
          <p:cNvSpPr>
            <a:spLocks noGrp="1"/>
          </p:cNvSpPr>
          <p:nvPr>
            <p:ph sz="quarter" idx="12"/>
          </p:nvPr>
        </p:nvSpPr>
        <p:spPr>
          <a:xfrm>
            <a:off x="161925" y="1110920"/>
            <a:ext cx="10367963" cy="942717"/>
          </a:xfrm>
        </p:spPr>
        <p:txBody>
          <a:bodyPr/>
          <a:lstStyle/>
          <a:p>
            <a:r>
              <a:rPr lang="ja-JP" altLang="en-US" dirty="0"/>
              <a:t>制度的に最も好ましい地域である米国、メキシコ、英国、アイルランド、オランダにて</a:t>
            </a:r>
            <a:r>
              <a:rPr lang="en-US" altLang="ja-JP" dirty="0"/>
              <a:t>PPA</a:t>
            </a:r>
            <a:r>
              <a:rPr lang="ja-JP" altLang="en-US" dirty="0"/>
              <a:t>が大幅に増加</a:t>
            </a:r>
            <a:endParaRPr lang="en-US" altLang="ja-JP" dirty="0"/>
          </a:p>
        </p:txBody>
      </p:sp>
      <p:sp>
        <p:nvSpPr>
          <p:cNvPr id="11" name="テキスト ボックス 10"/>
          <p:cNvSpPr txBox="1"/>
          <p:nvPr/>
        </p:nvSpPr>
        <p:spPr>
          <a:xfrm>
            <a:off x="521371" y="2166381"/>
            <a:ext cx="9649072" cy="4909036"/>
          </a:xfrm>
          <a:prstGeom prst="rect">
            <a:avLst/>
          </a:prstGeom>
          <a:noFill/>
        </p:spPr>
        <p:txBody>
          <a:bodyPr wrap="square" rtlCol="0">
            <a:spAutoFit/>
          </a:bodyPr>
          <a:lstStyle/>
          <a:p>
            <a:pPr marL="457200" indent="-457200">
              <a:spcBef>
                <a:spcPts val="600"/>
              </a:spcBef>
              <a:buFont typeface="Wingdings" panose="05000000000000000000" pitchFamily="2" charset="2"/>
              <a:buChar char="l"/>
            </a:pPr>
            <a:r>
              <a:rPr lang="en-US" altLang="ja-JP" sz="2400" dirty="0">
                <a:latin typeface="+mn-ea"/>
                <a:ea typeface="+mn-ea"/>
              </a:rPr>
              <a:t>2017</a:t>
            </a:r>
            <a:r>
              <a:rPr lang="ja-JP" altLang="en-US" sz="2400" dirty="0">
                <a:latin typeface="+mn-ea"/>
                <a:ea typeface="+mn-ea"/>
              </a:rPr>
              <a:t>年には米国の</a:t>
            </a:r>
            <a:r>
              <a:rPr lang="en-US" altLang="ja-JP" sz="2400" dirty="0">
                <a:solidFill>
                  <a:srgbClr val="FF0000"/>
                </a:solidFill>
                <a:latin typeface="+mn-ea"/>
                <a:ea typeface="+mn-ea"/>
              </a:rPr>
              <a:t>GM</a:t>
            </a:r>
            <a:r>
              <a:rPr lang="ja-JP" altLang="en-US" sz="2400" dirty="0">
                <a:latin typeface="+mn-ea"/>
                <a:ea typeface="+mn-ea"/>
              </a:rPr>
              <a:t>がオハイオとイリノイで、</a:t>
            </a:r>
            <a:r>
              <a:rPr lang="ja-JP" altLang="en-US" sz="2400" dirty="0">
                <a:solidFill>
                  <a:srgbClr val="FF0000"/>
                </a:solidFill>
                <a:latin typeface="+mn-ea"/>
                <a:ea typeface="+mn-ea"/>
              </a:rPr>
              <a:t>ゴールドマンサックス</a:t>
            </a:r>
            <a:r>
              <a:rPr lang="ja-JP" altLang="en-US" sz="2400" dirty="0">
                <a:latin typeface="+mn-ea"/>
                <a:ea typeface="+mn-ea"/>
              </a:rPr>
              <a:t>がペンシルバニアで、</a:t>
            </a:r>
            <a:r>
              <a:rPr lang="ja-JP" altLang="en-US" sz="2400" dirty="0">
                <a:solidFill>
                  <a:srgbClr val="FF0000"/>
                </a:solidFill>
                <a:latin typeface="+mn-ea"/>
                <a:ea typeface="+mn-ea"/>
              </a:rPr>
              <a:t>ロイヤル</a:t>
            </a:r>
            <a:r>
              <a:rPr lang="en-US" altLang="ja-JP" sz="2400" dirty="0">
                <a:solidFill>
                  <a:srgbClr val="FF0000"/>
                </a:solidFill>
                <a:latin typeface="+mn-ea"/>
                <a:ea typeface="+mn-ea"/>
              </a:rPr>
              <a:t>DSM</a:t>
            </a:r>
            <a:r>
              <a:rPr lang="ja-JP" altLang="en-US" sz="2400" dirty="0">
                <a:latin typeface="+mn-ea"/>
                <a:ea typeface="+mn-ea"/>
              </a:rPr>
              <a:t>がオクラホマで</a:t>
            </a:r>
            <a:r>
              <a:rPr lang="en-US" altLang="ja-JP" sz="2400" dirty="0">
                <a:latin typeface="+mn-ea"/>
                <a:ea typeface="+mn-ea"/>
              </a:rPr>
              <a:t>PPA</a:t>
            </a:r>
            <a:r>
              <a:rPr lang="ja-JP" altLang="en-US" sz="2400" dirty="0">
                <a:latin typeface="+mn-ea"/>
                <a:ea typeface="+mn-ea"/>
              </a:rPr>
              <a:t>契約</a:t>
            </a:r>
            <a:endParaRPr lang="en-US" altLang="ja-JP" sz="2400" dirty="0">
              <a:latin typeface="+mn-ea"/>
              <a:ea typeface="+mn-ea"/>
            </a:endParaRPr>
          </a:p>
          <a:p>
            <a:pPr marL="457200" indent="-457200">
              <a:spcBef>
                <a:spcPts val="600"/>
              </a:spcBef>
              <a:buFont typeface="Wingdings" panose="05000000000000000000" pitchFamily="2" charset="2"/>
              <a:buChar char="l"/>
            </a:pPr>
            <a:r>
              <a:rPr lang="en-US" altLang="ja-JP" sz="2400" dirty="0">
                <a:latin typeface="+mn-ea"/>
                <a:ea typeface="+mn-ea"/>
              </a:rPr>
              <a:t>2015</a:t>
            </a:r>
            <a:r>
              <a:rPr lang="ja-JP" altLang="en-US" sz="2400" dirty="0">
                <a:latin typeface="+mn-ea"/>
                <a:ea typeface="+mn-ea"/>
              </a:rPr>
              <a:t>年には</a:t>
            </a:r>
            <a:r>
              <a:rPr lang="ja-JP" altLang="en-US" sz="2400" dirty="0">
                <a:solidFill>
                  <a:srgbClr val="FF0000"/>
                </a:solidFill>
                <a:latin typeface="+mn-ea"/>
                <a:ea typeface="+mn-ea"/>
              </a:rPr>
              <a:t>フィリップス</a:t>
            </a:r>
            <a:r>
              <a:rPr lang="en-US" altLang="ja-JP" sz="2400" dirty="0">
                <a:solidFill>
                  <a:srgbClr val="FF0000"/>
                </a:solidFill>
                <a:latin typeface="+mn-ea"/>
                <a:ea typeface="+mn-ea"/>
              </a:rPr>
              <a:t>Lighting</a:t>
            </a:r>
            <a:r>
              <a:rPr lang="ja-JP" altLang="en-US" sz="2400" dirty="0">
                <a:latin typeface="+mn-ea"/>
                <a:ea typeface="+mn-ea"/>
              </a:rPr>
              <a:t>がテキサスで</a:t>
            </a:r>
            <a:r>
              <a:rPr lang="en-US" altLang="ja-JP" sz="2400" dirty="0">
                <a:latin typeface="+mn-ea"/>
                <a:ea typeface="+mn-ea"/>
              </a:rPr>
              <a:t>PPA</a:t>
            </a:r>
            <a:r>
              <a:rPr lang="ja-JP" altLang="en-US" sz="2400" dirty="0">
                <a:latin typeface="+mn-ea"/>
                <a:ea typeface="+mn-ea"/>
              </a:rPr>
              <a:t>契約したものが、</a:t>
            </a:r>
            <a:r>
              <a:rPr lang="en-US" altLang="ja-JP" sz="2400" dirty="0">
                <a:latin typeface="+mn-ea"/>
                <a:ea typeface="+mn-ea"/>
              </a:rPr>
              <a:t>2016</a:t>
            </a:r>
            <a:r>
              <a:rPr lang="ja-JP" altLang="en-US" sz="2400" dirty="0">
                <a:latin typeface="+mn-ea"/>
                <a:ea typeface="+mn-ea"/>
              </a:rPr>
              <a:t>年に稼働開始</a:t>
            </a:r>
            <a:endParaRPr lang="en-US" altLang="ja-JP" sz="2400" dirty="0">
              <a:latin typeface="+mn-ea"/>
              <a:ea typeface="+mn-ea"/>
            </a:endParaRPr>
          </a:p>
          <a:p>
            <a:pPr marL="457200" indent="-457200">
              <a:spcBef>
                <a:spcPts val="600"/>
              </a:spcBef>
              <a:buClr>
                <a:schemeClr val="tx1"/>
              </a:buClr>
              <a:buFont typeface="Wingdings" panose="05000000000000000000" pitchFamily="2" charset="2"/>
              <a:buChar char="l"/>
            </a:pPr>
            <a:r>
              <a:rPr lang="en-US" altLang="ja-JP" sz="2400" dirty="0">
                <a:solidFill>
                  <a:srgbClr val="FF0000"/>
                </a:solidFill>
                <a:latin typeface="+mn-ea"/>
                <a:ea typeface="+mn-ea"/>
              </a:rPr>
              <a:t>AB </a:t>
            </a:r>
            <a:r>
              <a:rPr lang="en-US" altLang="ja-JP" sz="2400" dirty="0" err="1">
                <a:solidFill>
                  <a:srgbClr val="FF0000"/>
                </a:solidFill>
                <a:latin typeface="+mn-ea"/>
                <a:ea typeface="+mn-ea"/>
              </a:rPr>
              <a:t>InBev</a:t>
            </a:r>
            <a:r>
              <a:rPr lang="ja-JP" altLang="en-US" sz="2400" dirty="0">
                <a:latin typeface="+mn-ea"/>
                <a:ea typeface="+mn-ea"/>
              </a:rPr>
              <a:t>は購入電力の</a:t>
            </a:r>
            <a:r>
              <a:rPr lang="en-US" altLang="ja-JP" sz="2400" dirty="0">
                <a:latin typeface="+mn-ea"/>
                <a:ea typeface="+mn-ea"/>
              </a:rPr>
              <a:t>75-85%</a:t>
            </a:r>
            <a:r>
              <a:rPr lang="ja-JP" altLang="en-US" sz="2400" dirty="0">
                <a:latin typeface="+mn-ea"/>
                <a:ea typeface="+mn-ea"/>
              </a:rPr>
              <a:t>を賄うべく、メキシコでの操業について</a:t>
            </a:r>
            <a:r>
              <a:rPr lang="en-US" altLang="ja-JP" sz="2400" dirty="0">
                <a:latin typeface="+mn-ea"/>
                <a:ea typeface="+mn-ea"/>
              </a:rPr>
              <a:t>PPA</a:t>
            </a:r>
            <a:r>
              <a:rPr lang="ja-JP" altLang="en-US" sz="2400" dirty="0">
                <a:latin typeface="+mn-ea"/>
                <a:ea typeface="+mn-ea"/>
              </a:rPr>
              <a:t>契約</a:t>
            </a:r>
            <a:endParaRPr lang="en-US" altLang="ja-JP" sz="2400" dirty="0">
              <a:latin typeface="+mn-ea"/>
              <a:ea typeface="+mn-ea"/>
            </a:endParaRPr>
          </a:p>
          <a:p>
            <a:pPr marL="457200" indent="-457200">
              <a:spcBef>
                <a:spcPts val="600"/>
              </a:spcBef>
              <a:buFont typeface="Wingdings" panose="05000000000000000000" pitchFamily="2" charset="2"/>
              <a:buChar char="l"/>
            </a:pPr>
            <a:r>
              <a:rPr lang="ja-JP" altLang="en-US" sz="2400" dirty="0">
                <a:latin typeface="+mn-ea"/>
                <a:ea typeface="+mn-ea"/>
              </a:rPr>
              <a:t>英国では</a:t>
            </a:r>
            <a:r>
              <a:rPr lang="en-US" altLang="ja-JP" sz="2400" dirty="0">
                <a:solidFill>
                  <a:srgbClr val="FF0000"/>
                </a:solidFill>
                <a:latin typeface="+mn-ea"/>
                <a:ea typeface="+mn-ea"/>
              </a:rPr>
              <a:t>BT</a:t>
            </a:r>
            <a:r>
              <a:rPr lang="ja-JP" altLang="en-US" sz="2400" dirty="0">
                <a:latin typeface="+mn-ea"/>
                <a:ea typeface="+mn-ea"/>
              </a:rPr>
              <a:t>がスコットランドで</a:t>
            </a:r>
            <a:r>
              <a:rPr lang="en-US" altLang="ja-JP" sz="2400" dirty="0">
                <a:latin typeface="+mn-ea"/>
                <a:ea typeface="+mn-ea"/>
              </a:rPr>
              <a:t>PPA</a:t>
            </a:r>
            <a:r>
              <a:rPr lang="ja-JP" altLang="en-US" sz="2400" dirty="0">
                <a:latin typeface="+mn-ea"/>
                <a:ea typeface="+mn-ea"/>
              </a:rPr>
              <a:t>契約、</a:t>
            </a:r>
            <a:r>
              <a:rPr lang="ja-JP" altLang="en-US" sz="2400" dirty="0">
                <a:solidFill>
                  <a:srgbClr val="FF0000"/>
                </a:solidFill>
                <a:latin typeface="+mn-ea"/>
                <a:ea typeface="+mn-ea"/>
              </a:rPr>
              <a:t>レゴグループ</a:t>
            </a:r>
            <a:r>
              <a:rPr lang="ja-JP" altLang="en-US" sz="2400" dirty="0">
                <a:latin typeface="+mn-ea"/>
                <a:ea typeface="+mn-ea"/>
              </a:rPr>
              <a:t>は巨大洋上風力を開発</a:t>
            </a:r>
            <a:endParaRPr lang="en-US" altLang="ja-JP" sz="2400" dirty="0">
              <a:latin typeface="+mn-ea"/>
              <a:ea typeface="+mn-ea"/>
            </a:endParaRPr>
          </a:p>
          <a:p>
            <a:pPr marL="457200" indent="-457200">
              <a:spcBef>
                <a:spcPts val="600"/>
              </a:spcBef>
              <a:buClr>
                <a:schemeClr val="tx1"/>
              </a:buClr>
              <a:buFont typeface="Wingdings" panose="05000000000000000000" pitchFamily="2" charset="2"/>
              <a:buChar char="l"/>
            </a:pPr>
            <a:r>
              <a:rPr lang="ja-JP" altLang="en-US" sz="2400" dirty="0">
                <a:solidFill>
                  <a:srgbClr val="FF0000"/>
                </a:solidFill>
                <a:latin typeface="+mn-ea"/>
                <a:ea typeface="+mn-ea"/>
              </a:rPr>
              <a:t>マイクロソフト</a:t>
            </a:r>
            <a:r>
              <a:rPr lang="ja-JP" altLang="en-US" sz="2400" dirty="0">
                <a:latin typeface="+mn-ea"/>
                <a:ea typeface="+mn-ea"/>
              </a:rPr>
              <a:t>はアイルランドで</a:t>
            </a:r>
            <a:r>
              <a:rPr lang="en-US" altLang="ja-JP" sz="2400" dirty="0">
                <a:latin typeface="+mn-ea"/>
                <a:ea typeface="+mn-ea"/>
              </a:rPr>
              <a:t>PPA</a:t>
            </a:r>
            <a:r>
              <a:rPr lang="ja-JP" altLang="en-US" sz="2400" dirty="0">
                <a:latin typeface="+mn-ea"/>
                <a:ea typeface="+mn-ea"/>
              </a:rPr>
              <a:t>契約、直後にオランダで欧州最大の</a:t>
            </a:r>
            <a:r>
              <a:rPr lang="en-US" altLang="ja-JP" sz="2400" dirty="0">
                <a:latin typeface="+mn-ea"/>
                <a:ea typeface="+mn-ea"/>
              </a:rPr>
              <a:t>PPA</a:t>
            </a:r>
            <a:r>
              <a:rPr lang="ja-JP" altLang="en-US" sz="2400" dirty="0">
                <a:latin typeface="+mn-ea"/>
                <a:ea typeface="+mn-ea"/>
              </a:rPr>
              <a:t>契約締結</a:t>
            </a:r>
            <a:endParaRPr lang="en-US" altLang="ja-JP" sz="2400" dirty="0">
              <a:latin typeface="+mn-ea"/>
              <a:ea typeface="+mn-ea"/>
            </a:endParaRPr>
          </a:p>
          <a:p>
            <a:pPr marL="457200" indent="-457200">
              <a:spcBef>
                <a:spcPts val="600"/>
              </a:spcBef>
              <a:buClr>
                <a:schemeClr val="tx1"/>
              </a:buClr>
              <a:buFont typeface="Wingdings" panose="05000000000000000000" pitchFamily="2" charset="2"/>
              <a:buChar char="l"/>
            </a:pPr>
            <a:r>
              <a:rPr lang="en-US" altLang="ja-JP" sz="2400" dirty="0" err="1">
                <a:solidFill>
                  <a:srgbClr val="FF0000"/>
                </a:solidFill>
                <a:latin typeface="+mn-ea"/>
                <a:ea typeface="+mn-ea"/>
              </a:rPr>
              <a:t>Akzo</a:t>
            </a:r>
            <a:r>
              <a:rPr lang="en-US" altLang="ja-JP" sz="2400" dirty="0">
                <a:solidFill>
                  <a:srgbClr val="FF0000"/>
                </a:solidFill>
                <a:latin typeface="+mn-ea"/>
                <a:ea typeface="+mn-ea"/>
              </a:rPr>
              <a:t> Nobel</a:t>
            </a:r>
            <a:r>
              <a:rPr lang="ja-JP" altLang="en-US" sz="2400" dirty="0" err="1">
                <a:latin typeface="+mn-ea"/>
                <a:ea typeface="+mn-ea"/>
              </a:rPr>
              <a:t>、</a:t>
            </a:r>
            <a:r>
              <a:rPr lang="en-US" altLang="ja-JP" sz="2400" dirty="0">
                <a:latin typeface="+mn-ea"/>
                <a:ea typeface="+mn-ea"/>
              </a:rPr>
              <a:t> </a:t>
            </a:r>
            <a:r>
              <a:rPr lang="ja-JP" altLang="en-US" sz="2400" dirty="0">
                <a:solidFill>
                  <a:srgbClr val="FF0000"/>
                </a:solidFill>
                <a:latin typeface="+mn-ea"/>
                <a:ea typeface="+mn-ea"/>
              </a:rPr>
              <a:t>グーグル</a:t>
            </a:r>
            <a:r>
              <a:rPr lang="ja-JP" altLang="en-US" sz="2400" dirty="0">
                <a:latin typeface="+mn-ea"/>
                <a:ea typeface="+mn-ea"/>
              </a:rPr>
              <a:t>、</a:t>
            </a:r>
            <a:r>
              <a:rPr lang="ja-JP" altLang="en-US" sz="2400" dirty="0">
                <a:solidFill>
                  <a:srgbClr val="FF0000"/>
                </a:solidFill>
                <a:latin typeface="+mn-ea"/>
                <a:ea typeface="+mn-ea"/>
              </a:rPr>
              <a:t>ロイヤル</a:t>
            </a:r>
            <a:r>
              <a:rPr lang="en-US" altLang="ja-JP" sz="2400" dirty="0">
                <a:solidFill>
                  <a:srgbClr val="FF0000"/>
                </a:solidFill>
                <a:latin typeface="+mn-ea"/>
                <a:ea typeface="+mn-ea"/>
              </a:rPr>
              <a:t>DSM</a:t>
            </a:r>
            <a:r>
              <a:rPr lang="ja-JP" altLang="en-US" sz="2400" dirty="0" err="1">
                <a:latin typeface="+mn-ea"/>
                <a:ea typeface="+mn-ea"/>
              </a:rPr>
              <a:t>、</a:t>
            </a:r>
            <a:r>
              <a:rPr lang="ja-JP" altLang="en-US" sz="2400" dirty="0">
                <a:solidFill>
                  <a:srgbClr val="FF0000"/>
                </a:solidFill>
                <a:latin typeface="+mn-ea"/>
                <a:ea typeface="+mn-ea"/>
              </a:rPr>
              <a:t>ロイヤルフィリップス</a:t>
            </a:r>
            <a:r>
              <a:rPr lang="ja-JP" altLang="en-US" sz="2400" dirty="0">
                <a:latin typeface="+mn-ea"/>
                <a:ea typeface="+mn-ea"/>
              </a:rPr>
              <a:t>は、オランダでの風力プロジェクトに、共同で</a:t>
            </a:r>
            <a:r>
              <a:rPr lang="en-US" altLang="ja-JP" sz="2400" dirty="0">
                <a:latin typeface="+mn-ea"/>
                <a:ea typeface="+mn-ea"/>
              </a:rPr>
              <a:t>PPA</a:t>
            </a:r>
            <a:r>
              <a:rPr lang="ja-JP" altLang="en-US" sz="2400" dirty="0">
                <a:latin typeface="+mn-ea"/>
                <a:ea typeface="+mn-ea"/>
              </a:rPr>
              <a:t>を締結</a:t>
            </a:r>
            <a:endParaRPr lang="en-US" altLang="ja-JP" sz="2400" dirty="0">
              <a:latin typeface="+mn-ea"/>
              <a:ea typeface="+mn-ea"/>
            </a:endParaRPr>
          </a:p>
        </p:txBody>
      </p:sp>
      <p:sp>
        <p:nvSpPr>
          <p:cNvPr id="10" name="Text Box 9">
            <a:extLst>
              <a:ext uri="{FF2B5EF4-FFF2-40B4-BE49-F238E27FC236}">
                <a16:creationId xmlns:a16="http://schemas.microsoft.com/office/drawing/2014/main" id="{239420B8-EBD2-ABF9-C761-5B1F4AF1C727}"/>
              </a:ext>
            </a:extLst>
          </p:cNvPr>
          <p:cNvSpPr txBox="1">
            <a:spLocks noChangeArrowheads="1"/>
          </p:cNvSpPr>
          <p:nvPr/>
        </p:nvSpPr>
        <p:spPr bwMode="auto">
          <a:xfrm>
            <a:off x="629383" y="7188161"/>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]RE100</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Progress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and</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Insights</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Report,</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January2018</a:t>
            </a:r>
          </a:p>
          <a:p>
            <a:pPr marL="268288" lvl="0" defTabSz="844083" eaLnBrk="1" fontAlgn="auto" hangingPunct="1">
              <a:lnSpc>
                <a:spcPct val="100000"/>
              </a:lnSpc>
              <a:spcBef>
                <a:spcPts val="0"/>
              </a:spcBef>
              <a:spcAft>
                <a:spcPts val="0"/>
              </a:spcAft>
              <a:defRPr/>
            </a:pP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http://media.virbcdn.com/files/97/8b2d4ee2c961f080-RE100ProgressandInsightsReport2018.pdf</a:t>
            </a:r>
            <a:r>
              <a:rPr lang="ja-JP" altLang="en-US" sz="900" dirty="0">
                <a:solidFill>
                  <a:srgbClr val="000000"/>
                </a:solidFill>
                <a:latin typeface="Meiryo UI" pitchFamily="50" charset="-128"/>
                <a:ea typeface="Meiryo UI" pitchFamily="50" charset="-128"/>
                <a:cs typeface="Meiryo UI" pitchFamily="50" charset="-128"/>
              </a:rPr>
              <a:t>）</a:t>
            </a:r>
            <a:r>
              <a:rPr lang="ja-JP" altLang="en-US" sz="900" b="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31816146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a:t>3.1</a:t>
            </a:r>
            <a:r>
              <a:rPr lang="ja-JP" altLang="en-US" dirty="0"/>
              <a:t>　電力小売とのプロジェクト特定契約</a:t>
            </a:r>
          </a:p>
        </p:txBody>
      </p:sp>
      <p:sp>
        <p:nvSpPr>
          <p:cNvPr id="4" name="コンテンツ プレースホルダー 3"/>
          <p:cNvSpPr>
            <a:spLocks noGrp="1"/>
          </p:cNvSpPr>
          <p:nvPr>
            <p:ph sz="quarter" idx="11"/>
          </p:nvPr>
        </p:nvSpPr>
        <p:spPr/>
        <p:txBody>
          <a:bodyPr/>
          <a:lstStyle/>
          <a:p>
            <a:r>
              <a:rPr kumimoji="1" lang="en-US" altLang="ja-JP" dirty="0"/>
              <a:t>RE100</a:t>
            </a:r>
            <a:r>
              <a:rPr kumimoji="1" lang="ja-JP" altLang="en-US" dirty="0"/>
              <a:t>の再エネ電力調達手法</a:t>
            </a:r>
          </a:p>
        </p:txBody>
      </p:sp>
      <p:sp>
        <p:nvSpPr>
          <p:cNvPr id="14" name="コンテンツ プレースホルダー 4"/>
          <p:cNvSpPr>
            <a:spLocks noGrp="1"/>
          </p:cNvSpPr>
          <p:nvPr>
            <p:ph sz="quarter" idx="12"/>
          </p:nvPr>
        </p:nvSpPr>
        <p:spPr>
          <a:xfrm>
            <a:off x="161925" y="1110920"/>
            <a:ext cx="10367963" cy="1327438"/>
          </a:xfrm>
        </p:spPr>
        <p:txBody>
          <a:bodyPr/>
          <a:lstStyle/>
          <a:p>
            <a:r>
              <a:rPr lang="ja-JP" altLang="en-US" dirty="0"/>
              <a:t>小売電気事業者が特定のプロジェクトから調達し、販売した電力を購入することによる再エネ電力調達</a:t>
            </a:r>
            <a:endParaRPr lang="en-US" altLang="ja-JP" dirty="0"/>
          </a:p>
          <a:p>
            <a:pPr marL="630238">
              <a:buFont typeface="Wingdings" panose="05000000000000000000" pitchFamily="2" charset="2"/>
              <a:buChar char="Ø"/>
            </a:pPr>
            <a:r>
              <a:rPr lang="ja-JP" altLang="en-US" dirty="0"/>
              <a:t>海外ではグリーンタリフ（</a:t>
            </a:r>
            <a:r>
              <a:rPr lang="en-US" altLang="ja-JP" dirty="0"/>
              <a:t>Green tariff</a:t>
            </a:r>
            <a:r>
              <a:rPr lang="ja-JP" altLang="en-US" dirty="0"/>
              <a:t>）と呼ばれる</a:t>
            </a:r>
            <a:endParaRPr lang="en-US" altLang="ja-JP" dirty="0"/>
          </a:p>
        </p:txBody>
      </p:sp>
      <p:grpSp>
        <p:nvGrpSpPr>
          <p:cNvPr id="5" name="グループ化 4"/>
          <p:cNvGrpSpPr/>
          <p:nvPr/>
        </p:nvGrpSpPr>
        <p:grpSpPr>
          <a:xfrm>
            <a:off x="650760" y="3670427"/>
            <a:ext cx="9486379" cy="2382793"/>
            <a:chOff x="650760" y="3670427"/>
            <a:chExt cx="9486379" cy="2382793"/>
          </a:xfrm>
        </p:grpSpPr>
        <p:sp>
          <p:nvSpPr>
            <p:cNvPr id="26" name="角丸四角形 25"/>
            <p:cNvSpPr/>
            <p:nvPr/>
          </p:nvSpPr>
          <p:spPr bwMode="auto">
            <a:xfrm>
              <a:off x="7633883" y="3670427"/>
              <a:ext cx="2503256" cy="2257068"/>
            </a:xfrm>
            <a:prstGeom prst="roundRect">
              <a:avLst/>
            </a:prstGeom>
            <a:solidFill>
              <a:srgbClr val="CCECFF"/>
            </a:solid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dirty="0">
                <a:solidFill>
                  <a:srgbClr val="000000"/>
                </a:solidFill>
                <a:latin typeface="ＭＳ Ｐゴシック" panose="020B0600070205080204" pitchFamily="50" charset="-128"/>
                <a:ea typeface="ＭＳ Ｐゴシック" pitchFamily="50" charset="-128"/>
                <a:cs typeface="メイリオ" pitchFamily="50" charset="-128"/>
              </a:endParaRPr>
            </a:p>
          </p:txBody>
        </p:sp>
        <p:pic>
          <p:nvPicPr>
            <p:cNvPr id="27" name="Picture 2" descr="C:\Users\0627631\AppData\Local\Microsoft\Windows\Temporary Internet Files\Content.IE5\LATEI96V\MC900150783[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158190" y="3839263"/>
              <a:ext cx="1224136" cy="1013879"/>
            </a:xfrm>
            <a:prstGeom prst="rect">
              <a:avLst/>
            </a:prstGeom>
            <a:noFill/>
            <a:extLst>
              <a:ext uri="{909E8E84-426E-40DD-AFC4-6F175D3DCCD1}">
                <a14:hiddenFill xmlns:a14="http://schemas.microsoft.com/office/drawing/2010/main">
                  <a:solidFill>
                    <a:srgbClr val="FFFFFF"/>
                  </a:solidFill>
                </a14:hiddenFill>
              </a:ext>
            </a:extLst>
          </p:spPr>
        </p:pic>
        <p:sp>
          <p:nvSpPr>
            <p:cNvPr id="28" name="テキスト ボックス 27"/>
            <p:cNvSpPr txBox="1"/>
            <p:nvPr/>
          </p:nvSpPr>
          <p:spPr bwMode="auto">
            <a:xfrm>
              <a:off x="7796444" y="4991391"/>
              <a:ext cx="2197950" cy="830997"/>
            </a:xfrm>
            <a:prstGeom prst="rect">
              <a:avLst/>
            </a:prstGeom>
            <a:noFill/>
            <a:ln w="9525">
              <a:noFill/>
              <a:miter lim="800000"/>
              <a:headEnd/>
              <a:tailEnd/>
            </a:ln>
          </p:spPr>
          <p:txBody>
            <a:bodyPr wrap="square" rtlCol="0">
              <a:spAutoFit/>
            </a:bodyPr>
            <a:lstStyle/>
            <a:p>
              <a:pPr algn="ctr" defTabSz="914400" fontAlgn="base">
                <a:lnSpc>
                  <a:spcPct val="120000"/>
                </a:lnSpc>
                <a:spcBef>
                  <a:spcPct val="0"/>
                </a:spcBef>
              </a:pPr>
              <a:r>
                <a:rPr lang="ja-JP" altLang="en-US" sz="2000" dirty="0">
                  <a:solidFill>
                    <a:srgbClr val="000000"/>
                  </a:solidFill>
                  <a:latin typeface="Meiryo UI" panose="020B0604030504040204" pitchFamily="50" charset="-128"/>
                  <a:cs typeface="Meiryo UI" panose="020B0604030504040204" pitchFamily="50" charset="-128"/>
                </a:rPr>
                <a:t>「再エネ調達」を</a:t>
              </a:r>
              <a:endParaRPr lang="en-US" altLang="ja-JP" sz="2000" dirty="0">
                <a:solidFill>
                  <a:srgbClr val="000000"/>
                </a:solidFill>
                <a:latin typeface="Meiryo UI" panose="020B0604030504040204" pitchFamily="50" charset="-128"/>
                <a:cs typeface="Meiryo UI" panose="020B0604030504040204" pitchFamily="50" charset="-128"/>
              </a:endParaRPr>
            </a:p>
            <a:p>
              <a:pPr algn="ctr" defTabSz="914400" fontAlgn="base">
                <a:lnSpc>
                  <a:spcPct val="120000"/>
                </a:lnSpc>
                <a:spcBef>
                  <a:spcPct val="0"/>
                </a:spcBef>
              </a:pPr>
              <a:r>
                <a:rPr lang="ja-JP" altLang="en-US" sz="2000" dirty="0">
                  <a:solidFill>
                    <a:srgbClr val="000000"/>
                  </a:solidFill>
                  <a:latin typeface="Meiryo UI" panose="020B0604030504040204" pitchFamily="50" charset="-128"/>
                  <a:cs typeface="Meiryo UI" panose="020B0604030504040204" pitchFamily="50" charset="-128"/>
                </a:rPr>
                <a:t>主張する消費者</a:t>
              </a:r>
            </a:p>
          </p:txBody>
        </p:sp>
        <p:sp>
          <p:nvSpPr>
            <p:cNvPr id="29" name="正方形/長方形 28"/>
            <p:cNvSpPr/>
            <p:nvPr/>
          </p:nvSpPr>
          <p:spPr bwMode="auto">
            <a:xfrm>
              <a:off x="7940894" y="4688621"/>
              <a:ext cx="183614" cy="18002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fontAlgn="base">
                <a:spcAft>
                  <a:spcPct val="0"/>
                </a:spcAft>
              </a:pPr>
              <a:endParaRPr lang="ja-JP" altLang="en-US" sz="1800" dirty="0">
                <a:solidFill>
                  <a:srgbClr val="000000"/>
                </a:solidFill>
                <a:latin typeface="Meiryo UI" panose="020B0604030504040204" pitchFamily="50" charset="-128"/>
                <a:cs typeface="Meiryo UI" panose="020B0604030504040204" pitchFamily="50" charset="-128"/>
              </a:endParaRPr>
            </a:p>
          </p:txBody>
        </p:sp>
        <p:cxnSp>
          <p:nvCxnSpPr>
            <p:cNvPr id="32" name="直線コネクタ 31"/>
            <p:cNvCxnSpPr/>
            <p:nvPr/>
          </p:nvCxnSpPr>
          <p:spPr bwMode="auto">
            <a:xfrm flipH="1">
              <a:off x="2990760" y="4688621"/>
              <a:ext cx="4644000" cy="0"/>
            </a:xfrm>
            <a:prstGeom prst="line">
              <a:avLst/>
            </a:prstGeom>
            <a:noFill/>
            <a:ln w="38100" cap="flat" cmpd="sng" algn="ctr">
              <a:solidFill>
                <a:srgbClr val="008000"/>
              </a:solidFill>
              <a:prstDash val="solid"/>
              <a:round/>
              <a:headEnd type="triangle" w="med" len="med"/>
              <a:tailEnd type="none" w="med" len="med"/>
            </a:ln>
            <a:effectLst/>
          </p:spPr>
        </p:cxnSp>
        <p:cxnSp>
          <p:nvCxnSpPr>
            <p:cNvPr id="49" name="直線コネクタ 48"/>
            <p:cNvCxnSpPr/>
            <p:nvPr/>
          </p:nvCxnSpPr>
          <p:spPr bwMode="auto">
            <a:xfrm flipH="1">
              <a:off x="2993422" y="4863381"/>
              <a:ext cx="4644000" cy="1"/>
            </a:xfrm>
            <a:prstGeom prst="line">
              <a:avLst/>
            </a:prstGeom>
            <a:noFill/>
            <a:ln w="38100" cap="flat" cmpd="sng" algn="ctr">
              <a:solidFill>
                <a:srgbClr val="FF0000"/>
              </a:solidFill>
              <a:prstDash val="solid"/>
              <a:round/>
              <a:headEnd type="triangle" w="med" len="med"/>
              <a:tailEnd type="none" w="med" len="med"/>
            </a:ln>
            <a:effectLst/>
          </p:spPr>
        </p:cxnSp>
        <p:sp>
          <p:nvSpPr>
            <p:cNvPr id="50" name="円/楕円 31"/>
            <p:cNvSpPr/>
            <p:nvPr/>
          </p:nvSpPr>
          <p:spPr bwMode="auto">
            <a:xfrm>
              <a:off x="3603973" y="4373472"/>
              <a:ext cx="771107" cy="770400"/>
            </a:xfrm>
            <a:prstGeom prst="ellipse">
              <a:avLst/>
            </a:prstGeom>
            <a:solidFill>
              <a:srgbClr val="FFFFFF"/>
            </a:solidFill>
            <a:ln w="9525">
              <a:solidFill>
                <a:srgbClr val="000000"/>
              </a:solidFill>
              <a:round/>
              <a:headEnd/>
              <a:tailEnd/>
            </a:ln>
          </p:spPr>
          <p:txBody>
            <a:bodyPr wrap="square" lIns="0" tIns="0" rIns="0" bIns="0" rtlCol="0" anchor="ctr">
              <a:spAutoFit/>
            </a:bodyPr>
            <a:lstStyle/>
            <a:p>
              <a:pPr marL="542925" indent="-542925" algn="just" defTabSz="914400">
                <a:lnSpc>
                  <a:spcPct val="120000"/>
                </a:lnSpc>
                <a:spcAft>
                  <a:spcPct val="50000"/>
                </a:spcAft>
                <a:defRPr/>
              </a:pPr>
              <a:endParaRPr kumimoji="0" lang="ja-JP" altLang="en-US" sz="1600" b="1" kern="0" dirty="0">
                <a:solidFill>
                  <a:srgbClr val="000000"/>
                </a:solidFill>
                <a:latin typeface="Meiryo UI" panose="020B0604030504040204" pitchFamily="50" charset="-128"/>
                <a:cs typeface="Meiryo UI" panose="020B0604030504040204" pitchFamily="50" charset="-128"/>
              </a:endParaRPr>
            </a:p>
          </p:txBody>
        </p:sp>
        <p:pic>
          <p:nvPicPr>
            <p:cNvPr id="51" name="図 50"/>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3822922" y="4493621"/>
              <a:ext cx="366825" cy="528800"/>
            </a:xfrm>
            <a:prstGeom prst="rect">
              <a:avLst/>
            </a:prstGeom>
            <a:solidFill>
              <a:srgbClr val="FFFFFF"/>
            </a:solidFill>
          </p:spPr>
        </p:pic>
        <p:pic>
          <p:nvPicPr>
            <p:cNvPr id="52" name="図 51"/>
            <p:cNvPicPr>
              <a:picLocks noChangeAspect="1"/>
            </p:cNvPicPr>
            <p:nvPr/>
          </p:nvPicPr>
          <p:blipFill>
            <a:blip r:embed="rId5" cstate="print"/>
            <a:stretch>
              <a:fillRect/>
            </a:stretch>
          </p:blipFill>
          <p:spPr>
            <a:xfrm>
              <a:off x="5021908" y="4529416"/>
              <a:ext cx="647996" cy="539090"/>
            </a:xfrm>
            <a:prstGeom prst="rect">
              <a:avLst/>
            </a:prstGeom>
          </p:spPr>
        </p:pic>
        <p:sp>
          <p:nvSpPr>
            <p:cNvPr id="58" name="正方形/長方形 57"/>
            <p:cNvSpPr/>
            <p:nvPr/>
          </p:nvSpPr>
          <p:spPr>
            <a:xfrm>
              <a:off x="4761638" y="5064589"/>
              <a:ext cx="1210588" cy="707886"/>
            </a:xfrm>
            <a:prstGeom prst="rect">
              <a:avLst/>
            </a:prstGeom>
          </p:spPr>
          <p:txBody>
            <a:bodyPr wrap="none">
              <a:spAutoFit/>
            </a:bodyPr>
            <a:lstStyle/>
            <a:p>
              <a:pPr algn="ctr" defTabSz="914400" fontAlgn="base">
                <a:spcBef>
                  <a:spcPct val="0"/>
                </a:spcBef>
              </a:pPr>
              <a:r>
                <a:rPr lang="ja-JP" altLang="en-US" sz="2000" dirty="0">
                  <a:solidFill>
                    <a:srgbClr val="FC0019"/>
                  </a:solidFill>
                  <a:latin typeface="Meiryo UI" panose="020B0604030504040204" pitchFamily="50" charset="-128"/>
                  <a:cs typeface="Meiryo UI" panose="020B0604030504040204" pitchFamily="50" charset="-128"/>
                </a:rPr>
                <a:t>小売電気</a:t>
              </a:r>
              <a:endParaRPr lang="en-US" altLang="ja-JP" sz="2000" dirty="0">
                <a:solidFill>
                  <a:srgbClr val="FC0019"/>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dirty="0">
                  <a:solidFill>
                    <a:srgbClr val="FC0019"/>
                  </a:solidFill>
                  <a:latin typeface="Meiryo UI" panose="020B0604030504040204" pitchFamily="50" charset="-128"/>
                  <a:cs typeface="Meiryo UI" panose="020B0604030504040204" pitchFamily="50" charset="-128"/>
                </a:rPr>
                <a:t>事業者</a:t>
              </a:r>
            </a:p>
          </p:txBody>
        </p:sp>
        <p:sp>
          <p:nvSpPr>
            <p:cNvPr id="61" name="テキスト ボックス 60"/>
            <p:cNvSpPr txBox="1"/>
            <p:nvPr/>
          </p:nvSpPr>
          <p:spPr bwMode="auto">
            <a:xfrm>
              <a:off x="3529280" y="5126368"/>
              <a:ext cx="954107" cy="461665"/>
            </a:xfrm>
            <a:prstGeom prst="rect">
              <a:avLst/>
            </a:prstGeom>
            <a:noFill/>
            <a:ln w="9525">
              <a:noFill/>
              <a:miter lim="800000"/>
              <a:headEnd/>
              <a:tailEnd/>
            </a:ln>
          </p:spPr>
          <p:txBody>
            <a:bodyPr wrap="none" rtlCol="0">
              <a:spAutoFit/>
            </a:bodyPr>
            <a:lstStyle/>
            <a:p>
              <a:pPr defTabSz="914400" fontAlgn="base">
                <a:lnSpc>
                  <a:spcPct val="120000"/>
                </a:lnSpc>
                <a:spcBef>
                  <a:spcPct val="0"/>
                </a:spcBef>
                <a:spcAft>
                  <a:spcPct val="70000"/>
                </a:spcAft>
              </a:pPr>
              <a:r>
                <a:rPr lang="ja-JP" altLang="en-US" sz="2000" dirty="0">
                  <a:solidFill>
                    <a:srgbClr val="000000"/>
                  </a:solidFill>
                  <a:latin typeface="Meiryo UI" panose="020B0604030504040204" pitchFamily="50" charset="-128"/>
                  <a:cs typeface="Meiryo UI" panose="020B0604030504040204" pitchFamily="50" charset="-128"/>
                </a:rPr>
                <a:t>系統網</a:t>
              </a:r>
            </a:p>
          </p:txBody>
        </p:sp>
        <p:sp>
          <p:nvSpPr>
            <p:cNvPr id="62" name="正方形/長方形 61"/>
            <p:cNvSpPr/>
            <p:nvPr/>
          </p:nvSpPr>
          <p:spPr>
            <a:xfrm>
              <a:off x="2999345" y="5591555"/>
              <a:ext cx="1293043"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FF0000"/>
                  </a:solidFill>
                  <a:latin typeface="Meiryo UI"/>
                </a:rPr>
                <a:t>電力価値</a:t>
              </a:r>
              <a:endParaRPr lang="en-US" altLang="ja-JP" sz="2000" b="1" dirty="0">
                <a:solidFill>
                  <a:srgbClr val="FF0000"/>
                </a:solidFill>
                <a:latin typeface="Meiryo UI"/>
              </a:endParaRPr>
            </a:p>
          </p:txBody>
        </p:sp>
        <p:sp>
          <p:nvSpPr>
            <p:cNvPr id="63" name="正方形/長方形 62"/>
            <p:cNvSpPr/>
            <p:nvPr/>
          </p:nvSpPr>
          <p:spPr>
            <a:xfrm>
              <a:off x="2836813" y="3926130"/>
              <a:ext cx="1661655"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009900"/>
                  </a:solidFill>
                  <a:latin typeface="Meiryo UI"/>
                </a:rPr>
                <a:t>再エネ価値</a:t>
              </a:r>
              <a:endParaRPr lang="en-US" altLang="ja-JP" sz="2000" b="1" dirty="0">
                <a:solidFill>
                  <a:srgbClr val="009900"/>
                </a:solidFill>
                <a:latin typeface="Meiryo UI"/>
              </a:endParaRPr>
            </a:p>
          </p:txBody>
        </p:sp>
        <p:pic>
          <p:nvPicPr>
            <p:cNvPr id="64" name="図 63"/>
            <p:cNvPicPr>
              <a:picLocks noChangeAspect="1"/>
            </p:cNvPicPr>
            <p:nvPr/>
          </p:nvPicPr>
          <p:blipFill>
            <a:blip r:embed="rId6" cstate="print"/>
            <a:stretch>
              <a:fillRect/>
            </a:stretch>
          </p:blipFill>
          <p:spPr>
            <a:xfrm>
              <a:off x="1961047" y="4137902"/>
              <a:ext cx="875271" cy="945805"/>
            </a:xfrm>
            <a:prstGeom prst="rect">
              <a:avLst/>
            </a:prstGeom>
          </p:spPr>
        </p:pic>
        <p:pic>
          <p:nvPicPr>
            <p:cNvPr id="65" name="図 64"/>
            <p:cNvPicPr>
              <a:picLocks noChangeAspect="1"/>
            </p:cNvPicPr>
            <p:nvPr/>
          </p:nvPicPr>
          <p:blipFill>
            <a:blip r:embed="rId7" cstate="print"/>
            <a:stretch>
              <a:fillRect/>
            </a:stretch>
          </p:blipFill>
          <p:spPr>
            <a:xfrm>
              <a:off x="784179" y="3987076"/>
              <a:ext cx="1056674" cy="945893"/>
            </a:xfrm>
            <a:prstGeom prst="rect">
              <a:avLst/>
            </a:prstGeom>
          </p:spPr>
        </p:pic>
        <p:sp>
          <p:nvSpPr>
            <p:cNvPr id="66" name="角丸四角形 65"/>
            <p:cNvSpPr/>
            <p:nvPr/>
          </p:nvSpPr>
          <p:spPr bwMode="auto">
            <a:xfrm>
              <a:off x="650760" y="3810078"/>
              <a:ext cx="2340000" cy="1980000"/>
            </a:xfrm>
            <a:prstGeom prst="roundRect">
              <a:avLst/>
            </a:prstGeom>
            <a:no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dirty="0">
                <a:solidFill>
                  <a:srgbClr val="000000"/>
                </a:solidFill>
                <a:latin typeface="ＭＳ Ｐゴシック" panose="020B0600070205080204" pitchFamily="50" charset="-128"/>
                <a:ea typeface="ＭＳ Ｐゴシック" pitchFamily="50" charset="-128"/>
                <a:cs typeface="メイリオ" pitchFamily="50" charset="-128"/>
              </a:endParaRPr>
            </a:p>
          </p:txBody>
        </p:sp>
        <p:sp>
          <p:nvSpPr>
            <p:cNvPr id="67" name="テキスト ボックス 66"/>
            <p:cNvSpPr txBox="1"/>
            <p:nvPr/>
          </p:nvSpPr>
          <p:spPr bwMode="auto">
            <a:xfrm>
              <a:off x="710520" y="5079978"/>
              <a:ext cx="2220480" cy="677108"/>
            </a:xfrm>
            <a:prstGeom prst="rect">
              <a:avLst/>
            </a:prstGeom>
            <a:noFill/>
            <a:ln w="9525">
              <a:noFill/>
              <a:miter lim="800000"/>
              <a:headEnd/>
              <a:tailEnd/>
            </a:ln>
          </p:spPr>
          <p:txBody>
            <a:bodyPr wrap="square" rtlCol="0">
              <a:spAutoFit/>
            </a:bodyPr>
            <a:lstStyle/>
            <a:p>
              <a:pPr algn="ctr" defTabSz="914400" fontAlgn="base">
                <a:spcBef>
                  <a:spcPct val="0"/>
                </a:spcBef>
              </a:pPr>
              <a:r>
                <a:rPr lang="ja-JP" altLang="en-US" sz="2000" b="1" dirty="0">
                  <a:solidFill>
                    <a:srgbClr val="FF0000"/>
                  </a:solidFill>
                  <a:latin typeface="Meiryo UI" panose="020B0604030504040204" pitchFamily="50" charset="-128"/>
                  <a:cs typeface="Meiryo UI" panose="020B0604030504040204" pitchFamily="50" charset="-128"/>
                </a:rPr>
                <a:t>特定の</a:t>
              </a:r>
              <a:endParaRPr lang="en-US" altLang="ja-JP" sz="2000" b="1" dirty="0">
                <a:solidFill>
                  <a:srgbClr val="FF0000"/>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dirty="0">
                  <a:solidFill>
                    <a:srgbClr val="000000"/>
                  </a:solidFill>
                  <a:latin typeface="Meiryo UI" panose="020B0604030504040204" pitchFamily="50" charset="-128"/>
                  <a:cs typeface="Meiryo UI" panose="020B0604030504040204" pitchFamily="50" charset="-128"/>
                </a:rPr>
                <a:t>発電プロジェクト</a:t>
              </a:r>
            </a:p>
          </p:txBody>
        </p:sp>
        <p:sp>
          <p:nvSpPr>
            <p:cNvPr id="68" name="円/楕円 31"/>
            <p:cNvSpPr/>
            <p:nvPr/>
          </p:nvSpPr>
          <p:spPr bwMode="auto">
            <a:xfrm>
              <a:off x="6249563" y="4371795"/>
              <a:ext cx="771107" cy="770400"/>
            </a:xfrm>
            <a:prstGeom prst="ellipse">
              <a:avLst/>
            </a:prstGeom>
            <a:solidFill>
              <a:srgbClr val="FFFFFF"/>
            </a:solidFill>
            <a:ln w="9525">
              <a:solidFill>
                <a:srgbClr val="000000"/>
              </a:solidFill>
              <a:round/>
              <a:headEnd/>
              <a:tailEnd/>
            </a:ln>
          </p:spPr>
          <p:txBody>
            <a:bodyPr wrap="square" lIns="0" tIns="0" rIns="0" bIns="0" rtlCol="0" anchor="ctr">
              <a:spAutoFit/>
            </a:bodyPr>
            <a:lstStyle/>
            <a:p>
              <a:pPr marL="542925" indent="-542925" algn="just" defTabSz="914400">
                <a:lnSpc>
                  <a:spcPct val="120000"/>
                </a:lnSpc>
                <a:spcAft>
                  <a:spcPct val="50000"/>
                </a:spcAft>
                <a:defRPr/>
              </a:pPr>
              <a:endParaRPr kumimoji="0" lang="ja-JP" altLang="en-US" sz="1600" b="1" kern="0" dirty="0">
                <a:solidFill>
                  <a:srgbClr val="000000"/>
                </a:solidFill>
                <a:latin typeface="Meiryo UI" panose="020B0604030504040204" pitchFamily="50" charset="-128"/>
                <a:cs typeface="Meiryo UI" panose="020B0604030504040204" pitchFamily="50" charset="-128"/>
              </a:endParaRPr>
            </a:p>
          </p:txBody>
        </p:sp>
        <p:pic>
          <p:nvPicPr>
            <p:cNvPr id="69" name="図 68"/>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6468512" y="4491944"/>
              <a:ext cx="366825" cy="528800"/>
            </a:xfrm>
            <a:prstGeom prst="rect">
              <a:avLst/>
            </a:prstGeom>
            <a:solidFill>
              <a:srgbClr val="FFFFFF"/>
            </a:solidFill>
          </p:spPr>
        </p:pic>
        <p:sp>
          <p:nvSpPr>
            <p:cNvPr id="70" name="テキスト ボックス 69"/>
            <p:cNvSpPr txBox="1"/>
            <p:nvPr/>
          </p:nvSpPr>
          <p:spPr bwMode="auto">
            <a:xfrm>
              <a:off x="6174870" y="5124691"/>
              <a:ext cx="954107" cy="461665"/>
            </a:xfrm>
            <a:prstGeom prst="rect">
              <a:avLst/>
            </a:prstGeom>
            <a:noFill/>
            <a:ln w="9525">
              <a:noFill/>
              <a:miter lim="800000"/>
              <a:headEnd/>
              <a:tailEnd/>
            </a:ln>
          </p:spPr>
          <p:txBody>
            <a:bodyPr wrap="none" rtlCol="0">
              <a:spAutoFit/>
            </a:bodyPr>
            <a:lstStyle/>
            <a:p>
              <a:pPr defTabSz="914400" fontAlgn="base">
                <a:lnSpc>
                  <a:spcPct val="120000"/>
                </a:lnSpc>
                <a:spcBef>
                  <a:spcPct val="0"/>
                </a:spcBef>
                <a:spcAft>
                  <a:spcPct val="70000"/>
                </a:spcAft>
              </a:pPr>
              <a:r>
                <a:rPr lang="ja-JP" altLang="en-US" sz="2000" dirty="0">
                  <a:solidFill>
                    <a:srgbClr val="000000"/>
                  </a:solidFill>
                  <a:latin typeface="Meiryo UI" panose="020B0604030504040204" pitchFamily="50" charset="-128"/>
                  <a:cs typeface="Meiryo UI" panose="020B0604030504040204" pitchFamily="50" charset="-128"/>
                </a:rPr>
                <a:t>系統網</a:t>
              </a:r>
            </a:p>
          </p:txBody>
        </p:sp>
      </p:grpSp>
      <p:sp>
        <p:nvSpPr>
          <p:cNvPr id="6" name="Text Box 9">
            <a:extLst>
              <a:ext uri="{FF2B5EF4-FFF2-40B4-BE49-F238E27FC236}">
                <a16:creationId xmlns:a16="http://schemas.microsoft.com/office/drawing/2014/main" id="{3FA4DA10-F9F8-8A8C-C1F6-48F5C423362C}"/>
              </a:ext>
            </a:extLst>
          </p:cNvPr>
          <p:cNvSpPr txBox="1">
            <a:spLocks noChangeArrowheads="1"/>
          </p:cNvSpPr>
          <p:nvPr/>
        </p:nvSpPr>
        <p:spPr bwMode="auto">
          <a:xfrm>
            <a:off x="629383" y="7188161"/>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Technical Criteria </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(https://www.there100.org/sites/re100/files/2025-04/RE100%20technical%20criteria%20%2B%20appendices%20%2815%20April%202025%29.pdf), </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40570160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a:t>3.2</a:t>
            </a:r>
            <a:r>
              <a:rPr lang="ja-JP" altLang="en-US" dirty="0"/>
              <a:t>　電力小売との小売供給契約（再エネ電力メニュー）</a:t>
            </a:r>
          </a:p>
        </p:txBody>
      </p:sp>
      <p:sp>
        <p:nvSpPr>
          <p:cNvPr id="4" name="コンテンツ プレースホルダー 3"/>
          <p:cNvSpPr>
            <a:spLocks noGrp="1"/>
          </p:cNvSpPr>
          <p:nvPr>
            <p:ph sz="quarter" idx="11"/>
          </p:nvPr>
        </p:nvSpPr>
        <p:spPr/>
        <p:txBody>
          <a:bodyPr/>
          <a:lstStyle/>
          <a:p>
            <a:r>
              <a:rPr kumimoji="1" lang="en-US" altLang="ja-JP" dirty="0"/>
              <a:t>RE100</a:t>
            </a:r>
            <a:r>
              <a:rPr kumimoji="1" lang="ja-JP" altLang="en-US" dirty="0"/>
              <a:t>の再エネ電力調達手法</a:t>
            </a:r>
          </a:p>
        </p:txBody>
      </p:sp>
      <p:sp>
        <p:nvSpPr>
          <p:cNvPr id="14" name="コンテンツ プレースホルダー 4"/>
          <p:cNvSpPr>
            <a:spLocks noGrp="1"/>
          </p:cNvSpPr>
          <p:nvPr>
            <p:ph sz="quarter" idx="12"/>
          </p:nvPr>
        </p:nvSpPr>
        <p:spPr>
          <a:xfrm>
            <a:off x="161925" y="1110920"/>
            <a:ext cx="10367963" cy="2173823"/>
          </a:xfrm>
        </p:spPr>
        <p:txBody>
          <a:bodyPr/>
          <a:lstStyle/>
          <a:p>
            <a:r>
              <a:rPr lang="ja-JP" altLang="en-US" dirty="0"/>
              <a:t>小売電気事業者が提供する再エネ電力メニューを購入することによる再エネ電力調達</a:t>
            </a:r>
            <a:endParaRPr lang="en-US" altLang="ja-JP" dirty="0"/>
          </a:p>
          <a:p>
            <a:r>
              <a:rPr lang="ja-JP" altLang="en-US" dirty="0"/>
              <a:t>小売電気事業者は、以下を組み合わせて電力メニューを設計する</a:t>
            </a:r>
          </a:p>
          <a:p>
            <a:pPr marL="630238">
              <a:buFont typeface="Wingdings" panose="05000000000000000000" pitchFamily="2" charset="2"/>
              <a:buChar char="Ø"/>
            </a:pPr>
            <a:r>
              <a:rPr lang="ja-JP" altLang="en-US" dirty="0"/>
              <a:t>相対契約で調達する電力／自ら発電した電力</a:t>
            </a:r>
            <a:endParaRPr lang="en-US" altLang="ja-JP" dirty="0"/>
          </a:p>
          <a:p>
            <a:pPr marL="630238">
              <a:buFont typeface="Wingdings" panose="05000000000000000000" pitchFamily="2" charset="2"/>
              <a:buChar char="Ø"/>
            </a:pPr>
            <a:r>
              <a:rPr lang="ja-JP" altLang="en-US" dirty="0"/>
              <a:t>卸電力取引所経由の電力</a:t>
            </a:r>
            <a:endParaRPr lang="en-US" altLang="ja-JP" dirty="0"/>
          </a:p>
          <a:p>
            <a:pPr marL="630238">
              <a:buFont typeface="Wingdings" panose="05000000000000000000" pitchFamily="2" charset="2"/>
              <a:buChar char="Ø"/>
            </a:pPr>
            <a:r>
              <a:rPr lang="ja-JP" altLang="en-US" dirty="0"/>
              <a:t>再エネ電力証書（</a:t>
            </a:r>
            <a:r>
              <a:rPr lang="en-US" altLang="ja-JP" dirty="0"/>
              <a:t>EAC)</a:t>
            </a:r>
            <a:endParaRPr lang="ja-JP" altLang="en-US" dirty="0"/>
          </a:p>
        </p:txBody>
      </p:sp>
      <p:grpSp>
        <p:nvGrpSpPr>
          <p:cNvPr id="2" name="グループ化 1"/>
          <p:cNvGrpSpPr/>
          <p:nvPr/>
        </p:nvGrpSpPr>
        <p:grpSpPr>
          <a:xfrm>
            <a:off x="516323" y="3766019"/>
            <a:ext cx="9600497" cy="2952000"/>
            <a:chOff x="516323" y="3766019"/>
            <a:chExt cx="9600497" cy="2952000"/>
          </a:xfrm>
        </p:grpSpPr>
        <p:sp>
          <p:nvSpPr>
            <p:cNvPr id="23" name="角丸四角形 22"/>
            <p:cNvSpPr/>
            <p:nvPr/>
          </p:nvSpPr>
          <p:spPr bwMode="auto">
            <a:xfrm>
              <a:off x="7613564" y="4270075"/>
              <a:ext cx="2503256" cy="2257068"/>
            </a:xfrm>
            <a:prstGeom prst="roundRect">
              <a:avLst/>
            </a:prstGeom>
            <a:solidFill>
              <a:srgbClr val="CCECFF"/>
            </a:solid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dirty="0">
                <a:solidFill>
                  <a:srgbClr val="000000"/>
                </a:solidFill>
                <a:latin typeface="ＭＳ Ｐゴシック" panose="020B0600070205080204" pitchFamily="50" charset="-128"/>
                <a:ea typeface="ＭＳ Ｐゴシック" pitchFamily="50" charset="-128"/>
                <a:cs typeface="メイリオ" pitchFamily="50" charset="-128"/>
              </a:endParaRPr>
            </a:p>
          </p:txBody>
        </p:sp>
        <p:pic>
          <p:nvPicPr>
            <p:cNvPr id="24" name="Picture 2" descr="C:\Users\0627631\AppData\Local\Microsoft\Windows\Temporary Internet Files\Content.IE5\LATEI96V\MC900150783[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137871" y="4438911"/>
              <a:ext cx="1224136" cy="1013879"/>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p:cNvSpPr txBox="1"/>
            <p:nvPr/>
          </p:nvSpPr>
          <p:spPr bwMode="auto">
            <a:xfrm>
              <a:off x="7776125" y="5591039"/>
              <a:ext cx="2197950" cy="830997"/>
            </a:xfrm>
            <a:prstGeom prst="rect">
              <a:avLst/>
            </a:prstGeom>
            <a:noFill/>
            <a:ln w="9525">
              <a:noFill/>
              <a:miter lim="800000"/>
              <a:headEnd/>
              <a:tailEnd/>
            </a:ln>
          </p:spPr>
          <p:txBody>
            <a:bodyPr wrap="square" rtlCol="0">
              <a:spAutoFit/>
            </a:bodyPr>
            <a:lstStyle/>
            <a:p>
              <a:pPr algn="ctr" defTabSz="914400" fontAlgn="base">
                <a:lnSpc>
                  <a:spcPct val="120000"/>
                </a:lnSpc>
                <a:spcBef>
                  <a:spcPct val="0"/>
                </a:spcBef>
              </a:pPr>
              <a:r>
                <a:rPr lang="ja-JP" altLang="en-US" sz="2000" dirty="0">
                  <a:solidFill>
                    <a:srgbClr val="000000"/>
                  </a:solidFill>
                  <a:latin typeface="Meiryo UI" panose="020B0604030504040204" pitchFamily="50" charset="-128"/>
                  <a:cs typeface="Meiryo UI" panose="020B0604030504040204" pitchFamily="50" charset="-128"/>
                </a:rPr>
                <a:t>「再エネ調達」を</a:t>
              </a:r>
              <a:endParaRPr lang="en-US" altLang="ja-JP" sz="2000" dirty="0">
                <a:solidFill>
                  <a:srgbClr val="000000"/>
                </a:solidFill>
                <a:latin typeface="Meiryo UI" panose="020B0604030504040204" pitchFamily="50" charset="-128"/>
                <a:cs typeface="Meiryo UI" panose="020B0604030504040204" pitchFamily="50" charset="-128"/>
              </a:endParaRPr>
            </a:p>
            <a:p>
              <a:pPr algn="ctr" defTabSz="914400" fontAlgn="base">
                <a:lnSpc>
                  <a:spcPct val="120000"/>
                </a:lnSpc>
                <a:spcBef>
                  <a:spcPct val="0"/>
                </a:spcBef>
              </a:pPr>
              <a:r>
                <a:rPr lang="ja-JP" altLang="en-US" sz="2000" dirty="0">
                  <a:solidFill>
                    <a:srgbClr val="000000"/>
                  </a:solidFill>
                  <a:latin typeface="Meiryo UI" panose="020B0604030504040204" pitchFamily="50" charset="-128"/>
                  <a:cs typeface="Meiryo UI" panose="020B0604030504040204" pitchFamily="50" charset="-128"/>
                </a:rPr>
                <a:t>主張する消費者</a:t>
              </a:r>
            </a:p>
          </p:txBody>
        </p:sp>
        <p:sp>
          <p:nvSpPr>
            <p:cNvPr id="26" name="正方形/長方形 25"/>
            <p:cNvSpPr/>
            <p:nvPr/>
          </p:nvSpPr>
          <p:spPr bwMode="auto">
            <a:xfrm>
              <a:off x="7920575" y="5288269"/>
              <a:ext cx="183614" cy="18002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fontAlgn="base">
                <a:spcAft>
                  <a:spcPct val="0"/>
                </a:spcAft>
              </a:pPr>
              <a:endParaRPr lang="ja-JP" altLang="en-US" sz="1800" dirty="0">
                <a:solidFill>
                  <a:srgbClr val="000000"/>
                </a:solidFill>
                <a:latin typeface="Meiryo UI" panose="020B0604030504040204" pitchFamily="50" charset="-128"/>
                <a:cs typeface="Meiryo UI" panose="020B0604030504040204" pitchFamily="50" charset="-128"/>
              </a:endParaRPr>
            </a:p>
          </p:txBody>
        </p:sp>
        <p:pic>
          <p:nvPicPr>
            <p:cNvPr id="27" name="図 2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42320" y="3943600"/>
              <a:ext cx="412262" cy="445484"/>
            </a:xfrm>
            <a:prstGeom prst="rect">
              <a:avLst/>
            </a:prstGeom>
          </p:spPr>
        </p:pic>
        <p:pic>
          <p:nvPicPr>
            <p:cNvPr id="28" name="図 27"/>
            <p:cNvPicPr>
              <a:picLocks noChangeAspect="1"/>
            </p:cNvPicPr>
            <p:nvPr/>
          </p:nvPicPr>
          <p:blipFill>
            <a:blip r:embed="rId4" cstate="print"/>
            <a:stretch>
              <a:fillRect/>
            </a:stretch>
          </p:blipFill>
          <p:spPr>
            <a:xfrm>
              <a:off x="547302" y="3838027"/>
              <a:ext cx="600586" cy="537621"/>
            </a:xfrm>
            <a:prstGeom prst="rect">
              <a:avLst/>
            </a:prstGeom>
          </p:spPr>
        </p:pic>
        <p:cxnSp>
          <p:nvCxnSpPr>
            <p:cNvPr id="29" name="直線コネクタ 28"/>
            <p:cNvCxnSpPr/>
            <p:nvPr/>
          </p:nvCxnSpPr>
          <p:spPr bwMode="auto">
            <a:xfrm flipH="1">
              <a:off x="5530282" y="5381360"/>
              <a:ext cx="2106234" cy="0"/>
            </a:xfrm>
            <a:prstGeom prst="line">
              <a:avLst/>
            </a:prstGeom>
            <a:noFill/>
            <a:ln w="38100" cap="flat" cmpd="sng" algn="ctr">
              <a:solidFill>
                <a:srgbClr val="008000"/>
              </a:solidFill>
              <a:prstDash val="solid"/>
              <a:round/>
              <a:headEnd type="triangle" w="med" len="med"/>
              <a:tailEnd type="none" w="med" len="med"/>
            </a:ln>
            <a:effectLst/>
          </p:spPr>
        </p:cxnSp>
        <p:sp>
          <p:nvSpPr>
            <p:cNvPr id="30" name="テキスト ボックス 29"/>
            <p:cNvSpPr txBox="1"/>
            <p:nvPr/>
          </p:nvSpPr>
          <p:spPr bwMode="auto">
            <a:xfrm>
              <a:off x="516323" y="4384474"/>
              <a:ext cx="1467068" cy="461665"/>
            </a:xfrm>
            <a:prstGeom prst="rect">
              <a:avLst/>
            </a:prstGeom>
            <a:noFill/>
            <a:ln w="9525">
              <a:noFill/>
              <a:miter lim="800000"/>
              <a:headEnd/>
              <a:tailEnd/>
            </a:ln>
          </p:spPr>
          <p:txBody>
            <a:bodyPr wrap="none" rtlCol="0">
              <a:spAutoFit/>
            </a:bodyPr>
            <a:lstStyle/>
            <a:p>
              <a:pPr algn="ctr" defTabSz="914400" fontAlgn="base">
                <a:lnSpc>
                  <a:spcPct val="120000"/>
                </a:lnSpc>
                <a:spcBef>
                  <a:spcPct val="0"/>
                </a:spcBef>
                <a:spcAft>
                  <a:spcPct val="70000"/>
                </a:spcAft>
              </a:pPr>
              <a:r>
                <a:rPr lang="ja-JP" altLang="en-US" sz="2000" dirty="0">
                  <a:solidFill>
                    <a:srgbClr val="000000"/>
                  </a:solidFill>
                  <a:latin typeface="Meiryo UI" panose="020B0604030504040204" pitchFamily="50" charset="-128"/>
                  <a:cs typeface="Meiryo UI" panose="020B0604030504040204" pitchFamily="50" charset="-128"/>
                </a:rPr>
                <a:t>発電事業者</a:t>
              </a:r>
            </a:p>
          </p:txBody>
        </p:sp>
        <p:cxnSp>
          <p:nvCxnSpPr>
            <p:cNvPr id="31" name="直線コネクタ 30"/>
            <p:cNvCxnSpPr/>
            <p:nvPr/>
          </p:nvCxnSpPr>
          <p:spPr bwMode="auto">
            <a:xfrm flipH="1">
              <a:off x="5530282" y="5566218"/>
              <a:ext cx="2106234" cy="1"/>
            </a:xfrm>
            <a:prstGeom prst="line">
              <a:avLst/>
            </a:prstGeom>
            <a:noFill/>
            <a:ln w="38100" cap="flat" cmpd="sng" algn="ctr">
              <a:solidFill>
                <a:srgbClr val="FF0000"/>
              </a:solidFill>
              <a:prstDash val="solid"/>
              <a:round/>
              <a:headEnd type="triangle" w="med" len="med"/>
              <a:tailEnd type="none" w="med" len="med"/>
            </a:ln>
            <a:effectLst/>
          </p:spPr>
        </p:cxnSp>
        <p:sp>
          <p:nvSpPr>
            <p:cNvPr id="32" name="円/楕円 31"/>
            <p:cNvSpPr/>
            <p:nvPr/>
          </p:nvSpPr>
          <p:spPr bwMode="auto">
            <a:xfrm>
              <a:off x="6713485" y="5098167"/>
              <a:ext cx="771107" cy="770400"/>
            </a:xfrm>
            <a:prstGeom prst="ellipse">
              <a:avLst/>
            </a:prstGeom>
            <a:solidFill>
              <a:srgbClr val="FFFFFF"/>
            </a:solidFill>
            <a:ln w="9525">
              <a:solidFill>
                <a:srgbClr val="000000"/>
              </a:solidFill>
              <a:round/>
              <a:headEnd/>
              <a:tailEnd/>
            </a:ln>
          </p:spPr>
          <p:txBody>
            <a:bodyPr wrap="square" lIns="0" tIns="0" rIns="0" bIns="0" rtlCol="0" anchor="ctr">
              <a:spAutoFit/>
            </a:bodyPr>
            <a:lstStyle/>
            <a:p>
              <a:pPr marL="542925" indent="-542925" algn="just" defTabSz="914400">
                <a:lnSpc>
                  <a:spcPct val="120000"/>
                </a:lnSpc>
                <a:spcAft>
                  <a:spcPct val="50000"/>
                </a:spcAft>
                <a:defRPr/>
              </a:pPr>
              <a:endParaRPr kumimoji="0" lang="ja-JP" altLang="en-US" sz="1600" b="1" kern="0" dirty="0">
                <a:solidFill>
                  <a:srgbClr val="000000"/>
                </a:solidFill>
                <a:latin typeface="Meiryo UI" panose="020B0604030504040204" pitchFamily="50" charset="-128"/>
                <a:cs typeface="Meiryo UI" panose="020B0604030504040204" pitchFamily="50" charset="-128"/>
              </a:endParaRPr>
            </a:p>
          </p:txBody>
        </p:sp>
        <p:pic>
          <p:nvPicPr>
            <p:cNvPr id="49" name="図 48"/>
            <p:cNvPicPr>
              <a:picLocks noChangeAspect="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6932434" y="5218316"/>
              <a:ext cx="366825" cy="528800"/>
            </a:xfrm>
            <a:prstGeom prst="rect">
              <a:avLst/>
            </a:prstGeom>
            <a:solidFill>
              <a:srgbClr val="FFFFFF"/>
            </a:solidFill>
          </p:spPr>
        </p:pic>
        <p:pic>
          <p:nvPicPr>
            <p:cNvPr id="50" name="図 49"/>
            <p:cNvPicPr>
              <a:picLocks noChangeAspect="1"/>
            </p:cNvPicPr>
            <p:nvPr/>
          </p:nvPicPr>
          <p:blipFill>
            <a:blip r:embed="rId7" cstate="print"/>
            <a:stretch>
              <a:fillRect/>
            </a:stretch>
          </p:blipFill>
          <p:spPr>
            <a:xfrm>
              <a:off x="2804072" y="5422203"/>
              <a:ext cx="647996" cy="539090"/>
            </a:xfrm>
            <a:prstGeom prst="rect">
              <a:avLst/>
            </a:prstGeom>
          </p:spPr>
        </p:pic>
        <p:sp>
          <p:nvSpPr>
            <p:cNvPr id="51" name="角丸四角形 50"/>
            <p:cNvSpPr/>
            <p:nvPr/>
          </p:nvSpPr>
          <p:spPr bwMode="auto">
            <a:xfrm>
              <a:off x="586703" y="4918147"/>
              <a:ext cx="1374233" cy="681038"/>
            </a:xfrm>
            <a:prstGeom prst="roundRect">
              <a:avLst/>
            </a:prstGeom>
            <a:solidFill>
              <a:srgbClr val="FFFFCC"/>
            </a:solidFill>
            <a:ln w="9525">
              <a:solidFill>
                <a:srgbClr val="000000"/>
              </a:solidFill>
              <a:round/>
              <a:headEnd/>
              <a:tailEnd/>
            </a:ln>
          </p:spPr>
          <p:txBody>
            <a:bodyPr wrap="square" lIns="0" tIns="0" rIns="0" bIns="0" rtlCol="0" anchor="ctr">
              <a:spAutoFit/>
            </a:bodyPr>
            <a:lstStyle/>
            <a:p>
              <a:pPr algn="ctr" defTabSz="914400">
                <a:defRPr/>
              </a:pPr>
              <a:r>
                <a:rPr kumimoji="0" lang="ja-JP" altLang="en-US" sz="2000" kern="0" dirty="0">
                  <a:solidFill>
                    <a:srgbClr val="000000"/>
                  </a:solidFill>
                  <a:latin typeface="Meiryo UI" panose="020B0604030504040204" pitchFamily="50" charset="-128"/>
                  <a:cs typeface="Meiryo UI" panose="020B0604030504040204" pitchFamily="50" charset="-128"/>
                </a:rPr>
                <a:t>卸取引所</a:t>
              </a:r>
              <a:endParaRPr kumimoji="0" lang="en-US" altLang="ja-JP" sz="2000" kern="0" dirty="0">
                <a:solidFill>
                  <a:srgbClr val="000000"/>
                </a:solidFill>
                <a:latin typeface="Meiryo UI" panose="020B0604030504040204" pitchFamily="50" charset="-128"/>
                <a:cs typeface="Meiryo UI" panose="020B0604030504040204" pitchFamily="50" charset="-128"/>
              </a:endParaRPr>
            </a:p>
            <a:p>
              <a:pPr algn="ctr" defTabSz="914400">
                <a:defRPr/>
              </a:pPr>
              <a:r>
                <a:rPr kumimoji="0" lang="ja-JP" altLang="en-US" sz="2000" kern="0" dirty="0">
                  <a:solidFill>
                    <a:srgbClr val="000000"/>
                  </a:solidFill>
                  <a:latin typeface="Meiryo UI" panose="020B0604030504040204" pitchFamily="50" charset="-128"/>
                  <a:cs typeface="Meiryo UI" panose="020B0604030504040204" pitchFamily="50" charset="-128"/>
                </a:rPr>
                <a:t>電力</a:t>
              </a:r>
            </a:p>
          </p:txBody>
        </p:sp>
        <p:sp>
          <p:nvSpPr>
            <p:cNvPr id="52" name="メモ 51"/>
            <p:cNvSpPr/>
            <p:nvPr/>
          </p:nvSpPr>
          <p:spPr bwMode="auto">
            <a:xfrm>
              <a:off x="608595" y="5892711"/>
              <a:ext cx="408240" cy="510521"/>
            </a:xfrm>
            <a:prstGeom prst="foldedCorner">
              <a:avLst>
                <a:gd name="adj" fmla="val 50000"/>
              </a:avLst>
            </a:prstGeom>
            <a:solidFill>
              <a:srgbClr val="FFFFFF">
                <a:lumMod val="95000"/>
              </a:srgbClr>
            </a:solidFill>
            <a:ln w="28575">
              <a:solidFill>
                <a:srgbClr val="002060"/>
              </a:solidFill>
              <a:round/>
              <a:headEnd/>
              <a:tailEnd/>
            </a:ln>
          </p:spPr>
          <p:txBody>
            <a:bodyPr wrap="square" lIns="36000" tIns="72000" rIns="72000" bIns="72000" rtlCol="0" anchor="ctr">
              <a:noAutofit/>
            </a:bodyPr>
            <a:lstStyle/>
            <a:p>
              <a:pPr marL="542925" indent="-542925" algn="ctr" defTabSz="914400">
                <a:lnSpc>
                  <a:spcPct val="120000"/>
                </a:lnSpc>
                <a:spcAft>
                  <a:spcPct val="50000"/>
                </a:spcAft>
                <a:defRPr/>
              </a:pPr>
              <a:endParaRPr kumimoji="0" lang="ja-JP" altLang="en-US" sz="1600" b="1" kern="0" dirty="0">
                <a:solidFill>
                  <a:srgbClr val="000000"/>
                </a:solidFill>
                <a:latin typeface="Meiryo UI" panose="020B0604030504040204" pitchFamily="50" charset="-128"/>
                <a:cs typeface="Meiryo UI" panose="020B0604030504040204" pitchFamily="50" charset="-128"/>
              </a:endParaRPr>
            </a:p>
          </p:txBody>
        </p:sp>
        <p:sp>
          <p:nvSpPr>
            <p:cNvPr id="53" name="テキスト ボックス 52"/>
            <p:cNvSpPr txBox="1"/>
            <p:nvPr/>
          </p:nvSpPr>
          <p:spPr bwMode="auto">
            <a:xfrm>
              <a:off x="1016834" y="5851063"/>
              <a:ext cx="1358065" cy="707886"/>
            </a:xfrm>
            <a:prstGeom prst="rect">
              <a:avLst/>
            </a:prstGeom>
            <a:noFill/>
            <a:ln w="9525">
              <a:noFill/>
              <a:miter lim="800000"/>
              <a:headEnd/>
              <a:tailEnd/>
            </a:ln>
          </p:spPr>
          <p:txBody>
            <a:bodyPr wrap="none" rtlCol="0">
              <a:spAutoFit/>
            </a:bodyPr>
            <a:lstStyle/>
            <a:p>
              <a:pPr algn="ctr" defTabSz="914400" fontAlgn="base">
                <a:spcBef>
                  <a:spcPct val="0"/>
                </a:spcBef>
              </a:pPr>
              <a:r>
                <a:rPr lang="ja-JP" altLang="en-US" sz="2000" dirty="0">
                  <a:solidFill>
                    <a:srgbClr val="000000"/>
                  </a:solidFill>
                  <a:latin typeface="Meiryo UI" panose="020B0604030504040204" pitchFamily="50" charset="-128"/>
                  <a:cs typeface="Meiryo UI" panose="020B0604030504040204" pitchFamily="50" charset="-128"/>
                </a:rPr>
                <a:t>再エネ電力</a:t>
              </a:r>
              <a:endParaRPr lang="en-US" altLang="ja-JP" sz="2000" dirty="0">
                <a:solidFill>
                  <a:srgbClr val="000000"/>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dirty="0">
                  <a:solidFill>
                    <a:srgbClr val="000000"/>
                  </a:solidFill>
                  <a:latin typeface="Meiryo UI" panose="020B0604030504040204" pitchFamily="50" charset="-128"/>
                  <a:cs typeface="Meiryo UI" panose="020B0604030504040204" pitchFamily="50" charset="-128"/>
                </a:rPr>
                <a:t>証書</a:t>
              </a:r>
            </a:p>
          </p:txBody>
        </p:sp>
        <p:sp>
          <p:nvSpPr>
            <p:cNvPr id="55" name="右中かっこ 54"/>
            <p:cNvSpPr/>
            <p:nvPr/>
          </p:nvSpPr>
          <p:spPr bwMode="auto">
            <a:xfrm>
              <a:off x="2228008" y="3766019"/>
              <a:ext cx="432048" cy="2952000"/>
            </a:xfrm>
            <a:prstGeom prst="rightBrace">
              <a:avLst/>
            </a:prstGeom>
            <a:noFill/>
            <a:ln w="9525" cap="flat" cmpd="sng" algn="ctr">
              <a:solidFill>
                <a:srgbClr val="00000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defTabSz="914400">
                <a:lnSpc>
                  <a:spcPct val="140000"/>
                </a:lnSpc>
                <a:spcBef>
                  <a:spcPct val="10000"/>
                </a:spcBef>
                <a:defRPr/>
              </a:pPr>
              <a:endParaRPr kumimoji="0" lang="ja-JP" altLang="en-US" sz="2200" kern="0">
                <a:solidFill>
                  <a:srgbClr val="4D4D4D"/>
                </a:solidFill>
                <a:latin typeface="Meiryo UI" panose="020B0604030504040204" pitchFamily="50" charset="-128"/>
                <a:cs typeface="Meiryo UI" panose="020B0604030504040204" pitchFamily="50" charset="-128"/>
              </a:endParaRPr>
            </a:p>
          </p:txBody>
        </p:sp>
        <p:sp>
          <p:nvSpPr>
            <p:cNvPr id="56" name="正方形/長方形 55"/>
            <p:cNvSpPr/>
            <p:nvPr/>
          </p:nvSpPr>
          <p:spPr>
            <a:xfrm>
              <a:off x="2607467" y="4678313"/>
              <a:ext cx="1210588" cy="707886"/>
            </a:xfrm>
            <a:prstGeom prst="rect">
              <a:avLst/>
            </a:prstGeom>
          </p:spPr>
          <p:txBody>
            <a:bodyPr wrap="none">
              <a:spAutoFit/>
            </a:bodyPr>
            <a:lstStyle/>
            <a:p>
              <a:pPr algn="ctr" defTabSz="914400" fontAlgn="base">
                <a:spcBef>
                  <a:spcPct val="0"/>
                </a:spcBef>
              </a:pPr>
              <a:r>
                <a:rPr lang="ja-JP" altLang="en-US" sz="2000" dirty="0">
                  <a:solidFill>
                    <a:srgbClr val="FC0019"/>
                  </a:solidFill>
                  <a:latin typeface="Meiryo UI" panose="020B0604030504040204" pitchFamily="50" charset="-128"/>
                  <a:cs typeface="Meiryo UI" panose="020B0604030504040204" pitchFamily="50" charset="-128"/>
                </a:rPr>
                <a:t>小売電気</a:t>
              </a:r>
              <a:endParaRPr lang="en-US" altLang="ja-JP" sz="2000" dirty="0">
                <a:solidFill>
                  <a:srgbClr val="FC0019"/>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dirty="0">
                  <a:solidFill>
                    <a:srgbClr val="FC0019"/>
                  </a:solidFill>
                  <a:latin typeface="Meiryo UI" panose="020B0604030504040204" pitchFamily="50" charset="-128"/>
                  <a:cs typeface="Meiryo UI" panose="020B0604030504040204" pitchFamily="50" charset="-128"/>
                </a:rPr>
                <a:t>事業者</a:t>
              </a:r>
            </a:p>
          </p:txBody>
        </p:sp>
        <p:sp>
          <p:nvSpPr>
            <p:cNvPr id="57" name="右矢印 56"/>
            <p:cNvSpPr/>
            <p:nvPr/>
          </p:nvSpPr>
          <p:spPr bwMode="auto">
            <a:xfrm>
              <a:off x="3553141" y="5237991"/>
              <a:ext cx="403059" cy="586931"/>
            </a:xfrm>
            <a:prstGeom prst="rightArrow">
              <a:avLst/>
            </a:prstGeom>
            <a:noFill/>
            <a:ln w="9525">
              <a:solidFill>
                <a:srgbClr val="000000"/>
              </a:solidFill>
              <a:round/>
              <a:headEnd/>
              <a:tailEnd/>
            </a:ln>
          </p:spPr>
          <p:txBody>
            <a:bodyPr wrap="square" lIns="0" tIns="0" rIns="0" bIns="0" rtlCol="0" anchor="ctr">
              <a:spAutoFit/>
            </a:bodyPr>
            <a:lstStyle/>
            <a:p>
              <a:pPr marL="542925" indent="-542925" algn="just" defTabSz="914400">
                <a:lnSpc>
                  <a:spcPct val="120000"/>
                </a:lnSpc>
                <a:spcAft>
                  <a:spcPct val="50000"/>
                </a:spcAft>
                <a:defRPr/>
              </a:pPr>
              <a:endParaRPr kumimoji="0" lang="ja-JP" altLang="en-US" sz="1600" b="1" kern="0" dirty="0">
                <a:solidFill>
                  <a:srgbClr val="000000"/>
                </a:solidFill>
                <a:latin typeface="Meiryo UI" panose="020B0604030504040204" pitchFamily="50" charset="-128"/>
                <a:cs typeface="Meiryo UI" panose="020B0604030504040204" pitchFamily="50" charset="-128"/>
              </a:endParaRPr>
            </a:p>
          </p:txBody>
        </p:sp>
        <p:sp>
          <p:nvSpPr>
            <p:cNvPr id="58" name="角丸四角形 57"/>
            <p:cNvSpPr/>
            <p:nvPr/>
          </p:nvSpPr>
          <p:spPr bwMode="auto">
            <a:xfrm>
              <a:off x="3995075" y="5139111"/>
              <a:ext cx="1512168" cy="817245"/>
            </a:xfrm>
            <a:prstGeom prst="roundRect">
              <a:avLst/>
            </a:prstGeom>
            <a:solidFill>
              <a:srgbClr val="99FF99"/>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0" tIns="0" rIns="0" bIns="0" rtlCol="0" anchor="ctr">
              <a:spAutoFit/>
            </a:bodyPr>
            <a:lstStyle/>
            <a:p>
              <a:pPr algn="ctr" defTabSz="914400">
                <a:lnSpc>
                  <a:spcPct val="120000"/>
                </a:lnSpc>
                <a:defRPr/>
              </a:pPr>
              <a:r>
                <a:rPr kumimoji="0" lang="ja-JP" altLang="en-US" sz="2000" b="1" kern="0" dirty="0">
                  <a:solidFill>
                    <a:srgbClr val="000000"/>
                  </a:solidFill>
                  <a:latin typeface="Meiryo UI"/>
                  <a:cs typeface="Meiryo UI" panose="020B0604030504040204" pitchFamily="50" charset="-128"/>
                </a:rPr>
                <a:t>再エネ電力</a:t>
              </a:r>
              <a:endParaRPr kumimoji="0" lang="en-US" altLang="ja-JP" sz="2000" b="1" kern="0" dirty="0">
                <a:solidFill>
                  <a:srgbClr val="000000"/>
                </a:solidFill>
                <a:latin typeface="Meiryo UI"/>
                <a:cs typeface="Meiryo UI" panose="020B0604030504040204" pitchFamily="50" charset="-128"/>
              </a:endParaRPr>
            </a:p>
            <a:p>
              <a:pPr algn="ctr" defTabSz="914400">
                <a:lnSpc>
                  <a:spcPct val="120000"/>
                </a:lnSpc>
                <a:defRPr/>
              </a:pPr>
              <a:r>
                <a:rPr kumimoji="0" lang="ja-JP" altLang="en-US" sz="2000" b="1" kern="0" dirty="0">
                  <a:solidFill>
                    <a:srgbClr val="000000"/>
                  </a:solidFill>
                  <a:latin typeface="Meiryo UI"/>
                  <a:cs typeface="Meiryo UI" panose="020B0604030504040204" pitchFamily="50" charset="-128"/>
                </a:rPr>
                <a:t>メニュー</a:t>
              </a:r>
            </a:p>
          </p:txBody>
        </p:sp>
        <p:sp>
          <p:nvSpPr>
            <p:cNvPr id="59" name="テキスト ボックス 58"/>
            <p:cNvSpPr txBox="1"/>
            <p:nvPr/>
          </p:nvSpPr>
          <p:spPr bwMode="auto">
            <a:xfrm>
              <a:off x="6638792" y="5851063"/>
              <a:ext cx="954107" cy="461665"/>
            </a:xfrm>
            <a:prstGeom prst="rect">
              <a:avLst/>
            </a:prstGeom>
            <a:noFill/>
            <a:ln w="9525">
              <a:noFill/>
              <a:miter lim="800000"/>
              <a:headEnd/>
              <a:tailEnd/>
            </a:ln>
          </p:spPr>
          <p:txBody>
            <a:bodyPr wrap="none" rtlCol="0">
              <a:spAutoFit/>
            </a:bodyPr>
            <a:lstStyle/>
            <a:p>
              <a:pPr defTabSz="914400" fontAlgn="base">
                <a:lnSpc>
                  <a:spcPct val="120000"/>
                </a:lnSpc>
                <a:spcBef>
                  <a:spcPct val="0"/>
                </a:spcBef>
                <a:spcAft>
                  <a:spcPct val="70000"/>
                </a:spcAft>
              </a:pPr>
              <a:r>
                <a:rPr lang="ja-JP" altLang="en-US" sz="2000" dirty="0">
                  <a:solidFill>
                    <a:srgbClr val="000000"/>
                  </a:solidFill>
                  <a:latin typeface="Meiryo UI" panose="020B0604030504040204" pitchFamily="50" charset="-128"/>
                  <a:cs typeface="Meiryo UI" panose="020B0604030504040204" pitchFamily="50" charset="-128"/>
                </a:rPr>
                <a:t>系統網</a:t>
              </a:r>
            </a:p>
          </p:txBody>
        </p:sp>
        <p:sp>
          <p:nvSpPr>
            <p:cNvPr id="60" name="正方形/長方形 59"/>
            <p:cNvSpPr/>
            <p:nvPr/>
          </p:nvSpPr>
          <p:spPr>
            <a:xfrm>
              <a:off x="5459758" y="5618706"/>
              <a:ext cx="1293043"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FF0000"/>
                  </a:solidFill>
                  <a:latin typeface="Meiryo UI"/>
                </a:rPr>
                <a:t>電力価値</a:t>
              </a:r>
              <a:endParaRPr lang="en-US" altLang="ja-JP" sz="2000" b="1" dirty="0">
                <a:solidFill>
                  <a:srgbClr val="FF0000"/>
                </a:solidFill>
                <a:latin typeface="Meiryo UI"/>
              </a:endParaRPr>
            </a:p>
          </p:txBody>
        </p:sp>
        <p:sp>
          <p:nvSpPr>
            <p:cNvPr id="61" name="正方形/長方形 60"/>
            <p:cNvSpPr/>
            <p:nvPr/>
          </p:nvSpPr>
          <p:spPr>
            <a:xfrm>
              <a:off x="5303983" y="4897345"/>
              <a:ext cx="1661655"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009900"/>
                  </a:solidFill>
                  <a:latin typeface="Meiryo UI"/>
                </a:rPr>
                <a:t>再エネ価値</a:t>
              </a:r>
              <a:endParaRPr lang="en-US" altLang="ja-JP" sz="2000" b="1" dirty="0">
                <a:solidFill>
                  <a:srgbClr val="009900"/>
                </a:solidFill>
                <a:latin typeface="Meiryo UI"/>
              </a:endParaRPr>
            </a:p>
          </p:txBody>
        </p:sp>
      </p:grpSp>
      <p:sp>
        <p:nvSpPr>
          <p:cNvPr id="6" name="Text Box 9">
            <a:extLst>
              <a:ext uri="{FF2B5EF4-FFF2-40B4-BE49-F238E27FC236}">
                <a16:creationId xmlns:a16="http://schemas.microsoft.com/office/drawing/2014/main" id="{5CCAA99B-BDA8-48EF-0D36-4E5B8ADE68E7}"/>
              </a:ext>
            </a:extLst>
          </p:cNvPr>
          <p:cNvSpPr txBox="1">
            <a:spLocks noChangeArrowheads="1"/>
          </p:cNvSpPr>
          <p:nvPr/>
        </p:nvSpPr>
        <p:spPr bwMode="auto">
          <a:xfrm>
            <a:off x="629383" y="7188161"/>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Technical Criteria </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(https://www.there100.org/sites/re100/files/2025-04/RE100%20technical%20criteria%20%2B%20appendices%20%2815%20April%202025%29.pdf), </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22847848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a:t>4.</a:t>
            </a:r>
            <a:r>
              <a:rPr kumimoji="1" lang="ja-JP" altLang="en-US" dirty="0"/>
              <a:t>　再エネ電力証書（</a:t>
            </a:r>
            <a:r>
              <a:rPr kumimoji="1" lang="en-US" altLang="ja-JP" dirty="0"/>
              <a:t>EAC</a:t>
            </a:r>
            <a:r>
              <a:rPr kumimoji="1" lang="ja-JP" altLang="en-US" dirty="0"/>
              <a:t>）の</a:t>
            </a:r>
            <a:r>
              <a:rPr lang="ja-JP" altLang="en-US" dirty="0"/>
              <a:t>調達</a:t>
            </a:r>
            <a:endParaRPr kumimoji="1" lang="ja-JP" altLang="en-US" dirty="0"/>
          </a:p>
        </p:txBody>
      </p:sp>
      <p:sp>
        <p:nvSpPr>
          <p:cNvPr id="4" name="コンテンツ プレースホルダー 3"/>
          <p:cNvSpPr>
            <a:spLocks noGrp="1"/>
          </p:cNvSpPr>
          <p:nvPr>
            <p:ph sz="quarter" idx="11"/>
          </p:nvPr>
        </p:nvSpPr>
        <p:spPr/>
        <p:txBody>
          <a:bodyPr/>
          <a:lstStyle/>
          <a:p>
            <a:r>
              <a:rPr kumimoji="1" lang="en-US" altLang="ja-JP" dirty="0"/>
              <a:t>RE100</a:t>
            </a:r>
            <a:r>
              <a:rPr kumimoji="1" lang="ja-JP" altLang="en-US" dirty="0"/>
              <a:t>の再エネ電力調達手法</a:t>
            </a:r>
          </a:p>
        </p:txBody>
      </p:sp>
      <p:sp>
        <p:nvSpPr>
          <p:cNvPr id="14" name="コンテンツ プレースホルダー 4"/>
          <p:cNvSpPr>
            <a:spLocks noGrp="1"/>
          </p:cNvSpPr>
          <p:nvPr>
            <p:ph sz="quarter" idx="12"/>
          </p:nvPr>
        </p:nvSpPr>
        <p:spPr>
          <a:xfrm>
            <a:off x="161925" y="1110920"/>
            <a:ext cx="10367963" cy="1635214"/>
          </a:xfrm>
        </p:spPr>
        <p:txBody>
          <a:bodyPr/>
          <a:lstStyle/>
          <a:p>
            <a:r>
              <a:rPr lang="ja-JP" altLang="en-US" dirty="0"/>
              <a:t>再エネ電力証書（</a:t>
            </a:r>
            <a:r>
              <a:rPr lang="en-US" altLang="ja-JP" dirty="0"/>
              <a:t>EAC)</a:t>
            </a:r>
            <a:r>
              <a:rPr lang="ja-JP" altLang="en-US" dirty="0"/>
              <a:t>から分離された再エネ価値（≒再エネ電力証書（</a:t>
            </a:r>
            <a:r>
              <a:rPr lang="en-US" altLang="ja-JP" dirty="0"/>
              <a:t>EAC)</a:t>
            </a:r>
            <a:r>
              <a:rPr lang="ja-JP" altLang="en-US" dirty="0"/>
              <a:t>）を購入することによる再エネ</a:t>
            </a:r>
            <a:br>
              <a:rPr lang="en-US" altLang="ja-JP" dirty="0"/>
            </a:br>
            <a:r>
              <a:rPr lang="ja-JP" altLang="en-US" dirty="0"/>
              <a:t>電力調達</a:t>
            </a:r>
            <a:endParaRPr lang="en-US" altLang="ja-JP" dirty="0"/>
          </a:p>
          <a:p>
            <a:r>
              <a:rPr lang="ja-JP" altLang="en-US" dirty="0"/>
              <a:t>消費者は別途「電力価値」の調達が必要</a:t>
            </a:r>
          </a:p>
        </p:txBody>
      </p:sp>
      <p:sp>
        <p:nvSpPr>
          <p:cNvPr id="34" name="角丸四角形 33"/>
          <p:cNvSpPr/>
          <p:nvPr/>
        </p:nvSpPr>
        <p:spPr bwMode="auto">
          <a:xfrm>
            <a:off x="7409634" y="3934485"/>
            <a:ext cx="2503256" cy="2257068"/>
          </a:xfrm>
          <a:prstGeom prst="roundRect">
            <a:avLst/>
          </a:prstGeom>
          <a:solidFill>
            <a:srgbClr val="CCECFF"/>
          </a:solid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dirty="0">
              <a:solidFill>
                <a:srgbClr val="000000"/>
              </a:solidFill>
              <a:latin typeface="ＭＳ Ｐゴシック" panose="020B0600070205080204" pitchFamily="50" charset="-128"/>
              <a:ea typeface="ＭＳ Ｐゴシック" pitchFamily="50" charset="-128"/>
              <a:cs typeface="メイリオ" pitchFamily="50" charset="-128"/>
            </a:endParaRPr>
          </a:p>
        </p:txBody>
      </p:sp>
      <p:pic>
        <p:nvPicPr>
          <p:cNvPr id="35" name="Picture 2" descr="C:\Users\0627631\AppData\Local\Microsoft\Windows\Temporary Internet Files\Content.IE5\LATEI96V\MC900150783[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933941" y="4103321"/>
            <a:ext cx="1224136" cy="1013879"/>
          </a:xfrm>
          <a:prstGeom prst="rect">
            <a:avLst/>
          </a:prstGeom>
          <a:noFill/>
          <a:extLst>
            <a:ext uri="{909E8E84-426E-40DD-AFC4-6F175D3DCCD1}">
              <a14:hiddenFill xmlns:a14="http://schemas.microsoft.com/office/drawing/2010/main">
                <a:solidFill>
                  <a:srgbClr val="FFFFFF"/>
                </a:solidFill>
              </a14:hiddenFill>
            </a:ext>
          </a:extLst>
        </p:spPr>
      </p:pic>
      <p:sp>
        <p:nvSpPr>
          <p:cNvPr id="36" name="テキスト ボックス 35"/>
          <p:cNvSpPr txBox="1"/>
          <p:nvPr/>
        </p:nvSpPr>
        <p:spPr bwMode="auto">
          <a:xfrm>
            <a:off x="7572195" y="5255449"/>
            <a:ext cx="2197950" cy="830997"/>
          </a:xfrm>
          <a:prstGeom prst="rect">
            <a:avLst/>
          </a:prstGeom>
          <a:noFill/>
          <a:ln w="9525">
            <a:noFill/>
            <a:miter lim="800000"/>
            <a:headEnd/>
            <a:tailEnd/>
          </a:ln>
        </p:spPr>
        <p:txBody>
          <a:bodyPr wrap="square" rtlCol="0">
            <a:spAutoFit/>
          </a:bodyPr>
          <a:lstStyle/>
          <a:p>
            <a:pPr algn="ctr" defTabSz="914400" fontAlgn="base">
              <a:lnSpc>
                <a:spcPct val="120000"/>
              </a:lnSpc>
              <a:spcBef>
                <a:spcPct val="0"/>
              </a:spcBef>
            </a:pPr>
            <a:r>
              <a:rPr lang="ja-JP" altLang="en-US" sz="2000" dirty="0">
                <a:solidFill>
                  <a:srgbClr val="000000"/>
                </a:solidFill>
                <a:latin typeface="Meiryo UI" panose="020B0604030504040204" pitchFamily="50" charset="-128"/>
                <a:cs typeface="Meiryo UI" panose="020B0604030504040204" pitchFamily="50" charset="-128"/>
              </a:rPr>
              <a:t>「再エネ調達」を</a:t>
            </a:r>
            <a:endParaRPr lang="en-US" altLang="ja-JP" sz="2000" dirty="0">
              <a:solidFill>
                <a:srgbClr val="000000"/>
              </a:solidFill>
              <a:latin typeface="Meiryo UI" panose="020B0604030504040204" pitchFamily="50" charset="-128"/>
              <a:cs typeface="Meiryo UI" panose="020B0604030504040204" pitchFamily="50" charset="-128"/>
            </a:endParaRPr>
          </a:p>
          <a:p>
            <a:pPr algn="ctr" defTabSz="914400" fontAlgn="base">
              <a:lnSpc>
                <a:spcPct val="120000"/>
              </a:lnSpc>
              <a:spcBef>
                <a:spcPct val="0"/>
              </a:spcBef>
            </a:pPr>
            <a:r>
              <a:rPr lang="ja-JP" altLang="en-US" sz="2000" dirty="0">
                <a:solidFill>
                  <a:srgbClr val="000000"/>
                </a:solidFill>
                <a:latin typeface="Meiryo UI" panose="020B0604030504040204" pitchFamily="50" charset="-128"/>
                <a:cs typeface="Meiryo UI" panose="020B0604030504040204" pitchFamily="50" charset="-128"/>
              </a:rPr>
              <a:t>主張する消費者</a:t>
            </a:r>
          </a:p>
        </p:txBody>
      </p:sp>
      <p:sp>
        <p:nvSpPr>
          <p:cNvPr id="37" name="正方形/長方形 36"/>
          <p:cNvSpPr/>
          <p:nvPr/>
        </p:nvSpPr>
        <p:spPr bwMode="auto">
          <a:xfrm>
            <a:off x="8018108" y="4952679"/>
            <a:ext cx="183614" cy="18002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fontAlgn="base">
              <a:spcAft>
                <a:spcPct val="0"/>
              </a:spcAft>
            </a:pPr>
            <a:endParaRPr lang="ja-JP" altLang="en-US" sz="1800" dirty="0">
              <a:solidFill>
                <a:srgbClr val="000000"/>
              </a:solidFill>
              <a:latin typeface="Meiryo UI" panose="020B0604030504040204" pitchFamily="50" charset="-128"/>
              <a:cs typeface="Meiryo UI" panose="020B0604030504040204" pitchFamily="50" charset="-128"/>
            </a:endParaRPr>
          </a:p>
        </p:txBody>
      </p:sp>
      <p:pic>
        <p:nvPicPr>
          <p:cNvPr id="38" name="図 37"/>
          <p:cNvPicPr>
            <a:picLocks noChangeAspect="1"/>
          </p:cNvPicPr>
          <p:nvPr/>
        </p:nvPicPr>
        <p:blipFill>
          <a:blip r:embed="rId3" cstate="print"/>
          <a:stretch>
            <a:fillRect/>
          </a:stretch>
        </p:blipFill>
        <p:spPr>
          <a:xfrm>
            <a:off x="1944379" y="4156472"/>
            <a:ext cx="875271" cy="945805"/>
          </a:xfrm>
          <a:prstGeom prst="rect">
            <a:avLst/>
          </a:prstGeom>
        </p:spPr>
      </p:pic>
      <p:pic>
        <p:nvPicPr>
          <p:cNvPr id="39" name="図 38"/>
          <p:cNvPicPr>
            <a:picLocks noChangeAspect="1"/>
          </p:cNvPicPr>
          <p:nvPr/>
        </p:nvPicPr>
        <p:blipFill>
          <a:blip r:embed="rId4" cstate="print"/>
          <a:stretch>
            <a:fillRect/>
          </a:stretch>
        </p:blipFill>
        <p:spPr>
          <a:xfrm>
            <a:off x="767511" y="4005646"/>
            <a:ext cx="1056674" cy="945893"/>
          </a:xfrm>
          <a:prstGeom prst="rect">
            <a:avLst/>
          </a:prstGeom>
        </p:spPr>
      </p:pic>
      <p:cxnSp>
        <p:nvCxnSpPr>
          <p:cNvPr id="40" name="直線コネクタ 39"/>
          <p:cNvCxnSpPr/>
          <p:nvPr/>
        </p:nvCxnSpPr>
        <p:spPr bwMode="auto">
          <a:xfrm flipH="1">
            <a:off x="3784164" y="4848490"/>
            <a:ext cx="3369728" cy="20997"/>
          </a:xfrm>
          <a:prstGeom prst="line">
            <a:avLst/>
          </a:prstGeom>
          <a:noFill/>
          <a:ln w="38100" cap="flat" cmpd="sng" algn="ctr">
            <a:solidFill>
              <a:srgbClr val="008000"/>
            </a:solidFill>
            <a:prstDash val="solid"/>
            <a:round/>
            <a:headEnd type="triangle" w="med" len="med"/>
            <a:tailEnd type="none" w="med" len="med"/>
          </a:ln>
          <a:effectLst/>
        </p:spPr>
      </p:cxnSp>
      <p:sp>
        <p:nvSpPr>
          <p:cNvPr id="41" name="メモ 40"/>
          <p:cNvSpPr/>
          <p:nvPr/>
        </p:nvSpPr>
        <p:spPr bwMode="auto">
          <a:xfrm>
            <a:off x="5800552" y="4139325"/>
            <a:ext cx="932512" cy="1379749"/>
          </a:xfrm>
          <a:prstGeom prst="foldedCorner">
            <a:avLst>
              <a:gd name="adj" fmla="val 15896"/>
            </a:avLst>
          </a:prstGeom>
          <a:solidFill>
            <a:srgbClr val="99FF99"/>
          </a:solidFill>
          <a:ln w="28575">
            <a:solidFill>
              <a:srgbClr val="009900"/>
            </a:solidFill>
            <a:round/>
            <a:headEnd/>
            <a:tailEnd/>
          </a:ln>
        </p:spPr>
        <p:txBody>
          <a:bodyPr wrap="square" lIns="72000" tIns="72000" rIns="72000" bIns="72000" rtlCol="0" anchor="ctr" anchorCtr="0">
            <a:noAutofit/>
          </a:bodyPr>
          <a:lstStyle/>
          <a:p>
            <a:pPr algn="ctr" defTabSz="914400" fontAlgn="base">
              <a:spcBef>
                <a:spcPct val="0"/>
              </a:spcBef>
            </a:pPr>
            <a:r>
              <a:rPr lang="ja-JP" altLang="en-US" sz="2000" dirty="0">
                <a:solidFill>
                  <a:srgbClr val="000000"/>
                </a:solidFill>
                <a:latin typeface="Meiryo UI" panose="020B0604030504040204" pitchFamily="50" charset="-128"/>
                <a:cs typeface="Meiryo UI" panose="020B0604030504040204" pitchFamily="50" charset="-128"/>
              </a:rPr>
              <a:t>再エネ</a:t>
            </a:r>
            <a:endParaRPr lang="en-US" altLang="ja-JP" sz="2000" dirty="0">
              <a:solidFill>
                <a:srgbClr val="000000"/>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dirty="0">
                <a:solidFill>
                  <a:srgbClr val="000000"/>
                </a:solidFill>
                <a:latin typeface="Meiryo UI" panose="020B0604030504040204" pitchFamily="50" charset="-128"/>
                <a:cs typeface="Meiryo UI" panose="020B0604030504040204" pitchFamily="50" charset="-128"/>
              </a:rPr>
              <a:t>電力</a:t>
            </a:r>
            <a:endParaRPr lang="en-US" altLang="ja-JP" sz="2000" dirty="0">
              <a:solidFill>
                <a:srgbClr val="000000"/>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dirty="0">
                <a:solidFill>
                  <a:srgbClr val="000000"/>
                </a:solidFill>
                <a:latin typeface="Meiryo UI" panose="020B0604030504040204" pitchFamily="50" charset="-128"/>
                <a:cs typeface="Meiryo UI" panose="020B0604030504040204" pitchFamily="50" charset="-128"/>
              </a:rPr>
              <a:t>証書</a:t>
            </a:r>
          </a:p>
        </p:txBody>
      </p:sp>
      <p:cxnSp>
        <p:nvCxnSpPr>
          <p:cNvPr id="42" name="直線コネクタ 41"/>
          <p:cNvCxnSpPr/>
          <p:nvPr/>
        </p:nvCxnSpPr>
        <p:spPr bwMode="auto">
          <a:xfrm flipH="1" flipV="1">
            <a:off x="3752466" y="5056590"/>
            <a:ext cx="1400234" cy="1161497"/>
          </a:xfrm>
          <a:prstGeom prst="line">
            <a:avLst/>
          </a:prstGeom>
          <a:noFill/>
          <a:ln w="38100" cap="flat" cmpd="sng" algn="ctr">
            <a:solidFill>
              <a:srgbClr val="FF0000"/>
            </a:solidFill>
            <a:prstDash val="solid"/>
            <a:round/>
            <a:headEnd type="triangle" w="med" len="med"/>
            <a:tailEnd type="none" w="med" len="med"/>
          </a:ln>
          <a:effectLst/>
        </p:spPr>
      </p:cxnSp>
      <p:sp>
        <p:nvSpPr>
          <p:cNvPr id="43" name="稲妻 42"/>
          <p:cNvSpPr/>
          <p:nvPr/>
        </p:nvSpPr>
        <p:spPr bwMode="auto">
          <a:xfrm flipH="1">
            <a:off x="4634914" y="5492560"/>
            <a:ext cx="465595" cy="924116"/>
          </a:xfrm>
          <a:prstGeom prst="lightningBolt">
            <a:avLst/>
          </a:prstGeom>
          <a:solidFill>
            <a:srgbClr val="FFFF00"/>
          </a:solidFill>
          <a:ln w="9525">
            <a:solidFill>
              <a:srgbClr val="000000"/>
            </a:solidFill>
            <a:round/>
            <a:headEnd/>
            <a:tailEnd/>
          </a:ln>
        </p:spPr>
        <p:txBody>
          <a:bodyPr wrap="square" lIns="0" tIns="0" rIns="0" bIns="0" rtlCol="0" anchor="ctr">
            <a:spAutoFit/>
          </a:bodyPr>
          <a:lstStyle/>
          <a:p>
            <a:pPr marL="542925" indent="-542925" algn="just" defTabSz="914400">
              <a:lnSpc>
                <a:spcPct val="120000"/>
              </a:lnSpc>
              <a:spcAft>
                <a:spcPct val="50000"/>
              </a:spcAft>
              <a:defRPr/>
            </a:pPr>
            <a:endParaRPr kumimoji="0" lang="ja-JP" altLang="en-US" sz="1600" b="1" kern="0" dirty="0">
              <a:solidFill>
                <a:srgbClr val="000000"/>
              </a:solidFill>
              <a:latin typeface="ＭＳ Ｐゴシック" panose="020B0600070205080204" pitchFamily="50" charset="-128"/>
              <a:ea typeface="ＭＳ Ｐゴシック" pitchFamily="50" charset="-128"/>
            </a:endParaRPr>
          </a:p>
        </p:txBody>
      </p:sp>
      <p:sp>
        <p:nvSpPr>
          <p:cNvPr id="44" name="角丸四角形 43"/>
          <p:cNvSpPr/>
          <p:nvPr/>
        </p:nvSpPr>
        <p:spPr bwMode="auto">
          <a:xfrm>
            <a:off x="642361" y="3851293"/>
            <a:ext cx="2315262" cy="2124236"/>
          </a:xfrm>
          <a:prstGeom prst="roundRect">
            <a:avLst/>
          </a:prstGeom>
          <a:no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dirty="0">
              <a:solidFill>
                <a:srgbClr val="000000"/>
              </a:solidFill>
              <a:latin typeface="ＭＳ Ｐゴシック" panose="020B0600070205080204" pitchFamily="50" charset="-128"/>
              <a:ea typeface="ＭＳ Ｐゴシック" pitchFamily="50" charset="-128"/>
              <a:cs typeface="メイリオ" pitchFamily="50" charset="-128"/>
            </a:endParaRPr>
          </a:p>
        </p:txBody>
      </p:sp>
      <p:sp>
        <p:nvSpPr>
          <p:cNvPr id="45" name="テキスト ボックス 44"/>
          <p:cNvSpPr txBox="1"/>
          <p:nvPr/>
        </p:nvSpPr>
        <p:spPr bwMode="auto">
          <a:xfrm>
            <a:off x="759673" y="5280534"/>
            <a:ext cx="2197950" cy="420243"/>
          </a:xfrm>
          <a:prstGeom prst="rect">
            <a:avLst/>
          </a:prstGeom>
          <a:noFill/>
          <a:ln w="9525">
            <a:noFill/>
            <a:miter lim="800000"/>
            <a:headEnd/>
            <a:tailEnd/>
          </a:ln>
        </p:spPr>
        <p:txBody>
          <a:bodyPr wrap="square" rtlCol="0">
            <a:spAutoFit/>
          </a:bodyPr>
          <a:lstStyle/>
          <a:p>
            <a:pPr algn="ctr" defTabSz="914400" fontAlgn="base">
              <a:lnSpc>
                <a:spcPct val="120000"/>
              </a:lnSpc>
              <a:spcBef>
                <a:spcPct val="0"/>
              </a:spcBef>
            </a:pPr>
            <a:r>
              <a:rPr lang="ja-JP" altLang="en-US" sz="2000" dirty="0">
                <a:solidFill>
                  <a:srgbClr val="000000"/>
                </a:solidFill>
                <a:latin typeface="Meiryo UI" panose="020B0604030504040204" pitchFamily="50" charset="-128"/>
                <a:cs typeface="Meiryo UI" panose="020B0604030504040204" pitchFamily="50" charset="-128"/>
              </a:rPr>
              <a:t>発電事業者</a:t>
            </a:r>
          </a:p>
        </p:txBody>
      </p:sp>
      <p:sp>
        <p:nvSpPr>
          <p:cNvPr id="46" name="正方形/長方形 45"/>
          <p:cNvSpPr/>
          <p:nvPr/>
        </p:nvSpPr>
        <p:spPr>
          <a:xfrm>
            <a:off x="4966446" y="5728286"/>
            <a:ext cx="697627" cy="400110"/>
          </a:xfrm>
          <a:prstGeom prst="rect">
            <a:avLst/>
          </a:prstGeom>
        </p:spPr>
        <p:txBody>
          <a:bodyPr wrap="none">
            <a:spAutoFit/>
          </a:bodyPr>
          <a:lstStyle/>
          <a:p>
            <a:pPr algn="ctr" defTabSz="914400" fontAlgn="base">
              <a:spcBef>
                <a:spcPct val="0"/>
              </a:spcBef>
            </a:pPr>
            <a:r>
              <a:rPr lang="ja-JP" altLang="en-US" sz="2000" dirty="0">
                <a:solidFill>
                  <a:srgbClr val="000000"/>
                </a:solidFill>
                <a:latin typeface="Meiryo UI" panose="020B0604030504040204" pitchFamily="50" charset="-128"/>
                <a:cs typeface="Meiryo UI" panose="020B0604030504040204" pitchFamily="50" charset="-128"/>
              </a:rPr>
              <a:t>電力</a:t>
            </a:r>
          </a:p>
        </p:txBody>
      </p:sp>
      <p:sp>
        <p:nvSpPr>
          <p:cNvPr id="47" name="正方形/長方形 46"/>
          <p:cNvSpPr/>
          <p:nvPr/>
        </p:nvSpPr>
        <p:spPr>
          <a:xfrm>
            <a:off x="5152700" y="6047537"/>
            <a:ext cx="2035361" cy="757130"/>
          </a:xfrm>
          <a:prstGeom prst="rect">
            <a:avLst/>
          </a:prstGeom>
        </p:spPr>
        <p:txBody>
          <a:bodyPr wrap="square">
            <a:spAutoFit/>
          </a:bodyPr>
          <a:lstStyle/>
          <a:p>
            <a:pPr algn="ctr" defTabSz="914400" fontAlgn="base">
              <a:lnSpc>
                <a:spcPct val="120000"/>
              </a:lnSpc>
              <a:spcBef>
                <a:spcPct val="0"/>
              </a:spcBef>
            </a:pPr>
            <a:r>
              <a:rPr lang="ja-JP" altLang="en-US" sz="1800" dirty="0">
                <a:solidFill>
                  <a:srgbClr val="000000"/>
                </a:solidFill>
                <a:latin typeface="Meiryo UI" panose="020B0604030504040204" pitchFamily="50" charset="-128"/>
                <a:cs typeface="Meiryo UI" panose="020B0604030504040204" pitchFamily="50" charset="-128"/>
              </a:rPr>
              <a:t>「電力価値」のみを購入する他消費者</a:t>
            </a:r>
          </a:p>
        </p:txBody>
      </p:sp>
      <p:sp>
        <p:nvSpPr>
          <p:cNvPr id="48" name="正方形/長方形 47"/>
          <p:cNvSpPr/>
          <p:nvPr/>
        </p:nvSpPr>
        <p:spPr>
          <a:xfrm>
            <a:off x="3137643" y="5616927"/>
            <a:ext cx="1293043"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FF0000"/>
                </a:solidFill>
                <a:latin typeface="Meiryo UI"/>
              </a:rPr>
              <a:t>電力価値</a:t>
            </a:r>
            <a:endParaRPr lang="en-US" altLang="ja-JP" sz="2000" b="1" dirty="0">
              <a:solidFill>
                <a:srgbClr val="FF0000"/>
              </a:solidFill>
              <a:latin typeface="Meiryo UI"/>
            </a:endParaRPr>
          </a:p>
        </p:txBody>
      </p:sp>
      <p:sp>
        <p:nvSpPr>
          <p:cNvPr id="54" name="正方形/長方形 53"/>
          <p:cNvSpPr/>
          <p:nvPr/>
        </p:nvSpPr>
        <p:spPr>
          <a:xfrm>
            <a:off x="3394920" y="4317812"/>
            <a:ext cx="1661655"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009900"/>
                </a:solidFill>
                <a:latin typeface="Meiryo UI"/>
              </a:rPr>
              <a:t>再エネ価値</a:t>
            </a:r>
            <a:endParaRPr lang="en-US" altLang="ja-JP" sz="2000" b="1" dirty="0">
              <a:solidFill>
                <a:srgbClr val="009900"/>
              </a:solidFill>
              <a:latin typeface="Meiryo UI"/>
            </a:endParaRPr>
          </a:p>
        </p:txBody>
      </p:sp>
      <p:sp>
        <p:nvSpPr>
          <p:cNvPr id="62" name="四角形吹き出し 61"/>
          <p:cNvSpPr/>
          <p:nvPr/>
        </p:nvSpPr>
        <p:spPr bwMode="auto">
          <a:xfrm>
            <a:off x="2873130" y="2890569"/>
            <a:ext cx="3238608" cy="1068736"/>
          </a:xfrm>
          <a:prstGeom prst="wedgeRectCallout">
            <a:avLst>
              <a:gd name="adj1" fmla="val -40627"/>
              <a:gd name="adj2" fmla="val 107998"/>
            </a:avLst>
          </a:prstGeom>
          <a:solidFill>
            <a:srgbClr val="FFFFFF"/>
          </a:solidFill>
          <a:ln w="9525">
            <a:solidFill>
              <a:srgbClr val="000000"/>
            </a:solidFill>
            <a:round/>
            <a:headEnd/>
            <a:tailEnd/>
          </a:ln>
        </p:spPr>
        <p:txBody>
          <a:bodyPr wrap="square" lIns="72000" tIns="72000" rIns="72000" bIns="72000" rtlCol="0" anchor="ctr">
            <a:spAutoFit/>
          </a:bodyPr>
          <a:lstStyle/>
          <a:p>
            <a:pPr defTabSz="914400">
              <a:defRPr/>
            </a:pPr>
            <a:r>
              <a:rPr kumimoji="0" lang="ja-JP" altLang="en-US" sz="2000" kern="0" dirty="0">
                <a:solidFill>
                  <a:srgbClr val="000000"/>
                </a:solidFill>
                <a:latin typeface="Meiryo UI" panose="020B0604030504040204" pitchFamily="50" charset="-128"/>
                <a:cs typeface="Meiryo UI" panose="020B0604030504040204" pitchFamily="50" charset="-128"/>
              </a:rPr>
              <a:t>再エネ電力を、</a:t>
            </a:r>
            <a:endParaRPr kumimoji="0" lang="en-US" altLang="ja-JP" sz="2000" kern="0" dirty="0">
              <a:solidFill>
                <a:srgbClr val="000000"/>
              </a:solidFill>
              <a:latin typeface="Meiryo UI" panose="020B0604030504040204" pitchFamily="50" charset="-128"/>
              <a:cs typeface="Meiryo UI" panose="020B0604030504040204" pitchFamily="50" charset="-128"/>
            </a:endParaRPr>
          </a:p>
          <a:p>
            <a:pPr defTabSz="914400">
              <a:defRPr/>
            </a:pPr>
            <a:r>
              <a:rPr kumimoji="0" lang="ja-JP" altLang="en-US" sz="2000" kern="0" dirty="0">
                <a:solidFill>
                  <a:srgbClr val="000000"/>
                </a:solidFill>
                <a:latin typeface="Meiryo UI" panose="020B0604030504040204" pitchFamily="50" charset="-128"/>
                <a:cs typeface="Meiryo UI" panose="020B0604030504040204" pitchFamily="50" charset="-128"/>
              </a:rPr>
              <a:t>「再エネ価値」と「電力価値」に</a:t>
            </a:r>
            <a:endParaRPr kumimoji="0" lang="en-US" altLang="ja-JP" sz="2000" kern="0" dirty="0">
              <a:solidFill>
                <a:srgbClr val="000000"/>
              </a:solidFill>
              <a:latin typeface="Meiryo UI" panose="020B0604030504040204" pitchFamily="50" charset="-128"/>
              <a:cs typeface="Meiryo UI" panose="020B0604030504040204" pitchFamily="50" charset="-128"/>
            </a:endParaRPr>
          </a:p>
          <a:p>
            <a:pPr defTabSz="914400">
              <a:defRPr/>
            </a:pPr>
            <a:r>
              <a:rPr kumimoji="0" lang="ja-JP" altLang="en-US" sz="2000" kern="0" dirty="0">
                <a:solidFill>
                  <a:srgbClr val="000000"/>
                </a:solidFill>
                <a:latin typeface="Meiryo UI" panose="020B0604030504040204" pitchFamily="50" charset="-128"/>
                <a:cs typeface="Meiryo UI" panose="020B0604030504040204" pitchFamily="50" charset="-128"/>
              </a:rPr>
              <a:t>分離して販売</a:t>
            </a:r>
            <a:endParaRPr kumimoji="0" lang="ja-JP" altLang="en-US" sz="2000" b="1" kern="0" dirty="0">
              <a:solidFill>
                <a:srgbClr val="000000"/>
              </a:solidFill>
              <a:latin typeface="ＭＳ Ｐゴシック" panose="020B0600070205080204" pitchFamily="50" charset="-128"/>
              <a:ea typeface="ＭＳ Ｐゴシック" pitchFamily="50" charset="-128"/>
            </a:endParaRPr>
          </a:p>
        </p:txBody>
      </p:sp>
      <p:sp>
        <p:nvSpPr>
          <p:cNvPr id="63" name="四角形吹き出し 62"/>
          <p:cNvSpPr/>
          <p:nvPr/>
        </p:nvSpPr>
        <p:spPr bwMode="auto">
          <a:xfrm>
            <a:off x="6999704" y="2896887"/>
            <a:ext cx="2913186" cy="760959"/>
          </a:xfrm>
          <a:prstGeom prst="wedgeRectCallout">
            <a:avLst>
              <a:gd name="adj1" fmla="val -17974"/>
              <a:gd name="adj2" fmla="val 72183"/>
            </a:avLst>
          </a:prstGeom>
          <a:solidFill>
            <a:srgbClr val="0A50A0">
              <a:lumMod val="40000"/>
              <a:lumOff val="60000"/>
            </a:srgbClr>
          </a:solidFill>
          <a:ln w="9525">
            <a:solidFill>
              <a:srgbClr val="000000"/>
            </a:solidFill>
            <a:round/>
            <a:headEnd/>
            <a:tailEnd/>
          </a:ln>
        </p:spPr>
        <p:txBody>
          <a:bodyPr wrap="square" lIns="72000" tIns="72000" rIns="72000" bIns="72000" rtlCol="0" anchor="ctr">
            <a:spAutoFit/>
          </a:bodyPr>
          <a:lstStyle/>
          <a:p>
            <a:pPr defTabSz="914400">
              <a:defRPr/>
            </a:pPr>
            <a:r>
              <a:rPr kumimoji="0" lang="ja-JP" altLang="en-US" sz="2000" kern="0" dirty="0">
                <a:solidFill>
                  <a:srgbClr val="000000"/>
                </a:solidFill>
                <a:latin typeface="Meiryo UI" panose="020B0604030504040204" pitchFamily="50" charset="-128"/>
                <a:cs typeface="Meiryo UI" panose="020B0604030504040204" pitchFamily="50" charset="-128"/>
              </a:rPr>
              <a:t>別途、</a:t>
            </a:r>
            <a:endParaRPr kumimoji="0" lang="en-US" altLang="ja-JP" sz="2000" kern="0" dirty="0">
              <a:solidFill>
                <a:srgbClr val="000000"/>
              </a:solidFill>
              <a:latin typeface="Meiryo UI" panose="020B0604030504040204" pitchFamily="50" charset="-128"/>
              <a:cs typeface="Meiryo UI" panose="020B0604030504040204" pitchFamily="50" charset="-128"/>
            </a:endParaRPr>
          </a:p>
          <a:p>
            <a:pPr defTabSz="914400">
              <a:defRPr/>
            </a:pPr>
            <a:r>
              <a:rPr kumimoji="0" lang="ja-JP" altLang="en-US" sz="2000" kern="0" dirty="0">
                <a:solidFill>
                  <a:srgbClr val="000000"/>
                </a:solidFill>
                <a:latin typeface="Meiryo UI" panose="020B0604030504040204" pitchFamily="50" charset="-128"/>
                <a:cs typeface="Meiryo UI" panose="020B0604030504040204" pitchFamily="50" charset="-128"/>
              </a:rPr>
              <a:t>「電力価値」調達が必要。</a:t>
            </a:r>
            <a:endParaRPr kumimoji="0" lang="en-US" altLang="ja-JP" sz="2000" kern="0" dirty="0">
              <a:solidFill>
                <a:srgbClr val="000000"/>
              </a:solidFill>
              <a:latin typeface="Meiryo UI" panose="020B0604030504040204" pitchFamily="50" charset="-128"/>
              <a:cs typeface="Meiryo UI" panose="020B0604030504040204" pitchFamily="50" charset="-128"/>
            </a:endParaRPr>
          </a:p>
        </p:txBody>
      </p:sp>
      <p:sp>
        <p:nvSpPr>
          <p:cNvPr id="2" name="Text Box 9">
            <a:extLst>
              <a:ext uri="{FF2B5EF4-FFF2-40B4-BE49-F238E27FC236}">
                <a16:creationId xmlns:a16="http://schemas.microsoft.com/office/drawing/2014/main" id="{436A6927-0EB4-D58C-1562-26DFFA52E18A}"/>
              </a:ext>
            </a:extLst>
          </p:cNvPr>
          <p:cNvSpPr txBox="1">
            <a:spLocks noChangeArrowheads="1"/>
          </p:cNvSpPr>
          <p:nvPr/>
        </p:nvSpPr>
        <p:spPr bwMode="auto">
          <a:xfrm>
            <a:off x="629383" y="7188161"/>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Technical Criteria </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(https://www.there100.org/sites/re100/files/2025-04/RE100%20technical%20criteria%20%2B%20appendices%20%2815%20April%202025%29.pdf), </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26474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環境省も</a:t>
            </a:r>
            <a:r>
              <a:rPr lang="en-US" altLang="ja-JP" dirty="0"/>
              <a:t>RE100</a:t>
            </a:r>
            <a:r>
              <a:rPr lang="ja-JP" altLang="en-US" dirty="0"/>
              <a:t>に参加</a:t>
            </a:r>
            <a:endParaRPr kumimoji="1" lang="ja-JP" altLang="en-US" dirty="0"/>
          </a:p>
        </p:txBody>
      </p:sp>
      <p:sp>
        <p:nvSpPr>
          <p:cNvPr id="3" name="コンテンツ プレースホルダー 2"/>
          <p:cNvSpPr>
            <a:spLocks noGrp="1"/>
          </p:cNvSpPr>
          <p:nvPr>
            <p:ph sz="quarter" idx="12"/>
          </p:nvPr>
        </p:nvSpPr>
        <p:spPr>
          <a:xfrm>
            <a:off x="161925" y="1110920"/>
            <a:ext cx="10367963" cy="1019661"/>
          </a:xfrm>
        </p:spPr>
        <p:txBody>
          <a:bodyPr/>
          <a:lstStyle/>
          <a:p>
            <a:r>
              <a:rPr lang="en-US" altLang="ja-JP" dirty="0"/>
              <a:t>2018</a:t>
            </a:r>
            <a:r>
              <a:rPr lang="ja-JP" altLang="en-US" dirty="0"/>
              <a:t>年</a:t>
            </a:r>
            <a:r>
              <a:rPr lang="en-US" altLang="ja-JP" dirty="0"/>
              <a:t>6</a:t>
            </a:r>
            <a:r>
              <a:rPr lang="ja-JP" altLang="en-US" dirty="0"/>
              <a:t>月</a:t>
            </a:r>
            <a:r>
              <a:rPr lang="en-US" altLang="ja-JP" dirty="0"/>
              <a:t>15</a:t>
            </a:r>
            <a:r>
              <a:rPr lang="ja-JP" altLang="en-US" dirty="0"/>
              <a:t>日、環境省は公的機関としては世界で初めて</a:t>
            </a:r>
            <a:r>
              <a:rPr lang="en-US" altLang="ja-JP" dirty="0"/>
              <a:t>RE100</a:t>
            </a:r>
            <a:r>
              <a:rPr lang="ja-JP" altLang="en-US" dirty="0"/>
              <a:t>へ参加することを表明</a:t>
            </a:r>
            <a:endParaRPr lang="en-US" altLang="ja-JP" dirty="0"/>
          </a:p>
          <a:p>
            <a:r>
              <a:rPr lang="ja-JP" altLang="en-US" dirty="0"/>
              <a:t>同日、中川元環境大臣は</a:t>
            </a:r>
            <a:r>
              <a:rPr lang="en-US" altLang="ja-JP" dirty="0"/>
              <a:t>RE100</a:t>
            </a:r>
            <a:r>
              <a:rPr lang="ja-JP" altLang="en-US" dirty="0"/>
              <a:t>アンバサダー（</a:t>
            </a:r>
            <a:r>
              <a:rPr lang="en-US" altLang="ja-JP" dirty="0"/>
              <a:t>RE100</a:t>
            </a:r>
            <a:r>
              <a:rPr lang="ja-JP" altLang="en-US" dirty="0"/>
              <a:t>を広める役割を持つ大使）に就任</a:t>
            </a:r>
            <a:endParaRPr lang="en-US" altLang="ja-JP" dirty="0"/>
          </a:p>
        </p:txBody>
      </p:sp>
      <p:pic>
        <p:nvPicPr>
          <p:cNvPr id="7" name="図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601524" y="2467855"/>
            <a:ext cx="5180604" cy="4356025"/>
          </a:xfrm>
          <a:prstGeom prst="rect">
            <a:avLst/>
          </a:prstGeom>
        </p:spPr>
      </p:pic>
      <p:sp>
        <p:nvSpPr>
          <p:cNvPr id="8" name="テキスト ボックス 7"/>
          <p:cNvSpPr txBox="1"/>
          <p:nvPr/>
        </p:nvSpPr>
        <p:spPr>
          <a:xfrm>
            <a:off x="7864169" y="5661211"/>
            <a:ext cx="2540934" cy="1169551"/>
          </a:xfrm>
          <a:prstGeom prst="rect">
            <a:avLst/>
          </a:prstGeom>
          <a:noFill/>
        </p:spPr>
        <p:txBody>
          <a:bodyPr wrap="square" rtlCol="0">
            <a:spAutoFit/>
          </a:bodyPr>
          <a:lstStyle/>
          <a:p>
            <a:r>
              <a:rPr lang="en-US" altLang="ja-JP" sz="1400" dirty="0">
                <a:latin typeface="+mn-ea"/>
                <a:ea typeface="+mn-ea"/>
              </a:rPr>
              <a:t>[</a:t>
            </a:r>
            <a:r>
              <a:rPr lang="ja-JP" altLang="en-US" sz="1400" dirty="0">
                <a:latin typeface="+mn-ea"/>
                <a:ea typeface="+mn-ea"/>
              </a:rPr>
              <a:t>写真</a:t>
            </a:r>
            <a:r>
              <a:rPr lang="en-US" altLang="ja-JP" sz="1400" dirty="0">
                <a:latin typeface="+mn-ea"/>
                <a:ea typeface="+mn-ea"/>
              </a:rPr>
              <a:t>]</a:t>
            </a:r>
          </a:p>
          <a:p>
            <a:r>
              <a:rPr lang="ja-JP" altLang="en-US" sz="1400" dirty="0">
                <a:latin typeface="+mn-ea"/>
                <a:ea typeface="+mn-ea"/>
              </a:rPr>
              <a:t>中川元環境大臣（左）と</a:t>
            </a:r>
            <a:r>
              <a:rPr lang="en-US" altLang="ja-JP" sz="1400" dirty="0">
                <a:latin typeface="+mn-ea"/>
                <a:ea typeface="+mn-ea"/>
              </a:rPr>
              <a:t>RE100</a:t>
            </a:r>
            <a:r>
              <a:rPr lang="ja-JP" altLang="en-US" sz="1400" dirty="0">
                <a:latin typeface="+mn-ea"/>
                <a:ea typeface="+mn-ea"/>
              </a:rPr>
              <a:t>代表</a:t>
            </a:r>
            <a:r>
              <a:rPr lang="en-US" altLang="ja-JP" sz="1400" dirty="0">
                <a:latin typeface="+mn-ea"/>
                <a:ea typeface="+mn-ea"/>
              </a:rPr>
              <a:t>Sam</a:t>
            </a:r>
            <a:r>
              <a:rPr lang="ja-JP" altLang="en-US" sz="1400" dirty="0">
                <a:latin typeface="+mn-ea"/>
                <a:ea typeface="+mn-ea"/>
              </a:rPr>
              <a:t> </a:t>
            </a:r>
            <a:r>
              <a:rPr lang="en-US" altLang="ja-JP" sz="1400" dirty="0" err="1">
                <a:latin typeface="+mn-ea"/>
                <a:ea typeface="+mn-ea"/>
              </a:rPr>
              <a:t>Kimmins</a:t>
            </a:r>
            <a:r>
              <a:rPr lang="ja-JP" altLang="en-US" sz="1400" dirty="0">
                <a:latin typeface="+mn-ea"/>
                <a:ea typeface="+mn-ea"/>
              </a:rPr>
              <a:t>氏（右）</a:t>
            </a:r>
            <a:endParaRPr lang="en-US" altLang="ja-JP" sz="1400" dirty="0">
              <a:latin typeface="+mn-ea"/>
              <a:ea typeface="+mn-ea"/>
            </a:endParaRPr>
          </a:p>
          <a:p>
            <a:r>
              <a:rPr kumimoji="1" lang="ja-JP" altLang="en-US" sz="1400" dirty="0">
                <a:latin typeface="+mn-ea"/>
                <a:ea typeface="+mn-ea"/>
              </a:rPr>
              <a:t>環境省</a:t>
            </a:r>
            <a:r>
              <a:rPr kumimoji="1" lang="en-US" altLang="ja-JP" sz="1400" dirty="0">
                <a:latin typeface="+mn-ea"/>
                <a:ea typeface="+mn-ea"/>
              </a:rPr>
              <a:t>Twitter</a:t>
            </a:r>
            <a:r>
              <a:rPr kumimoji="1" lang="ja-JP" altLang="en-US" sz="1400" dirty="0">
                <a:latin typeface="+mn-ea"/>
                <a:ea typeface="+mn-ea"/>
              </a:rPr>
              <a:t>より</a:t>
            </a:r>
            <a:endParaRPr kumimoji="1" lang="en-US" altLang="ja-JP" sz="1400" dirty="0">
              <a:latin typeface="+mn-ea"/>
              <a:ea typeface="+mn-ea"/>
            </a:endParaRPr>
          </a:p>
        </p:txBody>
      </p:sp>
      <p:sp>
        <p:nvSpPr>
          <p:cNvPr id="9" name="テキスト ボックス 11"/>
          <p:cNvSpPr txBox="1">
            <a:spLocks noChangeArrowheads="1"/>
          </p:cNvSpPr>
          <p:nvPr/>
        </p:nvSpPr>
        <p:spPr bwMode="auto">
          <a:xfrm>
            <a:off x="593724" y="7101197"/>
            <a:ext cx="95367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環境省　</a:t>
            </a:r>
            <a:r>
              <a:rPr lang="zh-TW" altLang="en-US" sz="900" dirty="0">
                <a:solidFill>
                  <a:srgbClr val="000000"/>
                </a:solidFill>
                <a:latin typeface="Meiryo UI" pitchFamily="50" charset="-128"/>
                <a:ea typeface="Meiryo UI" pitchFamily="50" charset="-128"/>
                <a:cs typeface="Meiryo UI" pitchFamily="50" charset="-128"/>
              </a:rPr>
              <a:t>中川大臣記者会見録（平成</a:t>
            </a:r>
            <a:r>
              <a:rPr lang="en-US" altLang="zh-TW" sz="900" dirty="0">
                <a:solidFill>
                  <a:srgbClr val="000000"/>
                </a:solidFill>
                <a:latin typeface="Meiryo UI" pitchFamily="50" charset="-128"/>
                <a:ea typeface="Meiryo UI" pitchFamily="50" charset="-128"/>
                <a:cs typeface="Meiryo UI" pitchFamily="50" charset="-128"/>
              </a:rPr>
              <a:t>30</a:t>
            </a:r>
            <a:r>
              <a:rPr lang="zh-TW" altLang="en-US" sz="900" dirty="0">
                <a:solidFill>
                  <a:srgbClr val="000000"/>
                </a:solidFill>
                <a:latin typeface="Meiryo UI" pitchFamily="50" charset="-128"/>
                <a:ea typeface="Meiryo UI" pitchFamily="50" charset="-128"/>
                <a:cs typeface="Meiryo UI" pitchFamily="50" charset="-128"/>
              </a:rPr>
              <a:t>年６月</a:t>
            </a:r>
            <a:r>
              <a:rPr lang="en-US" altLang="zh-TW" sz="900" dirty="0">
                <a:solidFill>
                  <a:srgbClr val="000000"/>
                </a:solidFill>
                <a:latin typeface="Meiryo UI" pitchFamily="50" charset="-128"/>
                <a:ea typeface="Meiryo UI" pitchFamily="50" charset="-128"/>
                <a:cs typeface="Meiryo UI" pitchFamily="50" charset="-128"/>
              </a:rPr>
              <a:t>19</a:t>
            </a:r>
            <a:r>
              <a:rPr lang="zh-TW" altLang="en-US" sz="900" dirty="0">
                <a:solidFill>
                  <a:srgbClr val="000000"/>
                </a:solidFill>
                <a:latin typeface="Meiryo UI" pitchFamily="50" charset="-128"/>
                <a:ea typeface="Meiryo UI" pitchFamily="50" charset="-128"/>
                <a:cs typeface="Meiryo UI" pitchFamily="50" charset="-128"/>
              </a:rPr>
              <a:t>日（火）９</a:t>
            </a:r>
            <a:r>
              <a:rPr lang="en-US" altLang="zh-TW" sz="900" dirty="0">
                <a:solidFill>
                  <a:srgbClr val="000000"/>
                </a:solidFill>
                <a:latin typeface="Meiryo UI" pitchFamily="50" charset="-128"/>
                <a:ea typeface="Meiryo UI" pitchFamily="50" charset="-128"/>
                <a:cs typeface="Meiryo UI" pitchFamily="50" charset="-128"/>
              </a:rPr>
              <a:t>:01</a:t>
            </a:r>
            <a:r>
              <a:rPr lang="zh-TW" altLang="en-US" sz="900" dirty="0">
                <a:solidFill>
                  <a:srgbClr val="000000"/>
                </a:solidFill>
                <a:latin typeface="Meiryo UI" pitchFamily="50" charset="-128"/>
                <a:ea typeface="Meiryo UI" pitchFamily="50" charset="-128"/>
                <a:cs typeface="Meiryo UI" pitchFamily="50" charset="-128"/>
              </a:rPr>
              <a:t>～９</a:t>
            </a:r>
            <a:r>
              <a:rPr lang="en-US" altLang="zh-TW" sz="900" dirty="0">
                <a:solidFill>
                  <a:srgbClr val="000000"/>
                </a:solidFill>
                <a:latin typeface="Meiryo UI" pitchFamily="50" charset="-128"/>
                <a:ea typeface="Meiryo UI" pitchFamily="50" charset="-128"/>
                <a:cs typeface="Meiryo UI" pitchFamily="50" charset="-128"/>
              </a:rPr>
              <a:t>:27 </a:t>
            </a:r>
            <a:r>
              <a:rPr lang="zh-TW" altLang="en-US" sz="900" dirty="0">
                <a:solidFill>
                  <a:srgbClr val="000000"/>
                </a:solidFill>
                <a:latin typeface="Meiryo UI" pitchFamily="50" charset="-128"/>
                <a:ea typeface="Meiryo UI" pitchFamily="50" charset="-128"/>
                <a:cs typeface="Meiryo UI" pitchFamily="50" charset="-128"/>
              </a:rPr>
              <a:t>於：環境省第１会議室）</a:t>
            </a:r>
            <a:endParaRPr lang="en-US" altLang="ja-JP" sz="900" dirty="0">
              <a:solidFill>
                <a:srgbClr val="000000"/>
              </a:solidFill>
              <a:latin typeface="Meiryo UI" pitchFamily="50" charset="-128"/>
              <a:ea typeface="Meiryo UI" pitchFamily="50" charset="-128"/>
              <a:cs typeface="Meiryo UI" pitchFamily="50" charset="-128"/>
            </a:endParaRPr>
          </a:p>
          <a:p>
            <a:pPr marL="268288" lvl="0" defTabSz="844083" eaLnBrk="1" fontAlgn="auto" hangingPunct="1">
              <a:lnSpc>
                <a:spcPct val="100000"/>
              </a:lnSpc>
              <a:spcBef>
                <a:spcPts val="0"/>
              </a:spcBef>
              <a:spcAft>
                <a:spcPts val="0"/>
              </a:spcAft>
              <a:defRPr/>
            </a:pP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a:t>
            </a:r>
            <a:r>
              <a:rPr lang="en-US" altLang="ja-JP" sz="900" dirty="0" err="1">
                <a:solidFill>
                  <a:srgbClr val="000000"/>
                </a:solidFill>
                <a:latin typeface="Meiryo UI" pitchFamily="50" charset="-128"/>
                <a:ea typeface="Meiryo UI" pitchFamily="50" charset="-128"/>
                <a:cs typeface="Meiryo UI" pitchFamily="50" charset="-128"/>
              </a:rPr>
              <a:t>www.env.go.jp</a:t>
            </a:r>
            <a:r>
              <a:rPr lang="en-US" altLang="ja-JP" sz="900" dirty="0">
                <a:solidFill>
                  <a:srgbClr val="000000"/>
                </a:solidFill>
                <a:latin typeface="Meiryo UI" pitchFamily="50" charset="-128"/>
                <a:ea typeface="Meiryo UI" pitchFamily="50" charset="-128"/>
                <a:cs typeface="Meiryo UI" pitchFamily="50" charset="-128"/>
              </a:rPr>
              <a:t>/</a:t>
            </a:r>
            <a:r>
              <a:rPr lang="en-US" altLang="ja-JP" sz="900" dirty="0" err="1">
                <a:solidFill>
                  <a:srgbClr val="000000"/>
                </a:solidFill>
                <a:latin typeface="Meiryo UI" pitchFamily="50" charset="-128"/>
                <a:ea typeface="Meiryo UI" pitchFamily="50" charset="-128"/>
                <a:cs typeface="Meiryo UI" pitchFamily="50" charset="-128"/>
              </a:rPr>
              <a:t>annai</a:t>
            </a:r>
            <a:r>
              <a:rPr lang="en-US" altLang="ja-JP" sz="900" dirty="0">
                <a:solidFill>
                  <a:srgbClr val="000000"/>
                </a:solidFill>
                <a:latin typeface="Meiryo UI" pitchFamily="50" charset="-128"/>
                <a:ea typeface="Meiryo UI" pitchFamily="50" charset="-128"/>
                <a:cs typeface="Meiryo UI" pitchFamily="50" charset="-128"/>
              </a:rPr>
              <a:t>/</a:t>
            </a:r>
            <a:r>
              <a:rPr lang="en-US" altLang="ja-JP" sz="900" dirty="0" err="1">
                <a:solidFill>
                  <a:srgbClr val="000000"/>
                </a:solidFill>
                <a:latin typeface="Meiryo UI" pitchFamily="50" charset="-128"/>
                <a:ea typeface="Meiryo UI" pitchFamily="50" charset="-128"/>
                <a:cs typeface="Meiryo UI" pitchFamily="50" charset="-128"/>
              </a:rPr>
              <a:t>kaiken</a:t>
            </a:r>
            <a:r>
              <a:rPr lang="en-US" altLang="ja-JP" sz="900" dirty="0">
                <a:solidFill>
                  <a:srgbClr val="000000"/>
                </a:solidFill>
                <a:latin typeface="Meiryo UI" pitchFamily="50" charset="-128"/>
                <a:ea typeface="Meiryo UI" pitchFamily="50" charset="-128"/>
                <a:cs typeface="Meiryo UI" pitchFamily="50" charset="-128"/>
              </a:rPr>
              <a:t>/h30/0619.html</a:t>
            </a:r>
            <a:r>
              <a:rPr lang="ja-JP" altLang="en-US" sz="900" dirty="0">
                <a:solidFill>
                  <a:srgbClr val="000000"/>
                </a:solidFill>
                <a:latin typeface="Meiryo UI" pitchFamily="50" charset="-128"/>
                <a:ea typeface="Meiryo UI" pitchFamily="50" charset="-128"/>
                <a:cs typeface="Meiryo UI" pitchFamily="50" charset="-128"/>
              </a:rPr>
              <a:t>）</a:t>
            </a:r>
            <a:r>
              <a:rPr lang="ja-JP" altLang="en-US" sz="900" b="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27127027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sz="2000" dirty="0">
                <a:cs typeface="Meiryo UI" panose="020B0604030504040204" pitchFamily="50" charset="-128"/>
              </a:rPr>
              <a:t>5.1</a:t>
            </a:r>
            <a:r>
              <a:rPr lang="ja-JP" altLang="en-US" sz="2000" dirty="0">
                <a:cs typeface="Meiryo UI" panose="020B0604030504040204" pitchFamily="50" charset="-128"/>
              </a:rPr>
              <a:t>　再エネ電力証書（</a:t>
            </a:r>
            <a:r>
              <a:rPr lang="en-US" altLang="ja-JP" sz="2000" dirty="0">
                <a:cs typeface="Meiryo UI" panose="020B0604030504040204" pitchFamily="50" charset="-128"/>
              </a:rPr>
              <a:t>EAC)</a:t>
            </a:r>
            <a:r>
              <a:rPr lang="ja-JP" altLang="en-US" sz="2000" dirty="0">
                <a:cs typeface="Meiryo UI" panose="020B0604030504040204" pitchFamily="50" charset="-128"/>
              </a:rPr>
              <a:t>で裏付けられた系統からのデフォルトでの再エネ電力調達</a:t>
            </a:r>
          </a:p>
        </p:txBody>
      </p:sp>
      <p:sp>
        <p:nvSpPr>
          <p:cNvPr id="4" name="コンテンツ プレースホルダー 3"/>
          <p:cNvSpPr>
            <a:spLocks noGrp="1"/>
          </p:cNvSpPr>
          <p:nvPr>
            <p:ph sz="quarter" idx="11"/>
          </p:nvPr>
        </p:nvSpPr>
        <p:spPr/>
        <p:txBody>
          <a:bodyPr/>
          <a:lstStyle/>
          <a:p>
            <a:r>
              <a:rPr kumimoji="1" lang="en-US" altLang="ja-JP" dirty="0"/>
              <a:t>RE100</a:t>
            </a:r>
            <a:r>
              <a:rPr kumimoji="1" lang="ja-JP" altLang="en-US" dirty="0"/>
              <a:t>の再エネ電力調達手法</a:t>
            </a:r>
          </a:p>
        </p:txBody>
      </p:sp>
      <p:sp>
        <p:nvSpPr>
          <p:cNvPr id="14" name="コンテンツ プレースホルダー 4"/>
          <p:cNvSpPr>
            <a:spLocks noGrp="1"/>
          </p:cNvSpPr>
          <p:nvPr>
            <p:ph sz="quarter" idx="12"/>
          </p:nvPr>
        </p:nvSpPr>
        <p:spPr>
          <a:xfrm>
            <a:off x="161925" y="1110920"/>
            <a:ext cx="10367963" cy="1250494"/>
          </a:xfrm>
        </p:spPr>
        <p:txBody>
          <a:bodyPr/>
          <a:lstStyle/>
          <a:p>
            <a:r>
              <a:rPr lang="ja-JP" altLang="en-US" dirty="0"/>
              <a:t>電力消費者に代わって電力供給者（送配電事業者、小売電気事業者等）が供給量と同量の再エネ電力証書（</a:t>
            </a:r>
            <a:r>
              <a:rPr lang="en-US" altLang="ja-JP" dirty="0"/>
              <a:t>EAC)</a:t>
            </a:r>
            <a:r>
              <a:rPr lang="ja-JP" altLang="en-US" dirty="0"/>
              <a:t>を購入しており、デフォルトの状態で再エネが供給されているような系統から、調達することによる再エネ電力調達</a:t>
            </a:r>
            <a:endParaRPr lang="en-US" altLang="ja-JP" dirty="0"/>
          </a:p>
        </p:txBody>
      </p:sp>
      <p:sp>
        <p:nvSpPr>
          <p:cNvPr id="52" name="角丸四角形 51"/>
          <p:cNvSpPr/>
          <p:nvPr/>
        </p:nvSpPr>
        <p:spPr bwMode="auto">
          <a:xfrm>
            <a:off x="8005989" y="3988129"/>
            <a:ext cx="2503256" cy="2257068"/>
          </a:xfrm>
          <a:prstGeom prst="roundRect">
            <a:avLst/>
          </a:prstGeom>
          <a:solidFill>
            <a:srgbClr val="CCECFF"/>
          </a:solid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dirty="0">
              <a:solidFill>
                <a:srgbClr val="000000"/>
              </a:solidFill>
              <a:latin typeface="ＭＳ Ｐゴシック" panose="020B0600070205080204" pitchFamily="50" charset="-128"/>
              <a:ea typeface="ＭＳ Ｐゴシック" pitchFamily="50" charset="-128"/>
              <a:cs typeface="メイリオ" pitchFamily="50" charset="-128"/>
            </a:endParaRPr>
          </a:p>
        </p:txBody>
      </p:sp>
      <p:pic>
        <p:nvPicPr>
          <p:cNvPr id="53" name="Picture 2" descr="C:\Users\0627631\AppData\Local\Microsoft\Windows\Temporary Internet Files\Content.IE5\LATEI96V\MC900150783[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530296" y="4156965"/>
            <a:ext cx="1224136" cy="1013879"/>
          </a:xfrm>
          <a:prstGeom prst="rect">
            <a:avLst/>
          </a:prstGeom>
          <a:noFill/>
          <a:extLst>
            <a:ext uri="{909E8E84-426E-40DD-AFC4-6F175D3DCCD1}">
              <a14:hiddenFill xmlns:a14="http://schemas.microsoft.com/office/drawing/2010/main">
                <a:solidFill>
                  <a:srgbClr val="FFFFFF"/>
                </a:solidFill>
              </a14:hiddenFill>
            </a:ext>
          </a:extLst>
        </p:spPr>
      </p:pic>
      <p:sp>
        <p:nvSpPr>
          <p:cNvPr id="55" name="テキスト ボックス 54"/>
          <p:cNvSpPr txBox="1"/>
          <p:nvPr/>
        </p:nvSpPr>
        <p:spPr bwMode="auto">
          <a:xfrm>
            <a:off x="8168550" y="5309093"/>
            <a:ext cx="2197950" cy="830997"/>
          </a:xfrm>
          <a:prstGeom prst="rect">
            <a:avLst/>
          </a:prstGeom>
          <a:noFill/>
          <a:ln w="9525">
            <a:noFill/>
            <a:miter lim="800000"/>
            <a:headEnd/>
            <a:tailEnd/>
          </a:ln>
        </p:spPr>
        <p:txBody>
          <a:bodyPr wrap="square" rtlCol="0">
            <a:spAutoFit/>
          </a:bodyPr>
          <a:lstStyle/>
          <a:p>
            <a:pPr algn="ctr" defTabSz="914400" fontAlgn="base">
              <a:lnSpc>
                <a:spcPct val="120000"/>
              </a:lnSpc>
              <a:spcBef>
                <a:spcPct val="0"/>
              </a:spcBef>
            </a:pPr>
            <a:r>
              <a:rPr lang="ja-JP" altLang="en-US" sz="2000" dirty="0">
                <a:solidFill>
                  <a:srgbClr val="000000"/>
                </a:solidFill>
                <a:latin typeface="Meiryo UI" panose="020B0604030504040204" pitchFamily="50" charset="-128"/>
                <a:cs typeface="Meiryo UI" panose="020B0604030504040204" pitchFamily="50" charset="-128"/>
              </a:rPr>
              <a:t>「再エネ調達」を</a:t>
            </a:r>
            <a:endParaRPr lang="en-US" altLang="ja-JP" sz="2000" dirty="0">
              <a:solidFill>
                <a:srgbClr val="000000"/>
              </a:solidFill>
              <a:latin typeface="Meiryo UI" panose="020B0604030504040204" pitchFamily="50" charset="-128"/>
              <a:cs typeface="Meiryo UI" panose="020B0604030504040204" pitchFamily="50" charset="-128"/>
            </a:endParaRPr>
          </a:p>
          <a:p>
            <a:pPr algn="ctr" defTabSz="914400" fontAlgn="base">
              <a:lnSpc>
                <a:spcPct val="120000"/>
              </a:lnSpc>
              <a:spcBef>
                <a:spcPct val="0"/>
              </a:spcBef>
            </a:pPr>
            <a:r>
              <a:rPr lang="ja-JP" altLang="en-US" sz="2000" dirty="0">
                <a:solidFill>
                  <a:srgbClr val="000000"/>
                </a:solidFill>
                <a:latin typeface="Meiryo UI" panose="020B0604030504040204" pitchFamily="50" charset="-128"/>
                <a:cs typeface="Meiryo UI" panose="020B0604030504040204" pitchFamily="50" charset="-128"/>
              </a:rPr>
              <a:t>主張する消費者</a:t>
            </a:r>
          </a:p>
        </p:txBody>
      </p:sp>
      <p:sp>
        <p:nvSpPr>
          <p:cNvPr id="56" name="正方形/長方形 55"/>
          <p:cNvSpPr/>
          <p:nvPr/>
        </p:nvSpPr>
        <p:spPr bwMode="auto">
          <a:xfrm>
            <a:off x="7809021" y="4985201"/>
            <a:ext cx="183614" cy="18002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fontAlgn="base">
              <a:spcAft>
                <a:spcPct val="0"/>
              </a:spcAft>
            </a:pPr>
            <a:endParaRPr lang="ja-JP" altLang="en-US" sz="1800" dirty="0">
              <a:solidFill>
                <a:srgbClr val="000000"/>
              </a:solidFill>
              <a:latin typeface="Meiryo UI" panose="020B0604030504040204" pitchFamily="50" charset="-128"/>
              <a:cs typeface="Meiryo UI" panose="020B0604030504040204" pitchFamily="50" charset="-128"/>
            </a:endParaRPr>
          </a:p>
        </p:txBody>
      </p:sp>
      <p:pic>
        <p:nvPicPr>
          <p:cNvPr id="57" name="図 5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42320" y="3854149"/>
            <a:ext cx="412262" cy="445484"/>
          </a:xfrm>
          <a:prstGeom prst="rect">
            <a:avLst/>
          </a:prstGeom>
        </p:spPr>
      </p:pic>
      <p:pic>
        <p:nvPicPr>
          <p:cNvPr id="58" name="図 57"/>
          <p:cNvPicPr>
            <a:picLocks noChangeAspect="1"/>
          </p:cNvPicPr>
          <p:nvPr/>
        </p:nvPicPr>
        <p:blipFill>
          <a:blip r:embed="rId4" cstate="print"/>
          <a:stretch>
            <a:fillRect/>
          </a:stretch>
        </p:blipFill>
        <p:spPr>
          <a:xfrm>
            <a:off x="547302" y="3748576"/>
            <a:ext cx="600586" cy="537621"/>
          </a:xfrm>
          <a:prstGeom prst="rect">
            <a:avLst/>
          </a:prstGeom>
        </p:spPr>
      </p:pic>
      <p:cxnSp>
        <p:nvCxnSpPr>
          <p:cNvPr id="59" name="直線コネクタ 58"/>
          <p:cNvCxnSpPr>
            <a:stCxn id="56" idx="1"/>
          </p:cNvCxnSpPr>
          <p:nvPr/>
        </p:nvCxnSpPr>
        <p:spPr bwMode="auto">
          <a:xfrm flipH="1" flipV="1">
            <a:off x="4550584" y="5033787"/>
            <a:ext cx="3240000" cy="0"/>
          </a:xfrm>
          <a:prstGeom prst="line">
            <a:avLst/>
          </a:prstGeom>
          <a:noFill/>
          <a:ln w="38100" cap="flat" cmpd="sng" algn="ctr">
            <a:solidFill>
              <a:srgbClr val="008000"/>
            </a:solidFill>
            <a:prstDash val="solid"/>
            <a:round/>
            <a:headEnd type="triangle" w="med" len="med"/>
            <a:tailEnd type="none" w="med" len="med"/>
          </a:ln>
          <a:effectLst/>
        </p:spPr>
      </p:cxnSp>
      <p:sp>
        <p:nvSpPr>
          <p:cNvPr id="60" name="テキスト ボックス 59"/>
          <p:cNvSpPr txBox="1"/>
          <p:nvPr/>
        </p:nvSpPr>
        <p:spPr bwMode="auto">
          <a:xfrm>
            <a:off x="772804" y="4295023"/>
            <a:ext cx="954107" cy="461665"/>
          </a:xfrm>
          <a:prstGeom prst="rect">
            <a:avLst/>
          </a:prstGeom>
          <a:noFill/>
          <a:ln w="9525">
            <a:noFill/>
            <a:miter lim="800000"/>
            <a:headEnd/>
            <a:tailEnd/>
          </a:ln>
        </p:spPr>
        <p:txBody>
          <a:bodyPr wrap="none" rtlCol="0">
            <a:spAutoFit/>
          </a:bodyPr>
          <a:lstStyle/>
          <a:p>
            <a:pPr algn="ctr" defTabSz="914400" fontAlgn="base">
              <a:lnSpc>
                <a:spcPct val="120000"/>
              </a:lnSpc>
              <a:spcBef>
                <a:spcPct val="0"/>
              </a:spcBef>
              <a:spcAft>
                <a:spcPct val="70000"/>
              </a:spcAft>
            </a:pPr>
            <a:r>
              <a:rPr lang="ja-JP" altLang="en-US" sz="2000" dirty="0">
                <a:solidFill>
                  <a:srgbClr val="000000"/>
                </a:solidFill>
                <a:latin typeface="Meiryo UI" panose="020B0604030504040204" pitchFamily="50" charset="-128"/>
                <a:cs typeface="Meiryo UI" panose="020B0604030504040204" pitchFamily="50" charset="-128"/>
              </a:rPr>
              <a:t>発電者</a:t>
            </a:r>
          </a:p>
        </p:txBody>
      </p:sp>
      <p:cxnSp>
        <p:nvCxnSpPr>
          <p:cNvPr id="61" name="直線コネクタ 60"/>
          <p:cNvCxnSpPr/>
          <p:nvPr/>
        </p:nvCxnSpPr>
        <p:spPr bwMode="auto">
          <a:xfrm flipH="1">
            <a:off x="4547343" y="5208493"/>
            <a:ext cx="3240000" cy="1"/>
          </a:xfrm>
          <a:prstGeom prst="line">
            <a:avLst/>
          </a:prstGeom>
          <a:noFill/>
          <a:ln w="38100" cap="flat" cmpd="sng" algn="ctr">
            <a:solidFill>
              <a:srgbClr val="FF0000"/>
            </a:solidFill>
            <a:prstDash val="solid"/>
            <a:round/>
            <a:headEnd type="triangle" w="med" len="med"/>
            <a:tailEnd type="none" w="med" len="med"/>
          </a:ln>
          <a:effectLst/>
        </p:spPr>
      </p:cxnSp>
      <p:pic>
        <p:nvPicPr>
          <p:cNvPr id="66" name="図 65"/>
          <p:cNvPicPr>
            <a:picLocks noChangeAspect="1"/>
          </p:cNvPicPr>
          <p:nvPr/>
        </p:nvPicPr>
        <p:blipFill>
          <a:blip r:embed="rId5" cstate="print"/>
          <a:stretch>
            <a:fillRect/>
          </a:stretch>
        </p:blipFill>
        <p:spPr>
          <a:xfrm>
            <a:off x="3740646" y="3963548"/>
            <a:ext cx="647996" cy="539090"/>
          </a:xfrm>
          <a:prstGeom prst="rect">
            <a:avLst/>
          </a:prstGeom>
        </p:spPr>
      </p:pic>
      <p:sp>
        <p:nvSpPr>
          <p:cNvPr id="67" name="角丸四角形 66"/>
          <p:cNvSpPr/>
          <p:nvPr/>
        </p:nvSpPr>
        <p:spPr bwMode="auto">
          <a:xfrm>
            <a:off x="586703" y="4828696"/>
            <a:ext cx="1374233" cy="681038"/>
          </a:xfrm>
          <a:prstGeom prst="roundRect">
            <a:avLst/>
          </a:prstGeom>
          <a:solidFill>
            <a:srgbClr val="FFFFCC"/>
          </a:solidFill>
          <a:ln w="9525">
            <a:solidFill>
              <a:srgbClr val="000000"/>
            </a:solidFill>
            <a:round/>
            <a:headEnd/>
            <a:tailEnd/>
          </a:ln>
        </p:spPr>
        <p:txBody>
          <a:bodyPr wrap="square" lIns="0" tIns="0" rIns="0" bIns="0" rtlCol="0" anchor="ctr">
            <a:spAutoFit/>
          </a:bodyPr>
          <a:lstStyle/>
          <a:p>
            <a:pPr algn="ctr" defTabSz="914400">
              <a:defRPr/>
            </a:pPr>
            <a:r>
              <a:rPr kumimoji="0" lang="ja-JP" altLang="en-US" sz="2000" kern="0" dirty="0">
                <a:solidFill>
                  <a:srgbClr val="000000"/>
                </a:solidFill>
                <a:latin typeface="Meiryo UI" panose="020B0604030504040204" pitchFamily="50" charset="-128"/>
                <a:cs typeface="Meiryo UI" panose="020B0604030504040204" pitchFamily="50" charset="-128"/>
              </a:rPr>
              <a:t>卸取引所</a:t>
            </a:r>
            <a:endParaRPr kumimoji="0" lang="en-US" altLang="ja-JP" sz="2000" kern="0" dirty="0">
              <a:solidFill>
                <a:srgbClr val="000000"/>
              </a:solidFill>
              <a:latin typeface="Meiryo UI" panose="020B0604030504040204" pitchFamily="50" charset="-128"/>
              <a:cs typeface="Meiryo UI" panose="020B0604030504040204" pitchFamily="50" charset="-128"/>
            </a:endParaRPr>
          </a:p>
          <a:p>
            <a:pPr algn="ctr" defTabSz="914400">
              <a:defRPr/>
            </a:pPr>
            <a:r>
              <a:rPr kumimoji="0" lang="ja-JP" altLang="en-US" sz="2000" kern="0" dirty="0">
                <a:solidFill>
                  <a:srgbClr val="000000"/>
                </a:solidFill>
                <a:latin typeface="Meiryo UI" panose="020B0604030504040204" pitchFamily="50" charset="-128"/>
                <a:cs typeface="Meiryo UI" panose="020B0604030504040204" pitchFamily="50" charset="-128"/>
              </a:rPr>
              <a:t>電力</a:t>
            </a:r>
          </a:p>
        </p:txBody>
      </p:sp>
      <p:sp>
        <p:nvSpPr>
          <p:cNvPr id="68" name="メモ 67"/>
          <p:cNvSpPr/>
          <p:nvPr/>
        </p:nvSpPr>
        <p:spPr bwMode="auto">
          <a:xfrm>
            <a:off x="608595" y="5803260"/>
            <a:ext cx="408240" cy="510521"/>
          </a:xfrm>
          <a:prstGeom prst="foldedCorner">
            <a:avLst>
              <a:gd name="adj" fmla="val 50000"/>
            </a:avLst>
          </a:prstGeom>
          <a:solidFill>
            <a:srgbClr val="FFFFFF">
              <a:lumMod val="95000"/>
            </a:srgbClr>
          </a:solidFill>
          <a:ln w="28575">
            <a:solidFill>
              <a:srgbClr val="002060"/>
            </a:solidFill>
            <a:round/>
            <a:headEnd/>
            <a:tailEnd/>
          </a:ln>
        </p:spPr>
        <p:txBody>
          <a:bodyPr wrap="square" lIns="36000" tIns="72000" rIns="72000" bIns="72000" rtlCol="0" anchor="ctr">
            <a:noAutofit/>
          </a:bodyPr>
          <a:lstStyle/>
          <a:p>
            <a:pPr marL="542925" indent="-542925" algn="ctr" defTabSz="914400">
              <a:lnSpc>
                <a:spcPct val="120000"/>
              </a:lnSpc>
              <a:spcAft>
                <a:spcPct val="50000"/>
              </a:spcAft>
              <a:defRPr/>
            </a:pPr>
            <a:endParaRPr kumimoji="0" lang="ja-JP" altLang="en-US" sz="1600" b="1" kern="0" dirty="0">
              <a:solidFill>
                <a:srgbClr val="000000"/>
              </a:solidFill>
              <a:latin typeface="Meiryo UI" panose="020B0604030504040204" pitchFamily="50" charset="-128"/>
              <a:cs typeface="Meiryo UI" panose="020B0604030504040204" pitchFamily="50" charset="-128"/>
            </a:endParaRPr>
          </a:p>
        </p:txBody>
      </p:sp>
      <p:sp>
        <p:nvSpPr>
          <p:cNvPr id="69" name="テキスト ボックス 68"/>
          <p:cNvSpPr txBox="1"/>
          <p:nvPr/>
        </p:nvSpPr>
        <p:spPr bwMode="auto">
          <a:xfrm>
            <a:off x="1016834" y="5761612"/>
            <a:ext cx="1358065" cy="707886"/>
          </a:xfrm>
          <a:prstGeom prst="rect">
            <a:avLst/>
          </a:prstGeom>
          <a:noFill/>
          <a:ln w="9525">
            <a:noFill/>
            <a:miter lim="800000"/>
            <a:headEnd/>
            <a:tailEnd/>
          </a:ln>
        </p:spPr>
        <p:txBody>
          <a:bodyPr wrap="none" rtlCol="0">
            <a:spAutoFit/>
          </a:bodyPr>
          <a:lstStyle/>
          <a:p>
            <a:pPr algn="ctr" defTabSz="914400" fontAlgn="base">
              <a:spcBef>
                <a:spcPct val="0"/>
              </a:spcBef>
            </a:pPr>
            <a:r>
              <a:rPr lang="ja-JP" altLang="en-US" sz="2000" dirty="0">
                <a:solidFill>
                  <a:srgbClr val="000000"/>
                </a:solidFill>
                <a:latin typeface="Meiryo UI" panose="020B0604030504040204" pitchFamily="50" charset="-128"/>
                <a:cs typeface="Meiryo UI" panose="020B0604030504040204" pitchFamily="50" charset="-128"/>
              </a:rPr>
              <a:t>再エネ電力</a:t>
            </a:r>
            <a:endParaRPr lang="en-US" altLang="ja-JP" sz="2000" dirty="0">
              <a:solidFill>
                <a:srgbClr val="000000"/>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dirty="0">
                <a:solidFill>
                  <a:srgbClr val="000000"/>
                </a:solidFill>
                <a:latin typeface="Meiryo UI" panose="020B0604030504040204" pitchFamily="50" charset="-128"/>
                <a:cs typeface="Meiryo UI" panose="020B0604030504040204" pitchFamily="50" charset="-128"/>
              </a:rPr>
              <a:t>証書</a:t>
            </a:r>
          </a:p>
        </p:txBody>
      </p:sp>
      <p:sp>
        <p:nvSpPr>
          <p:cNvPr id="70" name="右中かっこ 69"/>
          <p:cNvSpPr/>
          <p:nvPr/>
        </p:nvSpPr>
        <p:spPr bwMode="auto">
          <a:xfrm>
            <a:off x="2228008" y="3676568"/>
            <a:ext cx="432048" cy="2952000"/>
          </a:xfrm>
          <a:prstGeom prst="rightBrace">
            <a:avLst/>
          </a:prstGeom>
          <a:noFill/>
          <a:ln w="9525" cap="flat" cmpd="sng" algn="ctr">
            <a:solidFill>
              <a:srgbClr val="00000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defTabSz="914400">
              <a:lnSpc>
                <a:spcPct val="140000"/>
              </a:lnSpc>
              <a:spcBef>
                <a:spcPct val="10000"/>
              </a:spcBef>
              <a:defRPr/>
            </a:pPr>
            <a:endParaRPr kumimoji="0" lang="ja-JP" altLang="en-US" sz="2200" kern="0">
              <a:solidFill>
                <a:srgbClr val="4D4D4D"/>
              </a:solidFill>
              <a:latin typeface="Meiryo UI" panose="020B0604030504040204" pitchFamily="50" charset="-128"/>
              <a:cs typeface="Meiryo UI" panose="020B0604030504040204" pitchFamily="50" charset="-128"/>
            </a:endParaRPr>
          </a:p>
        </p:txBody>
      </p:sp>
      <p:sp>
        <p:nvSpPr>
          <p:cNvPr id="71" name="正方形/長方形 70"/>
          <p:cNvSpPr/>
          <p:nvPr/>
        </p:nvSpPr>
        <p:spPr>
          <a:xfrm>
            <a:off x="2708863" y="3879150"/>
            <a:ext cx="954107" cy="707886"/>
          </a:xfrm>
          <a:prstGeom prst="rect">
            <a:avLst/>
          </a:prstGeom>
        </p:spPr>
        <p:txBody>
          <a:bodyPr wrap="none">
            <a:spAutoFit/>
          </a:bodyPr>
          <a:lstStyle/>
          <a:p>
            <a:pPr algn="ctr" defTabSz="914400" fontAlgn="base">
              <a:spcBef>
                <a:spcPct val="0"/>
              </a:spcBef>
            </a:pPr>
            <a:r>
              <a:rPr lang="ja-JP" altLang="en-US" sz="2000" dirty="0">
                <a:solidFill>
                  <a:srgbClr val="FC0019"/>
                </a:solidFill>
                <a:latin typeface="Meiryo UI" panose="020B0604030504040204" pitchFamily="50" charset="-128"/>
                <a:cs typeface="Meiryo UI" panose="020B0604030504040204" pitchFamily="50" charset="-128"/>
              </a:rPr>
              <a:t>送配電</a:t>
            </a:r>
            <a:endParaRPr lang="en-US" altLang="ja-JP" sz="2000" dirty="0">
              <a:solidFill>
                <a:srgbClr val="FC0019"/>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dirty="0">
                <a:solidFill>
                  <a:srgbClr val="FC0019"/>
                </a:solidFill>
                <a:latin typeface="Meiryo UI" panose="020B0604030504040204" pitchFamily="50" charset="-128"/>
                <a:cs typeface="Meiryo UI" panose="020B0604030504040204" pitchFamily="50" charset="-128"/>
              </a:rPr>
              <a:t>事業者</a:t>
            </a:r>
          </a:p>
        </p:txBody>
      </p:sp>
      <p:sp>
        <p:nvSpPr>
          <p:cNvPr id="74" name="テキスト ボックス 73"/>
          <p:cNvSpPr txBox="1"/>
          <p:nvPr/>
        </p:nvSpPr>
        <p:spPr bwMode="auto">
          <a:xfrm>
            <a:off x="6296575" y="5698383"/>
            <a:ext cx="954107" cy="461665"/>
          </a:xfrm>
          <a:prstGeom prst="rect">
            <a:avLst/>
          </a:prstGeom>
          <a:noFill/>
          <a:ln w="9525">
            <a:noFill/>
            <a:miter lim="800000"/>
            <a:headEnd/>
            <a:tailEnd/>
          </a:ln>
        </p:spPr>
        <p:txBody>
          <a:bodyPr wrap="none" rtlCol="0">
            <a:spAutoFit/>
          </a:bodyPr>
          <a:lstStyle/>
          <a:p>
            <a:pPr defTabSz="914400" fontAlgn="base">
              <a:lnSpc>
                <a:spcPct val="120000"/>
              </a:lnSpc>
              <a:spcBef>
                <a:spcPct val="0"/>
              </a:spcBef>
              <a:spcAft>
                <a:spcPct val="70000"/>
              </a:spcAft>
            </a:pPr>
            <a:r>
              <a:rPr lang="ja-JP" altLang="en-US" sz="2000" dirty="0">
                <a:solidFill>
                  <a:srgbClr val="000000"/>
                </a:solidFill>
                <a:latin typeface="Meiryo UI" panose="020B0604030504040204" pitchFamily="50" charset="-128"/>
                <a:cs typeface="Meiryo UI" panose="020B0604030504040204" pitchFamily="50" charset="-128"/>
              </a:rPr>
              <a:t>系統網</a:t>
            </a:r>
          </a:p>
        </p:txBody>
      </p:sp>
      <p:sp>
        <p:nvSpPr>
          <p:cNvPr id="75" name="正方形/長方形 74"/>
          <p:cNvSpPr/>
          <p:nvPr/>
        </p:nvSpPr>
        <p:spPr>
          <a:xfrm>
            <a:off x="4475443" y="5207485"/>
            <a:ext cx="1293043"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FF0000"/>
                </a:solidFill>
                <a:latin typeface="Meiryo UI"/>
              </a:rPr>
              <a:t>電力価値</a:t>
            </a:r>
            <a:endParaRPr lang="en-US" altLang="ja-JP" sz="2000" b="1" dirty="0">
              <a:solidFill>
                <a:srgbClr val="FF0000"/>
              </a:solidFill>
              <a:latin typeface="Meiryo UI"/>
            </a:endParaRPr>
          </a:p>
        </p:txBody>
      </p:sp>
      <p:sp>
        <p:nvSpPr>
          <p:cNvPr id="76" name="正方形/長方形 75"/>
          <p:cNvSpPr/>
          <p:nvPr/>
        </p:nvSpPr>
        <p:spPr>
          <a:xfrm>
            <a:off x="4311352" y="4584312"/>
            <a:ext cx="1661655"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009900"/>
                </a:solidFill>
                <a:latin typeface="Meiryo UI"/>
              </a:rPr>
              <a:t>再エネ価値</a:t>
            </a:r>
            <a:endParaRPr lang="en-US" altLang="ja-JP" sz="2000" b="1" dirty="0">
              <a:solidFill>
                <a:srgbClr val="009900"/>
              </a:solidFill>
              <a:latin typeface="Meiryo UI"/>
            </a:endParaRPr>
          </a:p>
        </p:txBody>
      </p:sp>
      <p:sp>
        <p:nvSpPr>
          <p:cNvPr id="78" name="四角形吹き出し 77"/>
          <p:cNvSpPr/>
          <p:nvPr/>
        </p:nvSpPr>
        <p:spPr bwMode="auto">
          <a:xfrm>
            <a:off x="4311352" y="2546601"/>
            <a:ext cx="3177869" cy="1376513"/>
          </a:xfrm>
          <a:prstGeom prst="wedgeRectCallout">
            <a:avLst>
              <a:gd name="adj1" fmla="val 23894"/>
              <a:gd name="adj2" fmla="val 83086"/>
            </a:avLst>
          </a:prstGeom>
          <a:solidFill>
            <a:srgbClr val="0A50A0">
              <a:lumMod val="40000"/>
              <a:lumOff val="60000"/>
            </a:srgbClr>
          </a:solidFill>
          <a:ln w="9525">
            <a:solidFill>
              <a:srgbClr val="000000"/>
            </a:solidFill>
            <a:round/>
            <a:headEnd/>
            <a:tailEnd/>
          </a:ln>
        </p:spPr>
        <p:txBody>
          <a:bodyPr wrap="square" lIns="72000" tIns="72000" rIns="72000" bIns="72000" rtlCol="0" anchor="ctr">
            <a:spAutoFit/>
          </a:bodyPr>
          <a:lstStyle/>
          <a:p>
            <a:pPr defTabSz="914400">
              <a:defRPr/>
            </a:pPr>
            <a:r>
              <a:rPr kumimoji="0" lang="ja-JP" altLang="en-US" sz="2000" kern="0" dirty="0">
                <a:solidFill>
                  <a:srgbClr val="000000"/>
                </a:solidFill>
                <a:latin typeface="Meiryo UI" panose="020B0604030504040204" pitchFamily="50" charset="-128"/>
                <a:cs typeface="Meiryo UI" panose="020B0604030504040204" pitchFamily="50" charset="-128"/>
              </a:rPr>
              <a:t>各供給者が電力供給量と</a:t>
            </a:r>
            <a:endParaRPr kumimoji="0" lang="en-US" altLang="ja-JP" sz="2000" kern="0" dirty="0">
              <a:solidFill>
                <a:srgbClr val="000000"/>
              </a:solidFill>
              <a:latin typeface="Meiryo UI" panose="020B0604030504040204" pitchFamily="50" charset="-128"/>
              <a:cs typeface="Meiryo UI" panose="020B0604030504040204" pitchFamily="50" charset="-128"/>
            </a:endParaRPr>
          </a:p>
          <a:p>
            <a:pPr defTabSz="914400">
              <a:defRPr/>
            </a:pPr>
            <a:r>
              <a:rPr kumimoji="0" lang="ja-JP" altLang="en-US" sz="2000" kern="0" dirty="0">
                <a:solidFill>
                  <a:srgbClr val="000000"/>
                </a:solidFill>
                <a:latin typeface="Meiryo UI" panose="020B0604030504040204" pitchFamily="50" charset="-128"/>
                <a:cs typeface="Meiryo UI" panose="020B0604030504040204" pitchFamily="50" charset="-128"/>
              </a:rPr>
              <a:t>同量の証書を購入することで、系統に流れる電気はすべて</a:t>
            </a:r>
            <a:endParaRPr kumimoji="0" lang="en-US" altLang="ja-JP" sz="2000" kern="0" dirty="0">
              <a:solidFill>
                <a:srgbClr val="000000"/>
              </a:solidFill>
              <a:latin typeface="Meiryo UI" panose="020B0604030504040204" pitchFamily="50" charset="-128"/>
              <a:cs typeface="Meiryo UI" panose="020B0604030504040204" pitchFamily="50" charset="-128"/>
            </a:endParaRPr>
          </a:p>
          <a:p>
            <a:pPr defTabSz="914400">
              <a:defRPr/>
            </a:pPr>
            <a:r>
              <a:rPr kumimoji="0" lang="ja-JP" altLang="en-US" sz="2000" kern="0" dirty="0">
                <a:solidFill>
                  <a:srgbClr val="000000"/>
                </a:solidFill>
                <a:latin typeface="Meiryo UI" panose="020B0604030504040204" pitchFamily="50" charset="-128"/>
                <a:cs typeface="Meiryo UI" panose="020B0604030504040204" pitchFamily="50" charset="-128"/>
              </a:rPr>
              <a:t>再エネ由来とみなせる</a:t>
            </a:r>
            <a:endParaRPr kumimoji="0" lang="en-US" altLang="ja-JP" sz="2000" kern="0" dirty="0">
              <a:solidFill>
                <a:srgbClr val="000000"/>
              </a:solidFill>
              <a:latin typeface="Meiryo UI" panose="020B0604030504040204" pitchFamily="50" charset="-128"/>
              <a:cs typeface="Meiryo UI" panose="020B0604030504040204" pitchFamily="50" charset="-128"/>
            </a:endParaRPr>
          </a:p>
        </p:txBody>
      </p:sp>
      <p:pic>
        <p:nvPicPr>
          <p:cNvPr id="80" name="図 79"/>
          <p:cNvPicPr>
            <a:picLocks noChangeAspect="1"/>
          </p:cNvPicPr>
          <p:nvPr/>
        </p:nvPicPr>
        <p:blipFill>
          <a:blip r:embed="rId5" cstate="print"/>
          <a:stretch>
            <a:fillRect/>
          </a:stretch>
        </p:blipFill>
        <p:spPr>
          <a:xfrm>
            <a:off x="3757115" y="4874675"/>
            <a:ext cx="647996" cy="539090"/>
          </a:xfrm>
          <a:prstGeom prst="rect">
            <a:avLst/>
          </a:prstGeom>
        </p:spPr>
      </p:pic>
      <p:sp>
        <p:nvSpPr>
          <p:cNvPr id="81" name="正方形/長方形 80"/>
          <p:cNvSpPr/>
          <p:nvPr/>
        </p:nvSpPr>
        <p:spPr>
          <a:xfrm>
            <a:off x="2589735" y="4790277"/>
            <a:ext cx="1210588" cy="707886"/>
          </a:xfrm>
          <a:prstGeom prst="rect">
            <a:avLst/>
          </a:prstGeom>
        </p:spPr>
        <p:txBody>
          <a:bodyPr wrap="none">
            <a:spAutoFit/>
          </a:bodyPr>
          <a:lstStyle/>
          <a:p>
            <a:pPr algn="ctr" defTabSz="914400" fontAlgn="base">
              <a:spcBef>
                <a:spcPct val="0"/>
              </a:spcBef>
            </a:pPr>
            <a:r>
              <a:rPr lang="ja-JP" altLang="en-US" sz="2000" dirty="0">
                <a:solidFill>
                  <a:srgbClr val="FC0019"/>
                </a:solidFill>
                <a:latin typeface="Meiryo UI" panose="020B0604030504040204" pitchFamily="50" charset="-128"/>
                <a:cs typeface="Meiryo UI" panose="020B0604030504040204" pitchFamily="50" charset="-128"/>
              </a:rPr>
              <a:t>小売電気</a:t>
            </a:r>
            <a:endParaRPr lang="en-US" altLang="ja-JP" sz="2000" dirty="0">
              <a:solidFill>
                <a:srgbClr val="FC0019"/>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dirty="0">
                <a:solidFill>
                  <a:srgbClr val="FC0019"/>
                </a:solidFill>
                <a:latin typeface="Meiryo UI" panose="020B0604030504040204" pitchFamily="50" charset="-128"/>
                <a:cs typeface="Meiryo UI" panose="020B0604030504040204" pitchFamily="50" charset="-128"/>
              </a:rPr>
              <a:t>事業者</a:t>
            </a:r>
          </a:p>
        </p:txBody>
      </p:sp>
      <p:pic>
        <p:nvPicPr>
          <p:cNvPr id="82" name="図 81"/>
          <p:cNvPicPr>
            <a:picLocks noChangeAspect="1"/>
          </p:cNvPicPr>
          <p:nvPr/>
        </p:nvPicPr>
        <p:blipFill>
          <a:blip r:embed="rId5" cstate="print"/>
          <a:stretch>
            <a:fillRect/>
          </a:stretch>
        </p:blipFill>
        <p:spPr>
          <a:xfrm>
            <a:off x="3754922" y="5785802"/>
            <a:ext cx="647996" cy="539090"/>
          </a:xfrm>
          <a:prstGeom prst="rect">
            <a:avLst/>
          </a:prstGeom>
        </p:spPr>
      </p:pic>
      <p:sp>
        <p:nvSpPr>
          <p:cNvPr id="83" name="正方形/長方形 82"/>
          <p:cNvSpPr/>
          <p:nvPr/>
        </p:nvSpPr>
        <p:spPr>
          <a:xfrm>
            <a:off x="2901222" y="5863310"/>
            <a:ext cx="569388" cy="400110"/>
          </a:xfrm>
          <a:prstGeom prst="rect">
            <a:avLst/>
          </a:prstGeom>
        </p:spPr>
        <p:txBody>
          <a:bodyPr wrap="none">
            <a:spAutoFit/>
          </a:bodyPr>
          <a:lstStyle/>
          <a:p>
            <a:pPr algn="ctr" defTabSz="914400" fontAlgn="base">
              <a:spcBef>
                <a:spcPct val="0"/>
              </a:spcBef>
            </a:pPr>
            <a:r>
              <a:rPr lang="ja-JP" altLang="en-US" sz="2000" dirty="0">
                <a:solidFill>
                  <a:srgbClr val="FC0019"/>
                </a:solidFill>
                <a:latin typeface="Meiryo UI" panose="020B0604030504040204" pitchFamily="50" charset="-128"/>
                <a:cs typeface="Meiryo UI" panose="020B0604030504040204" pitchFamily="50" charset="-128"/>
              </a:rPr>
              <a:t>・・・</a:t>
            </a:r>
            <a:endParaRPr lang="en-US" altLang="ja-JP" sz="2000" dirty="0">
              <a:solidFill>
                <a:srgbClr val="FC0019"/>
              </a:solidFill>
              <a:latin typeface="Meiryo UI" panose="020B0604030504040204" pitchFamily="50" charset="-128"/>
              <a:cs typeface="Meiryo UI" panose="020B0604030504040204" pitchFamily="50" charset="-128"/>
            </a:endParaRPr>
          </a:p>
        </p:txBody>
      </p:sp>
      <p:cxnSp>
        <p:nvCxnSpPr>
          <p:cNvPr id="84" name="直線コネクタ 83"/>
          <p:cNvCxnSpPr/>
          <p:nvPr/>
        </p:nvCxnSpPr>
        <p:spPr bwMode="auto">
          <a:xfrm flipH="1">
            <a:off x="4547343" y="5382191"/>
            <a:ext cx="3240000" cy="593766"/>
          </a:xfrm>
          <a:prstGeom prst="line">
            <a:avLst/>
          </a:prstGeom>
          <a:noFill/>
          <a:ln w="38100" cap="flat" cmpd="sng" algn="ctr">
            <a:solidFill>
              <a:srgbClr val="008000"/>
            </a:solidFill>
            <a:prstDash val="solid"/>
            <a:round/>
            <a:headEnd type="triangle" w="med" len="med"/>
            <a:tailEnd type="none" w="med" len="med"/>
          </a:ln>
          <a:effectLst/>
        </p:spPr>
      </p:cxnSp>
      <p:cxnSp>
        <p:nvCxnSpPr>
          <p:cNvPr id="85" name="直線コネクタ 84"/>
          <p:cNvCxnSpPr/>
          <p:nvPr/>
        </p:nvCxnSpPr>
        <p:spPr bwMode="auto">
          <a:xfrm flipH="1">
            <a:off x="4565481" y="5520558"/>
            <a:ext cx="3221862" cy="619532"/>
          </a:xfrm>
          <a:prstGeom prst="line">
            <a:avLst/>
          </a:prstGeom>
          <a:noFill/>
          <a:ln w="38100" cap="flat" cmpd="sng" algn="ctr">
            <a:solidFill>
              <a:srgbClr val="FF0000"/>
            </a:solidFill>
            <a:prstDash val="solid"/>
            <a:round/>
            <a:headEnd type="triangle" w="med" len="med"/>
            <a:tailEnd type="none" w="med" len="med"/>
          </a:ln>
          <a:effectLst/>
        </p:spPr>
      </p:cxnSp>
      <p:cxnSp>
        <p:nvCxnSpPr>
          <p:cNvPr id="88" name="直線コネクタ 87"/>
          <p:cNvCxnSpPr/>
          <p:nvPr/>
        </p:nvCxnSpPr>
        <p:spPr bwMode="auto">
          <a:xfrm flipH="1" flipV="1">
            <a:off x="4531196" y="4100107"/>
            <a:ext cx="3229932" cy="612000"/>
          </a:xfrm>
          <a:prstGeom prst="line">
            <a:avLst/>
          </a:prstGeom>
          <a:noFill/>
          <a:ln w="38100" cap="flat" cmpd="sng" algn="ctr">
            <a:solidFill>
              <a:srgbClr val="008000"/>
            </a:solidFill>
            <a:prstDash val="solid"/>
            <a:round/>
            <a:headEnd type="triangle" w="med" len="med"/>
            <a:tailEnd type="none" w="med" len="med"/>
          </a:ln>
          <a:effectLst/>
        </p:spPr>
      </p:cxnSp>
      <p:cxnSp>
        <p:nvCxnSpPr>
          <p:cNvPr id="89" name="直線コネクタ 88"/>
          <p:cNvCxnSpPr/>
          <p:nvPr/>
        </p:nvCxnSpPr>
        <p:spPr bwMode="auto">
          <a:xfrm flipH="1" flipV="1">
            <a:off x="4539273" y="4231905"/>
            <a:ext cx="3229932" cy="612000"/>
          </a:xfrm>
          <a:prstGeom prst="line">
            <a:avLst/>
          </a:prstGeom>
          <a:noFill/>
          <a:ln w="38100" cap="flat" cmpd="sng" algn="ctr">
            <a:solidFill>
              <a:srgbClr val="FF0000"/>
            </a:solidFill>
            <a:prstDash val="solid"/>
            <a:round/>
            <a:headEnd type="triangle" w="med" len="med"/>
            <a:tailEnd type="none" w="med" len="med"/>
          </a:ln>
          <a:effectLst/>
        </p:spPr>
      </p:cxnSp>
      <p:sp>
        <p:nvSpPr>
          <p:cNvPr id="90" name="円/楕円 89"/>
          <p:cNvSpPr/>
          <p:nvPr/>
        </p:nvSpPr>
        <p:spPr bwMode="auto">
          <a:xfrm>
            <a:off x="6161179" y="4443932"/>
            <a:ext cx="1296000" cy="1296000"/>
          </a:xfrm>
          <a:prstGeom prst="ellipse">
            <a:avLst/>
          </a:prstGeom>
          <a:solidFill>
            <a:srgbClr val="FFFFFF"/>
          </a:solidFill>
          <a:ln w="9525">
            <a:solidFill>
              <a:srgbClr val="000000"/>
            </a:solidFill>
            <a:round/>
            <a:headEnd/>
            <a:tailEnd/>
          </a:ln>
        </p:spPr>
        <p:txBody>
          <a:bodyPr wrap="square" lIns="0" tIns="0" rIns="0" bIns="0" rtlCol="0" anchor="ctr">
            <a:spAutoFit/>
          </a:bodyPr>
          <a:lstStyle/>
          <a:p>
            <a:pPr marL="542925" indent="-542925" algn="just" defTabSz="914400">
              <a:lnSpc>
                <a:spcPct val="120000"/>
              </a:lnSpc>
              <a:spcAft>
                <a:spcPct val="50000"/>
              </a:spcAft>
              <a:defRPr/>
            </a:pPr>
            <a:endParaRPr kumimoji="0" lang="ja-JP" altLang="en-US" sz="1600" b="1" kern="0" dirty="0">
              <a:solidFill>
                <a:srgbClr val="000000"/>
              </a:solidFill>
              <a:latin typeface="Meiryo UI" panose="020B0604030504040204" pitchFamily="50" charset="-128"/>
              <a:cs typeface="Meiryo UI" panose="020B0604030504040204" pitchFamily="50" charset="-128"/>
            </a:endParaRPr>
          </a:p>
        </p:txBody>
      </p:sp>
      <p:pic>
        <p:nvPicPr>
          <p:cNvPr id="91" name="図 90"/>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6482399" y="4654006"/>
            <a:ext cx="622693" cy="897649"/>
          </a:xfrm>
          <a:prstGeom prst="rect">
            <a:avLst/>
          </a:prstGeom>
          <a:solidFill>
            <a:srgbClr val="FFFFFF"/>
          </a:solidFill>
        </p:spPr>
      </p:pic>
      <p:sp>
        <p:nvSpPr>
          <p:cNvPr id="5" name="Text Box 9">
            <a:extLst>
              <a:ext uri="{FF2B5EF4-FFF2-40B4-BE49-F238E27FC236}">
                <a16:creationId xmlns:a16="http://schemas.microsoft.com/office/drawing/2014/main" id="{D339C24B-1779-19B1-5738-14107D5BE192}"/>
              </a:ext>
            </a:extLst>
          </p:cNvPr>
          <p:cNvSpPr txBox="1">
            <a:spLocks noChangeArrowheads="1"/>
          </p:cNvSpPr>
          <p:nvPr/>
        </p:nvSpPr>
        <p:spPr bwMode="auto">
          <a:xfrm>
            <a:off x="629383" y="7188161"/>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Technical Criteria </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(https://www.there100.org/sites/re100/files/2025-04/RE100%20technical%20criteria%20%2B%20appendices%20%2815%20April%202025%29.pdf), </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42299985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a:cs typeface="Meiryo UI" panose="020B0604030504040204" pitchFamily="50" charset="-128"/>
              </a:rPr>
              <a:t>5.2</a:t>
            </a:r>
            <a:r>
              <a:rPr lang="ja-JP" altLang="en-US" dirty="0">
                <a:cs typeface="Meiryo UI" panose="020B0604030504040204" pitchFamily="50" charset="-128"/>
              </a:rPr>
              <a:t>　再エネ電力の割合が</a:t>
            </a:r>
            <a:r>
              <a:rPr lang="en-US" altLang="ja-JP" dirty="0">
                <a:cs typeface="Meiryo UI" panose="020B0604030504040204" pitchFamily="50" charset="-128"/>
              </a:rPr>
              <a:t>95%</a:t>
            </a:r>
            <a:r>
              <a:rPr lang="ja-JP" altLang="en-US" dirty="0">
                <a:cs typeface="Meiryo UI" panose="020B0604030504040204" pitchFamily="50" charset="-128"/>
              </a:rPr>
              <a:t>以上の系統からのデフォルトでの調達</a:t>
            </a:r>
            <a:endParaRPr kumimoji="1" lang="ja-JP" altLang="en-US" dirty="0"/>
          </a:p>
        </p:txBody>
      </p:sp>
      <p:sp>
        <p:nvSpPr>
          <p:cNvPr id="4" name="コンテンツ プレースホルダー 3"/>
          <p:cNvSpPr>
            <a:spLocks noGrp="1"/>
          </p:cNvSpPr>
          <p:nvPr>
            <p:ph sz="quarter" idx="11"/>
          </p:nvPr>
        </p:nvSpPr>
        <p:spPr/>
        <p:txBody>
          <a:bodyPr/>
          <a:lstStyle/>
          <a:p>
            <a:r>
              <a:rPr kumimoji="1" lang="en-US" altLang="ja-JP" dirty="0"/>
              <a:t>RE100</a:t>
            </a:r>
            <a:r>
              <a:rPr kumimoji="1" lang="ja-JP" altLang="en-US" dirty="0"/>
              <a:t>の再エネ電力調達手法</a:t>
            </a:r>
          </a:p>
        </p:txBody>
      </p:sp>
      <p:sp>
        <p:nvSpPr>
          <p:cNvPr id="14" name="コンテンツ プレースホルダー 4"/>
          <p:cNvSpPr>
            <a:spLocks noGrp="1"/>
          </p:cNvSpPr>
          <p:nvPr>
            <p:ph sz="quarter" idx="12"/>
          </p:nvPr>
        </p:nvSpPr>
        <p:spPr>
          <a:xfrm>
            <a:off x="161925" y="1110920"/>
            <a:ext cx="10367963" cy="1327438"/>
          </a:xfrm>
        </p:spPr>
        <p:txBody>
          <a:bodyPr/>
          <a:lstStyle/>
          <a:p>
            <a:r>
              <a:rPr lang="ja-JP" altLang="en-US" dirty="0"/>
              <a:t>系統電力の</a:t>
            </a:r>
            <a:r>
              <a:rPr lang="en-US" altLang="ja-JP" dirty="0"/>
              <a:t>95%</a:t>
            </a:r>
            <a:r>
              <a:rPr lang="ja-JP" altLang="en-US" dirty="0"/>
              <a:t>以上が再エネ由来電力であり、かつ再エネ電力証書（</a:t>
            </a:r>
            <a:r>
              <a:rPr lang="en-US" altLang="ja-JP" dirty="0"/>
              <a:t>EAC)</a:t>
            </a:r>
            <a:r>
              <a:rPr lang="ja-JP" altLang="en-US" dirty="0"/>
              <a:t>制度が存在しないような国において、系統から調達することによる再エネ電力調達</a:t>
            </a:r>
            <a:endParaRPr lang="en-US" altLang="ja-JP" dirty="0"/>
          </a:p>
          <a:p>
            <a:pPr marL="630238" lvl="0">
              <a:buFont typeface="Wingdings" panose="05000000000000000000" pitchFamily="2" charset="2"/>
              <a:buChar char="Ø"/>
            </a:pPr>
            <a:r>
              <a:rPr lang="ja-JP" altLang="en-US" dirty="0">
                <a:solidFill>
                  <a:prstClr val="black"/>
                </a:solidFill>
              </a:rPr>
              <a:t>現時点ではパラグアイ、ウルグアイ、エチオピアのみが該当する</a:t>
            </a:r>
            <a:endParaRPr lang="en-US" altLang="ja-JP" dirty="0">
              <a:solidFill>
                <a:prstClr val="black"/>
              </a:solidFill>
            </a:endParaRPr>
          </a:p>
        </p:txBody>
      </p:sp>
      <p:sp>
        <p:nvSpPr>
          <p:cNvPr id="28" name="角丸四角形 27"/>
          <p:cNvSpPr/>
          <p:nvPr/>
        </p:nvSpPr>
        <p:spPr bwMode="auto">
          <a:xfrm>
            <a:off x="8005989" y="3988129"/>
            <a:ext cx="2503256" cy="2257068"/>
          </a:xfrm>
          <a:prstGeom prst="roundRect">
            <a:avLst/>
          </a:prstGeom>
          <a:solidFill>
            <a:srgbClr val="CCECFF"/>
          </a:solidFill>
          <a:ln w="9525" cap="flat" cmpd="sng" algn="ctr">
            <a:solidFill>
              <a:srgbClr val="140078"/>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a:defRPr/>
            </a:pPr>
            <a:endParaRPr kumimoji="0" lang="ja-JP" altLang="en-US" sz="1800" kern="0" dirty="0">
              <a:solidFill>
                <a:srgbClr val="000000"/>
              </a:solidFill>
              <a:latin typeface="ＭＳ Ｐゴシック" panose="020B0600070205080204" pitchFamily="50" charset="-128"/>
              <a:ea typeface="ＭＳ Ｐゴシック" pitchFamily="50" charset="-128"/>
              <a:cs typeface="メイリオ" pitchFamily="50" charset="-128"/>
            </a:endParaRPr>
          </a:p>
        </p:txBody>
      </p:sp>
      <p:pic>
        <p:nvPicPr>
          <p:cNvPr id="29" name="Picture 2" descr="C:\Users\0627631\AppData\Local\Microsoft\Windows\Temporary Internet Files\Content.IE5\LATEI96V\MC900150783[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530296" y="4156965"/>
            <a:ext cx="1224136" cy="1013879"/>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29"/>
          <p:cNvSpPr txBox="1"/>
          <p:nvPr/>
        </p:nvSpPr>
        <p:spPr bwMode="auto">
          <a:xfrm>
            <a:off x="8168550" y="5309093"/>
            <a:ext cx="2197950" cy="830997"/>
          </a:xfrm>
          <a:prstGeom prst="rect">
            <a:avLst/>
          </a:prstGeom>
          <a:noFill/>
          <a:ln w="9525">
            <a:noFill/>
            <a:miter lim="800000"/>
            <a:headEnd/>
            <a:tailEnd/>
          </a:ln>
        </p:spPr>
        <p:txBody>
          <a:bodyPr wrap="square" rtlCol="0">
            <a:spAutoFit/>
          </a:bodyPr>
          <a:lstStyle/>
          <a:p>
            <a:pPr algn="ctr" defTabSz="914400" fontAlgn="base">
              <a:lnSpc>
                <a:spcPct val="120000"/>
              </a:lnSpc>
              <a:spcBef>
                <a:spcPct val="0"/>
              </a:spcBef>
            </a:pPr>
            <a:r>
              <a:rPr lang="ja-JP" altLang="en-US" sz="2000" dirty="0">
                <a:solidFill>
                  <a:srgbClr val="000000"/>
                </a:solidFill>
                <a:latin typeface="Meiryo UI" panose="020B0604030504040204" pitchFamily="50" charset="-128"/>
                <a:cs typeface="Meiryo UI" panose="020B0604030504040204" pitchFamily="50" charset="-128"/>
              </a:rPr>
              <a:t>「再エネ調達」を</a:t>
            </a:r>
            <a:endParaRPr lang="en-US" altLang="ja-JP" sz="2000" dirty="0">
              <a:solidFill>
                <a:srgbClr val="000000"/>
              </a:solidFill>
              <a:latin typeface="Meiryo UI" panose="020B0604030504040204" pitchFamily="50" charset="-128"/>
              <a:cs typeface="Meiryo UI" panose="020B0604030504040204" pitchFamily="50" charset="-128"/>
            </a:endParaRPr>
          </a:p>
          <a:p>
            <a:pPr algn="ctr" defTabSz="914400" fontAlgn="base">
              <a:lnSpc>
                <a:spcPct val="120000"/>
              </a:lnSpc>
              <a:spcBef>
                <a:spcPct val="0"/>
              </a:spcBef>
            </a:pPr>
            <a:r>
              <a:rPr lang="ja-JP" altLang="en-US" sz="2000" dirty="0">
                <a:solidFill>
                  <a:srgbClr val="000000"/>
                </a:solidFill>
                <a:latin typeface="Meiryo UI" panose="020B0604030504040204" pitchFamily="50" charset="-128"/>
                <a:cs typeface="Meiryo UI" panose="020B0604030504040204" pitchFamily="50" charset="-128"/>
              </a:rPr>
              <a:t>主張する消費者</a:t>
            </a:r>
          </a:p>
        </p:txBody>
      </p:sp>
      <p:sp>
        <p:nvSpPr>
          <p:cNvPr id="31" name="正方形/長方形 30"/>
          <p:cNvSpPr/>
          <p:nvPr/>
        </p:nvSpPr>
        <p:spPr bwMode="auto">
          <a:xfrm>
            <a:off x="7809021" y="4985201"/>
            <a:ext cx="183614" cy="18002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defTabSz="914400" fontAlgn="base">
              <a:spcAft>
                <a:spcPct val="0"/>
              </a:spcAft>
            </a:pPr>
            <a:endParaRPr lang="ja-JP" altLang="en-US" sz="1800" dirty="0">
              <a:solidFill>
                <a:srgbClr val="000000"/>
              </a:solidFill>
              <a:latin typeface="Meiryo UI" panose="020B0604030504040204" pitchFamily="50" charset="-128"/>
              <a:cs typeface="Meiryo UI" panose="020B0604030504040204" pitchFamily="50" charset="-128"/>
            </a:endParaRPr>
          </a:p>
        </p:txBody>
      </p:sp>
      <p:pic>
        <p:nvPicPr>
          <p:cNvPr id="32" name="図 3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42320" y="4361041"/>
            <a:ext cx="412262" cy="445484"/>
          </a:xfrm>
          <a:prstGeom prst="rect">
            <a:avLst/>
          </a:prstGeom>
        </p:spPr>
      </p:pic>
      <p:pic>
        <p:nvPicPr>
          <p:cNvPr id="33" name="図 32"/>
          <p:cNvPicPr>
            <a:picLocks noChangeAspect="1"/>
          </p:cNvPicPr>
          <p:nvPr/>
        </p:nvPicPr>
        <p:blipFill>
          <a:blip r:embed="rId4" cstate="print"/>
          <a:stretch>
            <a:fillRect/>
          </a:stretch>
        </p:blipFill>
        <p:spPr>
          <a:xfrm>
            <a:off x="547302" y="4255468"/>
            <a:ext cx="600586" cy="537621"/>
          </a:xfrm>
          <a:prstGeom prst="rect">
            <a:avLst/>
          </a:prstGeom>
        </p:spPr>
      </p:pic>
      <p:cxnSp>
        <p:nvCxnSpPr>
          <p:cNvPr id="34" name="直線コネクタ 33"/>
          <p:cNvCxnSpPr>
            <a:stCxn id="31" idx="1"/>
          </p:cNvCxnSpPr>
          <p:nvPr/>
        </p:nvCxnSpPr>
        <p:spPr bwMode="auto">
          <a:xfrm flipH="1" flipV="1">
            <a:off x="4550584" y="5033787"/>
            <a:ext cx="3240000" cy="0"/>
          </a:xfrm>
          <a:prstGeom prst="line">
            <a:avLst/>
          </a:prstGeom>
          <a:noFill/>
          <a:ln w="38100" cap="flat" cmpd="sng" algn="ctr">
            <a:solidFill>
              <a:srgbClr val="008000"/>
            </a:solidFill>
            <a:prstDash val="solid"/>
            <a:round/>
            <a:headEnd type="triangle" w="med" len="med"/>
            <a:tailEnd type="none" w="med" len="med"/>
          </a:ln>
          <a:effectLst/>
        </p:spPr>
      </p:cxnSp>
      <p:sp>
        <p:nvSpPr>
          <p:cNvPr id="35" name="テキスト ボックス 34"/>
          <p:cNvSpPr txBox="1"/>
          <p:nvPr/>
        </p:nvSpPr>
        <p:spPr bwMode="auto">
          <a:xfrm>
            <a:off x="772804" y="4801915"/>
            <a:ext cx="954107" cy="461665"/>
          </a:xfrm>
          <a:prstGeom prst="rect">
            <a:avLst/>
          </a:prstGeom>
          <a:noFill/>
          <a:ln w="9525">
            <a:noFill/>
            <a:miter lim="800000"/>
            <a:headEnd/>
            <a:tailEnd/>
          </a:ln>
        </p:spPr>
        <p:txBody>
          <a:bodyPr wrap="none" rtlCol="0">
            <a:spAutoFit/>
          </a:bodyPr>
          <a:lstStyle/>
          <a:p>
            <a:pPr algn="ctr" defTabSz="914400" fontAlgn="base">
              <a:lnSpc>
                <a:spcPct val="120000"/>
              </a:lnSpc>
              <a:spcBef>
                <a:spcPct val="0"/>
              </a:spcBef>
              <a:spcAft>
                <a:spcPct val="70000"/>
              </a:spcAft>
            </a:pPr>
            <a:r>
              <a:rPr lang="ja-JP" altLang="en-US" sz="2000" dirty="0">
                <a:solidFill>
                  <a:srgbClr val="000000"/>
                </a:solidFill>
                <a:latin typeface="Meiryo UI" panose="020B0604030504040204" pitchFamily="50" charset="-128"/>
                <a:cs typeface="Meiryo UI" panose="020B0604030504040204" pitchFamily="50" charset="-128"/>
              </a:rPr>
              <a:t>発電者</a:t>
            </a:r>
          </a:p>
        </p:txBody>
      </p:sp>
      <p:cxnSp>
        <p:nvCxnSpPr>
          <p:cNvPr id="36" name="直線コネクタ 35"/>
          <p:cNvCxnSpPr/>
          <p:nvPr/>
        </p:nvCxnSpPr>
        <p:spPr bwMode="auto">
          <a:xfrm flipH="1">
            <a:off x="4547343" y="5208493"/>
            <a:ext cx="3240000" cy="1"/>
          </a:xfrm>
          <a:prstGeom prst="line">
            <a:avLst/>
          </a:prstGeom>
          <a:noFill/>
          <a:ln w="38100" cap="flat" cmpd="sng" algn="ctr">
            <a:solidFill>
              <a:srgbClr val="FF0000"/>
            </a:solidFill>
            <a:prstDash val="solid"/>
            <a:round/>
            <a:headEnd type="triangle" w="med" len="med"/>
            <a:tailEnd type="none" w="med" len="med"/>
          </a:ln>
          <a:effectLst/>
        </p:spPr>
      </p:cxnSp>
      <p:pic>
        <p:nvPicPr>
          <p:cNvPr id="37" name="図 36"/>
          <p:cNvPicPr>
            <a:picLocks noChangeAspect="1"/>
          </p:cNvPicPr>
          <p:nvPr/>
        </p:nvPicPr>
        <p:blipFill>
          <a:blip r:embed="rId5" cstate="print"/>
          <a:stretch>
            <a:fillRect/>
          </a:stretch>
        </p:blipFill>
        <p:spPr>
          <a:xfrm>
            <a:off x="3740646" y="3963548"/>
            <a:ext cx="647996" cy="539090"/>
          </a:xfrm>
          <a:prstGeom prst="rect">
            <a:avLst/>
          </a:prstGeom>
        </p:spPr>
      </p:pic>
      <p:sp>
        <p:nvSpPr>
          <p:cNvPr id="38" name="角丸四角形 37"/>
          <p:cNvSpPr/>
          <p:nvPr/>
        </p:nvSpPr>
        <p:spPr bwMode="auto">
          <a:xfrm>
            <a:off x="586703" y="5345531"/>
            <a:ext cx="1374233" cy="681038"/>
          </a:xfrm>
          <a:prstGeom prst="roundRect">
            <a:avLst/>
          </a:prstGeom>
          <a:solidFill>
            <a:srgbClr val="FFFFCC"/>
          </a:solidFill>
          <a:ln w="9525">
            <a:solidFill>
              <a:srgbClr val="000000"/>
            </a:solidFill>
            <a:round/>
            <a:headEnd/>
            <a:tailEnd/>
          </a:ln>
        </p:spPr>
        <p:txBody>
          <a:bodyPr wrap="square" lIns="0" tIns="0" rIns="0" bIns="0" rtlCol="0" anchor="ctr">
            <a:spAutoFit/>
          </a:bodyPr>
          <a:lstStyle/>
          <a:p>
            <a:pPr algn="ctr" defTabSz="914400">
              <a:defRPr/>
            </a:pPr>
            <a:r>
              <a:rPr kumimoji="0" lang="ja-JP" altLang="en-US" sz="2000" kern="0" dirty="0">
                <a:solidFill>
                  <a:srgbClr val="000000"/>
                </a:solidFill>
                <a:latin typeface="Meiryo UI" panose="020B0604030504040204" pitchFamily="50" charset="-128"/>
                <a:cs typeface="Meiryo UI" panose="020B0604030504040204" pitchFamily="50" charset="-128"/>
              </a:rPr>
              <a:t>卸取引所</a:t>
            </a:r>
            <a:endParaRPr kumimoji="0" lang="en-US" altLang="ja-JP" sz="2000" kern="0" dirty="0">
              <a:solidFill>
                <a:srgbClr val="000000"/>
              </a:solidFill>
              <a:latin typeface="Meiryo UI" panose="020B0604030504040204" pitchFamily="50" charset="-128"/>
              <a:cs typeface="Meiryo UI" panose="020B0604030504040204" pitchFamily="50" charset="-128"/>
            </a:endParaRPr>
          </a:p>
          <a:p>
            <a:pPr algn="ctr" defTabSz="914400">
              <a:defRPr/>
            </a:pPr>
            <a:r>
              <a:rPr kumimoji="0" lang="ja-JP" altLang="en-US" sz="2000" kern="0" dirty="0">
                <a:solidFill>
                  <a:srgbClr val="000000"/>
                </a:solidFill>
                <a:latin typeface="Meiryo UI" panose="020B0604030504040204" pitchFamily="50" charset="-128"/>
                <a:cs typeface="Meiryo UI" panose="020B0604030504040204" pitchFamily="50" charset="-128"/>
              </a:rPr>
              <a:t>電力</a:t>
            </a:r>
          </a:p>
        </p:txBody>
      </p:sp>
      <p:sp>
        <p:nvSpPr>
          <p:cNvPr id="41" name="右中かっこ 40"/>
          <p:cNvSpPr/>
          <p:nvPr/>
        </p:nvSpPr>
        <p:spPr bwMode="auto">
          <a:xfrm>
            <a:off x="2228008" y="4163589"/>
            <a:ext cx="432048" cy="1980000"/>
          </a:xfrm>
          <a:prstGeom prst="rightBrace">
            <a:avLst/>
          </a:prstGeom>
          <a:noFill/>
          <a:ln w="9525" cap="flat" cmpd="sng" algn="ctr">
            <a:solidFill>
              <a:srgbClr val="00000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defTabSz="914400">
              <a:lnSpc>
                <a:spcPct val="140000"/>
              </a:lnSpc>
              <a:spcBef>
                <a:spcPct val="10000"/>
              </a:spcBef>
              <a:defRPr/>
            </a:pPr>
            <a:endParaRPr kumimoji="0" lang="ja-JP" altLang="en-US" sz="2200" kern="0">
              <a:solidFill>
                <a:srgbClr val="4D4D4D"/>
              </a:solidFill>
              <a:latin typeface="Meiryo UI" panose="020B0604030504040204" pitchFamily="50" charset="-128"/>
              <a:cs typeface="Meiryo UI" panose="020B0604030504040204" pitchFamily="50" charset="-128"/>
            </a:endParaRPr>
          </a:p>
        </p:txBody>
      </p:sp>
      <p:sp>
        <p:nvSpPr>
          <p:cNvPr id="42" name="正方形/長方形 41"/>
          <p:cNvSpPr/>
          <p:nvPr/>
        </p:nvSpPr>
        <p:spPr>
          <a:xfrm>
            <a:off x="2580623" y="3879150"/>
            <a:ext cx="1210588" cy="707886"/>
          </a:xfrm>
          <a:prstGeom prst="rect">
            <a:avLst/>
          </a:prstGeom>
        </p:spPr>
        <p:txBody>
          <a:bodyPr wrap="none">
            <a:spAutoFit/>
          </a:bodyPr>
          <a:lstStyle/>
          <a:p>
            <a:pPr algn="ctr" defTabSz="914400" fontAlgn="base">
              <a:spcBef>
                <a:spcPct val="0"/>
              </a:spcBef>
            </a:pPr>
            <a:r>
              <a:rPr lang="ja-JP" altLang="en-US" sz="2000" dirty="0">
                <a:solidFill>
                  <a:srgbClr val="FC0019"/>
                </a:solidFill>
                <a:latin typeface="Meiryo UI" panose="020B0604030504040204" pitchFamily="50" charset="-128"/>
                <a:cs typeface="Meiryo UI" panose="020B0604030504040204" pitchFamily="50" charset="-128"/>
              </a:rPr>
              <a:t>小売電気</a:t>
            </a:r>
            <a:endParaRPr lang="en-US" altLang="ja-JP" sz="2000" dirty="0">
              <a:solidFill>
                <a:srgbClr val="FC0019"/>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dirty="0">
                <a:solidFill>
                  <a:srgbClr val="FC0019"/>
                </a:solidFill>
                <a:latin typeface="Meiryo UI" panose="020B0604030504040204" pitchFamily="50" charset="-128"/>
                <a:cs typeface="Meiryo UI" panose="020B0604030504040204" pitchFamily="50" charset="-128"/>
              </a:rPr>
              <a:t>事業者</a:t>
            </a:r>
            <a:r>
              <a:rPr lang="en-US" altLang="ja-JP" sz="2000" dirty="0">
                <a:solidFill>
                  <a:srgbClr val="FC0019"/>
                </a:solidFill>
                <a:latin typeface="Meiryo UI" panose="020B0604030504040204" pitchFamily="50" charset="-128"/>
                <a:cs typeface="Meiryo UI" panose="020B0604030504040204" pitchFamily="50" charset="-128"/>
              </a:rPr>
              <a:t>A</a:t>
            </a:r>
            <a:endParaRPr lang="ja-JP" altLang="en-US" sz="2000" dirty="0">
              <a:solidFill>
                <a:srgbClr val="FC0019"/>
              </a:solidFill>
              <a:latin typeface="Meiryo UI" panose="020B0604030504040204" pitchFamily="50" charset="-128"/>
              <a:cs typeface="Meiryo UI" panose="020B0604030504040204" pitchFamily="50" charset="-128"/>
            </a:endParaRPr>
          </a:p>
        </p:txBody>
      </p:sp>
      <p:sp>
        <p:nvSpPr>
          <p:cNvPr id="43" name="テキスト ボックス 42"/>
          <p:cNvSpPr txBox="1"/>
          <p:nvPr/>
        </p:nvSpPr>
        <p:spPr bwMode="auto">
          <a:xfrm>
            <a:off x="6296575" y="5698383"/>
            <a:ext cx="954107" cy="461665"/>
          </a:xfrm>
          <a:prstGeom prst="rect">
            <a:avLst/>
          </a:prstGeom>
          <a:noFill/>
          <a:ln w="9525">
            <a:noFill/>
            <a:miter lim="800000"/>
            <a:headEnd/>
            <a:tailEnd/>
          </a:ln>
        </p:spPr>
        <p:txBody>
          <a:bodyPr wrap="none" rtlCol="0">
            <a:spAutoFit/>
          </a:bodyPr>
          <a:lstStyle/>
          <a:p>
            <a:pPr defTabSz="914400" fontAlgn="base">
              <a:lnSpc>
                <a:spcPct val="120000"/>
              </a:lnSpc>
              <a:spcBef>
                <a:spcPct val="0"/>
              </a:spcBef>
              <a:spcAft>
                <a:spcPct val="70000"/>
              </a:spcAft>
            </a:pPr>
            <a:r>
              <a:rPr lang="ja-JP" altLang="en-US" sz="2000" dirty="0">
                <a:solidFill>
                  <a:srgbClr val="000000"/>
                </a:solidFill>
                <a:latin typeface="Meiryo UI" panose="020B0604030504040204" pitchFamily="50" charset="-128"/>
                <a:cs typeface="Meiryo UI" panose="020B0604030504040204" pitchFamily="50" charset="-128"/>
              </a:rPr>
              <a:t>系統網</a:t>
            </a:r>
          </a:p>
        </p:txBody>
      </p:sp>
      <p:sp>
        <p:nvSpPr>
          <p:cNvPr id="44" name="正方形/長方形 43"/>
          <p:cNvSpPr/>
          <p:nvPr/>
        </p:nvSpPr>
        <p:spPr>
          <a:xfrm>
            <a:off x="4475443" y="5207485"/>
            <a:ext cx="1293043"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FF0000"/>
                </a:solidFill>
                <a:latin typeface="Meiryo UI"/>
              </a:rPr>
              <a:t>電力価値</a:t>
            </a:r>
            <a:endParaRPr lang="en-US" altLang="ja-JP" sz="2000" b="1" dirty="0">
              <a:solidFill>
                <a:srgbClr val="FF0000"/>
              </a:solidFill>
              <a:latin typeface="Meiryo UI"/>
            </a:endParaRPr>
          </a:p>
        </p:txBody>
      </p:sp>
      <p:sp>
        <p:nvSpPr>
          <p:cNvPr id="45" name="正方形/長方形 44"/>
          <p:cNvSpPr/>
          <p:nvPr/>
        </p:nvSpPr>
        <p:spPr>
          <a:xfrm>
            <a:off x="4311352" y="4584312"/>
            <a:ext cx="1661655" cy="461665"/>
          </a:xfrm>
          <a:prstGeom prst="rect">
            <a:avLst/>
          </a:prstGeom>
        </p:spPr>
        <p:txBody>
          <a:bodyPr wrap="square">
            <a:spAutoFit/>
          </a:bodyPr>
          <a:lstStyle/>
          <a:p>
            <a:pPr algn="ctr" defTabSz="914400" fontAlgn="base">
              <a:lnSpc>
                <a:spcPct val="120000"/>
              </a:lnSpc>
              <a:spcBef>
                <a:spcPct val="0"/>
              </a:spcBef>
              <a:spcAft>
                <a:spcPct val="70000"/>
              </a:spcAft>
            </a:pPr>
            <a:r>
              <a:rPr lang="ja-JP" altLang="en-US" sz="2000" b="1" dirty="0">
                <a:solidFill>
                  <a:srgbClr val="009900"/>
                </a:solidFill>
                <a:latin typeface="Meiryo UI"/>
              </a:rPr>
              <a:t>再エネ価値</a:t>
            </a:r>
            <a:endParaRPr lang="en-US" altLang="ja-JP" sz="2000" b="1" dirty="0">
              <a:solidFill>
                <a:srgbClr val="009900"/>
              </a:solidFill>
              <a:latin typeface="Meiryo UI"/>
            </a:endParaRPr>
          </a:p>
        </p:txBody>
      </p:sp>
      <p:sp>
        <p:nvSpPr>
          <p:cNvPr id="46" name="四角形吹き出し 45"/>
          <p:cNvSpPr/>
          <p:nvPr/>
        </p:nvSpPr>
        <p:spPr bwMode="auto">
          <a:xfrm>
            <a:off x="4402918" y="2762320"/>
            <a:ext cx="3272205" cy="1068736"/>
          </a:xfrm>
          <a:prstGeom prst="wedgeRectCallout">
            <a:avLst>
              <a:gd name="adj1" fmla="val 20956"/>
              <a:gd name="adj2" fmla="val 97481"/>
            </a:avLst>
          </a:prstGeom>
          <a:solidFill>
            <a:srgbClr val="0A50A0">
              <a:lumMod val="40000"/>
              <a:lumOff val="60000"/>
            </a:srgbClr>
          </a:solidFill>
          <a:ln w="9525">
            <a:solidFill>
              <a:srgbClr val="000000"/>
            </a:solidFill>
            <a:round/>
            <a:headEnd/>
            <a:tailEnd/>
          </a:ln>
        </p:spPr>
        <p:txBody>
          <a:bodyPr wrap="square" lIns="72000" tIns="72000" rIns="72000" bIns="72000" rtlCol="0" anchor="ctr">
            <a:spAutoFit/>
          </a:bodyPr>
          <a:lstStyle/>
          <a:p>
            <a:pPr defTabSz="914400">
              <a:defRPr/>
            </a:pPr>
            <a:r>
              <a:rPr kumimoji="0" lang="ja-JP" altLang="en-US" sz="2000" kern="0" dirty="0">
                <a:solidFill>
                  <a:srgbClr val="000000"/>
                </a:solidFill>
                <a:latin typeface="Meiryo UI" panose="020B0604030504040204" pitchFamily="50" charset="-128"/>
                <a:cs typeface="Meiryo UI" panose="020B0604030504040204" pitchFamily="50" charset="-128"/>
              </a:rPr>
              <a:t>各供給者が再エネ由来電力を供給し、系統における電力の</a:t>
            </a:r>
            <a:r>
              <a:rPr kumimoji="0" lang="en-US" altLang="ja-JP" sz="2000" kern="0" dirty="0">
                <a:solidFill>
                  <a:srgbClr val="000000"/>
                </a:solidFill>
                <a:latin typeface="Meiryo UI" panose="020B0604030504040204" pitchFamily="50" charset="-128"/>
                <a:cs typeface="Meiryo UI" panose="020B0604030504040204" pitchFamily="50" charset="-128"/>
              </a:rPr>
              <a:t>95%</a:t>
            </a:r>
            <a:r>
              <a:rPr kumimoji="0" lang="ja-JP" altLang="en-US" sz="2000" kern="0" dirty="0">
                <a:solidFill>
                  <a:srgbClr val="000000"/>
                </a:solidFill>
                <a:latin typeface="Meiryo UI" panose="020B0604030504040204" pitchFamily="50" charset="-128"/>
                <a:cs typeface="Meiryo UI" panose="020B0604030504040204" pitchFamily="50" charset="-128"/>
              </a:rPr>
              <a:t>以上が再エネ由来電力</a:t>
            </a:r>
            <a:endParaRPr kumimoji="0" lang="en-US" altLang="ja-JP" sz="2000" kern="0" dirty="0">
              <a:solidFill>
                <a:srgbClr val="000000"/>
              </a:solidFill>
              <a:latin typeface="Meiryo UI" panose="020B0604030504040204" pitchFamily="50" charset="-128"/>
              <a:cs typeface="Meiryo UI" panose="020B0604030504040204" pitchFamily="50" charset="-128"/>
            </a:endParaRPr>
          </a:p>
        </p:txBody>
      </p:sp>
      <p:pic>
        <p:nvPicPr>
          <p:cNvPr id="47" name="図 46"/>
          <p:cNvPicPr>
            <a:picLocks noChangeAspect="1"/>
          </p:cNvPicPr>
          <p:nvPr/>
        </p:nvPicPr>
        <p:blipFill>
          <a:blip r:embed="rId5" cstate="print"/>
          <a:stretch>
            <a:fillRect/>
          </a:stretch>
        </p:blipFill>
        <p:spPr>
          <a:xfrm>
            <a:off x="3757115" y="4874675"/>
            <a:ext cx="647996" cy="539090"/>
          </a:xfrm>
          <a:prstGeom prst="rect">
            <a:avLst/>
          </a:prstGeom>
        </p:spPr>
      </p:pic>
      <p:sp>
        <p:nvSpPr>
          <p:cNvPr id="48" name="正方形/長方形 47"/>
          <p:cNvSpPr/>
          <p:nvPr/>
        </p:nvSpPr>
        <p:spPr>
          <a:xfrm>
            <a:off x="2589735" y="4790277"/>
            <a:ext cx="1210588" cy="707886"/>
          </a:xfrm>
          <a:prstGeom prst="rect">
            <a:avLst/>
          </a:prstGeom>
        </p:spPr>
        <p:txBody>
          <a:bodyPr wrap="none">
            <a:spAutoFit/>
          </a:bodyPr>
          <a:lstStyle/>
          <a:p>
            <a:pPr algn="ctr" defTabSz="914400" fontAlgn="base">
              <a:spcBef>
                <a:spcPct val="0"/>
              </a:spcBef>
            </a:pPr>
            <a:r>
              <a:rPr lang="ja-JP" altLang="en-US" sz="2000" dirty="0">
                <a:solidFill>
                  <a:srgbClr val="FC0019"/>
                </a:solidFill>
                <a:latin typeface="Meiryo UI" panose="020B0604030504040204" pitchFamily="50" charset="-128"/>
                <a:cs typeface="Meiryo UI" panose="020B0604030504040204" pitchFamily="50" charset="-128"/>
              </a:rPr>
              <a:t>小売電気</a:t>
            </a:r>
            <a:endParaRPr lang="en-US" altLang="ja-JP" sz="2000" dirty="0">
              <a:solidFill>
                <a:srgbClr val="FC0019"/>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dirty="0">
                <a:solidFill>
                  <a:srgbClr val="FC0019"/>
                </a:solidFill>
                <a:latin typeface="Meiryo UI" panose="020B0604030504040204" pitchFamily="50" charset="-128"/>
                <a:cs typeface="Meiryo UI" panose="020B0604030504040204" pitchFamily="50" charset="-128"/>
              </a:rPr>
              <a:t>事業者</a:t>
            </a:r>
            <a:r>
              <a:rPr lang="en-US" altLang="ja-JP" sz="2000" dirty="0">
                <a:solidFill>
                  <a:srgbClr val="FC0019"/>
                </a:solidFill>
                <a:latin typeface="Meiryo UI" panose="020B0604030504040204" pitchFamily="50" charset="-128"/>
                <a:cs typeface="Meiryo UI" panose="020B0604030504040204" pitchFamily="50" charset="-128"/>
              </a:rPr>
              <a:t>B</a:t>
            </a:r>
            <a:endParaRPr lang="ja-JP" altLang="en-US" sz="2000" dirty="0">
              <a:solidFill>
                <a:srgbClr val="FC0019"/>
              </a:solidFill>
              <a:latin typeface="Meiryo UI" panose="020B0604030504040204" pitchFamily="50" charset="-128"/>
              <a:cs typeface="Meiryo UI" panose="020B0604030504040204" pitchFamily="50" charset="-128"/>
            </a:endParaRPr>
          </a:p>
        </p:txBody>
      </p:sp>
      <p:pic>
        <p:nvPicPr>
          <p:cNvPr id="49" name="図 48"/>
          <p:cNvPicPr>
            <a:picLocks noChangeAspect="1"/>
          </p:cNvPicPr>
          <p:nvPr/>
        </p:nvPicPr>
        <p:blipFill>
          <a:blip r:embed="rId5" cstate="print"/>
          <a:stretch>
            <a:fillRect/>
          </a:stretch>
        </p:blipFill>
        <p:spPr>
          <a:xfrm>
            <a:off x="3754922" y="5785802"/>
            <a:ext cx="647996" cy="539090"/>
          </a:xfrm>
          <a:prstGeom prst="rect">
            <a:avLst/>
          </a:prstGeom>
        </p:spPr>
      </p:pic>
      <p:sp>
        <p:nvSpPr>
          <p:cNvPr id="50" name="正方形/長方形 49"/>
          <p:cNvSpPr/>
          <p:nvPr/>
        </p:nvSpPr>
        <p:spPr>
          <a:xfrm>
            <a:off x="2589735" y="5700531"/>
            <a:ext cx="1210588" cy="707886"/>
          </a:xfrm>
          <a:prstGeom prst="rect">
            <a:avLst/>
          </a:prstGeom>
        </p:spPr>
        <p:txBody>
          <a:bodyPr wrap="none">
            <a:spAutoFit/>
          </a:bodyPr>
          <a:lstStyle/>
          <a:p>
            <a:pPr algn="ctr" defTabSz="914400" fontAlgn="base">
              <a:spcBef>
                <a:spcPct val="0"/>
              </a:spcBef>
            </a:pPr>
            <a:r>
              <a:rPr lang="ja-JP" altLang="en-US" sz="2000" dirty="0">
                <a:solidFill>
                  <a:srgbClr val="FC0019"/>
                </a:solidFill>
                <a:latin typeface="Meiryo UI" panose="020B0604030504040204" pitchFamily="50" charset="-128"/>
                <a:cs typeface="Meiryo UI" panose="020B0604030504040204" pitchFamily="50" charset="-128"/>
              </a:rPr>
              <a:t>小売電気</a:t>
            </a:r>
            <a:endParaRPr lang="en-US" altLang="ja-JP" sz="2000" dirty="0">
              <a:solidFill>
                <a:srgbClr val="FC0019"/>
              </a:solidFill>
              <a:latin typeface="Meiryo UI" panose="020B0604030504040204" pitchFamily="50" charset="-128"/>
              <a:cs typeface="Meiryo UI" panose="020B0604030504040204" pitchFamily="50" charset="-128"/>
            </a:endParaRPr>
          </a:p>
          <a:p>
            <a:pPr algn="ctr" defTabSz="914400" fontAlgn="base">
              <a:spcBef>
                <a:spcPct val="0"/>
              </a:spcBef>
            </a:pPr>
            <a:r>
              <a:rPr lang="ja-JP" altLang="en-US" sz="2000" dirty="0">
                <a:solidFill>
                  <a:srgbClr val="FC0019"/>
                </a:solidFill>
                <a:latin typeface="Meiryo UI" panose="020B0604030504040204" pitchFamily="50" charset="-128"/>
                <a:cs typeface="Meiryo UI" panose="020B0604030504040204" pitchFamily="50" charset="-128"/>
              </a:rPr>
              <a:t>事業者</a:t>
            </a:r>
            <a:r>
              <a:rPr lang="en-US" altLang="ja-JP" sz="2000" dirty="0">
                <a:solidFill>
                  <a:srgbClr val="FC0019"/>
                </a:solidFill>
                <a:latin typeface="Meiryo UI" panose="020B0604030504040204" pitchFamily="50" charset="-128"/>
                <a:cs typeface="Meiryo UI" panose="020B0604030504040204" pitchFamily="50" charset="-128"/>
              </a:rPr>
              <a:t>C</a:t>
            </a:r>
            <a:endParaRPr lang="ja-JP" altLang="en-US" sz="2000" dirty="0">
              <a:solidFill>
                <a:srgbClr val="FC0019"/>
              </a:solidFill>
              <a:latin typeface="Meiryo UI" panose="020B0604030504040204" pitchFamily="50" charset="-128"/>
              <a:cs typeface="Meiryo UI" panose="020B0604030504040204" pitchFamily="50" charset="-128"/>
            </a:endParaRPr>
          </a:p>
        </p:txBody>
      </p:sp>
      <p:cxnSp>
        <p:nvCxnSpPr>
          <p:cNvPr id="51" name="直線コネクタ 50"/>
          <p:cNvCxnSpPr/>
          <p:nvPr/>
        </p:nvCxnSpPr>
        <p:spPr bwMode="auto">
          <a:xfrm flipH="1">
            <a:off x="4547343" y="5382191"/>
            <a:ext cx="3240000" cy="593766"/>
          </a:xfrm>
          <a:prstGeom prst="line">
            <a:avLst/>
          </a:prstGeom>
          <a:noFill/>
          <a:ln w="38100" cap="flat" cmpd="sng" algn="ctr">
            <a:solidFill>
              <a:srgbClr val="008000"/>
            </a:solidFill>
            <a:prstDash val="solid"/>
            <a:round/>
            <a:headEnd type="triangle" w="med" len="med"/>
            <a:tailEnd type="none" w="med" len="med"/>
          </a:ln>
          <a:effectLst/>
        </p:spPr>
      </p:cxnSp>
      <p:cxnSp>
        <p:nvCxnSpPr>
          <p:cNvPr id="54" name="直線コネクタ 53"/>
          <p:cNvCxnSpPr/>
          <p:nvPr/>
        </p:nvCxnSpPr>
        <p:spPr bwMode="auto">
          <a:xfrm flipH="1">
            <a:off x="4565481" y="5520558"/>
            <a:ext cx="3221862" cy="619532"/>
          </a:xfrm>
          <a:prstGeom prst="line">
            <a:avLst/>
          </a:prstGeom>
          <a:noFill/>
          <a:ln w="38100" cap="flat" cmpd="sng" algn="ctr">
            <a:solidFill>
              <a:srgbClr val="FF0000"/>
            </a:solidFill>
            <a:prstDash val="solid"/>
            <a:round/>
            <a:headEnd type="triangle" w="med" len="med"/>
            <a:tailEnd type="none" w="med" len="med"/>
          </a:ln>
          <a:effectLst/>
        </p:spPr>
      </p:cxnSp>
      <p:cxnSp>
        <p:nvCxnSpPr>
          <p:cNvPr id="62" name="直線コネクタ 61"/>
          <p:cNvCxnSpPr/>
          <p:nvPr/>
        </p:nvCxnSpPr>
        <p:spPr bwMode="auto">
          <a:xfrm flipH="1" flipV="1">
            <a:off x="4531196" y="4100107"/>
            <a:ext cx="3229932" cy="612000"/>
          </a:xfrm>
          <a:prstGeom prst="line">
            <a:avLst/>
          </a:prstGeom>
          <a:noFill/>
          <a:ln w="38100" cap="flat" cmpd="sng" algn="ctr">
            <a:solidFill>
              <a:srgbClr val="008000"/>
            </a:solidFill>
            <a:prstDash val="solid"/>
            <a:round/>
            <a:headEnd type="triangle" w="med" len="med"/>
            <a:tailEnd type="none" w="med" len="med"/>
          </a:ln>
          <a:effectLst/>
        </p:spPr>
      </p:cxnSp>
      <p:cxnSp>
        <p:nvCxnSpPr>
          <p:cNvPr id="63" name="直線コネクタ 62"/>
          <p:cNvCxnSpPr/>
          <p:nvPr/>
        </p:nvCxnSpPr>
        <p:spPr bwMode="auto">
          <a:xfrm flipH="1" flipV="1">
            <a:off x="4539273" y="4231905"/>
            <a:ext cx="3229932" cy="612000"/>
          </a:xfrm>
          <a:prstGeom prst="line">
            <a:avLst/>
          </a:prstGeom>
          <a:noFill/>
          <a:ln w="38100" cap="flat" cmpd="sng" algn="ctr">
            <a:solidFill>
              <a:srgbClr val="FF0000"/>
            </a:solidFill>
            <a:prstDash val="solid"/>
            <a:round/>
            <a:headEnd type="triangle" w="med" len="med"/>
            <a:tailEnd type="none" w="med" len="med"/>
          </a:ln>
          <a:effectLst/>
        </p:spPr>
      </p:cxnSp>
      <p:sp>
        <p:nvSpPr>
          <p:cNvPr id="72" name="円/楕円 71"/>
          <p:cNvSpPr/>
          <p:nvPr/>
        </p:nvSpPr>
        <p:spPr bwMode="auto">
          <a:xfrm>
            <a:off x="6161179" y="4443932"/>
            <a:ext cx="1296000" cy="1296000"/>
          </a:xfrm>
          <a:prstGeom prst="ellipse">
            <a:avLst/>
          </a:prstGeom>
          <a:solidFill>
            <a:srgbClr val="FFFFFF"/>
          </a:solidFill>
          <a:ln w="9525">
            <a:solidFill>
              <a:srgbClr val="000000"/>
            </a:solidFill>
            <a:round/>
            <a:headEnd/>
            <a:tailEnd/>
          </a:ln>
        </p:spPr>
        <p:txBody>
          <a:bodyPr wrap="square" lIns="0" tIns="0" rIns="0" bIns="0" rtlCol="0" anchor="ctr">
            <a:spAutoFit/>
          </a:bodyPr>
          <a:lstStyle/>
          <a:p>
            <a:pPr marL="542925" indent="-542925" algn="just" defTabSz="914400">
              <a:lnSpc>
                <a:spcPct val="120000"/>
              </a:lnSpc>
              <a:spcAft>
                <a:spcPct val="50000"/>
              </a:spcAft>
              <a:defRPr/>
            </a:pPr>
            <a:endParaRPr kumimoji="0" lang="ja-JP" altLang="en-US" sz="1600" b="1" kern="0" dirty="0">
              <a:solidFill>
                <a:srgbClr val="000000"/>
              </a:solidFill>
              <a:latin typeface="Meiryo UI" panose="020B0604030504040204" pitchFamily="50" charset="-128"/>
              <a:cs typeface="Meiryo UI" panose="020B0604030504040204" pitchFamily="50" charset="-128"/>
            </a:endParaRPr>
          </a:p>
        </p:txBody>
      </p:sp>
      <p:pic>
        <p:nvPicPr>
          <p:cNvPr id="73" name="図 72"/>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6482399" y="4654006"/>
            <a:ext cx="622693" cy="897649"/>
          </a:xfrm>
          <a:prstGeom prst="rect">
            <a:avLst/>
          </a:prstGeom>
          <a:solidFill>
            <a:srgbClr val="FFFFFF"/>
          </a:solidFill>
        </p:spPr>
      </p:pic>
      <p:sp>
        <p:nvSpPr>
          <p:cNvPr id="5" name="Text Box 9">
            <a:extLst>
              <a:ext uri="{FF2B5EF4-FFF2-40B4-BE49-F238E27FC236}">
                <a16:creationId xmlns:a16="http://schemas.microsoft.com/office/drawing/2014/main" id="{CCBAE367-9F70-2CDA-0BED-25E1B3390301}"/>
              </a:ext>
            </a:extLst>
          </p:cNvPr>
          <p:cNvSpPr txBox="1">
            <a:spLocks noChangeArrowheads="1"/>
          </p:cNvSpPr>
          <p:nvPr/>
        </p:nvSpPr>
        <p:spPr bwMode="auto">
          <a:xfrm>
            <a:off x="629383" y="7188161"/>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Technical Criteria </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(https://www.there100.org/sites/re100/files/2025-04/RE100%20technical%20criteria%20%2B%20appendices%20%2815%20April%202025%29.pdf), </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38076771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再エネ電力証書（</a:t>
            </a:r>
            <a:r>
              <a:rPr lang="en-US" altLang="ja-JP" dirty="0"/>
              <a:t>EAC</a:t>
            </a:r>
            <a:r>
              <a:rPr lang="ja-JP" altLang="en-US" dirty="0"/>
              <a:t>）の取消要件</a:t>
            </a:r>
            <a:endParaRPr kumimoji="1" lang="ja-JP" altLang="en-US" dirty="0"/>
          </a:p>
        </p:txBody>
      </p:sp>
      <p:sp>
        <p:nvSpPr>
          <p:cNvPr id="7" name="コンテンツ プレースホルダー 2"/>
          <p:cNvSpPr>
            <a:spLocks noGrp="1"/>
          </p:cNvSpPr>
          <p:nvPr>
            <p:ph sz="quarter" idx="12"/>
          </p:nvPr>
        </p:nvSpPr>
        <p:spPr>
          <a:xfrm>
            <a:off x="161925" y="1110920"/>
            <a:ext cx="10367963" cy="942717"/>
          </a:xfrm>
        </p:spPr>
        <p:txBody>
          <a:bodyPr/>
          <a:lstStyle/>
          <a:p>
            <a:r>
              <a:rPr lang="ja-JP" altLang="en-US" dirty="0"/>
              <a:t>再エネ電力証書（</a:t>
            </a:r>
            <a:r>
              <a:rPr lang="en-US" altLang="ja-JP" dirty="0"/>
              <a:t>EAC</a:t>
            </a:r>
            <a:r>
              <a:rPr lang="ja-JP" altLang="en-US" dirty="0"/>
              <a:t>）が一般的に使用される市場では、再エネ調達に必ず再エネ電力証書（</a:t>
            </a:r>
            <a:r>
              <a:rPr lang="en-US" altLang="ja-JP" dirty="0"/>
              <a:t>EAC</a:t>
            </a:r>
            <a:r>
              <a:rPr lang="ja-JP" altLang="en-US" dirty="0"/>
              <a:t>）の取消が必要（自家発電等を除く）</a:t>
            </a:r>
            <a:endParaRPr lang="en-US" altLang="ja-JP" dirty="0"/>
          </a:p>
        </p:txBody>
      </p:sp>
      <p:graphicFrame>
        <p:nvGraphicFramePr>
          <p:cNvPr id="13" name="表 12"/>
          <p:cNvGraphicFramePr>
            <a:graphicFrameLocks noGrp="1"/>
          </p:cNvGraphicFramePr>
          <p:nvPr>
            <p:extLst>
              <p:ext uri="{D42A27DB-BD31-4B8C-83A1-F6EECF244321}">
                <p14:modId xmlns:p14="http://schemas.microsoft.com/office/powerpoint/2010/main" val="4052624808"/>
              </p:ext>
            </p:extLst>
          </p:nvPr>
        </p:nvGraphicFramePr>
        <p:xfrm>
          <a:off x="521432" y="2197739"/>
          <a:ext cx="9648949" cy="4846320"/>
        </p:xfrm>
        <a:graphic>
          <a:graphicData uri="http://schemas.openxmlformats.org/drawingml/2006/table">
            <a:tbl>
              <a:tblPr firstCol="1" bandCol="1"/>
              <a:tblGrid>
                <a:gridCol w="1440160">
                  <a:extLst>
                    <a:ext uri="{9D8B030D-6E8A-4147-A177-3AD203B41FA5}">
                      <a16:colId xmlns:a16="http://schemas.microsoft.com/office/drawing/2014/main" val="20000"/>
                    </a:ext>
                  </a:extLst>
                </a:gridCol>
                <a:gridCol w="8208789">
                  <a:extLst>
                    <a:ext uri="{9D8B030D-6E8A-4147-A177-3AD203B41FA5}">
                      <a16:colId xmlns:a16="http://schemas.microsoft.com/office/drawing/2014/main" val="20001"/>
                    </a:ext>
                  </a:extLst>
                </a:gridCol>
              </a:tblGrid>
              <a:tr h="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spcAft>
                          <a:spcPts val="0"/>
                        </a:spcAft>
                      </a:pPr>
                      <a:r>
                        <a:rPr kumimoji="1" lang="ja-JP" altLang="en-US" sz="2000" b="1" dirty="0">
                          <a:solidFill>
                            <a:schemeClr val="tx1"/>
                          </a:solidFill>
                        </a:rPr>
                        <a:t>再エネ</a:t>
                      </a:r>
                      <a:endParaRPr kumimoji="1" lang="en-US" altLang="ja-JP" sz="2000" b="1" dirty="0">
                        <a:solidFill>
                          <a:schemeClr val="tx1"/>
                        </a:solidFill>
                      </a:endParaRPr>
                    </a:p>
                    <a:p>
                      <a:pPr algn="ctr">
                        <a:spcAft>
                          <a:spcPts val="0"/>
                        </a:spcAft>
                      </a:pPr>
                      <a:r>
                        <a:rPr kumimoji="1" lang="ja-JP" altLang="en-US" sz="2000" b="1" dirty="0">
                          <a:solidFill>
                            <a:schemeClr val="tx1"/>
                          </a:solidFill>
                        </a:rPr>
                        <a:t>電力証書（</a:t>
                      </a:r>
                      <a:r>
                        <a:rPr kumimoji="1" lang="en-US" altLang="ja-JP" sz="2000" b="1" dirty="0">
                          <a:solidFill>
                            <a:schemeClr val="tx1"/>
                          </a:solidFill>
                        </a:rPr>
                        <a:t>EAC</a:t>
                      </a:r>
                      <a:r>
                        <a:rPr kumimoji="1" lang="ja-JP" altLang="en-US" sz="2000" b="1" dirty="0">
                          <a:solidFill>
                            <a:schemeClr val="tx1"/>
                          </a:solidFill>
                        </a:rPr>
                        <a:t>）の</a:t>
                      </a:r>
                      <a:endParaRPr kumimoji="1" lang="en-US" altLang="ja-JP" sz="2000" b="1" dirty="0">
                        <a:solidFill>
                          <a:schemeClr val="tx1"/>
                        </a:solidFill>
                      </a:endParaRPr>
                    </a:p>
                    <a:p>
                      <a:pPr algn="ctr">
                        <a:spcAft>
                          <a:spcPts val="0"/>
                        </a:spcAft>
                      </a:pPr>
                      <a:r>
                        <a:rPr kumimoji="1" lang="ja-JP" altLang="en-US" sz="2000" b="1" dirty="0">
                          <a:solidFill>
                            <a:schemeClr val="tx1"/>
                          </a:solidFill>
                        </a:rPr>
                        <a:t>取消</a:t>
                      </a:r>
                      <a:endParaRPr kumimoji="1" lang="en-US" altLang="ja-JP" sz="2000" b="1" dirty="0">
                        <a:solidFill>
                          <a:schemeClr val="tx1"/>
                        </a:solidFill>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342900"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1" lang="ja-JP" altLang="en-US" sz="1800" kern="1200" dirty="0">
                          <a:solidFill>
                            <a:schemeClr val="tx1"/>
                          </a:solidFill>
                          <a:latin typeface="+mj-ea"/>
                          <a:ea typeface="Meiryo UI"/>
                          <a:cs typeface="Segoe UI" panose="020B0502040204020203" pitchFamily="34" charset="0"/>
                        </a:rPr>
                        <a:t>再エネ電力の調達は、</a:t>
                      </a:r>
                      <a:r>
                        <a:rPr kumimoji="1" lang="ja-JP" altLang="en-US" sz="1800" kern="1200" dirty="0">
                          <a:solidFill>
                            <a:srgbClr val="FF0000"/>
                          </a:solidFill>
                          <a:latin typeface="+mj-ea"/>
                          <a:ea typeface="Meiryo UI"/>
                          <a:cs typeface="Segoe UI" panose="020B0502040204020203" pitchFamily="34" charset="0"/>
                        </a:rPr>
                        <a:t>再エネ電力証書（以下</a:t>
                      </a:r>
                      <a:r>
                        <a:rPr kumimoji="1" lang="en-US" altLang="ja-JP" sz="1800" kern="1200" dirty="0">
                          <a:solidFill>
                            <a:srgbClr val="FF0000"/>
                          </a:solidFill>
                          <a:latin typeface="+mj-ea"/>
                          <a:ea typeface="Meiryo UI"/>
                          <a:cs typeface="Segoe UI" panose="020B0502040204020203" pitchFamily="34" charset="0"/>
                        </a:rPr>
                        <a:t>EAC</a:t>
                      </a:r>
                      <a:r>
                        <a:rPr kumimoji="1" lang="ja-JP" altLang="en-US" sz="1800" kern="1200" dirty="0">
                          <a:solidFill>
                            <a:srgbClr val="FF0000"/>
                          </a:solidFill>
                          <a:latin typeface="+mj-ea"/>
                          <a:ea typeface="Meiryo UI"/>
                          <a:cs typeface="Segoe UI" panose="020B0502040204020203" pitchFamily="34" charset="0"/>
                        </a:rPr>
                        <a:t>）が一般的な市場では必ず取消が必要</a:t>
                      </a:r>
                      <a:endParaRPr kumimoji="1" lang="en-US" altLang="ja-JP" sz="1800" kern="1200" dirty="0">
                        <a:solidFill>
                          <a:schemeClr val="tx1"/>
                        </a:solidFill>
                        <a:latin typeface="+mj-ea"/>
                        <a:ea typeface="Meiryo UI"/>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1" lang="en-US" altLang="ja-JP" sz="1800" kern="1200" dirty="0">
                          <a:solidFill>
                            <a:schemeClr val="tx1"/>
                          </a:solidFill>
                          <a:latin typeface="+mj-ea"/>
                          <a:ea typeface="Meiryo UI"/>
                          <a:cs typeface="Segoe UI" panose="020B0502040204020203" pitchFamily="34" charset="0"/>
                        </a:rPr>
                        <a:t>EAC</a:t>
                      </a:r>
                      <a:r>
                        <a:rPr kumimoji="1" lang="ja-JP" altLang="en-US" sz="1800" kern="1200" dirty="0">
                          <a:solidFill>
                            <a:schemeClr val="tx1"/>
                          </a:solidFill>
                          <a:latin typeface="+mj-ea"/>
                          <a:ea typeface="Meiryo UI"/>
                          <a:cs typeface="Segoe UI" panose="020B0502040204020203" pitchFamily="34" charset="0"/>
                        </a:rPr>
                        <a:t>が存在するが一般的でない市場では、取消は要求されていない</a:t>
                      </a:r>
                      <a:endParaRPr kumimoji="1" lang="en-US" altLang="ja-JP" sz="1800" kern="1200" dirty="0">
                        <a:solidFill>
                          <a:schemeClr val="tx1"/>
                        </a:solidFill>
                        <a:latin typeface="+mj-ea"/>
                        <a:ea typeface="Meiryo UI"/>
                        <a:cs typeface="Segoe UI" panose="020B0502040204020203" pitchFamily="34" charset="0"/>
                      </a:endParaRPr>
                    </a:p>
                    <a:p>
                      <a:pPr marL="723900" marR="0" lvl="0" indent="-3683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1800" kern="1200" dirty="0">
                          <a:solidFill>
                            <a:schemeClr val="tx1"/>
                          </a:solidFill>
                          <a:latin typeface="+mj-ea"/>
                          <a:ea typeface="Meiryo UI"/>
                          <a:cs typeface="Segoe UI" panose="020B0502040204020203" pitchFamily="34" charset="0"/>
                        </a:rPr>
                        <a:t>主張対象となる電力に</a:t>
                      </a:r>
                      <a:r>
                        <a:rPr kumimoji="1" lang="en-US" altLang="ja-JP" sz="1800" kern="1200" dirty="0">
                          <a:solidFill>
                            <a:schemeClr val="tx1"/>
                          </a:solidFill>
                          <a:latin typeface="+mj-ea"/>
                          <a:ea typeface="Meiryo UI"/>
                          <a:cs typeface="Segoe UI" panose="020B0502040204020203" pitchFamily="34" charset="0"/>
                        </a:rPr>
                        <a:t>EAC</a:t>
                      </a:r>
                      <a:r>
                        <a:rPr kumimoji="1" lang="ja-JP" altLang="en-US" sz="1800" kern="1200" dirty="0">
                          <a:solidFill>
                            <a:schemeClr val="tx1"/>
                          </a:solidFill>
                          <a:latin typeface="+mj-ea"/>
                          <a:ea typeface="Meiryo UI"/>
                          <a:cs typeface="Segoe UI" panose="020B0502040204020203" pitchFamily="34" charset="0"/>
                        </a:rPr>
                        <a:t>が発行されている場合を除く</a:t>
                      </a:r>
                      <a:endParaRPr kumimoji="1" lang="en-US" altLang="ja-JP" sz="1800" kern="1200" dirty="0">
                        <a:solidFill>
                          <a:schemeClr val="tx1"/>
                        </a:solidFill>
                        <a:latin typeface="+mj-ea"/>
                        <a:ea typeface="Meiryo UI"/>
                        <a:cs typeface="Segoe UI" panose="020B0502040204020203" pitchFamily="34" charset="0"/>
                      </a:endParaRPr>
                    </a:p>
                    <a:p>
                      <a:pPr marL="723900" marR="0" lvl="0" indent="-3683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en-US" altLang="ja-JP" sz="1800" kern="1200" dirty="0">
                          <a:solidFill>
                            <a:schemeClr val="tx1"/>
                          </a:solidFill>
                          <a:latin typeface="+mj-ea"/>
                          <a:ea typeface="Meiryo UI"/>
                          <a:cs typeface="Segoe UI" panose="020B0502040204020203" pitchFamily="34" charset="0"/>
                        </a:rPr>
                        <a:t>EAC</a:t>
                      </a:r>
                      <a:r>
                        <a:rPr kumimoji="1" lang="ja-JP" altLang="en-US" sz="1800" kern="1200" dirty="0">
                          <a:solidFill>
                            <a:schemeClr val="tx1"/>
                          </a:solidFill>
                          <a:latin typeface="+mj-ea"/>
                          <a:ea typeface="Meiryo UI"/>
                          <a:cs typeface="Segoe UI" panose="020B0502040204020203" pitchFamily="34" charset="0"/>
                        </a:rPr>
                        <a:t>の取消を伴わない主張＝主張される電力に対して</a:t>
                      </a:r>
                      <a:r>
                        <a:rPr kumimoji="1" lang="en-US" altLang="ja-JP" sz="1800" kern="1200" dirty="0">
                          <a:solidFill>
                            <a:schemeClr val="tx1"/>
                          </a:solidFill>
                          <a:latin typeface="+mj-ea"/>
                          <a:ea typeface="Meiryo UI"/>
                          <a:cs typeface="Segoe UI" panose="020B0502040204020203" pitchFamily="34" charset="0"/>
                        </a:rPr>
                        <a:t>EAC</a:t>
                      </a:r>
                      <a:r>
                        <a:rPr kumimoji="1" lang="ja-JP" altLang="en-US" sz="1800" kern="1200" dirty="0">
                          <a:solidFill>
                            <a:schemeClr val="tx1"/>
                          </a:solidFill>
                          <a:latin typeface="+mj-ea"/>
                          <a:ea typeface="Meiryo UI"/>
                          <a:cs typeface="Segoe UI" panose="020B0502040204020203" pitchFamily="34" charset="0"/>
                        </a:rPr>
                        <a:t>が発行されていない場合は、代替的な信頼性のある契約手段に基づいている必要がある（</a:t>
                      </a:r>
                      <a:r>
                        <a:rPr kumimoji="1" lang="en-US" altLang="ja-JP" sz="1800" kern="1200" dirty="0">
                          <a:solidFill>
                            <a:schemeClr val="tx1"/>
                          </a:solidFill>
                          <a:latin typeface="+mj-ea"/>
                          <a:ea typeface="Meiryo UI"/>
                          <a:cs typeface="Segoe UI" panose="020B0502040204020203" pitchFamily="34" charset="0"/>
                          <a:hlinkClick r:id="rId2"/>
                        </a:rPr>
                        <a:t>RE100 credible claims paper</a:t>
                      </a:r>
                      <a:r>
                        <a:rPr kumimoji="1" lang="ja-JP" altLang="en-US" sz="1800" kern="1200" dirty="0">
                          <a:solidFill>
                            <a:schemeClr val="tx1"/>
                          </a:solidFill>
                          <a:latin typeface="+mj-ea"/>
                          <a:ea typeface="Meiryo UI"/>
                          <a:cs typeface="Segoe UI" panose="020B0502040204020203" pitchFamily="34" charset="0"/>
                        </a:rPr>
                        <a:t>を参照）</a:t>
                      </a:r>
                      <a:endParaRPr kumimoji="1" lang="en-US" altLang="ja-JP" sz="1800" kern="1200" dirty="0">
                        <a:solidFill>
                          <a:schemeClr val="tx1"/>
                        </a:solidFill>
                        <a:latin typeface="+mj-ea"/>
                        <a:ea typeface="Meiryo UI"/>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tab pos="355600" algn="l"/>
                        </a:tabLst>
                        <a:defRPr/>
                      </a:pPr>
                      <a:r>
                        <a:rPr kumimoji="1" lang="en-US" altLang="ja-JP" sz="1800" kern="1200" dirty="0">
                          <a:solidFill>
                            <a:schemeClr val="tx1"/>
                          </a:solidFill>
                          <a:latin typeface="+mj-ea"/>
                          <a:ea typeface="Meiryo UI"/>
                          <a:cs typeface="Segoe UI" panose="020B0502040204020203" pitchFamily="34" charset="0"/>
                        </a:rPr>
                        <a:t>EAC</a:t>
                      </a:r>
                      <a:r>
                        <a:rPr kumimoji="1" lang="ja-JP" altLang="en-US" sz="1800" kern="1200" dirty="0">
                          <a:solidFill>
                            <a:schemeClr val="tx1"/>
                          </a:solidFill>
                          <a:latin typeface="+mj-ea"/>
                          <a:ea typeface="Meiryo UI"/>
                          <a:cs typeface="Segoe UI" panose="020B0502040204020203" pitchFamily="34" charset="0"/>
                        </a:rPr>
                        <a:t>は主張を行う企業バイヤーまたは代理によって取り消されなければならない</a:t>
                      </a:r>
                      <a:endParaRPr kumimoji="1" lang="en-US" altLang="ja-JP" sz="1800" kern="1200" dirty="0">
                        <a:solidFill>
                          <a:schemeClr val="tx1"/>
                        </a:solidFill>
                        <a:latin typeface="+mj-ea"/>
                        <a:ea typeface="Meiryo UI"/>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tab pos="355600" algn="l"/>
                        </a:tabLst>
                        <a:defRPr/>
                      </a:pPr>
                      <a:r>
                        <a:rPr kumimoji="1" lang="ja-JP" altLang="en-US" sz="1800" kern="1200" dirty="0">
                          <a:solidFill>
                            <a:schemeClr val="tx1"/>
                          </a:solidFill>
                          <a:latin typeface="+mj-ea"/>
                          <a:ea typeface="Meiryo UI"/>
                          <a:cs typeface="Segoe UI" panose="020B0502040204020203" pitchFamily="34" charset="0"/>
                        </a:rPr>
                        <a:t>電力供給業者、仲介業者、またはプログラムなどの仲介業者が</a:t>
                      </a:r>
                      <a:r>
                        <a:rPr kumimoji="1" lang="en-US" altLang="ja-JP" sz="1800" kern="1200" dirty="0">
                          <a:solidFill>
                            <a:schemeClr val="tx1"/>
                          </a:solidFill>
                          <a:latin typeface="+mj-ea"/>
                          <a:ea typeface="Meiryo UI"/>
                          <a:cs typeface="Segoe UI" panose="020B0502040204020203" pitchFamily="34" charset="0"/>
                        </a:rPr>
                        <a:t>EAC</a:t>
                      </a:r>
                      <a:r>
                        <a:rPr kumimoji="1" lang="ja-JP" altLang="en-US" sz="1800" kern="1200" dirty="0">
                          <a:solidFill>
                            <a:schemeClr val="tx1"/>
                          </a:solidFill>
                          <a:latin typeface="+mj-ea"/>
                          <a:ea typeface="Meiryo UI"/>
                          <a:cs typeface="Segoe UI" panose="020B0502040204020203" pitchFamily="34" charset="0"/>
                        </a:rPr>
                        <a:t>を取り消し、企業バイヤーに対してその代理で取り消された</a:t>
                      </a:r>
                      <a:r>
                        <a:rPr kumimoji="1" lang="en-US" altLang="ja-JP" sz="1800" kern="1200" dirty="0">
                          <a:solidFill>
                            <a:schemeClr val="tx1"/>
                          </a:solidFill>
                          <a:latin typeface="+mj-ea"/>
                          <a:ea typeface="Meiryo UI"/>
                          <a:cs typeface="Segoe UI" panose="020B0502040204020203" pitchFamily="34" charset="0"/>
                        </a:rPr>
                        <a:t>EAC</a:t>
                      </a:r>
                      <a:r>
                        <a:rPr kumimoji="1" lang="ja-JP" altLang="en-US" sz="1800" kern="1200" dirty="0">
                          <a:solidFill>
                            <a:schemeClr val="tx1"/>
                          </a:solidFill>
                          <a:latin typeface="+mj-ea"/>
                          <a:ea typeface="Meiryo UI"/>
                          <a:cs typeface="Segoe UI" panose="020B0502040204020203" pitchFamily="34" charset="0"/>
                        </a:rPr>
                        <a:t>の詳細を通知することも可能</a:t>
                      </a:r>
                      <a:endParaRPr kumimoji="1" lang="en-US" altLang="ja-JP" sz="1800" kern="1200" dirty="0">
                        <a:solidFill>
                          <a:schemeClr val="tx1"/>
                        </a:solidFill>
                        <a:latin typeface="+mj-ea"/>
                        <a:ea typeface="Meiryo UI"/>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tab pos="355600" algn="l"/>
                        </a:tabLst>
                        <a:defRPr/>
                      </a:pPr>
                      <a:r>
                        <a:rPr kumimoji="1" lang="ja-JP" altLang="en-US" sz="1800" kern="1200" dirty="0">
                          <a:solidFill>
                            <a:schemeClr val="tx1"/>
                          </a:solidFill>
                          <a:latin typeface="+mj-ea"/>
                          <a:ea typeface="Meiryo UI"/>
                          <a:cs typeface="Segoe UI" panose="020B0502040204020203" pitchFamily="34" charset="0"/>
                        </a:rPr>
                        <a:t>特定の企業バイヤーに</a:t>
                      </a:r>
                      <a:r>
                        <a:rPr kumimoji="1" lang="en-US" altLang="ja-JP" sz="1800" kern="1200" dirty="0">
                          <a:solidFill>
                            <a:schemeClr val="tx1"/>
                          </a:solidFill>
                          <a:latin typeface="+mj-ea"/>
                          <a:ea typeface="Meiryo UI"/>
                          <a:cs typeface="Segoe UI" panose="020B0502040204020203" pitchFamily="34" charset="0"/>
                        </a:rPr>
                        <a:t>EAC</a:t>
                      </a:r>
                      <a:r>
                        <a:rPr kumimoji="1" lang="ja-JP" altLang="en-US" sz="1800" kern="1200" dirty="0">
                          <a:solidFill>
                            <a:schemeClr val="tx1"/>
                          </a:solidFill>
                          <a:latin typeface="+mj-ea"/>
                          <a:ea typeface="Meiryo UI"/>
                          <a:cs typeface="Segoe UI" panose="020B0502040204020203" pitchFamily="34" charset="0"/>
                        </a:rPr>
                        <a:t>を割り当てることなく、複数の企業バイヤーを代表して多数の</a:t>
                      </a:r>
                      <a:r>
                        <a:rPr kumimoji="1" lang="en-US" altLang="ja-JP" sz="1800" kern="1200" dirty="0">
                          <a:solidFill>
                            <a:schemeClr val="tx1"/>
                          </a:solidFill>
                          <a:latin typeface="+mj-ea"/>
                          <a:ea typeface="Meiryo UI"/>
                          <a:cs typeface="Segoe UI" panose="020B0502040204020203" pitchFamily="34" charset="0"/>
                        </a:rPr>
                        <a:t>EAC</a:t>
                      </a:r>
                      <a:r>
                        <a:rPr kumimoji="1" lang="ja-JP" altLang="en-US" sz="1800" kern="1200" dirty="0">
                          <a:solidFill>
                            <a:schemeClr val="tx1"/>
                          </a:solidFill>
                          <a:latin typeface="+mj-ea"/>
                          <a:ea typeface="Meiryo UI"/>
                          <a:cs typeface="Segoe UI" panose="020B0502040204020203" pitchFamily="34" charset="0"/>
                        </a:rPr>
                        <a:t>を一括で取り消すポートフォリオ取消方式も可能</a:t>
                      </a:r>
                      <a:endParaRPr kumimoji="1" lang="en-US" altLang="ja-JP" sz="1800" kern="1200" dirty="0">
                        <a:solidFill>
                          <a:schemeClr val="tx1"/>
                        </a:solidFill>
                        <a:latin typeface="+mj-ea"/>
                        <a:ea typeface="Meiryo UI"/>
                        <a:cs typeface="Segoe UI" panose="020B0502040204020203" pitchFamily="34" charset="0"/>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algn="ctr">
                        <a:spcAft>
                          <a:spcPts val="600"/>
                        </a:spcAft>
                      </a:pPr>
                      <a:r>
                        <a:rPr kumimoji="1" lang="ja-JP" altLang="en-US" sz="2000" b="1" dirty="0">
                          <a:solidFill>
                            <a:schemeClr val="tx1"/>
                          </a:solidFill>
                        </a:rPr>
                        <a:t>対象の</a:t>
                      </a:r>
                      <a:br>
                        <a:rPr kumimoji="1" lang="en-US" altLang="ja-JP" sz="2000" b="1" dirty="0">
                          <a:solidFill>
                            <a:schemeClr val="tx1"/>
                          </a:solidFill>
                        </a:rPr>
                      </a:br>
                      <a:r>
                        <a:rPr kumimoji="1" lang="ja-JP" altLang="en-US" sz="2000" b="1" dirty="0">
                          <a:solidFill>
                            <a:schemeClr val="tx1"/>
                          </a:solidFill>
                        </a:rPr>
                        <a:t>除外</a:t>
                      </a:r>
                      <a:endParaRPr kumimoji="1" lang="en-US" altLang="ja-JP" sz="2000" b="1" dirty="0">
                        <a:solidFill>
                          <a:schemeClr val="tx1"/>
                        </a:solidFill>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以下の調達形態はこの要件から除外される</a:t>
                      </a:r>
                      <a:endParaRPr kumimoji="1" lang="en-US" altLang="ja-JP"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endParaRPr>
                    </a:p>
                    <a:p>
                      <a:pPr marL="723900" marR="0" lvl="1" indent="-368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自家発電（調達手法</a:t>
                      </a:r>
                      <a:r>
                        <a:rPr kumimoji="1" lang="en-US" altLang="ja-JP"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1</a:t>
                      </a:r>
                      <a:r>
                        <a:rPr kumimoji="1" lang="ja-JP" altLang="en-US"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a:t>
                      </a:r>
                      <a:endParaRPr kumimoji="1" lang="en-US" altLang="ja-JP"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endParaRPr>
                    </a:p>
                    <a:p>
                      <a:pPr marL="723900" marR="0" lvl="1" indent="-368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オンサイト</a:t>
                      </a:r>
                      <a:r>
                        <a:rPr kumimoji="1" lang="en-US" altLang="ja-JP"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PPA</a:t>
                      </a:r>
                      <a:r>
                        <a:rPr kumimoji="1" lang="ja-JP" altLang="en-US"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、オフサイトでの自営線供給（調達手法</a:t>
                      </a:r>
                      <a:r>
                        <a:rPr kumimoji="1" lang="en-US" altLang="ja-JP"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2.1</a:t>
                      </a:r>
                      <a:r>
                        <a:rPr kumimoji="1" lang="ja-JP" altLang="en-US"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の一部）</a:t>
                      </a:r>
                      <a:endParaRPr kumimoji="1" lang="en-US" altLang="ja-JP"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endParaRPr>
                    </a:p>
                    <a:p>
                      <a:pPr marL="723900" marR="0" lvl="1" indent="-368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再エネ電力の配分を行う仕組みがないか、再エネが</a:t>
                      </a:r>
                      <a:r>
                        <a:rPr kumimoji="1" lang="en-US" altLang="ja-JP"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95</a:t>
                      </a:r>
                      <a:r>
                        <a:rPr kumimoji="1" lang="ja-JP" altLang="en-US"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％以上の市場の系統におけるデフォルト契約における再エネ供給（調達手法</a:t>
                      </a:r>
                      <a:r>
                        <a:rPr kumimoji="1" lang="en-US" altLang="ja-JP"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5.2</a:t>
                      </a:r>
                      <a:r>
                        <a:rPr kumimoji="1" lang="ja-JP" altLang="en-US"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a:t>
                      </a:r>
                      <a:endParaRPr kumimoji="1" lang="en-US" altLang="ja-JP"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88593"/>
                  </a:ext>
                </a:extLst>
              </a:tr>
            </a:tbl>
          </a:graphicData>
        </a:graphic>
      </p:graphicFrame>
      <p:sp>
        <p:nvSpPr>
          <p:cNvPr id="3" name="Text Box 9">
            <a:extLst>
              <a:ext uri="{FF2B5EF4-FFF2-40B4-BE49-F238E27FC236}">
                <a16:creationId xmlns:a16="http://schemas.microsoft.com/office/drawing/2014/main" id="{7A3AF806-EF7F-0F1E-822C-2CA440BC70E2}"/>
              </a:ext>
            </a:extLst>
          </p:cNvPr>
          <p:cNvSpPr txBox="1">
            <a:spLocks noChangeArrowheads="1"/>
          </p:cNvSpPr>
          <p:nvPr/>
        </p:nvSpPr>
        <p:spPr bwMode="auto">
          <a:xfrm>
            <a:off x="629383" y="7188161"/>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Technical Criteria </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(https://www.there100.org/sites/re100/files/2025-04/RE100%20technical%20criteria%20%2B%20appendices%20%2815%20April%202025%29.pdf), </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29372170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38A145-233A-5915-DD98-0DFC7005DAD3}"/>
              </a:ext>
            </a:extLst>
          </p:cNvPr>
          <p:cNvSpPr>
            <a:spLocks noGrp="1"/>
          </p:cNvSpPr>
          <p:nvPr>
            <p:ph type="title"/>
          </p:nvPr>
        </p:nvSpPr>
        <p:spPr/>
        <p:txBody>
          <a:bodyPr/>
          <a:lstStyle/>
          <a:p>
            <a:r>
              <a:rPr lang="ja-JP" altLang="en-US" dirty="0"/>
              <a:t>再エネ電力証書（</a:t>
            </a:r>
            <a:r>
              <a:rPr lang="en-US" altLang="ja-JP" dirty="0"/>
              <a:t>EAC</a:t>
            </a:r>
            <a:r>
              <a:rPr lang="ja-JP" altLang="en-US" dirty="0"/>
              <a:t>）の取消要件</a:t>
            </a:r>
            <a:endParaRPr kumimoji="1" lang="ja-JP" altLang="en-US" dirty="0"/>
          </a:p>
        </p:txBody>
      </p:sp>
      <p:sp>
        <p:nvSpPr>
          <p:cNvPr id="3" name="コンテンツ プレースホルダー 2">
            <a:extLst>
              <a:ext uri="{FF2B5EF4-FFF2-40B4-BE49-F238E27FC236}">
                <a16:creationId xmlns:a16="http://schemas.microsoft.com/office/drawing/2014/main" id="{53A3E7C5-225C-289D-EB34-FFD2519918F3}"/>
              </a:ext>
            </a:extLst>
          </p:cNvPr>
          <p:cNvSpPr>
            <a:spLocks noGrp="1"/>
          </p:cNvSpPr>
          <p:nvPr>
            <p:ph sz="quarter" idx="12"/>
          </p:nvPr>
        </p:nvSpPr>
        <p:spPr>
          <a:xfrm>
            <a:off x="161925" y="1110920"/>
            <a:ext cx="10367963" cy="2019935"/>
          </a:xfrm>
        </p:spPr>
        <p:txBody>
          <a:bodyPr/>
          <a:lstStyle/>
          <a:p>
            <a:r>
              <a:rPr kumimoji="1" lang="ja-JP" altLang="en-US" dirty="0"/>
              <a:t>日本で一般的に使用される再エネ電力証書（以下</a:t>
            </a:r>
            <a:r>
              <a:rPr kumimoji="1" lang="en-US" altLang="ja-JP" dirty="0"/>
              <a:t>EAC</a:t>
            </a:r>
            <a:r>
              <a:rPr kumimoji="1" lang="ja-JP" altLang="en-US" dirty="0"/>
              <a:t>）は、非化石証書、</a:t>
            </a:r>
            <a:r>
              <a:rPr lang="ja-JP" altLang="en-US" dirty="0"/>
              <a:t>グリーン電力証書</a:t>
            </a:r>
            <a:r>
              <a:rPr kumimoji="1" lang="ja-JP" altLang="en-US" dirty="0"/>
              <a:t>、</a:t>
            </a:r>
            <a:r>
              <a:rPr kumimoji="1" lang="en-US" altLang="ja-JP" dirty="0"/>
              <a:t>J-</a:t>
            </a:r>
            <a:r>
              <a:rPr kumimoji="1" lang="ja-JP" altLang="en-US" dirty="0"/>
              <a:t>クレジット</a:t>
            </a:r>
            <a:endParaRPr kumimoji="1" lang="en-US" altLang="ja-JP" dirty="0"/>
          </a:p>
          <a:p>
            <a:r>
              <a:rPr kumimoji="1" lang="en-US" altLang="ja-JP" dirty="0"/>
              <a:t>EAC</a:t>
            </a:r>
            <a:r>
              <a:rPr kumimoji="1" lang="ja-JP" altLang="en-US" dirty="0"/>
              <a:t>が</a:t>
            </a:r>
            <a:r>
              <a:rPr lang="ja-JP" altLang="en-US" dirty="0"/>
              <a:t>一般的に使用される</a:t>
            </a:r>
            <a:r>
              <a:rPr kumimoji="1" lang="ja-JP" altLang="en-US" dirty="0"/>
              <a:t>国は下記の通り</a:t>
            </a:r>
            <a:endParaRPr kumimoji="1" lang="en-US" altLang="ja-JP" dirty="0"/>
          </a:p>
          <a:p>
            <a:r>
              <a:rPr lang="ja-JP" altLang="en-US" dirty="0"/>
              <a:t>その他の市場でも将来的に市場で</a:t>
            </a:r>
            <a:r>
              <a:rPr lang="en-US" altLang="ja-JP" dirty="0"/>
              <a:t>EAC</a:t>
            </a:r>
            <a:r>
              <a:rPr lang="ja-JP" altLang="en-US" dirty="0"/>
              <a:t>が必要となることを見越し、全ての調達手法における</a:t>
            </a:r>
            <a:r>
              <a:rPr lang="en-US" altLang="ja-JP" dirty="0"/>
              <a:t>EAC</a:t>
            </a:r>
            <a:r>
              <a:rPr lang="ja-JP" altLang="en-US" dirty="0"/>
              <a:t>の使用を推奨</a:t>
            </a:r>
            <a:endParaRPr kumimoji="1" lang="ja-JP" altLang="en-US" dirty="0"/>
          </a:p>
        </p:txBody>
      </p:sp>
      <p:sp>
        <p:nvSpPr>
          <p:cNvPr id="5" name="テキスト ボックス 4">
            <a:extLst>
              <a:ext uri="{FF2B5EF4-FFF2-40B4-BE49-F238E27FC236}">
                <a16:creationId xmlns:a16="http://schemas.microsoft.com/office/drawing/2014/main" id="{F8F5D872-0A1C-C961-1385-47F61949451B}"/>
              </a:ext>
            </a:extLst>
          </p:cNvPr>
          <p:cNvSpPr txBox="1"/>
          <p:nvPr/>
        </p:nvSpPr>
        <p:spPr>
          <a:xfrm>
            <a:off x="521906" y="4780995"/>
            <a:ext cx="9648000" cy="2277547"/>
          </a:xfrm>
          <a:prstGeom prst="rect">
            <a:avLst/>
          </a:prstGeom>
          <a:noFill/>
        </p:spPr>
        <p:txBody>
          <a:bodyPr wrap="square">
            <a:spAutoFit/>
          </a:bodyPr>
          <a:lstStyle/>
          <a:p>
            <a:r>
              <a:rPr lang="en-US" altLang="ja-JP" sz="1600" b="1" dirty="0">
                <a:latin typeface="+mn-ea"/>
              </a:rPr>
              <a:t>EAC</a:t>
            </a:r>
            <a:r>
              <a:rPr lang="ja-JP" altLang="en-US" sz="1600" b="1" dirty="0">
                <a:latin typeface="+mn-ea"/>
              </a:rPr>
              <a:t>が一般的に使用される市場（</a:t>
            </a:r>
            <a:r>
              <a:rPr lang="en-US" altLang="ja-JP" sz="1600" b="1" dirty="0">
                <a:latin typeface="+mn-ea"/>
              </a:rPr>
              <a:t>Technical</a:t>
            </a:r>
            <a:r>
              <a:rPr lang="ja-JP" altLang="en-US" sz="1600" b="1" dirty="0">
                <a:latin typeface="+mn-ea"/>
              </a:rPr>
              <a:t> </a:t>
            </a:r>
            <a:r>
              <a:rPr lang="en-US" altLang="ja-JP" sz="1600" b="1" dirty="0">
                <a:latin typeface="+mn-ea"/>
              </a:rPr>
              <a:t>Criteria</a:t>
            </a:r>
            <a:r>
              <a:rPr lang="ja-JP" altLang="en-US" sz="1600" b="1" dirty="0">
                <a:latin typeface="+mn-ea"/>
              </a:rPr>
              <a:t>の</a:t>
            </a:r>
            <a:r>
              <a:rPr lang="en-US" altLang="ja-JP" sz="1600" b="1" dirty="0">
                <a:latin typeface="+mn-ea"/>
              </a:rPr>
              <a:t>Appendix</a:t>
            </a:r>
            <a:r>
              <a:rPr lang="ja-JP" altLang="en-US" sz="1600" b="1" dirty="0">
                <a:latin typeface="+mn-ea"/>
              </a:rPr>
              <a:t> </a:t>
            </a:r>
            <a:r>
              <a:rPr lang="en-US" altLang="ja-JP" sz="1600" b="1" dirty="0">
                <a:latin typeface="+mn-ea"/>
              </a:rPr>
              <a:t>C</a:t>
            </a:r>
            <a:r>
              <a:rPr lang="ja-JP" altLang="en-US" sz="1600" b="1" dirty="0">
                <a:latin typeface="+mn-ea"/>
              </a:rPr>
              <a:t>より引用）</a:t>
            </a:r>
            <a:endParaRPr lang="en-US" altLang="ja-JP" sz="1600" b="1" dirty="0">
              <a:latin typeface="+mn-ea"/>
            </a:endParaRPr>
          </a:p>
          <a:p>
            <a:r>
              <a:rPr lang="ja-JP" altLang="en-US" sz="1400" dirty="0">
                <a:latin typeface="+mn-ea"/>
              </a:rPr>
              <a:t>アイスランド／アイルランド／アゼルバイジャン／アメリカ合衆国／アラブ首長国連邦／アルゼンチン／アンドラ／イギリス／イスラエル／イタリア／インド／インドネシア／ウガンダ／ウルグアイ／エクアドル／エジプト／エストニア／エルサルバドル／オーストラリア／オーストリア／オマーン／オランド／カザフスタン／カタール／カナダ／カンボジア／キプロス／ギリシャ／グアテマラ／クウェート／クロアチア／ケイマン諸島／ケニア／コスタリカ／コロンビア／サウジアラビア／ザンビア／サンマリノ／シンガポール／ジンバブエ／スイス／スウェーデン／スペイン／スリランカ／スロヴァキア／スロヴェニア／セルビア／タイ／チェコ共和国／チャネル諸島／チュニジア／チリ／デンマーク／ドミニカ共和国／トルコ／ナイジェリア／ニュージーランド／ノルウェー／バーレーン／パキスタン／バチカン市国／パナマ／ハンガリー／バングラデシュ／フィリピン／フィンランド／ブラジル／フランス／ブルガリア／ブルキナファソ／ベトナム／ベラルーシ／ペルー／ベルギー／ポーランド／ポルトガル／ホンジュラス／マレーシア／ミャンマー／メキシコ／モーリシャス／モナコ／モロッコ／ヨルダン／ラオス人民民主共和国／ラトヴィア／リトアニア／リヒテンシュタイン／ルーマニア／ルクセンブルク／台湾／大韓民国／中国／南アフリカ／日本</a:t>
            </a:r>
            <a:endParaRPr lang="en-US" altLang="ja-JP" sz="1400" dirty="0">
              <a:latin typeface="+mn-ea"/>
            </a:endParaRPr>
          </a:p>
        </p:txBody>
      </p:sp>
      <p:graphicFrame>
        <p:nvGraphicFramePr>
          <p:cNvPr id="6" name="表 5">
            <a:extLst>
              <a:ext uri="{FF2B5EF4-FFF2-40B4-BE49-F238E27FC236}">
                <a16:creationId xmlns:a16="http://schemas.microsoft.com/office/drawing/2014/main" id="{B929AC6F-3BEB-85B0-ACB5-1DE72695C396}"/>
              </a:ext>
            </a:extLst>
          </p:cNvPr>
          <p:cNvGraphicFramePr>
            <a:graphicFrameLocks noGrp="1"/>
          </p:cNvGraphicFramePr>
          <p:nvPr>
            <p:extLst>
              <p:ext uri="{D42A27DB-BD31-4B8C-83A1-F6EECF244321}">
                <p14:modId xmlns:p14="http://schemas.microsoft.com/office/powerpoint/2010/main" val="1969636210"/>
              </p:ext>
            </p:extLst>
          </p:nvPr>
        </p:nvGraphicFramePr>
        <p:xfrm>
          <a:off x="521906" y="3260474"/>
          <a:ext cx="9648000" cy="1390902"/>
        </p:xfrm>
        <a:graphic>
          <a:graphicData uri="http://schemas.openxmlformats.org/drawingml/2006/table">
            <a:tbl>
              <a:tblPr firstCol="1" bandCol="1"/>
              <a:tblGrid>
                <a:gridCol w="2174995">
                  <a:extLst>
                    <a:ext uri="{9D8B030D-6E8A-4147-A177-3AD203B41FA5}">
                      <a16:colId xmlns:a16="http://schemas.microsoft.com/office/drawing/2014/main" val="4001515415"/>
                    </a:ext>
                  </a:extLst>
                </a:gridCol>
                <a:gridCol w="7473005">
                  <a:extLst>
                    <a:ext uri="{9D8B030D-6E8A-4147-A177-3AD203B41FA5}">
                      <a16:colId xmlns:a16="http://schemas.microsoft.com/office/drawing/2014/main" val="3803888068"/>
                    </a:ext>
                  </a:extLst>
                </a:gridCol>
              </a:tblGrid>
              <a:tr h="680718">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800" b="1" dirty="0">
                          <a:solidFill>
                            <a:schemeClr val="tx1"/>
                          </a:solidFill>
                        </a:rPr>
                        <a:t>一般的に使用される</a:t>
                      </a:r>
                      <a:r>
                        <a:rPr kumimoji="1" lang="en-US" altLang="ja-JP" sz="1800" b="1" dirty="0">
                          <a:solidFill>
                            <a:schemeClr val="tx1"/>
                          </a:solidFill>
                        </a:rPr>
                        <a:t>EAC</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533400" marR="0" lvl="0" indent="-3556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800" b="0" kern="1200" dirty="0">
                          <a:solidFill>
                            <a:schemeClr val="tx1"/>
                          </a:solidFill>
                          <a:latin typeface="+mj-ea"/>
                          <a:ea typeface="+mn-ea"/>
                          <a:cs typeface="Segoe UI" panose="020B0502040204020203" pitchFamily="34" charset="0"/>
                        </a:rPr>
                        <a:t>非化石証書（</a:t>
                      </a:r>
                      <a:r>
                        <a:rPr kumimoji="1" lang="en-US" altLang="ja-JP" sz="1800" b="0" kern="1200" dirty="0">
                          <a:solidFill>
                            <a:schemeClr val="tx1"/>
                          </a:solidFill>
                          <a:latin typeface="+mj-ea"/>
                          <a:ea typeface="+mn-ea"/>
                          <a:cs typeface="Segoe UI" panose="020B0502040204020203" pitchFamily="34" charset="0"/>
                        </a:rPr>
                        <a:t>NFC</a:t>
                      </a:r>
                      <a:r>
                        <a:rPr kumimoji="1" lang="ja-JP" altLang="en-US" sz="1800" b="0" kern="1200" dirty="0">
                          <a:solidFill>
                            <a:schemeClr val="tx1"/>
                          </a:solidFill>
                          <a:latin typeface="+mj-ea"/>
                          <a:ea typeface="+mn-ea"/>
                          <a:cs typeface="Segoe UI" panose="020B0502040204020203" pitchFamily="34" charset="0"/>
                        </a:rPr>
                        <a:t>）</a:t>
                      </a:r>
                      <a:endParaRPr kumimoji="1" lang="en-US" altLang="ja-JP" sz="1800" b="0" kern="1200" dirty="0">
                        <a:solidFill>
                          <a:schemeClr val="tx1"/>
                        </a:solidFill>
                        <a:latin typeface="+mj-ea"/>
                        <a:ea typeface="+mn-ea"/>
                        <a:cs typeface="Segoe UI" panose="020B0502040204020203" pitchFamily="34" charset="0"/>
                      </a:endParaRPr>
                    </a:p>
                    <a:p>
                      <a:pPr marL="533400" marR="0" lvl="0" indent="-3556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800" b="0" kern="1200" dirty="0">
                          <a:solidFill>
                            <a:schemeClr val="tx1"/>
                          </a:solidFill>
                          <a:latin typeface="+mj-ea"/>
                          <a:ea typeface="+mn-ea"/>
                          <a:cs typeface="Segoe UI" panose="020B0502040204020203" pitchFamily="34" charset="0"/>
                        </a:rPr>
                        <a:t>グリーン電力証書（</a:t>
                      </a:r>
                      <a:r>
                        <a:rPr kumimoji="1" lang="en-US" altLang="ja-JP" sz="1800" b="0" kern="1200" dirty="0">
                          <a:solidFill>
                            <a:schemeClr val="tx1"/>
                          </a:solidFill>
                          <a:latin typeface="+mj-ea"/>
                          <a:ea typeface="+mn-ea"/>
                          <a:cs typeface="Segoe UI" panose="020B0502040204020203" pitchFamily="34" charset="0"/>
                        </a:rPr>
                        <a:t>GEC</a:t>
                      </a:r>
                      <a:r>
                        <a:rPr kumimoji="1" lang="ja-JP" altLang="en-US" sz="1800" b="0" kern="1200" dirty="0">
                          <a:solidFill>
                            <a:schemeClr val="tx1"/>
                          </a:solidFill>
                          <a:latin typeface="+mj-ea"/>
                          <a:ea typeface="+mn-ea"/>
                          <a:cs typeface="Segoe UI" panose="020B0502040204020203" pitchFamily="34" charset="0"/>
                        </a:rPr>
                        <a:t>）</a:t>
                      </a:r>
                      <a:endParaRPr kumimoji="1" lang="en-US" altLang="ja-JP" sz="1800" b="0" kern="1200" dirty="0">
                        <a:solidFill>
                          <a:schemeClr val="tx1"/>
                        </a:solidFill>
                        <a:latin typeface="+mj-ea"/>
                        <a:ea typeface="+mn-ea"/>
                        <a:cs typeface="Segoe UI" panose="020B0502040204020203" pitchFamily="34" charset="0"/>
                      </a:endParaRPr>
                    </a:p>
                    <a:p>
                      <a:pPr marL="533400" marR="0" lvl="0" indent="-3556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en-US" altLang="ja-JP" sz="1800" b="0" kern="1200" dirty="0">
                          <a:solidFill>
                            <a:schemeClr val="tx1"/>
                          </a:solidFill>
                          <a:latin typeface="+mj-ea"/>
                          <a:ea typeface="+mn-ea"/>
                          <a:cs typeface="Segoe UI" panose="020B0502040204020203" pitchFamily="34" charset="0"/>
                        </a:rPr>
                        <a:t>J-</a:t>
                      </a:r>
                      <a:r>
                        <a:rPr kumimoji="1" lang="ja-JP" altLang="en-US" sz="1800" b="0" kern="1200" dirty="0">
                          <a:solidFill>
                            <a:schemeClr val="tx1"/>
                          </a:solidFill>
                          <a:latin typeface="+mj-ea"/>
                          <a:ea typeface="+mn-ea"/>
                          <a:cs typeface="Segoe UI" panose="020B0502040204020203" pitchFamily="34" charset="0"/>
                        </a:rPr>
                        <a:t>クレジット</a:t>
                      </a:r>
                      <a:endParaRPr kumimoji="1" lang="en-US" altLang="ja-JP" sz="1800" b="0" kern="1200" dirty="0">
                        <a:solidFill>
                          <a:schemeClr val="tx1"/>
                        </a:solidFill>
                        <a:latin typeface="+mj-ea"/>
                        <a:ea typeface="+mn-ea"/>
                        <a:cs typeface="Segoe UI" panose="020B0502040204020203" pitchFamily="34" charset="0"/>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1407820"/>
                  </a:ext>
                </a:extLst>
              </a:tr>
              <a:tr h="476502">
                <a:tc>
                  <a:txBody>
                    <a:bodyPr/>
                    <a:lstStyle/>
                    <a:p>
                      <a:pPr algn="ctr"/>
                      <a:r>
                        <a:rPr kumimoji="1" lang="ja-JP" altLang="en-US" sz="1800" b="1" dirty="0">
                          <a:solidFill>
                            <a:schemeClr val="tx1"/>
                          </a:solidFill>
                        </a:rPr>
                        <a:t>その他の</a:t>
                      </a:r>
                      <a:r>
                        <a:rPr kumimoji="1" lang="en-US" altLang="ja-JP" sz="1800" b="1" dirty="0">
                          <a:solidFill>
                            <a:schemeClr val="tx1"/>
                          </a:solidFill>
                        </a:rPr>
                        <a:t>EAC</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marL="541338"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1" lang="en-US" altLang="ja-JP" sz="1800" b="0" kern="1200" dirty="0">
                          <a:solidFill>
                            <a:schemeClr val="tx1"/>
                          </a:solidFill>
                          <a:latin typeface="+mj-ea"/>
                          <a:ea typeface="+mn-ea"/>
                          <a:cs typeface="Segoe UI" panose="020B0502040204020203" pitchFamily="34" charset="0"/>
                        </a:rPr>
                        <a:t>I-REC</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8089891"/>
                  </a:ext>
                </a:extLst>
              </a:tr>
            </a:tbl>
          </a:graphicData>
        </a:graphic>
      </p:graphicFrame>
      <p:sp>
        <p:nvSpPr>
          <p:cNvPr id="7" name="Text Box 9">
            <a:extLst>
              <a:ext uri="{FF2B5EF4-FFF2-40B4-BE49-F238E27FC236}">
                <a16:creationId xmlns:a16="http://schemas.microsoft.com/office/drawing/2014/main" id="{0CA502BB-A67C-C2E6-8D34-405E04F8AD0D}"/>
              </a:ext>
            </a:extLst>
          </p:cNvPr>
          <p:cNvSpPr txBox="1">
            <a:spLocks noChangeArrowheads="1"/>
          </p:cNvSpPr>
          <p:nvPr/>
        </p:nvSpPr>
        <p:spPr bwMode="auto">
          <a:xfrm>
            <a:off x="629383" y="7188161"/>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Technical Criteria </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(https://www.there100.org/sites/re100/files/2025-04/RE100%20technical%20criteria%20%2B%20appendices%20%2815%20April%202025%29.pdf), </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ja-JP" altLang="en-US" sz="900" dirty="0">
                <a:latin typeface="Segoe UI" panose="020B0502040204020203" pitchFamily="34" charset="0"/>
                <a:ea typeface="メイリオ" panose="020B0604030504040204" pitchFamily="50" charset="-128"/>
                <a:cs typeface="Segoe UI" panose="020B0502040204020203" pitchFamily="34" charset="0"/>
              </a:rPr>
              <a:t>日本気候リーダーズ・パートナーシップ </a:t>
            </a:r>
            <a:r>
              <a:rPr lang="en-US" altLang="ja-JP" sz="900" dirty="0">
                <a:latin typeface="Segoe UI" panose="020B0502040204020203" pitchFamily="34" charset="0"/>
                <a:ea typeface="メイリオ" panose="020B0604030504040204" pitchFamily="50" charset="-128"/>
                <a:cs typeface="Segoe UI" panose="020B0502040204020203" pitchFamily="34" charset="0"/>
              </a:rPr>
              <a:t>FAQ (https://japan-clp.jp/membership/faq-reoh)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5637669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F28E0-BFDB-4B26-4F78-2D81CA6990C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B182DC8-B7DE-0637-E9B7-B67A3693D34A}"/>
              </a:ext>
            </a:extLst>
          </p:cNvPr>
          <p:cNvSpPr>
            <a:spLocks noGrp="1"/>
          </p:cNvSpPr>
          <p:nvPr>
            <p:ph type="title"/>
          </p:nvPr>
        </p:nvSpPr>
        <p:spPr/>
        <p:txBody>
          <a:bodyPr/>
          <a:lstStyle/>
          <a:p>
            <a:r>
              <a:rPr kumimoji="1" lang="ja-JP" altLang="en-US" dirty="0"/>
              <a:t>石炭混焼の禁止</a:t>
            </a:r>
          </a:p>
        </p:txBody>
      </p:sp>
      <p:sp>
        <p:nvSpPr>
          <p:cNvPr id="7" name="コンテンツ プレースホルダー 2">
            <a:extLst>
              <a:ext uri="{FF2B5EF4-FFF2-40B4-BE49-F238E27FC236}">
                <a16:creationId xmlns:a16="http://schemas.microsoft.com/office/drawing/2014/main" id="{8DDC0232-3C32-C555-02F3-FFEB2EF3DFA5}"/>
              </a:ext>
            </a:extLst>
          </p:cNvPr>
          <p:cNvSpPr>
            <a:spLocks noGrp="1"/>
          </p:cNvSpPr>
          <p:nvPr>
            <p:ph sz="quarter" idx="12"/>
          </p:nvPr>
        </p:nvSpPr>
        <p:spPr>
          <a:xfrm>
            <a:off x="161925" y="1110920"/>
            <a:ext cx="10367963" cy="1019661"/>
          </a:xfrm>
        </p:spPr>
        <p:txBody>
          <a:bodyPr/>
          <a:lstStyle/>
          <a:p>
            <a:r>
              <a:rPr lang="ja-JP" altLang="en-US" dirty="0"/>
              <a:t>石炭を含む混焼によって生み出された電力は再エネ電力の使用として主張することが認められない</a:t>
            </a:r>
            <a:endParaRPr lang="en-US" altLang="ja-JP" dirty="0"/>
          </a:p>
          <a:p>
            <a:r>
              <a:rPr lang="ja-JP" altLang="en-US" dirty="0"/>
              <a:t>今後、石炭以外の化石燃料との混焼・混合も規制される可能性がある</a:t>
            </a:r>
            <a:endParaRPr lang="en-US" altLang="ja-JP" dirty="0"/>
          </a:p>
        </p:txBody>
      </p:sp>
      <p:graphicFrame>
        <p:nvGraphicFramePr>
          <p:cNvPr id="13" name="表 12">
            <a:extLst>
              <a:ext uri="{FF2B5EF4-FFF2-40B4-BE49-F238E27FC236}">
                <a16:creationId xmlns:a16="http://schemas.microsoft.com/office/drawing/2014/main" id="{C0A88C92-9FB0-3945-3F8D-F52C0CD7937B}"/>
              </a:ext>
            </a:extLst>
          </p:cNvPr>
          <p:cNvGraphicFramePr>
            <a:graphicFrameLocks noGrp="1"/>
          </p:cNvGraphicFramePr>
          <p:nvPr>
            <p:extLst>
              <p:ext uri="{D42A27DB-BD31-4B8C-83A1-F6EECF244321}">
                <p14:modId xmlns:p14="http://schemas.microsoft.com/office/powerpoint/2010/main" val="3481457328"/>
              </p:ext>
            </p:extLst>
          </p:nvPr>
        </p:nvGraphicFramePr>
        <p:xfrm>
          <a:off x="521432" y="2641717"/>
          <a:ext cx="9648949" cy="1908346"/>
        </p:xfrm>
        <a:graphic>
          <a:graphicData uri="http://schemas.openxmlformats.org/drawingml/2006/table">
            <a:tbl>
              <a:tblPr firstCol="1" bandCol="1"/>
              <a:tblGrid>
                <a:gridCol w="1440160">
                  <a:extLst>
                    <a:ext uri="{9D8B030D-6E8A-4147-A177-3AD203B41FA5}">
                      <a16:colId xmlns:a16="http://schemas.microsoft.com/office/drawing/2014/main" val="20000"/>
                    </a:ext>
                  </a:extLst>
                </a:gridCol>
                <a:gridCol w="8208789">
                  <a:extLst>
                    <a:ext uri="{9D8B030D-6E8A-4147-A177-3AD203B41FA5}">
                      <a16:colId xmlns:a16="http://schemas.microsoft.com/office/drawing/2014/main" val="20001"/>
                    </a:ext>
                  </a:extLst>
                </a:gridCol>
              </a:tblGrid>
              <a:tr h="954173">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spcAft>
                          <a:spcPts val="0"/>
                        </a:spcAft>
                      </a:pPr>
                      <a:r>
                        <a:rPr kumimoji="1" lang="ja-JP" altLang="en-US" sz="2400" b="1" dirty="0">
                          <a:solidFill>
                            <a:schemeClr val="tx1"/>
                          </a:solidFill>
                        </a:rPr>
                        <a:t>石炭混焼の禁止</a:t>
                      </a:r>
                      <a:endParaRPr kumimoji="1" lang="en-US" altLang="ja-JP" sz="2400" b="1" dirty="0">
                        <a:solidFill>
                          <a:schemeClr val="tx1"/>
                        </a:solidFill>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342900"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1" lang="ja-JP" altLang="en-US" sz="2400" kern="1200" dirty="0">
                          <a:solidFill>
                            <a:schemeClr val="tx1"/>
                          </a:solidFill>
                          <a:latin typeface="+mj-ea"/>
                          <a:ea typeface="Meiryo UI"/>
                          <a:cs typeface="Segoe UI" panose="020B0502040204020203" pitchFamily="34" charset="0"/>
                        </a:rPr>
                        <a:t>石炭との混焼によって生成される再エネ電力は調達禁止</a:t>
                      </a:r>
                      <a:endParaRPr kumimoji="1" lang="en-US" altLang="ja-JP" sz="2400" kern="1200" dirty="0">
                        <a:solidFill>
                          <a:schemeClr val="tx1"/>
                        </a:solidFill>
                        <a:latin typeface="+mj-ea"/>
                        <a:ea typeface="Meiryo UI"/>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1" lang="en-US" altLang="ja-JP" sz="2400" kern="1200" dirty="0">
                          <a:solidFill>
                            <a:schemeClr val="tx1"/>
                          </a:solidFill>
                          <a:latin typeface="+mj-ea"/>
                          <a:ea typeface="Meiryo UI"/>
                          <a:cs typeface="Segoe UI" panose="020B0502040204020203" pitchFamily="34" charset="0"/>
                        </a:rPr>
                        <a:t>2027</a:t>
                      </a:r>
                      <a:r>
                        <a:rPr kumimoji="1" lang="ja-JP" altLang="en-US" sz="2400" kern="1200" dirty="0">
                          <a:solidFill>
                            <a:schemeClr val="tx1"/>
                          </a:solidFill>
                          <a:latin typeface="+mj-ea"/>
                          <a:ea typeface="Meiryo UI"/>
                          <a:cs typeface="Segoe UI" panose="020B0502040204020203" pitchFamily="34" charset="0"/>
                        </a:rPr>
                        <a:t>年の</a:t>
                      </a:r>
                      <a:r>
                        <a:rPr kumimoji="1" lang="en-US" altLang="ja-JP" sz="2400" kern="1200" dirty="0">
                          <a:solidFill>
                            <a:schemeClr val="tx1"/>
                          </a:solidFill>
                          <a:latin typeface="+mj-ea"/>
                          <a:ea typeface="Meiryo UI"/>
                          <a:cs typeface="Segoe UI" panose="020B0502040204020203" pitchFamily="34" charset="0"/>
                        </a:rPr>
                        <a:t>CDP</a:t>
                      </a:r>
                      <a:r>
                        <a:rPr kumimoji="1" lang="ja-JP" altLang="en-US" sz="2400" kern="1200" dirty="0">
                          <a:solidFill>
                            <a:schemeClr val="tx1"/>
                          </a:solidFill>
                          <a:latin typeface="+mj-ea"/>
                          <a:ea typeface="Meiryo UI"/>
                          <a:cs typeface="Segoe UI" panose="020B0502040204020203" pitchFamily="34" charset="0"/>
                        </a:rPr>
                        <a:t>開示サイクルで</a:t>
                      </a:r>
                      <a:r>
                        <a:rPr kumimoji="1" lang="en-US" altLang="ja-JP" sz="2400" kern="1200" dirty="0">
                          <a:solidFill>
                            <a:schemeClr val="tx1"/>
                          </a:solidFill>
                          <a:latin typeface="+mj-ea"/>
                          <a:ea typeface="Meiryo UI"/>
                          <a:cs typeface="Segoe UI" panose="020B0502040204020203" pitchFamily="34" charset="0"/>
                        </a:rPr>
                        <a:t>RE100</a:t>
                      </a:r>
                      <a:r>
                        <a:rPr kumimoji="1" lang="ja-JP" altLang="en-US" sz="2400" kern="1200" dirty="0">
                          <a:solidFill>
                            <a:schemeClr val="tx1"/>
                          </a:solidFill>
                          <a:latin typeface="+mj-ea"/>
                          <a:ea typeface="Meiryo UI"/>
                          <a:cs typeface="Segoe UI" panose="020B0502040204020203" pitchFamily="34" charset="0"/>
                        </a:rPr>
                        <a:t>企業の報告に適用</a:t>
                      </a:r>
                      <a:endParaRPr kumimoji="1" lang="en-US" altLang="ja-JP" sz="2400" kern="1200" dirty="0">
                        <a:solidFill>
                          <a:schemeClr val="tx1"/>
                        </a:solidFill>
                        <a:latin typeface="+mj-ea"/>
                        <a:ea typeface="Meiryo UI"/>
                        <a:cs typeface="Segoe UI" panose="020B0502040204020203" pitchFamily="34" charset="0"/>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54173">
                <a:tc>
                  <a:txBody>
                    <a:bodyPr/>
                    <a:lstStyle/>
                    <a:p>
                      <a:pPr algn="ctr">
                        <a:spcAft>
                          <a:spcPts val="0"/>
                        </a:spcAft>
                      </a:pPr>
                      <a:r>
                        <a:rPr kumimoji="1" lang="ja-JP" altLang="en-US" sz="2400" b="1" dirty="0">
                          <a:solidFill>
                            <a:schemeClr val="tx1"/>
                          </a:solidFill>
                        </a:rPr>
                        <a:t>対象</a:t>
                      </a:r>
                      <a:endParaRPr kumimoji="1" lang="en-US" altLang="ja-JP" sz="2400" b="1" dirty="0">
                        <a:solidFill>
                          <a:schemeClr val="tx1"/>
                        </a:solidFill>
                      </a:endParaRPr>
                    </a:p>
                    <a:p>
                      <a:pPr algn="ctr">
                        <a:spcAft>
                          <a:spcPts val="0"/>
                        </a:spcAft>
                      </a:pPr>
                      <a:r>
                        <a:rPr kumimoji="1" lang="ja-JP" altLang="en-US" sz="2400" b="1" dirty="0">
                          <a:solidFill>
                            <a:schemeClr val="tx1"/>
                          </a:solidFill>
                        </a:rPr>
                        <a:t>の除外</a:t>
                      </a:r>
                      <a:endParaRPr kumimoji="1" lang="en-US" altLang="ja-JP" sz="2400" b="1" dirty="0">
                        <a:solidFill>
                          <a:schemeClr val="tx1"/>
                        </a:solidFill>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342900"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1" lang="ja-JP" altLang="en-US" sz="2400" kern="1200" dirty="0">
                          <a:solidFill>
                            <a:schemeClr val="tx1"/>
                          </a:solidFill>
                          <a:latin typeface="+mj-ea"/>
                          <a:ea typeface="Meiryo UI"/>
                          <a:cs typeface="Segoe UI" panose="020B0502040204020203" pitchFamily="34" charset="0"/>
                        </a:rPr>
                        <a:t>なし</a:t>
                      </a:r>
                      <a:endParaRPr kumimoji="1" lang="en-US" altLang="ja-JP" sz="2400" kern="1200" dirty="0">
                        <a:solidFill>
                          <a:schemeClr val="tx1"/>
                        </a:solidFill>
                        <a:latin typeface="+mj-ea"/>
                        <a:ea typeface="Meiryo UI"/>
                        <a:cs typeface="Segoe UI" panose="020B0502040204020203" pitchFamily="34" charset="0"/>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1821538"/>
                  </a:ext>
                </a:extLst>
              </a:tr>
            </a:tbl>
          </a:graphicData>
        </a:graphic>
      </p:graphicFrame>
      <p:sp>
        <p:nvSpPr>
          <p:cNvPr id="4" name="テキスト ボックス 3">
            <a:extLst>
              <a:ext uri="{FF2B5EF4-FFF2-40B4-BE49-F238E27FC236}">
                <a16:creationId xmlns:a16="http://schemas.microsoft.com/office/drawing/2014/main" id="{14FF8923-ACC3-1050-CB12-FD57CE68DC89}"/>
              </a:ext>
            </a:extLst>
          </p:cNvPr>
          <p:cNvSpPr txBox="1"/>
          <p:nvPr/>
        </p:nvSpPr>
        <p:spPr>
          <a:xfrm>
            <a:off x="521432" y="5061199"/>
            <a:ext cx="4419600" cy="1477328"/>
          </a:xfrm>
          <a:prstGeom prst="rect">
            <a:avLst/>
          </a:prstGeom>
          <a:noFill/>
        </p:spPr>
        <p:txBody>
          <a:bodyPr wrap="square" rtlCol="0">
            <a:spAutoFit/>
          </a:bodyPr>
          <a:lstStyle/>
          <a:p>
            <a:pPr algn="ctr"/>
            <a:r>
              <a:rPr lang="ja-JP" altLang="en-US" b="1" dirty="0">
                <a:latin typeface="Meiryo UI 本文"/>
              </a:rPr>
              <a:t>技術要件（</a:t>
            </a:r>
            <a:r>
              <a:rPr lang="en-US" altLang="ja-JP" b="1" dirty="0">
                <a:latin typeface="Meiryo UI 本文"/>
              </a:rPr>
              <a:t>Ver.4.0</a:t>
            </a:r>
            <a:r>
              <a:rPr lang="ja-JP" altLang="en-US" b="1" dirty="0">
                <a:latin typeface="Meiryo UI 本文"/>
              </a:rPr>
              <a:t>）</a:t>
            </a:r>
            <a:endParaRPr lang="en-US" altLang="ja-JP" sz="1800" b="1" dirty="0">
              <a:latin typeface="Meiryo UI 本文"/>
            </a:endParaRPr>
          </a:p>
          <a:p>
            <a:r>
              <a:rPr lang="ja-JP" altLang="en-US" sz="1800" dirty="0">
                <a:latin typeface="Meiryo UI 本文"/>
              </a:rPr>
              <a:t>石炭との混焼によって発電された電力の「再生可能な部分」について、加盟企業が再エネ利用とみなして主張することが</a:t>
            </a:r>
            <a:r>
              <a:rPr lang="ja-JP" altLang="en-US" dirty="0">
                <a:latin typeface="Meiryo UI 本文"/>
              </a:rPr>
              <a:t>できる</a:t>
            </a:r>
            <a:endParaRPr kumimoji="1" lang="ja-JP" altLang="en-US" sz="1800" dirty="0">
              <a:latin typeface="Meiryo UI 本文"/>
            </a:endParaRPr>
          </a:p>
          <a:p>
            <a:endParaRPr kumimoji="1" lang="ja-JP" altLang="en-US" dirty="0"/>
          </a:p>
        </p:txBody>
      </p:sp>
      <p:sp>
        <p:nvSpPr>
          <p:cNvPr id="5" name="テキスト ボックス 4">
            <a:extLst>
              <a:ext uri="{FF2B5EF4-FFF2-40B4-BE49-F238E27FC236}">
                <a16:creationId xmlns:a16="http://schemas.microsoft.com/office/drawing/2014/main" id="{6E33B1D9-4141-BBED-1811-97CEA6F051B8}"/>
              </a:ext>
            </a:extLst>
          </p:cNvPr>
          <p:cNvSpPr txBox="1"/>
          <p:nvPr/>
        </p:nvSpPr>
        <p:spPr>
          <a:xfrm>
            <a:off x="5750781" y="5061199"/>
            <a:ext cx="4419600" cy="1200329"/>
          </a:xfrm>
          <a:prstGeom prst="rect">
            <a:avLst/>
          </a:prstGeom>
          <a:noFill/>
        </p:spPr>
        <p:txBody>
          <a:bodyPr wrap="square" rtlCol="0">
            <a:spAutoFit/>
          </a:bodyPr>
          <a:lstStyle/>
          <a:p>
            <a:pPr algn="ctr" defTabSz="288000"/>
            <a:r>
              <a:rPr lang="ja-JP" altLang="en-US" sz="1800" b="1" dirty="0">
                <a:latin typeface="Meiryo UI 本文"/>
              </a:rPr>
              <a:t>技術要件（</a:t>
            </a:r>
            <a:r>
              <a:rPr lang="en-US" altLang="ja-JP" sz="1800" b="1" dirty="0">
                <a:latin typeface="Meiryo UI 本文"/>
              </a:rPr>
              <a:t>Ver.5.0</a:t>
            </a:r>
            <a:r>
              <a:rPr lang="ja-JP" altLang="en-US" sz="1800" b="1" dirty="0">
                <a:latin typeface="Meiryo UI 本文"/>
              </a:rPr>
              <a:t>）</a:t>
            </a:r>
            <a:endParaRPr lang="en-US" altLang="ja-JP" b="1" dirty="0">
              <a:latin typeface="Meiryo UI 本文"/>
            </a:endParaRPr>
          </a:p>
          <a:p>
            <a:pPr algn="l" defTabSz="288000"/>
            <a:r>
              <a:rPr lang="ja-JP" altLang="en-US" sz="1800" dirty="0">
                <a:solidFill>
                  <a:srgbClr val="FF0000"/>
                </a:solidFill>
                <a:latin typeface="Meiryo UI 本文"/>
              </a:rPr>
              <a:t>石炭を含む混焼によって生み出された電力について、再エネ電力の使用として主張することが認められない</a:t>
            </a:r>
            <a:endParaRPr kumimoji="1" lang="ja-JP" altLang="en-US" sz="1800" dirty="0">
              <a:solidFill>
                <a:srgbClr val="FF0000"/>
              </a:solidFill>
              <a:latin typeface="Meiryo UI 本文"/>
            </a:endParaRPr>
          </a:p>
        </p:txBody>
      </p:sp>
      <p:sp>
        <p:nvSpPr>
          <p:cNvPr id="10" name="矢印: 右 9">
            <a:extLst>
              <a:ext uri="{FF2B5EF4-FFF2-40B4-BE49-F238E27FC236}">
                <a16:creationId xmlns:a16="http://schemas.microsoft.com/office/drawing/2014/main" id="{47A590A1-CE89-04DA-F1BE-EC43A595D71C}"/>
              </a:ext>
            </a:extLst>
          </p:cNvPr>
          <p:cNvSpPr/>
          <p:nvPr/>
        </p:nvSpPr>
        <p:spPr>
          <a:xfrm>
            <a:off x="5130939" y="5468831"/>
            <a:ext cx="429934" cy="385064"/>
          </a:xfrm>
          <a:prstGeom prst="rightArrow">
            <a:avLst/>
          </a:prstGeom>
          <a:solidFill>
            <a:srgbClr val="00584E"/>
          </a:soli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kumimoji="1" lang="ja-JP" altLang="en-US" sz="1400" dirty="0">
              <a:solidFill>
                <a:schemeClr val="tx1"/>
              </a:solidFill>
            </a:endParaRPr>
          </a:p>
        </p:txBody>
      </p:sp>
      <p:sp>
        <p:nvSpPr>
          <p:cNvPr id="3" name="Text Box 9">
            <a:extLst>
              <a:ext uri="{FF2B5EF4-FFF2-40B4-BE49-F238E27FC236}">
                <a16:creationId xmlns:a16="http://schemas.microsoft.com/office/drawing/2014/main" id="{F8211717-819E-F8C6-CF5D-EBE5018AF9FB}"/>
              </a:ext>
            </a:extLst>
          </p:cNvPr>
          <p:cNvSpPr txBox="1">
            <a:spLocks noChangeArrowheads="1"/>
          </p:cNvSpPr>
          <p:nvPr/>
        </p:nvSpPr>
        <p:spPr bwMode="auto">
          <a:xfrm>
            <a:off x="629383" y="7049663"/>
            <a:ext cx="9433047" cy="51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RE100 Technical Criteria </a:t>
            </a:r>
            <a:r>
              <a:rPr lang="en-US" altLang="ja-JP" sz="900" dirty="0">
                <a:latin typeface="Segoe UI" panose="020B0502040204020203" pitchFamily="34" charset="0"/>
                <a:ea typeface="メイリオ" panose="020B0604030504040204" pitchFamily="50" charset="-128"/>
                <a:cs typeface="Segoe UI" panose="020B0502040204020203" pitchFamily="34" charset="0"/>
              </a:rPr>
              <a:t>(https://www.there100.org/sites/re100/files/2025-04/RE100%20technical%20criteria%20%2B%20appendices%20%2815%20April%202025%29.pdf), </a:t>
            </a:r>
            <a:br>
              <a:rPr lang="en-US" altLang="ja-JP" sz="900" dirty="0">
                <a:latin typeface="Segoe UI" panose="020B0502040204020203" pitchFamily="34" charset="0"/>
                <a:ea typeface="メイリオ" panose="020B0604030504040204" pitchFamily="50" charset="-128"/>
                <a:cs typeface="Segoe UI" panose="020B0502040204020203" pitchFamily="34" charset="0"/>
              </a:rPr>
            </a:br>
            <a:r>
              <a:rPr lang="en-US" altLang="ja-JP" sz="900" dirty="0">
                <a:latin typeface="Segoe UI" panose="020B0502040204020203" pitchFamily="34" charset="0"/>
                <a:ea typeface="メイリオ" panose="020B0604030504040204" pitchFamily="50" charset="-128"/>
                <a:cs typeface="Segoe UI" panose="020B0502040204020203" pitchFamily="34" charset="0"/>
              </a:rPr>
              <a:t>RE100</a:t>
            </a:r>
            <a:r>
              <a:rPr lang="ja-JP" altLang="en-US" sz="900" dirty="0">
                <a:latin typeface="Segoe UI" panose="020B0502040204020203" pitchFamily="34" charset="0"/>
                <a:ea typeface="メイリオ" panose="020B0604030504040204" pitchFamily="50" charset="-128"/>
                <a:cs typeface="Segoe UI" panose="020B0502040204020203" pitchFamily="34" charset="0"/>
              </a:rPr>
              <a:t> </a:t>
            </a:r>
            <a:r>
              <a:rPr lang="en-US" altLang="ja-JP" sz="900" dirty="0">
                <a:latin typeface="Segoe UI" panose="020B0502040204020203" pitchFamily="34" charset="0"/>
                <a:ea typeface="メイリオ" panose="020B0604030504040204" pitchFamily="50" charset="-128"/>
                <a:cs typeface="Segoe UI" panose="020B0502040204020203" pitchFamily="34" charset="0"/>
              </a:rPr>
              <a:t>Co-firing Q&amp;As (https://www.there100.org/our-work/news/co-firing-qas-re100s-technical-criteria-update-2025#:~:text=RE100%E2%80%99s%20technical%20criteria%20no%20longer%20allow%20members%20to,the%20need%20for%20a%20more%20rapid%20energy%20transition.) </a:t>
            </a:r>
            <a:r>
              <a:rPr lang="ja-JP" altLang="en-US" sz="900" dirty="0">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39465440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776D6-C3E2-7AFB-15D6-A5A86E8EC3E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2BCC883-F1CD-1832-2595-53551AC953B3}"/>
              </a:ext>
            </a:extLst>
          </p:cNvPr>
          <p:cNvSpPr>
            <a:spLocks noGrp="1"/>
          </p:cNvSpPr>
          <p:nvPr>
            <p:ph type="title"/>
          </p:nvPr>
        </p:nvSpPr>
        <p:spPr/>
        <p:txBody>
          <a:bodyPr/>
          <a:lstStyle/>
          <a:p>
            <a:r>
              <a:rPr kumimoji="1" lang="ja-JP" altLang="en-US" dirty="0">
                <a:latin typeface="+mn-ea"/>
                <a:ea typeface="+mn-ea"/>
              </a:rPr>
              <a:t>運転開始／リパワリングの</a:t>
            </a:r>
            <a:r>
              <a:rPr kumimoji="1" lang="en-US" altLang="ja-JP" dirty="0">
                <a:latin typeface="+mn-ea"/>
                <a:ea typeface="+mn-ea"/>
              </a:rPr>
              <a:t>15</a:t>
            </a:r>
            <a:r>
              <a:rPr kumimoji="1" lang="ja-JP" altLang="en-US" dirty="0">
                <a:latin typeface="+mn-ea"/>
                <a:ea typeface="+mn-ea"/>
              </a:rPr>
              <a:t>年要件</a:t>
            </a:r>
          </a:p>
        </p:txBody>
      </p:sp>
      <p:sp>
        <p:nvSpPr>
          <p:cNvPr id="7" name="コンテンツ プレースホルダー 2">
            <a:extLst>
              <a:ext uri="{FF2B5EF4-FFF2-40B4-BE49-F238E27FC236}">
                <a16:creationId xmlns:a16="http://schemas.microsoft.com/office/drawing/2014/main" id="{AAC15123-FEA2-A3DC-94A1-307B79F4B9F3}"/>
              </a:ext>
            </a:extLst>
          </p:cNvPr>
          <p:cNvSpPr>
            <a:spLocks noGrp="1"/>
          </p:cNvSpPr>
          <p:nvPr>
            <p:ph sz="quarter" idx="12"/>
          </p:nvPr>
        </p:nvSpPr>
        <p:spPr>
          <a:xfrm>
            <a:off x="161925" y="1110920"/>
            <a:ext cx="10367963" cy="942717"/>
          </a:xfrm>
        </p:spPr>
        <p:txBody>
          <a:bodyPr/>
          <a:lstStyle/>
          <a:p>
            <a:r>
              <a:rPr lang="ja-JP" altLang="en-US" dirty="0">
                <a:latin typeface="+mn-ea"/>
                <a:ea typeface="+mn-ea"/>
              </a:rPr>
              <a:t>調達する再エネ電力は、運転開始もしくはリパワリングから</a:t>
            </a:r>
            <a:r>
              <a:rPr lang="en-US" altLang="ja-JP" dirty="0">
                <a:latin typeface="+mn-ea"/>
                <a:ea typeface="+mn-ea"/>
              </a:rPr>
              <a:t>15</a:t>
            </a:r>
            <a:r>
              <a:rPr lang="ja-JP" altLang="en-US" dirty="0">
                <a:latin typeface="+mn-ea"/>
                <a:ea typeface="+mn-ea"/>
              </a:rPr>
              <a:t>年以内の発電設備でなければ再エネとして認められない</a:t>
            </a:r>
            <a:endParaRPr lang="en-US" altLang="ja-JP" dirty="0">
              <a:latin typeface="+mn-ea"/>
              <a:ea typeface="+mn-ea"/>
            </a:endParaRPr>
          </a:p>
        </p:txBody>
      </p:sp>
      <p:graphicFrame>
        <p:nvGraphicFramePr>
          <p:cNvPr id="13" name="表 12">
            <a:extLst>
              <a:ext uri="{FF2B5EF4-FFF2-40B4-BE49-F238E27FC236}">
                <a16:creationId xmlns:a16="http://schemas.microsoft.com/office/drawing/2014/main" id="{01DCE25C-7B8B-CE6B-0F5B-5452518B79D9}"/>
              </a:ext>
            </a:extLst>
          </p:cNvPr>
          <p:cNvGraphicFramePr>
            <a:graphicFrameLocks noGrp="1"/>
          </p:cNvGraphicFramePr>
          <p:nvPr>
            <p:extLst>
              <p:ext uri="{D42A27DB-BD31-4B8C-83A1-F6EECF244321}">
                <p14:modId xmlns:p14="http://schemas.microsoft.com/office/powerpoint/2010/main" val="2950489768"/>
              </p:ext>
            </p:extLst>
          </p:nvPr>
        </p:nvGraphicFramePr>
        <p:xfrm>
          <a:off x="521432" y="2385516"/>
          <a:ext cx="9648949" cy="3718560"/>
        </p:xfrm>
        <a:graphic>
          <a:graphicData uri="http://schemas.openxmlformats.org/drawingml/2006/table">
            <a:tbl>
              <a:tblPr firstCol="1" bandCol="1"/>
              <a:tblGrid>
                <a:gridCol w="1440160">
                  <a:extLst>
                    <a:ext uri="{9D8B030D-6E8A-4147-A177-3AD203B41FA5}">
                      <a16:colId xmlns:a16="http://schemas.microsoft.com/office/drawing/2014/main" val="20000"/>
                    </a:ext>
                  </a:extLst>
                </a:gridCol>
                <a:gridCol w="8208789">
                  <a:extLst>
                    <a:ext uri="{9D8B030D-6E8A-4147-A177-3AD203B41FA5}">
                      <a16:colId xmlns:a16="http://schemas.microsoft.com/office/drawing/2014/main" val="20001"/>
                    </a:ext>
                  </a:extLst>
                </a:gridCol>
              </a:tblGrid>
              <a:tr h="0">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spcAft>
                          <a:spcPts val="0"/>
                        </a:spcAft>
                      </a:pPr>
                      <a:r>
                        <a:rPr kumimoji="1" lang="ja-JP" altLang="en-US" sz="1400" b="1" dirty="0">
                          <a:solidFill>
                            <a:schemeClr val="tx1"/>
                          </a:solidFill>
                        </a:rPr>
                        <a:t>運転開始</a:t>
                      </a:r>
                      <a:endParaRPr kumimoji="1" lang="en-US" altLang="ja-JP" sz="1400" b="1" dirty="0">
                        <a:solidFill>
                          <a:schemeClr val="tx1"/>
                        </a:solidFill>
                      </a:endParaRPr>
                    </a:p>
                    <a:p>
                      <a:pPr algn="ctr">
                        <a:spcAft>
                          <a:spcPts val="0"/>
                        </a:spcAft>
                      </a:pPr>
                      <a:r>
                        <a:rPr kumimoji="1" lang="ja-JP" altLang="en-US" sz="1400" b="1" dirty="0">
                          <a:solidFill>
                            <a:schemeClr val="tx1"/>
                          </a:solidFill>
                        </a:rPr>
                        <a:t>または</a:t>
                      </a:r>
                      <a:br>
                        <a:rPr kumimoji="1" lang="en-US" altLang="ja-JP" sz="1400" b="1" dirty="0">
                          <a:solidFill>
                            <a:schemeClr val="tx1"/>
                          </a:solidFill>
                        </a:rPr>
                      </a:br>
                      <a:r>
                        <a:rPr kumimoji="1" lang="ja-JP" altLang="en-US" sz="1400" b="1" dirty="0">
                          <a:solidFill>
                            <a:schemeClr val="tx1"/>
                          </a:solidFill>
                        </a:rPr>
                        <a:t>リパワリング</a:t>
                      </a:r>
                      <a:endParaRPr kumimoji="1" lang="en-US" altLang="ja-JP" sz="1400" b="1" dirty="0">
                        <a:solidFill>
                          <a:schemeClr val="tx1"/>
                        </a:solidFill>
                      </a:endParaRPr>
                    </a:p>
                    <a:p>
                      <a:pPr algn="ctr">
                        <a:spcAft>
                          <a:spcPts val="0"/>
                        </a:spcAft>
                      </a:pPr>
                      <a:r>
                        <a:rPr kumimoji="1" lang="ja-JP" altLang="en-US" sz="1400" b="1" dirty="0">
                          <a:solidFill>
                            <a:schemeClr val="tx1"/>
                          </a:solidFill>
                        </a:rPr>
                        <a:t>からの期限</a:t>
                      </a:r>
                      <a:r>
                        <a:rPr kumimoji="1" lang="en-US" altLang="ja-JP" sz="1400" b="1" baseline="30000" dirty="0">
                          <a:solidFill>
                            <a:schemeClr val="tx1"/>
                          </a:solidFill>
                        </a:rPr>
                        <a:t>※1</a:t>
                      </a: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342900"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1" lang="ja-JP" altLang="en-US" sz="1600" kern="1200" dirty="0">
                          <a:solidFill>
                            <a:schemeClr val="tx1"/>
                          </a:solidFill>
                          <a:latin typeface="+mj-ea"/>
                          <a:ea typeface="+mn-ea"/>
                          <a:cs typeface="Segoe UI" panose="020B0502040204020203" pitchFamily="34" charset="0"/>
                        </a:rPr>
                        <a:t>調達する再エネ電力は、以下に該当しない限り</a:t>
                      </a:r>
                      <a:r>
                        <a:rPr kumimoji="1" lang="ja-JP" altLang="en-US" sz="1600" kern="1200" dirty="0">
                          <a:solidFill>
                            <a:srgbClr val="FF0000"/>
                          </a:solidFill>
                          <a:latin typeface="+mj-ea"/>
                          <a:ea typeface="+mn-ea"/>
                          <a:cs typeface="Segoe UI" panose="020B0502040204020203" pitchFamily="34" charset="0"/>
                        </a:rPr>
                        <a:t>運転開始もしくはリパワリング</a:t>
                      </a:r>
                      <a:r>
                        <a:rPr kumimoji="1" lang="en-US" altLang="ja-JP" sz="1600" kern="1200" baseline="30000" dirty="0">
                          <a:solidFill>
                            <a:srgbClr val="FF0000"/>
                          </a:solidFill>
                          <a:latin typeface="+mj-ea"/>
                          <a:ea typeface="+mn-ea"/>
                          <a:cs typeface="Segoe UI" panose="020B0502040204020203" pitchFamily="34" charset="0"/>
                        </a:rPr>
                        <a:t>※2</a:t>
                      </a:r>
                      <a:r>
                        <a:rPr kumimoji="1" lang="ja-JP" altLang="en-US" sz="1600" kern="1200" dirty="0">
                          <a:solidFill>
                            <a:srgbClr val="FF0000"/>
                          </a:solidFill>
                          <a:latin typeface="+mj-ea"/>
                          <a:ea typeface="+mn-ea"/>
                          <a:cs typeface="Segoe UI" panose="020B0502040204020203" pitchFamily="34" charset="0"/>
                        </a:rPr>
                        <a:t>から</a:t>
                      </a:r>
                      <a:r>
                        <a:rPr kumimoji="1" lang="en-US" altLang="ja-JP" sz="1600" kern="1200" dirty="0">
                          <a:solidFill>
                            <a:srgbClr val="FF0000"/>
                          </a:solidFill>
                          <a:latin typeface="+mj-ea"/>
                          <a:ea typeface="+mn-ea"/>
                          <a:cs typeface="Segoe UI" panose="020B0502040204020203" pitchFamily="34" charset="0"/>
                        </a:rPr>
                        <a:t>15</a:t>
                      </a:r>
                      <a:r>
                        <a:rPr kumimoji="1" lang="ja-JP" altLang="en-US" sz="1600" kern="1200" dirty="0">
                          <a:solidFill>
                            <a:srgbClr val="FF0000"/>
                          </a:solidFill>
                          <a:latin typeface="+mj-ea"/>
                          <a:ea typeface="+mn-ea"/>
                          <a:cs typeface="Segoe UI" panose="020B0502040204020203" pitchFamily="34" charset="0"/>
                        </a:rPr>
                        <a:t>年以内の発電設備からのものでなければならない</a:t>
                      </a:r>
                      <a:endParaRPr kumimoji="1" lang="ja-JP" altLang="en-US" sz="1600" b="0" i="0" u="none" strike="noStrike" kern="1200" cap="none" spc="0" normalizeH="0" baseline="0" noProof="0" dirty="0">
                        <a:ln>
                          <a:noFill/>
                        </a:ln>
                        <a:solidFill>
                          <a:srgbClr val="FF0000"/>
                        </a:solidFill>
                        <a:effectLst/>
                        <a:uLnTx/>
                        <a:uFillTx/>
                        <a:latin typeface="Meiryo UI"/>
                        <a:ea typeface="Meiryo UI"/>
                        <a:cs typeface="Segoe UI" panose="020B0502040204020203" pitchFamily="34" charset="0"/>
                      </a:endParaRPr>
                    </a:p>
                    <a:p>
                      <a:pPr marL="7200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自家発電（調達手法</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1</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a:t>
                      </a:r>
                      <a:endParaRPr kumimoji="1" lang="en-US" altLang="ja-JP"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endParaRPr>
                    </a:p>
                    <a:p>
                      <a:pPr marL="7200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オンサイト</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PPA</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、オフサイトでの自営線供給（調達手法</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2.1</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の一部）</a:t>
                      </a:r>
                    </a:p>
                    <a:p>
                      <a:pPr marL="7200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自社が最初のオフテイカーであるプロジェクトからの調達</a:t>
                      </a:r>
                      <a:br>
                        <a:rPr kumimoji="1" lang="en-US" altLang="ja-JP"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br>
                      <a:r>
                        <a:rPr kumimoji="1" lang="ja-JP" altLang="en-US"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（手法</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2.1,2.2,3.1,4</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の一部）</a:t>
                      </a:r>
                    </a:p>
                    <a:p>
                      <a:pPr marL="7200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系統からデフォルトで供給された再エネ電力の調達（調達手法</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5.1,5.2</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a:t>
                      </a:r>
                    </a:p>
                    <a:p>
                      <a:pPr marL="7200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開始日が</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2024</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年</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1</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月</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1</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Segoe UI" panose="020B0502040204020203" pitchFamily="34" charset="0"/>
                        </a:rPr>
                        <a:t>日以前である契約</a:t>
                      </a:r>
                    </a:p>
                    <a:p>
                      <a:pPr marL="342900"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1" lang="ja-JP" altLang="en-US" sz="1600" b="0" i="0" u="none" strike="noStrike" kern="1200" cap="none" spc="0" normalizeH="0" baseline="0" noProof="0" dirty="0">
                          <a:ln>
                            <a:noFill/>
                          </a:ln>
                          <a:solidFill>
                            <a:srgbClr val="FF0000"/>
                          </a:solidFill>
                          <a:effectLst/>
                          <a:uLnTx/>
                          <a:uFillTx/>
                          <a:latin typeface="Meiryo UI"/>
                          <a:ea typeface="Meiryo UI"/>
                          <a:cs typeface="Segoe UI" panose="020B0502040204020203" pitchFamily="34" charset="0"/>
                        </a:rPr>
                        <a:t>企業は総電力消費量の</a:t>
                      </a:r>
                      <a:r>
                        <a:rPr kumimoji="1" lang="en-US" altLang="ja-JP" sz="1600" b="0" i="0" u="none" strike="noStrike" kern="1200" cap="none" spc="0" normalizeH="0" baseline="0" noProof="0" dirty="0">
                          <a:ln>
                            <a:noFill/>
                          </a:ln>
                          <a:solidFill>
                            <a:srgbClr val="FF0000"/>
                          </a:solidFill>
                          <a:effectLst/>
                          <a:uLnTx/>
                          <a:uFillTx/>
                          <a:latin typeface="Meiryo UI"/>
                          <a:ea typeface="Meiryo UI"/>
                          <a:cs typeface="Segoe UI" panose="020B0502040204020203" pitchFamily="34" charset="0"/>
                        </a:rPr>
                        <a:t>15%</a:t>
                      </a:r>
                      <a:r>
                        <a:rPr kumimoji="1" lang="ja-JP" altLang="en-US" sz="1600" b="0" i="0" u="none" strike="noStrike" kern="1200" cap="none" spc="0" normalizeH="0" baseline="0" noProof="0" dirty="0">
                          <a:ln>
                            <a:noFill/>
                          </a:ln>
                          <a:solidFill>
                            <a:srgbClr val="FF0000"/>
                          </a:solidFill>
                          <a:effectLst/>
                          <a:uLnTx/>
                          <a:uFillTx/>
                          <a:latin typeface="Meiryo UI"/>
                          <a:ea typeface="Meiryo UI"/>
                          <a:cs typeface="Segoe UI" panose="020B0502040204020203" pitchFamily="34" charset="0"/>
                        </a:rPr>
                        <a:t>までの再エネ電力調達を、上記の要件の対象外とすることが出来る</a:t>
                      </a:r>
                      <a:endParaRPr kumimoji="1" lang="en-US" altLang="ja-JP" sz="1600" b="0" i="0" u="none" strike="noStrike" kern="1200" cap="none" spc="0" normalizeH="0" baseline="0" noProof="0" dirty="0">
                        <a:ln>
                          <a:noFill/>
                        </a:ln>
                        <a:solidFill>
                          <a:srgbClr val="FF0000"/>
                        </a:solidFill>
                        <a:effectLst/>
                        <a:uLnTx/>
                        <a:uFillTx/>
                        <a:latin typeface="Meiryo UI"/>
                        <a:ea typeface="Meiryo UI"/>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1" lang="ja-JP" altLang="en-US" sz="1600" kern="1200" dirty="0">
                          <a:solidFill>
                            <a:schemeClr val="tx1"/>
                          </a:solidFill>
                          <a:latin typeface="+mj-ea"/>
                          <a:ea typeface="Meiryo UI"/>
                          <a:cs typeface="Segoe UI" panose="020B0502040204020203" pitchFamily="34" charset="0"/>
                        </a:rPr>
                        <a:t>加盟企業は</a:t>
                      </a:r>
                      <a:r>
                        <a:rPr kumimoji="1" lang="en-US" altLang="ja-JP" sz="1600" kern="1200" dirty="0">
                          <a:solidFill>
                            <a:schemeClr val="tx1"/>
                          </a:solidFill>
                          <a:latin typeface="+mj-ea"/>
                          <a:ea typeface="Meiryo UI"/>
                          <a:cs typeface="Segoe UI" panose="020B0502040204020203" pitchFamily="34" charset="0"/>
                        </a:rPr>
                        <a:t>2025</a:t>
                      </a:r>
                      <a:r>
                        <a:rPr kumimoji="1" lang="ja-JP" altLang="en-US" sz="1600" kern="1200" dirty="0">
                          <a:solidFill>
                            <a:schemeClr val="tx1"/>
                          </a:solidFill>
                          <a:latin typeface="+mj-ea"/>
                          <a:ea typeface="Meiryo UI"/>
                          <a:cs typeface="Segoe UI" panose="020B0502040204020203" pitchFamily="34" charset="0"/>
                        </a:rPr>
                        <a:t>年の開示サイクル（</a:t>
                      </a:r>
                      <a:r>
                        <a:rPr kumimoji="1" lang="en-US" altLang="ja-JP" sz="1600" kern="1200" dirty="0">
                          <a:solidFill>
                            <a:schemeClr val="tx1"/>
                          </a:solidFill>
                          <a:latin typeface="+mj-ea"/>
                          <a:ea typeface="Meiryo UI"/>
                          <a:cs typeface="Segoe UI" panose="020B0502040204020203" pitchFamily="34" charset="0"/>
                        </a:rPr>
                        <a:t>24</a:t>
                      </a:r>
                      <a:r>
                        <a:rPr kumimoji="1" lang="ja-JP" altLang="en-US" sz="1600" kern="1200" dirty="0">
                          <a:solidFill>
                            <a:schemeClr val="tx1"/>
                          </a:solidFill>
                          <a:latin typeface="+mj-ea"/>
                          <a:ea typeface="Meiryo UI"/>
                          <a:cs typeface="Segoe UI" panose="020B0502040204020203" pitchFamily="34" charset="0"/>
                        </a:rPr>
                        <a:t>年</a:t>
                      </a:r>
                      <a:r>
                        <a:rPr kumimoji="1" lang="en-US" altLang="ja-JP" sz="1600" kern="1200" dirty="0">
                          <a:solidFill>
                            <a:schemeClr val="tx1"/>
                          </a:solidFill>
                          <a:latin typeface="+mj-ea"/>
                          <a:ea typeface="Meiryo UI"/>
                          <a:cs typeface="Segoe UI" panose="020B0502040204020203" pitchFamily="34" charset="0"/>
                        </a:rPr>
                        <a:t>1</a:t>
                      </a:r>
                      <a:r>
                        <a:rPr kumimoji="1" lang="ja-JP" altLang="en-US" sz="1600" kern="1200" dirty="0">
                          <a:solidFill>
                            <a:schemeClr val="tx1"/>
                          </a:solidFill>
                          <a:latin typeface="+mj-ea"/>
                          <a:ea typeface="Meiryo UI"/>
                          <a:cs typeface="Segoe UI" panose="020B0502040204020203" pitchFamily="34" charset="0"/>
                        </a:rPr>
                        <a:t>月から</a:t>
                      </a:r>
                      <a:r>
                        <a:rPr kumimoji="1" lang="en-US" altLang="ja-JP" sz="1600" kern="1200" dirty="0">
                          <a:solidFill>
                            <a:schemeClr val="tx1"/>
                          </a:solidFill>
                          <a:latin typeface="+mj-ea"/>
                          <a:ea typeface="Meiryo UI"/>
                          <a:cs typeface="Segoe UI" panose="020B0502040204020203" pitchFamily="34" charset="0"/>
                        </a:rPr>
                        <a:t>12</a:t>
                      </a:r>
                      <a:r>
                        <a:rPr kumimoji="1" lang="ja-JP" altLang="en-US" sz="1600" kern="1200" dirty="0">
                          <a:solidFill>
                            <a:schemeClr val="tx1"/>
                          </a:solidFill>
                          <a:latin typeface="+mj-ea"/>
                          <a:ea typeface="Meiryo UI"/>
                          <a:cs typeface="Segoe UI" panose="020B0502040204020203" pitchFamily="34" charset="0"/>
                        </a:rPr>
                        <a:t>月を対象とする報告）で評価され、</a:t>
                      </a:r>
                      <a:r>
                        <a:rPr kumimoji="1" lang="en-US" altLang="ja-JP" sz="1600" kern="1200" dirty="0">
                          <a:solidFill>
                            <a:schemeClr val="tx1"/>
                          </a:solidFill>
                          <a:latin typeface="+mj-ea"/>
                          <a:ea typeface="Meiryo UI"/>
                          <a:cs typeface="Segoe UI" panose="020B0502040204020203" pitchFamily="34" charset="0"/>
                        </a:rPr>
                        <a:t>26</a:t>
                      </a:r>
                      <a:r>
                        <a:rPr kumimoji="1" lang="ja-JP" altLang="en-US" sz="1600" kern="1200" dirty="0">
                          <a:solidFill>
                            <a:schemeClr val="tx1"/>
                          </a:solidFill>
                          <a:latin typeface="+mj-ea"/>
                          <a:ea typeface="Meiryo UI"/>
                          <a:cs typeface="Segoe UI" panose="020B0502040204020203" pitchFamily="34" charset="0"/>
                        </a:rPr>
                        <a:t>年の</a:t>
                      </a:r>
                      <a:r>
                        <a:rPr kumimoji="1" lang="en-US" altLang="ja-JP" sz="1600" kern="1200" dirty="0">
                          <a:solidFill>
                            <a:schemeClr val="tx1"/>
                          </a:solidFill>
                          <a:latin typeface="+mj-ea"/>
                          <a:ea typeface="Meiryo UI"/>
                          <a:cs typeface="Segoe UI" panose="020B0502040204020203" pitchFamily="34" charset="0"/>
                        </a:rPr>
                        <a:t>1</a:t>
                      </a:r>
                      <a:r>
                        <a:rPr kumimoji="1" lang="ja-JP" altLang="en-US" sz="1600" kern="1200" dirty="0">
                          <a:solidFill>
                            <a:schemeClr val="tx1"/>
                          </a:solidFill>
                          <a:latin typeface="+mj-ea"/>
                          <a:ea typeface="Meiryo UI"/>
                          <a:cs typeface="Segoe UI" panose="020B0502040204020203" pitchFamily="34" charset="0"/>
                        </a:rPr>
                        <a:t>月に発行される年次報告書にて期限の遵守状況を公開される</a:t>
                      </a:r>
                      <a:endParaRPr kumimoji="1" lang="en-US" altLang="ja-JP" sz="1600" kern="1200" dirty="0">
                        <a:solidFill>
                          <a:schemeClr val="tx1"/>
                        </a:solidFill>
                        <a:latin typeface="+mj-ea"/>
                        <a:ea typeface="Meiryo UI"/>
                        <a:cs typeface="Segoe UI" panose="020B0502040204020203" pitchFamily="34" charset="0"/>
                      </a:endParaRPr>
                    </a:p>
                    <a:p>
                      <a:pPr marL="722313" marR="0" lvl="1" indent="-3619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1400" kern="1200" dirty="0">
                          <a:solidFill>
                            <a:schemeClr val="tx1"/>
                          </a:solidFill>
                          <a:latin typeface="+mj-ea"/>
                          <a:ea typeface="Meiryo UI"/>
                          <a:cs typeface="Segoe UI" panose="020B0502040204020203" pitchFamily="34" charset="0"/>
                        </a:rPr>
                        <a:t>調達先設備の運転開始もしくはリパワリングの日付情報の入手が困難な場合は「不明」と開示する</a:t>
                      </a:r>
                      <a:endParaRPr kumimoji="1" lang="en-US" altLang="ja-JP" sz="1400" kern="1200" dirty="0">
                        <a:solidFill>
                          <a:schemeClr val="tx1"/>
                        </a:solidFill>
                        <a:latin typeface="+mj-ea"/>
                        <a:ea typeface="Meiryo UI"/>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1" lang="ja-JP" altLang="en-US" sz="1600" kern="1200" dirty="0">
                          <a:solidFill>
                            <a:schemeClr val="tx1"/>
                          </a:solidFill>
                          <a:latin typeface="+mj-ea"/>
                          <a:ea typeface="Meiryo UI"/>
                          <a:cs typeface="Segoe UI" panose="020B0502040204020203" pitchFamily="34" charset="0"/>
                        </a:rPr>
                        <a:t>エコラベルによりサプライヤーが期限を満たしているかを確認可能</a:t>
                      </a:r>
                      <a:endParaRPr kumimoji="1" lang="en-US" altLang="ja-JP" sz="1600" kern="1200" dirty="0">
                        <a:solidFill>
                          <a:schemeClr val="tx1"/>
                        </a:solidFill>
                        <a:latin typeface="+mj-ea"/>
                        <a:ea typeface="Meiryo UI"/>
                        <a:cs typeface="Segoe UI" panose="020B0502040204020203" pitchFamily="34" charset="0"/>
                      </a:endParaRPr>
                    </a:p>
                    <a:p>
                      <a:pPr marL="723900" marR="0" lvl="1" indent="-3873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en-US" altLang="ja-JP" sz="1400" kern="1200" dirty="0">
                          <a:solidFill>
                            <a:schemeClr val="tx1"/>
                          </a:solidFill>
                          <a:latin typeface="+mj-ea"/>
                          <a:ea typeface="Meiryo UI"/>
                          <a:cs typeface="Segoe UI" panose="020B0502040204020203" pitchFamily="34" charset="0"/>
                        </a:rPr>
                        <a:t>Green-e</a:t>
                      </a:r>
                      <a:r>
                        <a:rPr kumimoji="1" lang="en-US" altLang="ja-JP" sz="1400" kern="1200" baseline="30000" dirty="0">
                          <a:solidFill>
                            <a:schemeClr val="tx1"/>
                          </a:solidFill>
                          <a:latin typeface="+mj-ea"/>
                          <a:ea typeface="Meiryo UI"/>
                          <a:cs typeface="Segoe UI" panose="020B0502040204020203" pitchFamily="34" charset="0"/>
                        </a:rPr>
                        <a:t>®</a:t>
                      </a:r>
                      <a:r>
                        <a:rPr kumimoji="1" lang="ja-JP" altLang="en-US" sz="1400" kern="1200" baseline="30000" dirty="0">
                          <a:solidFill>
                            <a:schemeClr val="tx1"/>
                          </a:solidFill>
                          <a:latin typeface="+mj-ea"/>
                          <a:ea typeface="Meiryo UI"/>
                          <a:cs typeface="Segoe UI" panose="020B0502040204020203" pitchFamily="34" charset="0"/>
                        </a:rPr>
                        <a:t> </a:t>
                      </a:r>
                      <a:r>
                        <a:rPr kumimoji="1" lang="en-US" altLang="ja-JP" sz="1400" kern="1200" baseline="0" dirty="0">
                          <a:solidFill>
                            <a:schemeClr val="tx1"/>
                          </a:solidFill>
                          <a:latin typeface="+mj-ea"/>
                          <a:ea typeface="Meiryo UI"/>
                          <a:cs typeface="Segoe UI" panose="020B0502040204020203" pitchFamily="34" charset="0"/>
                        </a:rPr>
                        <a:t>Energy</a:t>
                      </a:r>
                      <a:r>
                        <a:rPr kumimoji="1" lang="ja-JP" altLang="en-US" sz="1400" kern="1200" baseline="0" dirty="0">
                          <a:solidFill>
                            <a:schemeClr val="tx1"/>
                          </a:solidFill>
                          <a:latin typeface="+mj-ea"/>
                          <a:ea typeface="Meiryo UI"/>
                          <a:cs typeface="Segoe UI" panose="020B0502040204020203" pitchFamily="34" charset="0"/>
                        </a:rPr>
                        <a:t>（米国、カナダ、チリ、シンガポール、台湾、中国で購入される場合のみ）</a:t>
                      </a:r>
                      <a:endParaRPr kumimoji="1" lang="en-US" altLang="ja-JP" sz="1400" kern="1200" baseline="0" dirty="0">
                        <a:solidFill>
                          <a:schemeClr val="tx1"/>
                        </a:solidFill>
                        <a:latin typeface="+mj-ea"/>
                        <a:ea typeface="Meiryo UI"/>
                        <a:cs typeface="Segoe UI" panose="020B0502040204020203" pitchFamily="34" charset="0"/>
                      </a:endParaRPr>
                    </a:p>
                    <a:p>
                      <a:pPr marL="723900" marR="0" lvl="1" indent="-3873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en-US" altLang="ja-JP" sz="1400" kern="1200" baseline="0" dirty="0" err="1">
                          <a:solidFill>
                            <a:schemeClr val="tx1"/>
                          </a:solidFill>
                          <a:latin typeface="+mj-ea"/>
                          <a:ea typeface="Meiryo UI"/>
                          <a:cs typeface="Segoe UI" panose="020B0502040204020203" pitchFamily="34" charset="0"/>
                        </a:rPr>
                        <a:t>GreenPowerRenewable</a:t>
                      </a:r>
                      <a:r>
                        <a:rPr kumimoji="1" lang="en-US" altLang="ja-JP" sz="1400" kern="1200" baseline="0" dirty="0">
                          <a:solidFill>
                            <a:schemeClr val="tx1"/>
                          </a:solidFill>
                          <a:latin typeface="+mj-ea"/>
                          <a:ea typeface="Meiryo UI"/>
                          <a:cs typeface="Segoe UI" panose="020B0502040204020203" pitchFamily="34" charset="0"/>
                        </a:rPr>
                        <a:t> Electricity</a:t>
                      </a:r>
                      <a:r>
                        <a:rPr kumimoji="1" lang="ja-JP" altLang="en-US" sz="1400" kern="1200" baseline="0" dirty="0">
                          <a:solidFill>
                            <a:schemeClr val="tx1"/>
                          </a:solidFill>
                          <a:latin typeface="+mj-ea"/>
                          <a:ea typeface="Meiryo UI"/>
                          <a:cs typeface="Segoe UI" panose="020B0502040204020203" pitchFamily="34" charset="0"/>
                        </a:rPr>
                        <a:t>（豪でのみ利用可能）</a:t>
                      </a:r>
                      <a:endParaRPr kumimoji="1" lang="en-US" altLang="ja-JP" sz="1400" kern="1200" baseline="0" dirty="0">
                        <a:solidFill>
                          <a:schemeClr val="tx1"/>
                        </a:solidFill>
                        <a:latin typeface="+mj-ea"/>
                        <a:ea typeface="Meiryo UI"/>
                        <a:cs typeface="Segoe UI" panose="020B0502040204020203" pitchFamily="34" charset="0"/>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6" name="テキスト ボックス 20">
            <a:extLst>
              <a:ext uri="{FF2B5EF4-FFF2-40B4-BE49-F238E27FC236}">
                <a16:creationId xmlns:a16="http://schemas.microsoft.com/office/drawing/2014/main" id="{744B3573-0AFE-756B-BC76-BAB1D5C78940}"/>
              </a:ext>
            </a:extLst>
          </p:cNvPr>
          <p:cNvSpPr txBox="1">
            <a:spLocks noChangeArrowheads="1"/>
          </p:cNvSpPr>
          <p:nvPr/>
        </p:nvSpPr>
        <p:spPr bwMode="auto">
          <a:xfrm>
            <a:off x="521432" y="6378396"/>
            <a:ext cx="2991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base" hangingPunct="1">
              <a:spcBef>
                <a:spcPct val="0"/>
              </a:spcBef>
              <a:spcAft>
                <a:spcPct val="0"/>
              </a:spcAft>
              <a:defRPr/>
            </a:pPr>
            <a:r>
              <a:rPr lang="en-US" altLang="ja-JP" sz="1200" dirty="0">
                <a:latin typeface="+mn-ea"/>
                <a:ea typeface="+mn-ea"/>
                <a:cs typeface="Meiryo UI" pitchFamily="50" charset="-128"/>
              </a:rPr>
              <a:t>※1</a:t>
            </a:r>
            <a:r>
              <a:rPr lang="ja-JP" altLang="en-US" sz="1200" dirty="0">
                <a:latin typeface="+mn-ea"/>
                <a:ea typeface="+mn-ea"/>
                <a:cs typeface="Meiryo UI" pitchFamily="50" charset="-128"/>
              </a:rPr>
              <a:t>：</a:t>
            </a:r>
            <a:r>
              <a:rPr lang="ja-JP" altLang="en-US" sz="1200" b="1" dirty="0">
                <a:latin typeface="+mn-ea"/>
                <a:ea typeface="+mn-ea"/>
                <a:cs typeface="Meiryo UI" pitchFamily="50" charset="-128"/>
              </a:rPr>
              <a:t>例外規定あり</a:t>
            </a:r>
            <a:r>
              <a:rPr lang="ja-JP" altLang="en-US" sz="1200" dirty="0">
                <a:latin typeface="+mn-ea"/>
                <a:ea typeface="+mn-ea"/>
                <a:cs typeface="Meiryo UI" pitchFamily="50" charset="-128"/>
              </a:rPr>
              <a:t>（次ページ）</a:t>
            </a:r>
            <a:endParaRPr lang="en-US" altLang="ja-JP" sz="1200" dirty="0">
              <a:latin typeface="+mn-ea"/>
              <a:ea typeface="+mn-ea"/>
              <a:cs typeface="Meiryo UI" pitchFamily="50" charset="-128"/>
            </a:endParaRPr>
          </a:p>
          <a:p>
            <a:pPr defTabSz="844083" eaLnBrk="1" fontAlgn="base" hangingPunct="1">
              <a:spcBef>
                <a:spcPct val="0"/>
              </a:spcBef>
              <a:spcAft>
                <a:spcPct val="0"/>
              </a:spcAft>
              <a:defRPr/>
            </a:pPr>
            <a:r>
              <a:rPr lang="en-US" altLang="ja-JP" sz="1200" dirty="0">
                <a:latin typeface="+mn-ea"/>
                <a:ea typeface="+mn-ea"/>
                <a:cs typeface="Meiryo UI" pitchFamily="50" charset="-128"/>
              </a:rPr>
              <a:t>※2</a:t>
            </a:r>
            <a:r>
              <a:rPr lang="ja-JP" altLang="en-US" sz="1200" dirty="0">
                <a:latin typeface="+mn-ea"/>
                <a:ea typeface="+mn-ea"/>
                <a:cs typeface="Meiryo UI" pitchFamily="50" charset="-128"/>
              </a:rPr>
              <a:t>：古い設備を更新し、出力を増強すること</a:t>
            </a:r>
          </a:p>
        </p:txBody>
      </p:sp>
      <p:sp>
        <p:nvSpPr>
          <p:cNvPr id="32" name="Text Box 9">
            <a:extLst>
              <a:ext uri="{FF2B5EF4-FFF2-40B4-BE49-F238E27FC236}">
                <a16:creationId xmlns:a16="http://schemas.microsoft.com/office/drawing/2014/main" id="{F39BFF22-49FE-8FF1-F96B-8F1148FB14AE}"/>
              </a:ext>
            </a:extLst>
          </p:cNvPr>
          <p:cNvSpPr txBox="1">
            <a:spLocks noChangeArrowheads="1"/>
          </p:cNvSpPr>
          <p:nvPr/>
        </p:nvSpPr>
        <p:spPr bwMode="auto">
          <a:xfrm>
            <a:off x="629383" y="7188163"/>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mn-ea"/>
                <a:ea typeface="+mn-ea"/>
                <a:cs typeface="Segoe UI" panose="020B0502040204020203" pitchFamily="34" charset="0"/>
              </a:rPr>
              <a:t>[</a:t>
            </a:r>
            <a:r>
              <a:rPr lang="ja-JP" altLang="en-US" sz="900" dirty="0">
                <a:solidFill>
                  <a:srgbClr val="000000"/>
                </a:solidFill>
                <a:latin typeface="+mn-ea"/>
                <a:ea typeface="+mn-ea"/>
                <a:cs typeface="Segoe UI" panose="020B0502040204020203" pitchFamily="34" charset="0"/>
              </a:rPr>
              <a:t>出所</a:t>
            </a:r>
            <a:r>
              <a:rPr lang="en-US" altLang="ja-JP" sz="900" dirty="0">
                <a:solidFill>
                  <a:srgbClr val="000000"/>
                </a:solidFill>
                <a:latin typeface="+mn-ea"/>
                <a:ea typeface="+mn-ea"/>
                <a:cs typeface="Segoe UI" panose="020B0502040204020203" pitchFamily="34" charset="0"/>
              </a:rPr>
              <a:t>] RE100 Technical Criteria </a:t>
            </a:r>
            <a:r>
              <a:rPr lang="en-US" altLang="ja-JP" sz="900" dirty="0">
                <a:latin typeface="+mn-ea"/>
                <a:ea typeface="+mn-ea"/>
                <a:cs typeface="Segoe UI" panose="020B0502040204020203" pitchFamily="34" charset="0"/>
              </a:rPr>
              <a:t>(https://www.there100.org/sites/re100/files/2025-04/RE100%20technical%20criteria%20%2B%20appendices%20%2815%20April%202025%29.pdf)</a:t>
            </a:r>
            <a:r>
              <a:rPr lang="ja-JP" altLang="en-US" sz="900" dirty="0">
                <a:latin typeface="+mn-ea"/>
                <a:ea typeface="+mn-ea"/>
                <a:cs typeface="Segoe UI" panose="020B0502040204020203" pitchFamily="34" charset="0"/>
              </a:rPr>
              <a:t>、日本気候リーダーズ・パートナーシップ </a:t>
            </a:r>
            <a:r>
              <a:rPr lang="en-US" altLang="ja-JP" sz="900" dirty="0">
                <a:latin typeface="+mn-ea"/>
                <a:ea typeface="+mn-ea"/>
                <a:cs typeface="Segoe UI" panose="020B0502040204020203" pitchFamily="34" charset="0"/>
              </a:rPr>
              <a:t>FAQ (https://japan-clp.jp/membership/faq-reoh) </a:t>
            </a:r>
            <a:r>
              <a:rPr lang="ja-JP" altLang="en-US" sz="900" dirty="0">
                <a:latin typeface="+mn-ea"/>
                <a:ea typeface="+mn-ea"/>
                <a:cs typeface="Segoe UI" panose="020B0502040204020203" pitchFamily="34" charset="0"/>
              </a:rPr>
              <a:t>を基に作成</a:t>
            </a:r>
          </a:p>
        </p:txBody>
      </p:sp>
    </p:spTree>
    <p:extLst>
      <p:ext uri="{BB962C8B-B14F-4D97-AF65-F5344CB8AC3E}">
        <p14:creationId xmlns:p14="http://schemas.microsoft.com/office/powerpoint/2010/main" val="25235662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E2140-AA21-45B2-0090-D6F275D40F8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2F7F5BC-6B10-8A6D-3DD3-11561BE58722}"/>
              </a:ext>
            </a:extLst>
          </p:cNvPr>
          <p:cNvSpPr>
            <a:spLocks noGrp="1"/>
          </p:cNvSpPr>
          <p:nvPr>
            <p:ph type="title"/>
          </p:nvPr>
        </p:nvSpPr>
        <p:spPr/>
        <p:txBody>
          <a:bodyPr/>
          <a:lstStyle/>
          <a:p>
            <a:r>
              <a:rPr kumimoji="1" lang="ja-JP" altLang="en-US" dirty="0">
                <a:latin typeface="+mn-lt"/>
              </a:rPr>
              <a:t>運転開始／リパワリングの</a:t>
            </a:r>
            <a:r>
              <a:rPr kumimoji="1" lang="en-US" altLang="ja-JP" dirty="0">
                <a:latin typeface="+mn-lt"/>
              </a:rPr>
              <a:t>15</a:t>
            </a:r>
            <a:r>
              <a:rPr kumimoji="1" lang="ja-JP" altLang="en-US" dirty="0">
                <a:latin typeface="+mn-lt"/>
              </a:rPr>
              <a:t>年要件</a:t>
            </a:r>
          </a:p>
        </p:txBody>
      </p:sp>
      <p:sp>
        <p:nvSpPr>
          <p:cNvPr id="7" name="コンテンツ プレースホルダー 2">
            <a:extLst>
              <a:ext uri="{FF2B5EF4-FFF2-40B4-BE49-F238E27FC236}">
                <a16:creationId xmlns:a16="http://schemas.microsoft.com/office/drawing/2014/main" id="{D3394380-E520-A1D1-E59E-ACE2518DFD99}"/>
              </a:ext>
            </a:extLst>
          </p:cNvPr>
          <p:cNvSpPr>
            <a:spLocks noGrp="1"/>
          </p:cNvSpPr>
          <p:nvPr>
            <p:ph sz="quarter" idx="12"/>
          </p:nvPr>
        </p:nvSpPr>
        <p:spPr>
          <a:xfrm>
            <a:off x="161925" y="1110920"/>
            <a:ext cx="10367963" cy="634941"/>
          </a:xfrm>
        </p:spPr>
        <p:txBody>
          <a:bodyPr/>
          <a:lstStyle/>
          <a:p>
            <a:r>
              <a:rPr lang="ja-JP" altLang="en-US" dirty="0">
                <a:latin typeface="+mn-lt"/>
              </a:rPr>
              <a:t>条件によって、</a:t>
            </a:r>
            <a:r>
              <a:rPr lang="en-US" altLang="ja-JP" dirty="0">
                <a:latin typeface="+mn-lt"/>
              </a:rPr>
              <a:t>15</a:t>
            </a:r>
            <a:r>
              <a:rPr lang="ja-JP" altLang="en-US" dirty="0">
                <a:latin typeface="+mn-lt"/>
              </a:rPr>
              <a:t>年要件から除外される場合もある</a:t>
            </a:r>
            <a:endParaRPr lang="en-US" altLang="ja-JP" dirty="0">
              <a:latin typeface="+mn-lt"/>
            </a:endParaRPr>
          </a:p>
        </p:txBody>
      </p:sp>
      <p:graphicFrame>
        <p:nvGraphicFramePr>
          <p:cNvPr id="4" name="コンテンツ プレースホルダー 3">
            <a:extLst>
              <a:ext uri="{FF2B5EF4-FFF2-40B4-BE49-F238E27FC236}">
                <a16:creationId xmlns:a16="http://schemas.microsoft.com/office/drawing/2014/main" id="{8E5E9717-6931-29D4-70E2-BD8AAE6F284E}"/>
              </a:ext>
            </a:extLst>
          </p:cNvPr>
          <p:cNvGraphicFramePr>
            <a:graphicFrameLocks/>
          </p:cNvGraphicFramePr>
          <p:nvPr>
            <p:extLst>
              <p:ext uri="{D42A27DB-BD31-4B8C-83A1-F6EECF244321}">
                <p14:modId xmlns:p14="http://schemas.microsoft.com/office/powerpoint/2010/main" val="3148435720"/>
              </p:ext>
            </p:extLst>
          </p:nvPr>
        </p:nvGraphicFramePr>
        <p:xfrm>
          <a:off x="497019" y="2851572"/>
          <a:ext cx="9648949" cy="3230880"/>
        </p:xfrm>
        <a:graphic>
          <a:graphicData uri="http://schemas.openxmlformats.org/drawingml/2006/table">
            <a:tbl>
              <a:tblPr firstCol="1" bandCol="1"/>
              <a:tblGrid>
                <a:gridCol w="1440160">
                  <a:extLst>
                    <a:ext uri="{9D8B030D-6E8A-4147-A177-3AD203B41FA5}">
                      <a16:colId xmlns:a16="http://schemas.microsoft.com/office/drawing/2014/main" val="917181771"/>
                    </a:ext>
                  </a:extLst>
                </a:gridCol>
                <a:gridCol w="8208789">
                  <a:extLst>
                    <a:ext uri="{9D8B030D-6E8A-4147-A177-3AD203B41FA5}">
                      <a16:colId xmlns:a16="http://schemas.microsoft.com/office/drawing/2014/main" val="1551774294"/>
                    </a:ext>
                  </a:extLst>
                </a:gridCol>
              </a:tblGrid>
              <a:tr h="0">
                <a:tc>
                  <a:txBody>
                    <a:bodyPr/>
                    <a:lstStyle/>
                    <a:p>
                      <a:pPr algn="ctr">
                        <a:spcAft>
                          <a:spcPts val="600"/>
                        </a:spcAft>
                      </a:pPr>
                      <a:r>
                        <a:rPr kumimoji="1" lang="ja-JP" altLang="en-US" sz="2400" b="1" dirty="0">
                          <a:solidFill>
                            <a:schemeClr val="tx1"/>
                          </a:solidFill>
                        </a:rPr>
                        <a:t>対象の</a:t>
                      </a:r>
                      <a:br>
                        <a:rPr kumimoji="1" lang="en-US" altLang="ja-JP" sz="2400" b="1" dirty="0">
                          <a:solidFill>
                            <a:schemeClr val="tx1"/>
                          </a:solidFill>
                        </a:rPr>
                      </a:br>
                      <a:r>
                        <a:rPr kumimoji="1" lang="ja-JP" altLang="en-US" sz="2400" b="1" dirty="0">
                          <a:solidFill>
                            <a:schemeClr val="tx1"/>
                          </a:solidFill>
                        </a:rPr>
                        <a:t>除外</a:t>
                      </a:r>
                      <a:endParaRPr kumimoji="1" lang="en-US" altLang="ja-JP" sz="2400" b="1" dirty="0">
                        <a:solidFill>
                          <a:schemeClr val="tx1"/>
                        </a:solidFill>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342900"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1" lang="ja-JP" altLang="en-US" sz="20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長期契約に基づく新規プロジェクトの再エネ電力を、企業バイヤーが最初の購入者として調達するとき、運転開始から購入まで遅延が生じる場合</a:t>
                      </a:r>
                      <a:endParaRPr kumimoji="1" lang="en-US" altLang="ja-JP" sz="20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endParaRPr>
                    </a:p>
                    <a:p>
                      <a:pPr marL="723900" marR="0" lvl="1" indent="-368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遅延は規制上の理由によって生じている必要がある</a:t>
                      </a:r>
                      <a:endParaRPr kumimoji="1" lang="en-US" altLang="ja-JP"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endParaRPr>
                    </a:p>
                    <a:p>
                      <a:pPr marL="723900" marR="0" lvl="1" indent="-368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遅延は</a:t>
                      </a:r>
                      <a:r>
                        <a:rPr kumimoji="1" lang="en-US" altLang="ja-JP"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1</a:t>
                      </a:r>
                      <a:r>
                        <a:rPr kumimoji="1" lang="ja-JP" altLang="en-US"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年以内でなければならない</a:t>
                      </a:r>
                      <a:endParaRPr kumimoji="1" lang="en-US" altLang="ja-JP"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endParaRPr>
                    </a:p>
                    <a:p>
                      <a:pPr marL="723900" marR="0" lvl="1" indent="-3683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1800" b="0" i="0" u="none" strike="noStrike" kern="1200" cap="none" spc="0" normalizeH="0" baseline="0" noProof="0" dirty="0">
                          <a:ln>
                            <a:noFill/>
                          </a:ln>
                          <a:solidFill>
                            <a:srgbClr val="FF0000"/>
                          </a:solidFill>
                          <a:effectLst/>
                          <a:uLnTx/>
                          <a:uFillTx/>
                          <a:latin typeface="+mn-lt"/>
                          <a:ea typeface="+mn-ea"/>
                          <a:cs typeface="Segoe UI" panose="020B0502040204020203" pitchFamily="34" charset="0"/>
                        </a:rPr>
                        <a:t>日本では試運転を法令で義務付けていないため、この規定は適用不可</a:t>
                      </a:r>
                      <a:endParaRPr kumimoji="1" lang="en-US" altLang="ja-JP" sz="2000" b="0" i="0" u="none" strike="noStrike" kern="1200" cap="none" spc="0" normalizeH="0" baseline="0" noProof="0" dirty="0">
                        <a:ln>
                          <a:noFill/>
                        </a:ln>
                        <a:solidFill>
                          <a:srgbClr val="FF0000"/>
                        </a:solidFill>
                        <a:effectLst/>
                        <a:uLnTx/>
                        <a:uFillTx/>
                        <a:latin typeface="+mn-lt"/>
                        <a:ea typeface="+mn-ea"/>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20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小規模な電力消費については、以下の範囲で目標の対象外とすることが</a:t>
                      </a:r>
                      <a:br>
                        <a:rPr kumimoji="1" lang="en-US" altLang="ja-JP" sz="20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br>
                      <a:r>
                        <a:rPr kumimoji="1" lang="ja-JP" altLang="en-US" sz="20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出来るが、再エネ電力の調達が技術的に可能な市場においては不可</a:t>
                      </a:r>
                      <a:endParaRPr kumimoji="1" lang="en-US" altLang="ja-JP" sz="20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endParaRPr>
                    </a:p>
                    <a:p>
                      <a:pPr marL="7200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市場あたりで最大</a:t>
                      </a:r>
                      <a:r>
                        <a:rPr kumimoji="1" lang="en-US" altLang="ja-JP"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100MWh/</a:t>
                      </a:r>
                      <a:r>
                        <a:rPr kumimoji="1" lang="ja-JP" altLang="en-US"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年の小規模な電力消費</a:t>
                      </a:r>
                      <a:br>
                        <a:rPr kumimoji="1" lang="en-US" altLang="ja-JP"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br>
                      <a:r>
                        <a:rPr kumimoji="1" lang="en-US" altLang="ja-JP"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a:t>
                      </a:r>
                      <a:r>
                        <a:rPr kumimoji="1" lang="ja-JP" altLang="en-US"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小規模オフィス、小売店など</a:t>
                      </a:r>
                      <a:r>
                        <a:rPr kumimoji="1" lang="en-US" altLang="ja-JP"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a:t>
                      </a:r>
                    </a:p>
                    <a:p>
                      <a:pPr marL="7200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全体で合計</a:t>
                      </a:r>
                      <a:r>
                        <a:rPr kumimoji="1" lang="en-US" altLang="ja-JP"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500MWh/</a:t>
                      </a:r>
                      <a:r>
                        <a:rPr kumimoji="1" lang="ja-JP" altLang="en-US"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年までの除外が可能</a:t>
                      </a:r>
                      <a:br>
                        <a:rPr kumimoji="1" lang="en-US" altLang="ja-JP"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br>
                      <a:r>
                        <a:rPr kumimoji="1" lang="ja-JP" altLang="en-US"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（市場ごとの上限は</a:t>
                      </a:r>
                      <a:r>
                        <a:rPr kumimoji="1" lang="en-US" altLang="ja-JP"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100MWh/</a:t>
                      </a:r>
                      <a:r>
                        <a:rPr kumimoji="1" lang="ja-JP" altLang="en-US"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年）</a:t>
                      </a:r>
                      <a:endParaRPr kumimoji="1" lang="en-US" altLang="ja-JP" sz="1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2527834"/>
                  </a:ext>
                </a:extLst>
              </a:tr>
            </a:tbl>
          </a:graphicData>
        </a:graphic>
      </p:graphicFrame>
      <p:sp>
        <p:nvSpPr>
          <p:cNvPr id="8" name="Text Box 9">
            <a:extLst>
              <a:ext uri="{FF2B5EF4-FFF2-40B4-BE49-F238E27FC236}">
                <a16:creationId xmlns:a16="http://schemas.microsoft.com/office/drawing/2014/main" id="{9FDC2A58-3C5C-1F4E-AB05-34E99C10C757}"/>
              </a:ext>
            </a:extLst>
          </p:cNvPr>
          <p:cNvSpPr txBox="1">
            <a:spLocks noChangeArrowheads="1"/>
          </p:cNvSpPr>
          <p:nvPr/>
        </p:nvSpPr>
        <p:spPr bwMode="auto">
          <a:xfrm>
            <a:off x="629383" y="7188163"/>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mn-lt"/>
                <a:ea typeface="+mn-ea"/>
                <a:cs typeface="Segoe UI" panose="020B0502040204020203" pitchFamily="34" charset="0"/>
              </a:rPr>
              <a:t>[</a:t>
            </a:r>
            <a:r>
              <a:rPr lang="ja-JP" altLang="en-US" sz="900" dirty="0">
                <a:solidFill>
                  <a:srgbClr val="000000"/>
                </a:solidFill>
                <a:latin typeface="+mn-lt"/>
                <a:ea typeface="+mn-ea"/>
                <a:cs typeface="Segoe UI" panose="020B0502040204020203" pitchFamily="34" charset="0"/>
              </a:rPr>
              <a:t>出所</a:t>
            </a:r>
            <a:r>
              <a:rPr lang="en-US" altLang="ja-JP" sz="900" dirty="0">
                <a:solidFill>
                  <a:srgbClr val="000000"/>
                </a:solidFill>
                <a:latin typeface="+mn-lt"/>
                <a:ea typeface="+mn-ea"/>
                <a:cs typeface="Segoe UI" panose="020B0502040204020203" pitchFamily="34" charset="0"/>
              </a:rPr>
              <a:t>] RE100 Technical Criteria </a:t>
            </a:r>
            <a:r>
              <a:rPr lang="en-US" altLang="ja-JP" sz="900" dirty="0">
                <a:latin typeface="+mn-lt"/>
                <a:ea typeface="+mn-ea"/>
                <a:cs typeface="Segoe UI" panose="020B0502040204020203" pitchFamily="34" charset="0"/>
              </a:rPr>
              <a:t>(https://www.there100.org/sites/re100/files/2025-04/RE100%20technical%20criteria%20%2B%20appendices%20%2815%20April%202025%29.pdf)</a:t>
            </a:r>
            <a:r>
              <a:rPr lang="ja-JP" altLang="en-US" sz="900" dirty="0">
                <a:latin typeface="+mn-lt"/>
                <a:ea typeface="+mn-ea"/>
                <a:cs typeface="Segoe UI" panose="020B0502040204020203" pitchFamily="34" charset="0"/>
              </a:rPr>
              <a:t>、日本気候リーダーズ・パートナーシップ </a:t>
            </a:r>
            <a:r>
              <a:rPr lang="en-US" altLang="ja-JP" sz="900" dirty="0">
                <a:latin typeface="+mn-lt"/>
                <a:ea typeface="+mn-ea"/>
                <a:cs typeface="Segoe UI" panose="020B0502040204020203" pitchFamily="34" charset="0"/>
              </a:rPr>
              <a:t>FAQ (https://japan-clp.jp/membership/faq-reoh) </a:t>
            </a:r>
            <a:r>
              <a:rPr lang="ja-JP" altLang="en-US" sz="900" dirty="0">
                <a:latin typeface="+mn-lt"/>
                <a:ea typeface="+mn-ea"/>
                <a:cs typeface="Segoe UI" panose="020B0502040204020203" pitchFamily="34" charset="0"/>
              </a:rPr>
              <a:t>を基に作成</a:t>
            </a:r>
          </a:p>
        </p:txBody>
      </p:sp>
    </p:spTree>
    <p:extLst>
      <p:ext uri="{BB962C8B-B14F-4D97-AF65-F5344CB8AC3E}">
        <p14:creationId xmlns:p14="http://schemas.microsoft.com/office/powerpoint/2010/main" val="25232740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latin typeface="+mn-lt"/>
              </a:rPr>
              <a:t>RE100</a:t>
            </a:r>
            <a:r>
              <a:rPr kumimoji="1" lang="ja-JP" altLang="en-US" dirty="0">
                <a:latin typeface="+mn-lt"/>
              </a:rPr>
              <a:t>参加企業の再エネ調達手法</a:t>
            </a:r>
          </a:p>
        </p:txBody>
      </p:sp>
      <p:sp>
        <p:nvSpPr>
          <p:cNvPr id="7" name="コンテンツ プレースホルダー 2"/>
          <p:cNvSpPr>
            <a:spLocks noGrp="1"/>
          </p:cNvSpPr>
          <p:nvPr>
            <p:ph sz="quarter" idx="12"/>
          </p:nvPr>
        </p:nvSpPr>
        <p:spPr>
          <a:xfrm>
            <a:off x="161925" y="1110920"/>
            <a:ext cx="10367963" cy="1019661"/>
          </a:xfrm>
        </p:spPr>
        <p:txBody>
          <a:bodyPr/>
          <a:lstStyle/>
          <a:p>
            <a:r>
              <a:rPr lang="en-US" altLang="ja-JP" dirty="0">
                <a:latin typeface="+mn-lt"/>
              </a:rPr>
              <a:t>PPA</a:t>
            </a:r>
            <a:r>
              <a:rPr lang="ja-JP" altLang="en-US" dirty="0">
                <a:latin typeface="+mn-lt"/>
              </a:rPr>
              <a:t>（手法</a:t>
            </a:r>
            <a:r>
              <a:rPr lang="en-US" altLang="ja-JP" dirty="0">
                <a:latin typeface="+mn-lt"/>
              </a:rPr>
              <a:t>2</a:t>
            </a:r>
            <a:r>
              <a:rPr lang="ja-JP" altLang="en-US" dirty="0">
                <a:latin typeface="+mn-lt"/>
              </a:rPr>
              <a:t>）の割合は増加傾向だったが、</a:t>
            </a:r>
            <a:r>
              <a:rPr lang="en-US" altLang="ja-JP" dirty="0">
                <a:latin typeface="+mn-lt"/>
              </a:rPr>
              <a:t>22</a:t>
            </a:r>
            <a:r>
              <a:rPr lang="ja-JP" altLang="en-US" dirty="0">
                <a:latin typeface="+mn-lt"/>
              </a:rPr>
              <a:t>年に初めて減少</a:t>
            </a:r>
            <a:endParaRPr lang="en-US" altLang="ja-JP" dirty="0">
              <a:latin typeface="+mn-lt"/>
            </a:endParaRPr>
          </a:p>
          <a:p>
            <a:r>
              <a:rPr lang="ja-JP" altLang="en-US" dirty="0">
                <a:latin typeface="+mn-lt"/>
              </a:rPr>
              <a:t>減少したのは、</a:t>
            </a:r>
            <a:r>
              <a:rPr lang="en-US" altLang="ja-JP" dirty="0">
                <a:latin typeface="+mn-lt"/>
              </a:rPr>
              <a:t>PPA</a:t>
            </a:r>
            <a:r>
              <a:rPr lang="ja-JP" altLang="en-US" dirty="0">
                <a:latin typeface="+mn-lt"/>
              </a:rPr>
              <a:t>の利用が困難なアジア諸国からの加盟企業が増加したことが原因と推定</a:t>
            </a:r>
            <a:endParaRPr lang="en-US" altLang="ja-JP" dirty="0">
              <a:latin typeface="+mn-lt"/>
            </a:endParaRPr>
          </a:p>
        </p:txBody>
      </p:sp>
      <p:sp>
        <p:nvSpPr>
          <p:cNvPr id="22" name="Text Box 9">
            <a:extLst>
              <a:ext uri="{FF2B5EF4-FFF2-40B4-BE49-F238E27FC236}">
                <a16:creationId xmlns:a16="http://schemas.microsoft.com/office/drawing/2014/main" id="{490FEE7A-6A39-EA6C-08A4-A588E92BF82E}"/>
              </a:ext>
            </a:extLst>
          </p:cNvPr>
          <p:cNvSpPr txBox="1">
            <a:spLocks noChangeArrowheads="1"/>
          </p:cNvSpPr>
          <p:nvPr/>
        </p:nvSpPr>
        <p:spPr bwMode="auto">
          <a:xfrm>
            <a:off x="631663" y="7188162"/>
            <a:ext cx="9433047"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52425" indent="-352425" latinLnBrk="1">
              <a:defRPr/>
            </a:pPr>
            <a:r>
              <a:rPr lang="en-US" altLang="ja-JP" sz="900" dirty="0">
                <a:solidFill>
                  <a:srgbClr val="000000"/>
                </a:solidFill>
                <a:latin typeface="+mn-lt"/>
                <a:ea typeface="Meiryo UI" pitchFamily="50" charset="-128"/>
                <a:cs typeface="Meiryo UI" pitchFamily="50" charset="-128"/>
              </a:rPr>
              <a:t>[</a:t>
            </a:r>
            <a:r>
              <a:rPr lang="ja-JP" altLang="en-US" sz="900" dirty="0">
                <a:solidFill>
                  <a:srgbClr val="000000"/>
                </a:solidFill>
                <a:latin typeface="+mn-lt"/>
                <a:ea typeface="Meiryo UI" pitchFamily="50" charset="-128"/>
                <a:cs typeface="Meiryo UI" pitchFamily="50" charset="-128"/>
              </a:rPr>
              <a:t>出所</a:t>
            </a:r>
            <a:r>
              <a:rPr lang="en-US" altLang="ja-JP" sz="900" dirty="0">
                <a:solidFill>
                  <a:srgbClr val="000000"/>
                </a:solidFill>
                <a:latin typeface="+mn-lt"/>
                <a:ea typeface="Meiryo UI" pitchFamily="50" charset="-128"/>
                <a:cs typeface="Meiryo UI" pitchFamily="50" charset="-128"/>
              </a:rPr>
              <a:t>] </a:t>
            </a:r>
            <a:r>
              <a:rPr lang="en-US" altLang="ja-JP" sz="900" dirty="0"/>
              <a:t>2024 RE100: Annual disclosure report</a:t>
            </a:r>
            <a:r>
              <a:rPr lang="ja-JP" altLang="en-US" sz="900" dirty="0"/>
              <a:t> （</a:t>
            </a:r>
            <a:r>
              <a:rPr lang="en-US" altLang="ja-JP" sz="900" dirty="0"/>
              <a:t>https://www.there100.org/our-work/publications/2024-re100-annual-disclosure-report#:~:text=The%202024%20RE100%3A%20Annual%20disclosure%20report%20explores%20how,increases%20in%20renewable%20electricity%20use%20by%20RE100%20companies.</a:t>
            </a:r>
            <a:r>
              <a:rPr lang="ja-JP" altLang="en-US" sz="900" dirty="0"/>
              <a:t>）</a:t>
            </a:r>
            <a:r>
              <a:rPr lang="ja-JP" altLang="en-US" sz="900" dirty="0">
                <a:solidFill>
                  <a:srgbClr val="000000"/>
                </a:solidFill>
                <a:latin typeface="+mn-lt"/>
                <a:ea typeface="Meiryo UI" pitchFamily="50" charset="-128"/>
                <a:cs typeface="Meiryo UI" pitchFamily="50" charset="-128"/>
              </a:rPr>
              <a:t>より作成</a:t>
            </a:r>
            <a:endParaRPr lang="ja-JP" altLang="en-US" sz="900" dirty="0">
              <a:latin typeface="+mn-lt"/>
              <a:ea typeface="メイリオ" panose="020B0604030504040204" pitchFamily="50" charset="-128"/>
              <a:cs typeface="Segoe UI" panose="020B0502040204020203" pitchFamily="34" charset="0"/>
            </a:endParaRPr>
          </a:p>
        </p:txBody>
      </p:sp>
      <p:grpSp>
        <p:nvGrpSpPr>
          <p:cNvPr id="13" name="グループ化 12">
            <a:extLst>
              <a:ext uri="{FF2B5EF4-FFF2-40B4-BE49-F238E27FC236}">
                <a16:creationId xmlns:a16="http://schemas.microsoft.com/office/drawing/2014/main" id="{BF42BA7A-7AA8-EFF9-77E2-EF3F8A47E2A9}"/>
              </a:ext>
            </a:extLst>
          </p:cNvPr>
          <p:cNvGrpSpPr/>
          <p:nvPr/>
        </p:nvGrpSpPr>
        <p:grpSpPr>
          <a:xfrm>
            <a:off x="156513" y="2957641"/>
            <a:ext cx="10368000" cy="3541959"/>
            <a:chOff x="156513" y="2724487"/>
            <a:chExt cx="10368000" cy="3541959"/>
          </a:xfrm>
        </p:grpSpPr>
        <p:grpSp>
          <p:nvGrpSpPr>
            <p:cNvPr id="12" name="グループ化 11">
              <a:extLst>
                <a:ext uri="{FF2B5EF4-FFF2-40B4-BE49-F238E27FC236}">
                  <a16:creationId xmlns:a16="http://schemas.microsoft.com/office/drawing/2014/main" id="{630F9A14-642A-65BA-A1DE-5ED2A255B93F}"/>
                </a:ext>
              </a:extLst>
            </p:cNvPr>
            <p:cNvGrpSpPr/>
            <p:nvPr/>
          </p:nvGrpSpPr>
          <p:grpSpPr>
            <a:xfrm>
              <a:off x="1818506" y="5904112"/>
              <a:ext cx="7054800" cy="362334"/>
              <a:chOff x="2332274" y="6714498"/>
              <a:chExt cx="7054800" cy="362334"/>
            </a:xfrm>
          </p:grpSpPr>
          <p:sp>
            <p:nvSpPr>
              <p:cNvPr id="18" name="テキスト ボックス 17"/>
              <p:cNvSpPr txBox="1"/>
              <p:nvPr/>
            </p:nvSpPr>
            <p:spPr>
              <a:xfrm>
                <a:off x="2332274" y="6714498"/>
                <a:ext cx="1296000" cy="184666"/>
              </a:xfrm>
              <a:prstGeom prst="rect">
                <a:avLst/>
              </a:prstGeom>
              <a:solidFill>
                <a:schemeClr val="bg1"/>
              </a:solidFill>
            </p:spPr>
            <p:txBody>
              <a:bodyPr wrap="square" lIns="0" tIns="0" rIns="0" bIns="0" rtlCol="0" anchor="ctr" anchorCtr="1">
                <a:spAutoFit/>
              </a:bodyPr>
              <a:lstStyle/>
              <a:p>
                <a:pPr algn="ctr"/>
                <a:r>
                  <a:rPr kumimoji="1" lang="ja-JP" altLang="en-US" sz="1200" dirty="0"/>
                  <a:t>自家発電</a:t>
                </a:r>
                <a:endParaRPr lang="en-US" altLang="ja-JP" sz="1200" dirty="0"/>
              </a:p>
            </p:txBody>
          </p:sp>
          <p:sp>
            <p:nvSpPr>
              <p:cNvPr id="24" name="テキスト ボックス 23"/>
              <p:cNvSpPr txBox="1"/>
              <p:nvPr/>
            </p:nvSpPr>
            <p:spPr>
              <a:xfrm>
                <a:off x="3810000" y="6714500"/>
                <a:ext cx="504000" cy="184666"/>
              </a:xfrm>
              <a:prstGeom prst="rect">
                <a:avLst/>
              </a:prstGeom>
              <a:solidFill>
                <a:schemeClr val="bg1"/>
              </a:solidFill>
            </p:spPr>
            <p:txBody>
              <a:bodyPr wrap="square" lIns="0" tIns="0" rIns="0" bIns="0" rtlCol="0" anchor="ctr" anchorCtr="1">
                <a:spAutoFit/>
              </a:bodyPr>
              <a:lstStyle/>
              <a:p>
                <a:pPr algn="ctr"/>
                <a:r>
                  <a:rPr kumimoji="1" lang="en-US" altLang="ja-JP" sz="1200" dirty="0"/>
                  <a:t>PPA</a:t>
                </a:r>
              </a:p>
            </p:txBody>
          </p:sp>
          <p:sp>
            <p:nvSpPr>
              <p:cNvPr id="25" name="テキスト ボックス 24"/>
              <p:cNvSpPr txBox="1"/>
              <p:nvPr/>
            </p:nvSpPr>
            <p:spPr>
              <a:xfrm>
                <a:off x="4516796" y="6714499"/>
                <a:ext cx="1584000" cy="184666"/>
              </a:xfrm>
              <a:prstGeom prst="rect">
                <a:avLst/>
              </a:prstGeom>
              <a:solidFill>
                <a:schemeClr val="bg1"/>
              </a:solidFill>
            </p:spPr>
            <p:txBody>
              <a:bodyPr wrap="square" lIns="0" tIns="0" rIns="0" bIns="0" rtlCol="0" anchor="ctr" anchorCtr="1">
                <a:spAutoFit/>
              </a:bodyPr>
              <a:lstStyle/>
              <a:p>
                <a:pPr algn="ctr"/>
                <a:r>
                  <a:rPr kumimoji="1" lang="ja-JP" altLang="en-US" sz="1200" dirty="0"/>
                  <a:t>再エネ電力メニュー</a:t>
                </a:r>
              </a:p>
            </p:txBody>
          </p:sp>
          <p:sp>
            <p:nvSpPr>
              <p:cNvPr id="26" name="テキスト ボックス 25"/>
              <p:cNvSpPr txBox="1"/>
              <p:nvPr/>
            </p:nvSpPr>
            <p:spPr>
              <a:xfrm>
                <a:off x="6319715" y="6714498"/>
                <a:ext cx="1332000" cy="184666"/>
              </a:xfrm>
              <a:prstGeom prst="rect">
                <a:avLst/>
              </a:prstGeom>
              <a:solidFill>
                <a:schemeClr val="bg1"/>
              </a:solidFill>
            </p:spPr>
            <p:txBody>
              <a:bodyPr wrap="square" lIns="0" tIns="0" rIns="0" bIns="0" rtlCol="0" anchor="ctr" anchorCtr="1">
                <a:spAutoFit/>
              </a:bodyPr>
              <a:lstStyle/>
              <a:p>
                <a:pPr algn="ctr"/>
                <a:r>
                  <a:rPr kumimoji="1" lang="ja-JP" altLang="en-US" sz="1200" dirty="0"/>
                  <a:t>再エネ電力証書</a:t>
                </a:r>
                <a:endParaRPr lang="en-US" altLang="ja-JP" sz="1200" dirty="0"/>
              </a:p>
            </p:txBody>
          </p:sp>
          <p:sp>
            <p:nvSpPr>
              <p:cNvPr id="27" name="テキスト ボックス 26"/>
              <p:cNvSpPr txBox="1"/>
              <p:nvPr/>
            </p:nvSpPr>
            <p:spPr>
              <a:xfrm>
                <a:off x="7839074" y="6714499"/>
                <a:ext cx="1548000" cy="184666"/>
              </a:xfrm>
              <a:prstGeom prst="rect">
                <a:avLst/>
              </a:prstGeom>
              <a:solidFill>
                <a:schemeClr val="bg1"/>
              </a:solidFill>
            </p:spPr>
            <p:txBody>
              <a:bodyPr wrap="square" lIns="0" tIns="0" rIns="0" bIns="0" rtlCol="0" anchor="ctr" anchorCtr="1">
                <a:spAutoFit/>
              </a:bodyPr>
              <a:lstStyle/>
              <a:p>
                <a:pPr algn="ctr"/>
                <a:r>
                  <a:rPr lang="ja-JP" altLang="en-US" sz="1200" dirty="0"/>
                  <a:t>受動的調達</a:t>
                </a:r>
                <a:endParaRPr lang="en-US" altLang="ja-JP" sz="1200" dirty="0"/>
              </a:p>
            </p:txBody>
          </p:sp>
          <p:sp>
            <p:nvSpPr>
              <p:cNvPr id="6" name="テキスト ボックス 5">
                <a:extLst>
                  <a:ext uri="{FF2B5EF4-FFF2-40B4-BE49-F238E27FC236}">
                    <a16:creationId xmlns:a16="http://schemas.microsoft.com/office/drawing/2014/main" id="{B2964F8D-3E3A-E0DC-891E-756D123A4A14}"/>
                  </a:ext>
                </a:extLst>
              </p:cNvPr>
              <p:cNvSpPr txBox="1"/>
              <p:nvPr/>
            </p:nvSpPr>
            <p:spPr>
              <a:xfrm>
                <a:off x="3810000" y="6914832"/>
                <a:ext cx="504000" cy="162000"/>
              </a:xfrm>
              <a:prstGeom prst="rect">
                <a:avLst/>
              </a:prstGeom>
              <a:solidFill>
                <a:schemeClr val="bg1"/>
              </a:solidFill>
            </p:spPr>
            <p:txBody>
              <a:bodyPr wrap="square" lIns="0" tIns="0" rIns="0" bIns="0" rtlCol="0" anchor="ctr" anchorCtr="1">
                <a:spAutoFit/>
              </a:bodyPr>
              <a:lstStyle/>
              <a:p>
                <a:pPr algn="ctr"/>
                <a:r>
                  <a:rPr lang="en-US" altLang="ja-JP" sz="1050" dirty="0"/>
                  <a:t>(</a:t>
                </a:r>
                <a:r>
                  <a:rPr lang="ja-JP" altLang="en-US" sz="1050" dirty="0"/>
                  <a:t>手法</a:t>
                </a:r>
                <a:r>
                  <a:rPr lang="en-US" altLang="ja-JP" sz="1050" dirty="0"/>
                  <a:t>2)</a:t>
                </a:r>
                <a:endParaRPr kumimoji="1" lang="en-US" altLang="ja-JP" sz="1050" dirty="0"/>
              </a:p>
            </p:txBody>
          </p:sp>
          <p:sp>
            <p:nvSpPr>
              <p:cNvPr id="16" name="テキスト ボックス 15">
                <a:extLst>
                  <a:ext uri="{FF2B5EF4-FFF2-40B4-BE49-F238E27FC236}">
                    <a16:creationId xmlns:a16="http://schemas.microsoft.com/office/drawing/2014/main" id="{154FF300-608B-9F7B-5906-B3CB2AFD75F1}"/>
                  </a:ext>
                </a:extLst>
              </p:cNvPr>
              <p:cNvSpPr txBox="1"/>
              <p:nvPr/>
            </p:nvSpPr>
            <p:spPr>
              <a:xfrm>
                <a:off x="4516796" y="6914832"/>
                <a:ext cx="1584000" cy="162000"/>
              </a:xfrm>
              <a:prstGeom prst="rect">
                <a:avLst/>
              </a:prstGeom>
              <a:solidFill>
                <a:schemeClr val="bg1"/>
              </a:solidFill>
            </p:spPr>
            <p:txBody>
              <a:bodyPr wrap="square" lIns="0" tIns="0" rIns="0" bIns="0" rtlCol="0" anchor="ctr" anchorCtr="1">
                <a:spAutoFit/>
              </a:bodyPr>
              <a:lstStyle/>
              <a:p>
                <a:pPr algn="ctr"/>
                <a:r>
                  <a:rPr lang="en-US" altLang="ja-JP" sz="1050" dirty="0"/>
                  <a:t>(</a:t>
                </a:r>
                <a:r>
                  <a:rPr lang="ja-JP" altLang="en-US" sz="1050" dirty="0"/>
                  <a:t>手法</a:t>
                </a:r>
                <a:r>
                  <a:rPr lang="en-US" altLang="ja-JP" sz="1050" dirty="0"/>
                  <a:t>3)</a:t>
                </a:r>
                <a:endParaRPr kumimoji="1" lang="en-US" altLang="ja-JP" sz="1050" dirty="0"/>
              </a:p>
            </p:txBody>
          </p:sp>
          <p:sp>
            <p:nvSpPr>
              <p:cNvPr id="17" name="テキスト ボックス 16">
                <a:extLst>
                  <a:ext uri="{FF2B5EF4-FFF2-40B4-BE49-F238E27FC236}">
                    <a16:creationId xmlns:a16="http://schemas.microsoft.com/office/drawing/2014/main" id="{762F2524-7BC9-EE9C-F144-E40D1EFAD894}"/>
                  </a:ext>
                </a:extLst>
              </p:cNvPr>
              <p:cNvSpPr txBox="1"/>
              <p:nvPr/>
            </p:nvSpPr>
            <p:spPr>
              <a:xfrm>
                <a:off x="6319714" y="6914831"/>
                <a:ext cx="1332000" cy="162000"/>
              </a:xfrm>
              <a:prstGeom prst="rect">
                <a:avLst/>
              </a:prstGeom>
              <a:solidFill>
                <a:schemeClr val="bg1"/>
              </a:solidFill>
            </p:spPr>
            <p:txBody>
              <a:bodyPr wrap="square" lIns="0" tIns="0" rIns="0" bIns="0" rtlCol="0" anchor="ctr" anchorCtr="1">
                <a:spAutoFit/>
              </a:bodyPr>
              <a:lstStyle/>
              <a:p>
                <a:pPr algn="ctr"/>
                <a:r>
                  <a:rPr lang="en-US" altLang="ja-JP" sz="1050" dirty="0"/>
                  <a:t>(</a:t>
                </a:r>
                <a:r>
                  <a:rPr lang="ja-JP" altLang="en-US" sz="1050" dirty="0"/>
                  <a:t>手法</a:t>
                </a:r>
                <a:r>
                  <a:rPr lang="en-US" altLang="ja-JP" sz="1050" dirty="0"/>
                  <a:t>4)</a:t>
                </a:r>
                <a:endParaRPr kumimoji="1" lang="en-US" altLang="ja-JP" sz="1050" dirty="0"/>
              </a:p>
            </p:txBody>
          </p:sp>
          <p:sp>
            <p:nvSpPr>
              <p:cNvPr id="20" name="テキスト ボックス 19">
                <a:extLst>
                  <a:ext uri="{FF2B5EF4-FFF2-40B4-BE49-F238E27FC236}">
                    <a16:creationId xmlns:a16="http://schemas.microsoft.com/office/drawing/2014/main" id="{CF781A4E-23AE-A5CE-D875-B100EBF22FDA}"/>
                  </a:ext>
                </a:extLst>
              </p:cNvPr>
              <p:cNvSpPr txBox="1"/>
              <p:nvPr/>
            </p:nvSpPr>
            <p:spPr>
              <a:xfrm>
                <a:off x="7839074" y="6914832"/>
                <a:ext cx="1548000" cy="162000"/>
              </a:xfrm>
              <a:prstGeom prst="rect">
                <a:avLst/>
              </a:prstGeom>
              <a:solidFill>
                <a:schemeClr val="bg1"/>
              </a:solidFill>
            </p:spPr>
            <p:txBody>
              <a:bodyPr wrap="square" lIns="0" tIns="0" rIns="0" bIns="0" rtlCol="0" anchor="ctr" anchorCtr="1">
                <a:spAutoFit/>
              </a:bodyPr>
              <a:lstStyle/>
              <a:p>
                <a:pPr algn="ctr"/>
                <a:r>
                  <a:rPr lang="en-US" altLang="ja-JP" sz="1050" dirty="0"/>
                  <a:t>(</a:t>
                </a:r>
                <a:r>
                  <a:rPr lang="ja-JP" altLang="en-US" sz="1050" dirty="0"/>
                  <a:t>手法</a:t>
                </a:r>
                <a:r>
                  <a:rPr lang="en-US" altLang="ja-JP" sz="1050" dirty="0"/>
                  <a:t>5)</a:t>
                </a:r>
                <a:endParaRPr kumimoji="1" lang="en-US" altLang="ja-JP" sz="1050" dirty="0"/>
              </a:p>
            </p:txBody>
          </p:sp>
          <p:sp>
            <p:nvSpPr>
              <p:cNvPr id="21" name="テキスト ボックス 20">
                <a:extLst>
                  <a:ext uri="{FF2B5EF4-FFF2-40B4-BE49-F238E27FC236}">
                    <a16:creationId xmlns:a16="http://schemas.microsoft.com/office/drawing/2014/main" id="{A272D4B8-BBD8-A6E6-C921-279F88CAF1A4}"/>
                  </a:ext>
                </a:extLst>
              </p:cNvPr>
              <p:cNvSpPr txBox="1"/>
              <p:nvPr/>
            </p:nvSpPr>
            <p:spPr>
              <a:xfrm>
                <a:off x="2332274" y="6914831"/>
                <a:ext cx="1296000" cy="162000"/>
              </a:xfrm>
              <a:prstGeom prst="rect">
                <a:avLst/>
              </a:prstGeom>
              <a:solidFill>
                <a:schemeClr val="bg1"/>
              </a:solidFill>
            </p:spPr>
            <p:txBody>
              <a:bodyPr wrap="square" lIns="0" tIns="0" rIns="0" bIns="0" rtlCol="0" anchor="ctr" anchorCtr="1">
                <a:spAutoFit/>
              </a:bodyPr>
              <a:lstStyle/>
              <a:p>
                <a:pPr algn="ctr"/>
                <a:r>
                  <a:rPr lang="en-US" altLang="ja-JP" sz="1050" dirty="0"/>
                  <a:t>(</a:t>
                </a:r>
                <a:r>
                  <a:rPr lang="ja-JP" altLang="en-US" sz="1050" dirty="0"/>
                  <a:t>手法</a:t>
                </a:r>
                <a:r>
                  <a:rPr lang="en-US" altLang="ja-JP" sz="1050" dirty="0"/>
                  <a:t>1)</a:t>
                </a:r>
                <a:endParaRPr kumimoji="1" lang="en-US" altLang="ja-JP" sz="1050" dirty="0"/>
              </a:p>
            </p:txBody>
          </p:sp>
        </p:grpSp>
        <p:sp>
          <p:nvSpPr>
            <p:cNvPr id="14" name="テキスト ボックス 13"/>
            <p:cNvSpPr txBox="1"/>
            <p:nvPr/>
          </p:nvSpPr>
          <p:spPr>
            <a:xfrm>
              <a:off x="1514187" y="2724487"/>
              <a:ext cx="7668000" cy="432000"/>
            </a:xfrm>
            <a:prstGeom prst="rect">
              <a:avLst/>
            </a:prstGeom>
            <a:noFill/>
          </p:spPr>
          <p:txBody>
            <a:bodyPr wrap="none" rtlCol="0" anchor="ctr" anchorCtr="1">
              <a:noAutofit/>
            </a:bodyPr>
            <a:lstStyle/>
            <a:p>
              <a:r>
                <a:rPr kumimoji="1" lang="en-US" altLang="ja-JP" dirty="0">
                  <a:ea typeface="+mn-ea"/>
                </a:rPr>
                <a:t>RE100</a:t>
              </a:r>
              <a:r>
                <a:rPr kumimoji="1" lang="ja-JP" altLang="en-US" dirty="0">
                  <a:ea typeface="+mn-ea"/>
                </a:rPr>
                <a:t>参加企業の再エネ調達手法の推移</a:t>
              </a:r>
            </a:p>
          </p:txBody>
        </p:sp>
        <p:sp>
          <p:nvSpPr>
            <p:cNvPr id="28" name="正方形/長方形 27">
              <a:extLst>
                <a:ext uri="{FF2B5EF4-FFF2-40B4-BE49-F238E27FC236}">
                  <a16:creationId xmlns:a16="http://schemas.microsoft.com/office/drawing/2014/main" id="{B947D425-DE9D-4666-42A0-D0977DB025C5}"/>
                </a:ext>
              </a:extLst>
            </p:cNvPr>
            <p:cNvSpPr/>
            <p:nvPr/>
          </p:nvSpPr>
          <p:spPr>
            <a:xfrm>
              <a:off x="1899319" y="5904112"/>
              <a:ext cx="199130" cy="199130"/>
            </a:xfrm>
            <a:prstGeom prst="rect">
              <a:avLst/>
            </a:prstGeom>
            <a:solidFill>
              <a:srgbClr val="1528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7E5536EF-6C43-2F97-B5EF-B716CBA72866}"/>
                </a:ext>
              </a:extLst>
            </p:cNvPr>
            <p:cNvSpPr/>
            <p:nvPr/>
          </p:nvSpPr>
          <p:spPr>
            <a:xfrm>
              <a:off x="3059028" y="5904112"/>
              <a:ext cx="199130" cy="199130"/>
            </a:xfrm>
            <a:prstGeom prst="rect">
              <a:avLst/>
            </a:prstGeom>
            <a:solidFill>
              <a:srgbClr val="3863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CC0939E1-0638-30CA-A6A3-7F17956D2A28}"/>
                </a:ext>
              </a:extLst>
            </p:cNvPr>
            <p:cNvSpPr/>
            <p:nvPr/>
          </p:nvSpPr>
          <p:spPr>
            <a:xfrm>
              <a:off x="3958873" y="5904112"/>
              <a:ext cx="199130" cy="199130"/>
            </a:xfrm>
            <a:prstGeom prst="rect">
              <a:avLst/>
            </a:prstGeom>
            <a:solidFill>
              <a:srgbClr val="70CB5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60A31663-CFCA-71AD-3590-C9C1F25765DC}"/>
                </a:ext>
              </a:extLst>
            </p:cNvPr>
            <p:cNvSpPr/>
            <p:nvPr/>
          </p:nvSpPr>
          <p:spPr>
            <a:xfrm>
              <a:off x="5704141" y="5904112"/>
              <a:ext cx="199130" cy="199130"/>
            </a:xfrm>
            <a:prstGeom prst="rect">
              <a:avLst/>
            </a:prstGeom>
            <a:solidFill>
              <a:srgbClr val="BAFCA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32" name="正方形/長方形 31">
              <a:extLst>
                <a:ext uri="{FF2B5EF4-FFF2-40B4-BE49-F238E27FC236}">
                  <a16:creationId xmlns:a16="http://schemas.microsoft.com/office/drawing/2014/main" id="{A730A5E2-3E4F-F572-3AFD-AA110BBDA8FC}"/>
                </a:ext>
              </a:extLst>
            </p:cNvPr>
            <p:cNvSpPr/>
            <p:nvPr/>
          </p:nvSpPr>
          <p:spPr>
            <a:xfrm>
              <a:off x="7449409" y="5904112"/>
              <a:ext cx="199130" cy="199130"/>
            </a:xfrm>
            <a:prstGeom prst="rect">
              <a:avLst/>
            </a:prstGeom>
            <a:solidFill>
              <a:srgbClr val="AFB0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361AE01B-99AC-AA85-7BBC-4A43822E1197}"/>
                </a:ext>
              </a:extLst>
            </p:cNvPr>
            <p:cNvPicPr>
              <a:picLocks noChangeAspect="1"/>
            </p:cNvPicPr>
            <p:nvPr/>
          </p:nvPicPr>
          <p:blipFill>
            <a:blip r:embed="rId3"/>
            <a:stretch>
              <a:fillRect/>
            </a:stretch>
          </p:blipFill>
          <p:spPr>
            <a:xfrm>
              <a:off x="156513" y="3174135"/>
              <a:ext cx="10368000" cy="2625314"/>
            </a:xfrm>
            <a:prstGeom prst="rect">
              <a:avLst/>
            </a:prstGeom>
          </p:spPr>
        </p:pic>
      </p:grpSp>
    </p:spTree>
    <p:extLst>
      <p:ext uri="{BB962C8B-B14F-4D97-AF65-F5344CB8AC3E}">
        <p14:creationId xmlns:p14="http://schemas.microsoft.com/office/powerpoint/2010/main" val="38518543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A79F2-2450-C9A4-1DB9-BACA68A4AA6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7C16D23-0027-B4CB-3135-E0F262EB663B}"/>
              </a:ext>
            </a:extLst>
          </p:cNvPr>
          <p:cNvSpPr>
            <a:spLocks noGrp="1"/>
          </p:cNvSpPr>
          <p:nvPr>
            <p:ph type="title"/>
          </p:nvPr>
        </p:nvSpPr>
        <p:spPr/>
        <p:txBody>
          <a:bodyPr/>
          <a:lstStyle/>
          <a:p>
            <a:r>
              <a:rPr lang="en-US" altLang="zh-TW" dirty="0"/>
              <a:t>【</a:t>
            </a:r>
            <a:r>
              <a:rPr lang="zh-TW" altLang="en-US" dirty="0"/>
              <a:t>参考</a:t>
            </a:r>
            <a:r>
              <a:rPr lang="en-US" altLang="zh-TW" dirty="0"/>
              <a:t>】</a:t>
            </a:r>
            <a:r>
              <a:rPr lang="zh-TW" altLang="en-US" dirty="0"/>
              <a:t>関連資料</a:t>
            </a:r>
            <a:endParaRPr kumimoji="1" lang="ja-JP" altLang="en-US" dirty="0"/>
          </a:p>
        </p:txBody>
      </p:sp>
      <p:sp>
        <p:nvSpPr>
          <p:cNvPr id="3" name="コンテンツ プレースホルダー 2">
            <a:extLst>
              <a:ext uri="{FF2B5EF4-FFF2-40B4-BE49-F238E27FC236}">
                <a16:creationId xmlns:a16="http://schemas.microsoft.com/office/drawing/2014/main" id="{E3D83EBA-2FFC-7F45-C721-74B4100D29C3}"/>
              </a:ext>
            </a:extLst>
          </p:cNvPr>
          <p:cNvSpPr>
            <a:spLocks noGrp="1"/>
          </p:cNvSpPr>
          <p:nvPr>
            <p:ph sz="quarter" idx="12"/>
          </p:nvPr>
        </p:nvSpPr>
        <p:spPr>
          <a:xfrm>
            <a:off x="161925" y="1110920"/>
            <a:ext cx="10367963" cy="634941"/>
          </a:xfrm>
        </p:spPr>
        <p:txBody>
          <a:bodyPr/>
          <a:lstStyle/>
          <a:p>
            <a:r>
              <a:rPr lang="en-US" altLang="ja-JP" dirty="0"/>
              <a:t>RE100</a:t>
            </a:r>
            <a:r>
              <a:rPr lang="ja-JP" altLang="en-US" dirty="0"/>
              <a:t>ウェブサイトには、</a:t>
            </a:r>
            <a:r>
              <a:rPr lang="en-US" altLang="ja-JP" dirty="0"/>
              <a:t>RE100</a:t>
            </a:r>
            <a:r>
              <a:rPr lang="ja-JP" altLang="en-US" dirty="0"/>
              <a:t>参加要件など各種資料が掲載されている</a:t>
            </a:r>
          </a:p>
        </p:txBody>
      </p:sp>
      <p:graphicFrame>
        <p:nvGraphicFramePr>
          <p:cNvPr id="4" name="表 3">
            <a:extLst>
              <a:ext uri="{FF2B5EF4-FFF2-40B4-BE49-F238E27FC236}">
                <a16:creationId xmlns:a16="http://schemas.microsoft.com/office/drawing/2014/main" id="{705C12A1-283D-A121-F91C-94F1BC6C503C}"/>
              </a:ext>
            </a:extLst>
          </p:cNvPr>
          <p:cNvGraphicFramePr>
            <a:graphicFrameLocks noGrp="1"/>
          </p:cNvGraphicFramePr>
          <p:nvPr/>
        </p:nvGraphicFramePr>
        <p:xfrm>
          <a:off x="1341728" y="2884928"/>
          <a:ext cx="8008355" cy="3535680"/>
        </p:xfrm>
        <a:graphic>
          <a:graphicData uri="http://schemas.openxmlformats.org/drawingml/2006/table">
            <a:tbl>
              <a:tblPr firstRow="1" bandRow="1"/>
              <a:tblGrid>
                <a:gridCol w="2880000">
                  <a:extLst>
                    <a:ext uri="{9D8B030D-6E8A-4147-A177-3AD203B41FA5}">
                      <a16:colId xmlns:a16="http://schemas.microsoft.com/office/drawing/2014/main" val="20000"/>
                    </a:ext>
                  </a:extLst>
                </a:gridCol>
                <a:gridCol w="4320000">
                  <a:extLst>
                    <a:ext uri="{9D8B030D-6E8A-4147-A177-3AD203B41FA5}">
                      <a16:colId xmlns:a16="http://schemas.microsoft.com/office/drawing/2014/main" val="20001"/>
                    </a:ext>
                  </a:extLst>
                </a:gridCol>
                <a:gridCol w="808355">
                  <a:extLst>
                    <a:ext uri="{9D8B030D-6E8A-4147-A177-3AD203B41FA5}">
                      <a16:colId xmlns:a16="http://schemas.microsoft.com/office/drawing/2014/main" val="20002"/>
                    </a:ext>
                  </a:extLst>
                </a:gridCol>
              </a:tblGrid>
              <a:tr h="0">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spcBef>
                          <a:spcPts val="600"/>
                        </a:spcBef>
                      </a:pPr>
                      <a:r>
                        <a:rPr kumimoji="1" lang="ja-JP" altLang="en-US" sz="2000" dirty="0">
                          <a:solidFill>
                            <a:sysClr val="windowText" lastClr="000000"/>
                          </a:solidFill>
                          <a:latin typeface="+mn-ea"/>
                          <a:ea typeface="+mn-ea"/>
                        </a:rPr>
                        <a:t>資料名</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spcBef>
                          <a:spcPts val="600"/>
                        </a:spcBef>
                      </a:pPr>
                      <a:r>
                        <a:rPr kumimoji="1" lang="ja-JP" altLang="en-US" sz="2000" dirty="0">
                          <a:solidFill>
                            <a:sysClr val="windowText" lastClr="000000"/>
                          </a:solidFill>
                          <a:latin typeface="+mn-ea"/>
                          <a:ea typeface="+mn-ea"/>
                        </a:rPr>
                        <a:t>概要</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spcBef>
                          <a:spcPts val="600"/>
                        </a:spcBef>
                      </a:pPr>
                      <a:r>
                        <a:rPr kumimoji="1" lang="en-US" altLang="ja-JP" sz="2000" b="1" dirty="0">
                          <a:solidFill>
                            <a:sysClr val="windowText" lastClr="000000"/>
                          </a:solidFill>
                          <a:latin typeface="+mn-ea"/>
                          <a:ea typeface="+mn-ea"/>
                        </a:rPr>
                        <a:t>URL</a:t>
                      </a:r>
                      <a:endParaRPr kumimoji="1" lang="ja-JP" altLang="en-US" sz="2000" b="1" dirty="0">
                        <a:solidFill>
                          <a:sysClr val="windowText" lastClr="000000"/>
                        </a:solidFill>
                        <a:latin typeface="+mn-ea"/>
                        <a:ea typeface="+mn-ea"/>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spcBef>
                          <a:spcPts val="600"/>
                        </a:spcBef>
                      </a:pPr>
                      <a:r>
                        <a:rPr kumimoji="1" lang="en-US" altLang="ja-JP" sz="1600" dirty="0">
                          <a:latin typeface="+mn-ea"/>
                          <a:ea typeface="+mn-ea"/>
                        </a:rPr>
                        <a:t>RE100 Joining Criteria</a:t>
                      </a:r>
                      <a:endParaRPr kumimoji="1" lang="ja-JP" altLang="en-US" sz="16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spcBef>
                          <a:spcPts val="0"/>
                        </a:spcBef>
                        <a:buFont typeface="Arial" panose="020B0604020202020204" pitchFamily="34" charset="0"/>
                        <a:buNone/>
                      </a:pPr>
                      <a:r>
                        <a:rPr kumimoji="1" lang="en-US" altLang="ja-JP" sz="1600" b="1" u="none" dirty="0">
                          <a:latin typeface="+mn-ea"/>
                          <a:ea typeface="+mn-ea"/>
                        </a:rPr>
                        <a:t>RE100</a:t>
                      </a:r>
                      <a:r>
                        <a:rPr kumimoji="1" lang="ja-JP" altLang="en-US" sz="1600" b="1" u="none" dirty="0">
                          <a:latin typeface="+mn-ea"/>
                          <a:ea typeface="+mn-ea"/>
                        </a:rPr>
                        <a:t>参加要件</a:t>
                      </a:r>
                    </a:p>
                    <a:p>
                      <a:pPr marL="0" indent="0">
                        <a:spcBef>
                          <a:spcPts val="0"/>
                        </a:spcBef>
                        <a:buFont typeface="Arial" panose="020B0604020202020204" pitchFamily="34" charset="0"/>
                        <a:buNone/>
                      </a:pPr>
                      <a:r>
                        <a:rPr kumimoji="1" lang="en-US" altLang="ja-JP" sz="1600" u="none" dirty="0">
                          <a:latin typeface="+mn-ea"/>
                          <a:ea typeface="+mn-ea"/>
                        </a:rPr>
                        <a:t>RE100</a:t>
                      </a:r>
                      <a:r>
                        <a:rPr kumimoji="1" lang="ja-JP" altLang="en-US" sz="1600" u="none" dirty="0">
                          <a:latin typeface="+mn-ea"/>
                          <a:ea typeface="+mn-ea"/>
                        </a:rPr>
                        <a:t>の参加要件を整理したもの</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Bef>
                          <a:spcPts val="600"/>
                        </a:spcBef>
                        <a:buFont typeface="Arial" panose="020B0604020202020204" pitchFamily="34" charset="0"/>
                        <a:buNone/>
                      </a:pPr>
                      <a:r>
                        <a:rPr kumimoji="1" lang="ja-JP" altLang="en-US" sz="1600" dirty="0">
                          <a:latin typeface="+mn-ea"/>
                          <a:ea typeface="+mn-ea"/>
                          <a:hlinkClick r:id="rId3"/>
                        </a:rPr>
                        <a:t>リンク</a:t>
                      </a:r>
                      <a:endParaRPr kumimoji="1" lang="en-US" altLang="ja-JP" sz="16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spcBef>
                          <a:spcPts val="600"/>
                        </a:spcBef>
                      </a:pPr>
                      <a:r>
                        <a:rPr kumimoji="1" lang="en-US" altLang="ja-JP" sz="1600" dirty="0">
                          <a:latin typeface="+mn-ea"/>
                          <a:ea typeface="+mn-ea"/>
                        </a:rPr>
                        <a:t>RE100 Technical Criteria</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600" b="1" u="none" dirty="0">
                          <a:latin typeface="+mn-ea"/>
                          <a:ea typeface="+mn-ea"/>
                        </a:rPr>
                        <a:t>RE100</a:t>
                      </a:r>
                      <a:r>
                        <a:rPr kumimoji="1" lang="ja-JP" altLang="en-US" sz="1600" b="1" u="none" dirty="0">
                          <a:latin typeface="+mn-ea"/>
                          <a:ea typeface="+mn-ea"/>
                        </a:rPr>
                        <a:t>技術要件</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600" u="none" dirty="0">
                          <a:latin typeface="+mn-ea"/>
                          <a:ea typeface="+mn-ea"/>
                        </a:rPr>
                        <a:t>RE100</a:t>
                      </a:r>
                      <a:r>
                        <a:rPr kumimoji="1" lang="ja-JP" altLang="en-US" sz="1600" u="none" dirty="0">
                          <a:latin typeface="+mn-ea"/>
                          <a:ea typeface="+mn-ea"/>
                        </a:rPr>
                        <a:t>で認められる再エネ電力調達手法を整理したもの</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1" lang="ja-JP" altLang="en-US" sz="1600" dirty="0">
                          <a:latin typeface="+mn-ea"/>
                          <a:ea typeface="+mn-ea"/>
                          <a:hlinkClick r:id="rId4"/>
                        </a:rPr>
                        <a:t>リンク</a:t>
                      </a:r>
                      <a:endParaRPr kumimoji="1" lang="en-US" altLang="ja-JP" sz="16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pPr>
                        <a:spcBef>
                          <a:spcPts val="600"/>
                        </a:spcBef>
                      </a:pPr>
                      <a:r>
                        <a:rPr kumimoji="1" lang="en-US" altLang="ja-JP" sz="1600" baseline="0" dirty="0">
                          <a:latin typeface="+mn-ea"/>
                          <a:ea typeface="+mn-ea"/>
                        </a:rPr>
                        <a:t>Reporting Guidance</a:t>
                      </a:r>
                      <a:endParaRPr kumimoji="1" lang="ja-JP" altLang="en-US" sz="16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1" u="none" dirty="0">
                          <a:latin typeface="+mn-ea"/>
                          <a:ea typeface="+mn-ea"/>
                        </a:rPr>
                        <a:t>報告ガイダンス</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u="none" dirty="0">
                          <a:latin typeface="+mn-ea"/>
                          <a:ea typeface="+mn-ea"/>
                        </a:rPr>
                        <a:t>再エネ調達目標の進捗報告の方法を整理したもの</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Bef>
                          <a:spcPts val="600"/>
                        </a:spcBef>
                        <a:buFont typeface="Arial" panose="020B0604020202020204" pitchFamily="34" charset="0"/>
                        <a:buNone/>
                      </a:pPr>
                      <a:r>
                        <a:rPr kumimoji="1" lang="ja-JP" altLang="en-US" sz="1600" dirty="0">
                          <a:latin typeface="+mn-ea"/>
                          <a:ea typeface="+mn-ea"/>
                          <a:hlinkClick r:id="rId5"/>
                        </a:rPr>
                        <a:t>リンク</a:t>
                      </a:r>
                      <a:endParaRPr kumimoji="1" lang="ja-JP" altLang="en-US" sz="16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5608420"/>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spcBef>
                          <a:spcPts val="600"/>
                        </a:spcBef>
                      </a:pPr>
                      <a:r>
                        <a:rPr kumimoji="1" lang="en-US" altLang="ja-JP" sz="1600" dirty="0">
                          <a:latin typeface="+mn-ea"/>
                          <a:ea typeface="+mn-ea"/>
                        </a:rPr>
                        <a:t>Credible claims</a:t>
                      </a:r>
                      <a:endParaRPr kumimoji="1" lang="ja-JP" altLang="en-US" sz="16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spcBef>
                          <a:spcPts val="0"/>
                        </a:spcBef>
                        <a:buFont typeface="Arial" panose="020B0604020202020204" pitchFamily="34" charset="0"/>
                        <a:buNone/>
                      </a:pPr>
                      <a:r>
                        <a:rPr kumimoji="1" lang="ja-JP" altLang="en-US" sz="1600" b="1" u="none" dirty="0">
                          <a:latin typeface="+mn-ea"/>
                          <a:ea typeface="+mn-ea"/>
                        </a:rPr>
                        <a:t>信頼性のある主張</a:t>
                      </a:r>
                    </a:p>
                    <a:p>
                      <a:pPr marL="0" indent="0">
                        <a:spcBef>
                          <a:spcPts val="0"/>
                        </a:spcBef>
                        <a:buFont typeface="Arial" panose="020B0604020202020204" pitchFamily="34" charset="0"/>
                        <a:buNone/>
                      </a:pPr>
                      <a:r>
                        <a:rPr kumimoji="1" lang="ja-JP" altLang="en-US" sz="1600" u="none" dirty="0">
                          <a:latin typeface="+mn-ea"/>
                          <a:ea typeface="+mn-ea"/>
                        </a:rPr>
                        <a:t>再エネ電力の使用を主張する際に必要な根拠を</a:t>
                      </a:r>
                      <a:br>
                        <a:rPr kumimoji="1" lang="ja-JP" altLang="en-US" sz="1600" u="none" dirty="0">
                          <a:latin typeface="+mn-ea"/>
                          <a:ea typeface="+mn-ea"/>
                        </a:rPr>
                      </a:br>
                      <a:r>
                        <a:rPr kumimoji="1" lang="ja-JP" altLang="en-US" sz="1600" u="none" dirty="0">
                          <a:latin typeface="+mn-ea"/>
                          <a:ea typeface="+mn-ea"/>
                        </a:rPr>
                        <a:t>整理したもの</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Bef>
                          <a:spcPts val="600"/>
                        </a:spcBef>
                        <a:buFont typeface="Arial" panose="020B0604020202020204" pitchFamily="34" charset="0"/>
                        <a:buNone/>
                      </a:pPr>
                      <a:r>
                        <a:rPr kumimoji="1" lang="ja-JP" altLang="en-US" sz="1600" dirty="0">
                          <a:latin typeface="+mn-ea"/>
                          <a:ea typeface="+mn-ea"/>
                          <a:hlinkClick r:id="rId6"/>
                        </a:rPr>
                        <a:t>リンク</a:t>
                      </a:r>
                      <a:endParaRPr kumimoji="1" lang="ja-JP" altLang="en-US" sz="16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0">
                <a:tc>
                  <a:txBody>
                    <a:bodyPr/>
                    <a:lstStyle/>
                    <a:p>
                      <a:pPr>
                        <a:spcBef>
                          <a:spcPts val="600"/>
                        </a:spcBef>
                      </a:pPr>
                      <a:r>
                        <a:rPr kumimoji="1" lang="en-US" altLang="ja-JP" sz="1600" dirty="0">
                          <a:latin typeface="+mn-ea"/>
                          <a:ea typeface="+mn-ea"/>
                        </a:rPr>
                        <a:t>FAQs</a:t>
                      </a:r>
                      <a:endParaRPr kumimoji="1" lang="ja-JP" altLang="en-US" sz="16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1" u="none" dirty="0">
                          <a:latin typeface="+mn-ea"/>
                          <a:ea typeface="+mn-ea"/>
                        </a:rPr>
                        <a:t>よくある質問</a:t>
                      </a:r>
                      <a:endParaRPr kumimoji="1" lang="en-US" altLang="ja-JP" sz="1600" b="1" u="none"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1" lang="ja-JP" altLang="en-US" sz="1600" u="none" dirty="0">
                          <a:latin typeface="+mn-ea"/>
                          <a:ea typeface="+mn-ea"/>
                          <a:hlinkClick r:id="rId7"/>
                        </a:rPr>
                        <a:t>リンク</a:t>
                      </a:r>
                      <a:endParaRPr kumimoji="1" lang="ja-JP" altLang="en-US" sz="1600" u="none"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5897984"/>
                  </a:ext>
                </a:extLst>
              </a:tr>
            </a:tbl>
          </a:graphicData>
        </a:graphic>
      </p:graphicFrame>
      <p:sp>
        <p:nvSpPr>
          <p:cNvPr id="5" name="Text Box 9">
            <a:extLst>
              <a:ext uri="{FF2B5EF4-FFF2-40B4-BE49-F238E27FC236}">
                <a16:creationId xmlns:a16="http://schemas.microsoft.com/office/drawing/2014/main" id="{792A8B27-81C8-548A-342B-E21B087E320F}"/>
              </a:ext>
            </a:extLst>
          </p:cNvPr>
          <p:cNvSpPr txBox="1">
            <a:spLocks noChangeArrowheads="1"/>
          </p:cNvSpPr>
          <p:nvPr/>
        </p:nvSpPr>
        <p:spPr bwMode="auto">
          <a:xfrm>
            <a:off x="629381" y="7095829"/>
            <a:ext cx="9433047" cy="279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fontAlgn="auto">
              <a:spcBef>
                <a:spcPts val="600"/>
              </a:spcBef>
              <a:spcAft>
                <a:spcPts val="0"/>
              </a:spcAft>
            </a:pPr>
            <a:r>
              <a:rPr lang="en-US" altLang="ja-JP" sz="1200" b="1" dirty="0">
                <a:latin typeface="+mn-ea"/>
                <a:ea typeface="+mn-ea"/>
              </a:rPr>
              <a:t>※</a:t>
            </a:r>
            <a:r>
              <a:rPr lang="ja-JP" altLang="en-US" sz="1200" b="1" dirty="0">
                <a:latin typeface="+mn-ea"/>
                <a:ea typeface="+mn-ea"/>
              </a:rPr>
              <a:t>最新情報やその他の資料は </a:t>
            </a:r>
            <a:r>
              <a:rPr lang="en-US" altLang="ja-JP" sz="1200" b="1" dirty="0">
                <a:latin typeface="+mn-ea"/>
                <a:ea typeface="+mn-ea"/>
                <a:hlinkClick r:id="rId8"/>
              </a:rPr>
              <a:t>RE100</a:t>
            </a:r>
            <a:r>
              <a:rPr lang="ja-JP" altLang="en-US" sz="1200" b="1" dirty="0">
                <a:latin typeface="+mn-ea"/>
                <a:ea typeface="+mn-ea"/>
                <a:hlinkClick r:id="rId8"/>
              </a:rPr>
              <a:t>ウェブサイト</a:t>
            </a:r>
            <a:r>
              <a:rPr lang="ja-JP" altLang="en-US" sz="1200" b="1" dirty="0">
                <a:latin typeface="+mn-ea"/>
                <a:ea typeface="+mn-ea"/>
              </a:rPr>
              <a:t> </a:t>
            </a:r>
            <a:r>
              <a:rPr lang="en-US" altLang="ja-JP" sz="1200" b="1" dirty="0">
                <a:latin typeface="+mn-ea"/>
                <a:ea typeface="+mn-ea"/>
              </a:rPr>
              <a:t>/ </a:t>
            </a:r>
            <a:r>
              <a:rPr lang="en-US" altLang="ja-JP" sz="1200" b="1" dirty="0">
                <a:latin typeface="+mn-ea"/>
                <a:ea typeface="+mn-ea"/>
                <a:hlinkClick r:id="rId9"/>
              </a:rPr>
              <a:t>JCLP</a:t>
            </a:r>
            <a:r>
              <a:rPr lang="ja-JP" altLang="en-US" sz="1200" b="1" dirty="0">
                <a:latin typeface="+mn-ea"/>
                <a:ea typeface="+mn-ea"/>
                <a:hlinkClick r:id="rId9"/>
              </a:rPr>
              <a:t>事務局ウェブサイト</a:t>
            </a:r>
            <a:r>
              <a:rPr lang="ja-JP" altLang="en-US" sz="1200" b="1" dirty="0">
                <a:latin typeface="+mn-ea"/>
                <a:ea typeface="+mn-ea"/>
              </a:rPr>
              <a:t> </a:t>
            </a:r>
            <a:r>
              <a:rPr lang="en-US" altLang="ja-JP" sz="1200" b="1" dirty="0">
                <a:latin typeface="+mn-ea"/>
                <a:ea typeface="+mn-ea"/>
              </a:rPr>
              <a:t>/ </a:t>
            </a:r>
            <a:r>
              <a:rPr lang="ja-JP" altLang="en-US" sz="1200" b="1" dirty="0">
                <a:solidFill>
                  <a:srgbClr val="000000"/>
                </a:solidFill>
                <a:latin typeface="+mn-ea"/>
                <a:ea typeface="+mn-ea"/>
                <a:cs typeface="Meiryo UI" pitchFamily="50" charset="-128"/>
                <a:hlinkClick r:id="rId10"/>
              </a:rPr>
              <a:t>環境省 グリーン・バリューチェーンプラットフォーム</a:t>
            </a:r>
            <a:r>
              <a:rPr lang="ja-JP" altLang="en-US" sz="1200" b="1" dirty="0">
                <a:latin typeface="+mn-ea"/>
                <a:ea typeface="+mn-ea"/>
              </a:rPr>
              <a:t>を参照　</a:t>
            </a:r>
            <a:endParaRPr lang="ja-JP" altLang="en-US" sz="1200" b="1" dirty="0">
              <a:solidFill>
                <a:srgbClr val="000000"/>
              </a:solidFill>
              <a:latin typeface="+mn-ea"/>
              <a:ea typeface="+mn-ea"/>
              <a:cs typeface="Meiryo UI" pitchFamily="50" charset="-128"/>
            </a:endParaRPr>
          </a:p>
        </p:txBody>
      </p:sp>
    </p:spTree>
    <p:extLst>
      <p:ext uri="{BB962C8B-B14F-4D97-AF65-F5344CB8AC3E}">
        <p14:creationId xmlns:p14="http://schemas.microsoft.com/office/powerpoint/2010/main" val="13289874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r>
              <a:rPr lang="en-US" altLang="ja-JP" dirty="0"/>
              <a:t>【</a:t>
            </a:r>
            <a:r>
              <a:rPr lang="ja-JP" altLang="en-US" dirty="0"/>
              <a:t>参考</a:t>
            </a:r>
            <a:r>
              <a:rPr lang="en-US" altLang="ja-JP" dirty="0"/>
              <a:t>】</a:t>
            </a:r>
            <a:r>
              <a:rPr lang="ja-JP" altLang="en-US" dirty="0"/>
              <a:t>再エネ</a:t>
            </a:r>
            <a:r>
              <a:rPr lang="en-US" altLang="ja-JP" dirty="0"/>
              <a:t>100</a:t>
            </a:r>
            <a:r>
              <a:rPr lang="ja-JP" altLang="en-US" dirty="0"/>
              <a:t>宣言 </a:t>
            </a:r>
            <a:r>
              <a:rPr lang="en-US" altLang="ja-JP" dirty="0"/>
              <a:t>RE Action</a:t>
            </a:r>
            <a:endParaRPr lang="ja-JP" altLang="en-US" dirty="0"/>
          </a:p>
        </p:txBody>
      </p:sp>
    </p:spTree>
    <p:extLst>
      <p:ext uri="{BB962C8B-B14F-4D97-AF65-F5344CB8AC3E}">
        <p14:creationId xmlns:p14="http://schemas.microsoft.com/office/powerpoint/2010/main" val="3470710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pPr marL="742950" indent="-742950">
              <a:buFont typeface="+mj-lt"/>
              <a:buAutoNum type="arabicPeriod" startAt="2"/>
            </a:pPr>
            <a:r>
              <a:rPr lang="en-US" altLang="ja-JP" dirty="0"/>
              <a:t>RE100</a:t>
            </a:r>
            <a:r>
              <a:rPr lang="ja-JP" altLang="en-US" dirty="0"/>
              <a:t>に取り組むメリット</a:t>
            </a:r>
          </a:p>
        </p:txBody>
      </p:sp>
    </p:spTree>
    <p:extLst>
      <p:ext uri="{BB962C8B-B14F-4D97-AF65-F5344CB8AC3E}">
        <p14:creationId xmlns:p14="http://schemas.microsoft.com/office/powerpoint/2010/main" val="37313839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a:t>
            </a:r>
            <a:r>
              <a:rPr lang="ja-JP" altLang="en-US" dirty="0"/>
              <a:t>参考</a:t>
            </a:r>
            <a:r>
              <a:rPr lang="en-US" altLang="ja-JP" dirty="0"/>
              <a:t>】</a:t>
            </a:r>
            <a:r>
              <a:rPr lang="ja-JP" altLang="en-US" dirty="0"/>
              <a:t>再エネ</a:t>
            </a:r>
            <a:r>
              <a:rPr lang="en-US" altLang="ja-JP" dirty="0"/>
              <a:t>100</a:t>
            </a:r>
            <a:r>
              <a:rPr lang="ja-JP" altLang="en-US" dirty="0"/>
              <a:t>宣言 </a:t>
            </a:r>
            <a:r>
              <a:rPr lang="en-US" altLang="ja-JP" dirty="0"/>
              <a:t>RE</a:t>
            </a:r>
            <a:r>
              <a:rPr lang="ja-JP" altLang="en-US" dirty="0"/>
              <a:t> </a:t>
            </a:r>
            <a:r>
              <a:rPr lang="en-US" altLang="ja-JP" dirty="0"/>
              <a:t>Action</a:t>
            </a:r>
            <a:r>
              <a:rPr lang="ja-JP" altLang="en-US" dirty="0"/>
              <a:t>（</a:t>
            </a:r>
            <a:r>
              <a:rPr lang="en-US" altLang="ja-JP" dirty="0"/>
              <a:t>1/3</a:t>
            </a:r>
            <a:r>
              <a:rPr lang="ja-JP" altLang="en-US" dirty="0"/>
              <a:t>）</a:t>
            </a:r>
            <a:endParaRPr kumimoji="1" lang="ja-JP" altLang="en-US" dirty="0"/>
          </a:p>
        </p:txBody>
      </p:sp>
      <p:sp>
        <p:nvSpPr>
          <p:cNvPr id="7" name="コンテンツ プレースホルダー 2"/>
          <p:cNvSpPr>
            <a:spLocks noGrp="1"/>
          </p:cNvSpPr>
          <p:nvPr>
            <p:ph sz="quarter" idx="12"/>
          </p:nvPr>
        </p:nvSpPr>
        <p:spPr>
          <a:xfrm>
            <a:off x="161925" y="1110920"/>
            <a:ext cx="10367963" cy="1635214"/>
          </a:xfrm>
        </p:spPr>
        <p:txBody>
          <a:bodyPr/>
          <a:lstStyle/>
          <a:p>
            <a:r>
              <a:rPr lang="en-US" altLang="ja-JP" dirty="0"/>
              <a:t>RE100</a:t>
            </a:r>
            <a:r>
              <a:rPr lang="ja-JP" altLang="en-US" dirty="0"/>
              <a:t>は“影響力のある企業”という参加要件を有し、多くの中小企業や非企業（自治体、</a:t>
            </a:r>
            <a:br>
              <a:rPr lang="en-US" altLang="ja-JP" dirty="0"/>
            </a:br>
            <a:r>
              <a:rPr lang="ja-JP" altLang="en-US" dirty="0"/>
              <a:t>教育機関、医療法人など）は、</a:t>
            </a:r>
            <a:r>
              <a:rPr lang="en-US" altLang="ja-JP" dirty="0"/>
              <a:t>RE100</a:t>
            </a:r>
            <a:r>
              <a:rPr lang="ja-JP" altLang="en-US" dirty="0"/>
              <a:t>の意思に賛同していたとしても参加することができない</a:t>
            </a:r>
            <a:endParaRPr lang="en-US" altLang="ja-JP" dirty="0"/>
          </a:p>
          <a:p>
            <a:r>
              <a:rPr lang="ja-JP" altLang="en-US" dirty="0"/>
              <a:t>再エネ</a:t>
            </a:r>
            <a:r>
              <a:rPr lang="en-US" altLang="ja-JP" dirty="0"/>
              <a:t>100</a:t>
            </a:r>
            <a:r>
              <a:rPr lang="ja-JP" altLang="en-US" dirty="0"/>
              <a:t>宣言 </a:t>
            </a:r>
            <a:r>
              <a:rPr lang="en-US" altLang="ja-JP" dirty="0"/>
              <a:t>RE</a:t>
            </a:r>
            <a:r>
              <a:rPr lang="ja-JP" altLang="en-US" dirty="0"/>
              <a:t> </a:t>
            </a:r>
            <a:r>
              <a:rPr lang="en-US" altLang="ja-JP" dirty="0"/>
              <a:t>Action</a:t>
            </a:r>
            <a:r>
              <a:rPr lang="ja-JP" altLang="en-US" dirty="0"/>
              <a:t>は、</a:t>
            </a:r>
            <a:r>
              <a:rPr lang="en-US" altLang="ja-JP" dirty="0"/>
              <a:t>RE100</a:t>
            </a:r>
            <a:r>
              <a:rPr lang="ja-JP" altLang="en-US" dirty="0"/>
              <a:t>の参加要件を満たさない団体を対象として開かれた日本独自のイニシアティブである（現在参加団体数　</a:t>
            </a:r>
            <a:r>
              <a:rPr lang="en-US" altLang="ja-JP" dirty="0"/>
              <a:t>354</a:t>
            </a:r>
            <a:r>
              <a:rPr lang="ja-JP" altLang="en-US" dirty="0"/>
              <a:t>）</a:t>
            </a:r>
            <a:endParaRPr lang="en-US" altLang="ja-JP" dirty="0"/>
          </a:p>
        </p:txBody>
      </p:sp>
      <p:sp>
        <p:nvSpPr>
          <p:cNvPr id="8" name="テキスト ボックス 7"/>
          <p:cNvSpPr txBox="1"/>
          <p:nvPr/>
        </p:nvSpPr>
        <p:spPr bwMode="auto">
          <a:xfrm>
            <a:off x="7936878" y="527608"/>
            <a:ext cx="1813317"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nvGraphicFramePr>
        <p:xfrm>
          <a:off x="447022" y="2850981"/>
          <a:ext cx="9797769" cy="4140000"/>
        </p:xfrm>
        <a:graphic>
          <a:graphicData uri="http://schemas.openxmlformats.org/drawingml/2006/table">
            <a:tbl>
              <a:tblPr firstCol="1" bandCol="1"/>
              <a:tblGrid>
                <a:gridCol w="1462372">
                  <a:extLst>
                    <a:ext uri="{9D8B030D-6E8A-4147-A177-3AD203B41FA5}">
                      <a16:colId xmlns:a16="http://schemas.microsoft.com/office/drawing/2014/main" val="20000"/>
                    </a:ext>
                  </a:extLst>
                </a:gridCol>
                <a:gridCol w="8335397">
                  <a:extLst>
                    <a:ext uri="{9D8B030D-6E8A-4147-A177-3AD203B41FA5}">
                      <a16:colId xmlns:a16="http://schemas.microsoft.com/office/drawing/2014/main" val="20001"/>
                    </a:ext>
                  </a:extLst>
                </a:gridCol>
              </a:tblGrid>
              <a:tr h="2457685">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2400" b="1" dirty="0"/>
                        <a:t>対象企業</a:t>
                      </a:r>
                      <a:endParaRPr kumimoji="1" lang="en-US" altLang="ja-JP" sz="2400" b="1" dirty="0"/>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2400" kern="1200" dirty="0">
                          <a:solidFill>
                            <a:schemeClr val="tx1"/>
                          </a:solidFill>
                          <a:latin typeface="+mj-ea"/>
                          <a:ea typeface="+mn-ea"/>
                          <a:cs typeface="Segoe UI" panose="020B0502040204020203" pitchFamily="34" charset="0"/>
                        </a:rPr>
                        <a:t>日本国内の企業、自治体、教育機関、医療機関等の団体（関連団体含むグループ全体での参加）</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2400" kern="1200" dirty="0">
                          <a:solidFill>
                            <a:schemeClr val="tx1"/>
                          </a:solidFill>
                          <a:latin typeface="+mj-ea"/>
                          <a:ea typeface="+mn-ea"/>
                          <a:cs typeface="Segoe UI" panose="020B0502040204020203" pitchFamily="34" charset="0"/>
                        </a:rPr>
                        <a:t>以下の団体は参加対象外</a:t>
                      </a:r>
                      <a:endParaRPr kumimoji="1" lang="en-US" altLang="ja-JP" sz="2400" kern="1200" dirty="0">
                        <a:solidFill>
                          <a:schemeClr val="tx1"/>
                        </a:solidFill>
                        <a:latin typeface="+mj-ea"/>
                        <a:ea typeface="+mn-ea"/>
                        <a:cs typeface="Segoe UI" panose="020B0502040204020203"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400" b="0" kern="1200" dirty="0">
                          <a:solidFill>
                            <a:schemeClr val="tx1"/>
                          </a:solidFill>
                          <a:latin typeface="+mj-ea"/>
                          <a:ea typeface="+mn-ea"/>
                          <a:cs typeface="Segoe UI" panose="020B0502040204020203" pitchFamily="34" charset="0"/>
                        </a:rPr>
                        <a:t>The</a:t>
                      </a:r>
                      <a:r>
                        <a:rPr kumimoji="1" lang="ja-JP" altLang="en-US" sz="2400" b="0" kern="1200" dirty="0">
                          <a:solidFill>
                            <a:schemeClr val="tx1"/>
                          </a:solidFill>
                          <a:latin typeface="+mj-ea"/>
                          <a:ea typeface="+mn-ea"/>
                          <a:cs typeface="Segoe UI" panose="020B0502040204020203" pitchFamily="34" charset="0"/>
                        </a:rPr>
                        <a:t> </a:t>
                      </a:r>
                      <a:r>
                        <a:rPr kumimoji="1" lang="en-US" altLang="ja-JP" sz="2400" b="0" kern="1200" dirty="0">
                          <a:solidFill>
                            <a:schemeClr val="tx1"/>
                          </a:solidFill>
                          <a:latin typeface="+mj-ea"/>
                          <a:ea typeface="+mn-ea"/>
                          <a:cs typeface="Segoe UI" panose="020B0502040204020203" pitchFamily="34" charset="0"/>
                        </a:rPr>
                        <a:t>Climate</a:t>
                      </a:r>
                      <a:r>
                        <a:rPr kumimoji="1" lang="ja-JP" altLang="en-US" sz="2400" b="0" kern="1200" dirty="0">
                          <a:solidFill>
                            <a:schemeClr val="tx1"/>
                          </a:solidFill>
                          <a:latin typeface="+mj-ea"/>
                          <a:ea typeface="+mn-ea"/>
                          <a:cs typeface="Segoe UI" panose="020B0502040204020203" pitchFamily="34" charset="0"/>
                        </a:rPr>
                        <a:t> </a:t>
                      </a:r>
                      <a:r>
                        <a:rPr kumimoji="1" lang="en-US" altLang="ja-JP" sz="2400" b="0" kern="1200" dirty="0">
                          <a:solidFill>
                            <a:schemeClr val="tx1"/>
                          </a:solidFill>
                          <a:latin typeface="+mj-ea"/>
                          <a:ea typeface="+mn-ea"/>
                          <a:cs typeface="Segoe UI" panose="020B0502040204020203" pitchFamily="34" charset="0"/>
                        </a:rPr>
                        <a:t>Group</a:t>
                      </a:r>
                      <a:r>
                        <a:rPr kumimoji="1" lang="ja-JP" altLang="en-US" sz="2400" b="0" kern="1200" dirty="0">
                          <a:solidFill>
                            <a:schemeClr val="tx1"/>
                          </a:solidFill>
                          <a:latin typeface="+mj-ea"/>
                          <a:ea typeface="+mn-ea"/>
                          <a:cs typeface="Segoe UI" panose="020B0502040204020203" pitchFamily="34" charset="0"/>
                        </a:rPr>
                        <a:t>が運営する</a:t>
                      </a:r>
                      <a:r>
                        <a:rPr kumimoji="1" lang="en-US" altLang="ja-JP" sz="2400" b="0" kern="1200" dirty="0">
                          <a:solidFill>
                            <a:schemeClr val="tx1"/>
                          </a:solidFill>
                          <a:latin typeface="+mj-ea"/>
                          <a:ea typeface="+mn-ea"/>
                          <a:cs typeface="Segoe UI" panose="020B0502040204020203" pitchFamily="34" charset="0"/>
                        </a:rPr>
                        <a:t>RE100</a:t>
                      </a:r>
                      <a:r>
                        <a:rPr kumimoji="1" lang="ja-JP" altLang="en-US" sz="2400" b="0" kern="1200" dirty="0">
                          <a:solidFill>
                            <a:schemeClr val="tx1"/>
                          </a:solidFill>
                          <a:latin typeface="+mj-ea"/>
                          <a:ea typeface="+mn-ea"/>
                          <a:cs typeface="Segoe UI" panose="020B0502040204020203" pitchFamily="34" charset="0"/>
                        </a:rPr>
                        <a:t>対象企業</a:t>
                      </a:r>
                      <a:endParaRPr kumimoji="1" lang="en-US" altLang="ja-JP" sz="2400" b="0" kern="1200" dirty="0">
                        <a:solidFill>
                          <a:schemeClr val="tx1"/>
                        </a:solidFill>
                        <a:latin typeface="+mj-ea"/>
                        <a:ea typeface="+mn-ea"/>
                        <a:cs typeface="Segoe UI" panose="020B0502040204020203" pitchFamily="34" charset="0"/>
                      </a:endParaRPr>
                    </a:p>
                    <a:p>
                      <a:pPr marL="806450" marR="0" lvl="1" indent="-3429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2400" b="0" kern="1200" dirty="0">
                          <a:solidFill>
                            <a:schemeClr val="tx1"/>
                          </a:solidFill>
                          <a:latin typeface="+mj-ea"/>
                          <a:ea typeface="+mn-ea"/>
                          <a:cs typeface="Segoe UI" panose="020B0502040204020203" pitchFamily="34" charset="0"/>
                        </a:rPr>
                        <a:t>再エネ設備事業の売上高が全体の</a:t>
                      </a:r>
                      <a:r>
                        <a:rPr kumimoji="1" lang="en-US" altLang="ja-JP" sz="2400" b="0" kern="1200" dirty="0">
                          <a:solidFill>
                            <a:schemeClr val="tx1"/>
                          </a:solidFill>
                          <a:latin typeface="+mj-ea"/>
                          <a:ea typeface="+mn-ea"/>
                          <a:cs typeface="Segoe UI" panose="020B0502040204020203" pitchFamily="34" charset="0"/>
                        </a:rPr>
                        <a:t>50</a:t>
                      </a:r>
                      <a:r>
                        <a:rPr kumimoji="1" lang="ja-JP" altLang="en-US" sz="2400" b="0" kern="1200" dirty="0">
                          <a:solidFill>
                            <a:schemeClr val="tx1"/>
                          </a:solidFill>
                          <a:latin typeface="+mj-ea"/>
                          <a:ea typeface="+mn-ea"/>
                          <a:cs typeface="Segoe UI" panose="020B0502040204020203" pitchFamily="34" charset="0"/>
                        </a:rPr>
                        <a:t>％以上の団体</a:t>
                      </a:r>
                      <a:endParaRPr kumimoji="1" lang="en-US" altLang="ja-JP" sz="2400" b="0" kern="1200" dirty="0">
                        <a:solidFill>
                          <a:schemeClr val="tx1"/>
                        </a:solidFill>
                        <a:latin typeface="+mj-ea"/>
                        <a:ea typeface="+mn-ea"/>
                        <a:cs typeface="Segoe UI" panose="020B0502040204020203" pitchFamily="34" charset="0"/>
                      </a:endParaRPr>
                    </a:p>
                    <a:p>
                      <a:pPr marL="806450" marR="0" lvl="1" indent="-3429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ja-JP" altLang="en-US" sz="2400" b="0" kern="1200" dirty="0">
                          <a:solidFill>
                            <a:schemeClr val="tx1"/>
                          </a:solidFill>
                          <a:latin typeface="+mj-ea"/>
                          <a:ea typeface="+mn-ea"/>
                          <a:cs typeface="Segoe UI" panose="020B0502040204020203" pitchFamily="34" charset="0"/>
                        </a:rPr>
                        <a:t>主な収入源が、発電および発電関連事業である団体</a:t>
                      </a:r>
                      <a:endParaRPr kumimoji="1" lang="en-US" altLang="ja-JP" sz="2400" b="0" kern="1200" dirty="0">
                        <a:solidFill>
                          <a:schemeClr val="tx1"/>
                        </a:solidFill>
                        <a:latin typeface="+mj-ea"/>
                        <a:ea typeface="+mn-ea"/>
                        <a:cs typeface="Segoe UI" panose="020B0502040204020203" pitchFamily="34" charset="0"/>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682315">
                <a:tc>
                  <a:txBody>
                    <a:bodyPr/>
                    <a:lstStyle/>
                    <a:p>
                      <a:pPr algn="ctr"/>
                      <a:r>
                        <a:rPr kumimoji="1" lang="ja-JP" altLang="en-US" sz="2400" b="1" dirty="0"/>
                        <a:t>認定要件</a:t>
                      </a:r>
                      <a:endParaRPr kumimoji="1" lang="en-US" altLang="ja-JP" sz="2400" b="1" dirty="0"/>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2400" b="0" i="0" u="none" strike="noStrike" kern="1200" cap="none" spc="0" normalizeH="0" baseline="0" noProof="0" dirty="0">
                          <a:ln>
                            <a:noFill/>
                          </a:ln>
                          <a:solidFill>
                            <a:prstClr val="black"/>
                          </a:solidFill>
                          <a:effectLst/>
                          <a:uLnTx/>
                          <a:uFillTx/>
                          <a:latin typeface="Meiryo UI"/>
                          <a:ea typeface="+mn-ea"/>
                          <a:cs typeface="Segoe UI" panose="020B0502040204020203" pitchFamily="34" charset="0"/>
                        </a:rPr>
                        <a:t>遅くとも</a:t>
                      </a:r>
                      <a:r>
                        <a:rPr kumimoji="1" lang="en-US" altLang="ja-JP" sz="2400" b="0" i="0" u="none" strike="noStrike" kern="1200" cap="none" spc="0" normalizeH="0" baseline="0" noProof="0" dirty="0">
                          <a:ln>
                            <a:noFill/>
                          </a:ln>
                          <a:solidFill>
                            <a:prstClr val="black"/>
                          </a:solidFill>
                          <a:effectLst/>
                          <a:uLnTx/>
                          <a:uFillTx/>
                          <a:latin typeface="Meiryo UI"/>
                          <a:ea typeface="+mn-ea"/>
                          <a:cs typeface="Segoe UI" panose="020B0502040204020203" pitchFamily="34" charset="0"/>
                        </a:rPr>
                        <a:t>2050</a:t>
                      </a:r>
                      <a:r>
                        <a:rPr kumimoji="1" lang="ja-JP" altLang="en-US" sz="2400" b="0" i="0" u="none" strike="noStrike" kern="1200" cap="none" spc="0" normalizeH="0" baseline="0" noProof="0" dirty="0">
                          <a:ln>
                            <a:noFill/>
                          </a:ln>
                          <a:solidFill>
                            <a:prstClr val="black"/>
                          </a:solidFill>
                          <a:effectLst/>
                          <a:uLnTx/>
                          <a:uFillTx/>
                          <a:latin typeface="Meiryo UI"/>
                          <a:ea typeface="+mn-ea"/>
                          <a:cs typeface="Segoe UI" panose="020B0502040204020203" pitchFamily="34" charset="0"/>
                        </a:rPr>
                        <a:t>年迄に使用電力を</a:t>
                      </a:r>
                      <a:r>
                        <a:rPr kumimoji="1" lang="en-US" altLang="ja-JP" sz="2400" b="0" i="0" u="none" strike="noStrike" kern="1200" cap="none" spc="0" normalizeH="0" baseline="0" noProof="0" dirty="0">
                          <a:ln>
                            <a:noFill/>
                          </a:ln>
                          <a:solidFill>
                            <a:prstClr val="black"/>
                          </a:solidFill>
                          <a:effectLst/>
                          <a:uLnTx/>
                          <a:uFillTx/>
                          <a:latin typeface="Meiryo UI"/>
                          <a:ea typeface="+mn-ea"/>
                          <a:cs typeface="Segoe UI" panose="020B0502040204020203" pitchFamily="34" charset="0"/>
                        </a:rPr>
                        <a:t>100</a:t>
                      </a:r>
                      <a:r>
                        <a:rPr kumimoji="1" lang="ja-JP" altLang="en-US" sz="2400" b="0" i="0" u="none" strike="noStrike" kern="1200" cap="none" spc="0" normalizeH="0" baseline="0" noProof="0" dirty="0">
                          <a:ln>
                            <a:noFill/>
                          </a:ln>
                          <a:solidFill>
                            <a:prstClr val="black"/>
                          </a:solidFill>
                          <a:effectLst/>
                          <a:uLnTx/>
                          <a:uFillTx/>
                          <a:latin typeface="Meiryo UI"/>
                          <a:ea typeface="+mn-ea"/>
                          <a:cs typeface="Segoe UI" panose="020B0502040204020203" pitchFamily="34" charset="0"/>
                        </a:rPr>
                        <a:t>％再エネに転換する目標を設定し、対外的に公表（参加団体自身の</a:t>
                      </a:r>
                      <a:r>
                        <a:rPr kumimoji="1" lang="en-US" altLang="ja-JP" sz="2400" b="0" i="0" u="none" strike="noStrike" kern="1200" cap="none" spc="0" normalizeH="0" baseline="0" noProof="0" dirty="0">
                          <a:ln>
                            <a:noFill/>
                          </a:ln>
                          <a:solidFill>
                            <a:prstClr val="black"/>
                          </a:solidFill>
                          <a:effectLst/>
                          <a:uLnTx/>
                          <a:uFillTx/>
                          <a:latin typeface="Meiryo UI"/>
                          <a:ea typeface="+mn-ea"/>
                          <a:cs typeface="Segoe UI" panose="020B0502040204020203" pitchFamily="34" charset="0"/>
                        </a:rPr>
                        <a:t>Web</a:t>
                      </a:r>
                      <a:r>
                        <a:rPr kumimoji="1" lang="ja-JP" altLang="en-US" sz="2400" b="0" i="0" u="none" strike="noStrike" kern="1200" cap="none" spc="0" normalizeH="0" baseline="0" noProof="0" dirty="0">
                          <a:ln>
                            <a:noFill/>
                          </a:ln>
                          <a:solidFill>
                            <a:prstClr val="black"/>
                          </a:solidFill>
                          <a:effectLst/>
                          <a:uLnTx/>
                          <a:uFillTx/>
                          <a:latin typeface="Meiryo UI"/>
                          <a:ea typeface="+mn-ea"/>
                          <a:cs typeface="Segoe UI" panose="020B0502040204020203" pitchFamily="34" charset="0"/>
                        </a:rPr>
                        <a:t>サイトに掲載）</a:t>
                      </a:r>
                      <a:endParaRPr kumimoji="1" lang="en-US" altLang="ja-JP" sz="2400" b="0" i="0" u="none" strike="noStrike" kern="1200" cap="none" spc="0" normalizeH="0" baseline="0" noProof="0" dirty="0">
                        <a:ln>
                          <a:noFill/>
                        </a:ln>
                        <a:solidFill>
                          <a:prstClr val="black"/>
                        </a:solidFill>
                        <a:effectLst/>
                        <a:uLnTx/>
                        <a:uFillTx/>
                        <a:latin typeface="Meiryo UI"/>
                        <a:ea typeface="+mn-ea"/>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2400" b="0" i="0" u="none" strike="noStrike" kern="1200" cap="none" spc="0" normalizeH="0" baseline="0" noProof="0" dirty="0">
                          <a:ln>
                            <a:noFill/>
                          </a:ln>
                          <a:solidFill>
                            <a:prstClr val="black"/>
                          </a:solidFill>
                          <a:effectLst/>
                          <a:uLnTx/>
                          <a:uFillTx/>
                          <a:latin typeface="Meiryo UI"/>
                          <a:ea typeface="+mn-ea"/>
                          <a:cs typeface="Segoe UI" panose="020B0502040204020203" pitchFamily="34" charset="0"/>
                        </a:rPr>
                        <a:t>再エネ推進に関する政策エンゲージメントの実施</a:t>
                      </a:r>
                      <a:endParaRPr kumimoji="1" lang="en-US" altLang="ja-JP" sz="2400" b="0" i="0" u="none" strike="noStrike" kern="1200" cap="none" spc="0" normalizeH="0" baseline="0" noProof="0" dirty="0">
                        <a:ln>
                          <a:noFill/>
                        </a:ln>
                        <a:solidFill>
                          <a:prstClr val="black"/>
                        </a:solidFill>
                        <a:effectLst/>
                        <a:uLnTx/>
                        <a:uFillTx/>
                        <a:latin typeface="Meiryo UI"/>
                        <a:ea typeface="+mn-ea"/>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2400" b="0" i="0" u="none" strike="noStrike" kern="1200" cap="none" spc="0" normalizeH="0" baseline="0" noProof="0" dirty="0">
                          <a:ln>
                            <a:noFill/>
                          </a:ln>
                          <a:solidFill>
                            <a:prstClr val="black"/>
                          </a:solidFill>
                          <a:effectLst/>
                          <a:uLnTx/>
                          <a:uFillTx/>
                          <a:latin typeface="Meiryo UI"/>
                          <a:ea typeface="+mn-ea"/>
                          <a:cs typeface="Segoe UI" panose="020B0502040204020203" pitchFamily="34" charset="0"/>
                        </a:rPr>
                        <a:t>消費電力量、再エネ率等の進捗を毎年報告</a:t>
                      </a:r>
                      <a:endParaRPr kumimoji="1" lang="en-US" altLang="ja-JP" sz="2400" b="0" kern="1200" dirty="0">
                        <a:solidFill>
                          <a:schemeClr val="tx1"/>
                        </a:solidFill>
                        <a:latin typeface="+mj-ea"/>
                        <a:ea typeface="+mn-ea"/>
                        <a:cs typeface="Segoe UI" panose="020B0502040204020203" pitchFamily="34" charset="0"/>
                      </a:endParaRPr>
                    </a:p>
                  </a:txBody>
                  <a:tcPr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3" name="Text Box 9">
            <a:extLst>
              <a:ext uri="{FF2B5EF4-FFF2-40B4-BE49-F238E27FC236}">
                <a16:creationId xmlns:a16="http://schemas.microsoft.com/office/drawing/2014/main" id="{42266A21-6ADF-A107-CD71-34F11EE2FE1F}"/>
              </a:ext>
            </a:extLst>
          </p:cNvPr>
          <p:cNvSpPr txBox="1">
            <a:spLocks noChangeArrowheads="1"/>
          </p:cNvSpPr>
          <p:nvPr/>
        </p:nvSpPr>
        <p:spPr bwMode="auto">
          <a:xfrm>
            <a:off x="629381" y="7095829"/>
            <a:ext cx="9433047" cy="279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atinLnBrk="1">
              <a:defRPr/>
            </a:pPr>
            <a:r>
              <a:rPr lang="en-US" altLang="ja-JP" sz="1200" b="1" dirty="0">
                <a:solidFill>
                  <a:prstClr val="black"/>
                </a:solidFill>
                <a:latin typeface="+mn-ea"/>
                <a:ea typeface="+mn-ea"/>
              </a:rPr>
              <a:t>※</a:t>
            </a:r>
            <a:r>
              <a:rPr lang="ja-JP" altLang="en-US" sz="1200" b="1" dirty="0">
                <a:solidFill>
                  <a:prstClr val="black"/>
                </a:solidFill>
                <a:latin typeface="+mn-ea"/>
                <a:ea typeface="+mn-ea"/>
              </a:rPr>
              <a:t>最新情報やその他の資料は </a:t>
            </a:r>
            <a:r>
              <a:rPr lang="ja-JP" altLang="en-US" sz="1200" b="1" dirty="0">
                <a:latin typeface="+mn-ea"/>
                <a:ea typeface="+mn-ea"/>
                <a:hlinkClick r:id="rId3"/>
              </a:rPr>
              <a:t>再エネ</a:t>
            </a:r>
            <a:r>
              <a:rPr lang="en-US" altLang="ja-JP" sz="1200" b="1" dirty="0">
                <a:latin typeface="+mn-ea"/>
                <a:ea typeface="+mn-ea"/>
                <a:hlinkClick r:id="rId3"/>
              </a:rPr>
              <a:t>100</a:t>
            </a:r>
            <a:r>
              <a:rPr lang="ja-JP" altLang="en-US" sz="1200" b="1" dirty="0">
                <a:latin typeface="+mn-ea"/>
                <a:ea typeface="+mn-ea"/>
                <a:hlinkClick r:id="rId3"/>
              </a:rPr>
              <a:t>宣言 </a:t>
            </a:r>
            <a:r>
              <a:rPr lang="en-US" altLang="ja-JP" sz="1200" b="1" dirty="0">
                <a:latin typeface="+mn-ea"/>
                <a:ea typeface="+mn-ea"/>
                <a:hlinkClick r:id="rId3"/>
              </a:rPr>
              <a:t>RE Action</a:t>
            </a:r>
            <a:r>
              <a:rPr lang="ja-JP" altLang="en-US" sz="1200" b="1" dirty="0">
                <a:latin typeface="+mn-ea"/>
                <a:ea typeface="+mn-ea"/>
                <a:hlinkClick r:id="rId3"/>
              </a:rPr>
              <a:t>ウェブサイト</a:t>
            </a:r>
            <a:r>
              <a:rPr lang="ja-JP" altLang="en-US" sz="1200" b="1" dirty="0">
                <a:latin typeface="+mn-ea"/>
                <a:ea typeface="+mn-ea"/>
              </a:rPr>
              <a:t> を参照</a:t>
            </a:r>
            <a:endParaRPr lang="ja-JP" altLang="en-US" sz="1200" dirty="0">
              <a:solidFill>
                <a:srgbClr val="000000"/>
              </a:solidFill>
              <a:latin typeface="+mn-ea"/>
              <a:ea typeface="+mn-ea"/>
              <a:cs typeface="Segoe UI" panose="020B0502040204020203" pitchFamily="34" charset="0"/>
            </a:endParaRPr>
          </a:p>
        </p:txBody>
      </p:sp>
    </p:spTree>
    <p:extLst>
      <p:ext uri="{BB962C8B-B14F-4D97-AF65-F5344CB8AC3E}">
        <p14:creationId xmlns:p14="http://schemas.microsoft.com/office/powerpoint/2010/main" val="13793965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a:t>
            </a:r>
            <a:r>
              <a:rPr lang="ja-JP" altLang="en-US" dirty="0"/>
              <a:t>参考</a:t>
            </a:r>
            <a:r>
              <a:rPr lang="en-US" altLang="ja-JP" dirty="0"/>
              <a:t>】</a:t>
            </a:r>
            <a:r>
              <a:rPr lang="ja-JP" altLang="en-US" dirty="0"/>
              <a:t>再エネ</a:t>
            </a:r>
            <a:r>
              <a:rPr lang="en-US" altLang="ja-JP" dirty="0"/>
              <a:t>100</a:t>
            </a:r>
            <a:r>
              <a:rPr lang="ja-JP" altLang="en-US" dirty="0"/>
              <a:t>宣言 </a:t>
            </a:r>
            <a:r>
              <a:rPr lang="en-US" altLang="ja-JP" dirty="0"/>
              <a:t>RE</a:t>
            </a:r>
            <a:r>
              <a:rPr lang="ja-JP" altLang="en-US" dirty="0"/>
              <a:t> </a:t>
            </a:r>
            <a:r>
              <a:rPr lang="en-US" altLang="ja-JP" dirty="0"/>
              <a:t>Action</a:t>
            </a:r>
            <a:r>
              <a:rPr lang="ja-JP" altLang="en-US" dirty="0"/>
              <a:t>（</a:t>
            </a:r>
            <a:r>
              <a:rPr lang="en-US" altLang="ja-JP" dirty="0"/>
              <a:t>2/3</a:t>
            </a:r>
            <a:r>
              <a:rPr lang="ja-JP" altLang="en-US" dirty="0"/>
              <a:t>）</a:t>
            </a:r>
            <a:endParaRPr kumimoji="1" lang="ja-JP" altLang="en-US" dirty="0"/>
          </a:p>
        </p:txBody>
      </p:sp>
      <p:sp>
        <p:nvSpPr>
          <p:cNvPr id="7" name="コンテンツ プレースホルダー 2"/>
          <p:cNvSpPr>
            <a:spLocks noGrp="1"/>
          </p:cNvSpPr>
          <p:nvPr>
            <p:ph sz="quarter" idx="12"/>
          </p:nvPr>
        </p:nvSpPr>
        <p:spPr>
          <a:xfrm>
            <a:off x="161925" y="1110920"/>
            <a:ext cx="10367963" cy="2019935"/>
          </a:xfrm>
        </p:spPr>
        <p:txBody>
          <a:bodyPr/>
          <a:lstStyle/>
          <a:p>
            <a:r>
              <a:rPr lang="ja-JP" altLang="en-US" dirty="0"/>
              <a:t>主催は、グリーン購入ネットワーク（</a:t>
            </a:r>
            <a:r>
              <a:rPr lang="en-US" altLang="ja-JP" dirty="0"/>
              <a:t>GPN</a:t>
            </a:r>
            <a:r>
              <a:rPr lang="ja-JP" altLang="en-US" dirty="0"/>
              <a:t>）、イクレイ日本、公益財団法人 地球環境戦略研究機関（</a:t>
            </a:r>
            <a:r>
              <a:rPr lang="en-US" altLang="ja-JP" dirty="0"/>
              <a:t>IGES</a:t>
            </a:r>
            <a:r>
              <a:rPr lang="ja-JP" altLang="en-US" dirty="0"/>
              <a:t>）、日本気候リーダーズ・パートナーシップ（</a:t>
            </a:r>
            <a:r>
              <a:rPr lang="en-US" altLang="ja-JP" dirty="0"/>
              <a:t>JCLP</a:t>
            </a:r>
            <a:r>
              <a:rPr lang="ja-JP" altLang="en-US" dirty="0"/>
              <a:t>）の</a:t>
            </a:r>
            <a:r>
              <a:rPr lang="en-US" altLang="ja-JP" dirty="0"/>
              <a:t>4</a:t>
            </a:r>
            <a:r>
              <a:rPr lang="ja-JP" altLang="en-US" dirty="0"/>
              <a:t>団体により組成した再エネ</a:t>
            </a:r>
            <a:r>
              <a:rPr lang="en-US" altLang="ja-JP" dirty="0"/>
              <a:t>100</a:t>
            </a:r>
            <a:r>
              <a:rPr lang="ja-JP" altLang="en-US" dirty="0"/>
              <a:t>宣言 </a:t>
            </a:r>
            <a:r>
              <a:rPr lang="en-US" altLang="ja-JP" dirty="0"/>
              <a:t>RE</a:t>
            </a:r>
            <a:r>
              <a:rPr lang="ja-JP" altLang="en-US" dirty="0"/>
              <a:t> </a:t>
            </a:r>
            <a:r>
              <a:rPr lang="en-US" altLang="ja-JP" dirty="0"/>
              <a:t>Action</a:t>
            </a:r>
            <a:r>
              <a:rPr lang="ja-JP" altLang="en-US" dirty="0"/>
              <a:t>協議会</a:t>
            </a:r>
            <a:endParaRPr lang="en-US" altLang="ja-JP" dirty="0"/>
          </a:p>
          <a:p>
            <a:r>
              <a:rPr lang="ja-JP" altLang="en-US" dirty="0"/>
              <a:t>主な活動は、参加団体による宣言、再エネ</a:t>
            </a:r>
            <a:r>
              <a:rPr lang="en-US" altLang="ja-JP" dirty="0"/>
              <a:t>100</a:t>
            </a:r>
            <a:r>
              <a:rPr lang="ja-JP" altLang="en-US" dirty="0"/>
              <a:t>％の実践支援、情報発信</a:t>
            </a:r>
            <a:endParaRPr lang="en-US" altLang="ja-JP" dirty="0"/>
          </a:p>
          <a:p>
            <a:r>
              <a:rPr lang="ja-JP" altLang="en-US" dirty="0"/>
              <a:t>参加費（年額）は、団体区分別、従業員数によって</a:t>
            </a:r>
            <a:r>
              <a:rPr lang="en-US" altLang="ja-JP" dirty="0"/>
              <a:t>25,000</a:t>
            </a:r>
            <a:r>
              <a:rPr lang="ja-JP" altLang="en-US" dirty="0"/>
              <a:t>～</a:t>
            </a:r>
            <a:r>
              <a:rPr lang="en-US" altLang="ja-JP" dirty="0"/>
              <a:t>200,000</a:t>
            </a:r>
            <a:r>
              <a:rPr lang="ja-JP" altLang="en-US" dirty="0"/>
              <a:t>円</a:t>
            </a:r>
            <a:endParaRPr lang="en-US" altLang="ja-JP" dirty="0"/>
          </a:p>
        </p:txBody>
      </p:sp>
      <p:graphicFrame>
        <p:nvGraphicFramePr>
          <p:cNvPr id="17" name="表 16"/>
          <p:cNvGraphicFramePr>
            <a:graphicFrameLocks noGrp="1"/>
          </p:cNvGraphicFramePr>
          <p:nvPr>
            <p:extLst>
              <p:ext uri="{D42A27DB-BD31-4B8C-83A1-F6EECF244321}">
                <p14:modId xmlns:p14="http://schemas.microsoft.com/office/powerpoint/2010/main" val="3587897753"/>
              </p:ext>
            </p:extLst>
          </p:nvPr>
        </p:nvGraphicFramePr>
        <p:xfrm>
          <a:off x="1336981" y="3532060"/>
          <a:ext cx="3819208" cy="2595880"/>
        </p:xfrm>
        <a:graphic>
          <a:graphicData uri="http://schemas.openxmlformats.org/drawingml/2006/table">
            <a:tbl>
              <a:tblPr firstRow="1" bandRow="1"/>
              <a:tblGrid>
                <a:gridCol w="2077958">
                  <a:extLst>
                    <a:ext uri="{9D8B030D-6E8A-4147-A177-3AD203B41FA5}">
                      <a16:colId xmlns:a16="http://schemas.microsoft.com/office/drawing/2014/main" val="20000"/>
                    </a:ext>
                  </a:extLst>
                </a:gridCol>
                <a:gridCol w="1741250">
                  <a:extLst>
                    <a:ext uri="{9D8B030D-6E8A-4147-A177-3AD203B41FA5}">
                      <a16:colId xmlns:a16="http://schemas.microsoft.com/office/drawing/2014/main" val="20001"/>
                    </a:ext>
                  </a:extLst>
                </a:gridCol>
              </a:tblGrid>
              <a:tr h="370840">
                <a:tc>
                  <a:txBody>
                    <a:bodyPr/>
                    <a:lstStyle>
                      <a:lvl1pPr marL="0" algn="l" defTabSz="1007943" rtl="0" eaLnBrk="1" latinLnBrk="0" hangingPunct="1">
                        <a:defRPr kumimoji="1" sz="1984" b="1" kern="1200">
                          <a:solidFill>
                            <a:schemeClr val="lt1"/>
                          </a:solidFill>
                          <a:latin typeface="Arial"/>
                          <a:ea typeface="Meiryo UI"/>
                        </a:defRPr>
                      </a:lvl1pPr>
                      <a:lvl2pPr marL="503972" algn="l" defTabSz="1007943" rtl="0" eaLnBrk="1" latinLnBrk="0" hangingPunct="1">
                        <a:defRPr kumimoji="1" sz="1984" b="1" kern="1200">
                          <a:solidFill>
                            <a:schemeClr val="lt1"/>
                          </a:solidFill>
                          <a:latin typeface="Arial"/>
                          <a:ea typeface="Meiryo UI"/>
                        </a:defRPr>
                      </a:lvl2pPr>
                      <a:lvl3pPr marL="1007943" algn="l" defTabSz="1007943" rtl="0" eaLnBrk="1" latinLnBrk="0" hangingPunct="1">
                        <a:defRPr kumimoji="1" sz="1984" b="1" kern="1200">
                          <a:solidFill>
                            <a:schemeClr val="lt1"/>
                          </a:solidFill>
                          <a:latin typeface="Arial"/>
                          <a:ea typeface="Meiryo UI"/>
                        </a:defRPr>
                      </a:lvl3pPr>
                      <a:lvl4pPr marL="1511915" algn="l" defTabSz="1007943" rtl="0" eaLnBrk="1" latinLnBrk="0" hangingPunct="1">
                        <a:defRPr kumimoji="1" sz="1984" b="1" kern="1200">
                          <a:solidFill>
                            <a:schemeClr val="lt1"/>
                          </a:solidFill>
                          <a:latin typeface="Arial"/>
                          <a:ea typeface="Meiryo UI"/>
                        </a:defRPr>
                      </a:lvl4pPr>
                      <a:lvl5pPr marL="2015886" algn="l" defTabSz="1007943" rtl="0" eaLnBrk="1" latinLnBrk="0" hangingPunct="1">
                        <a:defRPr kumimoji="1" sz="1984" b="1" kern="1200">
                          <a:solidFill>
                            <a:schemeClr val="lt1"/>
                          </a:solidFill>
                          <a:latin typeface="Arial"/>
                          <a:ea typeface="Meiryo UI"/>
                        </a:defRPr>
                      </a:lvl5pPr>
                      <a:lvl6pPr marL="2519858" algn="l" defTabSz="1007943" rtl="0" eaLnBrk="1" latinLnBrk="0" hangingPunct="1">
                        <a:defRPr kumimoji="1" sz="1984" b="1" kern="1200">
                          <a:solidFill>
                            <a:schemeClr val="lt1"/>
                          </a:solidFill>
                          <a:latin typeface="Arial"/>
                          <a:ea typeface="Meiryo UI"/>
                        </a:defRPr>
                      </a:lvl6pPr>
                      <a:lvl7pPr marL="3023829" algn="l" defTabSz="1007943" rtl="0" eaLnBrk="1" latinLnBrk="0" hangingPunct="1">
                        <a:defRPr kumimoji="1" sz="1984" b="1" kern="1200">
                          <a:solidFill>
                            <a:schemeClr val="lt1"/>
                          </a:solidFill>
                          <a:latin typeface="Arial"/>
                          <a:ea typeface="Meiryo UI"/>
                        </a:defRPr>
                      </a:lvl7pPr>
                      <a:lvl8pPr marL="3527801" algn="l" defTabSz="1007943" rtl="0" eaLnBrk="1" latinLnBrk="0" hangingPunct="1">
                        <a:defRPr kumimoji="1" sz="1984" b="1" kern="1200">
                          <a:solidFill>
                            <a:schemeClr val="lt1"/>
                          </a:solidFill>
                          <a:latin typeface="Arial"/>
                          <a:ea typeface="Meiryo UI"/>
                        </a:defRPr>
                      </a:lvl8pPr>
                      <a:lvl9pPr marL="4031772" algn="l" defTabSz="1007943" rtl="0" eaLnBrk="1" latinLnBrk="0" hangingPunct="1">
                        <a:defRPr kumimoji="1" sz="1984" b="1" kern="1200">
                          <a:solidFill>
                            <a:schemeClr val="lt1"/>
                          </a:solidFill>
                          <a:latin typeface="Arial"/>
                          <a:ea typeface="Meiryo UI"/>
                        </a:defRPr>
                      </a:lvl9pPr>
                    </a:lstStyle>
                    <a:p>
                      <a:r>
                        <a:rPr kumimoji="1" lang="ja-JP" altLang="en-US" sz="1400" dirty="0">
                          <a:solidFill>
                            <a:schemeClr val="tx1"/>
                          </a:solidFill>
                        </a:rPr>
                        <a:t>従業員数</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CE6F2"/>
                    </a:solidFill>
                  </a:tcPr>
                </a:tc>
                <a:tc>
                  <a:txBody>
                    <a:bodyPr/>
                    <a:lstStyle>
                      <a:lvl1pPr marL="0" algn="l" defTabSz="1007943" rtl="0" eaLnBrk="1" latinLnBrk="0" hangingPunct="1">
                        <a:defRPr kumimoji="1" sz="1984" b="1" kern="1200">
                          <a:solidFill>
                            <a:schemeClr val="lt1"/>
                          </a:solidFill>
                          <a:latin typeface="Arial"/>
                          <a:ea typeface="Meiryo UI"/>
                        </a:defRPr>
                      </a:lvl1pPr>
                      <a:lvl2pPr marL="503972" algn="l" defTabSz="1007943" rtl="0" eaLnBrk="1" latinLnBrk="0" hangingPunct="1">
                        <a:defRPr kumimoji="1" sz="1984" b="1" kern="1200">
                          <a:solidFill>
                            <a:schemeClr val="lt1"/>
                          </a:solidFill>
                          <a:latin typeface="Arial"/>
                          <a:ea typeface="Meiryo UI"/>
                        </a:defRPr>
                      </a:lvl2pPr>
                      <a:lvl3pPr marL="1007943" algn="l" defTabSz="1007943" rtl="0" eaLnBrk="1" latinLnBrk="0" hangingPunct="1">
                        <a:defRPr kumimoji="1" sz="1984" b="1" kern="1200">
                          <a:solidFill>
                            <a:schemeClr val="lt1"/>
                          </a:solidFill>
                          <a:latin typeface="Arial"/>
                          <a:ea typeface="Meiryo UI"/>
                        </a:defRPr>
                      </a:lvl3pPr>
                      <a:lvl4pPr marL="1511915" algn="l" defTabSz="1007943" rtl="0" eaLnBrk="1" latinLnBrk="0" hangingPunct="1">
                        <a:defRPr kumimoji="1" sz="1984" b="1" kern="1200">
                          <a:solidFill>
                            <a:schemeClr val="lt1"/>
                          </a:solidFill>
                          <a:latin typeface="Arial"/>
                          <a:ea typeface="Meiryo UI"/>
                        </a:defRPr>
                      </a:lvl4pPr>
                      <a:lvl5pPr marL="2015886" algn="l" defTabSz="1007943" rtl="0" eaLnBrk="1" latinLnBrk="0" hangingPunct="1">
                        <a:defRPr kumimoji="1" sz="1984" b="1" kern="1200">
                          <a:solidFill>
                            <a:schemeClr val="lt1"/>
                          </a:solidFill>
                          <a:latin typeface="Arial"/>
                          <a:ea typeface="Meiryo UI"/>
                        </a:defRPr>
                      </a:lvl5pPr>
                      <a:lvl6pPr marL="2519858" algn="l" defTabSz="1007943" rtl="0" eaLnBrk="1" latinLnBrk="0" hangingPunct="1">
                        <a:defRPr kumimoji="1" sz="1984" b="1" kern="1200">
                          <a:solidFill>
                            <a:schemeClr val="lt1"/>
                          </a:solidFill>
                          <a:latin typeface="Arial"/>
                          <a:ea typeface="Meiryo UI"/>
                        </a:defRPr>
                      </a:lvl6pPr>
                      <a:lvl7pPr marL="3023829" algn="l" defTabSz="1007943" rtl="0" eaLnBrk="1" latinLnBrk="0" hangingPunct="1">
                        <a:defRPr kumimoji="1" sz="1984" b="1" kern="1200">
                          <a:solidFill>
                            <a:schemeClr val="lt1"/>
                          </a:solidFill>
                          <a:latin typeface="Arial"/>
                          <a:ea typeface="Meiryo UI"/>
                        </a:defRPr>
                      </a:lvl7pPr>
                      <a:lvl8pPr marL="3527801" algn="l" defTabSz="1007943" rtl="0" eaLnBrk="1" latinLnBrk="0" hangingPunct="1">
                        <a:defRPr kumimoji="1" sz="1984" b="1" kern="1200">
                          <a:solidFill>
                            <a:schemeClr val="lt1"/>
                          </a:solidFill>
                          <a:latin typeface="Arial"/>
                          <a:ea typeface="Meiryo UI"/>
                        </a:defRPr>
                      </a:lvl8pPr>
                      <a:lvl9pPr marL="4031772" algn="l" defTabSz="1007943" rtl="0" eaLnBrk="1" latinLnBrk="0" hangingPunct="1">
                        <a:defRPr kumimoji="1" sz="1984" b="1" kern="1200">
                          <a:solidFill>
                            <a:schemeClr val="lt1"/>
                          </a:solidFill>
                          <a:latin typeface="Arial"/>
                          <a:ea typeface="Meiryo UI"/>
                        </a:defRPr>
                      </a:lvl9pPr>
                    </a:lstStyle>
                    <a:p>
                      <a:pPr algn="ctr"/>
                      <a:r>
                        <a:rPr kumimoji="1" lang="ja-JP" altLang="en-US" sz="1400" dirty="0">
                          <a:solidFill>
                            <a:schemeClr val="tx1"/>
                          </a:solidFill>
                        </a:rPr>
                        <a:t>年額</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10000"/>
                  </a:ext>
                </a:extLst>
              </a:tr>
              <a:tr h="370840">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r>
                        <a:rPr kumimoji="1" lang="ja-JP" altLang="en-US" sz="1400" dirty="0"/>
                        <a:t>～</a:t>
                      </a:r>
                      <a:r>
                        <a:rPr kumimoji="1" lang="en-US" altLang="ja-JP" sz="1400" dirty="0"/>
                        <a:t>10</a:t>
                      </a:r>
                      <a:r>
                        <a:rPr kumimoji="1" lang="ja-JP" altLang="en-US" sz="1400" dirty="0"/>
                        <a:t>人</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40000"/>
                      </a:srgbClr>
                    </a:solidFill>
                  </a:tcPr>
                </a:tc>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pPr algn="ctr"/>
                      <a:r>
                        <a:rPr kumimoji="1" lang="en-US" altLang="ja-JP" sz="1400" dirty="0"/>
                        <a:t>25,000</a:t>
                      </a:r>
                      <a:r>
                        <a:rPr kumimoji="1" lang="ja-JP" altLang="en-US" sz="1400" dirty="0"/>
                        <a:t>円</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40000"/>
                      </a:srgbClr>
                    </a:solidFill>
                  </a:tcPr>
                </a:tc>
                <a:extLst>
                  <a:ext uri="{0D108BD9-81ED-4DB2-BD59-A6C34878D82A}">
                    <a16:rowId xmlns:a16="http://schemas.microsoft.com/office/drawing/2014/main" val="10001"/>
                  </a:ext>
                </a:extLst>
              </a:tr>
              <a:tr h="370840">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r>
                        <a:rPr kumimoji="1" lang="en-US" altLang="ja-JP" sz="1400" dirty="0"/>
                        <a:t>11</a:t>
                      </a:r>
                      <a:r>
                        <a:rPr kumimoji="1" lang="ja-JP" altLang="en-US" sz="1400" dirty="0"/>
                        <a:t>人～</a:t>
                      </a:r>
                      <a:r>
                        <a:rPr kumimoji="1" lang="en-US" altLang="ja-JP" sz="1400" dirty="0"/>
                        <a:t>300</a:t>
                      </a:r>
                      <a:r>
                        <a:rPr kumimoji="1" lang="ja-JP" altLang="en-US" sz="1400" dirty="0"/>
                        <a:t>人</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20000"/>
                      </a:srgbClr>
                    </a:solidFill>
                  </a:tcPr>
                </a:tc>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pPr algn="ctr"/>
                      <a:r>
                        <a:rPr kumimoji="1" lang="en-US" altLang="ja-JP" sz="1400" dirty="0"/>
                        <a:t>50,000</a:t>
                      </a:r>
                      <a:r>
                        <a:rPr kumimoji="1" lang="ja-JP" altLang="en-US" sz="1400" dirty="0"/>
                        <a:t>円</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20000"/>
                      </a:srgbClr>
                    </a:solidFill>
                  </a:tcPr>
                </a:tc>
                <a:extLst>
                  <a:ext uri="{0D108BD9-81ED-4DB2-BD59-A6C34878D82A}">
                    <a16:rowId xmlns:a16="http://schemas.microsoft.com/office/drawing/2014/main" val="10002"/>
                  </a:ext>
                </a:extLst>
              </a:tr>
              <a:tr h="370840">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r>
                        <a:rPr kumimoji="1" lang="en-US" altLang="ja-JP" sz="1400" dirty="0"/>
                        <a:t>301</a:t>
                      </a:r>
                      <a:r>
                        <a:rPr kumimoji="1" lang="ja-JP" altLang="en-US" sz="1400" dirty="0"/>
                        <a:t>人～</a:t>
                      </a:r>
                      <a:r>
                        <a:rPr kumimoji="1" lang="en-US" altLang="ja-JP" sz="1400" dirty="0"/>
                        <a:t>500</a:t>
                      </a:r>
                      <a:r>
                        <a:rPr kumimoji="1" lang="ja-JP" altLang="en-US" sz="1400" dirty="0"/>
                        <a:t>人</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40000"/>
                      </a:srgbClr>
                    </a:solidFill>
                  </a:tcPr>
                </a:tc>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pPr algn="ctr"/>
                      <a:r>
                        <a:rPr kumimoji="1" lang="en-US" altLang="ja-JP" sz="1400" dirty="0"/>
                        <a:t>75,000</a:t>
                      </a:r>
                      <a:r>
                        <a:rPr kumimoji="1" lang="ja-JP" altLang="en-US" sz="1400" dirty="0"/>
                        <a:t>円</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40000"/>
                      </a:srgbClr>
                    </a:solidFill>
                  </a:tcPr>
                </a:tc>
                <a:extLst>
                  <a:ext uri="{0D108BD9-81ED-4DB2-BD59-A6C34878D82A}">
                    <a16:rowId xmlns:a16="http://schemas.microsoft.com/office/drawing/2014/main" val="10003"/>
                  </a:ext>
                </a:extLst>
              </a:tr>
              <a:tr h="370840">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r>
                        <a:rPr kumimoji="1" lang="en-US" altLang="ja-JP" sz="1400" dirty="0"/>
                        <a:t>501</a:t>
                      </a:r>
                      <a:r>
                        <a:rPr kumimoji="1" lang="ja-JP" altLang="en-US" sz="1400" dirty="0"/>
                        <a:t>人～</a:t>
                      </a:r>
                      <a:r>
                        <a:rPr kumimoji="1" lang="en-US" altLang="ja-JP" sz="1400" dirty="0"/>
                        <a:t>1,000</a:t>
                      </a:r>
                      <a:r>
                        <a:rPr kumimoji="1" lang="ja-JP" altLang="en-US" sz="1400" dirty="0"/>
                        <a:t>人</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20000"/>
                      </a:srgbClr>
                    </a:solidFill>
                  </a:tcPr>
                </a:tc>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pPr algn="ctr"/>
                      <a:r>
                        <a:rPr kumimoji="1" lang="en-US" altLang="ja-JP" sz="1400" dirty="0"/>
                        <a:t>100,000</a:t>
                      </a:r>
                      <a:r>
                        <a:rPr kumimoji="1" lang="ja-JP" altLang="en-US" sz="1400" dirty="0"/>
                        <a:t>円</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20000"/>
                      </a:srgbClr>
                    </a:solidFill>
                  </a:tcPr>
                </a:tc>
                <a:extLst>
                  <a:ext uri="{0D108BD9-81ED-4DB2-BD59-A6C34878D82A}">
                    <a16:rowId xmlns:a16="http://schemas.microsoft.com/office/drawing/2014/main" val="10004"/>
                  </a:ext>
                </a:extLst>
              </a:tr>
              <a:tr h="370840">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r>
                        <a:rPr kumimoji="1" lang="en-US" altLang="ja-JP" sz="1400" dirty="0"/>
                        <a:t>1,001</a:t>
                      </a:r>
                      <a:r>
                        <a:rPr kumimoji="1" lang="ja-JP" altLang="en-US" sz="1400" dirty="0"/>
                        <a:t>人～</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84E">
                        <a:tint val="40000"/>
                      </a:srgbClr>
                    </a:solidFill>
                  </a:tcPr>
                </a:tc>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pPr algn="ctr"/>
                      <a:r>
                        <a:rPr kumimoji="1" lang="en-US" altLang="ja-JP" sz="1400" dirty="0"/>
                        <a:t>200,000</a:t>
                      </a:r>
                      <a:r>
                        <a:rPr kumimoji="1" lang="ja-JP" altLang="en-US" sz="1400" dirty="0"/>
                        <a:t>円</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84E">
                        <a:tint val="40000"/>
                      </a:srgbClr>
                    </a:solidFill>
                  </a:tcPr>
                </a:tc>
                <a:extLst>
                  <a:ext uri="{0D108BD9-81ED-4DB2-BD59-A6C34878D82A}">
                    <a16:rowId xmlns:a16="http://schemas.microsoft.com/office/drawing/2014/main" val="10005"/>
                  </a:ext>
                </a:extLst>
              </a:tr>
              <a:tr h="370840">
                <a:tc>
                  <a:txBody>
                    <a:bodyPr/>
                    <a:lstStyle/>
                    <a:p>
                      <a:r>
                        <a:rPr kumimoji="1" lang="ja-JP" altLang="en-US" sz="1400" dirty="0"/>
                        <a:t>投資法人</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84E">
                        <a:tint val="40000"/>
                      </a:srgb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400" dirty="0">
                          <a:latin typeface="Arial" panose="020B0604020202020204" pitchFamily="34" charset="0"/>
                          <a:cs typeface="Arial" panose="020B0604020202020204" pitchFamily="34" charset="0"/>
                        </a:rPr>
                        <a:t>200,000</a:t>
                      </a:r>
                      <a:r>
                        <a:rPr kumimoji="1" lang="ja-JP" altLang="en-US" sz="1400" dirty="0">
                          <a:latin typeface="Arial" panose="020B0604020202020204" pitchFamily="34" charset="0"/>
                          <a:cs typeface="Arial" panose="020B0604020202020204" pitchFamily="34" charset="0"/>
                        </a:rPr>
                        <a:t>円</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84E">
                        <a:tint val="40000"/>
                      </a:srgbClr>
                    </a:solidFill>
                  </a:tcPr>
                </a:tc>
                <a:extLst>
                  <a:ext uri="{0D108BD9-81ED-4DB2-BD59-A6C34878D82A}">
                    <a16:rowId xmlns:a16="http://schemas.microsoft.com/office/drawing/2014/main" val="1399785468"/>
                  </a:ext>
                </a:extLst>
              </a:tr>
            </a:tbl>
          </a:graphicData>
        </a:graphic>
      </p:graphicFrame>
      <p:graphicFrame>
        <p:nvGraphicFramePr>
          <p:cNvPr id="18" name="表 17"/>
          <p:cNvGraphicFramePr>
            <a:graphicFrameLocks noGrp="1"/>
          </p:cNvGraphicFramePr>
          <p:nvPr>
            <p:extLst>
              <p:ext uri="{D42A27DB-BD31-4B8C-83A1-F6EECF244321}">
                <p14:modId xmlns:p14="http://schemas.microsoft.com/office/powerpoint/2010/main" val="184549206"/>
              </p:ext>
            </p:extLst>
          </p:nvPr>
        </p:nvGraphicFramePr>
        <p:xfrm>
          <a:off x="5425147" y="5448859"/>
          <a:ext cx="3819208" cy="1854200"/>
        </p:xfrm>
        <a:graphic>
          <a:graphicData uri="http://schemas.openxmlformats.org/drawingml/2006/table">
            <a:tbl>
              <a:tblPr firstRow="1" bandRow="1"/>
              <a:tblGrid>
                <a:gridCol w="2077958">
                  <a:extLst>
                    <a:ext uri="{9D8B030D-6E8A-4147-A177-3AD203B41FA5}">
                      <a16:colId xmlns:a16="http://schemas.microsoft.com/office/drawing/2014/main" val="20000"/>
                    </a:ext>
                  </a:extLst>
                </a:gridCol>
                <a:gridCol w="1741250">
                  <a:extLst>
                    <a:ext uri="{9D8B030D-6E8A-4147-A177-3AD203B41FA5}">
                      <a16:colId xmlns:a16="http://schemas.microsoft.com/office/drawing/2014/main" val="20001"/>
                    </a:ext>
                  </a:extLst>
                </a:gridCol>
              </a:tblGrid>
              <a:tr h="370840">
                <a:tc>
                  <a:txBody>
                    <a:bodyPr/>
                    <a:lstStyle>
                      <a:lvl1pPr marL="0" algn="l" defTabSz="1007943" rtl="0" eaLnBrk="1" latinLnBrk="0" hangingPunct="1">
                        <a:defRPr kumimoji="1" sz="1984" b="1" kern="1200">
                          <a:solidFill>
                            <a:schemeClr val="lt1"/>
                          </a:solidFill>
                          <a:latin typeface="Arial"/>
                          <a:ea typeface="Meiryo UI"/>
                        </a:defRPr>
                      </a:lvl1pPr>
                      <a:lvl2pPr marL="503972" algn="l" defTabSz="1007943" rtl="0" eaLnBrk="1" latinLnBrk="0" hangingPunct="1">
                        <a:defRPr kumimoji="1" sz="1984" b="1" kern="1200">
                          <a:solidFill>
                            <a:schemeClr val="lt1"/>
                          </a:solidFill>
                          <a:latin typeface="Arial"/>
                          <a:ea typeface="Meiryo UI"/>
                        </a:defRPr>
                      </a:lvl2pPr>
                      <a:lvl3pPr marL="1007943" algn="l" defTabSz="1007943" rtl="0" eaLnBrk="1" latinLnBrk="0" hangingPunct="1">
                        <a:defRPr kumimoji="1" sz="1984" b="1" kern="1200">
                          <a:solidFill>
                            <a:schemeClr val="lt1"/>
                          </a:solidFill>
                          <a:latin typeface="Arial"/>
                          <a:ea typeface="Meiryo UI"/>
                        </a:defRPr>
                      </a:lvl3pPr>
                      <a:lvl4pPr marL="1511915" algn="l" defTabSz="1007943" rtl="0" eaLnBrk="1" latinLnBrk="0" hangingPunct="1">
                        <a:defRPr kumimoji="1" sz="1984" b="1" kern="1200">
                          <a:solidFill>
                            <a:schemeClr val="lt1"/>
                          </a:solidFill>
                          <a:latin typeface="Arial"/>
                          <a:ea typeface="Meiryo UI"/>
                        </a:defRPr>
                      </a:lvl4pPr>
                      <a:lvl5pPr marL="2015886" algn="l" defTabSz="1007943" rtl="0" eaLnBrk="1" latinLnBrk="0" hangingPunct="1">
                        <a:defRPr kumimoji="1" sz="1984" b="1" kern="1200">
                          <a:solidFill>
                            <a:schemeClr val="lt1"/>
                          </a:solidFill>
                          <a:latin typeface="Arial"/>
                          <a:ea typeface="Meiryo UI"/>
                        </a:defRPr>
                      </a:lvl5pPr>
                      <a:lvl6pPr marL="2519858" algn="l" defTabSz="1007943" rtl="0" eaLnBrk="1" latinLnBrk="0" hangingPunct="1">
                        <a:defRPr kumimoji="1" sz="1984" b="1" kern="1200">
                          <a:solidFill>
                            <a:schemeClr val="lt1"/>
                          </a:solidFill>
                          <a:latin typeface="Arial"/>
                          <a:ea typeface="Meiryo UI"/>
                        </a:defRPr>
                      </a:lvl6pPr>
                      <a:lvl7pPr marL="3023829" algn="l" defTabSz="1007943" rtl="0" eaLnBrk="1" latinLnBrk="0" hangingPunct="1">
                        <a:defRPr kumimoji="1" sz="1984" b="1" kern="1200">
                          <a:solidFill>
                            <a:schemeClr val="lt1"/>
                          </a:solidFill>
                          <a:latin typeface="Arial"/>
                          <a:ea typeface="Meiryo UI"/>
                        </a:defRPr>
                      </a:lvl7pPr>
                      <a:lvl8pPr marL="3527801" algn="l" defTabSz="1007943" rtl="0" eaLnBrk="1" latinLnBrk="0" hangingPunct="1">
                        <a:defRPr kumimoji="1" sz="1984" b="1" kern="1200">
                          <a:solidFill>
                            <a:schemeClr val="lt1"/>
                          </a:solidFill>
                          <a:latin typeface="Arial"/>
                          <a:ea typeface="Meiryo UI"/>
                        </a:defRPr>
                      </a:lvl8pPr>
                      <a:lvl9pPr marL="4031772" algn="l" defTabSz="1007943" rtl="0" eaLnBrk="1" latinLnBrk="0" hangingPunct="1">
                        <a:defRPr kumimoji="1" sz="1984" b="1" kern="1200">
                          <a:solidFill>
                            <a:schemeClr val="lt1"/>
                          </a:solidFill>
                          <a:latin typeface="Arial"/>
                          <a:ea typeface="Meiryo UI"/>
                        </a:defRPr>
                      </a:lvl9pPr>
                    </a:lstStyle>
                    <a:p>
                      <a:r>
                        <a:rPr kumimoji="1" lang="ja-JP" altLang="en-US" sz="1400" dirty="0">
                          <a:solidFill>
                            <a:schemeClr val="tx1"/>
                          </a:solidFill>
                        </a:rPr>
                        <a:t>従業員数</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CE6F2"/>
                    </a:solidFill>
                  </a:tcPr>
                </a:tc>
                <a:tc>
                  <a:txBody>
                    <a:bodyPr/>
                    <a:lstStyle>
                      <a:lvl1pPr marL="0" algn="l" defTabSz="1007943" rtl="0" eaLnBrk="1" latinLnBrk="0" hangingPunct="1">
                        <a:defRPr kumimoji="1" sz="1984" b="1" kern="1200">
                          <a:solidFill>
                            <a:schemeClr val="lt1"/>
                          </a:solidFill>
                          <a:latin typeface="Arial"/>
                          <a:ea typeface="Meiryo UI"/>
                        </a:defRPr>
                      </a:lvl1pPr>
                      <a:lvl2pPr marL="503972" algn="l" defTabSz="1007943" rtl="0" eaLnBrk="1" latinLnBrk="0" hangingPunct="1">
                        <a:defRPr kumimoji="1" sz="1984" b="1" kern="1200">
                          <a:solidFill>
                            <a:schemeClr val="lt1"/>
                          </a:solidFill>
                          <a:latin typeface="Arial"/>
                          <a:ea typeface="Meiryo UI"/>
                        </a:defRPr>
                      </a:lvl2pPr>
                      <a:lvl3pPr marL="1007943" algn="l" defTabSz="1007943" rtl="0" eaLnBrk="1" latinLnBrk="0" hangingPunct="1">
                        <a:defRPr kumimoji="1" sz="1984" b="1" kern="1200">
                          <a:solidFill>
                            <a:schemeClr val="lt1"/>
                          </a:solidFill>
                          <a:latin typeface="Arial"/>
                          <a:ea typeface="Meiryo UI"/>
                        </a:defRPr>
                      </a:lvl3pPr>
                      <a:lvl4pPr marL="1511915" algn="l" defTabSz="1007943" rtl="0" eaLnBrk="1" latinLnBrk="0" hangingPunct="1">
                        <a:defRPr kumimoji="1" sz="1984" b="1" kern="1200">
                          <a:solidFill>
                            <a:schemeClr val="lt1"/>
                          </a:solidFill>
                          <a:latin typeface="Arial"/>
                          <a:ea typeface="Meiryo UI"/>
                        </a:defRPr>
                      </a:lvl4pPr>
                      <a:lvl5pPr marL="2015886" algn="l" defTabSz="1007943" rtl="0" eaLnBrk="1" latinLnBrk="0" hangingPunct="1">
                        <a:defRPr kumimoji="1" sz="1984" b="1" kern="1200">
                          <a:solidFill>
                            <a:schemeClr val="lt1"/>
                          </a:solidFill>
                          <a:latin typeface="Arial"/>
                          <a:ea typeface="Meiryo UI"/>
                        </a:defRPr>
                      </a:lvl5pPr>
                      <a:lvl6pPr marL="2519858" algn="l" defTabSz="1007943" rtl="0" eaLnBrk="1" latinLnBrk="0" hangingPunct="1">
                        <a:defRPr kumimoji="1" sz="1984" b="1" kern="1200">
                          <a:solidFill>
                            <a:schemeClr val="lt1"/>
                          </a:solidFill>
                          <a:latin typeface="Arial"/>
                          <a:ea typeface="Meiryo UI"/>
                        </a:defRPr>
                      </a:lvl6pPr>
                      <a:lvl7pPr marL="3023829" algn="l" defTabSz="1007943" rtl="0" eaLnBrk="1" latinLnBrk="0" hangingPunct="1">
                        <a:defRPr kumimoji="1" sz="1984" b="1" kern="1200">
                          <a:solidFill>
                            <a:schemeClr val="lt1"/>
                          </a:solidFill>
                          <a:latin typeface="Arial"/>
                          <a:ea typeface="Meiryo UI"/>
                        </a:defRPr>
                      </a:lvl7pPr>
                      <a:lvl8pPr marL="3527801" algn="l" defTabSz="1007943" rtl="0" eaLnBrk="1" latinLnBrk="0" hangingPunct="1">
                        <a:defRPr kumimoji="1" sz="1984" b="1" kern="1200">
                          <a:solidFill>
                            <a:schemeClr val="lt1"/>
                          </a:solidFill>
                          <a:latin typeface="Arial"/>
                          <a:ea typeface="Meiryo UI"/>
                        </a:defRPr>
                      </a:lvl8pPr>
                      <a:lvl9pPr marL="4031772" algn="l" defTabSz="1007943" rtl="0" eaLnBrk="1" latinLnBrk="0" hangingPunct="1">
                        <a:defRPr kumimoji="1" sz="1984" b="1" kern="1200">
                          <a:solidFill>
                            <a:schemeClr val="lt1"/>
                          </a:solidFill>
                          <a:latin typeface="Arial"/>
                          <a:ea typeface="Meiryo UI"/>
                        </a:defRPr>
                      </a:lvl9pPr>
                    </a:lstStyle>
                    <a:p>
                      <a:pPr algn="ctr"/>
                      <a:r>
                        <a:rPr kumimoji="1" lang="ja-JP" altLang="en-US" sz="1400" dirty="0">
                          <a:solidFill>
                            <a:schemeClr val="tx1"/>
                          </a:solidFill>
                        </a:rPr>
                        <a:t>年額</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10000"/>
                  </a:ext>
                </a:extLst>
              </a:tr>
              <a:tr h="370840">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r>
                        <a:rPr kumimoji="1" lang="ja-JP" altLang="en-US" sz="1400" dirty="0">
                          <a:solidFill>
                            <a:schemeClr val="tx1"/>
                          </a:solidFill>
                        </a:rPr>
                        <a:t>～</a:t>
                      </a:r>
                      <a:r>
                        <a:rPr kumimoji="1" lang="en-US" altLang="ja-JP" sz="1400" dirty="0">
                          <a:solidFill>
                            <a:schemeClr val="tx1"/>
                          </a:solidFill>
                        </a:rPr>
                        <a:t>10</a:t>
                      </a:r>
                      <a:r>
                        <a:rPr kumimoji="1" lang="ja-JP" altLang="en-US" sz="1400" dirty="0">
                          <a:solidFill>
                            <a:schemeClr val="tx1"/>
                          </a:solidFill>
                        </a:rPr>
                        <a:t>人</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40000"/>
                      </a:srgbClr>
                    </a:solidFill>
                  </a:tcPr>
                </a:tc>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pPr algn="ctr"/>
                      <a:r>
                        <a:rPr kumimoji="1" lang="en-US" altLang="ja-JP" sz="1400" dirty="0">
                          <a:solidFill>
                            <a:schemeClr val="tx1"/>
                          </a:solidFill>
                        </a:rPr>
                        <a:t>25,000</a:t>
                      </a:r>
                      <a:r>
                        <a:rPr kumimoji="1" lang="ja-JP" altLang="en-US" sz="1400" dirty="0">
                          <a:solidFill>
                            <a:schemeClr val="tx1"/>
                          </a:solidFill>
                        </a:rPr>
                        <a:t>円</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40000"/>
                      </a:srgbClr>
                    </a:solidFill>
                  </a:tcPr>
                </a:tc>
                <a:extLst>
                  <a:ext uri="{0D108BD9-81ED-4DB2-BD59-A6C34878D82A}">
                    <a16:rowId xmlns:a16="http://schemas.microsoft.com/office/drawing/2014/main" val="10001"/>
                  </a:ext>
                </a:extLst>
              </a:tr>
              <a:tr h="370840">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r>
                        <a:rPr kumimoji="1" lang="en-US" altLang="ja-JP" sz="1400" dirty="0">
                          <a:solidFill>
                            <a:schemeClr val="tx1"/>
                          </a:solidFill>
                        </a:rPr>
                        <a:t>11</a:t>
                      </a:r>
                      <a:r>
                        <a:rPr kumimoji="1" lang="ja-JP" altLang="en-US" sz="1400" dirty="0">
                          <a:solidFill>
                            <a:schemeClr val="tx1"/>
                          </a:solidFill>
                        </a:rPr>
                        <a:t>人～</a:t>
                      </a:r>
                      <a:r>
                        <a:rPr kumimoji="1" lang="en-US" altLang="ja-JP" sz="1400" dirty="0">
                          <a:solidFill>
                            <a:schemeClr val="tx1"/>
                          </a:solidFill>
                        </a:rPr>
                        <a:t>300</a:t>
                      </a:r>
                      <a:r>
                        <a:rPr kumimoji="1" lang="ja-JP" altLang="en-US" sz="1400" dirty="0">
                          <a:solidFill>
                            <a:schemeClr val="tx1"/>
                          </a:solidFill>
                        </a:rPr>
                        <a:t>人</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20000"/>
                      </a:srgbClr>
                    </a:solidFill>
                  </a:tcPr>
                </a:tc>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pPr algn="ctr"/>
                      <a:r>
                        <a:rPr kumimoji="1" lang="en-US" altLang="ja-JP" sz="1400" dirty="0">
                          <a:solidFill>
                            <a:schemeClr val="tx1"/>
                          </a:solidFill>
                        </a:rPr>
                        <a:t>50,000</a:t>
                      </a:r>
                      <a:r>
                        <a:rPr kumimoji="1" lang="ja-JP" altLang="en-US" sz="1400" dirty="0">
                          <a:solidFill>
                            <a:schemeClr val="tx1"/>
                          </a:solidFill>
                        </a:rPr>
                        <a:t>円</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20000"/>
                      </a:srgbClr>
                    </a:solidFill>
                  </a:tcPr>
                </a:tc>
                <a:extLst>
                  <a:ext uri="{0D108BD9-81ED-4DB2-BD59-A6C34878D82A}">
                    <a16:rowId xmlns:a16="http://schemas.microsoft.com/office/drawing/2014/main" val="10002"/>
                  </a:ext>
                </a:extLst>
              </a:tr>
              <a:tr h="370840">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r>
                        <a:rPr kumimoji="1" lang="en-US" altLang="ja-JP" sz="1400" dirty="0">
                          <a:solidFill>
                            <a:schemeClr val="tx1"/>
                          </a:solidFill>
                        </a:rPr>
                        <a:t>301</a:t>
                      </a:r>
                      <a:r>
                        <a:rPr kumimoji="1" lang="ja-JP" altLang="en-US" sz="1400" dirty="0">
                          <a:solidFill>
                            <a:schemeClr val="tx1"/>
                          </a:solidFill>
                        </a:rPr>
                        <a:t>人～</a:t>
                      </a:r>
                      <a:r>
                        <a:rPr kumimoji="1" lang="en-US" altLang="ja-JP" sz="1400" dirty="0">
                          <a:solidFill>
                            <a:schemeClr val="tx1"/>
                          </a:solidFill>
                        </a:rPr>
                        <a:t>500</a:t>
                      </a:r>
                      <a:r>
                        <a:rPr kumimoji="1" lang="ja-JP" altLang="en-US" sz="1400" dirty="0">
                          <a:solidFill>
                            <a:schemeClr val="tx1"/>
                          </a:solidFill>
                        </a:rPr>
                        <a:t>人</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40000"/>
                      </a:srgbClr>
                    </a:solidFill>
                  </a:tcPr>
                </a:tc>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pPr algn="ctr"/>
                      <a:r>
                        <a:rPr kumimoji="1" lang="en-US" altLang="ja-JP" sz="1400" dirty="0">
                          <a:solidFill>
                            <a:schemeClr val="tx1"/>
                          </a:solidFill>
                        </a:rPr>
                        <a:t>75,000</a:t>
                      </a:r>
                      <a:r>
                        <a:rPr kumimoji="1" lang="ja-JP" altLang="en-US" sz="1400" dirty="0">
                          <a:solidFill>
                            <a:schemeClr val="tx1"/>
                          </a:solidFill>
                        </a:rPr>
                        <a:t>円</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40000"/>
                      </a:srgbClr>
                    </a:solidFill>
                  </a:tcPr>
                </a:tc>
                <a:extLst>
                  <a:ext uri="{0D108BD9-81ED-4DB2-BD59-A6C34878D82A}">
                    <a16:rowId xmlns:a16="http://schemas.microsoft.com/office/drawing/2014/main" val="10003"/>
                  </a:ext>
                </a:extLst>
              </a:tr>
              <a:tr h="370840">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r>
                        <a:rPr kumimoji="1" lang="en-US" altLang="ja-JP" sz="1400" dirty="0">
                          <a:solidFill>
                            <a:schemeClr val="tx1"/>
                          </a:solidFill>
                        </a:rPr>
                        <a:t>501</a:t>
                      </a:r>
                      <a:r>
                        <a:rPr kumimoji="1" lang="ja-JP" altLang="en-US" sz="1400" dirty="0">
                          <a:solidFill>
                            <a:schemeClr val="tx1"/>
                          </a:solidFill>
                        </a:rPr>
                        <a:t>人～</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20000"/>
                      </a:srgbClr>
                    </a:solidFill>
                  </a:tcPr>
                </a:tc>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pPr algn="ctr"/>
                      <a:r>
                        <a:rPr kumimoji="1" lang="en-US" altLang="ja-JP" sz="1400" dirty="0">
                          <a:solidFill>
                            <a:schemeClr val="tx1"/>
                          </a:solidFill>
                        </a:rPr>
                        <a:t>100,000</a:t>
                      </a:r>
                      <a:r>
                        <a:rPr kumimoji="1" lang="ja-JP" altLang="en-US" sz="1400" dirty="0">
                          <a:solidFill>
                            <a:schemeClr val="tx1"/>
                          </a:solidFill>
                        </a:rPr>
                        <a:t>円</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20000"/>
                      </a:srgbClr>
                    </a:solidFill>
                  </a:tcPr>
                </a:tc>
                <a:extLst>
                  <a:ext uri="{0D108BD9-81ED-4DB2-BD59-A6C34878D82A}">
                    <a16:rowId xmlns:a16="http://schemas.microsoft.com/office/drawing/2014/main" val="10004"/>
                  </a:ext>
                </a:extLst>
              </a:tr>
            </a:tbl>
          </a:graphicData>
        </a:graphic>
      </p:graphicFrame>
      <p:graphicFrame>
        <p:nvGraphicFramePr>
          <p:cNvPr id="19" name="表 18"/>
          <p:cNvGraphicFramePr>
            <a:graphicFrameLocks noGrp="1"/>
          </p:cNvGraphicFramePr>
          <p:nvPr>
            <p:extLst>
              <p:ext uri="{D42A27DB-BD31-4B8C-83A1-F6EECF244321}">
                <p14:modId xmlns:p14="http://schemas.microsoft.com/office/powerpoint/2010/main" val="946123516"/>
              </p:ext>
            </p:extLst>
          </p:nvPr>
        </p:nvGraphicFramePr>
        <p:xfrm>
          <a:off x="5425147" y="3532060"/>
          <a:ext cx="3819208" cy="1407160"/>
        </p:xfrm>
        <a:graphic>
          <a:graphicData uri="http://schemas.openxmlformats.org/drawingml/2006/table">
            <a:tbl>
              <a:tblPr firstRow="1" bandRow="1"/>
              <a:tblGrid>
                <a:gridCol w="2077958">
                  <a:extLst>
                    <a:ext uri="{9D8B030D-6E8A-4147-A177-3AD203B41FA5}">
                      <a16:colId xmlns:a16="http://schemas.microsoft.com/office/drawing/2014/main" val="20000"/>
                    </a:ext>
                  </a:extLst>
                </a:gridCol>
                <a:gridCol w="1741250">
                  <a:extLst>
                    <a:ext uri="{9D8B030D-6E8A-4147-A177-3AD203B41FA5}">
                      <a16:colId xmlns:a16="http://schemas.microsoft.com/office/drawing/2014/main" val="20001"/>
                    </a:ext>
                  </a:extLst>
                </a:gridCol>
              </a:tblGrid>
              <a:tr h="370840">
                <a:tc>
                  <a:txBody>
                    <a:bodyPr/>
                    <a:lstStyle>
                      <a:lvl1pPr marL="0" algn="l" defTabSz="1007943" rtl="0" eaLnBrk="1" latinLnBrk="0" hangingPunct="1">
                        <a:defRPr kumimoji="1" sz="1984" b="1" kern="1200">
                          <a:solidFill>
                            <a:schemeClr val="lt1"/>
                          </a:solidFill>
                          <a:latin typeface="Arial"/>
                          <a:ea typeface="Meiryo UI"/>
                        </a:defRPr>
                      </a:lvl1pPr>
                      <a:lvl2pPr marL="503972" algn="l" defTabSz="1007943" rtl="0" eaLnBrk="1" latinLnBrk="0" hangingPunct="1">
                        <a:defRPr kumimoji="1" sz="1984" b="1" kern="1200">
                          <a:solidFill>
                            <a:schemeClr val="lt1"/>
                          </a:solidFill>
                          <a:latin typeface="Arial"/>
                          <a:ea typeface="Meiryo UI"/>
                        </a:defRPr>
                      </a:lvl2pPr>
                      <a:lvl3pPr marL="1007943" algn="l" defTabSz="1007943" rtl="0" eaLnBrk="1" latinLnBrk="0" hangingPunct="1">
                        <a:defRPr kumimoji="1" sz="1984" b="1" kern="1200">
                          <a:solidFill>
                            <a:schemeClr val="lt1"/>
                          </a:solidFill>
                          <a:latin typeface="Arial"/>
                          <a:ea typeface="Meiryo UI"/>
                        </a:defRPr>
                      </a:lvl3pPr>
                      <a:lvl4pPr marL="1511915" algn="l" defTabSz="1007943" rtl="0" eaLnBrk="1" latinLnBrk="0" hangingPunct="1">
                        <a:defRPr kumimoji="1" sz="1984" b="1" kern="1200">
                          <a:solidFill>
                            <a:schemeClr val="lt1"/>
                          </a:solidFill>
                          <a:latin typeface="Arial"/>
                          <a:ea typeface="Meiryo UI"/>
                        </a:defRPr>
                      </a:lvl4pPr>
                      <a:lvl5pPr marL="2015886" algn="l" defTabSz="1007943" rtl="0" eaLnBrk="1" latinLnBrk="0" hangingPunct="1">
                        <a:defRPr kumimoji="1" sz="1984" b="1" kern="1200">
                          <a:solidFill>
                            <a:schemeClr val="lt1"/>
                          </a:solidFill>
                          <a:latin typeface="Arial"/>
                          <a:ea typeface="Meiryo UI"/>
                        </a:defRPr>
                      </a:lvl5pPr>
                      <a:lvl6pPr marL="2519858" algn="l" defTabSz="1007943" rtl="0" eaLnBrk="1" latinLnBrk="0" hangingPunct="1">
                        <a:defRPr kumimoji="1" sz="1984" b="1" kern="1200">
                          <a:solidFill>
                            <a:schemeClr val="lt1"/>
                          </a:solidFill>
                          <a:latin typeface="Arial"/>
                          <a:ea typeface="Meiryo UI"/>
                        </a:defRPr>
                      </a:lvl6pPr>
                      <a:lvl7pPr marL="3023829" algn="l" defTabSz="1007943" rtl="0" eaLnBrk="1" latinLnBrk="0" hangingPunct="1">
                        <a:defRPr kumimoji="1" sz="1984" b="1" kern="1200">
                          <a:solidFill>
                            <a:schemeClr val="lt1"/>
                          </a:solidFill>
                          <a:latin typeface="Arial"/>
                          <a:ea typeface="Meiryo UI"/>
                        </a:defRPr>
                      </a:lvl7pPr>
                      <a:lvl8pPr marL="3527801" algn="l" defTabSz="1007943" rtl="0" eaLnBrk="1" latinLnBrk="0" hangingPunct="1">
                        <a:defRPr kumimoji="1" sz="1984" b="1" kern="1200">
                          <a:solidFill>
                            <a:schemeClr val="lt1"/>
                          </a:solidFill>
                          <a:latin typeface="Arial"/>
                          <a:ea typeface="Meiryo UI"/>
                        </a:defRPr>
                      </a:lvl8pPr>
                      <a:lvl9pPr marL="4031772" algn="l" defTabSz="1007943" rtl="0" eaLnBrk="1" latinLnBrk="0" hangingPunct="1">
                        <a:defRPr kumimoji="1" sz="1984" b="1" kern="1200">
                          <a:solidFill>
                            <a:schemeClr val="lt1"/>
                          </a:solidFill>
                          <a:latin typeface="Arial"/>
                          <a:ea typeface="Meiryo UI"/>
                        </a:defRPr>
                      </a:lvl9pPr>
                    </a:lstStyle>
                    <a:p>
                      <a:r>
                        <a:rPr kumimoji="1" lang="ja-JP" altLang="en-US" sz="1400" dirty="0">
                          <a:solidFill>
                            <a:schemeClr val="tx1"/>
                          </a:solidFill>
                        </a:rPr>
                        <a:t>区分</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CE6F2"/>
                    </a:solidFill>
                  </a:tcPr>
                </a:tc>
                <a:tc>
                  <a:txBody>
                    <a:bodyPr/>
                    <a:lstStyle>
                      <a:lvl1pPr marL="0" algn="l" defTabSz="1007943" rtl="0" eaLnBrk="1" latinLnBrk="0" hangingPunct="1">
                        <a:defRPr kumimoji="1" sz="1984" b="1" kern="1200">
                          <a:solidFill>
                            <a:schemeClr val="lt1"/>
                          </a:solidFill>
                          <a:latin typeface="Arial"/>
                          <a:ea typeface="Meiryo UI"/>
                        </a:defRPr>
                      </a:lvl1pPr>
                      <a:lvl2pPr marL="503972" algn="l" defTabSz="1007943" rtl="0" eaLnBrk="1" latinLnBrk="0" hangingPunct="1">
                        <a:defRPr kumimoji="1" sz="1984" b="1" kern="1200">
                          <a:solidFill>
                            <a:schemeClr val="lt1"/>
                          </a:solidFill>
                          <a:latin typeface="Arial"/>
                          <a:ea typeface="Meiryo UI"/>
                        </a:defRPr>
                      </a:lvl2pPr>
                      <a:lvl3pPr marL="1007943" algn="l" defTabSz="1007943" rtl="0" eaLnBrk="1" latinLnBrk="0" hangingPunct="1">
                        <a:defRPr kumimoji="1" sz="1984" b="1" kern="1200">
                          <a:solidFill>
                            <a:schemeClr val="lt1"/>
                          </a:solidFill>
                          <a:latin typeface="Arial"/>
                          <a:ea typeface="Meiryo UI"/>
                        </a:defRPr>
                      </a:lvl3pPr>
                      <a:lvl4pPr marL="1511915" algn="l" defTabSz="1007943" rtl="0" eaLnBrk="1" latinLnBrk="0" hangingPunct="1">
                        <a:defRPr kumimoji="1" sz="1984" b="1" kern="1200">
                          <a:solidFill>
                            <a:schemeClr val="lt1"/>
                          </a:solidFill>
                          <a:latin typeface="Arial"/>
                          <a:ea typeface="Meiryo UI"/>
                        </a:defRPr>
                      </a:lvl4pPr>
                      <a:lvl5pPr marL="2015886" algn="l" defTabSz="1007943" rtl="0" eaLnBrk="1" latinLnBrk="0" hangingPunct="1">
                        <a:defRPr kumimoji="1" sz="1984" b="1" kern="1200">
                          <a:solidFill>
                            <a:schemeClr val="lt1"/>
                          </a:solidFill>
                          <a:latin typeface="Arial"/>
                          <a:ea typeface="Meiryo UI"/>
                        </a:defRPr>
                      </a:lvl5pPr>
                      <a:lvl6pPr marL="2519858" algn="l" defTabSz="1007943" rtl="0" eaLnBrk="1" latinLnBrk="0" hangingPunct="1">
                        <a:defRPr kumimoji="1" sz="1984" b="1" kern="1200">
                          <a:solidFill>
                            <a:schemeClr val="lt1"/>
                          </a:solidFill>
                          <a:latin typeface="Arial"/>
                          <a:ea typeface="Meiryo UI"/>
                        </a:defRPr>
                      </a:lvl6pPr>
                      <a:lvl7pPr marL="3023829" algn="l" defTabSz="1007943" rtl="0" eaLnBrk="1" latinLnBrk="0" hangingPunct="1">
                        <a:defRPr kumimoji="1" sz="1984" b="1" kern="1200">
                          <a:solidFill>
                            <a:schemeClr val="lt1"/>
                          </a:solidFill>
                          <a:latin typeface="Arial"/>
                          <a:ea typeface="Meiryo UI"/>
                        </a:defRPr>
                      </a:lvl7pPr>
                      <a:lvl8pPr marL="3527801" algn="l" defTabSz="1007943" rtl="0" eaLnBrk="1" latinLnBrk="0" hangingPunct="1">
                        <a:defRPr kumimoji="1" sz="1984" b="1" kern="1200">
                          <a:solidFill>
                            <a:schemeClr val="lt1"/>
                          </a:solidFill>
                          <a:latin typeface="Arial"/>
                          <a:ea typeface="Meiryo UI"/>
                        </a:defRPr>
                      </a:lvl8pPr>
                      <a:lvl9pPr marL="4031772" algn="l" defTabSz="1007943" rtl="0" eaLnBrk="1" latinLnBrk="0" hangingPunct="1">
                        <a:defRPr kumimoji="1" sz="1984" b="1" kern="1200">
                          <a:solidFill>
                            <a:schemeClr val="lt1"/>
                          </a:solidFill>
                          <a:latin typeface="Arial"/>
                          <a:ea typeface="Meiryo UI"/>
                        </a:defRPr>
                      </a:lvl9pPr>
                    </a:lstStyle>
                    <a:p>
                      <a:pPr algn="ctr"/>
                      <a:r>
                        <a:rPr kumimoji="1" lang="ja-JP" altLang="en-US" sz="1400" dirty="0">
                          <a:solidFill>
                            <a:schemeClr val="tx1"/>
                          </a:solidFill>
                        </a:rPr>
                        <a:t>年額</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10000"/>
                  </a:ext>
                </a:extLst>
              </a:tr>
              <a:tr h="370840">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r>
                        <a:rPr kumimoji="1" lang="ja-JP" altLang="en-US" sz="1400" dirty="0"/>
                        <a:t>中央省庁・都道府県・政令指定都市</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40000"/>
                      </a:srgbClr>
                    </a:solidFill>
                  </a:tcPr>
                </a:tc>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pPr algn="ctr"/>
                      <a:r>
                        <a:rPr kumimoji="1" lang="en-US" altLang="ja-JP" sz="1400" dirty="0"/>
                        <a:t>100,000</a:t>
                      </a:r>
                      <a:r>
                        <a:rPr kumimoji="1" lang="ja-JP" altLang="en-US" sz="1400" dirty="0"/>
                        <a:t>円</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40000"/>
                      </a:srgbClr>
                    </a:solidFill>
                  </a:tcPr>
                </a:tc>
                <a:extLst>
                  <a:ext uri="{0D108BD9-81ED-4DB2-BD59-A6C34878D82A}">
                    <a16:rowId xmlns:a16="http://schemas.microsoft.com/office/drawing/2014/main" val="10001"/>
                  </a:ext>
                </a:extLst>
              </a:tr>
              <a:tr h="370840">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r>
                        <a:rPr kumimoji="1" lang="ja-JP" altLang="en-US" sz="1400" dirty="0"/>
                        <a:t>上記以外の行政機関・公共機関</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20000"/>
                      </a:srgbClr>
                    </a:solidFill>
                  </a:tcPr>
                </a:tc>
                <a:tc>
                  <a:txBody>
                    <a:bodyPr/>
                    <a:lstStyle>
                      <a:lvl1pPr marL="0" algn="l" defTabSz="1007943" rtl="0" eaLnBrk="1" latinLnBrk="0" hangingPunct="1">
                        <a:defRPr kumimoji="1" sz="1984" kern="1200">
                          <a:solidFill>
                            <a:schemeClr val="dk1"/>
                          </a:solidFill>
                          <a:latin typeface="Arial"/>
                          <a:ea typeface="Meiryo UI"/>
                        </a:defRPr>
                      </a:lvl1pPr>
                      <a:lvl2pPr marL="503972" algn="l" defTabSz="1007943" rtl="0" eaLnBrk="1" latinLnBrk="0" hangingPunct="1">
                        <a:defRPr kumimoji="1" sz="1984" kern="1200">
                          <a:solidFill>
                            <a:schemeClr val="dk1"/>
                          </a:solidFill>
                          <a:latin typeface="Arial"/>
                          <a:ea typeface="Meiryo UI"/>
                        </a:defRPr>
                      </a:lvl2pPr>
                      <a:lvl3pPr marL="1007943" algn="l" defTabSz="1007943" rtl="0" eaLnBrk="1" latinLnBrk="0" hangingPunct="1">
                        <a:defRPr kumimoji="1" sz="1984" kern="1200">
                          <a:solidFill>
                            <a:schemeClr val="dk1"/>
                          </a:solidFill>
                          <a:latin typeface="Arial"/>
                          <a:ea typeface="Meiryo UI"/>
                        </a:defRPr>
                      </a:lvl3pPr>
                      <a:lvl4pPr marL="1511915" algn="l" defTabSz="1007943" rtl="0" eaLnBrk="1" latinLnBrk="0" hangingPunct="1">
                        <a:defRPr kumimoji="1" sz="1984" kern="1200">
                          <a:solidFill>
                            <a:schemeClr val="dk1"/>
                          </a:solidFill>
                          <a:latin typeface="Arial"/>
                          <a:ea typeface="Meiryo UI"/>
                        </a:defRPr>
                      </a:lvl4pPr>
                      <a:lvl5pPr marL="2015886" algn="l" defTabSz="1007943" rtl="0" eaLnBrk="1" latinLnBrk="0" hangingPunct="1">
                        <a:defRPr kumimoji="1" sz="1984" kern="1200">
                          <a:solidFill>
                            <a:schemeClr val="dk1"/>
                          </a:solidFill>
                          <a:latin typeface="Arial"/>
                          <a:ea typeface="Meiryo UI"/>
                        </a:defRPr>
                      </a:lvl5pPr>
                      <a:lvl6pPr marL="2519858" algn="l" defTabSz="1007943" rtl="0" eaLnBrk="1" latinLnBrk="0" hangingPunct="1">
                        <a:defRPr kumimoji="1" sz="1984" kern="1200">
                          <a:solidFill>
                            <a:schemeClr val="dk1"/>
                          </a:solidFill>
                          <a:latin typeface="Arial"/>
                          <a:ea typeface="Meiryo UI"/>
                        </a:defRPr>
                      </a:lvl6pPr>
                      <a:lvl7pPr marL="3023829" algn="l" defTabSz="1007943" rtl="0" eaLnBrk="1" latinLnBrk="0" hangingPunct="1">
                        <a:defRPr kumimoji="1" sz="1984" kern="1200">
                          <a:solidFill>
                            <a:schemeClr val="dk1"/>
                          </a:solidFill>
                          <a:latin typeface="Arial"/>
                          <a:ea typeface="Meiryo UI"/>
                        </a:defRPr>
                      </a:lvl7pPr>
                      <a:lvl8pPr marL="3527801" algn="l" defTabSz="1007943" rtl="0" eaLnBrk="1" latinLnBrk="0" hangingPunct="1">
                        <a:defRPr kumimoji="1" sz="1984" kern="1200">
                          <a:solidFill>
                            <a:schemeClr val="dk1"/>
                          </a:solidFill>
                          <a:latin typeface="Arial"/>
                          <a:ea typeface="Meiryo UI"/>
                        </a:defRPr>
                      </a:lvl8pPr>
                      <a:lvl9pPr marL="4031772" algn="l" defTabSz="1007943" rtl="0" eaLnBrk="1" latinLnBrk="0" hangingPunct="1">
                        <a:defRPr kumimoji="1" sz="1984" kern="1200">
                          <a:solidFill>
                            <a:schemeClr val="dk1"/>
                          </a:solidFill>
                          <a:latin typeface="Arial"/>
                          <a:ea typeface="Meiryo UI"/>
                        </a:defRPr>
                      </a:lvl9pPr>
                    </a:lstStyle>
                    <a:p>
                      <a:pPr algn="ctr"/>
                      <a:r>
                        <a:rPr kumimoji="1" lang="en-US" altLang="ja-JP" sz="1400" dirty="0"/>
                        <a:t>50,000</a:t>
                      </a:r>
                      <a:r>
                        <a:rPr kumimoji="1" lang="ja-JP" altLang="en-US" sz="1400" dirty="0"/>
                        <a:t>円</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84E">
                        <a:tint val="20000"/>
                      </a:srgbClr>
                    </a:solidFill>
                  </a:tcPr>
                </a:tc>
                <a:extLst>
                  <a:ext uri="{0D108BD9-81ED-4DB2-BD59-A6C34878D82A}">
                    <a16:rowId xmlns:a16="http://schemas.microsoft.com/office/drawing/2014/main" val="10002"/>
                  </a:ext>
                </a:extLst>
              </a:tr>
            </a:tbl>
          </a:graphicData>
        </a:graphic>
      </p:graphicFrame>
      <p:sp>
        <p:nvSpPr>
          <p:cNvPr id="20" name="テキスト ボックス 19"/>
          <p:cNvSpPr txBox="1"/>
          <p:nvPr/>
        </p:nvSpPr>
        <p:spPr>
          <a:xfrm>
            <a:off x="1268887" y="3255061"/>
            <a:ext cx="668773" cy="276999"/>
          </a:xfrm>
          <a:prstGeom prst="rect">
            <a:avLst/>
          </a:prstGeom>
          <a:noFill/>
        </p:spPr>
        <p:txBody>
          <a:bodyPr wrap="none" rtlCol="0">
            <a:spAutoFit/>
          </a:bodyPr>
          <a:lstStyle/>
          <a:p>
            <a:pPr marL="174625" indent="-174625" defTabSz="981700">
              <a:buFont typeface="Wingdings" panose="05000000000000000000" pitchFamily="2" charset="2"/>
              <a:buChar char="l"/>
            </a:pPr>
            <a:r>
              <a:rPr lang="ja-JP" altLang="en-US" sz="1200" b="1" dirty="0">
                <a:solidFill>
                  <a:prstClr val="black"/>
                </a:solidFill>
                <a:latin typeface="Arial"/>
              </a:rPr>
              <a:t>企業</a:t>
            </a:r>
          </a:p>
        </p:txBody>
      </p:sp>
      <p:sp>
        <p:nvSpPr>
          <p:cNvPr id="21" name="テキスト ボックス 20"/>
          <p:cNvSpPr txBox="1"/>
          <p:nvPr/>
        </p:nvSpPr>
        <p:spPr>
          <a:xfrm>
            <a:off x="5357053" y="3256793"/>
            <a:ext cx="1364476" cy="276999"/>
          </a:xfrm>
          <a:prstGeom prst="rect">
            <a:avLst/>
          </a:prstGeom>
          <a:noFill/>
        </p:spPr>
        <p:txBody>
          <a:bodyPr wrap="none" rtlCol="0">
            <a:spAutoFit/>
          </a:bodyPr>
          <a:lstStyle/>
          <a:p>
            <a:pPr marL="174625" indent="-174625" defTabSz="981700">
              <a:buFont typeface="Wingdings" panose="05000000000000000000" pitchFamily="2" charset="2"/>
              <a:buChar char="l"/>
            </a:pPr>
            <a:r>
              <a:rPr lang="ja-JP" altLang="en-US" sz="1200" b="1" dirty="0">
                <a:solidFill>
                  <a:prstClr val="black"/>
                </a:solidFill>
                <a:latin typeface="Arial"/>
              </a:rPr>
              <a:t>行政・公共機関</a:t>
            </a:r>
          </a:p>
        </p:txBody>
      </p:sp>
      <p:sp>
        <p:nvSpPr>
          <p:cNvPr id="22" name="テキスト ボックス 21"/>
          <p:cNvSpPr txBox="1"/>
          <p:nvPr/>
        </p:nvSpPr>
        <p:spPr>
          <a:xfrm>
            <a:off x="5357051" y="4985824"/>
            <a:ext cx="3819208" cy="461665"/>
          </a:xfrm>
          <a:prstGeom prst="rect">
            <a:avLst/>
          </a:prstGeom>
          <a:noFill/>
        </p:spPr>
        <p:txBody>
          <a:bodyPr wrap="square" rtlCol="0">
            <a:spAutoFit/>
          </a:bodyPr>
          <a:lstStyle/>
          <a:p>
            <a:pPr marL="174625" indent="-174625" defTabSz="981700">
              <a:buFont typeface="Wingdings" panose="05000000000000000000" pitchFamily="2" charset="2"/>
              <a:buChar char="l"/>
            </a:pPr>
            <a:r>
              <a:rPr lang="ja-JP" altLang="en-US" sz="1200" b="1" dirty="0">
                <a:solidFill>
                  <a:prstClr val="black"/>
                </a:solidFill>
                <a:latin typeface="Arial"/>
              </a:rPr>
              <a:t>非営利団体（学校法人、社会福祉法人、医療法人、消費生活協同組合など）</a:t>
            </a:r>
          </a:p>
        </p:txBody>
      </p:sp>
      <p:sp>
        <p:nvSpPr>
          <p:cNvPr id="5" name="Text Box 9">
            <a:extLst>
              <a:ext uri="{FF2B5EF4-FFF2-40B4-BE49-F238E27FC236}">
                <a16:creationId xmlns:a16="http://schemas.microsoft.com/office/drawing/2014/main" id="{0A084BAA-88BE-EFBF-016A-2D39E15AD03A}"/>
              </a:ext>
            </a:extLst>
          </p:cNvPr>
          <p:cNvSpPr txBox="1">
            <a:spLocks noChangeArrowheads="1"/>
          </p:cNvSpPr>
          <p:nvPr/>
        </p:nvSpPr>
        <p:spPr bwMode="auto">
          <a:xfrm>
            <a:off x="350104" y="7113924"/>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atinLnBrk="1">
              <a:defRPr/>
            </a:pP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出所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 </a:t>
            </a:r>
            <a:r>
              <a:rPr lang="ja-JP" altLang="en-US" sz="900" dirty="0">
                <a:latin typeface="Segoe UI" panose="020B0502040204020203" pitchFamily="34" charset="0"/>
                <a:ea typeface="メイリオ" panose="020B0604030504040204" pitchFamily="50" charset="-128"/>
                <a:cs typeface="Segoe UI" panose="020B0502040204020203" pitchFamily="34" charset="0"/>
              </a:rPr>
              <a:t>再エネ</a:t>
            </a:r>
            <a:r>
              <a:rPr lang="en-US" altLang="ja-JP" sz="900" dirty="0">
                <a:latin typeface="Segoe UI" panose="020B0502040204020203" pitchFamily="34" charset="0"/>
                <a:ea typeface="メイリオ" panose="020B0604030504040204" pitchFamily="50" charset="-128"/>
                <a:cs typeface="Segoe UI" panose="020B0502040204020203" pitchFamily="34" charset="0"/>
              </a:rPr>
              <a:t>100</a:t>
            </a:r>
            <a:r>
              <a:rPr lang="ja-JP" altLang="en-US" sz="900" dirty="0">
                <a:latin typeface="Segoe UI" panose="020B0502040204020203" pitchFamily="34" charset="0"/>
                <a:ea typeface="メイリオ" panose="020B0604030504040204" pitchFamily="50" charset="-128"/>
                <a:cs typeface="Segoe UI" panose="020B0502040204020203" pitchFamily="34" charset="0"/>
              </a:rPr>
              <a:t>宣言</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RE Action</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ホームページ（</a:t>
            </a:r>
            <a:r>
              <a:rPr lang="en-US" altLang="ja-JP"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https://saiene.jp/</a:t>
            </a:r>
            <a:r>
              <a:rPr lang="ja-JP" altLang="en-US" sz="9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）を基に作成</a:t>
            </a:r>
          </a:p>
        </p:txBody>
      </p:sp>
    </p:spTree>
    <p:extLst>
      <p:ext uri="{BB962C8B-B14F-4D97-AF65-F5344CB8AC3E}">
        <p14:creationId xmlns:p14="http://schemas.microsoft.com/office/powerpoint/2010/main" val="20035048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a:t>
            </a:r>
            <a:r>
              <a:rPr lang="ja-JP" altLang="en-US" dirty="0"/>
              <a:t>参考</a:t>
            </a:r>
            <a:r>
              <a:rPr lang="en-US" altLang="ja-JP" dirty="0"/>
              <a:t>】</a:t>
            </a:r>
            <a:r>
              <a:rPr lang="ja-JP" altLang="en-US" dirty="0"/>
              <a:t>再エネ</a:t>
            </a:r>
            <a:r>
              <a:rPr lang="en-US" altLang="ja-JP" dirty="0"/>
              <a:t>100</a:t>
            </a:r>
            <a:r>
              <a:rPr lang="ja-JP" altLang="en-US" dirty="0"/>
              <a:t>宣言 </a:t>
            </a:r>
            <a:r>
              <a:rPr lang="en-US" altLang="ja-JP" dirty="0"/>
              <a:t>RE</a:t>
            </a:r>
            <a:r>
              <a:rPr lang="ja-JP" altLang="en-US" dirty="0"/>
              <a:t> </a:t>
            </a:r>
            <a:r>
              <a:rPr lang="en-US" altLang="ja-JP" dirty="0"/>
              <a:t>Action</a:t>
            </a:r>
            <a:r>
              <a:rPr lang="ja-JP" altLang="en-US" dirty="0"/>
              <a:t>（</a:t>
            </a:r>
            <a:r>
              <a:rPr lang="en-US" altLang="ja-JP" dirty="0"/>
              <a:t>3/3</a:t>
            </a:r>
            <a:r>
              <a:rPr lang="ja-JP" altLang="en-US" dirty="0"/>
              <a:t>）</a:t>
            </a:r>
            <a:endParaRPr kumimoji="1" lang="ja-JP" altLang="en-US" dirty="0"/>
          </a:p>
        </p:txBody>
      </p:sp>
      <p:sp>
        <p:nvSpPr>
          <p:cNvPr id="7" name="コンテンツ プレースホルダー 2"/>
          <p:cNvSpPr>
            <a:spLocks noGrp="1"/>
          </p:cNvSpPr>
          <p:nvPr>
            <p:ph sz="quarter" idx="12"/>
          </p:nvPr>
        </p:nvSpPr>
        <p:spPr>
          <a:xfrm>
            <a:off x="161925" y="1110920"/>
            <a:ext cx="10367963" cy="634941"/>
          </a:xfrm>
        </p:spPr>
        <p:txBody>
          <a:bodyPr/>
          <a:lstStyle/>
          <a:p>
            <a:r>
              <a:rPr lang="en-US" altLang="ja-JP" dirty="0">
                <a:latin typeface="+mn-ea"/>
                <a:ea typeface="+mn-ea"/>
              </a:rPr>
              <a:t>2019</a:t>
            </a:r>
            <a:r>
              <a:rPr lang="ja-JP" altLang="en-US" dirty="0">
                <a:latin typeface="+mn-ea"/>
                <a:ea typeface="+mn-ea"/>
              </a:rPr>
              <a:t>年</a:t>
            </a:r>
            <a:r>
              <a:rPr lang="en-US" altLang="ja-JP" dirty="0">
                <a:latin typeface="+mn-ea"/>
                <a:ea typeface="+mn-ea"/>
              </a:rPr>
              <a:t>10</a:t>
            </a:r>
            <a:r>
              <a:rPr lang="ja-JP" altLang="en-US" dirty="0">
                <a:latin typeface="+mn-ea"/>
                <a:ea typeface="+mn-ea"/>
              </a:rPr>
              <a:t>月の発足以降、参加団体数は継続的に増加</a:t>
            </a:r>
            <a:endParaRPr lang="en-US" altLang="ja-JP" dirty="0">
              <a:latin typeface="+mn-ea"/>
              <a:ea typeface="+mn-ea"/>
            </a:endParaRPr>
          </a:p>
        </p:txBody>
      </p:sp>
      <p:graphicFrame>
        <p:nvGraphicFramePr>
          <p:cNvPr id="6" name="グラフ 5">
            <a:extLst>
              <a:ext uri="{FF2B5EF4-FFF2-40B4-BE49-F238E27FC236}">
                <a16:creationId xmlns:a16="http://schemas.microsoft.com/office/drawing/2014/main" id="{E7A1A8E4-67C7-ADAE-64E7-B31F2AF83007}"/>
              </a:ext>
            </a:extLst>
          </p:cNvPr>
          <p:cNvGraphicFramePr/>
          <p:nvPr>
            <p:extLst>
              <p:ext uri="{D42A27DB-BD31-4B8C-83A1-F6EECF244321}">
                <p14:modId xmlns:p14="http://schemas.microsoft.com/office/powerpoint/2010/main" val="3589972758"/>
              </p:ext>
            </p:extLst>
          </p:nvPr>
        </p:nvGraphicFramePr>
        <p:xfrm>
          <a:off x="1781969" y="2160303"/>
          <a:ext cx="7127875" cy="475191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9">
            <a:extLst>
              <a:ext uri="{FF2B5EF4-FFF2-40B4-BE49-F238E27FC236}">
                <a16:creationId xmlns:a16="http://schemas.microsoft.com/office/drawing/2014/main" id="{5711F1C7-44AF-6561-06F4-2C4B2833BD54}"/>
              </a:ext>
            </a:extLst>
          </p:cNvPr>
          <p:cNvSpPr txBox="1">
            <a:spLocks noChangeArrowheads="1"/>
          </p:cNvSpPr>
          <p:nvPr/>
        </p:nvSpPr>
        <p:spPr bwMode="auto">
          <a:xfrm>
            <a:off x="1820880" y="2199953"/>
            <a:ext cx="386942" cy="248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atinLnBrk="1">
              <a:defRPr/>
            </a:pPr>
            <a:r>
              <a:rPr lang="en-US" altLang="ja-JP"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r>
              <a:rPr lang="ja-JP" altLang="en-US"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社</a:t>
            </a:r>
            <a:r>
              <a:rPr lang="en-US" altLang="ja-JP" sz="1000" dirty="0">
                <a:solidFill>
                  <a:srgbClr val="000000"/>
                </a:solidFill>
                <a:latin typeface="Segoe UI" panose="020B0502040204020203" pitchFamily="34" charset="0"/>
                <a:ea typeface="メイリオ" panose="020B0604030504040204" pitchFamily="50" charset="-128"/>
                <a:cs typeface="Segoe UI" panose="020B0502040204020203" pitchFamily="34" charset="0"/>
              </a:rPr>
              <a:t>]</a:t>
            </a:r>
            <a:endParaRPr lang="ja-JP" altLang="en-US" sz="1000" dirty="0">
              <a:solidFill>
                <a:srgbClr val="000000"/>
              </a:solidFill>
              <a:latin typeface="Segoe UI" panose="020B0502040204020203" pitchFamily="34" charset="0"/>
              <a:ea typeface="メイリオ" panose="020B0604030504040204" pitchFamily="50" charset="-128"/>
              <a:cs typeface="Segoe UI" panose="020B0502040204020203" pitchFamily="34" charset="0"/>
            </a:endParaRPr>
          </a:p>
        </p:txBody>
      </p:sp>
      <p:sp>
        <p:nvSpPr>
          <p:cNvPr id="3" name="Text Box 9">
            <a:extLst>
              <a:ext uri="{FF2B5EF4-FFF2-40B4-BE49-F238E27FC236}">
                <a16:creationId xmlns:a16="http://schemas.microsoft.com/office/drawing/2014/main" id="{49A74D38-A88A-11C0-317E-F8CCCE697F9E}"/>
              </a:ext>
            </a:extLst>
          </p:cNvPr>
          <p:cNvSpPr txBox="1">
            <a:spLocks noChangeArrowheads="1"/>
          </p:cNvSpPr>
          <p:nvPr/>
        </p:nvSpPr>
        <p:spPr bwMode="auto">
          <a:xfrm>
            <a:off x="629383" y="7326661"/>
            <a:ext cx="943304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latinLnBrk="1">
              <a:defRPr/>
            </a:pPr>
            <a:r>
              <a:rPr lang="en-US" altLang="ja-JP" sz="900" dirty="0">
                <a:solidFill>
                  <a:srgbClr val="000000"/>
                </a:solidFill>
                <a:latin typeface="+mn-ea"/>
                <a:ea typeface="+mn-ea"/>
                <a:cs typeface="Segoe UI" panose="020B0502040204020203" pitchFamily="34" charset="0"/>
              </a:rPr>
              <a:t>[</a:t>
            </a:r>
            <a:r>
              <a:rPr lang="ja-JP" altLang="en-US" sz="900" dirty="0">
                <a:solidFill>
                  <a:srgbClr val="000000"/>
                </a:solidFill>
                <a:latin typeface="+mn-ea"/>
                <a:ea typeface="+mn-ea"/>
                <a:cs typeface="Segoe UI" panose="020B0502040204020203" pitchFamily="34" charset="0"/>
              </a:rPr>
              <a:t>出所</a:t>
            </a:r>
            <a:r>
              <a:rPr lang="en-US" altLang="ja-JP" sz="900" dirty="0">
                <a:solidFill>
                  <a:srgbClr val="000000"/>
                </a:solidFill>
                <a:latin typeface="+mn-ea"/>
                <a:ea typeface="+mn-ea"/>
                <a:cs typeface="Segoe UI" panose="020B0502040204020203" pitchFamily="34" charset="0"/>
              </a:rPr>
              <a:t>] </a:t>
            </a:r>
            <a:r>
              <a:rPr lang="ja-JP" altLang="en-US" sz="900" dirty="0">
                <a:latin typeface="+mn-ea"/>
                <a:ea typeface="+mn-ea"/>
                <a:cs typeface="Segoe UI" panose="020B0502040204020203" pitchFamily="34" charset="0"/>
              </a:rPr>
              <a:t>再エネ</a:t>
            </a:r>
            <a:r>
              <a:rPr lang="en-US" altLang="ja-JP" sz="900" dirty="0">
                <a:latin typeface="+mn-ea"/>
                <a:ea typeface="+mn-ea"/>
                <a:cs typeface="Segoe UI" panose="020B0502040204020203" pitchFamily="34" charset="0"/>
              </a:rPr>
              <a:t>100</a:t>
            </a:r>
            <a:r>
              <a:rPr lang="ja-JP" altLang="en-US" sz="900" dirty="0">
                <a:latin typeface="+mn-ea"/>
                <a:ea typeface="+mn-ea"/>
                <a:cs typeface="Segoe UI" panose="020B0502040204020203" pitchFamily="34" charset="0"/>
              </a:rPr>
              <a:t>宣言</a:t>
            </a:r>
            <a:r>
              <a:rPr lang="en-US" altLang="ja-JP" sz="900" dirty="0">
                <a:solidFill>
                  <a:srgbClr val="000000"/>
                </a:solidFill>
                <a:latin typeface="+mn-ea"/>
                <a:ea typeface="+mn-ea"/>
                <a:cs typeface="Segoe UI" panose="020B0502040204020203" pitchFamily="34" charset="0"/>
              </a:rPr>
              <a:t>RE Action</a:t>
            </a:r>
            <a:r>
              <a:rPr lang="ja-JP" altLang="en-US" sz="900" dirty="0">
                <a:solidFill>
                  <a:srgbClr val="000000"/>
                </a:solidFill>
                <a:latin typeface="+mn-ea"/>
                <a:ea typeface="+mn-ea"/>
                <a:cs typeface="Segoe UI" panose="020B0502040204020203" pitchFamily="34" charset="0"/>
              </a:rPr>
              <a:t>ホームページ（</a:t>
            </a:r>
            <a:r>
              <a:rPr lang="en-US" altLang="ja-JP" sz="900" dirty="0">
                <a:solidFill>
                  <a:srgbClr val="000000"/>
                </a:solidFill>
                <a:latin typeface="+mn-ea"/>
                <a:ea typeface="+mn-ea"/>
                <a:cs typeface="Segoe UI" panose="020B0502040204020203" pitchFamily="34" charset="0"/>
              </a:rPr>
              <a:t>https://saiene.jp/</a:t>
            </a:r>
            <a:r>
              <a:rPr lang="ja-JP" altLang="en-US" sz="900" dirty="0">
                <a:solidFill>
                  <a:srgbClr val="000000"/>
                </a:solidFill>
                <a:latin typeface="+mn-ea"/>
                <a:ea typeface="+mn-ea"/>
                <a:cs typeface="Segoe UI" panose="020B0502040204020203" pitchFamily="34" charset="0"/>
              </a:rPr>
              <a:t>）を基に作成</a:t>
            </a:r>
          </a:p>
        </p:txBody>
      </p:sp>
    </p:spTree>
    <p:extLst>
      <p:ext uri="{BB962C8B-B14F-4D97-AF65-F5344CB8AC3E}">
        <p14:creationId xmlns:p14="http://schemas.microsoft.com/office/powerpoint/2010/main" val="10846033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0008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RE100</a:t>
            </a:r>
            <a:r>
              <a:rPr lang="ja-JP" altLang="en-US" dirty="0"/>
              <a:t>に取り組むメリット①</a:t>
            </a:r>
            <a:endParaRPr kumimoji="1" lang="ja-JP" altLang="en-US" dirty="0"/>
          </a:p>
        </p:txBody>
      </p:sp>
      <p:sp>
        <p:nvSpPr>
          <p:cNvPr id="10" name="タイトル 1"/>
          <p:cNvSpPr txBox="1">
            <a:spLocks/>
          </p:cNvSpPr>
          <p:nvPr/>
        </p:nvSpPr>
        <p:spPr bwMode="auto">
          <a:xfrm>
            <a:off x="521370" y="1393204"/>
            <a:ext cx="9649072"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kumimoji="1" sz="4000" b="1" cap="all">
                <a:solidFill>
                  <a:srgbClr val="140078"/>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2pPr>
            <a:lvl3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3pPr>
            <a:lvl4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4pPr>
            <a:lvl5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5pPr>
            <a:lvl6pPr marL="4572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6pPr>
            <a:lvl7pPr marL="9144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7pPr>
            <a:lvl8pPr marL="13716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8pPr>
            <a:lvl9pPr marL="18288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9pPr>
          </a:lstStyle>
          <a:p>
            <a:pPr marL="36195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0" cap="all" spc="0" normalizeH="0" baseline="0" noProof="0" dirty="0">
                <a:ln>
                  <a:noFill/>
                </a:ln>
                <a:solidFill>
                  <a:srgbClr val="140078"/>
                </a:solidFill>
                <a:effectLst/>
                <a:uLnTx/>
                <a:uFillTx/>
                <a:latin typeface="Meiryo UI" panose="020B0604030504040204" pitchFamily="50" charset="-128"/>
                <a:ea typeface="Meiryo UI" panose="020B0604030504040204" pitchFamily="50" charset="-128"/>
              </a:rPr>
              <a:t>温暖化やエネルギーコストの上昇等、</a:t>
            </a:r>
            <a:endParaRPr kumimoji="1" lang="en-US" altLang="ja-JP" sz="3600" b="0" i="0" u="none" strike="noStrike" kern="0" cap="all" spc="0" normalizeH="0" baseline="0" noProof="0" dirty="0">
              <a:ln>
                <a:noFill/>
              </a:ln>
              <a:solidFill>
                <a:srgbClr val="140078"/>
              </a:solidFill>
              <a:effectLst/>
              <a:uLnTx/>
              <a:uFillTx/>
              <a:latin typeface="Meiryo UI" panose="020B0604030504040204" pitchFamily="50" charset="-128"/>
              <a:ea typeface="Meiryo UI" panose="020B0604030504040204" pitchFamily="50" charset="-128"/>
            </a:endParaRPr>
          </a:p>
          <a:p>
            <a:pPr marL="36195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0" cap="all" spc="0" normalizeH="0" baseline="0" noProof="0" dirty="0">
                <a:ln>
                  <a:noFill/>
                </a:ln>
                <a:solidFill>
                  <a:srgbClr val="140078"/>
                </a:solidFill>
                <a:effectLst/>
                <a:uLnTx/>
                <a:uFillTx/>
                <a:latin typeface="Meiryo UI" panose="020B0604030504040204" pitchFamily="50" charset="-128"/>
                <a:ea typeface="Meiryo UI" panose="020B0604030504040204" pitchFamily="50" charset="-128"/>
              </a:rPr>
              <a:t>“化石燃料による発電＝リスク”という認識が</a:t>
            </a:r>
            <a:endParaRPr kumimoji="1" lang="en-US" altLang="ja-JP" sz="3600" b="0" i="0" u="none" strike="noStrike" kern="0" cap="all" spc="0" normalizeH="0" baseline="0" noProof="0" dirty="0">
              <a:ln>
                <a:noFill/>
              </a:ln>
              <a:solidFill>
                <a:srgbClr val="140078"/>
              </a:solidFill>
              <a:effectLst/>
              <a:uLnTx/>
              <a:uFillTx/>
              <a:latin typeface="Meiryo UI" panose="020B0604030504040204" pitchFamily="50" charset="-128"/>
              <a:ea typeface="Meiryo UI" panose="020B0604030504040204" pitchFamily="50" charset="-128"/>
            </a:endParaRPr>
          </a:p>
          <a:p>
            <a:pPr marL="36195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0" cap="all" spc="0" normalizeH="0" baseline="0" noProof="0" dirty="0">
                <a:ln>
                  <a:noFill/>
                </a:ln>
                <a:solidFill>
                  <a:srgbClr val="140078"/>
                </a:solidFill>
                <a:effectLst/>
                <a:uLnTx/>
                <a:uFillTx/>
                <a:latin typeface="Meiryo UI" panose="020B0604030504040204" pitchFamily="50" charset="-128"/>
                <a:ea typeface="Meiryo UI" panose="020B0604030504040204" pitchFamily="50" charset="-128"/>
              </a:rPr>
              <a:t>世界的に高まっている</a:t>
            </a:r>
            <a:endParaRPr kumimoji="1" lang="en-US" altLang="ja-JP" sz="3600" b="0" i="0" u="none" strike="noStrike" kern="0" cap="all" spc="0" normalizeH="0" baseline="0" noProof="0" dirty="0">
              <a:ln>
                <a:noFill/>
              </a:ln>
              <a:solidFill>
                <a:srgbClr val="140078"/>
              </a:solidFill>
              <a:effectLst/>
              <a:uLnTx/>
              <a:uFillTx/>
              <a:latin typeface="Meiryo UI" panose="020B0604030504040204" pitchFamily="50" charset="-128"/>
              <a:ea typeface="Meiryo UI" panose="020B0604030504040204" pitchFamily="50" charset="-128"/>
            </a:endParaRPr>
          </a:p>
          <a:p>
            <a:pPr marL="8890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3600" b="0" i="0" u="none" strike="noStrike" kern="0" cap="all"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a:p>
            <a:pPr marL="8890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3600" b="0" i="0" u="none" strike="noStrike" kern="0" cap="all"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a:p>
            <a:pPr marL="358775" marR="0" lvl="0" indent="-3175" algn="l" defTabSz="914400" rtl="0" eaLnBrk="0" fontAlgn="base" latinLnBrk="0" hangingPunct="0">
              <a:lnSpc>
                <a:spcPct val="100000"/>
              </a:lnSpc>
              <a:spcBef>
                <a:spcPct val="0"/>
              </a:spcBef>
              <a:spcAft>
                <a:spcPct val="0"/>
              </a:spcAft>
              <a:buClrTx/>
              <a:buSzTx/>
              <a:buFontTx/>
              <a:buNone/>
              <a:tabLst/>
              <a:defRPr/>
            </a:pPr>
            <a:r>
              <a:rPr kumimoji="1" lang="ja-JP" altLang="en-US" sz="3600" b="1" i="0" u="none" strike="noStrike" kern="0" cap="all"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再エネ電力への切替は化石燃料によるリスクを</a:t>
            </a:r>
            <a:br>
              <a:rPr kumimoji="1" lang="en-US" altLang="ja-JP" sz="3600" b="1" i="0" u="none" strike="noStrike" kern="0" cap="all"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br>
            <a:r>
              <a:rPr kumimoji="1" lang="ja-JP" altLang="en-US" sz="3600" b="1" i="0" u="none" strike="noStrike" kern="0" cap="all"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回避し、気候変動を防ぐ</a:t>
            </a:r>
          </a:p>
          <a:p>
            <a:pPr marL="358775" marR="0" lvl="0" indent="-3175" algn="l" defTabSz="914400" rtl="0" eaLnBrk="0" fontAlgn="base" latinLnBrk="0" hangingPunct="0">
              <a:lnSpc>
                <a:spcPct val="100000"/>
              </a:lnSpc>
              <a:spcBef>
                <a:spcPct val="0"/>
              </a:spcBef>
              <a:spcAft>
                <a:spcPct val="0"/>
              </a:spcAft>
              <a:buClrTx/>
              <a:buSzTx/>
              <a:buFontTx/>
              <a:buNone/>
              <a:tabLst/>
              <a:defRPr/>
            </a:pPr>
            <a:endParaRPr kumimoji="1" lang="en-US" altLang="ja-JP" sz="3600" b="1" i="0" u="none" strike="noStrike" kern="0" cap="all"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p:txBody>
      </p:sp>
      <p:sp>
        <p:nvSpPr>
          <p:cNvPr id="3" name="AutoShape 15">
            <a:extLst>
              <a:ext uri="{FF2B5EF4-FFF2-40B4-BE49-F238E27FC236}">
                <a16:creationId xmlns:a16="http://schemas.microsoft.com/office/drawing/2014/main" id="{95B94A09-59EC-B4C6-91BA-6F11D591406F}"/>
              </a:ext>
            </a:extLst>
          </p:cNvPr>
          <p:cNvSpPr>
            <a:spLocks noChangeArrowheads="1"/>
          </p:cNvSpPr>
          <p:nvPr/>
        </p:nvSpPr>
        <p:spPr bwMode="auto">
          <a:xfrm rot="10800000">
            <a:off x="3553832" y="3931223"/>
            <a:ext cx="3584150" cy="310918"/>
          </a:xfrm>
          <a:prstGeom prst="triangle">
            <a:avLst>
              <a:gd name="adj" fmla="val 50000"/>
            </a:avLst>
          </a:prstGeom>
          <a:solidFill>
            <a:schemeClr val="tx2"/>
          </a:solidFill>
          <a:ln w="9525" cap="flat" cmpd="sng" algn="ctr">
            <a:noFill/>
            <a:prstDash val="solid"/>
            <a:headEnd/>
            <a:tailEnd/>
          </a:ln>
          <a:effectLst>
            <a:outerShdw blurRad="40000" dist="20000" dir="5400000" rotWithShape="0">
              <a:srgbClr val="000000">
                <a:alpha val="38000"/>
              </a:srgbClr>
            </a:outerShdw>
          </a:effectLst>
        </p:spPr>
        <p:txBody>
          <a:bodyPr wrap="none" lIns="86210" tIns="43105" rIns="86210" bIns="43105" anchor="ctr"/>
          <a:lstStyle>
            <a:lvl1pPr algn="l" eaLnBrk="0" hangingPunct="0">
              <a:lnSpc>
                <a:spcPct val="110000"/>
              </a:lnSpc>
              <a:spcBef>
                <a:spcPct val="20000"/>
              </a:spcBef>
              <a:buClr>
                <a:srgbClr val="140078"/>
              </a:buClr>
              <a:buFont typeface="Wingdings" pitchFamily="2" charset="2"/>
              <a:buChar char="l"/>
              <a:defRPr kumimoji="1">
                <a:solidFill>
                  <a:srgbClr val="140078"/>
                </a:solidFill>
                <a:latin typeface="Arial" pitchFamily="34" charset="0"/>
                <a:ea typeface="HGSｺﾞｼｯｸM" pitchFamily="50" charset="-128"/>
              </a:defRPr>
            </a:lvl1pPr>
            <a:lvl2pPr marL="742950" indent="-285750" algn="l" eaLnBrk="0" hangingPunct="0">
              <a:lnSpc>
                <a:spcPct val="110000"/>
              </a:lnSpc>
              <a:spcBef>
                <a:spcPct val="20000"/>
              </a:spcBef>
              <a:buClr>
                <a:schemeClr val="tx1"/>
              </a:buClr>
              <a:buFont typeface="Wingdings" pitchFamily="2" charset="2"/>
              <a:buChar char="£"/>
              <a:defRPr sz="1600">
                <a:solidFill>
                  <a:schemeClr val="tx1"/>
                </a:solidFill>
                <a:latin typeface="Arial" pitchFamily="34" charset="0"/>
                <a:ea typeface="HGSｺﾞｼｯｸM" pitchFamily="50" charset="-128"/>
              </a:defRPr>
            </a:lvl2pPr>
            <a:lvl3pPr marL="1143000" indent="-228600" algn="l" eaLnBrk="0" hangingPunct="0">
              <a:lnSpc>
                <a:spcPct val="110000"/>
              </a:lnSpc>
              <a:spcBef>
                <a:spcPct val="20000"/>
              </a:spcBef>
              <a:buClr>
                <a:schemeClr val="tx1"/>
              </a:buClr>
              <a:buChar char="•"/>
              <a:defRPr kumimoji="1" sz="1400">
                <a:solidFill>
                  <a:schemeClr val="tx1"/>
                </a:solidFill>
                <a:latin typeface="Arial" pitchFamily="34" charset="0"/>
                <a:ea typeface="HGSｺﾞｼｯｸM" pitchFamily="50" charset="-128"/>
              </a:defRPr>
            </a:lvl3pPr>
            <a:lvl4pPr marL="16002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4pPr>
            <a:lvl5pPr marL="20574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5pPr>
            <a:lvl6pPr marL="25146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6pPr>
            <a:lvl7pPr marL="29718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7pPr>
            <a:lvl8pPr marL="34290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8pPr>
            <a:lvl9pPr marL="38862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9pPr>
          </a:lstStyle>
          <a:p>
            <a:pPr algn="ctr" defTabSz="914400" eaLnBrk="1" hangingPunct="1">
              <a:lnSpc>
                <a:spcPct val="100000"/>
              </a:lnSpc>
              <a:spcBef>
                <a:spcPct val="0"/>
              </a:spcBef>
              <a:spcAft>
                <a:spcPct val="70000"/>
              </a:spcAft>
              <a:buClrTx/>
              <a:buFontTx/>
              <a:buNone/>
              <a:defRPr/>
            </a:pPr>
            <a:endParaRPr lang="ja-JP" altLang="en-US" sz="1400" b="1" kern="0">
              <a:solidFill>
                <a:prstClr val="black"/>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2109082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「リスク認識」に関する企業の声</a:t>
            </a:r>
          </a:p>
        </p:txBody>
      </p:sp>
      <p:sp>
        <p:nvSpPr>
          <p:cNvPr id="4" name="コンテンツ プレースホルダー 3"/>
          <p:cNvSpPr>
            <a:spLocks noGrp="1"/>
          </p:cNvSpPr>
          <p:nvPr>
            <p:ph sz="quarter" idx="11"/>
          </p:nvPr>
        </p:nvSpPr>
        <p:spPr/>
        <p:txBody>
          <a:bodyPr/>
          <a:lstStyle/>
          <a:p>
            <a:r>
              <a:rPr kumimoji="1" lang="en-US" altLang="ja-JP" dirty="0"/>
              <a:t>RE100</a:t>
            </a:r>
            <a:r>
              <a:rPr kumimoji="1" lang="ja-JP" altLang="en-US" dirty="0"/>
              <a:t>に取り組むメリット①</a:t>
            </a:r>
          </a:p>
        </p:txBody>
      </p:sp>
      <p:sp>
        <p:nvSpPr>
          <p:cNvPr id="5" name="コンテンツ プレースホルダー 4"/>
          <p:cNvSpPr>
            <a:spLocks noGrp="1"/>
          </p:cNvSpPr>
          <p:nvPr>
            <p:ph sz="quarter" idx="12"/>
          </p:nvPr>
        </p:nvSpPr>
        <p:spPr>
          <a:xfrm>
            <a:off x="161925" y="1110920"/>
            <a:ext cx="10367963" cy="634941"/>
          </a:xfrm>
        </p:spPr>
        <p:txBody>
          <a:bodyPr/>
          <a:lstStyle/>
          <a:p>
            <a:r>
              <a:rPr lang="ja-JP" altLang="en-US" dirty="0"/>
              <a:t>多数の企業が気候変動、またはそれを引き起こす化石燃料をリスクとして認識</a:t>
            </a:r>
          </a:p>
        </p:txBody>
      </p:sp>
      <p:sp>
        <p:nvSpPr>
          <p:cNvPr id="18" name="テキスト ボックス 17"/>
          <p:cNvSpPr txBox="1"/>
          <p:nvPr/>
        </p:nvSpPr>
        <p:spPr>
          <a:xfrm>
            <a:off x="693614" y="2859925"/>
            <a:ext cx="9505056" cy="2554545"/>
          </a:xfrm>
          <a:prstGeom prst="rect">
            <a:avLst/>
          </a:prstGeom>
          <a:noFill/>
        </p:spPr>
        <p:txBody>
          <a:bodyPr wrap="square" rtlCol="0">
            <a:spAutoFit/>
          </a:bodyPr>
          <a:lstStyle/>
          <a:p>
            <a:r>
              <a:rPr lang="ja-JP" altLang="en-US" sz="4000" b="1" dirty="0"/>
              <a:t>当社の</a:t>
            </a:r>
            <a:r>
              <a:rPr lang="en-US" altLang="ja-JP" sz="4000" b="1" dirty="0"/>
              <a:t>100%</a:t>
            </a:r>
            <a:r>
              <a:rPr lang="ja-JP" altLang="en-US" sz="4000" b="1" dirty="0"/>
              <a:t>再生可能電力目標は、</a:t>
            </a:r>
            <a:br>
              <a:rPr lang="en-US" altLang="ja-JP" sz="4000" b="1" dirty="0"/>
            </a:br>
            <a:r>
              <a:rPr lang="ja-JP" altLang="en-US" sz="4000" b="1" dirty="0">
                <a:solidFill>
                  <a:srgbClr val="FF0000"/>
                </a:solidFill>
              </a:rPr>
              <a:t>長期的なエネルギーコストの削減と安定化</a:t>
            </a:r>
            <a:r>
              <a:rPr lang="ja-JP" altLang="en-US" sz="4000" b="1" dirty="0"/>
              <a:t>、および</a:t>
            </a:r>
            <a:r>
              <a:rPr lang="ja-JP" altLang="en-US" sz="4000" b="1" dirty="0">
                <a:solidFill>
                  <a:srgbClr val="FF0000"/>
                </a:solidFill>
              </a:rPr>
              <a:t>化石燃料コストの変動リスクの低減</a:t>
            </a:r>
            <a:r>
              <a:rPr lang="ja-JP" altLang="en-US" sz="4000" b="1" dirty="0"/>
              <a:t>に向けた戦略の鍵となるものである。</a:t>
            </a:r>
            <a:endParaRPr lang="en-US" altLang="ja-JP" sz="4000" b="1" dirty="0"/>
          </a:p>
        </p:txBody>
      </p:sp>
      <p:sp>
        <p:nvSpPr>
          <p:cNvPr id="19" name="テキスト ボックス 18"/>
          <p:cNvSpPr txBox="1"/>
          <p:nvPr/>
        </p:nvSpPr>
        <p:spPr>
          <a:xfrm>
            <a:off x="493142" y="5870055"/>
            <a:ext cx="9505056" cy="461665"/>
          </a:xfrm>
          <a:prstGeom prst="rect">
            <a:avLst/>
          </a:prstGeom>
          <a:noFill/>
        </p:spPr>
        <p:txBody>
          <a:bodyPr wrap="square" rtlCol="0">
            <a:spAutoFit/>
          </a:bodyPr>
          <a:lstStyle/>
          <a:p>
            <a:pPr algn="r"/>
            <a:r>
              <a:rPr kumimoji="1" lang="ja-JP" altLang="en-US" sz="2400" b="1" dirty="0">
                <a:latin typeface="+mn-lt"/>
                <a:ea typeface="+mn-ea"/>
              </a:rPr>
              <a:t>　</a:t>
            </a:r>
            <a:r>
              <a:rPr kumimoji="1" lang="en-US" altLang="ja-JP" sz="2400" b="1" dirty="0">
                <a:latin typeface="+mn-lt"/>
                <a:ea typeface="+mn-ea"/>
              </a:rPr>
              <a:t>-</a:t>
            </a:r>
            <a:r>
              <a:rPr lang="ja-JP" altLang="en-US" sz="2400" b="1" dirty="0">
                <a:latin typeface="+mn-lt"/>
                <a:ea typeface="+mn-ea"/>
              </a:rPr>
              <a:t> </a:t>
            </a:r>
            <a:r>
              <a:rPr lang="en-US" altLang="ja-JP" sz="2400" b="1" dirty="0">
                <a:latin typeface="+mn-lt"/>
                <a:ea typeface="+mn-ea"/>
              </a:rPr>
              <a:t> </a:t>
            </a:r>
            <a:r>
              <a:rPr lang="en-US" altLang="ja-JP" sz="2400" b="1" dirty="0"/>
              <a:t>Sarah Abrams</a:t>
            </a:r>
            <a:r>
              <a:rPr lang="en-US" altLang="ja-JP" sz="2400" b="1" dirty="0">
                <a:latin typeface="+mn-lt"/>
                <a:ea typeface="+mn-ea"/>
              </a:rPr>
              <a:t>, Senior VP, Iron Mountain</a:t>
            </a:r>
            <a:endParaRPr kumimoji="1" lang="ja-JP" altLang="en-US" sz="2400" b="1" dirty="0">
              <a:latin typeface="+mn-lt"/>
              <a:ea typeface="+mn-ea"/>
            </a:endParaRPr>
          </a:p>
        </p:txBody>
      </p:sp>
      <p:sp>
        <p:nvSpPr>
          <p:cNvPr id="2" name="吹き出し: 角を丸めた四角形 1">
            <a:extLst>
              <a:ext uri="{FF2B5EF4-FFF2-40B4-BE49-F238E27FC236}">
                <a16:creationId xmlns:a16="http://schemas.microsoft.com/office/drawing/2014/main" id="{279684C5-8DE9-3EA2-E18F-6946B7CCB11A}"/>
              </a:ext>
            </a:extLst>
          </p:cNvPr>
          <p:cNvSpPr/>
          <p:nvPr/>
        </p:nvSpPr>
        <p:spPr>
          <a:xfrm>
            <a:off x="418289" y="2714017"/>
            <a:ext cx="9912485" cy="2908570"/>
          </a:xfrm>
          <a:prstGeom prst="wedgeRoundRectCallout">
            <a:avLst>
              <a:gd name="adj1" fmla="val -2482"/>
              <a:gd name="adj2" fmla="val 55477"/>
              <a:gd name="adj3" fmla="val 16667"/>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321803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6cd991bf-f022-4378-96e7-2c338aeb3f5a"/>
</p:tagLst>
</file>

<file path=ppt/theme/theme1.xml><?xml version="1.0" encoding="utf-8"?>
<a:theme xmlns:a="http://schemas.openxmlformats.org/drawingml/2006/main" name="Office テーマ">
  <a:themeElements>
    <a:clrScheme name="環境省template">
      <a:dk1>
        <a:sysClr val="windowText" lastClr="000000"/>
      </a:dk1>
      <a:lt1>
        <a:sysClr val="window" lastClr="FFFFFF"/>
      </a:lt1>
      <a:dk2>
        <a:srgbClr val="009C89"/>
      </a:dk2>
      <a:lt2>
        <a:srgbClr val="00584E"/>
      </a:lt2>
      <a:accent1>
        <a:srgbClr val="38BEE2"/>
      </a:accent1>
      <a:accent2>
        <a:srgbClr val="43B99A"/>
      </a:accent2>
      <a:accent3>
        <a:srgbClr val="83A4D1"/>
      </a:accent3>
      <a:accent4>
        <a:srgbClr val="C89E28"/>
      </a:accent4>
      <a:accent5>
        <a:srgbClr val="AC353C"/>
      </a:accent5>
      <a:accent6>
        <a:srgbClr val="ED7D31"/>
      </a:accent6>
      <a:hlink>
        <a:srgbClr val="0563C1"/>
      </a:hlink>
      <a:folHlink>
        <a:srgbClr val="954F72"/>
      </a:folHlink>
    </a:clrScheme>
    <a:fontScheme name="環境省template">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kumimoji="1" sz="1600" dirty="0" smtClean="0">
            <a:solidFill>
              <a:schemeClr val="tx1"/>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675A317D1B04847BFBF05F56C73D2D4" ma:contentTypeVersion="11" ma:contentTypeDescription="新しいドキュメントを作成します。" ma:contentTypeScope="" ma:versionID="94fc2a0901c5d779b404c78b62e1b0e8">
  <xsd:schema xmlns:xsd="http://www.w3.org/2001/XMLSchema" xmlns:xs="http://www.w3.org/2001/XMLSchema" xmlns:p="http://schemas.microsoft.com/office/2006/metadata/properties" xmlns:ns2="5ddbc35f-dbec-4df7-a957-1ed06f4b5d4c" xmlns:ns3="59353e2e-d630-4ecf-9065-d7402d66a90a" targetNamespace="http://schemas.microsoft.com/office/2006/metadata/properties" ma:root="true" ma:fieldsID="39fe9e0c126a74d1c2d68865ef8bb571" ns2:_="" ns3:_="">
    <xsd:import namespace="5ddbc35f-dbec-4df7-a957-1ed06f4b5d4c"/>
    <xsd:import namespace="59353e2e-d630-4ecf-9065-d7402d66a90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dbc35f-dbec-4df7-a957-1ed06f4b5d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9353e2e-d630-4ecf-9065-d7402d66a90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c1b6851-caad-4ea6-a865-43677cca1862}" ma:internalName="TaxCatchAll" ma:showField="CatchAllData" ma:web="59353e2e-d630-4ecf-9065-d7402d66a9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9353e2e-d630-4ecf-9065-d7402d66a90a" xsi:nil="true"/>
    <lcf76f155ced4ddcb4097134ff3c332f xmlns="5ddbc35f-dbec-4df7-a957-1ed06f4b5d4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AB4CEB1-767D-4802-925C-71B89FF7FDA4}"/>
</file>

<file path=customXml/itemProps2.xml><?xml version="1.0" encoding="utf-8"?>
<ds:datastoreItem xmlns:ds="http://schemas.openxmlformats.org/officeDocument/2006/customXml" ds:itemID="{15B426D3-6DFC-49EC-AE0F-5CC76CFA33F5}">
  <ds:schemaRefs>
    <ds:schemaRef ds:uri="http://schemas.microsoft.com/sharepoint/v3/contenttype/forms"/>
  </ds:schemaRefs>
</ds:datastoreItem>
</file>

<file path=customXml/itemProps3.xml><?xml version="1.0" encoding="utf-8"?>
<ds:datastoreItem xmlns:ds="http://schemas.openxmlformats.org/officeDocument/2006/customXml" ds:itemID="{C20BC0C6-9C20-4B1E-9FA5-CC66E8E6EA94}">
  <ds:schemaRefs>
    <ds:schemaRef ds:uri="http://schemas.openxmlformats.org/package/2006/metadata/core-properties"/>
    <ds:schemaRef ds:uri="http://schemas.microsoft.com/office/infopath/2007/PartnerControls"/>
    <ds:schemaRef ds:uri="http://schemas.microsoft.com/office/2006/metadata/properties"/>
    <ds:schemaRef ds:uri="http://schemas.microsoft.com/office/2006/documentManagement/types"/>
    <ds:schemaRef ds:uri="http://purl.org/dc/elements/1.1/"/>
    <ds:schemaRef ds:uri="http://purl.org/dc/dcmitype/"/>
    <ds:schemaRef ds:uri="5c2e6894-9fb9-482b-b377-a41ed3c167b4"/>
    <ds:schemaRef ds:uri="bb4a6e07-5381-4036-9a32-14d29e2ac341"/>
    <ds:schemaRef ds:uri="http://www.w3.org/XML/1998/namespace"/>
    <ds:schemaRef ds:uri="http://purl.org/dc/terms/"/>
    <ds:schemaRef ds:uri="88a4ac4b-c5d2-42a0-b49c-6fa6d15801cb"/>
    <ds:schemaRef ds:uri="9864822d-c0d8-49b0-a759-3fe5b65b8ce8"/>
    <ds:schemaRef ds:uri="63015888-dbf7-4a6e-afd3-f2caebdca091"/>
    <ds:schemaRef ds:uri="e4702daa-dfd8-4573-9d23-5e3ad45c41a4"/>
  </ds:schemaRefs>
</ds:datastoreItem>
</file>

<file path=docProps/app.xml><?xml version="1.0" encoding="utf-8"?>
<Properties xmlns="http://schemas.openxmlformats.org/officeDocument/2006/extended-properties" xmlns:vt="http://schemas.openxmlformats.org/officeDocument/2006/docPropsVTypes">
  <TotalTime>23810</TotalTime>
  <Words>15347</Words>
  <Application>Microsoft Office PowerPoint</Application>
  <PresentationFormat>ユーザー設定</PresentationFormat>
  <Paragraphs>1926</Paragraphs>
  <Slides>73</Slides>
  <Notes>22</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73</vt:i4>
      </vt:variant>
    </vt:vector>
  </HeadingPairs>
  <TitlesOfParts>
    <vt:vector size="84" baseType="lpstr">
      <vt:lpstr>HGPｺﾞｼｯｸM</vt:lpstr>
      <vt:lpstr>HGP創英角ｺﾞｼｯｸUB</vt:lpstr>
      <vt:lpstr>Meiryo UI</vt:lpstr>
      <vt:lpstr>Meiryo UI </vt:lpstr>
      <vt:lpstr>Meiryo UI 本文</vt:lpstr>
      <vt:lpstr>ＭＳ Ｐゴシック</vt:lpstr>
      <vt:lpstr>游ゴシック</vt:lpstr>
      <vt:lpstr>Arial</vt:lpstr>
      <vt:lpstr>Segoe UI</vt:lpstr>
      <vt:lpstr>Wingdings</vt:lpstr>
      <vt:lpstr>Office テーマ</vt:lpstr>
      <vt:lpstr>RE100について</vt:lpstr>
      <vt:lpstr>PowerPoint プレゼンテーション</vt:lpstr>
      <vt:lpstr>RE100とは？</vt:lpstr>
      <vt:lpstr>RE100とは？</vt:lpstr>
      <vt:lpstr>RE100の運営機関</vt:lpstr>
      <vt:lpstr>環境省もRE100に参加</vt:lpstr>
      <vt:lpstr>RE100に取り組むメリット</vt:lpstr>
      <vt:lpstr>RE100に取り組むメリット①</vt:lpstr>
      <vt:lpstr>「リスク認識」に関する企業の声</vt:lpstr>
      <vt:lpstr>気候変動のビジネスへの影響（JCLP提供）</vt:lpstr>
      <vt:lpstr>RE100に取り組むメリット②</vt:lpstr>
      <vt:lpstr>需要家によるシグナル発信の重要性</vt:lpstr>
      <vt:lpstr>需要企業が結集し、投資・政策を促進</vt:lpstr>
      <vt:lpstr>海外ではいち早く再エネ市場が活性化</vt:lpstr>
      <vt:lpstr>日本は再エネ市場活性化のポテンシャルがある</vt:lpstr>
      <vt:lpstr>再エネの導入は様々な経済的なメリットを生む</vt:lpstr>
      <vt:lpstr>「再エネの経済性」に関する企業の声</vt:lpstr>
      <vt:lpstr>RE100に取り組むメリット③</vt:lpstr>
      <vt:lpstr>CDPには数多くの投資家が参加</vt:lpstr>
      <vt:lpstr>CDP質問書との関連性 1/3</vt:lpstr>
      <vt:lpstr>CDP質問書との関連性 2/3</vt:lpstr>
      <vt:lpstr>CDP質問書との関連性 3/3</vt:lpstr>
      <vt:lpstr>RE100に取り組むメリット④</vt:lpstr>
      <vt:lpstr>RE100参加企業同士の協働による再エネ調達</vt:lpstr>
      <vt:lpstr>世界的大企業との協働の場</vt:lpstr>
      <vt:lpstr>RE100の参加企業</vt:lpstr>
      <vt:lpstr>RE100に参加する企業は世界全体で年々増加</vt:lpstr>
      <vt:lpstr>RE100に参加している国別企業数</vt:lpstr>
      <vt:lpstr>【参考】加盟企業の閲覧</vt:lpstr>
      <vt:lpstr>RE100に参加している日本企業（1/2）</vt:lpstr>
      <vt:lpstr>RE100に参加している日本企業（2/2）</vt:lpstr>
      <vt:lpstr>再エネ100％を達成しているRE100参加企業</vt:lpstr>
      <vt:lpstr>RE100に参加している日本企業の取組（1/10）</vt:lpstr>
      <vt:lpstr>RE100に参加している日本企業の取組（2/10）</vt:lpstr>
      <vt:lpstr>RE100に参加している日本企業の取組（3/10）</vt:lpstr>
      <vt:lpstr>RE100に参加している日本企業の取組（4/10）</vt:lpstr>
      <vt:lpstr>RE100に参加している日本企業の取組（5/10）</vt:lpstr>
      <vt:lpstr>RE100に参加している日本企業の取組（6/10）</vt:lpstr>
      <vt:lpstr>RE100に参加している日本企業の取組（7/10）</vt:lpstr>
      <vt:lpstr>RE100に参加している日本企業の取組（8/10）</vt:lpstr>
      <vt:lpstr>RE100に参加している日本企業の取組（9/10）</vt:lpstr>
      <vt:lpstr>RE100に参加している日本企業の取組（10/10）</vt:lpstr>
      <vt:lpstr>RE100の基準・要件</vt:lpstr>
      <vt:lpstr>RE100の基準・要件（1/5）</vt:lpstr>
      <vt:lpstr>RE100の基準・要件（2/5）</vt:lpstr>
      <vt:lpstr>RE100の基準・要件（3/5）</vt:lpstr>
      <vt:lpstr>RE100の基準・要件（4/5）</vt:lpstr>
      <vt:lpstr>RE100の基準・要件（5/5）</vt:lpstr>
      <vt:lpstr>RE100の申込方法</vt:lpstr>
      <vt:lpstr>RE100の再エネ電力調達手法</vt:lpstr>
      <vt:lpstr>RE100の再エネ電力定義</vt:lpstr>
      <vt:lpstr>RE100の再エネ調達手法</vt:lpstr>
      <vt:lpstr>1.　企業が保有する設備における自家発電</vt:lpstr>
      <vt:lpstr>2.1　フィジカルPPA</vt:lpstr>
      <vt:lpstr>2.2　バーチャルPPA</vt:lpstr>
      <vt:lpstr>【参考】RE100参加企業によるPPA事例</vt:lpstr>
      <vt:lpstr>3.1　電力小売とのプロジェクト特定契約</vt:lpstr>
      <vt:lpstr>3.2　電力小売との小売供給契約（再エネ電力メニュー）</vt:lpstr>
      <vt:lpstr>4.　再エネ電力証書（EAC）の調達</vt:lpstr>
      <vt:lpstr>5.1　再エネ電力証書（EAC)で裏付けられた系統からのデフォルトでの再エネ電力調達</vt:lpstr>
      <vt:lpstr>5.2　再エネ電力の割合が95%以上の系統からのデフォルトでの調達</vt:lpstr>
      <vt:lpstr>再エネ電力証書（EAC）の取消要件</vt:lpstr>
      <vt:lpstr>再エネ電力証書（EAC）の取消要件</vt:lpstr>
      <vt:lpstr>石炭混焼の禁止</vt:lpstr>
      <vt:lpstr>運転開始／リパワリングの15年要件</vt:lpstr>
      <vt:lpstr>運転開始／リパワリングの15年要件</vt:lpstr>
      <vt:lpstr>RE100参加企業の再エネ調達手法</vt:lpstr>
      <vt:lpstr>【参考】関連資料</vt:lpstr>
      <vt:lpstr>【参考】再エネ100宣言 RE Action</vt:lpstr>
      <vt:lpstr>【参考】再エネ100宣言 RE Action（1/3）</vt:lpstr>
      <vt:lpstr>【参考】再エネ100宣言 RE Action（2/3）</vt:lpstr>
      <vt:lpstr>【参考】再エネ100宣言 RE Action（3/3）</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RE100について</dc:title>
  <dc:creator>大島 勇輝/Yuki Oshima</dc:creator>
  <cp:lastModifiedBy>大島 勇輝/Yuki Oshima</cp:lastModifiedBy>
  <cp:revision>15</cp:revision>
  <dcterms:created xsi:type="dcterms:W3CDTF">2021-02-26T10:48:20Z</dcterms:created>
  <dcterms:modified xsi:type="dcterms:W3CDTF">2025-11-23T20:42:41Z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0x0101008675A317D1B04847BFBF05F56C73D2D4</vt:lpwstr>
  </property>
  <property fmtid="{D5CDD505-2E9C-101B-9397-08002B2CF9AE}" pid="3" name="MSIP_Label_defa4170-0d19-0005-0004-bc88714345d2_Enabled">
    <vt:lpwstr>true</vt:lpwstr>
  </property>
  <property fmtid="{D5CDD505-2E9C-101B-9397-08002B2CF9AE}" pid="4" name="MSIP_Label_defa4170-0d19-0005-0004-bc88714345d2_SetDate">
    <vt:lpwstr>2023-07-19T01:12:20Z</vt:lpwstr>
  </property>
  <property fmtid="{D5CDD505-2E9C-101B-9397-08002B2CF9AE}" pid="5" name="MSIP_Label_defa4170-0d19-0005-0004-bc88714345d2_Method">
    <vt:lpwstr>Standard</vt:lpwstr>
  </property>
  <property fmtid="{D5CDD505-2E9C-101B-9397-08002B2CF9AE}" pid="6" name="MSIP_Label_defa4170-0d19-0005-0004-bc88714345d2_Name">
    <vt:lpwstr>defa4170-0d19-0005-0004-bc88714345d2</vt:lpwstr>
  </property>
  <property fmtid="{D5CDD505-2E9C-101B-9397-08002B2CF9AE}" pid="7" name="MSIP_Label_defa4170-0d19-0005-0004-bc88714345d2_SiteId">
    <vt:lpwstr>9d974004-9a00-42fc-9589-3ba1aae291b6</vt:lpwstr>
  </property>
  <property fmtid="{D5CDD505-2E9C-101B-9397-08002B2CF9AE}" pid="8" name="MSIP_Label_defa4170-0d19-0005-0004-bc88714345d2_ActionId">
    <vt:lpwstr>67ef8de0-662e-43f1-92a8-8a34c7fe66fb</vt:lpwstr>
  </property>
  <property fmtid="{D5CDD505-2E9C-101B-9397-08002B2CF9AE}" pid="9" name="MSIP_Label_defa4170-0d19-0005-0004-bc88714345d2_ContentBits">
    <vt:lpwstr>0</vt:lpwstr>
  </property>
  <property fmtid="{D5CDD505-2E9C-101B-9397-08002B2CF9AE}" pid="10" name="MediaServiceImageTags">
    <vt:lpwstr/>
  </property>
</Properties>
</file>