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4"/>
  </p:sldMasterIdLst>
  <p:notesMasterIdLst>
    <p:notesMasterId r:id="rId17"/>
  </p:notesMasterIdLst>
  <p:sldIdLst>
    <p:sldId id="256" r:id="rId5"/>
    <p:sldId id="545" r:id="rId6"/>
    <p:sldId id="435" r:id="rId7"/>
    <p:sldId id="595" r:id="rId8"/>
    <p:sldId id="592" r:id="rId9"/>
    <p:sldId id="511" r:id="rId10"/>
    <p:sldId id="512" r:id="rId11"/>
    <p:sldId id="513" r:id="rId12"/>
    <p:sldId id="594" r:id="rId13"/>
    <p:sldId id="558" r:id="rId14"/>
    <p:sldId id="593" r:id="rId15"/>
    <p:sldId id="550" r:id="rId16"/>
  </p:sldIdLst>
  <p:sldSz cx="10691813" cy="7559675"/>
  <p:notesSz cx="6858000" cy="9144000"/>
  <p:custDataLst>
    <p:tags r:id="rId18"/>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 id="{A70CC843-60A1-3848-3BF2-BBC5480978C4}" name="宇津 麻菜美(UZU Manami)" initials="宇M" userId="S::manami_uzu@env.go.jp::5ee124df-87fa-46e5-a36f-f0da6e4126ec" providerId="AD"/>
  <p188:author id="{6E2D3878-0DB5-E121-0612-A25A9EDC54C3}" name="渡邉 愛花/Aika Watanabe" initials="愛渡" userId="S::watanabea@nttdata-strategy.com::178c1cb8-8b11-4be4-9f41-8b218d5b0faa" providerId="AD"/>
  <p188:author id="{6DF1D694-15EE-F4DC-ECD7-A4B99ED8B95B}" name="三浦 弘靖(MIURA Hiroyasu)" initials="弘三" userId="S::HIROYASU_MIURA@env.go.jp::71cf70a3-c824-45ab-bd36-39d31d67b6a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B0B5"/>
    <a:srgbClr val="BAFCAD"/>
    <a:srgbClr val="70CB5D"/>
    <a:srgbClr val="38632E"/>
    <a:srgbClr val="152841"/>
    <a:srgbClr val="009C89"/>
    <a:srgbClr val="B3DEFF"/>
    <a:srgbClr val="00584E"/>
    <a:srgbClr val="EF8B47"/>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967" autoAdjust="0"/>
    <p:restoredTop sz="92923" autoAdjust="0"/>
  </p:normalViewPr>
  <p:slideViewPr>
    <p:cSldViewPr snapToGrid="0" showGuides="1">
      <p:cViewPr varScale="1">
        <p:scale>
          <a:sx n="93" d="100"/>
          <a:sy n="93" d="100"/>
        </p:scale>
        <p:origin x="366" y="66"/>
      </p:cViewPr>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067649416323051E-2"/>
          <c:y val="0.13457242624397692"/>
          <c:w val="0.90399218876578968"/>
          <c:h val="0.70716134141231846"/>
        </c:manualLayout>
      </c:layout>
      <c:barChart>
        <c:barDir val="col"/>
        <c:grouping val="stacked"/>
        <c:varyColors val="0"/>
        <c:ser>
          <c:idx val="0"/>
          <c:order val="0"/>
          <c:tx>
            <c:strRef>
              <c:f>Sheet1!$B$1</c:f>
              <c:strCache>
                <c:ptCount val="1"/>
                <c:pt idx="0">
                  <c:v>海外</c:v>
                </c:pt>
              </c:strCache>
            </c:strRef>
          </c:tx>
          <c:spPr>
            <a:solidFill>
              <a:srgbClr val="B3DEFF"/>
            </a:solidFill>
            <a:ln>
              <a:solidFill>
                <a:srgbClr val="B3DEFF"/>
              </a:solidFill>
            </a:ln>
            <a:effectLst/>
          </c:spPr>
          <c:invertIfNegative val="0"/>
          <c:dLbls>
            <c:dLbl>
              <c:idx val="0"/>
              <c:layout>
                <c:manualLayout>
                  <c:x val="0"/>
                  <c:y val="-1.603563361902164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5A3-4157-B4EF-1936C63F7E06}"/>
                </c:ext>
              </c:extLst>
            </c:dLbl>
            <c:dLbl>
              <c:idx val="1"/>
              <c:layout>
                <c:manualLayout>
                  <c:x val="-2.3618676308256768E-17"/>
                  <c:y val="-1.603563361902164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5A3-4157-B4EF-1936C63F7E06}"/>
                </c:ext>
              </c:extLst>
            </c:dLbl>
            <c:dLbl>
              <c:idx val="2"/>
              <c:layout>
                <c:manualLayout>
                  <c:x val="0"/>
                  <c:y val="-1.336302801585128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5A3-4157-B4EF-1936C63F7E06}"/>
                </c:ext>
              </c:extLst>
            </c:dLbl>
            <c:dLbl>
              <c:idx val="3"/>
              <c:layout>
                <c:manualLayout>
                  <c:x val="0"/>
                  <c:y val="-1.3363028015851482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5A3-4157-B4EF-1936C63F7E06}"/>
                </c:ext>
              </c:extLst>
            </c:dLbl>
            <c:dLbl>
              <c:idx val="4"/>
              <c:layout>
                <c:manualLayout>
                  <c:x val="0"/>
                  <c:y val="-1.069042241268093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5A3-4157-B4EF-1936C63F7E06}"/>
                </c:ext>
              </c:extLst>
            </c:dLbl>
            <c:dLbl>
              <c:idx val="5"/>
              <c:layout>
                <c:manualLayout>
                  <c:x val="0"/>
                  <c:y val="-8.017816809510870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5A3-4157-B4EF-1936C63F7E06}"/>
                </c:ext>
              </c:extLst>
            </c:dLbl>
            <c:spPr>
              <a:noFill/>
              <a:ln>
                <a:noFill/>
              </a:ln>
              <a:effectLst/>
            </c:spPr>
            <c:txPr>
              <a:bodyPr rot="0" spcFirstLastPara="1" vertOverflow="ellipsis" vert="horz" wrap="square" lIns="38100" tIns="19050" rIns="38100" bIns="19050" anchor="ctr" anchorCtr="1">
                <a:spAutoFit/>
              </a:bodyPr>
              <a:lstStyle/>
              <a:p>
                <a:pPr>
                  <a:defRPr lang="ja-JP"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~2015.3</c:v>
                </c:pt>
                <c:pt idx="1">
                  <c:v>~2016.3</c:v>
                </c:pt>
                <c:pt idx="2">
                  <c:v>~2017.3</c:v>
                </c:pt>
                <c:pt idx="3">
                  <c:v>~2018.3</c:v>
                </c:pt>
                <c:pt idx="4">
                  <c:v>~2019.3</c:v>
                </c:pt>
                <c:pt idx="5">
                  <c:v>~2020.3</c:v>
                </c:pt>
                <c:pt idx="6">
                  <c:v>~2021.3</c:v>
                </c:pt>
                <c:pt idx="7">
                  <c:v>~2022.3</c:v>
                </c:pt>
                <c:pt idx="8">
                  <c:v>~2023.3</c:v>
                </c:pt>
                <c:pt idx="9">
                  <c:v>~2024.3</c:v>
                </c:pt>
                <c:pt idx="10">
                  <c:v>~2025.3</c:v>
                </c:pt>
                <c:pt idx="11">
                  <c:v>~2026.3</c:v>
                </c:pt>
              </c:strCache>
            </c:strRef>
          </c:cat>
          <c:val>
            <c:numRef>
              <c:f>Sheet1!$B$2:$B$13</c:f>
              <c:numCache>
                <c:formatCode>#,##0</c:formatCode>
                <c:ptCount val="12"/>
                <c:pt idx="0">
                  <c:v>14</c:v>
                </c:pt>
                <c:pt idx="1">
                  <c:v>52</c:v>
                </c:pt>
                <c:pt idx="2">
                  <c:v>81</c:v>
                </c:pt>
                <c:pt idx="3">
                  <c:v>115</c:v>
                </c:pt>
                <c:pt idx="4">
                  <c:v>139</c:v>
                </c:pt>
                <c:pt idx="5">
                  <c:v>190</c:v>
                </c:pt>
                <c:pt idx="6">
                  <c:v>240</c:v>
                </c:pt>
                <c:pt idx="7">
                  <c:v>290</c:v>
                </c:pt>
                <c:pt idx="8">
                  <c:v>321</c:v>
                </c:pt>
                <c:pt idx="9">
                  <c:v>342</c:v>
                </c:pt>
                <c:pt idx="10">
                  <c:v>353</c:v>
                </c:pt>
                <c:pt idx="11">
                  <c:v>348</c:v>
                </c:pt>
              </c:numCache>
            </c:numRef>
          </c:val>
          <c:extLst>
            <c:ext xmlns:c16="http://schemas.microsoft.com/office/drawing/2014/chart" uri="{C3380CC4-5D6E-409C-BE32-E72D297353CC}">
              <c16:uniqueId val="{00000006-35A3-4157-B4EF-1936C63F7E06}"/>
            </c:ext>
          </c:extLst>
        </c:ser>
        <c:ser>
          <c:idx val="1"/>
          <c:order val="1"/>
          <c:tx>
            <c:strRef>
              <c:f>Sheet1!#REF!</c:f>
              <c:strCache>
                <c:ptCount val="1"/>
                <c:pt idx="0">
                  <c:v>#REF!</c:v>
                </c:pt>
              </c:strCache>
            </c:strRef>
          </c:tx>
          <c:spPr>
            <a:solidFill>
              <a:srgbClr val="EF8B47"/>
            </a:solidFill>
            <a:ln>
              <a:noFill/>
            </a:ln>
            <a:effectLst/>
          </c:spPr>
          <c:invertIfNegative val="0"/>
          <c:dLbls>
            <c:dLbl>
              <c:idx val="0"/>
              <c:layout>
                <c:manualLayout>
                  <c:x val="0"/>
                  <c:y val="-5.077950646023499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5A3-4157-B4EF-1936C63F7E06}"/>
                </c:ext>
              </c:extLst>
            </c:dLbl>
            <c:dLbl>
              <c:idx val="1"/>
              <c:layout>
                <c:manualLayout>
                  <c:x val="-2.3618676308256768E-17"/>
                  <c:y val="-2.939866163487283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5A3-4157-B4EF-1936C63F7E06}"/>
                </c:ext>
              </c:extLst>
            </c:dLbl>
            <c:dLbl>
              <c:idx val="2"/>
              <c:layout>
                <c:manualLayout>
                  <c:x val="2.7957261503053796E-4"/>
                  <c:y val="-2.9398661634872831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5A3-4157-B4EF-1936C63F7E06}"/>
                </c:ext>
              </c:extLst>
            </c:dLbl>
            <c:dLbl>
              <c:idx val="3"/>
              <c:layout>
                <c:manualLayout>
                  <c:x val="0"/>
                  <c:y val="-3.207126723804308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35A3-4157-B4EF-1936C63F7E06}"/>
                </c:ext>
              </c:extLst>
            </c:dLbl>
            <c:dLbl>
              <c:idx val="4"/>
              <c:layout>
                <c:manualLayout>
                  <c:x val="0"/>
                  <c:y val="-1.870823922219189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35A3-4157-B4EF-1936C63F7E06}"/>
                </c:ext>
              </c:extLst>
            </c:dLbl>
            <c:dLbl>
              <c:idx val="5"/>
              <c:layout>
                <c:manualLayout>
                  <c:x val="0"/>
                  <c:y val="-5.3452112063405149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35A3-4157-B4EF-1936C63F7E06}"/>
                </c:ext>
              </c:extLst>
            </c:dLbl>
            <c:dLbl>
              <c:idx val="6"/>
              <c:layout>
                <c:manualLayout>
                  <c:x val="0"/>
                  <c:y val="-1.603563361902154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35A3-4157-B4EF-1936C63F7E06}"/>
                </c:ext>
              </c:extLst>
            </c:dLbl>
            <c:dLbl>
              <c:idx val="7"/>
              <c:layout>
                <c:manualLayout>
                  <c:x val="0"/>
                  <c:y val="-2.138084482536215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35A3-4157-B4EF-1936C63F7E06}"/>
                </c:ext>
              </c:extLst>
            </c:dLbl>
            <c:spPr>
              <a:noFill/>
              <a:ln>
                <a:noFill/>
              </a:ln>
              <a:effectLst/>
            </c:spPr>
            <c:txPr>
              <a:bodyPr rot="0" spcFirstLastPara="1" vertOverflow="ellipsis" vert="horz" wrap="square" lIns="38100" tIns="19050" rIns="38100" bIns="19050" anchor="ctr" anchorCtr="1">
                <a:spAutoFit/>
              </a:bodyPr>
              <a:lstStyle/>
              <a:p>
                <a:pPr>
                  <a:defRPr lang="ja-JP"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noFill/>
                      <a:round/>
                    </a:ln>
                    <a:effectLst/>
                  </c:spPr>
                </c15:leaderLines>
              </c:ext>
            </c:extLst>
          </c:dLbls>
          <c:cat>
            <c:strRef>
              <c:f>Sheet1!$A$2:$A$13</c:f>
              <c:strCache>
                <c:ptCount val="12"/>
                <c:pt idx="0">
                  <c:v>~2015.3</c:v>
                </c:pt>
                <c:pt idx="1">
                  <c:v>~2016.3</c:v>
                </c:pt>
                <c:pt idx="2">
                  <c:v>~2017.3</c:v>
                </c:pt>
                <c:pt idx="3">
                  <c:v>~2018.3</c:v>
                </c:pt>
                <c:pt idx="4">
                  <c:v>~2019.3</c:v>
                </c:pt>
                <c:pt idx="5">
                  <c:v>~2020.3</c:v>
                </c:pt>
                <c:pt idx="6">
                  <c:v>~2021.3</c:v>
                </c:pt>
                <c:pt idx="7">
                  <c:v>~2022.3</c:v>
                </c:pt>
                <c:pt idx="8">
                  <c:v>~2023.3</c:v>
                </c:pt>
                <c:pt idx="9">
                  <c:v>~2024.3</c:v>
                </c:pt>
                <c:pt idx="10">
                  <c:v>~2025.3</c:v>
                </c:pt>
                <c:pt idx="11">
                  <c:v>~2026.3</c:v>
                </c:pt>
              </c:strCache>
            </c:strRef>
          </c:cat>
          <c:val>
            <c:numRef>
              <c:f>Sheet1!$C$2:$C$13</c:f>
              <c:numCache>
                <c:formatCode>#,##0</c:formatCode>
                <c:ptCount val="12"/>
                <c:pt idx="0">
                  <c:v>0</c:v>
                </c:pt>
                <c:pt idx="1">
                  <c:v>2</c:v>
                </c:pt>
                <c:pt idx="2">
                  <c:v>0</c:v>
                </c:pt>
                <c:pt idx="3">
                  <c:v>6</c:v>
                </c:pt>
                <c:pt idx="4">
                  <c:v>57</c:v>
                </c:pt>
                <c:pt idx="5">
                  <c:v>33</c:v>
                </c:pt>
                <c:pt idx="6">
                  <c:v>52</c:v>
                </c:pt>
                <c:pt idx="7">
                  <c:v>66</c:v>
                </c:pt>
                <c:pt idx="8">
                  <c:v>78</c:v>
                </c:pt>
                <c:pt idx="9">
                  <c:v>86</c:v>
                </c:pt>
                <c:pt idx="10">
                  <c:v>91</c:v>
                </c:pt>
                <c:pt idx="11">
                  <c:v>95</c:v>
                </c:pt>
              </c:numCache>
            </c:numRef>
          </c:val>
          <c:extLst>
            <c:ext xmlns:c16="http://schemas.microsoft.com/office/drawing/2014/chart" uri="{C3380CC4-5D6E-409C-BE32-E72D297353CC}">
              <c16:uniqueId val="{0000000F-35A3-4157-B4EF-1936C63F7E06}"/>
            </c:ext>
          </c:extLst>
        </c:ser>
        <c:ser>
          <c:idx val="2"/>
          <c:order val="2"/>
          <c:tx>
            <c:strRef>
              <c:f>Sheet1!$C$1</c:f>
              <c:strCache>
                <c:ptCount val="1"/>
                <c:pt idx="0">
                  <c:v>日本</c:v>
                </c:pt>
              </c:strCache>
            </c:strRef>
          </c:tx>
          <c:spPr>
            <a:solidFill>
              <a:schemeClr val="bg1">
                <a:lumMod val="75000"/>
              </a:schemeClr>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10-35A3-4157-B4EF-1936C63F7E06}"/>
                </c:ext>
              </c:extLst>
            </c:dLbl>
            <c:spPr>
              <a:noFill/>
              <a:ln>
                <a:noFill/>
              </a:ln>
              <a:effectLst/>
            </c:spPr>
            <c:txPr>
              <a:bodyPr rot="0" spcFirstLastPara="1" vertOverflow="ellipsis" vert="horz" wrap="square" lIns="38100" tIns="19050" rIns="38100" bIns="19050" anchor="ctr" anchorCtr="1">
                <a:spAutoFit/>
              </a:bodyPr>
              <a:lstStyle/>
              <a:p>
                <a:pPr>
                  <a:defRPr lang="ja-JP" sz="1197"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Sheet1!$A$2:$A$13</c:f>
              <c:strCache>
                <c:ptCount val="12"/>
                <c:pt idx="0">
                  <c:v>~2015.3</c:v>
                </c:pt>
                <c:pt idx="1">
                  <c:v>~2016.3</c:v>
                </c:pt>
                <c:pt idx="2">
                  <c:v>~2017.3</c:v>
                </c:pt>
                <c:pt idx="3">
                  <c:v>~2018.3</c:v>
                </c:pt>
                <c:pt idx="4">
                  <c:v>~2019.3</c:v>
                </c:pt>
                <c:pt idx="5">
                  <c:v>~2020.3</c:v>
                </c:pt>
                <c:pt idx="6">
                  <c:v>~2021.3</c:v>
                </c:pt>
                <c:pt idx="7">
                  <c:v>~2022.3</c:v>
                </c:pt>
                <c:pt idx="8">
                  <c:v>~2023.3</c:v>
                </c:pt>
                <c:pt idx="9">
                  <c:v>~2024.3</c:v>
                </c:pt>
                <c:pt idx="10">
                  <c:v>~2025.3</c:v>
                </c:pt>
                <c:pt idx="11">
                  <c:v>~2026.3</c:v>
                </c:pt>
              </c:strCache>
            </c:strRef>
          </c:cat>
          <c:val>
            <c:numRef>
              <c:f>Sheet1!#REF!</c:f>
              <c:numCache>
                <c:formatCode>General</c:formatCode>
                <c:ptCount val="1"/>
                <c:pt idx="0">
                  <c:v>1</c:v>
                </c:pt>
              </c:numCache>
            </c:numRef>
          </c:val>
          <c:extLst>
            <c:ext xmlns:c16="http://schemas.microsoft.com/office/drawing/2014/chart" uri="{C3380CC4-5D6E-409C-BE32-E72D297353CC}">
              <c16:uniqueId val="{00000011-35A3-4157-B4EF-1936C63F7E06}"/>
            </c:ext>
          </c:extLst>
        </c:ser>
        <c:dLbls>
          <c:dLblPos val="ctr"/>
          <c:showLegendKey val="0"/>
          <c:showVal val="1"/>
          <c:showCatName val="0"/>
          <c:showSerName val="0"/>
          <c:showPercent val="0"/>
          <c:showBubbleSize val="0"/>
        </c:dLbls>
        <c:gapWidth val="150"/>
        <c:overlap val="100"/>
        <c:axId val="1197203199"/>
        <c:axId val="1197199839"/>
      </c:barChart>
      <c:catAx>
        <c:axId val="11972031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lang="ja-JP" sz="1197" b="0" i="0" u="none" strike="noStrike" kern="1200" baseline="0">
                <a:solidFill>
                  <a:schemeClr val="tx1">
                    <a:lumMod val="65000"/>
                    <a:lumOff val="35000"/>
                  </a:schemeClr>
                </a:solidFill>
                <a:latin typeface="+mn-lt"/>
                <a:ea typeface="+mn-ea"/>
                <a:cs typeface="+mn-cs"/>
              </a:defRPr>
            </a:pPr>
            <a:endParaRPr lang="ja-JP"/>
          </a:p>
        </c:txPr>
        <c:crossAx val="1197199839"/>
        <c:crosses val="autoZero"/>
        <c:auto val="1"/>
        <c:lblAlgn val="ctr"/>
        <c:lblOffset val="100"/>
        <c:noMultiLvlLbl val="0"/>
      </c:catAx>
      <c:valAx>
        <c:axId val="1197199839"/>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lang="ja-JP" sz="1197" b="0" i="0" u="none" strike="noStrike" kern="1200" baseline="0">
                <a:solidFill>
                  <a:schemeClr val="tx1">
                    <a:lumMod val="65000"/>
                    <a:lumOff val="35000"/>
                  </a:schemeClr>
                </a:solidFill>
                <a:latin typeface="+mn-lt"/>
                <a:ea typeface="+mn-ea"/>
                <a:cs typeface="+mn-cs"/>
              </a:defRPr>
            </a:pPr>
            <a:endParaRPr lang="ja-JP"/>
          </a:p>
        </c:txPr>
        <c:crossAx val="1197203199"/>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5C2708-E4C6-4EAD-AD43-2A2D061B842A}" type="datetimeFigureOut">
              <a:rPr kumimoji="1" lang="ja-JP" altLang="en-US" smtClean="0"/>
              <a:t>2026/6/18</a:t>
            </a:fld>
            <a:endParaRPr kumimoji="1" lang="ja-JP" altLang="en-US"/>
          </a:p>
        </p:txBody>
      </p:sp>
      <p:sp>
        <p:nvSpPr>
          <p:cNvPr id="4" name="スライド イメージ プレースホルダー 3"/>
          <p:cNvSpPr>
            <a:spLocks noGrp="1" noRot="1" noChangeAspect="1"/>
          </p:cNvSpPr>
          <p:nvPr>
            <p:ph type="sldImg" idx="2"/>
          </p:nvPr>
        </p:nvSpPr>
        <p:spPr>
          <a:xfrm>
            <a:off x="1246188" y="1143000"/>
            <a:ext cx="436562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41E4CD-DD2C-499E-9070-694C4B983D1A}" type="slidenum">
              <a:rPr kumimoji="1" lang="ja-JP" altLang="en-US" smtClean="0"/>
              <a:t>‹#›</a:t>
            </a:fld>
            <a:endParaRPr kumimoji="1" lang="ja-JP" altLang="en-US"/>
          </a:p>
        </p:txBody>
      </p:sp>
    </p:spTree>
    <p:extLst>
      <p:ext uri="{BB962C8B-B14F-4D97-AF65-F5344CB8AC3E}">
        <p14:creationId xmlns:p14="http://schemas.microsoft.com/office/powerpoint/2010/main" val="1281870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A41E4CD-DD2C-499E-9070-694C4B983D1A}" type="slidenum">
              <a:rPr kumimoji="1" lang="ja-JP" altLang="en-US" smtClean="0"/>
              <a:t>5</a:t>
            </a:fld>
            <a:endParaRPr kumimoji="1" lang="ja-JP" altLang="en-US"/>
          </a:p>
        </p:txBody>
      </p:sp>
    </p:spTree>
    <p:extLst>
      <p:ext uri="{BB962C8B-B14F-4D97-AF65-F5344CB8AC3E}">
        <p14:creationId xmlns:p14="http://schemas.microsoft.com/office/powerpoint/2010/main" val="7465585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A41E4CD-DD2C-499E-9070-694C4B983D1A}" type="slidenum">
              <a:rPr kumimoji="1" lang="ja-JP" altLang="en-US" smtClean="0"/>
              <a:t>6</a:t>
            </a:fld>
            <a:endParaRPr kumimoji="1" lang="ja-JP" altLang="en-US"/>
          </a:p>
        </p:txBody>
      </p:sp>
    </p:spTree>
    <p:extLst>
      <p:ext uri="{BB962C8B-B14F-4D97-AF65-F5344CB8AC3E}">
        <p14:creationId xmlns:p14="http://schemas.microsoft.com/office/powerpoint/2010/main" val="14046361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A41E4CD-DD2C-499E-9070-694C4B983D1A}" type="slidenum">
              <a:rPr kumimoji="1" lang="ja-JP" altLang="en-US" smtClean="0"/>
              <a:t>8</a:t>
            </a:fld>
            <a:endParaRPr kumimoji="1" lang="ja-JP" altLang="en-US"/>
          </a:p>
        </p:txBody>
      </p:sp>
    </p:spTree>
    <p:extLst>
      <p:ext uri="{BB962C8B-B14F-4D97-AF65-F5344CB8AC3E}">
        <p14:creationId xmlns:p14="http://schemas.microsoft.com/office/powerpoint/2010/main" val="720832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A41E4CD-DD2C-499E-9070-694C4B983D1A}" type="slidenum">
              <a:rPr kumimoji="1" lang="ja-JP" altLang="en-US" smtClean="0"/>
              <a:t>9</a:t>
            </a:fld>
            <a:endParaRPr kumimoji="1" lang="ja-JP" altLang="en-US"/>
          </a:p>
        </p:txBody>
      </p:sp>
    </p:spTree>
    <p:extLst>
      <p:ext uri="{BB962C8B-B14F-4D97-AF65-F5344CB8AC3E}">
        <p14:creationId xmlns:p14="http://schemas.microsoft.com/office/powerpoint/2010/main" val="17680678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DA41E4CD-DD2C-499E-9070-694C4B983D1A}" type="slidenum">
              <a:rPr kumimoji="1" lang="ja-JP" altLang="en-US" smtClean="0"/>
              <a:t>10</a:t>
            </a:fld>
            <a:endParaRPr kumimoji="1" lang="ja-JP" altLang="en-US"/>
          </a:p>
        </p:txBody>
      </p:sp>
    </p:spTree>
    <p:extLst>
      <p:ext uri="{BB962C8B-B14F-4D97-AF65-F5344CB8AC3E}">
        <p14:creationId xmlns:p14="http://schemas.microsoft.com/office/powerpoint/2010/main" val="228294023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svg"/><Relationship Id="rId1" Type="http://schemas.openxmlformats.org/officeDocument/2006/relationships/slideMaster" Target="../slideMasters/slideMaster1.xml"/><Relationship Id="rId4" Type="http://schemas.openxmlformats.org/officeDocument/2006/relationships/image" Target="../media/image11.jpe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dirty="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2456520" y="6300053"/>
            <a:ext cx="5875085"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7044047" y="6463627"/>
              <a:ext cx="1287558" cy="494981"/>
            </a:xfrm>
            <a:prstGeom prst="rect">
              <a:avLst/>
            </a:prstGeom>
          </p:spPr>
        </p:pic>
      </p:grpSp>
      <p:pic>
        <p:nvPicPr>
          <p:cNvPr id="1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cstate="email">
            <a:extLst>
              <a:ext uri="{28A0092B-C50C-407E-A947-70E740481C1C}">
                <a14:useLocalDpi xmlns:a14="http://schemas.microsoft.com/office/drawing/2010/main"/>
              </a:ext>
            </a:extLst>
          </a:blip>
          <a:srcRect/>
          <a:stretch>
            <a:fillRect/>
          </a:stretch>
        </p:blipFill>
        <p:spPr bwMode="auto">
          <a:xfrm>
            <a:off x="4366825" y="1499033"/>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034510" y="2991837"/>
            <a:ext cx="8622792"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034510" y="2991837"/>
            <a:ext cx="8640000" cy="100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dirty="0"/>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034510" y="4148806"/>
            <a:ext cx="8640000" cy="432000"/>
          </a:xfrm>
          <a:prstGeom prst="rect">
            <a:avLst/>
          </a:prstGeom>
        </p:spPr>
        <p:txBody>
          <a:bodyPr lIns="0" tIns="0" rIns="0" bIns="0" anchor="ctr" anchorCtr="0"/>
          <a:lstStyle>
            <a:lvl1pPr>
              <a:defRPr sz="2000" b="1">
                <a:solidFill>
                  <a:schemeClr val="bg2"/>
                </a:solidFill>
                <a:latin typeface="Meiryo UI" panose="020B0604030504040204" pitchFamily="50" charset="-128"/>
                <a:ea typeface="Meiryo UI" panose="020B0604030504040204" pitchFamily="50" charset="-128"/>
              </a:defRPr>
            </a:lvl1pPr>
          </a:lstStyle>
          <a:p>
            <a:pPr lvl="0"/>
            <a:r>
              <a:rPr kumimoji="1" lang="ja-JP" altLang="en-US" dirty="0"/>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3554510" y="5436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en-US" altLang="ja-JP" dirty="0"/>
              <a:t>0000</a:t>
            </a:r>
            <a:r>
              <a:rPr kumimoji="1" lang="ja-JP" altLang="en-US" dirty="0"/>
              <a:t>年</a:t>
            </a:r>
            <a:r>
              <a:rPr kumimoji="1" lang="en-US" altLang="ja-JP" dirty="0"/>
              <a:t>00</a:t>
            </a:r>
            <a:r>
              <a:rPr kumimoji="1" lang="ja-JP" altLang="en-US" dirty="0"/>
              <a:t>月</a:t>
            </a:r>
            <a:r>
              <a:rPr kumimoji="1" lang="en-US" altLang="ja-JP" dirty="0"/>
              <a:t>00</a:t>
            </a:r>
            <a:r>
              <a:rPr kumimoji="1" lang="ja-JP" altLang="en-US" dirty="0"/>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3554510" y="5724053"/>
            <a:ext cx="3600000" cy="288000"/>
          </a:xfrm>
          <a:prstGeom prst="rect">
            <a:avLst/>
          </a:prstGeom>
        </p:spPr>
        <p:txBody>
          <a:bodyPr lIns="0" tIns="0" rIns="0" bIns="0" anchor="ctr" anchorCtr="0"/>
          <a:lstStyle>
            <a:lvl1pPr>
              <a:defRPr sz="1800" b="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所属　名前</a:t>
            </a:r>
          </a:p>
        </p:txBody>
      </p:sp>
    </p:spTree>
    <p:extLst>
      <p:ext uri="{BB962C8B-B14F-4D97-AF65-F5344CB8AC3E}">
        <p14:creationId xmlns:p14="http://schemas.microsoft.com/office/powerpoint/2010/main" val="328222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dirty="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034510" y="2915837"/>
            <a:ext cx="8622792"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034510" y="2915837"/>
            <a:ext cx="8640000" cy="1728000"/>
          </a:xfrm>
          <a:prstGeom prst="rect">
            <a:avLst/>
          </a:prstGeom>
        </p:spPr>
        <p:txBody>
          <a:bodyPr lIns="0" tIns="72000" rIns="0" bIns="0" anchor="ctr" anchorCtr="0">
            <a:normAutofit/>
          </a:bodyPr>
          <a:lstStyle>
            <a:lvl1pPr>
              <a:defRPr lang="ja-JP" altLang="en-US" sz="3600" b="1" dirty="0">
                <a:solidFill>
                  <a:schemeClr val="bg2"/>
                </a:solidFill>
                <a:latin typeface="Meiryo UI" panose="020B0604030504040204" pitchFamily="50" charset="-128"/>
                <a:ea typeface="Meiryo UI" panose="020B0604030504040204" pitchFamily="50" charset="-128"/>
                <a:cs typeface="+mn-cs"/>
              </a:defRPr>
            </a:lvl1pPr>
          </a:lstStyle>
          <a:p>
            <a:pPr marL="0" lvl="0" indent="0" algn="ctr">
              <a:spcBef>
                <a:spcPts val="1102"/>
              </a:spcBef>
              <a:buFontTx/>
            </a:pPr>
            <a:r>
              <a:rPr kumimoji="1" lang="ja-JP" altLang="en-US" dirty="0"/>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4760582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73E2C914-D6BF-434B-B748-5B031C7A75D4}"/>
              </a:ext>
            </a:extLst>
          </p:cNvPr>
          <p:cNvGrpSpPr/>
          <p:nvPr userDrawn="1"/>
        </p:nvGrpSpPr>
        <p:grpSpPr>
          <a:xfrm>
            <a:off x="111919" y="216797"/>
            <a:ext cx="10424028" cy="795336"/>
            <a:chOff x="111919" y="216797"/>
            <a:chExt cx="10424028" cy="795336"/>
          </a:xfrm>
        </p:grpSpPr>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9" name="Freeform 13">
              <a:extLst>
                <a:ext uri="{FF2B5EF4-FFF2-40B4-BE49-F238E27FC236}">
                  <a16:creationId xmlns:a16="http://schemas.microsoft.com/office/drawing/2014/main" id="{9E9EE105-883D-4267-B8FF-D61BDDD6E4FC}"/>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22" name="直線コネクタ 21">
              <a:extLst>
                <a:ext uri="{FF2B5EF4-FFF2-40B4-BE49-F238E27FC236}">
                  <a16:creationId xmlns:a16="http://schemas.microsoft.com/office/drawing/2014/main" id="{CFE261A9-5D80-457A-85AA-206E048CF0DB}"/>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B3443AF7-632D-41F2-BFF3-7CC6B2F2E6F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4" name="フリーフォーム: 図形 13">
            <a:extLst>
              <a:ext uri="{FF2B5EF4-FFF2-40B4-BE49-F238E27FC236}">
                <a16:creationId xmlns:a16="http://schemas.microsoft.com/office/drawing/2014/main" id="{665A837A-D774-4985-B30F-35B13836C960}"/>
              </a:ext>
            </a:extLst>
          </p:cNvPr>
          <p:cNvSpPr/>
          <p:nvPr userDrawn="1"/>
        </p:nvSpPr>
        <p:spPr>
          <a:xfrm flipH="1">
            <a:off x="1078063" y="2519679"/>
            <a:ext cx="45719" cy="3352801"/>
          </a:xfrm>
          <a:custGeom>
            <a:avLst/>
            <a:gdLst>
              <a:gd name="connsiteX0" fmla="*/ 0 w 0"/>
              <a:gd name="connsiteY0" fmla="*/ 0 h 5768502"/>
              <a:gd name="connsiteX1" fmla="*/ 0 w 0"/>
              <a:gd name="connsiteY1" fmla="*/ 5768502 h 5768502"/>
            </a:gdLst>
            <a:ahLst/>
            <a:cxnLst>
              <a:cxn ang="0">
                <a:pos x="connsiteX0" y="connsiteY0"/>
              </a:cxn>
              <a:cxn ang="0">
                <a:pos x="connsiteX1" y="connsiteY1"/>
              </a:cxn>
            </a:cxnLst>
            <a:rect l="l" t="t" r="r" b="b"/>
            <a:pathLst>
              <a:path h="5768502">
                <a:moveTo>
                  <a:pt x="0" y="0"/>
                </a:moveTo>
                <a:lnTo>
                  <a:pt x="0" y="5768502"/>
                </a:lnTo>
              </a:path>
            </a:pathLst>
          </a:custGeom>
          <a:noFill/>
          <a:ln w="571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コンテンツ プレースホルダー 8">
            <a:extLst>
              <a:ext uri="{FF2B5EF4-FFF2-40B4-BE49-F238E27FC236}">
                <a16:creationId xmlns:a16="http://schemas.microsoft.com/office/drawing/2014/main" id="{B04FFEFF-3996-4124-93D0-A0B919888837}"/>
              </a:ext>
            </a:extLst>
          </p:cNvPr>
          <p:cNvSpPr>
            <a:spLocks noGrp="1"/>
          </p:cNvSpPr>
          <p:nvPr userDrawn="1">
            <p:ph sz="quarter" idx="10" hasCustomPrompt="1"/>
          </p:nvPr>
        </p:nvSpPr>
        <p:spPr>
          <a:xfrm>
            <a:off x="1078065" y="1786421"/>
            <a:ext cx="8640000" cy="5040000"/>
          </a:xfrm>
          <a:prstGeom prst="rect">
            <a:avLst/>
          </a:prstGeom>
        </p:spPr>
        <p:txBody>
          <a:bodyPr lIns="360000" tIns="0" rIns="0" bIns="0"/>
          <a:lstStyle>
            <a:lvl1pPr marL="742950" indent="-742950" algn="l">
              <a:lnSpc>
                <a:spcPct val="100000"/>
              </a:lnSpc>
              <a:spcBef>
                <a:spcPts val="1000"/>
              </a:spcBef>
              <a:spcAft>
                <a:spcPts val="0"/>
              </a:spcAft>
              <a:buClr>
                <a:schemeClr val="bg2"/>
              </a:buClr>
              <a:buFont typeface="+mj-lt"/>
              <a:buAutoNum type="arabicPeriod"/>
              <a:defRPr sz="4000" b="1">
                <a:latin typeface="Meiryo UI" panose="020B0604030504040204" pitchFamily="50" charset="-128"/>
                <a:ea typeface="Meiryo UI" panose="020B0604030504040204" pitchFamily="50" charset="-128"/>
              </a:defRPr>
            </a:lvl1pPr>
          </a:lstStyle>
          <a:p>
            <a:pPr lvl="0"/>
            <a:r>
              <a:rPr kumimoji="1" lang="ja-JP" altLang="en-US" dirty="0"/>
              <a:t>章タイトル</a:t>
            </a:r>
          </a:p>
          <a:p>
            <a:pPr lvl="0"/>
            <a:r>
              <a:rPr kumimoji="1" lang="ja-JP" altLang="en-US" dirty="0"/>
              <a:t>章タイトル</a:t>
            </a:r>
          </a:p>
          <a:p>
            <a:pPr lvl="0"/>
            <a:r>
              <a:rPr kumimoji="1" lang="ja-JP" altLang="en-US" dirty="0"/>
              <a:t>章タイトル</a:t>
            </a:r>
          </a:p>
        </p:txBody>
      </p:sp>
      <p:sp>
        <p:nvSpPr>
          <p:cNvPr id="11" name="テキスト ボックス 10">
            <a:extLst>
              <a:ext uri="{FF2B5EF4-FFF2-40B4-BE49-F238E27FC236}">
                <a16:creationId xmlns:a16="http://schemas.microsoft.com/office/drawing/2014/main" id="{5DFA1F2F-14B9-4F01-A5B6-2EF2AFAA50B7}"/>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dirty="0">
              <a:latin typeface="Arial" panose="020B0604020202020204" pitchFamily="34" charset="0"/>
              <a:ea typeface="メイリオ" panose="020B0604030504040204" pitchFamily="50" charset="-128"/>
              <a:cs typeface="Arial" panose="020B0604020202020204" pitchFamily="34" charset="0"/>
            </a:endParaRPr>
          </a:p>
        </p:txBody>
      </p:sp>
      <p:sp>
        <p:nvSpPr>
          <p:cNvPr id="12" name="タイトル 1">
            <a:extLst>
              <a:ext uri="{FF2B5EF4-FFF2-40B4-BE49-F238E27FC236}">
                <a16:creationId xmlns:a16="http://schemas.microsoft.com/office/drawing/2014/main" id="{066210EB-D44E-4903-B9C4-9EC74DA6CEBD}"/>
              </a:ext>
            </a:extLst>
          </p:cNvPr>
          <p:cNvSpPr>
            <a:spLocks noGrp="1"/>
          </p:cNvSpPr>
          <p:nvPr userDrawn="1">
            <p:ph type="title" hasCustomPrompt="1"/>
          </p:nvPr>
        </p:nvSpPr>
        <p:spPr bwMode="white">
          <a:xfrm>
            <a:off x="161926"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Tree>
    <p:extLst>
      <p:ext uri="{BB962C8B-B14F-4D97-AF65-F5344CB8AC3E}">
        <p14:creationId xmlns:p14="http://schemas.microsoft.com/office/powerpoint/2010/main" val="391555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11919" y="216797"/>
            <a:ext cx="10424028" cy="795336"/>
            <a:chOff x="111919" y="216797"/>
            <a:chExt cx="10424028" cy="795336"/>
          </a:xfrm>
        </p:grpSpPr>
        <p:pic>
          <p:nvPicPr>
            <p:cNvPr id="12" name="Picture 11" descr="ç°å¢ç">
              <a:extLst>
                <a:ext uri="{FF2B5EF4-FFF2-40B4-BE49-F238E27FC236}">
                  <a16:creationId xmlns:a16="http://schemas.microsoft.com/office/drawing/2014/main" id="{07D0D304-6149-4CE8-9131-6501AD8C4DB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161925" y="284266"/>
            <a:ext cx="9288000" cy="648000"/>
          </a:xfrm>
          <a:prstGeom prst="rect">
            <a:avLst/>
          </a:prstGeom>
        </p:spPr>
        <p:txBody>
          <a:bodyPr lIns="252000" tIns="36000" rIns="0" bIns="0" anchor="ctr" anchorCtr="0"/>
          <a:lstStyle>
            <a:lvl1pPr algn="l">
              <a:defRPr sz="2800"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userDrawn="1">
            <p:ph sz="quarter" idx="12" hasCustomPrompt="1"/>
          </p:nvPr>
        </p:nvSpPr>
        <p:spPr>
          <a:xfrm>
            <a:off x="161925" y="1110920"/>
            <a:ext cx="10367963" cy="634941"/>
          </a:xfrm>
          <a:prstGeom prst="rect">
            <a:avLst/>
          </a:prstGeom>
          <a:ln w="19050">
            <a:solidFill>
              <a:schemeClr val="tx2"/>
            </a:solidFill>
          </a:ln>
        </p:spPr>
        <p:txBody>
          <a:bodyPr wrap="square" lIns="180000" tIns="180000" rIns="180000" bIns="144000" anchor="t" anchorCtr="0">
            <a:spAutoFit/>
          </a:bodyPr>
          <a:lstStyle>
            <a:lvl1pPr marL="285750" indent="-285750" algn="l">
              <a:lnSpc>
                <a:spcPct val="100000"/>
              </a:lnSpc>
              <a:spcBef>
                <a:spcPts val="600"/>
              </a:spcBef>
              <a:spcAft>
                <a:spcPts val="0"/>
              </a:spcAft>
              <a:buFont typeface="Wingdings" panose="05000000000000000000" pitchFamily="2" charset="2"/>
              <a:buChar char="n"/>
              <a:defRPr sz="2000" b="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リードリードリードリードリードリードリードリードリードリードリードリードリードリードリードリードリードリード</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901665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階層あり">
    <p:spTree>
      <p:nvGrpSpPr>
        <p:cNvPr id="1" name=""/>
        <p:cNvGrpSpPr/>
        <p:nvPr/>
      </p:nvGrpSpPr>
      <p:grpSpPr>
        <a:xfrm>
          <a:off x="0" y="0"/>
          <a:ext cx="0" cy="0"/>
          <a:chOff x="0" y="0"/>
          <a:chExt cx="0" cy="0"/>
        </a:xfrm>
      </p:grpSpPr>
      <p:sp>
        <p:nvSpPr>
          <p:cNvPr id="13" name="テキスト ボックス 12">
            <a:extLst>
              <a:ext uri="{FF2B5EF4-FFF2-40B4-BE49-F238E27FC236}">
                <a16:creationId xmlns:a16="http://schemas.microsoft.com/office/drawing/2014/main" id="{8FD50C7F-9ACA-4B30-8C3B-E73A326DFDE0}"/>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dirty="0">
              <a:latin typeface="Arial" panose="020B0604020202020204" pitchFamily="34" charset="0"/>
              <a:ea typeface="メイリオ" panose="020B0604030504040204" pitchFamily="50" charset="-128"/>
              <a:cs typeface="Arial" panose="020B0604020202020204" pitchFamily="34" charset="0"/>
            </a:endParaRPr>
          </a:p>
        </p:txBody>
      </p:sp>
      <p:sp>
        <p:nvSpPr>
          <p:cNvPr id="53" name="コンテンツ プレースホルダー 3">
            <a:extLst>
              <a:ext uri="{FF2B5EF4-FFF2-40B4-BE49-F238E27FC236}">
                <a16:creationId xmlns:a16="http://schemas.microsoft.com/office/drawing/2014/main" id="{7038EB8A-9FB3-4B3E-A554-367E9CB41E9D}"/>
              </a:ext>
            </a:extLst>
          </p:cNvPr>
          <p:cNvSpPr>
            <a:spLocks noGrp="1"/>
          </p:cNvSpPr>
          <p:nvPr userDrawn="1">
            <p:ph sz="quarter" idx="10" hasCustomPrompt="1"/>
          </p:nvPr>
        </p:nvSpPr>
        <p:spPr>
          <a:xfrm>
            <a:off x="161925" y="32266"/>
            <a:ext cx="9288000" cy="252000"/>
          </a:xfrm>
          <a:prstGeom prst="rect">
            <a:avLst/>
          </a:prstGeom>
        </p:spPr>
        <p:txBody>
          <a:bodyPr lIns="0" tIns="0" rIns="0" bIns="0" anchor="ctr" anchorCtr="0"/>
          <a:lstStyle>
            <a:lvl1pPr algn="l">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dirty="0"/>
              <a:t>第</a:t>
            </a:r>
            <a:r>
              <a:rPr kumimoji="1" lang="en-US" altLang="ja-JP" dirty="0"/>
              <a:t>1</a:t>
            </a:r>
            <a:r>
              <a:rPr kumimoji="1" lang="ja-JP" altLang="en-US" dirty="0"/>
              <a:t>階層（例：表紙タイトル）</a:t>
            </a:r>
          </a:p>
        </p:txBody>
      </p:sp>
      <p:grpSp>
        <p:nvGrpSpPr>
          <p:cNvPr id="2" name="グループ化 1">
            <a:extLst>
              <a:ext uri="{FF2B5EF4-FFF2-40B4-BE49-F238E27FC236}">
                <a16:creationId xmlns:a16="http://schemas.microsoft.com/office/drawing/2014/main" id="{6736CFC0-A6A1-408C-90D0-5F3C3EDABEFD}"/>
              </a:ext>
            </a:extLst>
          </p:cNvPr>
          <p:cNvGrpSpPr/>
          <p:nvPr userDrawn="1"/>
        </p:nvGrpSpPr>
        <p:grpSpPr>
          <a:xfrm>
            <a:off x="111919" y="216797"/>
            <a:ext cx="10424028" cy="795336"/>
            <a:chOff x="111919" y="216797"/>
            <a:chExt cx="10424028" cy="795336"/>
          </a:xfrm>
        </p:grpSpPr>
        <p:pic>
          <p:nvPicPr>
            <p:cNvPr id="15" name="Picture 11" descr="ç°å¢ç">
              <a:extLst>
                <a:ext uri="{FF2B5EF4-FFF2-40B4-BE49-F238E27FC236}">
                  <a16:creationId xmlns:a16="http://schemas.microsoft.com/office/drawing/2014/main" id="{2BF78C1F-895C-47B9-BFD6-D818DFB88518}"/>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9956006" y="300775"/>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6" name="Freeform 13">
              <a:extLst>
                <a:ext uri="{FF2B5EF4-FFF2-40B4-BE49-F238E27FC236}">
                  <a16:creationId xmlns:a16="http://schemas.microsoft.com/office/drawing/2014/main" id="{4B2D3E9F-0217-41CA-A745-B0B8FBABC286}"/>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tx2">
                <a:lumMod val="75000"/>
              </a:schemeClr>
            </a:solidFill>
            <a:ln>
              <a:noFill/>
            </a:ln>
          </p:spPr>
          <p:txBody>
            <a:bodyPr vert="horz" wrap="square" lIns="0" tIns="0" rIns="0" bIns="0" numCol="1" anchor="t" anchorCtr="0" compatLnSpc="1">
              <a:prstTxWarp prst="textNoShape">
                <a:avLst/>
              </a:prstTxWarp>
            </a:bodyPr>
            <a:lstStyle/>
            <a:p>
              <a:endParaRPr lang="ja-JP" altLang="en-US"/>
            </a:p>
          </p:txBody>
        </p:sp>
        <p:sp>
          <p:nvSpPr>
            <p:cNvPr id="49" name="フリーフォーム: 図形 48">
              <a:extLst>
                <a:ext uri="{FF2B5EF4-FFF2-40B4-BE49-F238E27FC236}">
                  <a16:creationId xmlns:a16="http://schemas.microsoft.com/office/drawing/2014/main" id="{90B7366C-0173-451D-B260-B9E47C44ACBC}"/>
                </a:ext>
              </a:extLst>
            </p:cNvPr>
            <p:cNvSpPr/>
            <p:nvPr userDrawn="1"/>
          </p:nvSpPr>
          <p:spPr>
            <a:xfrm>
              <a:off x="161925" y="536266"/>
              <a:ext cx="9961283" cy="396000"/>
            </a:xfrm>
            <a:custGeom>
              <a:avLst/>
              <a:gdLst>
                <a:gd name="connsiteX0" fmla="*/ 0 w 9946927"/>
                <a:gd name="connsiteY0" fmla="*/ 0 h 396000"/>
                <a:gd name="connsiteX1" fmla="*/ 9554213 w 9946927"/>
                <a:gd name="connsiteY1" fmla="*/ 0 h 396000"/>
                <a:gd name="connsiteX2" fmla="*/ 9575411 w 9946927"/>
                <a:gd name="connsiteY2" fmla="*/ 21375 h 396000"/>
                <a:gd name="connsiteX3" fmla="*/ 9946927 w 9946927"/>
                <a:gd name="connsiteY3" fmla="*/ 396000 h 396000"/>
                <a:gd name="connsiteX4" fmla="*/ 9942003 w 9946927"/>
                <a:gd name="connsiteY4" fmla="*/ 396000 h 396000"/>
                <a:gd name="connsiteX5" fmla="*/ 9848834 w 9946927"/>
                <a:gd name="connsiteY5" fmla="*/ 396000 h 396000"/>
                <a:gd name="connsiteX6" fmla="*/ 9549825 w 9946927"/>
                <a:gd name="connsiteY6" fmla="*/ 396000 h 396000"/>
                <a:gd name="connsiteX7" fmla="*/ 8927381 w 9946927"/>
                <a:gd name="connsiteY7" fmla="*/ 396000 h 396000"/>
                <a:gd name="connsiteX8" fmla="*/ 8458122 w 9946927"/>
                <a:gd name="connsiteY8" fmla="*/ 396000 h 396000"/>
                <a:gd name="connsiteX9" fmla="*/ 7863906 w 9946927"/>
                <a:gd name="connsiteY9" fmla="*/ 396000 h 396000"/>
                <a:gd name="connsiteX10" fmla="*/ 7130032 w 9946927"/>
                <a:gd name="connsiteY10" fmla="*/ 396000 h 396000"/>
                <a:gd name="connsiteX11" fmla="*/ 6241804 w 9946927"/>
                <a:gd name="connsiteY11" fmla="*/ 396000 h 396000"/>
                <a:gd name="connsiteX12" fmla="*/ 5184519 w 9946927"/>
                <a:gd name="connsiteY12" fmla="*/ 396000 h 396000"/>
                <a:gd name="connsiteX13" fmla="*/ 3943480 w 9946927"/>
                <a:gd name="connsiteY13" fmla="*/ 396000 h 396000"/>
                <a:gd name="connsiteX14" fmla="*/ 2503986 w 9946927"/>
                <a:gd name="connsiteY14" fmla="*/ 396000 h 396000"/>
                <a:gd name="connsiteX15" fmla="*/ 851339 w 9946927"/>
                <a:gd name="connsiteY15" fmla="*/ 396000 h 396000"/>
                <a:gd name="connsiteX16" fmla="*/ 777876 w 9946927"/>
                <a:gd name="connsiteY16" fmla="*/ 396000 h 396000"/>
                <a:gd name="connsiteX17" fmla="*/ 603403 w 9946927"/>
                <a:gd name="connsiteY17" fmla="*/ 396000 h 396000"/>
                <a:gd name="connsiteX18" fmla="*/ 263640 w 9946927"/>
                <a:gd name="connsiteY18" fmla="*/ 396000 h 396000"/>
                <a:gd name="connsiteX19" fmla="*/ 208715 w 9946927"/>
                <a:gd name="connsiteY19" fmla="*/ 396000 h 396000"/>
                <a:gd name="connsiteX20" fmla="*/ 0 w 9946927"/>
                <a:gd name="connsiteY20" fmla="*/ 198305 h 396000"/>
                <a:gd name="connsiteX21" fmla="*/ 0 w 9946927"/>
                <a:gd name="connsiteY21" fmla="*/ 29183 h 3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946927" h="396000">
                  <a:moveTo>
                    <a:pt x="0" y="0"/>
                  </a:moveTo>
                  <a:lnTo>
                    <a:pt x="9554213" y="0"/>
                  </a:lnTo>
                  <a:lnTo>
                    <a:pt x="9575411" y="21375"/>
                  </a:lnTo>
                  <a:cubicBezTo>
                    <a:pt x="9665779" y="112500"/>
                    <a:pt x="9786271" y="234000"/>
                    <a:pt x="9946927" y="396000"/>
                  </a:cubicBezTo>
                  <a:lnTo>
                    <a:pt x="9942003" y="396000"/>
                  </a:lnTo>
                  <a:lnTo>
                    <a:pt x="9848834" y="396000"/>
                  </a:lnTo>
                  <a:lnTo>
                    <a:pt x="9549825" y="396000"/>
                  </a:lnTo>
                  <a:lnTo>
                    <a:pt x="8927381" y="396000"/>
                  </a:lnTo>
                  <a:lnTo>
                    <a:pt x="8458122" y="396000"/>
                  </a:lnTo>
                  <a:lnTo>
                    <a:pt x="7863906" y="396000"/>
                  </a:lnTo>
                  <a:lnTo>
                    <a:pt x="7130032" y="396000"/>
                  </a:lnTo>
                  <a:lnTo>
                    <a:pt x="6241804" y="396000"/>
                  </a:lnTo>
                  <a:lnTo>
                    <a:pt x="5184519" y="396000"/>
                  </a:lnTo>
                  <a:lnTo>
                    <a:pt x="3943480" y="396000"/>
                  </a:lnTo>
                  <a:lnTo>
                    <a:pt x="2503986" y="396000"/>
                  </a:lnTo>
                  <a:lnTo>
                    <a:pt x="851339" y="396000"/>
                  </a:lnTo>
                  <a:lnTo>
                    <a:pt x="777876" y="396000"/>
                  </a:lnTo>
                  <a:lnTo>
                    <a:pt x="603403" y="396000"/>
                  </a:lnTo>
                  <a:lnTo>
                    <a:pt x="263640" y="396000"/>
                  </a:lnTo>
                  <a:lnTo>
                    <a:pt x="208715" y="396000"/>
                  </a:lnTo>
                  <a:cubicBezTo>
                    <a:pt x="208715" y="396000"/>
                    <a:pt x="208715" y="396000"/>
                    <a:pt x="0" y="198305"/>
                  </a:cubicBezTo>
                  <a:cubicBezTo>
                    <a:pt x="0" y="198305"/>
                    <a:pt x="0" y="198305"/>
                    <a:pt x="0" y="29183"/>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7" name="直線コネクタ 16">
              <a:extLst>
                <a:ext uri="{FF2B5EF4-FFF2-40B4-BE49-F238E27FC236}">
                  <a16:creationId xmlns:a16="http://schemas.microsoft.com/office/drawing/2014/main" id="{34DB3166-9AB5-43FB-8591-93246638EB08}"/>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D40C9C0E-769C-4D22-A484-B325C7ECE503}"/>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2" name="タイトル 1">
            <a:extLst>
              <a:ext uri="{FF2B5EF4-FFF2-40B4-BE49-F238E27FC236}">
                <a16:creationId xmlns:a16="http://schemas.microsoft.com/office/drawing/2014/main" id="{ED4B86B0-3BB3-4009-9A6E-83BD54068242}"/>
              </a:ext>
            </a:extLst>
          </p:cNvPr>
          <p:cNvSpPr>
            <a:spLocks noGrp="1"/>
          </p:cNvSpPr>
          <p:nvPr userDrawn="1">
            <p:ph type="title" hasCustomPrompt="1"/>
          </p:nvPr>
        </p:nvSpPr>
        <p:spPr bwMode="white">
          <a:xfrm>
            <a:off x="161925" y="536266"/>
            <a:ext cx="9288000" cy="396000"/>
          </a:xfrm>
          <a:prstGeom prst="rect">
            <a:avLst/>
          </a:prstGeom>
        </p:spPr>
        <p:txBody>
          <a:bodyPr lIns="252000" tIns="0" rIns="0" bIns="0" anchor="ctr" anchorCtr="0"/>
          <a:lstStyle>
            <a:lvl1pPr algn="l">
              <a:defRPr sz="2400"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54" name="コンテンツ プレースホルダー 3">
            <a:extLst>
              <a:ext uri="{FF2B5EF4-FFF2-40B4-BE49-F238E27FC236}">
                <a16:creationId xmlns:a16="http://schemas.microsoft.com/office/drawing/2014/main" id="{F530AFF5-0F75-4301-B416-E2BDE7D4B1D3}"/>
              </a:ext>
            </a:extLst>
          </p:cNvPr>
          <p:cNvSpPr>
            <a:spLocks noGrp="1"/>
          </p:cNvSpPr>
          <p:nvPr userDrawn="1">
            <p:ph sz="quarter" idx="11" hasCustomPrompt="1"/>
          </p:nvPr>
        </p:nvSpPr>
        <p:spPr bwMode="white">
          <a:xfrm>
            <a:off x="161925" y="284266"/>
            <a:ext cx="9288000" cy="252000"/>
          </a:xfrm>
          <a:prstGeom prst="rect">
            <a:avLst/>
          </a:prstGeom>
        </p:spPr>
        <p:txBody>
          <a:bodyPr lIns="252000" tIns="0" rIns="0" bIns="0" anchor="ctr" anchorCtr="0"/>
          <a:lstStyle>
            <a:lvl1pPr algn="l">
              <a:defRPr sz="1400" b="1">
                <a:solidFill>
                  <a:schemeClr val="bg1"/>
                </a:solidFill>
                <a:latin typeface="Meiryo UI" panose="020B0604030504040204" pitchFamily="50" charset="-128"/>
                <a:ea typeface="Meiryo UI" panose="020B0604030504040204" pitchFamily="50" charset="-128"/>
              </a:defRPr>
            </a:lvl1pPr>
          </a:lstStyle>
          <a:p>
            <a:pPr lvl="0"/>
            <a:r>
              <a:rPr kumimoji="1" lang="ja-JP" altLang="en-US" dirty="0"/>
              <a:t>第</a:t>
            </a:r>
            <a:r>
              <a:rPr kumimoji="1" lang="en-US" altLang="ja-JP" dirty="0"/>
              <a:t>2</a:t>
            </a:r>
            <a:r>
              <a:rPr kumimoji="1" lang="ja-JP" altLang="en-US" dirty="0"/>
              <a:t>階層（例：章タイトル）</a:t>
            </a:r>
          </a:p>
        </p:txBody>
      </p:sp>
      <p:sp>
        <p:nvSpPr>
          <p:cNvPr id="19" name="コンテンツ プレースホルダー 3">
            <a:extLst>
              <a:ext uri="{FF2B5EF4-FFF2-40B4-BE49-F238E27FC236}">
                <a16:creationId xmlns:a16="http://schemas.microsoft.com/office/drawing/2014/main" id="{EDF4FE31-3A07-443C-9CD8-C81650AD9D2F}"/>
              </a:ext>
            </a:extLst>
          </p:cNvPr>
          <p:cNvSpPr>
            <a:spLocks noGrp="1"/>
          </p:cNvSpPr>
          <p:nvPr>
            <p:ph sz="quarter" idx="12" hasCustomPrompt="1"/>
          </p:nvPr>
        </p:nvSpPr>
        <p:spPr>
          <a:xfrm>
            <a:off x="161925" y="1110920"/>
            <a:ext cx="10367963" cy="634941"/>
          </a:xfrm>
          <a:prstGeom prst="rect">
            <a:avLst/>
          </a:prstGeom>
          <a:ln w="19050">
            <a:solidFill>
              <a:schemeClr val="tx2"/>
            </a:solidFill>
          </a:ln>
        </p:spPr>
        <p:txBody>
          <a:bodyPr wrap="square" lIns="180000" tIns="180000" rIns="180000" bIns="144000" anchor="t" anchorCtr="0">
            <a:spAutoFit/>
          </a:bodyPr>
          <a:lstStyle>
            <a:lvl1pPr marL="285750" indent="-285750" algn="l">
              <a:lnSpc>
                <a:spcPct val="100000"/>
              </a:lnSpc>
              <a:spcBef>
                <a:spcPts val="600"/>
              </a:spcBef>
              <a:spcAft>
                <a:spcPts val="0"/>
              </a:spcAft>
              <a:buFont typeface="Wingdings" panose="05000000000000000000" pitchFamily="2" charset="2"/>
              <a:buChar char="n"/>
              <a:defRPr sz="2000" b="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4036131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シンプル">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a:xfrm>
            <a:off x="161925" y="189756"/>
            <a:ext cx="9720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28" name="コンテンツ プレースホルダー 3">
            <a:extLst>
              <a:ext uri="{FF2B5EF4-FFF2-40B4-BE49-F238E27FC236}">
                <a16:creationId xmlns:a16="http://schemas.microsoft.com/office/drawing/2014/main" id="{217043BF-6B11-4540-B78A-D1AECDE4B04F}"/>
              </a:ext>
            </a:extLst>
          </p:cNvPr>
          <p:cNvSpPr>
            <a:spLocks noGrp="1"/>
          </p:cNvSpPr>
          <p:nvPr>
            <p:ph sz="quarter" idx="12" hasCustomPrompt="1"/>
          </p:nvPr>
        </p:nvSpPr>
        <p:spPr>
          <a:xfrm>
            <a:off x="161925" y="585756"/>
            <a:ext cx="10368000" cy="469905"/>
          </a:xfrm>
          <a:prstGeom prst="rect">
            <a:avLst/>
          </a:prstGeom>
          <a:ln w="19050">
            <a:solidFill>
              <a:schemeClr val="tx2"/>
            </a:solidFill>
          </a:ln>
        </p:spPr>
        <p:txBody>
          <a:bodyPr lIns="144000" tIns="144000" rIns="144000" bIns="108000" anchor="t" anchorCtr="0">
            <a:spAutoFit/>
          </a:bodyPr>
          <a:lstStyle>
            <a:lvl1pPr marL="190500" indent="-190500" algn="l">
              <a:lnSpc>
                <a:spcPct val="100000"/>
              </a:lnSpc>
              <a:spcBef>
                <a:spcPts val="600"/>
              </a:spcBef>
              <a:buFont typeface="Wingdings" panose="05000000000000000000" pitchFamily="2" charset="2"/>
              <a:buChar char="n"/>
              <a:defRPr sz="1400" b="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リードリードリードリードリードリードリードリードリードリードリードリードリードリードリードリードリードリードリードリードリードリードリードリードリードリード</a:t>
            </a:r>
          </a:p>
        </p:txBody>
      </p:sp>
      <p:cxnSp>
        <p:nvCxnSpPr>
          <p:cNvPr id="13" name="直線コネクタ 12">
            <a:extLst>
              <a:ext uri="{FF2B5EF4-FFF2-40B4-BE49-F238E27FC236}">
                <a16:creationId xmlns:a16="http://schemas.microsoft.com/office/drawing/2014/main" id="{9C3C82BE-DD9A-46A4-A9AA-9E36F501B193}"/>
              </a:ext>
            </a:extLst>
          </p:cNvPr>
          <p:cNvCxnSpPr>
            <a:cxnSpLocks/>
          </p:cNvCxnSpPr>
          <p:nvPr userDrawn="1"/>
        </p:nvCxnSpPr>
        <p:spPr>
          <a:xfrm flipH="1">
            <a:off x="179388" y="503388"/>
            <a:ext cx="10332000" cy="10368"/>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pic>
        <p:nvPicPr>
          <p:cNvPr id="14" name="Picture 11" descr="ç°å¢ç">
            <a:extLst>
              <a:ext uri="{FF2B5EF4-FFF2-40B4-BE49-F238E27FC236}">
                <a16:creationId xmlns:a16="http://schemas.microsoft.com/office/drawing/2014/main" id="{0CF6094D-B943-4965-A2F6-67DD6FF3FF53}"/>
              </a:ext>
            </a:extLst>
          </p:cNvPr>
          <p:cNvPicPr>
            <a:picLocks noChangeAspect="1" noChangeArrowheads="1"/>
          </p:cNvPicPr>
          <p:nvPr userDrawn="1"/>
        </p:nvPicPr>
        <p:blipFill rotWithShape="1">
          <a:blip r:embed="rId2" cstate="email">
            <a:extLst>
              <a:ext uri="{28A0092B-C50C-407E-A947-70E740481C1C}">
                <a14:useLocalDpi xmlns:a14="http://schemas.microsoft.com/office/drawing/2010/main"/>
              </a:ext>
            </a:extLst>
          </a:blip>
          <a:srcRect/>
          <a:stretch/>
        </p:blipFill>
        <p:spPr bwMode="auto">
          <a:xfrm>
            <a:off x="10139629" y="152064"/>
            <a:ext cx="397939" cy="329519"/>
          </a:xfrm>
          <a:prstGeom prst="rect">
            <a:avLst/>
          </a:prstGeom>
          <a:noFill/>
          <a:extLst>
            <a:ext uri="{909E8E84-426E-40DD-AFC4-6F175D3DCCD1}">
              <a14:hiddenFill xmlns:a14="http://schemas.microsoft.com/office/drawing/2010/main">
                <a:solidFill>
                  <a:srgbClr val="FFFFFF"/>
                </a:solidFill>
              </a14:hiddenFill>
            </a:ext>
          </a:extLst>
        </p:spPr>
      </p:pic>
      <p:sp>
        <p:nvSpPr>
          <p:cNvPr id="7" name="テキスト ボックス 6">
            <a:extLst>
              <a:ext uri="{FF2B5EF4-FFF2-40B4-BE49-F238E27FC236}">
                <a16:creationId xmlns:a16="http://schemas.microsoft.com/office/drawing/2014/main" id="{E84D1288-0306-4500-A9D7-D150B7340281}"/>
              </a:ext>
            </a:extLst>
          </p:cNvPr>
          <p:cNvSpPr txBox="1"/>
          <p:nvPr userDrawn="1"/>
        </p:nvSpPr>
        <p:spPr>
          <a:xfrm>
            <a:off x="10187813" y="7055675"/>
            <a:ext cx="360000"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dirty="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3371212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予算ポンチ絵">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3FE00A-A374-4293-8C01-F22FC8857B61}"/>
              </a:ext>
            </a:extLst>
          </p:cNvPr>
          <p:cNvSpPr>
            <a:spLocks noGrp="1"/>
          </p:cNvSpPr>
          <p:nvPr>
            <p:ph type="title" hasCustomPrompt="1"/>
          </p:nvPr>
        </p:nvSpPr>
        <p:spPr>
          <a:xfrm>
            <a:off x="161925" y="189756"/>
            <a:ext cx="9612000" cy="324000"/>
          </a:xfrm>
          <a:prstGeom prst="rect">
            <a:avLst/>
          </a:prstGeom>
        </p:spPr>
        <p:txBody>
          <a:bodyPr lIns="72000" tIns="36000" rIns="0" bIns="0" anchor="ctr" anchorCtr="0"/>
          <a:lstStyle>
            <a:lvl1pPr algn="l">
              <a:defRPr sz="1800" b="1">
                <a:solidFill>
                  <a:schemeClr val="bg2"/>
                </a:solidFill>
                <a:latin typeface="Meiryo UI" panose="020B0604030504040204" pitchFamily="50" charset="-128"/>
                <a:ea typeface="Meiryo UI" panose="020B0604030504040204" pitchFamily="50" charset="-128"/>
              </a:defRPr>
            </a:lvl1pPr>
          </a:lstStyle>
          <a:p>
            <a:r>
              <a:rPr kumimoji="1" lang="ja-JP" altLang="en-US" dirty="0"/>
              <a:t>事業名を記入（○○省連携事業）</a:t>
            </a:r>
          </a:p>
        </p:txBody>
      </p:sp>
      <p:pic>
        <p:nvPicPr>
          <p:cNvPr id="11" name="グラフィックス 4">
            <a:extLst>
              <a:ext uri="{FF2B5EF4-FFF2-40B4-BE49-F238E27FC236}">
                <a16:creationId xmlns:a16="http://schemas.microsoft.com/office/drawing/2014/main" id="{3A88E330-170F-4EB6-B0EE-6B45EEBC0B9C}"/>
              </a:ext>
            </a:extLst>
          </p:cNvPr>
          <p:cNvPicPr>
            <a:picLocks/>
          </p:cNvPicPr>
          <p:nvPr userDrawn="1"/>
        </p:nvPicPr>
        <p:blipFill>
          <a:blip cstate="email">
            <a:extLst>
              <a:ext uri="{28A0092B-C50C-407E-A947-70E740481C1C}">
                <a14:useLocalDpi xmlns:a14="http://schemas.microsoft.com/office/drawing/2010/main"/>
              </a:ext>
              <a:ext uri="{96DAC541-7B7A-43D3-8B79-37D633B846F1}">
                <asvg:svgBlip xmlns:asvg="http://schemas.microsoft.com/office/drawing/2016/SVG/main" r:embed="rId2"/>
              </a:ext>
            </a:extLst>
          </a:blip>
          <a:stretch>
            <a:fillRect/>
          </a:stretch>
        </p:blipFill>
        <p:spPr>
          <a:xfrm>
            <a:off x="161925" y="7020288"/>
            <a:ext cx="10367963" cy="360000"/>
          </a:xfrm>
          <a:prstGeom prst="rect">
            <a:avLst/>
          </a:prstGeom>
          <a:ln>
            <a:noFill/>
          </a:ln>
        </p:spPr>
      </p:pic>
      <p:sp>
        <p:nvSpPr>
          <p:cNvPr id="12" name="テキスト ボックス 11">
            <a:extLst>
              <a:ext uri="{FF2B5EF4-FFF2-40B4-BE49-F238E27FC236}">
                <a16:creationId xmlns:a16="http://schemas.microsoft.com/office/drawing/2014/main" id="{94A05131-CD38-4DAA-A727-2378740DE858}"/>
              </a:ext>
            </a:extLst>
          </p:cNvPr>
          <p:cNvSpPr txBox="1"/>
          <p:nvPr userDrawn="1"/>
        </p:nvSpPr>
        <p:spPr bwMode="white">
          <a:xfrm>
            <a:off x="170408" y="7020288"/>
            <a:ext cx="1164253" cy="360000"/>
          </a:xfrm>
          <a:prstGeom prst="rect">
            <a:avLst/>
          </a:prstGeom>
          <a:noFill/>
        </p:spPr>
        <p:txBody>
          <a:bodyPr wrap="square" lIns="108000" tIns="0" rIns="0" bIns="0" rtlCol="0" anchor="ctr">
            <a:noAutofit/>
          </a:bodyPr>
          <a:lstStyle/>
          <a:p>
            <a:r>
              <a:rPr lang="ja-JP" altLang="en-US" sz="1200" b="1" dirty="0">
                <a:solidFill>
                  <a:schemeClr val="bg1"/>
                </a:solidFill>
                <a:latin typeface="Meiryo UI" panose="020B0604030504040204" pitchFamily="50" charset="-128"/>
                <a:ea typeface="Meiryo UI" panose="020B0604030504040204" pitchFamily="50" charset="-128"/>
              </a:rPr>
              <a:t>お問合せ先：</a:t>
            </a:r>
          </a:p>
        </p:txBody>
      </p:sp>
      <p:sp>
        <p:nvSpPr>
          <p:cNvPr id="15" name="テキスト ボックス 14">
            <a:extLst>
              <a:ext uri="{FF2B5EF4-FFF2-40B4-BE49-F238E27FC236}">
                <a16:creationId xmlns:a16="http://schemas.microsoft.com/office/drawing/2014/main" id="{2BD77E91-C9FE-4338-9D09-008455B00AB5}"/>
              </a:ext>
            </a:extLst>
          </p:cNvPr>
          <p:cNvSpPr txBox="1"/>
          <p:nvPr userDrawn="1"/>
        </p:nvSpPr>
        <p:spPr>
          <a:xfrm>
            <a:off x="159173" y="2395810"/>
            <a:ext cx="5420215" cy="288000"/>
          </a:xfrm>
          <a:prstGeom prst="rect">
            <a:avLst/>
          </a:prstGeom>
          <a:noFill/>
        </p:spPr>
        <p:txBody>
          <a:bodyPr wrap="square" lIns="0" tIns="0" bIns="72000" rtlCol="0" anchor="b" anchorCtr="0">
            <a:noAutofit/>
          </a:bodyPr>
          <a:lstStyle/>
          <a:p>
            <a:r>
              <a:rPr lang="en-US" altLang="ja-JP" sz="1511" b="1" dirty="0">
                <a:solidFill>
                  <a:schemeClr val="bg2"/>
                </a:solidFill>
                <a:latin typeface="Meiryo UI" panose="020B0604030504040204" pitchFamily="50" charset="-128"/>
                <a:ea typeface="Meiryo UI" panose="020B0604030504040204" pitchFamily="50" charset="-128"/>
              </a:rPr>
              <a:t>2. </a:t>
            </a:r>
            <a:r>
              <a:rPr lang="ja-JP" altLang="en-US" sz="1511" b="1" dirty="0">
                <a:solidFill>
                  <a:schemeClr val="bg2"/>
                </a:solidFill>
                <a:latin typeface="Meiryo UI" panose="020B0604030504040204" pitchFamily="50" charset="-128"/>
                <a:ea typeface="Meiryo UI" panose="020B0604030504040204" pitchFamily="50" charset="-128"/>
              </a:rPr>
              <a:t>事業内容</a:t>
            </a:r>
          </a:p>
        </p:txBody>
      </p:sp>
      <p:sp>
        <p:nvSpPr>
          <p:cNvPr id="17" name="テキスト プレースホルダー 37">
            <a:extLst>
              <a:ext uri="{FF2B5EF4-FFF2-40B4-BE49-F238E27FC236}">
                <a16:creationId xmlns:a16="http://schemas.microsoft.com/office/drawing/2014/main" id="{B025C42B-6C2E-46D5-B3BF-74CB50E2240D}"/>
              </a:ext>
            </a:extLst>
          </p:cNvPr>
          <p:cNvSpPr>
            <a:spLocks noGrp="1"/>
          </p:cNvSpPr>
          <p:nvPr>
            <p:ph type="body" sz="quarter" idx="13" hasCustomPrompt="1"/>
          </p:nvPr>
        </p:nvSpPr>
        <p:spPr>
          <a:xfrm>
            <a:off x="1428847" y="60167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赤色の吹出しに示した選択肢の中から選択して記載</a:t>
            </a:r>
            <a:endParaRPr kumimoji="1" lang="en-US" altLang="ja-JP" dirty="0"/>
          </a:p>
        </p:txBody>
      </p:sp>
      <p:sp>
        <p:nvSpPr>
          <p:cNvPr id="18" name="テキスト プレースホルダー 37">
            <a:extLst>
              <a:ext uri="{FF2B5EF4-FFF2-40B4-BE49-F238E27FC236}">
                <a16:creationId xmlns:a16="http://schemas.microsoft.com/office/drawing/2014/main" id="{E3E103C1-FA4F-413B-B322-F7A71AB7D111}"/>
              </a:ext>
            </a:extLst>
          </p:cNvPr>
          <p:cNvSpPr>
            <a:spLocks noGrp="1"/>
          </p:cNvSpPr>
          <p:nvPr>
            <p:ph type="body" sz="quarter" idx="14" hasCustomPrompt="1"/>
          </p:nvPr>
        </p:nvSpPr>
        <p:spPr>
          <a:xfrm>
            <a:off x="161925" y="2681570"/>
            <a:ext cx="5417463" cy="2840112"/>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事業内容を説明</a:t>
            </a:r>
            <a:endParaRPr kumimoji="1" lang="en-US" altLang="ja-JP" dirty="0"/>
          </a:p>
        </p:txBody>
      </p:sp>
      <p:sp>
        <p:nvSpPr>
          <p:cNvPr id="19" name="テキスト プレースホルダー 37">
            <a:extLst>
              <a:ext uri="{FF2B5EF4-FFF2-40B4-BE49-F238E27FC236}">
                <a16:creationId xmlns:a16="http://schemas.microsoft.com/office/drawing/2014/main" id="{6F2F8E83-D6AE-4DFB-A6DE-B46846AD141C}"/>
              </a:ext>
            </a:extLst>
          </p:cNvPr>
          <p:cNvSpPr>
            <a:spLocks noGrp="1"/>
          </p:cNvSpPr>
          <p:nvPr>
            <p:ph type="body" sz="quarter" idx="15" hasCustomPrompt="1"/>
          </p:nvPr>
        </p:nvSpPr>
        <p:spPr>
          <a:xfrm>
            <a:off x="1300696" y="1362747"/>
            <a:ext cx="9216000" cy="720000"/>
          </a:xfrm>
        </p:spPr>
        <p:txBody>
          <a:bodyPr lIns="108000" tIns="36000" rIns="0" bIns="0" anchor="t" anchorCtr="0">
            <a:noAutofit/>
          </a:bodyPr>
          <a:lstStyle>
            <a:lvl1pPr marL="246728" indent="-246728" algn="l">
              <a:lnSpc>
                <a:spcPct val="120000"/>
              </a:lnSpc>
              <a:spcBef>
                <a:spcPts val="0"/>
              </a:spcBef>
              <a:buFont typeface="+mj-ea"/>
              <a:buAutoNum type="circleNumDbPlain"/>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事業の目的を箇条書きで記載。</a:t>
            </a:r>
            <a:endParaRPr kumimoji="1" lang="en-US" altLang="ja-JP" dirty="0"/>
          </a:p>
          <a:p>
            <a:pPr lvl="0"/>
            <a:r>
              <a:rPr kumimoji="1" lang="ja-JP" altLang="en-US" dirty="0"/>
              <a:t>　</a:t>
            </a:r>
            <a:endParaRPr kumimoji="1" lang="en-US" altLang="ja-JP" dirty="0"/>
          </a:p>
          <a:p>
            <a:pPr lvl="0"/>
            <a:r>
              <a:rPr kumimoji="1" lang="ja-JP" altLang="en-US" dirty="0"/>
              <a:t>　</a:t>
            </a:r>
          </a:p>
          <a:p>
            <a:pPr lvl="0"/>
            <a:endParaRPr kumimoji="1" lang="en-US" altLang="ja-JP" dirty="0"/>
          </a:p>
        </p:txBody>
      </p:sp>
      <p:cxnSp>
        <p:nvCxnSpPr>
          <p:cNvPr id="20" name="直線コネクタ 19">
            <a:extLst>
              <a:ext uri="{FF2B5EF4-FFF2-40B4-BE49-F238E27FC236}">
                <a16:creationId xmlns:a16="http://schemas.microsoft.com/office/drawing/2014/main" id="{575E979F-E9D2-4856-B687-9C1FF17E73ED}"/>
              </a:ext>
            </a:extLst>
          </p:cNvPr>
          <p:cNvCxnSpPr/>
          <p:nvPr userDrawn="1"/>
        </p:nvCxnSpPr>
        <p:spPr>
          <a:xfrm flipV="1">
            <a:off x="1300696" y="1362747"/>
            <a:ext cx="0" cy="72000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7EAAD990-8616-4EFB-8C8F-39F44D2719A7}"/>
              </a:ext>
            </a:extLst>
          </p:cNvPr>
          <p:cNvSpPr txBox="1"/>
          <p:nvPr userDrawn="1"/>
        </p:nvSpPr>
        <p:spPr>
          <a:xfrm>
            <a:off x="161925" y="1542747"/>
            <a:ext cx="1138771" cy="360000"/>
          </a:xfrm>
          <a:prstGeom prst="rect">
            <a:avLst/>
          </a:prstGeom>
          <a:noFill/>
        </p:spPr>
        <p:txBody>
          <a:bodyPr wrap="square" lIns="0" tIns="0" rIns="0" bIns="0" rtlCol="0" anchor="ctr">
            <a:noAutofit/>
          </a:bodyPr>
          <a:lstStyle/>
          <a:p>
            <a:r>
              <a:rPr lang="en-US" altLang="ja-JP" sz="1511" b="1" dirty="0">
                <a:solidFill>
                  <a:schemeClr val="bg2"/>
                </a:solidFill>
                <a:latin typeface="Meiryo UI" panose="020B0604030504040204" pitchFamily="50" charset="-128"/>
                <a:ea typeface="Meiryo UI" panose="020B0604030504040204" pitchFamily="50" charset="-128"/>
              </a:rPr>
              <a:t>1. </a:t>
            </a:r>
            <a:r>
              <a:rPr lang="ja-JP" altLang="en-US" sz="1511" b="1" dirty="0">
                <a:solidFill>
                  <a:schemeClr val="bg2"/>
                </a:solidFill>
                <a:latin typeface="Meiryo UI" panose="020B0604030504040204" pitchFamily="50" charset="-128"/>
                <a:ea typeface="Meiryo UI" panose="020B0604030504040204" pitchFamily="50" charset="-128"/>
              </a:rPr>
              <a:t>事業目的</a:t>
            </a:r>
          </a:p>
        </p:txBody>
      </p:sp>
      <p:sp>
        <p:nvSpPr>
          <p:cNvPr id="22" name="テキスト プレースホルダー 36">
            <a:extLst>
              <a:ext uri="{FF2B5EF4-FFF2-40B4-BE49-F238E27FC236}">
                <a16:creationId xmlns:a16="http://schemas.microsoft.com/office/drawing/2014/main" id="{6B374390-D51B-435B-BC83-E2B9C6EF2D83}"/>
              </a:ext>
            </a:extLst>
          </p:cNvPr>
          <p:cNvSpPr>
            <a:spLocks noGrp="1"/>
          </p:cNvSpPr>
          <p:nvPr>
            <p:ph type="body" sz="quarter" idx="24" hasCustomPrompt="1"/>
          </p:nvPr>
        </p:nvSpPr>
        <p:spPr bwMode="white">
          <a:xfrm>
            <a:off x="1220099" y="7020288"/>
            <a:ext cx="9288000" cy="360000"/>
          </a:xfrm>
        </p:spPr>
        <p:txBody>
          <a:bodyPr lIns="0" tIns="18000" rIns="108000" bIns="0" anchor="ctr">
            <a:noAutofit/>
          </a:bodyPr>
          <a:lstStyle>
            <a:lvl1pPr marL="0" indent="0" algn="l">
              <a:buNone/>
              <a:defRPr sz="1200" b="1">
                <a:solidFill>
                  <a:schemeClr val="bg1"/>
                </a:solidFill>
                <a:latin typeface="Meiryo UI" panose="020B0604030504040204" pitchFamily="50" charset="-128"/>
                <a:ea typeface="Meiryo UI" panose="020B0604030504040204" pitchFamily="50" charset="-128"/>
              </a:defRPr>
            </a:lvl1pPr>
          </a:lstStyle>
          <a:p>
            <a:pPr lvl="0"/>
            <a:r>
              <a:rPr kumimoji="1" lang="ja-JP" altLang="en-US" dirty="0"/>
              <a:t>問合せ先を記載</a:t>
            </a:r>
          </a:p>
        </p:txBody>
      </p:sp>
      <p:sp>
        <p:nvSpPr>
          <p:cNvPr id="23" name="テキスト ボックス 22">
            <a:extLst>
              <a:ext uri="{FF2B5EF4-FFF2-40B4-BE49-F238E27FC236}">
                <a16:creationId xmlns:a16="http://schemas.microsoft.com/office/drawing/2014/main" id="{3300BF32-8B86-43CF-9624-64796ABDAC3D}"/>
              </a:ext>
            </a:extLst>
          </p:cNvPr>
          <p:cNvSpPr txBox="1"/>
          <p:nvPr userDrawn="1"/>
        </p:nvSpPr>
        <p:spPr>
          <a:xfrm>
            <a:off x="436257" y="6016788"/>
            <a:ext cx="972000" cy="252000"/>
          </a:xfrm>
          <a:prstGeom prst="rect">
            <a:avLst/>
          </a:prstGeom>
          <a:noFill/>
        </p:spPr>
        <p:txBody>
          <a:bodyPr wrap="none" lIns="0" tIns="0" rIns="0" bIns="0" rtlCol="0" anchor="ctr">
            <a:noAutofit/>
          </a:bodyPr>
          <a:lstStyle/>
          <a:p>
            <a:pPr algn="dist"/>
            <a:r>
              <a:rPr lang="ja-JP" altLang="en-US" sz="1295" dirty="0">
                <a:solidFill>
                  <a:schemeClr val="tx1"/>
                </a:solidFill>
                <a:latin typeface="Meiryo UI" panose="020B0604030504040204" pitchFamily="50" charset="-128"/>
                <a:ea typeface="Meiryo UI" panose="020B0604030504040204" pitchFamily="50" charset="-128"/>
              </a:rPr>
              <a:t>■事業形態：</a:t>
            </a:r>
          </a:p>
        </p:txBody>
      </p:sp>
      <p:sp>
        <p:nvSpPr>
          <p:cNvPr id="24" name="テキスト プレースホルダー 37">
            <a:extLst>
              <a:ext uri="{FF2B5EF4-FFF2-40B4-BE49-F238E27FC236}">
                <a16:creationId xmlns:a16="http://schemas.microsoft.com/office/drawing/2014/main" id="{31F24937-C017-44CE-9CF8-846D2BCE722E}"/>
              </a:ext>
            </a:extLst>
          </p:cNvPr>
          <p:cNvSpPr>
            <a:spLocks noGrp="1"/>
          </p:cNvSpPr>
          <p:nvPr>
            <p:ph type="body" sz="quarter" idx="27" hasCustomPrompt="1"/>
          </p:nvPr>
        </p:nvSpPr>
        <p:spPr>
          <a:xfrm>
            <a:off x="1428847" y="630253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橙色の吹出しに示した選択肢の中から選択して記載</a:t>
            </a:r>
          </a:p>
        </p:txBody>
      </p:sp>
      <p:sp>
        <p:nvSpPr>
          <p:cNvPr id="25" name="テキスト プレースホルダー 37">
            <a:extLst>
              <a:ext uri="{FF2B5EF4-FFF2-40B4-BE49-F238E27FC236}">
                <a16:creationId xmlns:a16="http://schemas.microsoft.com/office/drawing/2014/main" id="{ABBEB580-4D48-42D5-8B77-AE5AFC4BFD24}"/>
              </a:ext>
            </a:extLst>
          </p:cNvPr>
          <p:cNvSpPr>
            <a:spLocks noGrp="1"/>
          </p:cNvSpPr>
          <p:nvPr>
            <p:ph type="body" sz="quarter" idx="28" hasCustomPrompt="1"/>
          </p:nvPr>
        </p:nvSpPr>
        <p:spPr>
          <a:xfrm>
            <a:off x="1428847" y="6588288"/>
            <a:ext cx="4320000" cy="252000"/>
          </a:xfrm>
        </p:spPr>
        <p:txBody>
          <a:bodyPr lIns="0" tIns="0" rIns="0" bIns="0" anchor="ctr">
            <a:normAutofit/>
          </a:bodyPr>
          <a:lstStyle>
            <a:lvl1pPr marL="0" indent="0" algn="l">
              <a:lnSpc>
                <a:spcPct val="120000"/>
              </a:lnSpc>
              <a:spcBef>
                <a:spcPts val="0"/>
              </a:spcBef>
              <a:buFont typeface="Wingdings" panose="05000000000000000000" pitchFamily="2" charset="2"/>
              <a:buNone/>
              <a:defRPr sz="1295">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令和２年度～令和○年度（予定）　と記載</a:t>
            </a:r>
          </a:p>
        </p:txBody>
      </p:sp>
      <p:sp>
        <p:nvSpPr>
          <p:cNvPr id="26" name="テキスト ボックス 25">
            <a:extLst>
              <a:ext uri="{FF2B5EF4-FFF2-40B4-BE49-F238E27FC236}">
                <a16:creationId xmlns:a16="http://schemas.microsoft.com/office/drawing/2014/main" id="{0CA0E264-5881-41CB-8BC4-C831A2A4DFEB}"/>
              </a:ext>
            </a:extLst>
          </p:cNvPr>
          <p:cNvSpPr txBox="1"/>
          <p:nvPr userDrawn="1"/>
        </p:nvSpPr>
        <p:spPr>
          <a:xfrm>
            <a:off x="436257" y="6588288"/>
            <a:ext cx="972000" cy="252000"/>
          </a:xfrm>
          <a:prstGeom prst="rect">
            <a:avLst/>
          </a:prstGeom>
          <a:noFill/>
        </p:spPr>
        <p:txBody>
          <a:bodyPr wrap="none" lIns="0" tIns="0" rIns="0" bIns="0" rtlCol="0" anchor="ctr">
            <a:noAutofit/>
          </a:bodyPr>
          <a:lstStyle/>
          <a:p>
            <a:pPr algn="dist"/>
            <a:r>
              <a:rPr lang="ja-JP" altLang="en-US" sz="1295" dirty="0">
                <a:solidFill>
                  <a:schemeClr val="tx1"/>
                </a:solidFill>
                <a:latin typeface="Meiryo UI" panose="020B0604030504040204" pitchFamily="50" charset="-128"/>
                <a:ea typeface="Meiryo UI" panose="020B0604030504040204" pitchFamily="50" charset="-128"/>
              </a:rPr>
              <a:t>■実施期間：</a:t>
            </a:r>
          </a:p>
        </p:txBody>
      </p:sp>
      <p:cxnSp>
        <p:nvCxnSpPr>
          <p:cNvPr id="27" name="直線コネクタ 26">
            <a:extLst>
              <a:ext uri="{FF2B5EF4-FFF2-40B4-BE49-F238E27FC236}">
                <a16:creationId xmlns:a16="http://schemas.microsoft.com/office/drawing/2014/main" id="{49DD02CD-CB82-437F-852D-57086C0391BD}"/>
              </a:ext>
            </a:extLst>
          </p:cNvPr>
          <p:cNvCxnSpPr>
            <a:cxnSpLocks/>
          </p:cNvCxnSpPr>
          <p:nvPr userDrawn="1"/>
        </p:nvCxnSpPr>
        <p:spPr>
          <a:xfrm flipH="1">
            <a:off x="159173" y="493020"/>
            <a:ext cx="10352215" cy="20736"/>
          </a:xfrm>
          <a:prstGeom prst="line">
            <a:avLst/>
          </a:prstGeom>
          <a:ln w="31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テキスト プレースホルダー 37">
            <a:extLst>
              <a:ext uri="{FF2B5EF4-FFF2-40B4-BE49-F238E27FC236}">
                <a16:creationId xmlns:a16="http://schemas.microsoft.com/office/drawing/2014/main" id="{8F4CACCF-DF59-40E0-8B22-3CC88D955CF8}"/>
              </a:ext>
            </a:extLst>
          </p:cNvPr>
          <p:cNvSpPr>
            <a:spLocks noGrp="1"/>
          </p:cNvSpPr>
          <p:nvPr>
            <p:ph type="body" sz="quarter" idx="17" hasCustomPrompt="1"/>
          </p:nvPr>
        </p:nvSpPr>
        <p:spPr>
          <a:xfrm>
            <a:off x="159172" y="493020"/>
            <a:ext cx="9647759" cy="324000"/>
          </a:xfrm>
        </p:spPr>
        <p:txBody>
          <a:bodyPr lIns="0" tIns="0" rIns="0" bIns="0" anchor="ctr" anchorCtr="0">
            <a:normAutofit/>
          </a:bodyPr>
          <a:lstStyle>
            <a:lvl1pPr marL="0" indent="0" algn="r">
              <a:lnSpc>
                <a:spcPct val="120000"/>
              </a:lnSpc>
              <a:spcBef>
                <a:spcPts val="0"/>
              </a:spcBef>
              <a:buFont typeface="Arial" panose="020B0604020202020204" pitchFamily="34" charset="0"/>
              <a:buNone/>
              <a:defRPr sz="1295">
                <a:solidFill>
                  <a:schemeClr val="tx1"/>
                </a:solidFill>
                <a:latin typeface="Meiryo UI" panose="020B0604030504040204" pitchFamily="50" charset="-128"/>
                <a:ea typeface="Meiryo UI" panose="020B0604030504040204" pitchFamily="50" charset="-128"/>
              </a:defRPr>
            </a:lvl1pPr>
          </a:lstStyle>
          <a:p>
            <a:pPr lvl="0"/>
            <a:r>
              <a:rPr kumimoji="1" lang="en-US" altLang="ja-JP" dirty="0"/>
              <a:t>【</a:t>
            </a:r>
            <a:r>
              <a:rPr kumimoji="1" lang="ja-JP" altLang="en-US" dirty="0"/>
              <a:t>令和２年度要求額 </a:t>
            </a:r>
            <a:r>
              <a:rPr kumimoji="1" lang="en-US" altLang="ja-JP" dirty="0"/>
              <a:t>0,000</a:t>
            </a:r>
            <a:r>
              <a:rPr kumimoji="1" lang="ja-JP" altLang="en-US" dirty="0"/>
              <a:t>百万円（</a:t>
            </a:r>
            <a:r>
              <a:rPr kumimoji="1" lang="en-US" altLang="ja-JP" dirty="0"/>
              <a:t>0,000</a:t>
            </a:r>
            <a:r>
              <a:rPr kumimoji="1" lang="ja-JP" altLang="en-US" dirty="0"/>
              <a:t>百万円）</a:t>
            </a:r>
            <a:r>
              <a:rPr kumimoji="1" lang="en-US" altLang="ja-JP" dirty="0"/>
              <a:t>】</a:t>
            </a:r>
          </a:p>
        </p:txBody>
      </p:sp>
      <p:cxnSp>
        <p:nvCxnSpPr>
          <p:cNvPr id="30" name="直線コネクタ 29">
            <a:extLst>
              <a:ext uri="{FF2B5EF4-FFF2-40B4-BE49-F238E27FC236}">
                <a16:creationId xmlns:a16="http://schemas.microsoft.com/office/drawing/2014/main" id="{EC97E369-E6B0-4356-818A-927158B52DA6}"/>
              </a:ext>
            </a:extLst>
          </p:cNvPr>
          <p:cNvCxnSpPr/>
          <p:nvPr userDrawn="1"/>
        </p:nvCxnSpPr>
        <p:spPr>
          <a:xfrm>
            <a:off x="161925" y="2681570"/>
            <a:ext cx="540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2" name="テキスト プレースホルダー 37">
            <a:extLst>
              <a:ext uri="{FF2B5EF4-FFF2-40B4-BE49-F238E27FC236}">
                <a16:creationId xmlns:a16="http://schemas.microsoft.com/office/drawing/2014/main" id="{05AEDB54-2F1F-4D55-B5C5-B02A1E6CADAB}"/>
              </a:ext>
            </a:extLst>
          </p:cNvPr>
          <p:cNvSpPr>
            <a:spLocks noGrp="1"/>
          </p:cNvSpPr>
          <p:nvPr>
            <p:ph type="body" sz="quarter" idx="29" hasCustomPrompt="1"/>
          </p:nvPr>
        </p:nvSpPr>
        <p:spPr>
          <a:xfrm>
            <a:off x="6007116" y="2681570"/>
            <a:ext cx="4522771" cy="4140000"/>
          </a:xfrm>
        </p:spPr>
        <p:txBody>
          <a:bodyPr lIns="0" tIns="72000" rIns="0" bIns="0" anchor="t">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図・写真等を交えつつ、このスペースに納まるよう記述</a:t>
            </a:r>
          </a:p>
        </p:txBody>
      </p:sp>
      <p:cxnSp>
        <p:nvCxnSpPr>
          <p:cNvPr id="33" name="直線コネクタ 32">
            <a:extLst>
              <a:ext uri="{FF2B5EF4-FFF2-40B4-BE49-F238E27FC236}">
                <a16:creationId xmlns:a16="http://schemas.microsoft.com/office/drawing/2014/main" id="{93ABC200-7A3B-4D6E-9A7A-DD056E784D0D}"/>
              </a:ext>
            </a:extLst>
          </p:cNvPr>
          <p:cNvCxnSpPr/>
          <p:nvPr userDrawn="1"/>
        </p:nvCxnSpPr>
        <p:spPr>
          <a:xfrm>
            <a:off x="5993888" y="2681570"/>
            <a:ext cx="4536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9DABB4ED-B7E1-4C29-AC71-063748A973FB}"/>
              </a:ext>
            </a:extLst>
          </p:cNvPr>
          <p:cNvSpPr txBox="1"/>
          <p:nvPr userDrawn="1"/>
        </p:nvSpPr>
        <p:spPr>
          <a:xfrm>
            <a:off x="436256" y="6302538"/>
            <a:ext cx="972000" cy="252000"/>
          </a:xfrm>
          <a:prstGeom prst="rect">
            <a:avLst/>
          </a:prstGeom>
          <a:noFill/>
        </p:spPr>
        <p:txBody>
          <a:bodyPr wrap="none" lIns="0" tIns="0" rIns="0" bIns="0" rtlCol="0" anchor="ctr">
            <a:noAutofit/>
          </a:bodyPr>
          <a:lstStyle/>
          <a:p>
            <a:pPr algn="dist" defTabSz="179388">
              <a:tabLst/>
            </a:pPr>
            <a:r>
              <a:rPr lang="ja-JP" altLang="en-US" sz="1295" dirty="0">
                <a:solidFill>
                  <a:schemeClr val="tx1"/>
                </a:solidFill>
                <a:latin typeface="Meiryo UI" panose="020B0604030504040204" pitchFamily="50" charset="-128"/>
                <a:ea typeface="Meiryo UI" panose="020B0604030504040204" pitchFamily="50" charset="-128"/>
              </a:rPr>
              <a:t>■　　　　　　：</a:t>
            </a:r>
          </a:p>
        </p:txBody>
      </p:sp>
      <p:sp>
        <p:nvSpPr>
          <p:cNvPr id="35" name="テキスト ボックス 34">
            <a:extLst>
              <a:ext uri="{FF2B5EF4-FFF2-40B4-BE49-F238E27FC236}">
                <a16:creationId xmlns:a16="http://schemas.microsoft.com/office/drawing/2014/main" id="{B52C3A3B-D331-4FA9-B49C-4CE55D8902BF}"/>
              </a:ext>
            </a:extLst>
          </p:cNvPr>
          <p:cNvSpPr txBox="1"/>
          <p:nvPr userDrawn="1"/>
        </p:nvSpPr>
        <p:spPr>
          <a:xfrm>
            <a:off x="159173" y="5637164"/>
            <a:ext cx="5600215" cy="288000"/>
          </a:xfrm>
          <a:prstGeom prst="rect">
            <a:avLst/>
          </a:prstGeom>
          <a:noFill/>
        </p:spPr>
        <p:txBody>
          <a:bodyPr wrap="square" lIns="0" tIns="0" bIns="72000" rtlCol="0" anchor="b" anchorCtr="0">
            <a:noAutofit/>
          </a:bodyPr>
          <a:lstStyle/>
          <a:p>
            <a:r>
              <a:rPr lang="en-US" altLang="ja-JP" sz="1511" b="1" dirty="0">
                <a:solidFill>
                  <a:schemeClr val="bg2"/>
                </a:solidFill>
                <a:latin typeface="Meiryo UI" panose="020B0604030504040204" pitchFamily="50" charset="-128"/>
                <a:ea typeface="Meiryo UI" panose="020B0604030504040204" pitchFamily="50" charset="-128"/>
              </a:rPr>
              <a:t>3. </a:t>
            </a:r>
            <a:r>
              <a:rPr lang="ja-JP" altLang="en-US" sz="1511" b="1" dirty="0">
                <a:solidFill>
                  <a:schemeClr val="bg2"/>
                </a:solidFill>
                <a:latin typeface="Meiryo UI" panose="020B0604030504040204" pitchFamily="50" charset="-128"/>
                <a:ea typeface="Meiryo UI" panose="020B0604030504040204" pitchFamily="50" charset="-128"/>
              </a:rPr>
              <a:t>事業スキーム</a:t>
            </a:r>
          </a:p>
        </p:txBody>
      </p:sp>
      <p:cxnSp>
        <p:nvCxnSpPr>
          <p:cNvPr id="36" name="直線コネクタ 35">
            <a:extLst>
              <a:ext uri="{FF2B5EF4-FFF2-40B4-BE49-F238E27FC236}">
                <a16:creationId xmlns:a16="http://schemas.microsoft.com/office/drawing/2014/main" id="{E1BEDD27-520F-4457-AAA7-263233F32CAB}"/>
              </a:ext>
            </a:extLst>
          </p:cNvPr>
          <p:cNvCxnSpPr/>
          <p:nvPr userDrawn="1"/>
        </p:nvCxnSpPr>
        <p:spPr>
          <a:xfrm>
            <a:off x="179388" y="5925164"/>
            <a:ext cx="5580000" cy="0"/>
          </a:xfrm>
          <a:prstGeom prst="line">
            <a:avLst/>
          </a:prstGeom>
          <a:ln w="12700">
            <a:solidFill>
              <a:schemeClr val="bg2"/>
            </a:solidFill>
          </a:ln>
          <a:effectLst/>
        </p:spPr>
        <p:style>
          <a:lnRef idx="1">
            <a:schemeClr val="accent1"/>
          </a:lnRef>
          <a:fillRef idx="0">
            <a:schemeClr val="accent1"/>
          </a:fillRef>
          <a:effectRef idx="0">
            <a:schemeClr val="accent1"/>
          </a:effectRef>
          <a:fontRef idx="minor">
            <a:schemeClr val="tx1"/>
          </a:fontRef>
        </p:style>
      </p:cxnSp>
      <p:pic>
        <p:nvPicPr>
          <p:cNvPr id="37" name="グラフィックス 4">
            <a:extLst>
              <a:ext uri="{FF2B5EF4-FFF2-40B4-BE49-F238E27FC236}">
                <a16:creationId xmlns:a16="http://schemas.microsoft.com/office/drawing/2014/main" id="{716B933F-57EE-4D45-A154-8C5C4C4E1984}"/>
              </a:ext>
            </a:extLst>
          </p:cNvPr>
          <p:cNvPicPr>
            <a:picLocks/>
          </p:cNvPicPr>
          <p:nvPr userDrawn="1"/>
        </p:nvPicPr>
        <p:blipFill>
          <a:blip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61924" y="890697"/>
            <a:ext cx="10367961" cy="360000"/>
          </a:xfrm>
          <a:prstGeom prst="rect">
            <a:avLst/>
          </a:prstGeom>
          <a:ln>
            <a:noFill/>
          </a:ln>
        </p:spPr>
      </p:pic>
      <p:sp>
        <p:nvSpPr>
          <p:cNvPr id="38" name="テキスト プレースホルダー 36">
            <a:extLst>
              <a:ext uri="{FF2B5EF4-FFF2-40B4-BE49-F238E27FC236}">
                <a16:creationId xmlns:a16="http://schemas.microsoft.com/office/drawing/2014/main" id="{5A2EDDF3-3029-44F5-ADC4-AAC9B3CDA9BD}"/>
              </a:ext>
            </a:extLst>
          </p:cNvPr>
          <p:cNvSpPr>
            <a:spLocks noGrp="1"/>
          </p:cNvSpPr>
          <p:nvPr>
            <p:ph type="body" sz="quarter" idx="16" hasCustomPrompt="1"/>
          </p:nvPr>
        </p:nvSpPr>
        <p:spPr>
          <a:xfrm>
            <a:off x="161925" y="890696"/>
            <a:ext cx="10349461" cy="360000"/>
          </a:xfrm>
        </p:spPr>
        <p:txBody>
          <a:bodyPr lIns="108000" tIns="36000" rIns="108000" bIns="0" anchor="ctr">
            <a:noAutofit/>
          </a:bodyPr>
          <a:lstStyle>
            <a:lvl1pPr marL="0" indent="0" algn="l">
              <a:buNone/>
              <a:defRPr sz="1400" b="1">
                <a:solidFill>
                  <a:schemeClr val="bg2"/>
                </a:solidFill>
                <a:latin typeface="Meiryo UI" panose="020B0604030504040204" pitchFamily="50" charset="-128"/>
                <a:ea typeface="Meiryo UI" panose="020B0604030504040204" pitchFamily="50" charset="-128"/>
              </a:defRPr>
            </a:lvl1pPr>
          </a:lstStyle>
          <a:p>
            <a:pPr lvl="0"/>
            <a:r>
              <a:rPr kumimoji="1" lang="ja-JP" altLang="en-US" dirty="0"/>
              <a:t>事業のポイントを簡潔に記載</a:t>
            </a:r>
          </a:p>
        </p:txBody>
      </p:sp>
      <p:pic>
        <p:nvPicPr>
          <p:cNvPr id="8" name="Picture 11" descr="ç°å¢ç">
            <a:extLst>
              <a:ext uri="{FF2B5EF4-FFF2-40B4-BE49-F238E27FC236}">
                <a16:creationId xmlns:a16="http://schemas.microsoft.com/office/drawing/2014/main" id="{E4524634-FD36-4E22-9D09-12B514CD191F}"/>
              </a:ext>
            </a:extLst>
          </p:cNvPr>
          <p:cNvPicPr>
            <a:picLocks noChangeAspect="1" noChangeArrowheads="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9806931" y="146434"/>
            <a:ext cx="725709" cy="743303"/>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プレースホルダー 36">
            <a:extLst>
              <a:ext uri="{FF2B5EF4-FFF2-40B4-BE49-F238E27FC236}">
                <a16:creationId xmlns:a16="http://schemas.microsoft.com/office/drawing/2014/main" id="{9B97E414-CE64-463C-8703-5E74B265F930}"/>
              </a:ext>
            </a:extLst>
          </p:cNvPr>
          <p:cNvSpPr>
            <a:spLocks noGrp="1"/>
          </p:cNvSpPr>
          <p:nvPr>
            <p:ph type="body" sz="quarter" idx="12" hasCustomPrompt="1"/>
          </p:nvPr>
        </p:nvSpPr>
        <p:spPr>
          <a:xfrm>
            <a:off x="6259117" y="2395810"/>
            <a:ext cx="4248000" cy="288000"/>
          </a:xfrm>
        </p:spPr>
        <p:txBody>
          <a:bodyPr lIns="0" tIns="0" rIns="0" bIns="72000" anchor="b" anchorCtr="0">
            <a:normAutofit/>
          </a:bodyPr>
          <a:lstStyle>
            <a:lvl1pPr marL="0" indent="0" algn="l">
              <a:buNone/>
              <a:defRPr sz="1511" b="1">
                <a:solidFill>
                  <a:schemeClr val="bg2"/>
                </a:solidFill>
                <a:latin typeface="Meiryo UI" panose="020B0604030504040204" pitchFamily="50" charset="-128"/>
                <a:ea typeface="Meiryo UI" panose="020B0604030504040204" pitchFamily="50" charset="-128"/>
                <a:cs typeface="Arial" panose="020B0604020202020204" pitchFamily="34" charset="0"/>
              </a:defRPr>
            </a:lvl1pPr>
          </a:lstStyle>
          <a:p>
            <a:pPr lvl="0"/>
            <a:r>
              <a:rPr kumimoji="1" lang="ja-JP" altLang="en-US" dirty="0"/>
              <a:t>補助対象、支援対象の例、事業イメージ </a:t>
            </a:r>
            <a:r>
              <a:rPr kumimoji="1" lang="en-US" altLang="ja-JP" dirty="0"/>
              <a:t>etc.</a:t>
            </a:r>
            <a:endParaRPr kumimoji="1" lang="ja-JP" altLang="en-US" dirty="0"/>
          </a:p>
        </p:txBody>
      </p:sp>
      <p:sp>
        <p:nvSpPr>
          <p:cNvPr id="39" name="テキスト ボックス 38">
            <a:extLst>
              <a:ext uri="{FF2B5EF4-FFF2-40B4-BE49-F238E27FC236}">
                <a16:creationId xmlns:a16="http://schemas.microsoft.com/office/drawing/2014/main" id="{44AB8DD7-62C0-4DA8-85A3-8FFC2554F26A}"/>
              </a:ext>
            </a:extLst>
          </p:cNvPr>
          <p:cNvSpPr txBox="1"/>
          <p:nvPr userDrawn="1"/>
        </p:nvSpPr>
        <p:spPr>
          <a:xfrm>
            <a:off x="6007117" y="2395810"/>
            <a:ext cx="4500000" cy="288000"/>
          </a:xfrm>
          <a:prstGeom prst="rect">
            <a:avLst/>
          </a:prstGeom>
          <a:noFill/>
        </p:spPr>
        <p:txBody>
          <a:bodyPr wrap="square" lIns="0" tIns="0" bIns="72000" rtlCol="0" anchor="b" anchorCtr="0">
            <a:noAutofit/>
          </a:bodyPr>
          <a:lstStyle/>
          <a:p>
            <a:pPr algn="l"/>
            <a:r>
              <a:rPr lang="en-US" altLang="ja-JP" sz="1511" b="1" dirty="0">
                <a:solidFill>
                  <a:schemeClr val="bg2"/>
                </a:solidFill>
                <a:latin typeface="Meiryo UI" panose="020B0604030504040204" pitchFamily="50" charset="-128"/>
                <a:ea typeface="Meiryo UI" panose="020B0604030504040204" pitchFamily="50" charset="-128"/>
              </a:rPr>
              <a:t>4. </a:t>
            </a:r>
          </a:p>
        </p:txBody>
      </p:sp>
      <p:sp>
        <p:nvSpPr>
          <p:cNvPr id="31" name="テキスト プレースホルダー 37">
            <a:extLst>
              <a:ext uri="{FF2B5EF4-FFF2-40B4-BE49-F238E27FC236}">
                <a16:creationId xmlns:a16="http://schemas.microsoft.com/office/drawing/2014/main" id="{8DAEC8DB-209D-4346-BBA0-580F33B624E7}"/>
              </a:ext>
            </a:extLst>
          </p:cNvPr>
          <p:cNvSpPr>
            <a:spLocks noGrp="1"/>
          </p:cNvSpPr>
          <p:nvPr>
            <p:ph type="body" sz="quarter" idx="30" hasCustomPrompt="1"/>
          </p:nvPr>
        </p:nvSpPr>
        <p:spPr>
          <a:xfrm>
            <a:off x="614422" y="6302538"/>
            <a:ext cx="684000" cy="252000"/>
          </a:xfrm>
        </p:spPr>
        <p:txBody>
          <a:bodyPr lIns="0" tIns="0" rIns="0" bIns="0" anchor="ctr" anchorCtr="0">
            <a:noAutofit/>
          </a:bodyPr>
          <a:lstStyle>
            <a:lvl1pPr marL="0" indent="0" algn="l">
              <a:lnSpc>
                <a:spcPct val="120000"/>
              </a:lnSpc>
              <a:spcBef>
                <a:spcPts val="0"/>
              </a:spcBef>
              <a:buFont typeface="Arial" panose="020B0604020202020204" pitchFamily="34" charset="0"/>
              <a:buNone/>
              <a:defRPr sz="1200">
                <a:solidFill>
                  <a:schemeClr val="tx1"/>
                </a:solidFill>
                <a:latin typeface="Meiryo UI" panose="020B0604030504040204" pitchFamily="50" charset="-128"/>
                <a:ea typeface="Meiryo UI" panose="020B0604030504040204" pitchFamily="50" charset="-128"/>
              </a:defRPr>
            </a:lvl1pPr>
          </a:lstStyle>
          <a:p>
            <a:pPr lvl="0"/>
            <a:r>
              <a:rPr kumimoji="1" lang="ja-JP" altLang="en-US" dirty="0"/>
              <a:t>選　　　 択</a:t>
            </a:r>
            <a:endParaRPr kumimoji="1" lang="en-US" altLang="ja-JP" dirty="0"/>
          </a:p>
        </p:txBody>
      </p:sp>
    </p:spTree>
    <p:extLst>
      <p:ext uri="{BB962C8B-B14F-4D97-AF65-F5344CB8AC3E}">
        <p14:creationId xmlns:p14="http://schemas.microsoft.com/office/powerpoint/2010/main" val="2140407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395906" y="395837"/>
            <a:ext cx="9900000"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dirty="0">
              <a:solidFill>
                <a:schemeClr val="tx1"/>
              </a:solidFill>
            </a:endParaRPr>
          </a:p>
        </p:txBody>
      </p:sp>
      <p:pic>
        <p:nvPicPr>
          <p:cNvPr id="17" name="Picture 2">
            <a:extLst>
              <a:ext uri="{FF2B5EF4-FFF2-40B4-BE49-F238E27FC236}">
                <a16:creationId xmlns:a16="http://schemas.microsoft.com/office/drawing/2014/main" id="{763CBD03-2A6D-45D7-9768-1358FBBD1C8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4376554" y="3439579"/>
            <a:ext cx="1938704" cy="6805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34341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161772" y="1042609"/>
            <a:ext cx="10368269"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spTree>
    <p:extLst>
      <p:ext uri="{BB962C8B-B14F-4D97-AF65-F5344CB8AC3E}">
        <p14:creationId xmlns:p14="http://schemas.microsoft.com/office/powerpoint/2010/main" val="3090608411"/>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52" r:id="rId3"/>
    <p:sldLayoutId id="2147483651" r:id="rId4"/>
    <p:sldLayoutId id="2147483650" r:id="rId5"/>
    <p:sldLayoutId id="2147483655" r:id="rId6"/>
    <p:sldLayoutId id="2147483656" r:id="rId7"/>
    <p:sldLayoutId id="2147483653" r:id="rId8"/>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367" userDrawn="1">
          <p15:clr>
            <a:srgbClr val="F26B43"/>
          </p15:clr>
        </p15:guide>
        <p15:guide id="2" orient="horz" pos="2381" userDrawn="1">
          <p15:clr>
            <a:srgbClr val="F26B43"/>
          </p15:clr>
        </p15:guide>
        <p15:guide id="3" orient="horz" pos="22" userDrawn="1">
          <p15:clr>
            <a:srgbClr val="F26B43"/>
          </p15:clr>
        </p15:guide>
        <p15:guide id="4" orient="horz" pos="4649" userDrawn="1">
          <p15:clr>
            <a:srgbClr val="F26B43"/>
          </p15:clr>
        </p15:guide>
        <p15:guide id="5" pos="6633" userDrawn="1">
          <p15:clr>
            <a:srgbClr val="F26B43"/>
          </p15:clr>
        </p15:guide>
        <p15:guide id="6" pos="102" userDrawn="1">
          <p15:clr>
            <a:srgbClr val="F26B43"/>
          </p15:clr>
        </p15:guide>
        <p15:guide id="7" orient="horz" pos="70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Layout" Target="../slideLayouts/slideLayout4.xml"/><Relationship Id="rId6" Type="http://schemas.openxmlformats.org/officeDocument/2006/relationships/image" Target="../media/image16.svg"/><Relationship Id="rId5" Type="http://schemas.openxmlformats.org/officeDocument/2006/relationships/image" Target="../media/image15.svg"/><Relationship Id="rId4" Type="http://schemas.openxmlformats.org/officeDocument/2006/relationships/image" Target="../media/image14.svg"/></Relationships>
</file>

<file path=ppt/slides/_rels/slide3.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chart" Target="../charts/chart1.xml"/><Relationship Id="rId1" Type="http://schemas.openxmlformats.org/officeDocument/2006/relationships/slideLayout" Target="../slideLayouts/slideLayout4.xml"/><Relationship Id="rId4" Type="http://schemas.openxmlformats.org/officeDocument/2006/relationships/hyperlink" Target="https://www.there100.org/re100-member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5ECDC26-993F-4A78-8D31-18BE42F37D6C}"/>
              </a:ext>
            </a:extLst>
          </p:cNvPr>
          <p:cNvSpPr>
            <a:spLocks noGrp="1"/>
          </p:cNvSpPr>
          <p:nvPr>
            <p:ph type="title"/>
          </p:nvPr>
        </p:nvSpPr>
        <p:spPr/>
        <p:txBody>
          <a:bodyPr>
            <a:normAutofit/>
          </a:bodyPr>
          <a:lstStyle/>
          <a:p>
            <a:r>
              <a:rPr lang="en-US" altLang="ja-JP" dirty="0"/>
              <a:t>RE100</a:t>
            </a:r>
            <a:r>
              <a:rPr lang="ja-JP" altLang="en-US" dirty="0"/>
              <a:t>について</a:t>
            </a:r>
            <a:endParaRPr kumimoji="1" lang="ja-JP" altLang="en-US" sz="2000" dirty="0"/>
          </a:p>
        </p:txBody>
      </p:sp>
      <p:sp>
        <p:nvSpPr>
          <p:cNvPr id="5" name="コンテンツ プレースホルダー 4">
            <a:extLst>
              <a:ext uri="{FF2B5EF4-FFF2-40B4-BE49-F238E27FC236}">
                <a16:creationId xmlns:a16="http://schemas.microsoft.com/office/drawing/2014/main" id="{C7D0EF22-0736-453B-81AA-BA6690C35C21}"/>
              </a:ext>
            </a:extLst>
          </p:cNvPr>
          <p:cNvSpPr>
            <a:spLocks noGrp="1"/>
          </p:cNvSpPr>
          <p:nvPr>
            <p:ph sz="quarter" idx="16"/>
          </p:nvPr>
        </p:nvSpPr>
        <p:spPr>
          <a:xfrm>
            <a:off x="3545906" y="5724053"/>
            <a:ext cx="3600000" cy="288000"/>
          </a:xfrm>
        </p:spPr>
        <p:txBody>
          <a:bodyPr/>
          <a:lstStyle/>
          <a:p>
            <a:r>
              <a:rPr lang="ja-JP" altLang="en-US"/>
              <a:t>環境省</a:t>
            </a:r>
            <a:endParaRPr lang="ja-JP" altLang="en-US" dirty="0"/>
          </a:p>
          <a:p>
            <a:endParaRPr lang="en-US" altLang="ja-JP" dirty="0"/>
          </a:p>
        </p:txBody>
      </p:sp>
    </p:spTree>
    <p:extLst>
      <p:ext uri="{BB962C8B-B14F-4D97-AF65-F5344CB8AC3E}">
        <p14:creationId xmlns:p14="http://schemas.microsoft.com/office/powerpoint/2010/main" val="1618676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RE100</a:t>
            </a:r>
            <a:r>
              <a:rPr kumimoji="1" lang="ja-JP" altLang="en-US" dirty="0"/>
              <a:t>の申込方法</a:t>
            </a:r>
          </a:p>
        </p:txBody>
      </p:sp>
      <p:sp>
        <p:nvSpPr>
          <p:cNvPr id="8" name="Text Box 9"/>
          <p:cNvSpPr txBox="1">
            <a:spLocks noChangeArrowheads="1"/>
          </p:cNvSpPr>
          <p:nvPr/>
        </p:nvSpPr>
        <p:spPr bwMode="auto">
          <a:xfrm>
            <a:off x="161925" y="7311273"/>
            <a:ext cx="9433047" cy="2484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0000" tIns="46800" rIns="90000" bIns="46800">
            <a:spAutoFit/>
          </a:bodyPr>
          <a:lstStyle>
            <a:lvl1pPr>
              <a:defRPr kumimoji="1" sz="1600">
                <a:solidFill>
                  <a:schemeClr val="tx1"/>
                </a:solidFill>
                <a:latin typeface="Arial" charset="0"/>
                <a:ea typeface="HGPｺﾞｼｯｸE" charset="0"/>
                <a:cs typeface="HGPｺﾞｼｯｸE" charset="0"/>
              </a:defRPr>
            </a:lvl1pPr>
            <a:lvl2pPr marL="742950" indent="-285750">
              <a:defRPr kumimoji="1" sz="1600">
                <a:solidFill>
                  <a:schemeClr val="tx1"/>
                </a:solidFill>
                <a:latin typeface="Times New Roman" charset="0"/>
                <a:ea typeface="HGPｺﾞｼｯｸE" charset="0"/>
                <a:cs typeface="HGPｺﾞｼｯｸE" charset="0"/>
              </a:defRPr>
            </a:lvl2pPr>
            <a:lvl3pPr marL="1143000" indent="-228600">
              <a:defRPr kumimoji="1" sz="1600">
                <a:solidFill>
                  <a:schemeClr val="tx1"/>
                </a:solidFill>
                <a:latin typeface="Times New Roman" charset="0"/>
                <a:ea typeface="HGPｺﾞｼｯｸE" charset="0"/>
                <a:cs typeface="HGPｺﾞｼｯｸE" charset="0"/>
              </a:defRPr>
            </a:lvl3pPr>
            <a:lvl4pPr marL="1600200" indent="-228600">
              <a:defRPr kumimoji="1" sz="1600">
                <a:solidFill>
                  <a:schemeClr val="tx1"/>
                </a:solidFill>
                <a:latin typeface="Times New Roman" charset="0"/>
                <a:ea typeface="HGPｺﾞｼｯｸE" charset="0"/>
                <a:cs typeface="HGPｺﾞｼｯｸE" charset="0"/>
              </a:defRPr>
            </a:lvl4pPr>
            <a:lvl5pPr marL="2057400" indent="-228600">
              <a:defRPr kumimoji="1" sz="1600">
                <a:solidFill>
                  <a:schemeClr val="tx1"/>
                </a:solidFill>
                <a:latin typeface="Times New Roman" charset="0"/>
                <a:ea typeface="HGPｺﾞｼｯｸE" charset="0"/>
                <a:cs typeface="HGPｺﾞｼｯｸE" charset="0"/>
              </a:defRPr>
            </a:lvl5pPr>
            <a:lvl6pPr marL="2514600" indent="-228600" eaLnBrk="0" hangingPunct="0">
              <a:defRPr kumimoji="1" sz="1600">
                <a:solidFill>
                  <a:schemeClr val="tx1"/>
                </a:solidFill>
                <a:latin typeface="Times New Roman" charset="0"/>
                <a:ea typeface="HGPｺﾞｼｯｸE" charset="0"/>
                <a:cs typeface="HGPｺﾞｼｯｸE" charset="0"/>
              </a:defRPr>
            </a:lvl6pPr>
            <a:lvl7pPr marL="2971800" indent="-228600" eaLnBrk="0" hangingPunct="0">
              <a:defRPr kumimoji="1" sz="1600">
                <a:solidFill>
                  <a:schemeClr val="tx1"/>
                </a:solidFill>
                <a:latin typeface="Times New Roman" charset="0"/>
                <a:ea typeface="HGPｺﾞｼｯｸE" charset="0"/>
                <a:cs typeface="HGPｺﾞｼｯｸE" charset="0"/>
              </a:defRPr>
            </a:lvl7pPr>
            <a:lvl8pPr marL="3429000" indent="-228600" eaLnBrk="0" hangingPunct="0">
              <a:defRPr kumimoji="1" sz="1600">
                <a:solidFill>
                  <a:schemeClr val="tx1"/>
                </a:solidFill>
                <a:latin typeface="Times New Roman" charset="0"/>
                <a:ea typeface="HGPｺﾞｼｯｸE" charset="0"/>
                <a:cs typeface="HGPｺﾞｼｯｸE" charset="0"/>
              </a:defRPr>
            </a:lvl8pPr>
            <a:lvl9pPr marL="3886200" indent="-228600" eaLnBrk="0" hangingPunct="0">
              <a:defRPr kumimoji="1" sz="1600">
                <a:solidFill>
                  <a:schemeClr val="tx1"/>
                </a:solidFill>
                <a:latin typeface="Times New Roman" charset="0"/>
                <a:ea typeface="HGPｺﾞｼｯｸE" charset="0"/>
                <a:cs typeface="HGPｺﾞｼｯｸE" charset="0"/>
              </a:defRPr>
            </a:lvl9pPr>
          </a:lstStyle>
          <a:p>
            <a:pPr marL="352425" indent="-352425" latinLnBrk="1">
              <a:defRPr/>
            </a:pPr>
            <a:r>
              <a:rPr lang="en-US" altLang="ja-JP" sz="1000" dirty="0">
                <a:solidFill>
                  <a:srgbClr val="000000"/>
                </a:solidFill>
                <a:latin typeface="+mn-ea"/>
                <a:ea typeface="+mn-ea"/>
                <a:cs typeface="Segoe UI" panose="020B0502040204020203" pitchFamily="34" charset="0"/>
              </a:rPr>
              <a:t>[</a:t>
            </a:r>
            <a:r>
              <a:rPr lang="ja-JP" altLang="en-US" sz="1000" dirty="0">
                <a:solidFill>
                  <a:srgbClr val="000000"/>
                </a:solidFill>
                <a:latin typeface="+mn-ea"/>
                <a:ea typeface="+mn-ea"/>
                <a:cs typeface="Segoe UI" panose="020B0502040204020203" pitchFamily="34" charset="0"/>
              </a:rPr>
              <a:t>出所</a:t>
            </a:r>
            <a:r>
              <a:rPr lang="en-US" altLang="ja-JP" sz="1000" dirty="0">
                <a:solidFill>
                  <a:srgbClr val="000000"/>
                </a:solidFill>
                <a:latin typeface="+mn-ea"/>
                <a:ea typeface="+mn-ea"/>
                <a:cs typeface="Segoe UI" panose="020B0502040204020203" pitchFamily="34" charset="0"/>
              </a:rPr>
              <a:t>] RE100</a:t>
            </a:r>
            <a:r>
              <a:rPr lang="ja-JP" altLang="en-US" sz="1000" dirty="0">
                <a:solidFill>
                  <a:srgbClr val="000000"/>
                </a:solidFill>
                <a:latin typeface="+mn-ea"/>
                <a:ea typeface="+mn-ea"/>
                <a:cs typeface="Segoe UI" panose="020B0502040204020203" pitchFamily="34" charset="0"/>
              </a:rPr>
              <a:t>ホームページ（</a:t>
            </a:r>
            <a:r>
              <a:rPr lang="en-US" altLang="ja-JP" sz="1000" dirty="0">
                <a:latin typeface="+mn-ea"/>
                <a:ea typeface="+mn-ea"/>
                <a:cs typeface="Segoe UI" panose="020B0502040204020203" pitchFamily="34" charset="0"/>
              </a:rPr>
              <a:t>http://there100.org/</a:t>
            </a:r>
            <a:r>
              <a:rPr lang="ja-JP" altLang="en-US" sz="1000" dirty="0">
                <a:latin typeface="+mn-ea"/>
                <a:ea typeface="+mn-ea"/>
                <a:cs typeface="Segoe UI" panose="020B0502040204020203" pitchFamily="34" charset="0"/>
              </a:rPr>
              <a:t>）、日本気候リーダーズ・パートナーシップ </a:t>
            </a:r>
            <a:r>
              <a:rPr lang="en-US" altLang="ja-JP" sz="1000" dirty="0">
                <a:latin typeface="+mn-ea"/>
                <a:ea typeface="+mn-ea"/>
                <a:cs typeface="Segoe UI" panose="020B0502040204020203" pitchFamily="34" charset="0"/>
              </a:rPr>
              <a:t>FAQ </a:t>
            </a:r>
            <a:r>
              <a:rPr lang="ja-JP" altLang="en-US" sz="1000" dirty="0">
                <a:latin typeface="+mn-ea"/>
                <a:ea typeface="+mn-ea"/>
                <a:cs typeface="Segoe UI" panose="020B0502040204020203" pitchFamily="34" charset="0"/>
              </a:rPr>
              <a:t>（</a:t>
            </a:r>
            <a:r>
              <a:rPr lang="en-US" altLang="ja-JP" sz="1000" dirty="0">
                <a:latin typeface="+mn-ea"/>
                <a:ea typeface="+mn-ea"/>
                <a:cs typeface="Segoe UI" panose="020B0502040204020203" pitchFamily="34" charset="0"/>
              </a:rPr>
              <a:t>https://japan-clp.jp/membership/faq-reoh</a:t>
            </a:r>
            <a:r>
              <a:rPr lang="ja-JP" altLang="en-US" sz="1000" dirty="0">
                <a:latin typeface="+mn-ea"/>
                <a:ea typeface="+mn-ea"/>
                <a:cs typeface="Segoe UI" panose="020B0502040204020203" pitchFamily="34" charset="0"/>
              </a:rPr>
              <a:t>）を基に作成</a:t>
            </a:r>
          </a:p>
        </p:txBody>
      </p:sp>
      <p:graphicFrame>
        <p:nvGraphicFramePr>
          <p:cNvPr id="10" name="表 9"/>
          <p:cNvGraphicFramePr>
            <a:graphicFrameLocks noGrp="1"/>
          </p:cNvGraphicFramePr>
          <p:nvPr/>
        </p:nvGraphicFramePr>
        <p:xfrm>
          <a:off x="521431" y="2166441"/>
          <a:ext cx="9648949" cy="4739640"/>
        </p:xfrm>
        <a:graphic>
          <a:graphicData uri="http://schemas.openxmlformats.org/drawingml/2006/table">
            <a:tbl>
              <a:tblPr firstCol="1" bandCol="1"/>
              <a:tblGrid>
                <a:gridCol w="1440160">
                  <a:extLst>
                    <a:ext uri="{9D8B030D-6E8A-4147-A177-3AD203B41FA5}">
                      <a16:colId xmlns:a16="http://schemas.microsoft.com/office/drawing/2014/main" val="20000"/>
                    </a:ext>
                  </a:extLst>
                </a:gridCol>
                <a:gridCol w="8208789">
                  <a:extLst>
                    <a:ext uri="{9D8B030D-6E8A-4147-A177-3AD203B41FA5}">
                      <a16:colId xmlns:a16="http://schemas.microsoft.com/office/drawing/2014/main" val="20001"/>
                    </a:ext>
                  </a:extLst>
                </a:gridCol>
              </a:tblGrid>
              <a:tr h="230400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algn="ctr">
                        <a:spcAft>
                          <a:spcPts val="600"/>
                        </a:spcAft>
                      </a:pPr>
                      <a:r>
                        <a:rPr kumimoji="1" lang="ja-JP" altLang="en-US" sz="2400" b="1" dirty="0"/>
                        <a:t>申込書</a:t>
                      </a:r>
                      <a:endParaRPr kumimoji="1" lang="en-US" altLang="ja-JP" sz="2400" b="1" dirty="0"/>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457200" marR="0" lvl="0" indent="-457200" algn="l" defTabSz="914400" rtl="0" eaLnBrk="1" fontAlgn="auto" latinLnBrk="0" hangingPunct="1">
                        <a:lnSpc>
                          <a:spcPct val="100000"/>
                        </a:lnSpc>
                        <a:spcBef>
                          <a:spcPts val="0"/>
                        </a:spcBef>
                        <a:spcAft>
                          <a:spcPts val="0"/>
                        </a:spcAft>
                        <a:buClr>
                          <a:schemeClr val="tx1"/>
                        </a:buClr>
                        <a:buSzTx/>
                        <a:buFont typeface="+mj-lt"/>
                        <a:buAutoNum type="arabicPeriod"/>
                        <a:tabLst/>
                        <a:defRPr/>
                      </a:pPr>
                      <a:r>
                        <a:rPr kumimoji="1" lang="en-US" altLang="ja-JP" sz="2000" kern="1200" dirty="0">
                          <a:solidFill>
                            <a:srgbClr val="FF0000"/>
                          </a:solidFill>
                          <a:latin typeface="+mj-ea"/>
                          <a:ea typeface="+mn-ea"/>
                          <a:cs typeface="Segoe UI" panose="020B0502040204020203" pitchFamily="34" charset="0"/>
                        </a:rPr>
                        <a:t>Initial</a:t>
                      </a:r>
                      <a:r>
                        <a:rPr kumimoji="1" lang="ja-JP" altLang="en-US" sz="2000" kern="1200" dirty="0">
                          <a:solidFill>
                            <a:srgbClr val="FF0000"/>
                          </a:solidFill>
                          <a:latin typeface="+mj-ea"/>
                          <a:ea typeface="+mn-ea"/>
                          <a:cs typeface="Segoe UI" panose="020B0502040204020203" pitchFamily="34" charset="0"/>
                        </a:rPr>
                        <a:t> </a:t>
                      </a:r>
                      <a:r>
                        <a:rPr kumimoji="1" lang="en-US" altLang="ja-JP" sz="2000" kern="1200" dirty="0">
                          <a:solidFill>
                            <a:srgbClr val="FF0000"/>
                          </a:solidFill>
                          <a:latin typeface="+mj-ea"/>
                          <a:ea typeface="+mn-ea"/>
                          <a:cs typeface="Segoe UI" panose="020B0502040204020203" pitchFamily="34" charset="0"/>
                        </a:rPr>
                        <a:t>Interest</a:t>
                      </a:r>
                      <a:r>
                        <a:rPr kumimoji="1" lang="ja-JP" altLang="en-US" sz="2000" kern="1200" dirty="0">
                          <a:solidFill>
                            <a:srgbClr val="FF0000"/>
                          </a:solidFill>
                          <a:latin typeface="+mj-ea"/>
                          <a:ea typeface="+mn-ea"/>
                          <a:cs typeface="Segoe UI" panose="020B0502040204020203" pitchFamily="34" charset="0"/>
                        </a:rPr>
                        <a:t>フォーム</a:t>
                      </a:r>
                      <a:endParaRPr kumimoji="1" lang="en-US" altLang="ja-JP" sz="2000" kern="1200" dirty="0">
                        <a:solidFill>
                          <a:srgbClr val="FF0000"/>
                        </a:solidFill>
                        <a:latin typeface="+mj-ea"/>
                        <a:ea typeface="+mn-ea"/>
                        <a:cs typeface="Segoe UI" panose="020B0502040204020203" pitchFamily="34"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kern="1200" dirty="0">
                          <a:solidFill>
                            <a:schemeClr val="tx1"/>
                          </a:solidFill>
                          <a:latin typeface="+mj-ea"/>
                          <a:ea typeface="+mn-ea"/>
                          <a:cs typeface="Segoe UI" panose="020B0502040204020203" pitchFamily="34" charset="0"/>
                        </a:rPr>
                        <a:t>企業名、担当者情報、企業所在地</a:t>
                      </a:r>
                      <a:endParaRPr kumimoji="1" lang="en-US" altLang="ja-JP" sz="2000" kern="1200" dirty="0">
                        <a:solidFill>
                          <a:schemeClr val="tx1"/>
                        </a:solidFill>
                        <a:latin typeface="+mj-ea"/>
                        <a:ea typeface="+mn-ea"/>
                        <a:cs typeface="Segoe UI" panose="020B0502040204020203" pitchFamily="34" charset="0"/>
                      </a:endParaRPr>
                    </a:p>
                    <a:p>
                      <a:pPr marL="457200" marR="0" lvl="0" indent="-457200" algn="l" defTabSz="914400" rtl="0" eaLnBrk="1" fontAlgn="auto" latinLnBrk="0" hangingPunct="1">
                        <a:lnSpc>
                          <a:spcPct val="100000"/>
                        </a:lnSpc>
                        <a:spcBef>
                          <a:spcPts val="0"/>
                        </a:spcBef>
                        <a:spcAft>
                          <a:spcPts val="0"/>
                        </a:spcAft>
                        <a:buClr>
                          <a:schemeClr val="tx1"/>
                        </a:buClr>
                        <a:buSzTx/>
                        <a:buFont typeface="+mj-lt"/>
                        <a:buAutoNum type="arabicPeriod"/>
                        <a:tabLst/>
                        <a:defRPr/>
                      </a:pPr>
                      <a:r>
                        <a:rPr kumimoji="1" lang="en-US" altLang="ja-JP" sz="2000" kern="1200" dirty="0">
                          <a:solidFill>
                            <a:srgbClr val="FF0000"/>
                          </a:solidFill>
                          <a:latin typeface="+mj-ea"/>
                          <a:ea typeface="+mn-ea"/>
                          <a:cs typeface="Segoe UI" panose="020B0502040204020203" pitchFamily="34" charset="0"/>
                        </a:rPr>
                        <a:t>Membership</a:t>
                      </a:r>
                      <a:r>
                        <a:rPr kumimoji="1" lang="ja-JP" altLang="en-US" sz="2000" kern="1200" dirty="0">
                          <a:solidFill>
                            <a:srgbClr val="FF0000"/>
                          </a:solidFill>
                          <a:latin typeface="+mj-ea"/>
                          <a:ea typeface="+mn-ea"/>
                          <a:cs typeface="Segoe UI" panose="020B0502040204020203" pitchFamily="34" charset="0"/>
                        </a:rPr>
                        <a:t>　</a:t>
                      </a:r>
                      <a:r>
                        <a:rPr kumimoji="1" lang="en-US" altLang="ja-JP" sz="2000" kern="1200" dirty="0">
                          <a:solidFill>
                            <a:srgbClr val="FF0000"/>
                          </a:solidFill>
                          <a:latin typeface="+mj-ea"/>
                          <a:ea typeface="+mn-ea"/>
                          <a:cs typeface="Segoe UI" panose="020B0502040204020203" pitchFamily="34" charset="0"/>
                        </a:rPr>
                        <a:t>Application</a:t>
                      </a:r>
                      <a:r>
                        <a:rPr kumimoji="1" lang="ja-JP" altLang="en-US" sz="2000" kern="1200" dirty="0">
                          <a:solidFill>
                            <a:srgbClr val="FF0000"/>
                          </a:solidFill>
                          <a:latin typeface="+mj-ea"/>
                          <a:ea typeface="+mn-ea"/>
                          <a:cs typeface="Segoe UI" panose="020B0502040204020203" pitchFamily="34" charset="0"/>
                        </a:rPr>
                        <a:t>フォーム</a:t>
                      </a:r>
                      <a:endParaRPr kumimoji="1" lang="en-US" altLang="ja-JP" sz="2000" b="0" i="0" u="none" strike="noStrike" kern="1200" cap="none" spc="0" normalizeH="0" baseline="0" dirty="0">
                        <a:ln>
                          <a:noFill/>
                        </a:ln>
                        <a:solidFill>
                          <a:srgbClr val="FF0000"/>
                        </a:solidFill>
                        <a:effectLst/>
                        <a:uLnTx/>
                        <a:uFillTx/>
                        <a:latin typeface="+mj-ea"/>
                        <a:ea typeface="+mn-ea"/>
                        <a:cs typeface="Segoe UI" panose="020B0502040204020203" pitchFamily="34"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グループ全社での参加同意</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自社の業界、エネルギー事業の有無等</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直近の消費電力量（</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kWh</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）、再エネ調達量、再エネ比率</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目標（再エネ</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100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％達成年、中間目標）</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RE100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の技術要件や進捗報告等に関する同意</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RE100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側のレピュテーションリスクの有無</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メンバーシップ（ゴールド</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or</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スタンダード）</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企業ロゴの添付及び利用同意</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請求先情報</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342900" marR="0" lvl="0" indent="-342900" algn="l" defTabSz="914400" rtl="0" eaLnBrk="1" fontAlgn="auto" latinLnBrk="0" hangingPunct="1">
                        <a:lnSpc>
                          <a:spcPct val="100000"/>
                        </a:lnSpc>
                        <a:spcBef>
                          <a:spcPts val="0"/>
                        </a:spcBef>
                        <a:spcAft>
                          <a:spcPts val="600"/>
                        </a:spcAft>
                        <a:buClrTx/>
                        <a:buSzTx/>
                        <a:buFont typeface="Wingdings" panose="05000000000000000000" pitchFamily="2" charset="2"/>
                        <a:buChar char="ü"/>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会員クラスゴールド（特典はイベント登壇機会など</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、スタンダードから選択</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ゴールド会員年会費：</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18,000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 米ドル</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スタンダード会員年会費：</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6,750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 米ドル</a:t>
                      </a: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4" name="コンテンツ プレースホルダー 2">
            <a:extLst>
              <a:ext uri="{FF2B5EF4-FFF2-40B4-BE49-F238E27FC236}">
                <a16:creationId xmlns:a16="http://schemas.microsoft.com/office/drawing/2014/main" id="{6F7B5EE4-3787-0328-77B6-F410AD3BC47E}"/>
              </a:ext>
            </a:extLst>
          </p:cNvPr>
          <p:cNvSpPr>
            <a:spLocks noGrp="1"/>
          </p:cNvSpPr>
          <p:nvPr>
            <p:ph sz="quarter" idx="12"/>
          </p:nvPr>
        </p:nvSpPr>
        <p:spPr>
          <a:xfrm>
            <a:off x="161925" y="1110920"/>
            <a:ext cx="10367963" cy="634941"/>
          </a:xfrm>
        </p:spPr>
        <p:txBody>
          <a:bodyPr/>
          <a:lstStyle/>
          <a:p>
            <a:r>
              <a:rPr lang="ja-JP" altLang="en-US" dirty="0"/>
              <a:t>企業は参加基準を確認後、</a:t>
            </a:r>
            <a:r>
              <a:rPr lang="en-US" altLang="ja-JP" dirty="0"/>
              <a:t>Initial</a:t>
            </a:r>
            <a:r>
              <a:rPr lang="ja-JP" altLang="en-US" dirty="0"/>
              <a:t> </a:t>
            </a:r>
            <a:r>
              <a:rPr lang="en-US" altLang="ja-JP" dirty="0"/>
              <a:t>Interest</a:t>
            </a:r>
            <a:r>
              <a:rPr lang="ja-JP" altLang="en-US" dirty="0"/>
              <a:t>フォームを</a:t>
            </a:r>
            <a:r>
              <a:rPr lang="en-US" altLang="ja-JP" dirty="0"/>
              <a:t>RE100</a:t>
            </a:r>
            <a:r>
              <a:rPr lang="ja-JP" altLang="en-US" dirty="0"/>
              <a:t>事務局へ提出</a:t>
            </a:r>
            <a:endParaRPr lang="en-US" altLang="ja-JP" dirty="0"/>
          </a:p>
        </p:txBody>
      </p:sp>
    </p:spTree>
    <p:extLst>
      <p:ext uri="{BB962C8B-B14F-4D97-AF65-F5344CB8AC3E}">
        <p14:creationId xmlns:p14="http://schemas.microsoft.com/office/powerpoint/2010/main" val="236595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a:t>RE100</a:t>
            </a:r>
            <a:r>
              <a:rPr lang="ja-JP" altLang="en-US"/>
              <a:t>の再エネ電力定義</a:t>
            </a:r>
            <a:endParaRPr kumimoji="1" lang="ja-JP" altLang="en-US"/>
          </a:p>
        </p:txBody>
      </p:sp>
      <p:sp>
        <p:nvSpPr>
          <p:cNvPr id="3" name="コンテンツ プレースホルダー 2"/>
          <p:cNvSpPr>
            <a:spLocks noGrp="1"/>
          </p:cNvSpPr>
          <p:nvPr>
            <p:ph sz="quarter" idx="12"/>
          </p:nvPr>
        </p:nvSpPr>
        <p:spPr>
          <a:xfrm>
            <a:off x="161925" y="1110920"/>
            <a:ext cx="10367963" cy="634941"/>
          </a:xfrm>
        </p:spPr>
        <p:txBody>
          <a:bodyPr/>
          <a:lstStyle/>
          <a:p>
            <a:r>
              <a:rPr lang="en-US" altLang="ja-JP"/>
              <a:t>RE100</a:t>
            </a:r>
            <a:r>
              <a:rPr lang="ja-JP" altLang="en-US"/>
              <a:t>の再エネ定義としては以下の</a:t>
            </a:r>
            <a:r>
              <a:rPr lang="en-US" altLang="ja-JP"/>
              <a:t>6</a:t>
            </a:r>
            <a:r>
              <a:rPr lang="ja-JP" altLang="en-US"/>
              <a:t>種類に分類</a:t>
            </a:r>
            <a:endParaRPr lang="en-US" altLang="ja-JP"/>
          </a:p>
        </p:txBody>
      </p:sp>
      <p:graphicFrame>
        <p:nvGraphicFramePr>
          <p:cNvPr id="18" name="表 17"/>
          <p:cNvGraphicFramePr>
            <a:graphicFrameLocks noGrp="1"/>
          </p:cNvGraphicFramePr>
          <p:nvPr/>
        </p:nvGraphicFramePr>
        <p:xfrm>
          <a:off x="1570016" y="2202310"/>
          <a:ext cx="8960400" cy="762000"/>
        </p:xfrm>
        <a:graphic>
          <a:graphicData uri="http://schemas.openxmlformats.org/drawingml/2006/table">
            <a:tbl>
              <a:tblPr firstRow="1" bandRow="1"/>
              <a:tblGrid>
                <a:gridCol w="8960400">
                  <a:extLst>
                    <a:ext uri="{9D8B030D-6E8A-4147-A177-3AD203B41FA5}">
                      <a16:colId xmlns:a16="http://schemas.microsoft.com/office/drawing/2014/main" val="20000"/>
                    </a:ext>
                  </a:extLst>
                </a:gridCol>
              </a:tblGrid>
              <a:tr h="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r>
                        <a:rPr kumimoji="1" lang="ja-JP" altLang="en-US" sz="2000" b="1">
                          <a:solidFill>
                            <a:schemeClr val="tx1"/>
                          </a:solidFill>
                        </a:rPr>
                        <a:t>再エネ電力</a:t>
                      </a: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0"/>
                  </a:ext>
                </a:extLst>
              </a:tr>
              <a:tr h="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0" indent="0">
                        <a:buFont typeface="+mj-lt"/>
                        <a:buNone/>
                      </a:pPr>
                      <a:r>
                        <a:rPr kumimoji="1" lang="ja-JP" altLang="en-US" sz="1800">
                          <a:solidFill>
                            <a:schemeClr val="tx1"/>
                          </a:solidFill>
                        </a:rPr>
                        <a:t>風力、太陽光、地熱、海洋、持続可能なバイオマス</a:t>
                      </a:r>
                      <a:r>
                        <a:rPr kumimoji="1" lang="en-US" altLang="ja-JP" sz="1800" baseline="30000">
                          <a:solidFill>
                            <a:schemeClr val="tx1"/>
                          </a:solidFill>
                        </a:rPr>
                        <a:t>※</a:t>
                      </a:r>
                      <a:r>
                        <a:rPr kumimoji="1" lang="ja-JP" altLang="en-US" sz="1800">
                          <a:solidFill>
                            <a:schemeClr val="tx1"/>
                          </a:solidFill>
                        </a:rPr>
                        <a:t>（バイオガスも含む）、持続可能な水力</a:t>
                      </a:r>
                      <a:r>
                        <a:rPr kumimoji="1" lang="en-US" altLang="ja-JP" sz="1800" baseline="30000">
                          <a:solidFill>
                            <a:schemeClr val="tx1"/>
                          </a:solidFill>
                        </a:rPr>
                        <a:t>※</a:t>
                      </a:r>
                      <a:endParaRPr kumimoji="1" lang="ja-JP" altLang="en-US" sz="1800" baseline="30000">
                        <a:solidFill>
                          <a:schemeClr val="tx1"/>
                        </a:solidFill>
                      </a:endParaRP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9" name="テキスト ボックス 18"/>
          <p:cNvSpPr txBox="1"/>
          <p:nvPr/>
        </p:nvSpPr>
        <p:spPr>
          <a:xfrm>
            <a:off x="231189" y="2202310"/>
            <a:ext cx="877163" cy="369332"/>
          </a:xfrm>
          <a:prstGeom prst="rect">
            <a:avLst/>
          </a:prstGeom>
          <a:noFill/>
        </p:spPr>
        <p:txBody>
          <a:bodyPr wrap="none" rtlCol="0">
            <a:spAutoFit/>
          </a:bodyPr>
          <a:lstStyle/>
          <a:p>
            <a:pPr defTabSz="914400" fontAlgn="base">
              <a:spcBef>
                <a:spcPct val="0"/>
              </a:spcBef>
              <a:spcAft>
                <a:spcPct val="0"/>
              </a:spcAft>
            </a:pPr>
            <a:r>
              <a:rPr lang="ja-JP" altLang="en-US" sz="1800" b="1">
                <a:solidFill>
                  <a:prstClr val="black"/>
                </a:solidFill>
                <a:latin typeface="Segoe UI"/>
              </a:rPr>
              <a:t>■定義</a:t>
            </a:r>
          </a:p>
        </p:txBody>
      </p:sp>
      <p:sp>
        <p:nvSpPr>
          <p:cNvPr id="4" name="テキスト ボックス 3">
            <a:extLst>
              <a:ext uri="{FF2B5EF4-FFF2-40B4-BE49-F238E27FC236}">
                <a16:creationId xmlns:a16="http://schemas.microsoft.com/office/drawing/2014/main" id="{5D88A30B-BECC-B1CB-46A5-53DB20E80D5B}"/>
              </a:ext>
            </a:extLst>
          </p:cNvPr>
          <p:cNvSpPr txBox="1"/>
          <p:nvPr/>
        </p:nvSpPr>
        <p:spPr>
          <a:xfrm>
            <a:off x="1569487" y="3002454"/>
            <a:ext cx="8960401" cy="3724096"/>
          </a:xfrm>
          <a:prstGeom prst="rect">
            <a:avLst/>
          </a:prstGeom>
          <a:noFill/>
          <a:ln>
            <a:noFill/>
          </a:ln>
        </p:spPr>
        <p:txBody>
          <a:bodyPr wrap="square" rtlCol="0">
            <a:spAutoFit/>
          </a:bodyPr>
          <a:lstStyle/>
          <a:p>
            <a:r>
              <a:rPr lang="en-US" altLang="ja-JP" sz="2000" dirty="0">
                <a:latin typeface="+mj-ea"/>
                <a:cs typeface="Segoe UI" panose="020B0502040204020203" pitchFamily="34" charset="0"/>
              </a:rPr>
              <a:t>※</a:t>
            </a:r>
            <a:r>
              <a:rPr lang="ja-JP" altLang="en-US" sz="2000" u="sng" dirty="0">
                <a:latin typeface="+mj-ea"/>
                <a:cs typeface="Segoe UI" panose="020B0502040204020203" pitchFamily="34" charset="0"/>
              </a:rPr>
              <a:t>バイオマス及び水力の認証条件</a:t>
            </a:r>
            <a:endParaRPr lang="en-US" altLang="ja-JP" sz="2000" u="sng" dirty="0">
              <a:latin typeface="+mj-ea"/>
              <a:cs typeface="Segoe UI" panose="020B0502040204020203" pitchFamily="34" charset="0"/>
            </a:endParaRPr>
          </a:p>
          <a:p>
            <a:pPr marL="285750" indent="-285750">
              <a:buFont typeface="Wingdings" panose="05000000000000000000" pitchFamily="2" charset="2"/>
              <a:buChar char="ü"/>
            </a:pPr>
            <a:r>
              <a:rPr lang="ja-JP" altLang="en-US" sz="1800" dirty="0">
                <a:latin typeface="+mj-ea"/>
                <a:cs typeface="Segoe UI" panose="020B0502040204020203" pitchFamily="34" charset="0"/>
              </a:rPr>
              <a:t>バイオマス</a:t>
            </a:r>
            <a:r>
              <a:rPr lang="ja-JP" altLang="en-US" dirty="0">
                <a:latin typeface="+mj-ea"/>
                <a:cs typeface="Segoe UI" panose="020B0502040204020203" pitchFamily="34" charset="0"/>
              </a:rPr>
              <a:t>及び</a:t>
            </a:r>
            <a:r>
              <a:rPr lang="ja-JP" altLang="en-US" sz="1800" dirty="0">
                <a:latin typeface="+mj-ea"/>
                <a:cs typeface="Segoe UI" panose="020B0502040204020203" pitchFamily="34" charset="0"/>
              </a:rPr>
              <a:t>水力から発電された再エネ電力については、企業バイヤーが</a:t>
            </a:r>
            <a:r>
              <a:rPr lang="ja-JP" altLang="en-US" sz="1800" dirty="0">
                <a:solidFill>
                  <a:srgbClr val="FF0000"/>
                </a:solidFill>
                <a:latin typeface="+mj-ea"/>
                <a:cs typeface="Segoe UI" panose="020B0502040204020203" pitchFamily="34" charset="0"/>
              </a:rPr>
              <a:t>その電力は持続可能に発電されたものであることを示す保証を取得している必要</a:t>
            </a:r>
            <a:r>
              <a:rPr lang="ja-JP" altLang="en-US" sz="1800" dirty="0">
                <a:latin typeface="+mj-ea"/>
                <a:cs typeface="Segoe UI" panose="020B0502040204020203" pitchFamily="34" charset="0"/>
              </a:rPr>
              <a:t>がある。</a:t>
            </a:r>
            <a:endParaRPr lang="en-US" altLang="ja-JP" sz="1800" dirty="0">
              <a:latin typeface="+mj-ea"/>
              <a:cs typeface="Segoe UI" panose="020B0502040204020203" pitchFamily="34" charset="0"/>
            </a:endParaRPr>
          </a:p>
          <a:p>
            <a:pPr marL="285750" indent="-285750">
              <a:buFont typeface="Wingdings" panose="05000000000000000000" pitchFamily="2" charset="2"/>
              <a:buChar char="ü"/>
            </a:pPr>
            <a:r>
              <a:rPr lang="ja-JP" altLang="en-US" dirty="0">
                <a:latin typeface="+mj-ea"/>
                <a:cs typeface="Segoe UI" panose="020B0502040204020203" pitchFamily="34" charset="0"/>
              </a:rPr>
              <a:t>持続可能保証の取得方法について規定はないが、</a:t>
            </a:r>
            <a:r>
              <a:rPr lang="ja-JP" altLang="en-US" dirty="0">
                <a:solidFill>
                  <a:srgbClr val="FF0000"/>
                </a:solidFill>
                <a:latin typeface="+mj-ea"/>
                <a:cs typeface="Segoe UI" panose="020B0502040204020203" pitchFamily="34" charset="0"/>
              </a:rPr>
              <a:t>第三者認証を推奨</a:t>
            </a:r>
            <a:r>
              <a:rPr lang="ja-JP" altLang="en-US" dirty="0">
                <a:latin typeface="+mj-ea"/>
                <a:cs typeface="Segoe UI" panose="020B0502040204020203" pitchFamily="34" charset="0"/>
              </a:rPr>
              <a:t>（以下は例）</a:t>
            </a:r>
            <a:endParaRPr lang="en-US" altLang="ja-JP" dirty="0">
              <a:latin typeface="+mj-ea"/>
              <a:cs typeface="Segoe UI" panose="020B0502040204020203" pitchFamily="34" charset="0"/>
            </a:endParaRPr>
          </a:p>
          <a:p>
            <a:pPr marL="742950" lvl="1" indent="-285750">
              <a:buFont typeface="Arial" panose="020B0604020202020204" pitchFamily="34" charset="0"/>
              <a:buChar char="•"/>
            </a:pPr>
            <a:r>
              <a:rPr lang="en-US" altLang="ja-JP" dirty="0">
                <a:latin typeface="+mj-ea"/>
                <a:cs typeface="Segoe UI" panose="020B0502040204020203" pitchFamily="34" charset="0"/>
              </a:rPr>
              <a:t>ISO 13065:2015</a:t>
            </a:r>
            <a:r>
              <a:rPr lang="ja-JP" altLang="en-US" dirty="0">
                <a:latin typeface="+mj-ea"/>
                <a:cs typeface="Segoe UI" panose="020B0502040204020203" pitchFamily="34" charset="0"/>
              </a:rPr>
              <a:t>（</a:t>
            </a:r>
            <a:r>
              <a:rPr lang="ja-JP" altLang="en-US" dirty="0"/>
              <a:t>バイオエネルギー供給チェーンにおける持続可能性の環境、社会、経済的側面の評価を促進するための原則、基準、及び指標を規定</a:t>
            </a:r>
            <a:r>
              <a:rPr lang="ja-JP" altLang="en-US" dirty="0">
                <a:latin typeface="+mj-ea"/>
                <a:cs typeface="Segoe UI" panose="020B0502040204020203" pitchFamily="34" charset="0"/>
              </a:rPr>
              <a:t>）</a:t>
            </a:r>
            <a:endParaRPr lang="en-US" altLang="ja-JP" dirty="0">
              <a:latin typeface="+mj-ea"/>
              <a:cs typeface="Segoe UI" panose="020B0502040204020203" pitchFamily="34" charset="0"/>
            </a:endParaRPr>
          </a:p>
          <a:p>
            <a:pPr marL="742950" lvl="1" indent="-285750">
              <a:buFont typeface="Arial" panose="020B0604020202020204" pitchFamily="34" charset="0"/>
              <a:buChar char="•"/>
            </a:pPr>
            <a:r>
              <a:rPr lang="en-US" altLang="ja-JP" dirty="0">
                <a:latin typeface="+mj-ea"/>
                <a:cs typeface="Segoe UI" panose="020B0502040204020203" pitchFamily="34" charset="0"/>
              </a:rPr>
              <a:t>ISCC</a:t>
            </a:r>
            <a:r>
              <a:rPr lang="ja-JP" altLang="en-US" dirty="0">
                <a:latin typeface="+mj-ea"/>
                <a:cs typeface="Segoe UI" panose="020B0502040204020203" pitchFamily="34" charset="0"/>
              </a:rPr>
              <a:t> </a:t>
            </a:r>
            <a:r>
              <a:rPr lang="en-US" altLang="ja-JP" dirty="0">
                <a:latin typeface="+mj-ea"/>
                <a:cs typeface="Segoe UI" panose="020B0502040204020203" pitchFamily="34" charset="0"/>
              </a:rPr>
              <a:t>EU</a:t>
            </a:r>
            <a:r>
              <a:rPr lang="ja-JP" altLang="en-US" dirty="0">
                <a:latin typeface="+mj-ea"/>
                <a:cs typeface="Segoe UI" panose="020B0502040204020203" pitchFamily="34" charset="0"/>
              </a:rPr>
              <a:t> </a:t>
            </a:r>
            <a:r>
              <a:rPr lang="en-US" altLang="ja-JP" dirty="0">
                <a:latin typeface="+mj-ea"/>
                <a:cs typeface="Segoe UI" panose="020B0502040204020203" pitchFamily="34" charset="0"/>
              </a:rPr>
              <a:t>certification</a:t>
            </a:r>
          </a:p>
          <a:p>
            <a:pPr marL="742950" lvl="1" indent="-285750">
              <a:buFont typeface="Arial" panose="020B0604020202020204" pitchFamily="34" charset="0"/>
              <a:buChar char="•"/>
            </a:pPr>
            <a:r>
              <a:rPr lang="en-US" altLang="ja-JP" dirty="0">
                <a:latin typeface="+mj-ea"/>
                <a:cs typeface="Segoe UI" panose="020B0502040204020203" pitchFamily="34" charset="0"/>
              </a:rPr>
              <a:t>Green-e</a:t>
            </a:r>
            <a:r>
              <a:rPr lang="en-US" altLang="ja-JP" baseline="30000" dirty="0">
                <a:latin typeface="+mj-ea"/>
                <a:cs typeface="Segoe UI" panose="020B0502040204020203" pitchFamily="34" charset="0"/>
              </a:rPr>
              <a:t>®</a:t>
            </a:r>
            <a:r>
              <a:rPr lang="ja-JP" altLang="en-US" baseline="30000" dirty="0">
                <a:latin typeface="+mj-ea"/>
                <a:cs typeface="Segoe UI" panose="020B0502040204020203" pitchFamily="34" charset="0"/>
              </a:rPr>
              <a:t> </a:t>
            </a:r>
            <a:r>
              <a:rPr lang="en-US" altLang="ja-JP" dirty="0">
                <a:latin typeface="+mj-ea"/>
                <a:cs typeface="Segoe UI" panose="020B0502040204020203" pitchFamily="34" charset="0"/>
              </a:rPr>
              <a:t>Energy certification</a:t>
            </a:r>
            <a:endParaRPr lang="en-US" altLang="ja-JP" baseline="30000" dirty="0">
              <a:latin typeface="+mj-ea"/>
              <a:cs typeface="Segoe UI" panose="020B0502040204020203" pitchFamily="34" charset="0"/>
            </a:endParaRPr>
          </a:p>
          <a:p>
            <a:pPr marL="742950" lvl="1" indent="-285750">
              <a:buFont typeface="Arial" panose="020B0604020202020204" pitchFamily="34" charset="0"/>
              <a:buChar char="•"/>
            </a:pPr>
            <a:r>
              <a:rPr lang="en-US" altLang="ja-JP" dirty="0" err="1">
                <a:latin typeface="+mj-ea"/>
                <a:cs typeface="Segoe UI" panose="020B0502040204020203" pitchFamily="34" charset="0"/>
              </a:rPr>
              <a:t>EKOenergy</a:t>
            </a:r>
            <a:endParaRPr lang="en-US" altLang="ja-JP" dirty="0">
              <a:latin typeface="+mj-ea"/>
              <a:cs typeface="Segoe UI" panose="020B0502040204020203" pitchFamily="34" charset="0"/>
            </a:endParaRPr>
          </a:p>
          <a:p>
            <a:pPr marL="742950" lvl="1" indent="-285750">
              <a:buFont typeface="Arial" panose="020B0604020202020204" pitchFamily="34" charset="0"/>
              <a:buChar char="•"/>
            </a:pPr>
            <a:r>
              <a:rPr lang="en-US" altLang="ja-JP" dirty="0" err="1">
                <a:latin typeface="+mj-ea"/>
                <a:cs typeface="Segoe UI" panose="020B0502040204020203" pitchFamily="34" charset="0"/>
              </a:rPr>
              <a:t>GreenPower</a:t>
            </a:r>
            <a:r>
              <a:rPr lang="en-US" altLang="ja-JP" dirty="0">
                <a:latin typeface="+mj-ea"/>
                <a:cs typeface="Segoe UI" panose="020B0502040204020203" pitchFamily="34" charset="0"/>
              </a:rPr>
              <a:t> Renewable Electricity</a:t>
            </a:r>
            <a:r>
              <a:rPr lang="ja-JP" altLang="en-US" dirty="0">
                <a:latin typeface="+mj-ea"/>
                <a:cs typeface="Segoe UI" panose="020B0502040204020203" pitchFamily="34" charset="0"/>
              </a:rPr>
              <a:t>（オーストラリアにおける認証プログラム）</a:t>
            </a:r>
            <a:endParaRPr lang="en-US" altLang="ja-JP" dirty="0">
              <a:latin typeface="+mj-ea"/>
              <a:cs typeface="Segoe UI" panose="020B0502040204020203" pitchFamily="34" charset="0"/>
            </a:endParaRPr>
          </a:p>
          <a:p>
            <a:pPr marL="742950" lvl="1" indent="-285750">
              <a:buFont typeface="Arial" panose="020B0604020202020204" pitchFamily="34" charset="0"/>
              <a:buChar char="•"/>
            </a:pPr>
            <a:r>
              <a:rPr lang="en-US" altLang="ja-JP" dirty="0"/>
              <a:t>The Low Impact Hydropower Institute (LIHI)</a:t>
            </a:r>
            <a:endParaRPr lang="en-US" altLang="ja-JP" dirty="0">
              <a:latin typeface="+mj-ea"/>
              <a:cs typeface="Segoe UI" panose="020B0502040204020203" pitchFamily="34" charset="0"/>
            </a:endParaRPr>
          </a:p>
          <a:p>
            <a:pPr marL="742950" lvl="1" indent="-285750">
              <a:buFont typeface="Arial" panose="020B0604020202020204" pitchFamily="34" charset="0"/>
              <a:buChar char="•"/>
            </a:pPr>
            <a:r>
              <a:rPr lang="en-US" altLang="ja-JP" dirty="0"/>
              <a:t>The Hydropower Sustainability Council Hydropower Sustainability Standard</a:t>
            </a:r>
            <a:endParaRPr lang="en-US" altLang="ja-JP" dirty="0">
              <a:latin typeface="+mj-ea"/>
              <a:cs typeface="Segoe UI" panose="020B0502040204020203" pitchFamily="34" charset="0"/>
            </a:endParaRPr>
          </a:p>
        </p:txBody>
      </p:sp>
      <p:sp>
        <p:nvSpPr>
          <p:cNvPr id="5" name="Text Box 9">
            <a:extLst>
              <a:ext uri="{FF2B5EF4-FFF2-40B4-BE49-F238E27FC236}">
                <a16:creationId xmlns:a16="http://schemas.microsoft.com/office/drawing/2014/main" id="{2F299781-6EA1-437B-9693-520D1AC76BAA}"/>
              </a:ext>
            </a:extLst>
          </p:cNvPr>
          <p:cNvSpPr txBox="1">
            <a:spLocks noChangeArrowheads="1"/>
          </p:cNvSpPr>
          <p:nvPr/>
        </p:nvSpPr>
        <p:spPr bwMode="auto">
          <a:xfrm>
            <a:off x="231189" y="6997319"/>
            <a:ext cx="9831241" cy="402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0000" tIns="46800" rIns="90000" bIns="46800">
            <a:spAutoFit/>
          </a:bodyPr>
          <a:lstStyle>
            <a:lvl1pPr>
              <a:defRPr kumimoji="1" sz="1600">
                <a:solidFill>
                  <a:schemeClr val="tx1"/>
                </a:solidFill>
                <a:latin typeface="Arial" charset="0"/>
                <a:ea typeface="HGPｺﾞｼｯｸE" charset="0"/>
                <a:cs typeface="HGPｺﾞｼｯｸE" charset="0"/>
              </a:defRPr>
            </a:lvl1pPr>
            <a:lvl2pPr marL="742950" indent="-285750">
              <a:defRPr kumimoji="1" sz="1600">
                <a:solidFill>
                  <a:schemeClr val="tx1"/>
                </a:solidFill>
                <a:latin typeface="Times New Roman" charset="0"/>
                <a:ea typeface="HGPｺﾞｼｯｸE" charset="0"/>
                <a:cs typeface="HGPｺﾞｼｯｸE" charset="0"/>
              </a:defRPr>
            </a:lvl2pPr>
            <a:lvl3pPr marL="1143000" indent="-228600">
              <a:defRPr kumimoji="1" sz="1600">
                <a:solidFill>
                  <a:schemeClr val="tx1"/>
                </a:solidFill>
                <a:latin typeface="Times New Roman" charset="0"/>
                <a:ea typeface="HGPｺﾞｼｯｸE" charset="0"/>
                <a:cs typeface="HGPｺﾞｼｯｸE" charset="0"/>
              </a:defRPr>
            </a:lvl3pPr>
            <a:lvl4pPr marL="1600200" indent="-228600">
              <a:defRPr kumimoji="1" sz="1600">
                <a:solidFill>
                  <a:schemeClr val="tx1"/>
                </a:solidFill>
                <a:latin typeface="Times New Roman" charset="0"/>
                <a:ea typeface="HGPｺﾞｼｯｸE" charset="0"/>
                <a:cs typeface="HGPｺﾞｼｯｸE" charset="0"/>
              </a:defRPr>
            </a:lvl4pPr>
            <a:lvl5pPr marL="2057400" indent="-228600">
              <a:defRPr kumimoji="1" sz="1600">
                <a:solidFill>
                  <a:schemeClr val="tx1"/>
                </a:solidFill>
                <a:latin typeface="Times New Roman" charset="0"/>
                <a:ea typeface="HGPｺﾞｼｯｸE" charset="0"/>
                <a:cs typeface="HGPｺﾞｼｯｸE" charset="0"/>
              </a:defRPr>
            </a:lvl5pPr>
            <a:lvl6pPr marL="2514600" indent="-228600" eaLnBrk="0" hangingPunct="0">
              <a:defRPr kumimoji="1" sz="1600">
                <a:solidFill>
                  <a:schemeClr val="tx1"/>
                </a:solidFill>
                <a:latin typeface="Times New Roman" charset="0"/>
                <a:ea typeface="HGPｺﾞｼｯｸE" charset="0"/>
                <a:cs typeface="HGPｺﾞｼｯｸE" charset="0"/>
              </a:defRPr>
            </a:lvl6pPr>
            <a:lvl7pPr marL="2971800" indent="-228600" eaLnBrk="0" hangingPunct="0">
              <a:defRPr kumimoji="1" sz="1600">
                <a:solidFill>
                  <a:schemeClr val="tx1"/>
                </a:solidFill>
                <a:latin typeface="Times New Roman" charset="0"/>
                <a:ea typeface="HGPｺﾞｼｯｸE" charset="0"/>
                <a:cs typeface="HGPｺﾞｼｯｸE" charset="0"/>
              </a:defRPr>
            </a:lvl7pPr>
            <a:lvl8pPr marL="3429000" indent="-228600" eaLnBrk="0" hangingPunct="0">
              <a:defRPr kumimoji="1" sz="1600">
                <a:solidFill>
                  <a:schemeClr val="tx1"/>
                </a:solidFill>
                <a:latin typeface="Times New Roman" charset="0"/>
                <a:ea typeface="HGPｺﾞｼｯｸE" charset="0"/>
                <a:cs typeface="HGPｺﾞｼｯｸE" charset="0"/>
              </a:defRPr>
            </a:lvl8pPr>
            <a:lvl9pPr marL="3886200" indent="-228600" eaLnBrk="0" hangingPunct="0">
              <a:defRPr kumimoji="1" sz="1600">
                <a:solidFill>
                  <a:schemeClr val="tx1"/>
                </a:solidFill>
                <a:latin typeface="Times New Roman" charset="0"/>
                <a:ea typeface="HGPｺﾞｼｯｸE" charset="0"/>
                <a:cs typeface="HGPｺﾞｼｯｸE" charset="0"/>
              </a:defRPr>
            </a:lvl9pPr>
          </a:lstStyle>
          <a:p>
            <a:pPr marL="352425" indent="-352425" latinLnBrk="1">
              <a:defRPr/>
            </a:pPr>
            <a:r>
              <a:rPr lang="en-US" altLang="ja-JP"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a:t>
            </a:r>
            <a:r>
              <a:rPr lang="ja-JP" altLang="en-US"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出所</a:t>
            </a:r>
            <a:r>
              <a:rPr lang="en-US" altLang="ja-JP"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 RE100 Technical Criteria</a:t>
            </a:r>
            <a:r>
              <a:rPr lang="ja-JP" altLang="en-US"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a:t>
            </a:r>
            <a:r>
              <a:rPr lang="en-US" altLang="ja-JP"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https://www.theclimategroup.org/hubfs/RE100/PDFs/RE100%20technical%20criteria%20+%20appendices%20(15%20April%202025).pdf</a:t>
            </a:r>
            <a:r>
              <a:rPr lang="ja-JP" altLang="en-US" sz="1000" dirty="0">
                <a:latin typeface="Segoe UI" panose="020B0502040204020203" pitchFamily="34" charset="0"/>
                <a:ea typeface="メイリオ" panose="020B0604030504040204" pitchFamily="50" charset="-128"/>
                <a:cs typeface="Segoe UI" panose="020B0502040204020203" pitchFamily="34" charset="0"/>
              </a:rPr>
              <a:t>）、日本気候リーダーズ・パートナーシップ </a:t>
            </a:r>
            <a:r>
              <a:rPr lang="en-US" altLang="ja-JP" sz="1000" dirty="0">
                <a:latin typeface="Segoe UI" panose="020B0502040204020203" pitchFamily="34" charset="0"/>
                <a:ea typeface="メイリオ" panose="020B0604030504040204" pitchFamily="50" charset="-128"/>
                <a:cs typeface="Segoe UI" panose="020B0502040204020203" pitchFamily="34" charset="0"/>
              </a:rPr>
              <a:t>FAQ (https://japan-clp.jp/membership/faq-reoh) </a:t>
            </a:r>
            <a:r>
              <a:rPr lang="ja-JP" altLang="en-US" sz="1000" dirty="0">
                <a:latin typeface="Segoe UI" panose="020B0502040204020203" pitchFamily="34" charset="0"/>
                <a:ea typeface="メイリオ" panose="020B0604030504040204" pitchFamily="50" charset="-128"/>
                <a:cs typeface="Segoe UI" panose="020B0502040204020203" pitchFamily="34" charset="0"/>
              </a:rPr>
              <a:t>を基に作成</a:t>
            </a:r>
          </a:p>
        </p:txBody>
      </p:sp>
    </p:spTree>
    <p:extLst>
      <p:ext uri="{BB962C8B-B14F-4D97-AF65-F5344CB8AC3E}">
        <p14:creationId xmlns:p14="http://schemas.microsoft.com/office/powerpoint/2010/main" val="3137449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F20598-D26F-3F90-DE11-B3EA5210099E}"/>
              </a:ext>
            </a:extLst>
          </p:cNvPr>
          <p:cNvSpPr>
            <a:spLocks noGrp="1"/>
          </p:cNvSpPr>
          <p:nvPr>
            <p:ph type="title"/>
          </p:nvPr>
        </p:nvSpPr>
        <p:spPr/>
        <p:txBody>
          <a:bodyPr/>
          <a:lstStyle/>
          <a:p>
            <a:r>
              <a:rPr lang="en-US" altLang="ja-JP"/>
              <a:t>RE100</a:t>
            </a:r>
            <a:r>
              <a:rPr lang="ja-JP" altLang="en-US"/>
              <a:t>の再エネ調達手法</a:t>
            </a:r>
            <a:endParaRPr kumimoji="1" lang="ja-JP" altLang="en-US"/>
          </a:p>
        </p:txBody>
      </p:sp>
      <p:sp>
        <p:nvSpPr>
          <p:cNvPr id="3" name="コンテンツ プレースホルダー 2">
            <a:extLst>
              <a:ext uri="{FF2B5EF4-FFF2-40B4-BE49-F238E27FC236}">
                <a16:creationId xmlns:a16="http://schemas.microsoft.com/office/drawing/2014/main" id="{B7267F3C-2576-AA09-7CBC-8C52178ECEF9}"/>
              </a:ext>
            </a:extLst>
          </p:cNvPr>
          <p:cNvSpPr>
            <a:spLocks noGrp="1"/>
          </p:cNvSpPr>
          <p:nvPr>
            <p:ph sz="quarter" idx="12"/>
          </p:nvPr>
        </p:nvSpPr>
        <p:spPr>
          <a:xfrm>
            <a:off x="161925" y="1110920"/>
            <a:ext cx="10367963" cy="634941"/>
          </a:xfrm>
        </p:spPr>
        <p:txBody>
          <a:bodyPr/>
          <a:lstStyle/>
          <a:p>
            <a:r>
              <a:rPr lang="en-US" altLang="ja-JP"/>
              <a:t>RE100</a:t>
            </a:r>
            <a:r>
              <a:rPr lang="ja-JP" altLang="en-US"/>
              <a:t>の再エネ電力調達手法としては以下の</a:t>
            </a:r>
            <a:r>
              <a:rPr lang="en-US" altLang="ja-JP"/>
              <a:t>5</a:t>
            </a:r>
            <a:r>
              <a:rPr lang="ja-JP" altLang="en-US"/>
              <a:t>種類、</a:t>
            </a:r>
            <a:r>
              <a:rPr lang="en-US" altLang="ja-JP"/>
              <a:t>8</a:t>
            </a:r>
            <a:r>
              <a:rPr lang="ja-JP" altLang="en-US"/>
              <a:t>手法に分類</a:t>
            </a:r>
            <a:endParaRPr lang="en-US" altLang="ja-JP"/>
          </a:p>
        </p:txBody>
      </p:sp>
      <p:graphicFrame>
        <p:nvGraphicFramePr>
          <p:cNvPr id="14" name="表 13"/>
          <p:cNvGraphicFramePr>
            <a:graphicFrameLocks noGrp="1"/>
          </p:cNvGraphicFramePr>
          <p:nvPr/>
        </p:nvGraphicFramePr>
        <p:xfrm>
          <a:off x="1570017" y="2379131"/>
          <a:ext cx="8959871" cy="4175760"/>
        </p:xfrm>
        <a:graphic>
          <a:graphicData uri="http://schemas.openxmlformats.org/drawingml/2006/table">
            <a:tbl>
              <a:tblPr firstRow="1" bandRow="1"/>
              <a:tblGrid>
                <a:gridCol w="8959871">
                  <a:extLst>
                    <a:ext uri="{9D8B030D-6E8A-4147-A177-3AD203B41FA5}">
                      <a16:colId xmlns:a16="http://schemas.microsoft.com/office/drawing/2014/main" val="20000"/>
                    </a:ext>
                  </a:extLst>
                </a:gridCol>
              </a:tblGrid>
              <a:tr h="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r>
                        <a:rPr kumimoji="1" lang="en-US" altLang="ja-JP" sz="2000" b="1">
                          <a:solidFill>
                            <a:schemeClr val="tx1"/>
                          </a:solidFill>
                          <a:latin typeface="+mn-ea"/>
                          <a:ea typeface="+mn-ea"/>
                        </a:rPr>
                        <a:t>1.</a:t>
                      </a:r>
                      <a:r>
                        <a:rPr kumimoji="1" lang="ja-JP" altLang="en-US" sz="2000" b="1">
                          <a:solidFill>
                            <a:schemeClr val="tx1"/>
                          </a:solidFill>
                          <a:latin typeface="+mn-ea"/>
                          <a:ea typeface="+mn-ea"/>
                        </a:rPr>
                        <a:t>　企業が保有する設備における自家発電</a:t>
                      </a: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0"/>
                  </a:ext>
                </a:extLst>
              </a:tr>
              <a:tr h="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r>
                        <a:rPr kumimoji="1" lang="en-US" altLang="ja-JP" sz="2000" b="1">
                          <a:solidFill>
                            <a:schemeClr val="tx1"/>
                          </a:solidFill>
                          <a:latin typeface="+mn-ea"/>
                          <a:ea typeface="+mn-ea"/>
                        </a:rPr>
                        <a:t>2.</a:t>
                      </a:r>
                      <a:r>
                        <a:rPr kumimoji="1" lang="ja-JP" altLang="en-US" sz="2000" b="1">
                          <a:solidFill>
                            <a:schemeClr val="tx1"/>
                          </a:solidFill>
                          <a:latin typeface="+mn-ea"/>
                          <a:ea typeface="+mn-ea"/>
                        </a:rPr>
                        <a:t>　直接調達（発電事業者との契約）</a:t>
                      </a: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extLst>
                  <a:ext uri="{0D108BD9-81ED-4DB2-BD59-A6C34878D82A}">
                    <a16:rowId xmlns:a16="http://schemas.microsoft.com/office/drawing/2014/main" val="10002"/>
                  </a:ext>
                </a:extLst>
              </a:tr>
              <a:tr h="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0" indent="0">
                        <a:buFont typeface="+mj-lt"/>
                        <a:buNone/>
                      </a:pPr>
                      <a:r>
                        <a:rPr kumimoji="1" lang="en-US" altLang="ja-JP" sz="1800">
                          <a:solidFill>
                            <a:schemeClr val="tx1"/>
                          </a:solidFill>
                          <a:latin typeface="+mn-ea"/>
                          <a:ea typeface="+mn-ea"/>
                        </a:rPr>
                        <a:t>2.1</a:t>
                      </a:r>
                      <a:r>
                        <a:rPr kumimoji="1" lang="ja-JP" altLang="en-US" sz="1800">
                          <a:solidFill>
                            <a:schemeClr val="tx1"/>
                          </a:solidFill>
                          <a:latin typeface="+mn-ea"/>
                          <a:ea typeface="+mn-ea"/>
                        </a:rPr>
                        <a:t>　フィジカル</a:t>
                      </a:r>
                      <a:r>
                        <a:rPr kumimoji="1" lang="en-US" altLang="ja-JP" sz="1800">
                          <a:solidFill>
                            <a:schemeClr val="tx1"/>
                          </a:solidFill>
                          <a:latin typeface="+mn-ea"/>
                          <a:ea typeface="+mn-ea"/>
                        </a:rPr>
                        <a:t>PPA</a:t>
                      </a: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1" lang="en-US" altLang="ja-JP" sz="1800" kern="1200">
                          <a:solidFill>
                            <a:schemeClr val="tx1"/>
                          </a:solidFill>
                          <a:latin typeface="+mn-ea"/>
                          <a:ea typeface="+mn-ea"/>
                          <a:cs typeface="+mn-cs"/>
                        </a:rPr>
                        <a:t>2.2</a:t>
                      </a:r>
                      <a:r>
                        <a:rPr kumimoji="1" lang="ja-JP" altLang="en-US" sz="1800" kern="1200">
                          <a:solidFill>
                            <a:schemeClr val="tx1"/>
                          </a:solidFill>
                          <a:latin typeface="+mn-ea"/>
                          <a:ea typeface="+mn-ea"/>
                          <a:cs typeface="+mn-cs"/>
                        </a:rPr>
                        <a:t>　バーチャル</a:t>
                      </a:r>
                      <a:r>
                        <a:rPr kumimoji="1" lang="en-US" altLang="ja-JP" sz="1800" kern="1200">
                          <a:solidFill>
                            <a:schemeClr val="tx1"/>
                          </a:solidFill>
                          <a:latin typeface="+mn-ea"/>
                          <a:ea typeface="+mn-ea"/>
                          <a:cs typeface="+mn-cs"/>
                        </a:rPr>
                        <a:t>PPA</a:t>
                      </a:r>
                      <a:endParaRPr kumimoji="1" lang="ja-JP" altLang="en-US" sz="1800">
                        <a:solidFill>
                          <a:schemeClr val="tx1"/>
                        </a:solidFill>
                        <a:latin typeface="+mn-ea"/>
                        <a:ea typeface="+mn-ea"/>
                        <a:cs typeface="Meiryo UI" panose="020B0604030504040204" pitchFamily="50" charset="-128"/>
                      </a:endParaRP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pPr marL="0" marR="0" lvl="0" indent="0" algn="l" defTabSz="1007943"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a:ln>
                            <a:noFill/>
                          </a:ln>
                          <a:solidFill>
                            <a:prstClr val="black"/>
                          </a:solidFill>
                          <a:effectLst/>
                          <a:uLnTx/>
                          <a:uFillTx/>
                          <a:latin typeface="+mn-ea"/>
                          <a:ea typeface="+mn-ea"/>
                          <a:cs typeface="+mn-cs"/>
                        </a:rPr>
                        <a:t>3.</a:t>
                      </a:r>
                      <a:r>
                        <a:rPr kumimoji="1" lang="ja-JP" altLang="en-US" sz="2000" b="1" i="0" u="none" strike="noStrike" kern="1200" cap="none" spc="0" normalizeH="0" baseline="0" noProof="0">
                          <a:ln>
                            <a:noFill/>
                          </a:ln>
                          <a:solidFill>
                            <a:prstClr val="black"/>
                          </a:solidFill>
                          <a:effectLst/>
                          <a:uLnTx/>
                          <a:uFillTx/>
                          <a:latin typeface="+mn-ea"/>
                          <a:ea typeface="+mn-ea"/>
                          <a:cs typeface="+mn-cs"/>
                        </a:rPr>
                        <a:t>　電力小売との契約</a:t>
                      </a: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2175374076"/>
                  </a:ext>
                </a:extLst>
              </a:tr>
              <a:tr h="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0" indent="0">
                        <a:buFont typeface="+mj-lt"/>
                        <a:buNone/>
                      </a:pPr>
                      <a:r>
                        <a:rPr kumimoji="1" lang="en-US" altLang="ja-JP" sz="1800">
                          <a:solidFill>
                            <a:schemeClr val="tx1"/>
                          </a:solidFill>
                          <a:latin typeface="+mn-ea"/>
                          <a:ea typeface="+mn-ea"/>
                          <a:cs typeface="Meiryo UI" panose="020B0604030504040204" pitchFamily="50" charset="-128"/>
                        </a:rPr>
                        <a:t>3.1</a:t>
                      </a:r>
                      <a:r>
                        <a:rPr kumimoji="1" lang="ja-JP" altLang="en-US" sz="1800">
                          <a:solidFill>
                            <a:schemeClr val="tx1"/>
                          </a:solidFill>
                          <a:latin typeface="+mn-ea"/>
                          <a:ea typeface="+mn-ea"/>
                          <a:cs typeface="Meiryo UI" panose="020B0604030504040204" pitchFamily="50" charset="-128"/>
                        </a:rPr>
                        <a:t>　電力小売とのプロジェクト特定契約</a:t>
                      </a:r>
                      <a:endParaRPr kumimoji="1" lang="ja-JP" altLang="en-US" sz="1800">
                        <a:solidFill>
                          <a:schemeClr val="tx1"/>
                        </a:solidFill>
                        <a:latin typeface="+mn-ea"/>
                        <a:ea typeface="+mn-ea"/>
                      </a:endParaRP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1" lang="en-US" altLang="ja-JP" sz="1800">
                          <a:solidFill>
                            <a:schemeClr val="tx1"/>
                          </a:solidFill>
                          <a:latin typeface="+mn-ea"/>
                          <a:ea typeface="+mn-ea"/>
                          <a:cs typeface="Meiryo UI" panose="020B0604030504040204" pitchFamily="50" charset="-128"/>
                        </a:rPr>
                        <a:t>3.2</a:t>
                      </a:r>
                      <a:r>
                        <a:rPr kumimoji="1" lang="ja-JP" altLang="en-US" sz="1800">
                          <a:solidFill>
                            <a:schemeClr val="tx1"/>
                          </a:solidFill>
                          <a:latin typeface="+mn-ea"/>
                          <a:ea typeface="+mn-ea"/>
                          <a:cs typeface="Meiryo UI" panose="020B0604030504040204" pitchFamily="50" charset="-128"/>
                        </a:rPr>
                        <a:t>　電力小売との小売供給契約（再エネ電力メニュー）</a:t>
                      </a:r>
                      <a:endParaRPr kumimoji="1" lang="en-US" altLang="ja-JP" sz="1800">
                        <a:solidFill>
                          <a:schemeClr val="tx1"/>
                        </a:solidFill>
                        <a:latin typeface="+mn-ea"/>
                        <a:ea typeface="+mn-ea"/>
                        <a:cs typeface="Meiryo UI" panose="020B0604030504040204" pitchFamily="50" charset="-128"/>
                      </a:endParaRP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0" marR="0" lvl="0" indent="0" algn="l" defTabSz="1007943"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a:ln>
                            <a:noFill/>
                          </a:ln>
                          <a:solidFill>
                            <a:prstClr val="black"/>
                          </a:solidFill>
                          <a:effectLst/>
                          <a:uLnTx/>
                          <a:uFillTx/>
                          <a:latin typeface="+mn-ea"/>
                          <a:ea typeface="+mn-ea"/>
                          <a:cs typeface="+mn-cs"/>
                        </a:rPr>
                        <a:t>4.</a:t>
                      </a:r>
                      <a:r>
                        <a:rPr kumimoji="1" lang="ja-JP" altLang="en-US" sz="2000" b="1" i="0" u="none" strike="noStrike" kern="1200" cap="none" spc="0" normalizeH="0" baseline="0" noProof="0">
                          <a:ln>
                            <a:noFill/>
                          </a:ln>
                          <a:solidFill>
                            <a:prstClr val="black"/>
                          </a:solidFill>
                          <a:effectLst/>
                          <a:uLnTx/>
                          <a:uFillTx/>
                          <a:latin typeface="+mn-ea"/>
                          <a:ea typeface="+mn-ea"/>
                          <a:cs typeface="+mn-cs"/>
                        </a:rPr>
                        <a:t>　再エネ電力証書（</a:t>
                      </a:r>
                      <a:r>
                        <a:rPr kumimoji="1" lang="en-US" altLang="ja-JP" sz="2000" b="1" i="0" u="none" strike="noStrike" kern="1200" cap="none" spc="0" normalizeH="0" baseline="0" noProof="0">
                          <a:ln>
                            <a:noFill/>
                          </a:ln>
                          <a:solidFill>
                            <a:prstClr val="black"/>
                          </a:solidFill>
                          <a:effectLst/>
                          <a:uLnTx/>
                          <a:uFillTx/>
                          <a:latin typeface="+mn-ea"/>
                          <a:ea typeface="+mn-ea"/>
                          <a:cs typeface="+mn-cs"/>
                        </a:rPr>
                        <a:t>EAC)</a:t>
                      </a:r>
                      <a:r>
                        <a:rPr kumimoji="1" lang="ja-JP" altLang="en-US" sz="2000" b="1" i="0" u="none" strike="noStrike" kern="1200" cap="none" spc="0" normalizeH="0" baseline="0" noProof="0">
                          <a:ln>
                            <a:noFill/>
                          </a:ln>
                          <a:solidFill>
                            <a:prstClr val="black"/>
                          </a:solidFill>
                          <a:effectLst/>
                          <a:uLnTx/>
                          <a:uFillTx/>
                          <a:latin typeface="+mn-ea"/>
                          <a:ea typeface="+mn-ea"/>
                          <a:cs typeface="+mn-cs"/>
                        </a:rPr>
                        <a:t>の調達</a:t>
                      </a: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10007"/>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1" lang="en-US" altLang="ja-JP" sz="2000" b="1" i="0" u="none" strike="noStrike" kern="1200" cap="none" spc="0" normalizeH="0" baseline="0" noProof="0">
                          <a:ln>
                            <a:noFill/>
                          </a:ln>
                          <a:solidFill>
                            <a:prstClr val="black"/>
                          </a:solidFill>
                          <a:effectLst/>
                          <a:uLnTx/>
                          <a:uFillTx/>
                          <a:latin typeface="+mn-ea"/>
                          <a:ea typeface="+mn-ea"/>
                          <a:cs typeface="+mn-cs"/>
                        </a:rPr>
                        <a:t>5.</a:t>
                      </a:r>
                      <a:r>
                        <a:rPr kumimoji="1" lang="ja-JP" altLang="en-US" sz="2000" b="1" i="0" u="none" strike="noStrike" kern="1200" cap="none" spc="0" normalizeH="0" baseline="0" noProof="0">
                          <a:ln>
                            <a:noFill/>
                          </a:ln>
                          <a:solidFill>
                            <a:prstClr val="black"/>
                          </a:solidFill>
                          <a:effectLst/>
                          <a:uLnTx/>
                          <a:uFillTx/>
                          <a:latin typeface="+mn-ea"/>
                          <a:ea typeface="+mn-ea"/>
                          <a:cs typeface="+mn-cs"/>
                        </a:rPr>
                        <a:t>　受動的調達</a:t>
                      </a:r>
                      <a:endParaRPr kumimoji="1" lang="en-US" altLang="ja-JP" sz="2000" baseline="0">
                        <a:solidFill>
                          <a:schemeClr val="tx1"/>
                        </a:solidFill>
                        <a:latin typeface="+mn-ea"/>
                        <a:ea typeface="+mn-ea"/>
                        <a:cs typeface="Meiryo UI" panose="020B0604030504040204" pitchFamily="50" charset="-128"/>
                      </a:endParaRP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DCE6F2"/>
                    </a:solidFill>
                  </a:tcPr>
                </a:tc>
                <a:extLst>
                  <a:ext uri="{0D108BD9-81ED-4DB2-BD59-A6C34878D82A}">
                    <a16:rowId xmlns:a16="http://schemas.microsoft.com/office/drawing/2014/main" val="10008"/>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1" lang="en-US" altLang="ja-JP" sz="1800" baseline="0">
                          <a:solidFill>
                            <a:schemeClr val="tx1"/>
                          </a:solidFill>
                          <a:latin typeface="+mn-ea"/>
                          <a:ea typeface="+mn-ea"/>
                          <a:cs typeface="Meiryo UI" panose="020B0604030504040204" pitchFamily="50" charset="-128"/>
                        </a:rPr>
                        <a:t>5.1</a:t>
                      </a:r>
                      <a:r>
                        <a:rPr kumimoji="1" lang="ja-JP" altLang="en-US" sz="1800" baseline="0">
                          <a:solidFill>
                            <a:schemeClr val="tx1"/>
                          </a:solidFill>
                          <a:latin typeface="+mn-ea"/>
                          <a:ea typeface="+mn-ea"/>
                          <a:cs typeface="Meiryo UI" panose="020B0604030504040204" pitchFamily="50" charset="-128"/>
                        </a:rPr>
                        <a:t>　再エネ電力証書（</a:t>
                      </a:r>
                      <a:r>
                        <a:rPr kumimoji="1" lang="en-US" altLang="ja-JP" sz="1800" baseline="0">
                          <a:solidFill>
                            <a:schemeClr val="tx1"/>
                          </a:solidFill>
                          <a:latin typeface="+mn-ea"/>
                          <a:ea typeface="+mn-ea"/>
                          <a:cs typeface="Meiryo UI" panose="020B0604030504040204" pitchFamily="50" charset="-128"/>
                        </a:rPr>
                        <a:t>EAC)</a:t>
                      </a:r>
                      <a:r>
                        <a:rPr kumimoji="1" lang="ja-JP" altLang="en-US" sz="1800" baseline="0">
                          <a:solidFill>
                            <a:schemeClr val="tx1"/>
                          </a:solidFill>
                          <a:latin typeface="+mn-ea"/>
                          <a:ea typeface="+mn-ea"/>
                          <a:cs typeface="Meiryo UI" panose="020B0604030504040204" pitchFamily="50" charset="-128"/>
                        </a:rPr>
                        <a:t>で裏付けられた系統からのデフォルトでの再エネ電力調達</a:t>
                      </a:r>
                      <a:endParaRPr kumimoji="1" lang="en-US" altLang="ja-JP" sz="1800" baseline="0">
                        <a:solidFill>
                          <a:schemeClr val="tx1"/>
                        </a:solidFill>
                        <a:latin typeface="+mn-ea"/>
                        <a:ea typeface="+mn-ea"/>
                        <a:cs typeface="Meiryo UI" panose="020B0604030504040204" pitchFamily="50" charset="-128"/>
                      </a:endParaRP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1" lang="en-US" altLang="ja-JP" sz="1800" baseline="0">
                          <a:solidFill>
                            <a:schemeClr val="tx1"/>
                          </a:solidFill>
                          <a:latin typeface="+mn-ea"/>
                          <a:ea typeface="+mn-ea"/>
                          <a:cs typeface="Meiryo UI" panose="020B0604030504040204" pitchFamily="50" charset="-128"/>
                        </a:rPr>
                        <a:t>5.2</a:t>
                      </a:r>
                      <a:r>
                        <a:rPr kumimoji="1" lang="ja-JP" altLang="en-US" sz="1800" baseline="0">
                          <a:solidFill>
                            <a:schemeClr val="tx1"/>
                          </a:solidFill>
                          <a:latin typeface="+mn-ea"/>
                          <a:ea typeface="+mn-ea"/>
                          <a:cs typeface="Meiryo UI" panose="020B0604030504040204" pitchFamily="50" charset="-128"/>
                        </a:rPr>
                        <a:t>　再エネ電力の割合が</a:t>
                      </a:r>
                      <a:r>
                        <a:rPr kumimoji="1" lang="en-US" altLang="ja-JP" sz="1800" baseline="0">
                          <a:solidFill>
                            <a:schemeClr val="tx1"/>
                          </a:solidFill>
                          <a:latin typeface="+mn-ea"/>
                          <a:ea typeface="+mn-ea"/>
                          <a:cs typeface="Meiryo UI" panose="020B0604030504040204" pitchFamily="50" charset="-128"/>
                        </a:rPr>
                        <a:t>95%</a:t>
                      </a:r>
                      <a:r>
                        <a:rPr kumimoji="1" lang="ja-JP" altLang="en-US" sz="1800" baseline="0">
                          <a:solidFill>
                            <a:schemeClr val="tx1"/>
                          </a:solidFill>
                          <a:latin typeface="+mn-ea"/>
                          <a:ea typeface="+mn-ea"/>
                          <a:cs typeface="Meiryo UI" panose="020B0604030504040204" pitchFamily="50" charset="-128"/>
                        </a:rPr>
                        <a:t>以上の系統からのデフォルトでの調達</a:t>
                      </a:r>
                    </a:p>
                  </a:txBody>
                  <a:tcPr anchor="ctr">
                    <a:lnL w="12700" cmpd="sng">
                      <a:noFill/>
                    </a:lnL>
                    <a:lnR w="12700" cmpd="sng">
                      <a:no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8010950"/>
                  </a:ext>
                </a:extLst>
              </a:tr>
            </a:tbl>
          </a:graphicData>
        </a:graphic>
      </p:graphicFrame>
      <p:sp>
        <p:nvSpPr>
          <p:cNvPr id="15" name="テキスト ボックス 14"/>
          <p:cNvSpPr txBox="1"/>
          <p:nvPr/>
        </p:nvSpPr>
        <p:spPr>
          <a:xfrm>
            <a:off x="231189" y="2379131"/>
            <a:ext cx="1338828" cy="369332"/>
          </a:xfrm>
          <a:prstGeom prst="rect">
            <a:avLst/>
          </a:prstGeom>
          <a:noFill/>
        </p:spPr>
        <p:txBody>
          <a:bodyPr wrap="none" rtlCol="0">
            <a:spAutoFit/>
          </a:bodyPr>
          <a:lstStyle/>
          <a:p>
            <a:pPr defTabSz="914400" fontAlgn="base">
              <a:spcBef>
                <a:spcPct val="0"/>
              </a:spcBef>
              <a:spcAft>
                <a:spcPct val="0"/>
              </a:spcAft>
            </a:pPr>
            <a:r>
              <a:rPr lang="ja-JP" altLang="en-US" sz="1800" b="1">
                <a:solidFill>
                  <a:prstClr val="black"/>
                </a:solidFill>
                <a:latin typeface="Segoe UI"/>
              </a:rPr>
              <a:t>■調達手法</a:t>
            </a:r>
          </a:p>
        </p:txBody>
      </p:sp>
      <p:sp>
        <p:nvSpPr>
          <p:cNvPr id="4" name="Text Box 9">
            <a:extLst>
              <a:ext uri="{FF2B5EF4-FFF2-40B4-BE49-F238E27FC236}">
                <a16:creationId xmlns:a16="http://schemas.microsoft.com/office/drawing/2014/main" id="{36C712AF-D807-DA5C-EC6A-CFEE18508C88}"/>
              </a:ext>
            </a:extLst>
          </p:cNvPr>
          <p:cNvSpPr txBox="1">
            <a:spLocks noChangeArrowheads="1"/>
          </p:cNvSpPr>
          <p:nvPr/>
        </p:nvSpPr>
        <p:spPr bwMode="auto">
          <a:xfrm>
            <a:off x="161925" y="7188161"/>
            <a:ext cx="9900505" cy="37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0000" tIns="46800" rIns="90000" bIns="46800">
            <a:spAutoFit/>
          </a:bodyPr>
          <a:lstStyle>
            <a:lvl1pPr>
              <a:defRPr kumimoji="1" sz="1600">
                <a:solidFill>
                  <a:schemeClr val="tx1"/>
                </a:solidFill>
                <a:latin typeface="Arial" charset="0"/>
                <a:ea typeface="HGPｺﾞｼｯｸE" charset="0"/>
                <a:cs typeface="HGPｺﾞｼｯｸE" charset="0"/>
              </a:defRPr>
            </a:lvl1pPr>
            <a:lvl2pPr marL="742950" indent="-285750">
              <a:defRPr kumimoji="1" sz="1600">
                <a:solidFill>
                  <a:schemeClr val="tx1"/>
                </a:solidFill>
                <a:latin typeface="Times New Roman" charset="0"/>
                <a:ea typeface="HGPｺﾞｼｯｸE" charset="0"/>
                <a:cs typeface="HGPｺﾞｼｯｸE" charset="0"/>
              </a:defRPr>
            </a:lvl2pPr>
            <a:lvl3pPr marL="1143000" indent="-228600">
              <a:defRPr kumimoji="1" sz="1600">
                <a:solidFill>
                  <a:schemeClr val="tx1"/>
                </a:solidFill>
                <a:latin typeface="Times New Roman" charset="0"/>
                <a:ea typeface="HGPｺﾞｼｯｸE" charset="0"/>
                <a:cs typeface="HGPｺﾞｼｯｸE" charset="0"/>
              </a:defRPr>
            </a:lvl3pPr>
            <a:lvl4pPr marL="1600200" indent="-228600">
              <a:defRPr kumimoji="1" sz="1600">
                <a:solidFill>
                  <a:schemeClr val="tx1"/>
                </a:solidFill>
                <a:latin typeface="Times New Roman" charset="0"/>
                <a:ea typeface="HGPｺﾞｼｯｸE" charset="0"/>
                <a:cs typeface="HGPｺﾞｼｯｸE" charset="0"/>
              </a:defRPr>
            </a:lvl4pPr>
            <a:lvl5pPr marL="2057400" indent="-228600">
              <a:defRPr kumimoji="1" sz="1600">
                <a:solidFill>
                  <a:schemeClr val="tx1"/>
                </a:solidFill>
                <a:latin typeface="Times New Roman" charset="0"/>
                <a:ea typeface="HGPｺﾞｼｯｸE" charset="0"/>
                <a:cs typeface="HGPｺﾞｼｯｸE" charset="0"/>
              </a:defRPr>
            </a:lvl5pPr>
            <a:lvl6pPr marL="2514600" indent="-228600" eaLnBrk="0" hangingPunct="0">
              <a:defRPr kumimoji="1" sz="1600">
                <a:solidFill>
                  <a:schemeClr val="tx1"/>
                </a:solidFill>
                <a:latin typeface="Times New Roman" charset="0"/>
                <a:ea typeface="HGPｺﾞｼｯｸE" charset="0"/>
                <a:cs typeface="HGPｺﾞｼｯｸE" charset="0"/>
              </a:defRPr>
            </a:lvl6pPr>
            <a:lvl7pPr marL="2971800" indent="-228600" eaLnBrk="0" hangingPunct="0">
              <a:defRPr kumimoji="1" sz="1600">
                <a:solidFill>
                  <a:schemeClr val="tx1"/>
                </a:solidFill>
                <a:latin typeface="Times New Roman" charset="0"/>
                <a:ea typeface="HGPｺﾞｼｯｸE" charset="0"/>
                <a:cs typeface="HGPｺﾞｼｯｸE" charset="0"/>
              </a:defRPr>
            </a:lvl7pPr>
            <a:lvl8pPr marL="3429000" indent="-228600" eaLnBrk="0" hangingPunct="0">
              <a:defRPr kumimoji="1" sz="1600">
                <a:solidFill>
                  <a:schemeClr val="tx1"/>
                </a:solidFill>
                <a:latin typeface="Times New Roman" charset="0"/>
                <a:ea typeface="HGPｺﾞｼｯｸE" charset="0"/>
                <a:cs typeface="HGPｺﾞｼｯｸE" charset="0"/>
              </a:defRPr>
            </a:lvl8pPr>
            <a:lvl9pPr marL="3886200" indent="-228600" eaLnBrk="0" hangingPunct="0">
              <a:defRPr kumimoji="1" sz="1600">
                <a:solidFill>
                  <a:schemeClr val="tx1"/>
                </a:solidFill>
                <a:latin typeface="Times New Roman" charset="0"/>
                <a:ea typeface="HGPｺﾞｼｯｸE" charset="0"/>
                <a:cs typeface="HGPｺﾞｼｯｸE" charset="0"/>
              </a:defRPr>
            </a:lvl9pPr>
          </a:lstStyle>
          <a:p>
            <a:pPr marL="352425" indent="-352425" latinLnBrk="1">
              <a:defRPr/>
            </a:pPr>
            <a:r>
              <a:rPr lang="en-US" altLang="ja-JP" sz="9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a:t>
            </a:r>
            <a:r>
              <a:rPr lang="ja-JP" altLang="en-US" sz="9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出所</a:t>
            </a:r>
            <a:r>
              <a:rPr lang="en-US" altLang="ja-JP" sz="9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 RE100 Technical Criteria</a:t>
            </a:r>
            <a:r>
              <a:rPr lang="ja-JP" altLang="en-US" sz="9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 （</a:t>
            </a:r>
            <a:r>
              <a:rPr lang="en-US" altLang="ja-JP" sz="9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https://www.theclimategroup.org/hubfs/RE100/PDFs/RE100%20technical%20criteria%20+%20appendices%20(15%20April%202025).pdf</a:t>
            </a:r>
            <a:r>
              <a:rPr lang="ja-JP" altLang="en-US" sz="900" dirty="0">
                <a:latin typeface="Segoe UI" panose="020B0502040204020203" pitchFamily="34" charset="0"/>
                <a:ea typeface="メイリオ" panose="020B0604030504040204" pitchFamily="50" charset="-128"/>
                <a:cs typeface="Segoe UI" panose="020B0502040204020203" pitchFamily="34" charset="0"/>
              </a:rPr>
              <a:t>）</a:t>
            </a:r>
            <a:r>
              <a:rPr lang="en-US" altLang="ja-JP" sz="900" dirty="0">
                <a:latin typeface="Segoe UI" panose="020B0502040204020203" pitchFamily="34" charset="0"/>
                <a:ea typeface="メイリオ" panose="020B0604030504040204" pitchFamily="50" charset="-128"/>
                <a:cs typeface="Segoe UI" panose="020B0502040204020203" pitchFamily="34" charset="0"/>
              </a:rPr>
              <a:t>, </a:t>
            </a:r>
            <a:br>
              <a:rPr lang="en-US" altLang="ja-JP" sz="900" dirty="0">
                <a:latin typeface="Segoe UI" panose="020B0502040204020203" pitchFamily="34" charset="0"/>
                <a:ea typeface="メイリオ" panose="020B0604030504040204" pitchFamily="50" charset="-128"/>
                <a:cs typeface="Segoe UI" panose="020B0502040204020203" pitchFamily="34" charset="0"/>
              </a:rPr>
            </a:br>
            <a:r>
              <a:rPr lang="ja-JP" altLang="en-US" sz="900" dirty="0">
                <a:latin typeface="Segoe UI" panose="020B0502040204020203" pitchFamily="34" charset="0"/>
                <a:ea typeface="メイリオ" panose="020B0604030504040204" pitchFamily="50" charset="-128"/>
                <a:cs typeface="Segoe UI" panose="020B0502040204020203" pitchFamily="34" charset="0"/>
              </a:rPr>
              <a:t>日本気候リーダーズ・パートナーシップ </a:t>
            </a:r>
            <a:r>
              <a:rPr lang="en-US" altLang="ja-JP" sz="900" dirty="0">
                <a:latin typeface="Segoe UI" panose="020B0502040204020203" pitchFamily="34" charset="0"/>
                <a:ea typeface="メイリオ" panose="020B0604030504040204" pitchFamily="50" charset="-128"/>
                <a:cs typeface="Segoe UI" panose="020B0502040204020203" pitchFamily="34" charset="0"/>
              </a:rPr>
              <a:t>FAQ (https://japan-clp.jp/membership/faq-reoh) </a:t>
            </a:r>
            <a:r>
              <a:rPr lang="ja-JP" altLang="en-US" sz="900" dirty="0">
                <a:latin typeface="Segoe UI" panose="020B0502040204020203" pitchFamily="34" charset="0"/>
                <a:ea typeface="メイリオ" panose="020B0604030504040204" pitchFamily="50" charset="-128"/>
                <a:cs typeface="Segoe UI" panose="020B0502040204020203" pitchFamily="34" charset="0"/>
              </a:rPr>
              <a:t>を基に作成</a:t>
            </a:r>
          </a:p>
        </p:txBody>
      </p:sp>
    </p:spTree>
    <p:extLst>
      <p:ext uri="{BB962C8B-B14F-4D97-AF65-F5344CB8AC3E}">
        <p14:creationId xmlns:p14="http://schemas.microsoft.com/office/powerpoint/2010/main" val="3477162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a:extLst>
              <a:ext uri="{FF2B5EF4-FFF2-40B4-BE49-F238E27FC236}">
                <a16:creationId xmlns:a16="http://schemas.microsoft.com/office/drawing/2014/main" id="{B2E6E838-1929-8138-4EB4-372A4BF48C24}"/>
              </a:ext>
            </a:extLst>
          </p:cNvPr>
          <p:cNvSpPr/>
          <p:nvPr/>
        </p:nvSpPr>
        <p:spPr>
          <a:xfrm>
            <a:off x="6657266" y="3686814"/>
            <a:ext cx="2942617" cy="305380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a:solidFill>
                <a:schemeClr val="tx1"/>
              </a:solidFill>
              <a:latin typeface="Meiryo UI" panose="020B0604030504040204" pitchFamily="50" charset="-128"/>
              <a:ea typeface="Meiryo UI" panose="020B0604030504040204" pitchFamily="50" charset="-128"/>
            </a:endParaRPr>
          </a:p>
        </p:txBody>
      </p:sp>
      <p:sp>
        <p:nvSpPr>
          <p:cNvPr id="2" name="タイトル 1"/>
          <p:cNvSpPr>
            <a:spLocks noGrp="1"/>
          </p:cNvSpPr>
          <p:nvPr>
            <p:ph type="title"/>
          </p:nvPr>
        </p:nvSpPr>
        <p:spPr/>
        <p:txBody>
          <a:bodyPr/>
          <a:lstStyle/>
          <a:p>
            <a:r>
              <a:rPr lang="en-US" altLang="ja-JP"/>
              <a:t>RE100</a:t>
            </a:r>
            <a:r>
              <a:rPr lang="ja-JP" altLang="en-US"/>
              <a:t>とは？</a:t>
            </a:r>
            <a:endParaRPr kumimoji="1" lang="ja-JP" altLang="en-US"/>
          </a:p>
        </p:txBody>
      </p:sp>
      <p:sp>
        <p:nvSpPr>
          <p:cNvPr id="3" name="コンテンツ プレースホルダー 2"/>
          <p:cNvSpPr>
            <a:spLocks noGrp="1"/>
          </p:cNvSpPr>
          <p:nvPr>
            <p:ph sz="quarter" idx="12"/>
          </p:nvPr>
        </p:nvSpPr>
        <p:spPr>
          <a:xfrm>
            <a:off x="161925" y="1110920"/>
            <a:ext cx="10367963" cy="1327438"/>
          </a:xfrm>
        </p:spPr>
        <p:txBody>
          <a:bodyPr/>
          <a:lstStyle/>
          <a:p>
            <a:r>
              <a:rPr lang="en-US" altLang="ja-JP" dirty="0"/>
              <a:t>RE100</a:t>
            </a:r>
            <a:r>
              <a:rPr lang="ja-JP" altLang="en-US" dirty="0"/>
              <a:t>（</a:t>
            </a:r>
            <a:r>
              <a:rPr lang="en-US" altLang="ja-JP" dirty="0"/>
              <a:t>100% Renewable Electricity</a:t>
            </a:r>
            <a:r>
              <a:rPr lang="ja-JP" altLang="en-US" dirty="0"/>
              <a:t>）とは、</a:t>
            </a:r>
            <a:r>
              <a:rPr lang="en-US" altLang="ja-JP" dirty="0"/>
              <a:t>2014</a:t>
            </a:r>
            <a:r>
              <a:rPr lang="ja-JP" altLang="en-US" dirty="0"/>
              <a:t>年に結成した、世界で影響力のある企業が、事業で使用する電力の再生可能エネルギー</a:t>
            </a:r>
            <a:r>
              <a:rPr lang="en-US" altLang="ja-JP" dirty="0"/>
              <a:t>100</a:t>
            </a:r>
            <a:r>
              <a:rPr lang="ja-JP" altLang="en-US" dirty="0"/>
              <a:t>％化にコミットする協働イニシアチブ</a:t>
            </a:r>
            <a:endParaRPr lang="en-US" altLang="ja-JP" dirty="0"/>
          </a:p>
          <a:p>
            <a:pPr>
              <a:buClr>
                <a:schemeClr val="tx1"/>
              </a:buClr>
            </a:pPr>
            <a:r>
              <a:rPr lang="ja-JP" altLang="en-US" b="1" dirty="0">
                <a:solidFill>
                  <a:srgbClr val="FF0000"/>
                </a:solidFill>
              </a:rPr>
              <a:t>事業で用いる電力を</a:t>
            </a:r>
            <a:r>
              <a:rPr lang="en-US" altLang="ja-JP" b="1" dirty="0">
                <a:solidFill>
                  <a:srgbClr val="FF0000"/>
                </a:solidFill>
              </a:rPr>
              <a:t>100</a:t>
            </a:r>
            <a:r>
              <a:rPr lang="ja-JP" altLang="en-US" b="1" dirty="0">
                <a:solidFill>
                  <a:srgbClr val="FF0000"/>
                </a:solidFill>
              </a:rPr>
              <a:t>％再エネ電力で調達すること</a:t>
            </a:r>
            <a:r>
              <a:rPr lang="ja-JP" altLang="en-US" dirty="0"/>
              <a:t>を目標とする</a:t>
            </a:r>
            <a:endParaRPr lang="en-US" altLang="ja-JP" dirty="0"/>
          </a:p>
        </p:txBody>
      </p:sp>
      <p:sp>
        <p:nvSpPr>
          <p:cNvPr id="13" name="四角形: 角を丸くする 12">
            <a:extLst>
              <a:ext uri="{FF2B5EF4-FFF2-40B4-BE49-F238E27FC236}">
                <a16:creationId xmlns:a16="http://schemas.microsoft.com/office/drawing/2014/main" id="{A035EE7E-A751-D4FB-2F6E-C78FAEC17357}"/>
              </a:ext>
            </a:extLst>
          </p:cNvPr>
          <p:cNvSpPr/>
          <p:nvPr/>
        </p:nvSpPr>
        <p:spPr>
          <a:xfrm>
            <a:off x="506396" y="2833268"/>
            <a:ext cx="9679021" cy="4367719"/>
          </a:xfrm>
          <a:prstGeom prst="roundRect">
            <a:avLst>
              <a:gd name="adj" fmla="val 9095"/>
            </a:avLst>
          </a:prstGeom>
          <a:noFill/>
          <a:ln w="38100">
            <a:solidFill>
              <a:srgbClr val="50B948"/>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a:solidFill>
                <a:schemeClr val="tx1"/>
              </a:solidFill>
              <a:latin typeface="Meiryo UI" panose="020B0604030504040204" pitchFamily="50" charset="-128"/>
              <a:ea typeface="Meiryo UI" panose="020B0604030504040204" pitchFamily="50" charset="-128"/>
            </a:endParaRPr>
          </a:p>
        </p:txBody>
      </p:sp>
      <p:pic>
        <p:nvPicPr>
          <p:cNvPr id="12" name="図 11">
            <a:extLst>
              <a:ext uri="{FF2B5EF4-FFF2-40B4-BE49-F238E27FC236}">
                <a16:creationId xmlns:a16="http://schemas.microsoft.com/office/drawing/2014/main" id="{EEFB40D7-F6F7-C11B-5148-5B9B7CE24425}"/>
              </a:ext>
            </a:extLst>
          </p:cNvPr>
          <p:cNvPicPr>
            <a:picLocks noChangeAspect="1"/>
          </p:cNvPicPr>
          <p:nvPr/>
        </p:nvPicPr>
        <p:blipFill>
          <a:blip r:embed="rId2"/>
          <a:stretch>
            <a:fillRect/>
          </a:stretch>
        </p:blipFill>
        <p:spPr>
          <a:xfrm>
            <a:off x="4030803" y="2361414"/>
            <a:ext cx="2280004" cy="930285"/>
          </a:xfrm>
          <a:prstGeom prst="rect">
            <a:avLst/>
          </a:prstGeom>
        </p:spPr>
      </p:pic>
      <p:sp>
        <p:nvSpPr>
          <p:cNvPr id="14" name="矢印: 左 13">
            <a:extLst>
              <a:ext uri="{FF2B5EF4-FFF2-40B4-BE49-F238E27FC236}">
                <a16:creationId xmlns:a16="http://schemas.microsoft.com/office/drawing/2014/main" id="{04B2419A-A1E1-E79C-CD67-A1992509691D}"/>
              </a:ext>
            </a:extLst>
          </p:cNvPr>
          <p:cNvSpPr/>
          <p:nvPr/>
        </p:nvSpPr>
        <p:spPr>
          <a:xfrm>
            <a:off x="4778881" y="4474889"/>
            <a:ext cx="978408" cy="1142739"/>
          </a:xfrm>
          <a:prstGeom prst="leftArrow">
            <a:avLst/>
          </a:prstGeom>
          <a:solidFill>
            <a:srgbClr val="51B948"/>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a:solidFill>
                <a:schemeClr val="tx1"/>
              </a:solidFill>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6ACF6F92-5D47-C8BD-6667-E103C9B45DB6}"/>
              </a:ext>
            </a:extLst>
          </p:cNvPr>
          <p:cNvSpPr/>
          <p:nvPr/>
        </p:nvSpPr>
        <p:spPr>
          <a:xfrm>
            <a:off x="4550015" y="3538153"/>
            <a:ext cx="1591782" cy="7386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spAutoFit/>
          </a:bodyPr>
          <a:lstStyle/>
          <a:p>
            <a:pPr algn="ctr"/>
            <a:r>
              <a:rPr kumimoji="1" lang="ja-JP" altLang="en-US" sz="2400" b="1">
                <a:solidFill>
                  <a:srgbClr val="008000"/>
                </a:solidFill>
                <a:latin typeface="Meiryo UI" panose="020B0604030504040204" pitchFamily="50" charset="-128"/>
                <a:ea typeface="Meiryo UI" panose="020B0604030504040204" pitchFamily="50" charset="-128"/>
              </a:rPr>
              <a:t>再エネ</a:t>
            </a:r>
            <a:endParaRPr kumimoji="1" lang="en-US" altLang="ja-JP" sz="2400" b="1">
              <a:solidFill>
                <a:srgbClr val="008000"/>
              </a:solidFill>
              <a:latin typeface="Meiryo UI" panose="020B0604030504040204" pitchFamily="50" charset="-128"/>
              <a:ea typeface="Meiryo UI" panose="020B0604030504040204" pitchFamily="50" charset="-128"/>
            </a:endParaRPr>
          </a:p>
          <a:p>
            <a:pPr algn="ctr"/>
            <a:r>
              <a:rPr kumimoji="1" lang="en-US" altLang="ja-JP" sz="2400" b="1">
                <a:solidFill>
                  <a:srgbClr val="008000"/>
                </a:solidFill>
                <a:latin typeface="Meiryo UI" panose="020B0604030504040204" pitchFamily="50" charset="-128"/>
                <a:ea typeface="Meiryo UI" panose="020B0604030504040204" pitchFamily="50" charset="-128"/>
              </a:rPr>
              <a:t>100%</a:t>
            </a:r>
            <a:r>
              <a:rPr kumimoji="1" lang="ja-JP" altLang="en-US" sz="2400" b="1">
                <a:solidFill>
                  <a:srgbClr val="008000"/>
                </a:solidFill>
                <a:latin typeface="Meiryo UI" panose="020B0604030504040204" pitchFamily="50" charset="-128"/>
                <a:ea typeface="Meiryo UI" panose="020B0604030504040204" pitchFamily="50" charset="-128"/>
              </a:rPr>
              <a:t>調達</a:t>
            </a:r>
          </a:p>
        </p:txBody>
      </p:sp>
      <p:sp>
        <p:nvSpPr>
          <p:cNvPr id="16" name="正方形/長方形 15">
            <a:extLst>
              <a:ext uri="{FF2B5EF4-FFF2-40B4-BE49-F238E27FC236}">
                <a16:creationId xmlns:a16="http://schemas.microsoft.com/office/drawing/2014/main" id="{148765CB-09BC-0459-EE6F-1F329628EF68}"/>
              </a:ext>
            </a:extLst>
          </p:cNvPr>
          <p:cNvSpPr/>
          <p:nvPr/>
        </p:nvSpPr>
        <p:spPr>
          <a:xfrm>
            <a:off x="1091930" y="3686814"/>
            <a:ext cx="2942617" cy="305380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5A0BC4A4-9D36-1E89-2946-C0055BC831DE}"/>
              </a:ext>
            </a:extLst>
          </p:cNvPr>
          <p:cNvSpPr/>
          <p:nvPr/>
        </p:nvSpPr>
        <p:spPr>
          <a:xfrm>
            <a:off x="1558315" y="3472952"/>
            <a:ext cx="2009847" cy="45392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en-US" altLang="ja-JP" sz="1600" b="1">
                <a:solidFill>
                  <a:schemeClr val="tx1"/>
                </a:solidFill>
                <a:latin typeface="Meiryo UI" panose="020B0604030504040204" pitchFamily="50" charset="-128"/>
                <a:ea typeface="Meiryo UI" panose="020B0604030504040204" pitchFamily="50" charset="-128"/>
              </a:rPr>
              <a:t>RE100</a:t>
            </a:r>
            <a:r>
              <a:rPr kumimoji="1" lang="ja-JP" altLang="en-US" sz="1600" b="1">
                <a:solidFill>
                  <a:schemeClr val="tx1"/>
                </a:solidFill>
                <a:latin typeface="Meiryo UI" panose="020B0604030504040204" pitchFamily="50" charset="-128"/>
                <a:ea typeface="Meiryo UI" panose="020B0604030504040204" pitchFamily="50" charset="-128"/>
              </a:rPr>
              <a:t>企業</a:t>
            </a:r>
          </a:p>
        </p:txBody>
      </p:sp>
      <p:sp>
        <p:nvSpPr>
          <p:cNvPr id="19" name="正方形/長方形 18">
            <a:extLst>
              <a:ext uri="{FF2B5EF4-FFF2-40B4-BE49-F238E27FC236}">
                <a16:creationId xmlns:a16="http://schemas.microsoft.com/office/drawing/2014/main" id="{C5EE645B-E42A-E899-B037-04B9A23CB7CC}"/>
              </a:ext>
            </a:extLst>
          </p:cNvPr>
          <p:cNvSpPr/>
          <p:nvPr/>
        </p:nvSpPr>
        <p:spPr>
          <a:xfrm>
            <a:off x="7123651" y="3472952"/>
            <a:ext cx="2009847" cy="453928"/>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600" b="1">
                <a:solidFill>
                  <a:schemeClr val="tx1"/>
                </a:solidFill>
                <a:latin typeface="Meiryo UI" panose="020B0604030504040204" pitchFamily="50" charset="-128"/>
                <a:ea typeface="Meiryo UI" panose="020B0604030504040204" pitchFamily="50" charset="-128"/>
              </a:rPr>
              <a:t>再エネ</a:t>
            </a:r>
          </a:p>
        </p:txBody>
      </p:sp>
      <p:pic>
        <p:nvPicPr>
          <p:cNvPr id="21" name="グラフィックス 20" descr="建物 枠線">
            <a:extLst>
              <a:ext uri="{FF2B5EF4-FFF2-40B4-BE49-F238E27FC236}">
                <a16:creationId xmlns:a16="http://schemas.microsoft.com/office/drawing/2014/main" id="{75785B6C-2918-E449-D9C5-CA2DC79FEC1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060318" y="4170797"/>
            <a:ext cx="1005840" cy="1005840"/>
          </a:xfrm>
          <a:prstGeom prst="rect">
            <a:avLst/>
          </a:prstGeom>
        </p:spPr>
      </p:pic>
      <p:pic>
        <p:nvPicPr>
          <p:cNvPr id="25" name="グラフィックス 24" descr="工場 枠線">
            <a:extLst>
              <a:ext uri="{FF2B5EF4-FFF2-40B4-BE49-F238E27FC236}">
                <a16:creationId xmlns:a16="http://schemas.microsoft.com/office/drawing/2014/main" id="{74212C32-0C55-9813-30AA-97E3A3ACB20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60318" y="5386462"/>
            <a:ext cx="1005840" cy="1005840"/>
          </a:xfrm>
          <a:prstGeom prst="rect">
            <a:avLst/>
          </a:prstGeom>
        </p:spPr>
      </p:pic>
      <p:pic>
        <p:nvPicPr>
          <p:cNvPr id="29" name="グラフィックス 28" descr="風力タービン 枠線">
            <a:extLst>
              <a:ext uri="{FF2B5EF4-FFF2-40B4-BE49-F238E27FC236}">
                <a16:creationId xmlns:a16="http://schemas.microsoft.com/office/drawing/2014/main" id="{9C19E79D-73A8-2E5B-C9E7-2ABB64645F5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056953" y="5429550"/>
            <a:ext cx="914400" cy="914400"/>
          </a:xfrm>
          <a:prstGeom prst="rect">
            <a:avLst/>
          </a:prstGeom>
        </p:spPr>
      </p:pic>
      <p:pic>
        <p:nvPicPr>
          <p:cNvPr id="31" name="グラフィックス 30" descr="水力発電 枠線">
            <a:extLst>
              <a:ext uri="{FF2B5EF4-FFF2-40B4-BE49-F238E27FC236}">
                <a16:creationId xmlns:a16="http://schemas.microsoft.com/office/drawing/2014/main" id="{C705F51D-C8E7-6D2B-CF17-DE79B3F755E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442584" y="5518730"/>
            <a:ext cx="914400" cy="914400"/>
          </a:xfrm>
          <a:prstGeom prst="rect">
            <a:avLst/>
          </a:prstGeom>
        </p:spPr>
      </p:pic>
      <p:pic>
        <p:nvPicPr>
          <p:cNvPr id="33" name="グラフィックス 32" descr="ソーラー パネル 枠線">
            <a:extLst>
              <a:ext uri="{FF2B5EF4-FFF2-40B4-BE49-F238E27FC236}">
                <a16:creationId xmlns:a16="http://schemas.microsoft.com/office/drawing/2014/main" id="{AF0CD9FE-057B-E4E7-634E-6D817150220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671374" y="4216517"/>
            <a:ext cx="914400" cy="914400"/>
          </a:xfrm>
          <a:prstGeom prst="rect">
            <a:avLst/>
          </a:prstGeom>
        </p:spPr>
      </p:pic>
      <p:sp>
        <p:nvSpPr>
          <p:cNvPr id="4" name="テキスト ボックス 3">
            <a:extLst>
              <a:ext uri="{FF2B5EF4-FFF2-40B4-BE49-F238E27FC236}">
                <a16:creationId xmlns:a16="http://schemas.microsoft.com/office/drawing/2014/main" id="{41438303-0ECD-C91E-B66B-B82BD2359FC3}"/>
              </a:ext>
            </a:extLst>
          </p:cNvPr>
          <p:cNvSpPr txBox="1"/>
          <p:nvPr/>
        </p:nvSpPr>
        <p:spPr>
          <a:xfrm>
            <a:off x="161925" y="7313454"/>
            <a:ext cx="3852337" cy="246221"/>
          </a:xfrm>
          <a:prstGeom prst="rect">
            <a:avLst/>
          </a:prstGeom>
          <a:noFill/>
        </p:spPr>
        <p:txBody>
          <a:bodyPr wrap="none" rtlCol="0">
            <a:spAutoFit/>
          </a:bodyPr>
          <a:lstStyle/>
          <a:p>
            <a:r>
              <a:rPr lang="en-US" altLang="ja-JP" sz="1000" dirty="0"/>
              <a:t>[</a:t>
            </a:r>
            <a:r>
              <a:rPr lang="ja-JP" altLang="en-US" sz="1000" dirty="0"/>
              <a:t>出所</a:t>
            </a:r>
            <a:r>
              <a:rPr lang="en-US" altLang="ja-JP" sz="1000" dirty="0"/>
              <a:t>] JCLP</a:t>
            </a:r>
            <a:r>
              <a:rPr lang="ja-JP" altLang="en-US" sz="1000" dirty="0"/>
              <a:t>ホームページ（</a:t>
            </a:r>
            <a:r>
              <a:rPr lang="en-US" altLang="ja-JP" sz="1000" dirty="0"/>
              <a:t>https://japan-clp.jp/climate/reoh</a:t>
            </a:r>
            <a:r>
              <a:rPr lang="ja-JP" altLang="en-US" sz="1000" dirty="0"/>
              <a:t>）</a:t>
            </a:r>
            <a:endParaRPr kumimoji="1" lang="ja-JP" altLang="en-US" sz="1000" dirty="0"/>
          </a:p>
        </p:txBody>
      </p:sp>
    </p:spTree>
    <p:extLst>
      <p:ext uri="{BB962C8B-B14F-4D97-AF65-F5344CB8AC3E}">
        <p14:creationId xmlns:p14="http://schemas.microsoft.com/office/powerpoint/2010/main" val="5888910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a:t>RE100</a:t>
            </a:r>
            <a:r>
              <a:rPr lang="ja-JP" altLang="en-US"/>
              <a:t>の運営機関</a:t>
            </a:r>
            <a:endParaRPr kumimoji="1" lang="ja-JP" altLang="en-US"/>
          </a:p>
        </p:txBody>
      </p:sp>
      <p:sp>
        <p:nvSpPr>
          <p:cNvPr id="3" name="コンテンツ プレースホルダー 2"/>
          <p:cNvSpPr>
            <a:spLocks noGrp="1"/>
          </p:cNvSpPr>
          <p:nvPr>
            <p:ph sz="quarter" idx="12"/>
          </p:nvPr>
        </p:nvSpPr>
        <p:spPr>
          <a:xfrm>
            <a:off x="161925" y="1110920"/>
            <a:ext cx="10367963" cy="1404382"/>
          </a:xfrm>
        </p:spPr>
        <p:txBody>
          <a:bodyPr/>
          <a:lstStyle/>
          <a:p>
            <a:r>
              <a:rPr lang="en-US" altLang="ja-JP" dirty="0"/>
              <a:t>CDP</a:t>
            </a:r>
            <a:r>
              <a:rPr lang="ja-JP" altLang="en-US" dirty="0"/>
              <a:t>とのパートナーシップの下、</a:t>
            </a:r>
            <a:r>
              <a:rPr lang="en-US" altLang="ja-JP" dirty="0"/>
              <a:t>Climate</a:t>
            </a:r>
            <a:r>
              <a:rPr lang="ja-JP" altLang="en-US" dirty="0"/>
              <a:t> </a:t>
            </a:r>
            <a:r>
              <a:rPr lang="en-US" altLang="ja-JP" dirty="0"/>
              <a:t>Group</a:t>
            </a:r>
            <a:r>
              <a:rPr lang="ja-JP" altLang="en-US" dirty="0"/>
              <a:t>が運営</a:t>
            </a:r>
            <a:endParaRPr lang="en-US" altLang="ja-JP" dirty="0"/>
          </a:p>
          <a:p>
            <a:r>
              <a:rPr lang="ja-JP" altLang="en-US" dirty="0"/>
              <a:t>日本窓口は日本気候リーダーズ・パートナーシップ（</a:t>
            </a:r>
            <a:r>
              <a:rPr lang="en-US" altLang="ja-JP" dirty="0"/>
              <a:t>JCLP</a:t>
            </a:r>
            <a:r>
              <a:rPr lang="ja-JP" altLang="en-US" dirty="0"/>
              <a:t>）が担当</a:t>
            </a:r>
            <a:endParaRPr lang="en-US" altLang="ja-JP" dirty="0"/>
          </a:p>
          <a:p>
            <a:r>
              <a:rPr lang="en-US" altLang="ja-JP" dirty="0"/>
              <a:t>We Mean Business</a:t>
            </a:r>
            <a:r>
              <a:rPr lang="ja-JP" altLang="en-US" dirty="0"/>
              <a:t>（</a:t>
            </a:r>
            <a:r>
              <a:rPr lang="en-US" altLang="ja-JP" dirty="0"/>
              <a:t>WMB</a:t>
            </a:r>
            <a:r>
              <a:rPr lang="ja-JP" altLang="en-US" dirty="0"/>
              <a:t>）の取組の一つとして実施</a:t>
            </a:r>
            <a:endParaRPr lang="en-US" altLang="ja-JP" dirty="0"/>
          </a:p>
        </p:txBody>
      </p:sp>
      <p:pic>
        <p:nvPicPr>
          <p:cNvPr id="5" name="Picture 2">
            <a:extLst>
              <a:ext uri="{FF2B5EF4-FFF2-40B4-BE49-F238E27FC236}">
                <a16:creationId xmlns:a16="http://schemas.microsoft.com/office/drawing/2014/main" id="{408B75AF-F64C-4E62-9CAC-5E352D04C652}"/>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768504" y="2925845"/>
            <a:ext cx="6791887" cy="1621263"/>
          </a:xfrm>
          <a:prstGeom prst="rect">
            <a:avLst/>
          </a:prstGeom>
        </p:spPr>
      </p:pic>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45645" y="5054895"/>
            <a:ext cx="3765945" cy="1872992"/>
          </a:xfrm>
          <a:prstGeom prst="rect">
            <a:avLst/>
          </a:prstGeom>
        </p:spPr>
      </p:pic>
      <p:sp>
        <p:nvSpPr>
          <p:cNvPr id="4" name="フローチャート: 代替処理 3">
            <a:extLst>
              <a:ext uri="{FF2B5EF4-FFF2-40B4-BE49-F238E27FC236}">
                <a16:creationId xmlns:a16="http://schemas.microsoft.com/office/drawing/2014/main" id="{0C4B55DE-A865-5E05-C1B0-EAFB3A6B36A8}"/>
              </a:ext>
            </a:extLst>
          </p:cNvPr>
          <p:cNvSpPr/>
          <p:nvPr/>
        </p:nvSpPr>
        <p:spPr>
          <a:xfrm>
            <a:off x="2587557" y="5145932"/>
            <a:ext cx="5282120" cy="1621263"/>
          </a:xfrm>
          <a:prstGeom prst="flowChartAlternateProcess">
            <a:avLst/>
          </a:prstGeom>
          <a:no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160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5E06C590-81C5-69C7-9945-FC00573A06D8}"/>
              </a:ext>
            </a:extLst>
          </p:cNvPr>
          <p:cNvSpPr/>
          <p:nvPr/>
        </p:nvSpPr>
        <p:spPr>
          <a:xfrm>
            <a:off x="4409316" y="4958203"/>
            <a:ext cx="1638603" cy="3693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spAutoFit/>
          </a:bodyPr>
          <a:lstStyle/>
          <a:p>
            <a:pPr algn="ctr"/>
            <a:r>
              <a:rPr kumimoji="1" lang="ja-JP" altLang="en-US" sz="2400">
                <a:solidFill>
                  <a:schemeClr val="tx1"/>
                </a:solidFill>
                <a:latin typeface="Meiryo UI" panose="020B0604030504040204" pitchFamily="50" charset="-128"/>
                <a:ea typeface="Meiryo UI" panose="020B0604030504040204" pitchFamily="50" charset="-128"/>
              </a:rPr>
              <a:t>日本窓口</a:t>
            </a:r>
          </a:p>
        </p:txBody>
      </p:sp>
      <p:sp>
        <p:nvSpPr>
          <p:cNvPr id="8" name="テキスト ボックス 7">
            <a:extLst>
              <a:ext uri="{FF2B5EF4-FFF2-40B4-BE49-F238E27FC236}">
                <a16:creationId xmlns:a16="http://schemas.microsoft.com/office/drawing/2014/main" id="{0B1B5CB8-87E2-07FC-421C-8F86F6445E0F}"/>
              </a:ext>
            </a:extLst>
          </p:cNvPr>
          <p:cNvSpPr txBox="1"/>
          <p:nvPr/>
        </p:nvSpPr>
        <p:spPr>
          <a:xfrm>
            <a:off x="161925" y="7119798"/>
            <a:ext cx="10256334" cy="246221"/>
          </a:xfrm>
          <a:prstGeom prst="rect">
            <a:avLst/>
          </a:prstGeom>
          <a:noFill/>
        </p:spPr>
        <p:txBody>
          <a:bodyPr wrap="none" rtlCol="0">
            <a:spAutoFit/>
          </a:bodyPr>
          <a:lstStyle/>
          <a:p>
            <a:r>
              <a:rPr lang="en-US" altLang="ja-JP" sz="1000"/>
              <a:t>※</a:t>
            </a:r>
            <a:r>
              <a:rPr lang="ja-JP" altLang="en-US" sz="1000"/>
              <a:t> </a:t>
            </a:r>
            <a:r>
              <a:rPr lang="en-US" altLang="ja-JP" sz="1000"/>
              <a:t>JCLP</a:t>
            </a:r>
            <a:r>
              <a:rPr lang="ja-JP" altLang="en-US" sz="1000"/>
              <a:t>は、持続可能な脱炭素社会の実現には産業界が健全な危機感を持ち、積極的な行動を開始すべきであるという認識の下に設立した、日本独自の企業グループ（</a:t>
            </a:r>
            <a:r>
              <a:rPr lang="en-US" altLang="ja-JP" sz="1000"/>
              <a:t>https://japan-clp.jp/</a:t>
            </a:r>
            <a:r>
              <a:rPr lang="ja-JP" altLang="en-US" sz="1000"/>
              <a:t>）</a:t>
            </a:r>
            <a:endParaRPr kumimoji="1" lang="ja-JP" altLang="en-US" sz="1000"/>
          </a:p>
        </p:txBody>
      </p:sp>
    </p:spTree>
    <p:extLst>
      <p:ext uri="{BB962C8B-B14F-4D97-AF65-F5344CB8AC3E}">
        <p14:creationId xmlns:p14="http://schemas.microsoft.com/office/powerpoint/2010/main" val="1627498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83A0E-B1B4-3346-AAF7-9D0D76478AF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BEF5047-D98E-7DB7-AD75-4FFF63F40270}"/>
              </a:ext>
            </a:extLst>
          </p:cNvPr>
          <p:cNvSpPr>
            <a:spLocks noGrp="1"/>
          </p:cNvSpPr>
          <p:nvPr>
            <p:ph type="title"/>
          </p:nvPr>
        </p:nvSpPr>
        <p:spPr/>
        <p:txBody>
          <a:bodyPr/>
          <a:lstStyle/>
          <a:p>
            <a:r>
              <a:rPr lang="en-US" altLang="ja-JP" dirty="0"/>
              <a:t>RE100</a:t>
            </a:r>
            <a:r>
              <a:rPr lang="ja-JP" altLang="en-US" dirty="0"/>
              <a:t>に取組むメリット</a:t>
            </a:r>
            <a:endParaRPr kumimoji="1" lang="ja-JP" altLang="en-US" dirty="0"/>
          </a:p>
        </p:txBody>
      </p:sp>
      <p:sp>
        <p:nvSpPr>
          <p:cNvPr id="3" name="コンテンツ プレースホルダー 2">
            <a:extLst>
              <a:ext uri="{FF2B5EF4-FFF2-40B4-BE49-F238E27FC236}">
                <a16:creationId xmlns:a16="http://schemas.microsoft.com/office/drawing/2014/main" id="{9222DF12-073E-9FA5-FAD0-898EAFF7CD29}"/>
              </a:ext>
            </a:extLst>
          </p:cNvPr>
          <p:cNvSpPr>
            <a:spLocks noGrp="1"/>
          </p:cNvSpPr>
          <p:nvPr>
            <p:ph sz="quarter" idx="12"/>
          </p:nvPr>
        </p:nvSpPr>
        <p:spPr>
          <a:xfrm>
            <a:off x="161925" y="1110920"/>
            <a:ext cx="10367963" cy="942717"/>
          </a:xfrm>
        </p:spPr>
        <p:txBody>
          <a:bodyPr/>
          <a:lstStyle/>
          <a:p>
            <a:r>
              <a:rPr lang="ja-JP" altLang="en-US" dirty="0"/>
              <a:t>リスク回避・コスト削減・</a:t>
            </a:r>
            <a:r>
              <a:rPr lang="en-US" altLang="ja-JP" dirty="0"/>
              <a:t>ESG</a:t>
            </a:r>
            <a:r>
              <a:rPr lang="ja-JP" altLang="en-US" dirty="0"/>
              <a:t>投資の呼び込み・コネクションの拡大など、</a:t>
            </a:r>
            <a:r>
              <a:rPr lang="ja-JP" altLang="ja-JP" dirty="0"/>
              <a:t>RE100への加盟を通じて再エネ100%を目指すことで、以下のようなメリットが期待できる</a:t>
            </a:r>
            <a:endParaRPr lang="en-US" altLang="ja-JP" dirty="0"/>
          </a:p>
        </p:txBody>
      </p:sp>
      <p:graphicFrame>
        <p:nvGraphicFramePr>
          <p:cNvPr id="5" name="表 4">
            <a:extLst>
              <a:ext uri="{FF2B5EF4-FFF2-40B4-BE49-F238E27FC236}">
                <a16:creationId xmlns:a16="http://schemas.microsoft.com/office/drawing/2014/main" id="{717CDDF4-6829-DCF1-7ED8-412035391E19}"/>
              </a:ext>
            </a:extLst>
          </p:cNvPr>
          <p:cNvGraphicFramePr>
            <a:graphicFrameLocks noGrp="1"/>
          </p:cNvGraphicFramePr>
          <p:nvPr>
            <p:extLst>
              <p:ext uri="{D42A27DB-BD31-4B8C-83A1-F6EECF244321}">
                <p14:modId xmlns:p14="http://schemas.microsoft.com/office/powerpoint/2010/main" val="3151230713"/>
              </p:ext>
            </p:extLst>
          </p:nvPr>
        </p:nvGraphicFramePr>
        <p:xfrm>
          <a:off x="521369" y="2393529"/>
          <a:ext cx="9649073" cy="4520523"/>
        </p:xfrm>
        <a:graphic>
          <a:graphicData uri="http://schemas.openxmlformats.org/drawingml/2006/table">
            <a:tbl>
              <a:tblPr firstCol="1" bandCol="1"/>
              <a:tblGrid>
                <a:gridCol w="1669072">
                  <a:extLst>
                    <a:ext uri="{9D8B030D-6E8A-4147-A177-3AD203B41FA5}">
                      <a16:colId xmlns:a16="http://schemas.microsoft.com/office/drawing/2014/main" val="20000"/>
                    </a:ext>
                  </a:extLst>
                </a:gridCol>
                <a:gridCol w="7980001">
                  <a:extLst>
                    <a:ext uri="{9D8B030D-6E8A-4147-A177-3AD203B41FA5}">
                      <a16:colId xmlns:a16="http://schemas.microsoft.com/office/drawing/2014/main" val="20001"/>
                    </a:ext>
                  </a:extLst>
                </a:gridCol>
              </a:tblGrid>
              <a:tr h="864566">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algn="ctr"/>
                      <a:r>
                        <a:rPr kumimoji="1" lang="ja-JP" altLang="en-US" sz="2000" b="1" dirty="0"/>
                        <a:t>リスク回避</a:t>
                      </a: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2000" b="0" i="0" kern="1200" dirty="0">
                          <a:solidFill>
                            <a:schemeClr val="tx1"/>
                          </a:solidFill>
                          <a:effectLst/>
                          <a:latin typeface="Segoe UI"/>
                          <a:ea typeface="Meiryo UI"/>
                          <a:cs typeface="+mn-cs"/>
                        </a:rPr>
                        <a:t>再エネ電力への切替は、化石燃料依存に伴う移行リスク等の低減につながる</a:t>
                      </a:r>
                      <a:endParaRPr kumimoji="1" lang="en-US" altLang="ja-JP" sz="2000" b="0" kern="1200" dirty="0">
                        <a:solidFill>
                          <a:schemeClr val="tx1"/>
                        </a:solidFill>
                        <a:latin typeface="+mj-ea"/>
                        <a:ea typeface="+mn-ea"/>
                        <a:cs typeface="Segoe UI" panose="020B0502040204020203" pitchFamily="34" charset="0"/>
                      </a:endParaRPr>
                    </a:p>
                    <a:p>
                      <a:pPr marL="541338" marR="0" lvl="0" indent="-342900" algn="l"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Ø"/>
                        <a:tabLst/>
                        <a:defRPr/>
                      </a:pPr>
                      <a:r>
                        <a:rPr kumimoji="1" lang="ja-JP" altLang="en-US" sz="2000" b="0" kern="1200" dirty="0">
                          <a:solidFill>
                            <a:srgbClr val="FF0000"/>
                          </a:solidFill>
                          <a:latin typeface="+mj-ea"/>
                          <a:ea typeface="+mn-ea"/>
                          <a:cs typeface="Segoe UI" panose="020B0502040204020203" pitchFamily="34" charset="0"/>
                        </a:rPr>
                        <a:t>炭素税等の政策・法規制リスク、市場リスク、ステークホルダーからの評価低下（レピュテーションリスク）、</a:t>
                      </a:r>
                      <a:r>
                        <a:rPr kumimoji="1" lang="ja-JP" altLang="en-US" sz="2000" b="0" kern="1200" dirty="0">
                          <a:solidFill>
                            <a:srgbClr val="FF0000"/>
                          </a:solidFill>
                          <a:latin typeface="+mj-ea"/>
                          <a:ea typeface="Meiryo UI"/>
                          <a:cs typeface="Segoe UI" panose="020B0502040204020203" pitchFamily="34" charset="0"/>
                        </a:rPr>
                        <a:t>地政学リスク</a:t>
                      </a:r>
                      <a:r>
                        <a:rPr kumimoji="1" lang="ja-JP" altLang="en-US" sz="2000" b="0" kern="1200" dirty="0">
                          <a:solidFill>
                            <a:srgbClr val="FF0000"/>
                          </a:solidFill>
                          <a:latin typeface="+mj-ea"/>
                          <a:ea typeface="+mn-ea"/>
                          <a:cs typeface="Segoe UI" panose="020B0502040204020203" pitchFamily="34" charset="0"/>
                        </a:rPr>
                        <a:t>といったリスクを回避し、事業の安定性を高める</a:t>
                      </a: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893403">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algn="ctr"/>
                      <a:r>
                        <a:rPr kumimoji="1" lang="ja-JP" altLang="en-US" sz="2000" b="1" dirty="0"/>
                        <a:t>コスト削減</a:t>
                      </a: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1587" marR="0" lvl="0" indent="0" algn="l" defTabSz="914400" rtl="0" eaLnBrk="1" fontAlgn="auto" latinLnBrk="0" hangingPunct="1">
                        <a:lnSpc>
                          <a:spcPct val="100000"/>
                        </a:lnSpc>
                        <a:spcBef>
                          <a:spcPts val="0"/>
                        </a:spcBef>
                        <a:spcAft>
                          <a:spcPts val="0"/>
                        </a:spcAft>
                        <a:buClr>
                          <a:schemeClr val="tx1"/>
                        </a:buClr>
                        <a:buSzTx/>
                        <a:buFont typeface="Arial" panose="020B0604020202020204" pitchFamily="34" charset="0"/>
                        <a:buNone/>
                        <a:tabLst/>
                        <a:defRPr/>
                      </a:pPr>
                      <a:r>
                        <a:rPr kumimoji="1" lang="ja-JP" altLang="en-US" sz="2000" kern="1200" dirty="0">
                          <a:solidFill>
                            <a:schemeClr val="tx1"/>
                          </a:solidFill>
                          <a:latin typeface="+mj-ea"/>
                          <a:ea typeface="+mn-ea"/>
                          <a:cs typeface="Segoe UI" panose="020B0502040204020203" pitchFamily="34" charset="0"/>
                        </a:rPr>
                        <a:t>再エネの調達は、化石燃料価格や炭素価格の変動に左右されにくく、エネルギーコストの管理強化につながる</a:t>
                      </a:r>
                    </a:p>
                    <a:p>
                      <a:pPr marL="541338" marR="0" lvl="0" indent="-342900" algn="l"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Ø"/>
                        <a:tabLst/>
                        <a:defRPr/>
                      </a:pPr>
                      <a:r>
                        <a:rPr kumimoji="1" lang="ja-JP" altLang="en-US" sz="2000" b="0" kern="1200" dirty="0">
                          <a:solidFill>
                            <a:srgbClr val="FF0000"/>
                          </a:solidFill>
                          <a:latin typeface="+mj-ea"/>
                          <a:ea typeface="+mn-ea"/>
                          <a:cs typeface="Segoe UI" panose="020B0502040204020203" pitchFamily="34" charset="0"/>
                        </a:rPr>
                        <a:t>炭素税・排出量取引制度（</a:t>
                      </a:r>
                      <a:r>
                        <a:rPr kumimoji="1" lang="en-US" altLang="ja-JP" sz="2000" b="0" kern="1200" dirty="0">
                          <a:solidFill>
                            <a:srgbClr val="FF0000"/>
                          </a:solidFill>
                          <a:latin typeface="+mj-ea"/>
                          <a:ea typeface="+mn-ea"/>
                          <a:cs typeface="Segoe UI" panose="020B0502040204020203" pitchFamily="34" charset="0"/>
                        </a:rPr>
                        <a:t>GX-ETS</a:t>
                      </a:r>
                      <a:r>
                        <a:rPr kumimoji="1" lang="ja-JP" altLang="en-US" sz="2000" b="0" kern="1200" dirty="0">
                          <a:solidFill>
                            <a:srgbClr val="FF0000"/>
                          </a:solidFill>
                          <a:latin typeface="+mj-ea"/>
                          <a:ea typeface="+mn-ea"/>
                          <a:cs typeface="Segoe UI" panose="020B0502040204020203" pitchFamily="34" charset="0"/>
                        </a:rPr>
                        <a:t>等）の導入・強化による中長期的なエネルギーコストの上昇圧力を抑制できる</a:t>
                      </a: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893403">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algn="ctr"/>
                      <a:r>
                        <a:rPr kumimoji="1" lang="en-US" altLang="ja-JP" sz="2000" b="1" dirty="0"/>
                        <a:t>ESG</a:t>
                      </a:r>
                      <a:r>
                        <a:rPr kumimoji="1" lang="ja-JP" altLang="en-US" sz="2000" b="1" dirty="0"/>
                        <a:t>投資</a:t>
                      </a: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1587" marR="0" lvl="0" indent="0" algn="l" defTabSz="914400" rtl="0" eaLnBrk="1" fontAlgn="auto" latinLnBrk="0" hangingPunct="1">
                        <a:lnSpc>
                          <a:spcPct val="100000"/>
                        </a:lnSpc>
                        <a:spcBef>
                          <a:spcPts val="0"/>
                        </a:spcBef>
                        <a:spcAft>
                          <a:spcPts val="0"/>
                        </a:spcAft>
                        <a:buClr>
                          <a:schemeClr val="tx1"/>
                        </a:buClr>
                        <a:buSzTx/>
                        <a:buFont typeface="Arial" panose="020B0604020202020204" pitchFamily="34" charset="0"/>
                        <a:buNone/>
                        <a:tabLst/>
                        <a:defRPr/>
                      </a:pPr>
                      <a:r>
                        <a:rPr kumimoji="1" lang="ja-JP" altLang="en-US" sz="2000" kern="1200" dirty="0">
                          <a:solidFill>
                            <a:schemeClr val="tx1"/>
                          </a:solidFill>
                          <a:latin typeface="+mj-ea"/>
                          <a:ea typeface="+mn-ea"/>
                          <a:cs typeface="Segoe UI" panose="020B0502040204020203" pitchFamily="34" charset="0"/>
                        </a:rPr>
                        <a:t>再エネを取り入れた事業運営は対外的に評価され、再エネの導入比率は</a:t>
                      </a:r>
                      <a:r>
                        <a:rPr kumimoji="1" lang="en-US" altLang="ja-JP" sz="2000" kern="1200" dirty="0">
                          <a:solidFill>
                            <a:schemeClr val="tx1"/>
                          </a:solidFill>
                          <a:latin typeface="+mj-ea"/>
                          <a:ea typeface="+mn-ea"/>
                          <a:cs typeface="Segoe UI" panose="020B0502040204020203" pitchFamily="34" charset="0"/>
                        </a:rPr>
                        <a:t>CDP</a:t>
                      </a:r>
                      <a:r>
                        <a:rPr kumimoji="1" lang="ja-JP" altLang="en-US" sz="2000" kern="1200" dirty="0">
                          <a:solidFill>
                            <a:schemeClr val="tx1"/>
                          </a:solidFill>
                          <a:latin typeface="+mj-ea"/>
                          <a:ea typeface="+mn-ea"/>
                          <a:cs typeface="Segoe UI" panose="020B0502040204020203" pitchFamily="34" charset="0"/>
                        </a:rPr>
                        <a:t>の加点対象にもなる</a:t>
                      </a:r>
                    </a:p>
                    <a:p>
                      <a:pPr marL="541338" marR="0" lvl="0" indent="-342900" algn="l"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Ø"/>
                        <a:tabLst/>
                        <a:defRPr/>
                      </a:pPr>
                      <a:r>
                        <a:rPr kumimoji="1" lang="ja-JP" altLang="en-US" sz="2000" b="0" kern="1200" dirty="0">
                          <a:solidFill>
                            <a:srgbClr val="FF0000"/>
                          </a:solidFill>
                          <a:latin typeface="+mj-ea"/>
                          <a:ea typeface="+mn-ea"/>
                          <a:cs typeface="Segoe UI" panose="020B0502040204020203" pitchFamily="34" charset="0"/>
                        </a:rPr>
                        <a:t>投資家からの</a:t>
                      </a:r>
                      <a:r>
                        <a:rPr kumimoji="1" lang="en-US" altLang="ja-JP" sz="2000" b="0" kern="1200" dirty="0">
                          <a:solidFill>
                            <a:srgbClr val="FF0000"/>
                          </a:solidFill>
                          <a:latin typeface="+mj-ea"/>
                          <a:ea typeface="+mn-ea"/>
                          <a:cs typeface="Segoe UI" panose="020B0502040204020203" pitchFamily="34" charset="0"/>
                        </a:rPr>
                        <a:t>ESG</a:t>
                      </a:r>
                      <a:r>
                        <a:rPr kumimoji="1" lang="ja-JP" altLang="en-US" sz="2000" b="0" kern="1200" dirty="0">
                          <a:solidFill>
                            <a:srgbClr val="FF0000"/>
                          </a:solidFill>
                          <a:latin typeface="+mj-ea"/>
                          <a:ea typeface="+mn-ea"/>
                          <a:cs typeface="Segoe UI" panose="020B0502040204020203" pitchFamily="34" charset="0"/>
                        </a:rPr>
                        <a:t>投資の呼び込みに役立つ</a:t>
                      </a: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893403">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algn="ctr"/>
                      <a:r>
                        <a:rPr kumimoji="1" lang="ja-JP" altLang="en-US" sz="2000" b="1" dirty="0"/>
                        <a:t>コネクション</a:t>
                      </a: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1587" marR="0" lvl="0" indent="0" algn="l" defTabSz="914400" rtl="0" eaLnBrk="1" fontAlgn="auto" latinLnBrk="0" hangingPunct="1">
                        <a:lnSpc>
                          <a:spcPct val="100000"/>
                        </a:lnSpc>
                        <a:spcBef>
                          <a:spcPts val="0"/>
                        </a:spcBef>
                        <a:spcAft>
                          <a:spcPts val="0"/>
                        </a:spcAft>
                        <a:buClr>
                          <a:schemeClr val="tx1"/>
                        </a:buClr>
                        <a:buSzTx/>
                        <a:buFont typeface="Arial" panose="020B0604020202020204" pitchFamily="34" charset="0"/>
                        <a:buNone/>
                        <a:tabLst/>
                        <a:defRPr/>
                      </a:pPr>
                      <a:r>
                        <a:rPr kumimoji="1" lang="ja-JP" altLang="en-US" sz="2000" kern="1200" dirty="0">
                          <a:solidFill>
                            <a:schemeClr val="tx1"/>
                          </a:solidFill>
                          <a:latin typeface="+mj-ea"/>
                          <a:ea typeface="+mn-ea"/>
                          <a:cs typeface="Segoe UI" panose="020B0502040204020203" pitchFamily="34" charset="0"/>
                        </a:rPr>
                        <a:t>再エネ</a:t>
                      </a:r>
                      <a:r>
                        <a:rPr kumimoji="1" lang="en-US" altLang="ja-JP" sz="2000" kern="1200" dirty="0">
                          <a:solidFill>
                            <a:schemeClr val="tx1"/>
                          </a:solidFill>
                          <a:latin typeface="+mj-ea"/>
                          <a:ea typeface="+mn-ea"/>
                          <a:cs typeface="Segoe UI" panose="020B0502040204020203" pitchFamily="34" charset="0"/>
                        </a:rPr>
                        <a:t>100</a:t>
                      </a:r>
                      <a:r>
                        <a:rPr kumimoji="1" lang="ja-JP" altLang="en-US" sz="2000" kern="1200" dirty="0">
                          <a:solidFill>
                            <a:schemeClr val="tx1"/>
                          </a:solidFill>
                          <a:latin typeface="+mj-ea"/>
                          <a:ea typeface="+mn-ea"/>
                          <a:cs typeface="Segoe UI" panose="020B0502040204020203" pitchFamily="34" charset="0"/>
                        </a:rPr>
                        <a:t>％調達をコミットすることは、世界的な対外アピールになる</a:t>
                      </a:r>
                    </a:p>
                    <a:p>
                      <a:pPr marL="541338" marR="0" lvl="0" indent="-342900" algn="l"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Ø"/>
                        <a:tabLst/>
                        <a:defRPr/>
                      </a:pPr>
                      <a:r>
                        <a:rPr kumimoji="1" lang="ja-JP" altLang="en-US" sz="2000" b="0" kern="1200" dirty="0">
                          <a:solidFill>
                            <a:srgbClr val="FF0000"/>
                          </a:solidFill>
                          <a:latin typeface="+mj-ea"/>
                          <a:ea typeface="+mn-ea"/>
                          <a:cs typeface="Segoe UI" panose="020B0502040204020203" pitchFamily="34" charset="0"/>
                        </a:rPr>
                        <a:t>世界中の企業と情報交換できる他、新たな供給側企業と出会えることも</a:t>
                      </a: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825853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D7A69-75A3-8D9B-6449-2D3E173DE3D9}"/>
            </a:ext>
          </a:extLst>
        </p:cNvPr>
        <p:cNvGrpSpPr/>
        <p:nvPr/>
      </p:nvGrpSpPr>
      <p:grpSpPr>
        <a:xfrm>
          <a:off x="0" y="0"/>
          <a:ext cx="0" cy="0"/>
          <a:chOff x="0" y="0"/>
          <a:chExt cx="0" cy="0"/>
        </a:xfrm>
      </p:grpSpPr>
      <p:graphicFrame>
        <p:nvGraphicFramePr>
          <p:cNvPr id="12" name="グラフ 11">
            <a:extLst>
              <a:ext uri="{FF2B5EF4-FFF2-40B4-BE49-F238E27FC236}">
                <a16:creationId xmlns:a16="http://schemas.microsoft.com/office/drawing/2014/main" id="{A854C822-15E8-398E-7F8B-73AFD89542E1}"/>
              </a:ext>
            </a:extLst>
          </p:cNvPr>
          <p:cNvGraphicFramePr/>
          <p:nvPr/>
        </p:nvGraphicFramePr>
        <p:xfrm>
          <a:off x="416954" y="2280150"/>
          <a:ext cx="9857904" cy="4751917"/>
        </p:xfrm>
        <a:graphic>
          <a:graphicData uri="http://schemas.openxmlformats.org/drawingml/2006/chart">
            <c:chart xmlns:c="http://schemas.openxmlformats.org/drawingml/2006/chart" xmlns:r="http://schemas.openxmlformats.org/officeDocument/2006/relationships" r:id="rId2"/>
          </a:graphicData>
        </a:graphic>
      </p:graphicFrame>
      <p:sp>
        <p:nvSpPr>
          <p:cNvPr id="2" name="タイトル 1">
            <a:extLst>
              <a:ext uri="{FF2B5EF4-FFF2-40B4-BE49-F238E27FC236}">
                <a16:creationId xmlns:a16="http://schemas.microsoft.com/office/drawing/2014/main" id="{2B761D63-BECE-14EA-0E15-45EB69E7DF25}"/>
              </a:ext>
            </a:extLst>
          </p:cNvPr>
          <p:cNvSpPr>
            <a:spLocks noGrp="1"/>
          </p:cNvSpPr>
          <p:nvPr>
            <p:ph type="title"/>
          </p:nvPr>
        </p:nvSpPr>
        <p:spPr/>
        <p:txBody>
          <a:bodyPr/>
          <a:lstStyle/>
          <a:p>
            <a:r>
              <a:rPr lang="en-US" altLang="ja-JP"/>
              <a:t>RE100</a:t>
            </a:r>
            <a:r>
              <a:rPr lang="ja-JP" altLang="en-US"/>
              <a:t>に参加する企業は世界全体で増加傾向</a:t>
            </a:r>
            <a:endParaRPr kumimoji="1" lang="ja-JP" altLang="en-US"/>
          </a:p>
        </p:txBody>
      </p:sp>
      <p:sp>
        <p:nvSpPr>
          <p:cNvPr id="3" name="コンテンツ プレースホルダー 2">
            <a:extLst>
              <a:ext uri="{FF2B5EF4-FFF2-40B4-BE49-F238E27FC236}">
                <a16:creationId xmlns:a16="http://schemas.microsoft.com/office/drawing/2014/main" id="{13A7A8DE-5613-B4D1-FEA8-CFC1EFD3B1DB}"/>
              </a:ext>
            </a:extLst>
          </p:cNvPr>
          <p:cNvSpPr>
            <a:spLocks noGrp="1"/>
          </p:cNvSpPr>
          <p:nvPr>
            <p:ph sz="quarter" idx="12"/>
          </p:nvPr>
        </p:nvSpPr>
        <p:spPr>
          <a:xfrm>
            <a:off x="161925" y="1110920"/>
            <a:ext cx="10367963" cy="634941"/>
          </a:xfrm>
        </p:spPr>
        <p:txBody>
          <a:bodyPr/>
          <a:lstStyle/>
          <a:p>
            <a:r>
              <a:rPr lang="en-US" altLang="ja-JP" dirty="0"/>
              <a:t>RE100</a:t>
            </a:r>
            <a:r>
              <a:rPr lang="ja-JP" altLang="en-US" dirty="0"/>
              <a:t>の</a:t>
            </a:r>
            <a:r>
              <a:rPr lang="en-US" altLang="ja-JP" dirty="0"/>
              <a:t>2025</a:t>
            </a:r>
            <a:r>
              <a:rPr lang="ja-JP" altLang="en-US" dirty="0"/>
              <a:t>年度の加盟企業数は、日本で</a:t>
            </a:r>
            <a:r>
              <a:rPr lang="en-US" altLang="ja-JP" dirty="0"/>
              <a:t>95</a:t>
            </a:r>
            <a:r>
              <a:rPr lang="ja-JP" altLang="en-US" dirty="0"/>
              <a:t>社、世界全体で</a:t>
            </a:r>
            <a:r>
              <a:rPr lang="en-US" altLang="ja-JP" dirty="0"/>
              <a:t>443</a:t>
            </a:r>
            <a:r>
              <a:rPr lang="ja-JP" altLang="en-US" dirty="0"/>
              <a:t>社であった。</a:t>
            </a:r>
            <a:endParaRPr lang="en-US" altLang="ja-JP" dirty="0"/>
          </a:p>
        </p:txBody>
      </p:sp>
      <p:sp>
        <p:nvSpPr>
          <p:cNvPr id="10" name="テキスト ボックス 9">
            <a:extLst>
              <a:ext uri="{FF2B5EF4-FFF2-40B4-BE49-F238E27FC236}">
                <a16:creationId xmlns:a16="http://schemas.microsoft.com/office/drawing/2014/main" id="{46A8F0BE-69B9-E387-EAD9-16A2583A82C0}"/>
              </a:ext>
            </a:extLst>
          </p:cNvPr>
          <p:cNvSpPr txBox="1"/>
          <p:nvPr/>
        </p:nvSpPr>
        <p:spPr bwMode="auto">
          <a:xfrm>
            <a:off x="7815049" y="527608"/>
            <a:ext cx="1935146" cy="307777"/>
          </a:xfrm>
          <a:prstGeom prst="rect">
            <a:avLst/>
          </a:prstGeom>
          <a:noFill/>
          <a:ln w="9525">
            <a:noFill/>
            <a:miter lim="800000"/>
            <a:headEnd/>
            <a:tailEnd/>
          </a:ln>
        </p:spPr>
        <p:txBody>
          <a:bodyPr wrap="none" rtlCol="0">
            <a:spAutoFit/>
          </a:bodyPr>
          <a:lstStyle/>
          <a:p>
            <a:pPr algn="r" fontAlgn="auto">
              <a:lnSpc>
                <a:spcPct val="100000"/>
              </a:lnSpc>
              <a:spcBef>
                <a:spcPts val="0"/>
              </a:spcBef>
              <a:spcAft>
                <a:spcPts val="0"/>
              </a:spcAft>
            </a:pPr>
            <a:r>
              <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2026</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31</a:t>
            </a:r>
            <a:r>
              <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日</a:t>
            </a:r>
            <a:r>
              <a:rPr lang="zh-TW"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現在</a:t>
            </a:r>
            <a:endParaRPr lang="ja-JP" altLang="en-US" sz="14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7" name="グループ化 6">
            <a:extLst>
              <a:ext uri="{FF2B5EF4-FFF2-40B4-BE49-F238E27FC236}">
                <a16:creationId xmlns:a16="http://schemas.microsoft.com/office/drawing/2014/main" id="{DDC71CE6-B2E2-810C-8ECA-55AADACA3BEB}"/>
              </a:ext>
            </a:extLst>
          </p:cNvPr>
          <p:cNvGrpSpPr/>
          <p:nvPr/>
        </p:nvGrpSpPr>
        <p:grpSpPr>
          <a:xfrm>
            <a:off x="1425592" y="2149910"/>
            <a:ext cx="7756549" cy="3780598"/>
            <a:chOff x="1384496" y="2247130"/>
            <a:chExt cx="7756549" cy="3780598"/>
          </a:xfrm>
        </p:grpSpPr>
        <p:sp>
          <p:nvSpPr>
            <p:cNvPr id="5" name="テキスト ボックス 4">
              <a:extLst>
                <a:ext uri="{FF2B5EF4-FFF2-40B4-BE49-F238E27FC236}">
                  <a16:creationId xmlns:a16="http://schemas.microsoft.com/office/drawing/2014/main" id="{EA13EEBF-99E5-F7F9-9988-32D619E63052}"/>
                </a:ext>
              </a:extLst>
            </p:cNvPr>
            <p:cNvSpPr txBox="1"/>
            <p:nvPr/>
          </p:nvSpPr>
          <p:spPr>
            <a:xfrm>
              <a:off x="1384496" y="5658396"/>
              <a:ext cx="360000" cy="369332"/>
            </a:xfrm>
            <a:prstGeom prst="rect">
              <a:avLst/>
            </a:prstGeom>
            <a:noFill/>
          </p:spPr>
          <p:txBody>
            <a:bodyPr wrap="none" rtlCol="0">
              <a:noAutofit/>
            </a:bodyPr>
            <a:lstStyle/>
            <a:p>
              <a:pPr algn="ctr"/>
              <a:r>
                <a:rPr kumimoji="1" lang="en-US" altLang="ja-JP" b="1">
                  <a:solidFill>
                    <a:srgbClr val="FF0000"/>
                  </a:solidFill>
                </a:rPr>
                <a:t>14</a:t>
              </a:r>
              <a:endParaRPr kumimoji="1" lang="ja-JP" altLang="en-US" b="1">
                <a:solidFill>
                  <a:srgbClr val="FF0000"/>
                </a:solidFill>
              </a:endParaRPr>
            </a:p>
          </p:txBody>
        </p:sp>
        <p:sp>
          <p:nvSpPr>
            <p:cNvPr id="6" name="テキスト ボックス 5">
              <a:extLst>
                <a:ext uri="{FF2B5EF4-FFF2-40B4-BE49-F238E27FC236}">
                  <a16:creationId xmlns:a16="http://schemas.microsoft.com/office/drawing/2014/main" id="{4ED709CD-6376-8C6A-AC8B-FC95A7C71171}"/>
                </a:ext>
              </a:extLst>
            </p:cNvPr>
            <p:cNvSpPr txBox="1"/>
            <p:nvPr/>
          </p:nvSpPr>
          <p:spPr>
            <a:xfrm>
              <a:off x="2108200" y="5473730"/>
              <a:ext cx="360000" cy="369332"/>
            </a:xfrm>
            <a:prstGeom prst="rect">
              <a:avLst/>
            </a:prstGeom>
            <a:noFill/>
          </p:spPr>
          <p:txBody>
            <a:bodyPr wrap="none" rtlCol="0">
              <a:noAutofit/>
            </a:bodyPr>
            <a:lstStyle/>
            <a:p>
              <a:pPr algn="ctr"/>
              <a:r>
                <a:rPr lang="en-US" altLang="ja-JP" b="1">
                  <a:solidFill>
                    <a:srgbClr val="FF0000"/>
                  </a:solidFill>
                </a:rPr>
                <a:t>5</a:t>
              </a:r>
              <a:r>
                <a:rPr kumimoji="1" lang="en-US" altLang="ja-JP" b="1">
                  <a:solidFill>
                    <a:srgbClr val="FF0000"/>
                  </a:solidFill>
                </a:rPr>
                <a:t>4</a:t>
              </a:r>
              <a:endParaRPr kumimoji="1" lang="ja-JP" altLang="en-US" b="1">
                <a:solidFill>
                  <a:srgbClr val="FF0000"/>
                </a:solidFill>
              </a:endParaRPr>
            </a:p>
          </p:txBody>
        </p:sp>
        <p:sp>
          <p:nvSpPr>
            <p:cNvPr id="8" name="テキスト ボックス 7">
              <a:extLst>
                <a:ext uri="{FF2B5EF4-FFF2-40B4-BE49-F238E27FC236}">
                  <a16:creationId xmlns:a16="http://schemas.microsoft.com/office/drawing/2014/main" id="{FDF00127-0019-4155-780B-9755DF73F3C9}"/>
                </a:ext>
              </a:extLst>
            </p:cNvPr>
            <p:cNvSpPr txBox="1"/>
            <p:nvPr/>
          </p:nvSpPr>
          <p:spPr>
            <a:xfrm>
              <a:off x="2849602" y="5230105"/>
              <a:ext cx="360000" cy="369332"/>
            </a:xfrm>
            <a:prstGeom prst="rect">
              <a:avLst/>
            </a:prstGeom>
            <a:noFill/>
          </p:spPr>
          <p:txBody>
            <a:bodyPr wrap="none" rtlCol="0">
              <a:noAutofit/>
            </a:bodyPr>
            <a:lstStyle/>
            <a:p>
              <a:pPr algn="ctr"/>
              <a:r>
                <a:rPr kumimoji="1" lang="en-US" altLang="ja-JP" b="1">
                  <a:solidFill>
                    <a:srgbClr val="FF0000"/>
                  </a:solidFill>
                </a:rPr>
                <a:t>81</a:t>
              </a:r>
              <a:endParaRPr kumimoji="1" lang="ja-JP" altLang="en-US" b="1">
                <a:solidFill>
                  <a:srgbClr val="FF0000"/>
                </a:solidFill>
              </a:endParaRPr>
            </a:p>
          </p:txBody>
        </p:sp>
        <p:sp>
          <p:nvSpPr>
            <p:cNvPr id="9" name="テキスト ボックス 8">
              <a:extLst>
                <a:ext uri="{FF2B5EF4-FFF2-40B4-BE49-F238E27FC236}">
                  <a16:creationId xmlns:a16="http://schemas.microsoft.com/office/drawing/2014/main" id="{2F5492C4-2C55-97B2-3547-D1280BE10C97}"/>
                </a:ext>
              </a:extLst>
            </p:cNvPr>
            <p:cNvSpPr txBox="1"/>
            <p:nvPr/>
          </p:nvSpPr>
          <p:spPr>
            <a:xfrm>
              <a:off x="3591004" y="5027205"/>
              <a:ext cx="360000" cy="369332"/>
            </a:xfrm>
            <a:prstGeom prst="rect">
              <a:avLst/>
            </a:prstGeom>
            <a:noFill/>
          </p:spPr>
          <p:txBody>
            <a:bodyPr wrap="none" rtlCol="0">
              <a:noAutofit/>
            </a:bodyPr>
            <a:lstStyle/>
            <a:p>
              <a:pPr algn="ctr"/>
              <a:r>
                <a:rPr lang="en-US" altLang="ja-JP" b="1">
                  <a:solidFill>
                    <a:srgbClr val="FF0000"/>
                  </a:solidFill>
                </a:rPr>
                <a:t>121</a:t>
              </a:r>
              <a:endParaRPr kumimoji="1" lang="ja-JP" altLang="en-US" b="1">
                <a:solidFill>
                  <a:srgbClr val="FF0000"/>
                </a:solidFill>
              </a:endParaRPr>
            </a:p>
          </p:txBody>
        </p:sp>
        <p:sp>
          <p:nvSpPr>
            <p:cNvPr id="11" name="テキスト ボックス 10">
              <a:extLst>
                <a:ext uri="{FF2B5EF4-FFF2-40B4-BE49-F238E27FC236}">
                  <a16:creationId xmlns:a16="http://schemas.microsoft.com/office/drawing/2014/main" id="{19521A50-5056-6B58-80D5-4B0BE6B732E4}"/>
                </a:ext>
              </a:extLst>
            </p:cNvPr>
            <p:cNvSpPr txBox="1"/>
            <p:nvPr/>
          </p:nvSpPr>
          <p:spPr>
            <a:xfrm>
              <a:off x="4332406" y="4695530"/>
              <a:ext cx="360000" cy="369332"/>
            </a:xfrm>
            <a:prstGeom prst="rect">
              <a:avLst/>
            </a:prstGeom>
            <a:noFill/>
          </p:spPr>
          <p:txBody>
            <a:bodyPr wrap="none" rtlCol="0">
              <a:noAutofit/>
            </a:bodyPr>
            <a:lstStyle/>
            <a:p>
              <a:pPr algn="ctr"/>
              <a:r>
                <a:rPr lang="en-US" altLang="ja-JP" b="1">
                  <a:solidFill>
                    <a:srgbClr val="FF0000"/>
                  </a:solidFill>
                </a:rPr>
                <a:t>156</a:t>
              </a:r>
              <a:endParaRPr kumimoji="1" lang="ja-JP" altLang="en-US" b="1">
                <a:solidFill>
                  <a:srgbClr val="FF0000"/>
                </a:solidFill>
              </a:endParaRPr>
            </a:p>
          </p:txBody>
        </p:sp>
        <p:sp>
          <p:nvSpPr>
            <p:cNvPr id="14" name="テキスト ボックス 13">
              <a:extLst>
                <a:ext uri="{FF2B5EF4-FFF2-40B4-BE49-F238E27FC236}">
                  <a16:creationId xmlns:a16="http://schemas.microsoft.com/office/drawing/2014/main" id="{CAB49B54-D344-1FB3-0403-D73FEEC32558}"/>
                </a:ext>
              </a:extLst>
            </p:cNvPr>
            <p:cNvSpPr txBox="1"/>
            <p:nvPr/>
          </p:nvSpPr>
          <p:spPr>
            <a:xfrm>
              <a:off x="5071082" y="4488416"/>
              <a:ext cx="360000" cy="369332"/>
            </a:xfrm>
            <a:prstGeom prst="rect">
              <a:avLst/>
            </a:prstGeom>
            <a:noFill/>
          </p:spPr>
          <p:txBody>
            <a:bodyPr wrap="none" rtlCol="0">
              <a:noAutofit/>
            </a:bodyPr>
            <a:lstStyle/>
            <a:p>
              <a:pPr algn="ctr"/>
              <a:r>
                <a:rPr kumimoji="1" lang="en-US" altLang="ja-JP" b="1">
                  <a:solidFill>
                    <a:srgbClr val="FF0000"/>
                  </a:solidFill>
                </a:rPr>
                <a:t>223</a:t>
              </a:r>
              <a:endParaRPr kumimoji="1" lang="ja-JP" altLang="en-US" b="1">
                <a:solidFill>
                  <a:srgbClr val="FF0000"/>
                </a:solidFill>
              </a:endParaRPr>
            </a:p>
          </p:txBody>
        </p:sp>
        <p:sp>
          <p:nvSpPr>
            <p:cNvPr id="15" name="テキスト ボックス 14">
              <a:extLst>
                <a:ext uri="{FF2B5EF4-FFF2-40B4-BE49-F238E27FC236}">
                  <a16:creationId xmlns:a16="http://schemas.microsoft.com/office/drawing/2014/main" id="{B5E95F80-1898-DD1E-E11B-4DCD5F9A964F}"/>
                </a:ext>
              </a:extLst>
            </p:cNvPr>
            <p:cNvSpPr txBox="1"/>
            <p:nvPr/>
          </p:nvSpPr>
          <p:spPr>
            <a:xfrm>
              <a:off x="5827492" y="4030403"/>
              <a:ext cx="360000" cy="326473"/>
            </a:xfrm>
            <a:prstGeom prst="rect">
              <a:avLst/>
            </a:prstGeom>
            <a:noFill/>
          </p:spPr>
          <p:txBody>
            <a:bodyPr wrap="none" rtlCol="0">
              <a:noAutofit/>
            </a:bodyPr>
            <a:lstStyle/>
            <a:p>
              <a:pPr algn="ctr"/>
              <a:r>
                <a:rPr kumimoji="1" lang="en-US" altLang="ja-JP" b="1">
                  <a:solidFill>
                    <a:srgbClr val="FF0000"/>
                  </a:solidFill>
                </a:rPr>
                <a:t>292</a:t>
              </a:r>
              <a:endParaRPr kumimoji="1" lang="ja-JP" altLang="en-US" b="1">
                <a:solidFill>
                  <a:srgbClr val="FF0000"/>
                </a:solidFill>
              </a:endParaRPr>
            </a:p>
          </p:txBody>
        </p:sp>
        <p:sp>
          <p:nvSpPr>
            <p:cNvPr id="16" name="テキスト ボックス 15">
              <a:extLst>
                <a:ext uri="{FF2B5EF4-FFF2-40B4-BE49-F238E27FC236}">
                  <a16:creationId xmlns:a16="http://schemas.microsoft.com/office/drawing/2014/main" id="{4A90B5EE-053F-30E8-92C1-DF126A0D4F0C}"/>
                </a:ext>
              </a:extLst>
            </p:cNvPr>
            <p:cNvSpPr txBox="1"/>
            <p:nvPr/>
          </p:nvSpPr>
          <p:spPr>
            <a:xfrm>
              <a:off x="6557361" y="3649227"/>
              <a:ext cx="360000" cy="369332"/>
            </a:xfrm>
            <a:prstGeom prst="rect">
              <a:avLst/>
            </a:prstGeom>
            <a:noFill/>
          </p:spPr>
          <p:txBody>
            <a:bodyPr wrap="none" rtlCol="0">
              <a:noAutofit/>
            </a:bodyPr>
            <a:lstStyle/>
            <a:p>
              <a:pPr algn="ctr"/>
              <a:r>
                <a:rPr lang="en-US" altLang="ja-JP" b="1">
                  <a:solidFill>
                    <a:srgbClr val="FF0000"/>
                  </a:solidFill>
                </a:rPr>
                <a:t>356</a:t>
              </a:r>
              <a:endParaRPr kumimoji="1" lang="ja-JP" altLang="en-US" b="1">
                <a:solidFill>
                  <a:srgbClr val="FF0000"/>
                </a:solidFill>
              </a:endParaRPr>
            </a:p>
          </p:txBody>
        </p:sp>
        <p:sp>
          <p:nvSpPr>
            <p:cNvPr id="17" name="テキスト ボックス 16">
              <a:extLst>
                <a:ext uri="{FF2B5EF4-FFF2-40B4-BE49-F238E27FC236}">
                  <a16:creationId xmlns:a16="http://schemas.microsoft.com/office/drawing/2014/main" id="{5C354110-25BB-8C0F-DC71-C76724D2E37E}"/>
                </a:ext>
              </a:extLst>
            </p:cNvPr>
            <p:cNvSpPr txBox="1"/>
            <p:nvPr/>
          </p:nvSpPr>
          <p:spPr>
            <a:xfrm>
              <a:off x="7318054" y="3332927"/>
              <a:ext cx="360000" cy="369332"/>
            </a:xfrm>
            <a:prstGeom prst="rect">
              <a:avLst/>
            </a:prstGeom>
            <a:noFill/>
          </p:spPr>
          <p:txBody>
            <a:bodyPr wrap="none" rtlCol="0">
              <a:noAutofit/>
            </a:bodyPr>
            <a:lstStyle/>
            <a:p>
              <a:pPr algn="ctr"/>
              <a:r>
                <a:rPr kumimoji="1" lang="en-US" altLang="ja-JP" b="1">
                  <a:solidFill>
                    <a:srgbClr val="FF0000"/>
                  </a:solidFill>
                </a:rPr>
                <a:t>399</a:t>
              </a:r>
              <a:endParaRPr kumimoji="1" lang="ja-JP" altLang="en-US" b="1">
                <a:solidFill>
                  <a:srgbClr val="FF0000"/>
                </a:solidFill>
              </a:endParaRPr>
            </a:p>
          </p:txBody>
        </p:sp>
        <p:sp>
          <p:nvSpPr>
            <p:cNvPr id="18" name="テキスト ボックス 17">
              <a:extLst>
                <a:ext uri="{FF2B5EF4-FFF2-40B4-BE49-F238E27FC236}">
                  <a16:creationId xmlns:a16="http://schemas.microsoft.com/office/drawing/2014/main" id="{9F21973D-15EF-FD0E-26BE-7A93E10F14A6}"/>
                </a:ext>
              </a:extLst>
            </p:cNvPr>
            <p:cNvSpPr txBox="1"/>
            <p:nvPr/>
          </p:nvSpPr>
          <p:spPr>
            <a:xfrm>
              <a:off x="8054686" y="3127916"/>
              <a:ext cx="360000" cy="369332"/>
            </a:xfrm>
            <a:prstGeom prst="rect">
              <a:avLst/>
            </a:prstGeom>
            <a:noFill/>
          </p:spPr>
          <p:txBody>
            <a:bodyPr wrap="none" rtlCol="0">
              <a:noAutofit/>
            </a:bodyPr>
            <a:lstStyle/>
            <a:p>
              <a:pPr algn="ctr"/>
              <a:r>
                <a:rPr kumimoji="1" lang="en-US" altLang="ja-JP" b="1">
                  <a:solidFill>
                    <a:srgbClr val="FF0000"/>
                  </a:solidFill>
                </a:rPr>
                <a:t>428</a:t>
              </a:r>
              <a:endParaRPr kumimoji="1" lang="ja-JP" altLang="en-US" b="1">
                <a:solidFill>
                  <a:srgbClr val="FF0000"/>
                </a:solidFill>
              </a:endParaRPr>
            </a:p>
          </p:txBody>
        </p:sp>
        <p:sp>
          <p:nvSpPr>
            <p:cNvPr id="22" name="テキスト ボックス 21">
              <a:extLst>
                <a:ext uri="{FF2B5EF4-FFF2-40B4-BE49-F238E27FC236}">
                  <a16:creationId xmlns:a16="http://schemas.microsoft.com/office/drawing/2014/main" id="{D5CEE70E-2426-F9E7-13DC-29D5624E86D6}"/>
                </a:ext>
              </a:extLst>
            </p:cNvPr>
            <p:cNvSpPr txBox="1"/>
            <p:nvPr/>
          </p:nvSpPr>
          <p:spPr>
            <a:xfrm>
              <a:off x="1397673" y="2247130"/>
              <a:ext cx="1911101" cy="369332"/>
            </a:xfrm>
            <a:prstGeom prst="rect">
              <a:avLst/>
            </a:prstGeom>
            <a:solidFill>
              <a:schemeClr val="bg1">
                <a:lumMod val="95000"/>
              </a:schemeClr>
            </a:solidFill>
            <a:ln>
              <a:solidFill>
                <a:schemeClr val="tx1"/>
              </a:solidFill>
            </a:ln>
            <a:effectLst>
              <a:outerShdw blurRad="50800" dist="38100" dir="2700000" algn="tl" rotWithShape="0">
                <a:prstClr val="black">
                  <a:alpha val="40000"/>
                </a:prstClr>
              </a:outerShdw>
            </a:effectLst>
          </p:spPr>
          <p:txBody>
            <a:bodyPr wrap="none" rtlCol="0">
              <a:spAutoFit/>
            </a:bodyPr>
            <a:lstStyle/>
            <a:p>
              <a:pPr algn="ctr"/>
              <a:r>
                <a:rPr kumimoji="1" lang="ja-JP" altLang="en-US" b="1">
                  <a:latin typeface="+mn-lt"/>
                  <a:ea typeface="+mn-ea"/>
                </a:rPr>
                <a:t>累計企業数グラフ</a:t>
              </a:r>
            </a:p>
          </p:txBody>
        </p:sp>
        <p:pic>
          <p:nvPicPr>
            <p:cNvPr id="23" name="図 22">
              <a:extLst>
                <a:ext uri="{FF2B5EF4-FFF2-40B4-BE49-F238E27FC236}">
                  <a16:creationId xmlns:a16="http://schemas.microsoft.com/office/drawing/2014/main" id="{3F3378A8-6A47-2860-7918-0FF32C1FBA97}"/>
                </a:ext>
              </a:extLst>
            </p:cNvPr>
            <p:cNvPicPr>
              <a:picLocks noChangeAspect="1"/>
            </p:cNvPicPr>
            <p:nvPr/>
          </p:nvPicPr>
          <p:blipFill>
            <a:blip r:embed="rId3"/>
            <a:stretch>
              <a:fillRect/>
            </a:stretch>
          </p:blipFill>
          <p:spPr>
            <a:xfrm>
              <a:off x="1407403" y="2675948"/>
              <a:ext cx="955653" cy="844135"/>
            </a:xfrm>
            <a:prstGeom prst="rect">
              <a:avLst/>
            </a:prstGeom>
          </p:spPr>
        </p:pic>
        <p:sp>
          <p:nvSpPr>
            <p:cNvPr id="4" name="テキスト ボックス 3">
              <a:extLst>
                <a:ext uri="{FF2B5EF4-FFF2-40B4-BE49-F238E27FC236}">
                  <a16:creationId xmlns:a16="http://schemas.microsoft.com/office/drawing/2014/main" id="{A15B7974-4DEA-78C9-13BF-84D299F96FCE}"/>
                </a:ext>
              </a:extLst>
            </p:cNvPr>
            <p:cNvSpPr txBox="1"/>
            <p:nvPr/>
          </p:nvSpPr>
          <p:spPr>
            <a:xfrm>
              <a:off x="8781045" y="2997915"/>
              <a:ext cx="360000" cy="369332"/>
            </a:xfrm>
            <a:prstGeom prst="rect">
              <a:avLst/>
            </a:prstGeom>
            <a:noFill/>
          </p:spPr>
          <p:txBody>
            <a:bodyPr wrap="none" rtlCol="0">
              <a:noAutofit/>
            </a:bodyPr>
            <a:lstStyle/>
            <a:p>
              <a:pPr algn="ctr"/>
              <a:r>
                <a:rPr kumimoji="1" lang="en-US" altLang="ja-JP" b="1" dirty="0">
                  <a:solidFill>
                    <a:srgbClr val="FF0000"/>
                  </a:solidFill>
                </a:rPr>
                <a:t>444</a:t>
              </a:r>
              <a:endParaRPr kumimoji="1" lang="ja-JP" altLang="en-US" b="1" dirty="0">
                <a:solidFill>
                  <a:srgbClr val="FF0000"/>
                </a:solidFill>
              </a:endParaRPr>
            </a:p>
          </p:txBody>
        </p:sp>
      </p:grpSp>
      <p:sp>
        <p:nvSpPr>
          <p:cNvPr id="25" name="Text Box 9">
            <a:extLst>
              <a:ext uri="{FF2B5EF4-FFF2-40B4-BE49-F238E27FC236}">
                <a16:creationId xmlns:a16="http://schemas.microsoft.com/office/drawing/2014/main" id="{04EFDA4C-1D9F-9BBF-B711-BB5D4F0B8F37}"/>
              </a:ext>
            </a:extLst>
          </p:cNvPr>
          <p:cNvSpPr txBox="1">
            <a:spLocks noChangeArrowheads="1"/>
          </p:cNvSpPr>
          <p:nvPr/>
        </p:nvSpPr>
        <p:spPr bwMode="auto">
          <a:xfrm>
            <a:off x="161926" y="7136506"/>
            <a:ext cx="9900504" cy="4330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0000" tIns="46800" rIns="90000" bIns="46800">
            <a:spAutoFit/>
          </a:bodyPr>
          <a:lstStyle>
            <a:lvl1pPr>
              <a:defRPr kumimoji="1" sz="1600">
                <a:solidFill>
                  <a:schemeClr val="tx1"/>
                </a:solidFill>
                <a:latin typeface="Arial" charset="0"/>
                <a:ea typeface="HGPｺﾞｼｯｸE" charset="0"/>
                <a:cs typeface="HGPｺﾞｼｯｸE" charset="0"/>
              </a:defRPr>
            </a:lvl1pPr>
            <a:lvl2pPr marL="742950" indent="-285750">
              <a:defRPr kumimoji="1" sz="1600">
                <a:solidFill>
                  <a:schemeClr val="tx1"/>
                </a:solidFill>
                <a:latin typeface="Times New Roman" charset="0"/>
                <a:ea typeface="HGPｺﾞｼｯｸE" charset="0"/>
                <a:cs typeface="HGPｺﾞｼｯｸE" charset="0"/>
              </a:defRPr>
            </a:lvl2pPr>
            <a:lvl3pPr marL="1143000" indent="-228600">
              <a:defRPr kumimoji="1" sz="1600">
                <a:solidFill>
                  <a:schemeClr val="tx1"/>
                </a:solidFill>
                <a:latin typeface="Times New Roman" charset="0"/>
                <a:ea typeface="HGPｺﾞｼｯｸE" charset="0"/>
                <a:cs typeface="HGPｺﾞｼｯｸE" charset="0"/>
              </a:defRPr>
            </a:lvl3pPr>
            <a:lvl4pPr marL="1600200" indent="-228600">
              <a:defRPr kumimoji="1" sz="1600">
                <a:solidFill>
                  <a:schemeClr val="tx1"/>
                </a:solidFill>
                <a:latin typeface="Times New Roman" charset="0"/>
                <a:ea typeface="HGPｺﾞｼｯｸE" charset="0"/>
                <a:cs typeface="HGPｺﾞｼｯｸE" charset="0"/>
              </a:defRPr>
            </a:lvl4pPr>
            <a:lvl5pPr marL="2057400" indent="-228600">
              <a:defRPr kumimoji="1" sz="1600">
                <a:solidFill>
                  <a:schemeClr val="tx1"/>
                </a:solidFill>
                <a:latin typeface="Times New Roman" charset="0"/>
                <a:ea typeface="HGPｺﾞｼｯｸE" charset="0"/>
                <a:cs typeface="HGPｺﾞｼｯｸE" charset="0"/>
              </a:defRPr>
            </a:lvl5pPr>
            <a:lvl6pPr marL="2514600" indent="-228600" eaLnBrk="0" hangingPunct="0">
              <a:defRPr kumimoji="1" sz="1600">
                <a:solidFill>
                  <a:schemeClr val="tx1"/>
                </a:solidFill>
                <a:latin typeface="Times New Roman" charset="0"/>
                <a:ea typeface="HGPｺﾞｼｯｸE" charset="0"/>
                <a:cs typeface="HGPｺﾞｼｯｸE" charset="0"/>
              </a:defRPr>
            </a:lvl6pPr>
            <a:lvl7pPr marL="2971800" indent="-228600" eaLnBrk="0" hangingPunct="0">
              <a:defRPr kumimoji="1" sz="1600">
                <a:solidFill>
                  <a:schemeClr val="tx1"/>
                </a:solidFill>
                <a:latin typeface="Times New Roman" charset="0"/>
                <a:ea typeface="HGPｺﾞｼｯｸE" charset="0"/>
                <a:cs typeface="HGPｺﾞｼｯｸE" charset="0"/>
              </a:defRPr>
            </a:lvl7pPr>
            <a:lvl8pPr marL="3429000" indent="-228600" eaLnBrk="0" hangingPunct="0">
              <a:defRPr kumimoji="1" sz="1600">
                <a:solidFill>
                  <a:schemeClr val="tx1"/>
                </a:solidFill>
                <a:latin typeface="Times New Roman" charset="0"/>
                <a:ea typeface="HGPｺﾞｼｯｸE" charset="0"/>
                <a:cs typeface="HGPｺﾞｼｯｸE" charset="0"/>
              </a:defRPr>
            </a:lvl8pPr>
            <a:lvl9pPr marL="3886200" indent="-228600" eaLnBrk="0" hangingPunct="0">
              <a:defRPr kumimoji="1" sz="1600">
                <a:solidFill>
                  <a:schemeClr val="tx1"/>
                </a:solidFill>
                <a:latin typeface="Times New Roman" charset="0"/>
                <a:ea typeface="HGPｺﾞｼｯｸE" charset="0"/>
                <a:cs typeface="HGPｺﾞｼｯｸE" charset="0"/>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i="0" u="none" strike="noStrike" kern="1200" cap="none" spc="0" normalizeH="0" baseline="0" noProof="0" dirty="0">
                <a:ln>
                  <a:noFill/>
                </a:ln>
                <a:solidFill>
                  <a:srgbClr val="000000"/>
                </a:solidFill>
                <a:effectLst/>
                <a:uLnTx/>
                <a:uFillTx/>
                <a:latin typeface="Meiryo UI"/>
                <a:ea typeface="Meiryo UI" pitchFamily="50" charset="-128"/>
                <a:cs typeface="Meiryo UI" pitchFamily="50" charset="-128"/>
              </a:rPr>
              <a:t>※ </a:t>
            </a:r>
            <a:r>
              <a:rPr kumimoji="1" lang="ja-JP" altLang="en-US" sz="1200" i="0" u="none" strike="noStrike" kern="1200" cap="none" spc="0" normalizeH="0" baseline="0" noProof="0" dirty="0">
                <a:ln>
                  <a:noFill/>
                </a:ln>
                <a:solidFill>
                  <a:srgbClr val="000000"/>
                </a:solidFill>
                <a:effectLst/>
                <a:uLnTx/>
                <a:uFillTx/>
                <a:latin typeface="Meiryo UI"/>
                <a:ea typeface="Meiryo UI" pitchFamily="50" charset="-128"/>
                <a:cs typeface="Meiryo UI" pitchFamily="50" charset="-128"/>
              </a:rPr>
              <a:t>最新の累計企業数は</a:t>
            </a:r>
            <a:r>
              <a:rPr kumimoji="1" lang="en-US" altLang="ja-JP" sz="1200" i="0" u="none" strike="noStrike" kern="1200" cap="none" spc="0" normalizeH="0" baseline="0" noProof="0" dirty="0">
                <a:ln>
                  <a:noFill/>
                </a:ln>
                <a:solidFill>
                  <a:srgbClr val="0070C0"/>
                </a:solidFill>
                <a:effectLst/>
                <a:uLnTx/>
                <a:uFillTx/>
                <a:latin typeface="Meiryo UI"/>
                <a:ea typeface="Meiryo UI" pitchFamily="50" charset="-128"/>
                <a:cs typeface="Meiryo UI" pitchFamily="50" charset="-128"/>
                <a:hlinkClick r:id="rId4">
                  <a:extLst>
                    <a:ext uri="{A12FA001-AC4F-418D-AE19-62706E023703}">
                      <ahyp:hlinkClr xmlns:ahyp="http://schemas.microsoft.com/office/drawing/2018/hyperlinkcolor" val="tx"/>
                    </a:ext>
                  </a:extLst>
                </a:hlinkClick>
              </a:rPr>
              <a:t>RE100</a:t>
            </a:r>
            <a:r>
              <a:rPr kumimoji="1" lang="ja-JP" altLang="en-US" sz="1200" i="0" u="none" strike="noStrike" kern="1200" cap="none" spc="0" normalizeH="0" baseline="0" noProof="0" dirty="0">
                <a:ln>
                  <a:noFill/>
                </a:ln>
                <a:solidFill>
                  <a:srgbClr val="0070C0"/>
                </a:solidFill>
                <a:effectLst/>
                <a:uLnTx/>
                <a:uFillTx/>
                <a:latin typeface="Meiryo UI"/>
                <a:ea typeface="Meiryo UI" pitchFamily="50" charset="-128"/>
                <a:cs typeface="Meiryo UI" pitchFamily="50" charset="-128"/>
                <a:hlinkClick r:id="rId4">
                  <a:extLst>
                    <a:ext uri="{A12FA001-AC4F-418D-AE19-62706E023703}">
                      <ahyp:hlinkClr xmlns:ahyp="http://schemas.microsoft.com/office/drawing/2018/hyperlinkcolor" val="tx"/>
                    </a:ext>
                  </a:extLst>
                </a:hlinkClick>
              </a:rPr>
              <a:t>ウェブサイトの</a:t>
            </a:r>
            <a:r>
              <a:rPr kumimoji="1" lang="en-US" altLang="ja-JP" sz="1200" i="0" u="none" strike="noStrike" kern="1200" cap="none" spc="0" normalizeH="0" baseline="0" noProof="0" dirty="0">
                <a:ln>
                  <a:noFill/>
                </a:ln>
                <a:solidFill>
                  <a:srgbClr val="0070C0"/>
                </a:solidFill>
                <a:effectLst/>
                <a:uLnTx/>
                <a:uFillTx/>
                <a:latin typeface="Meiryo UI"/>
                <a:ea typeface="Meiryo UI" pitchFamily="50" charset="-128"/>
                <a:cs typeface="Meiryo UI" pitchFamily="50" charset="-128"/>
                <a:hlinkClick r:id="rId4">
                  <a:extLst>
                    <a:ext uri="{A12FA001-AC4F-418D-AE19-62706E023703}">
                      <ahyp:hlinkClr xmlns:ahyp="http://schemas.microsoft.com/office/drawing/2018/hyperlinkcolor" val="tx"/>
                    </a:ext>
                  </a:extLst>
                </a:hlinkClick>
              </a:rPr>
              <a:t>Members</a:t>
            </a:r>
            <a:r>
              <a:rPr kumimoji="1" lang="ja-JP" altLang="en-US" sz="1200" i="0" u="none" strike="noStrike" kern="1200" cap="none" spc="0" normalizeH="0" baseline="0" noProof="0" dirty="0">
                <a:ln>
                  <a:noFill/>
                </a:ln>
                <a:solidFill>
                  <a:srgbClr val="000000"/>
                </a:solidFill>
                <a:effectLst/>
                <a:uLnTx/>
                <a:uFillTx/>
                <a:latin typeface="Meiryo UI"/>
                <a:ea typeface="Meiryo UI" pitchFamily="50" charset="-128"/>
                <a:cs typeface="Meiryo UI" pitchFamily="50" charset="-128"/>
              </a:rPr>
              <a:t>を参照</a:t>
            </a:r>
            <a:endParaRPr lang="en-US" altLang="ja-JP" sz="900" dirty="0">
              <a:solidFill>
                <a:srgbClr val="000000"/>
              </a:solidFill>
              <a:latin typeface="Meiryo UI" pitchFamily="50" charset="-128"/>
              <a:ea typeface="Meiryo UI" pitchFamily="50" charset="-128"/>
              <a:cs typeface="Meiryo UI" pitchFamily="50" charset="-128"/>
            </a:endParaRPr>
          </a:p>
          <a:p>
            <a:pPr lvl="0" defTabSz="844083" eaLnBrk="1" fontAlgn="auto" hangingPunct="1">
              <a:lnSpc>
                <a:spcPct val="100000"/>
              </a:lnSpc>
              <a:spcBef>
                <a:spcPts val="0"/>
              </a:spcBef>
              <a:spcAft>
                <a:spcPts val="0"/>
              </a:spcAft>
              <a:defRPr/>
            </a:pPr>
            <a:r>
              <a:rPr lang="en-US" altLang="ja-JP" sz="1000" dirty="0">
                <a:solidFill>
                  <a:srgbClr val="000000"/>
                </a:solidFill>
                <a:latin typeface="Meiryo UI" pitchFamily="50" charset="-128"/>
                <a:ea typeface="Meiryo UI" pitchFamily="50" charset="-128"/>
                <a:cs typeface="Meiryo UI" pitchFamily="50" charset="-128"/>
              </a:rPr>
              <a:t>[</a:t>
            </a:r>
            <a:r>
              <a:rPr lang="ja-JP" altLang="en-US" sz="1000" dirty="0">
                <a:solidFill>
                  <a:srgbClr val="000000"/>
                </a:solidFill>
                <a:latin typeface="Meiryo UI" pitchFamily="50" charset="-128"/>
                <a:ea typeface="Meiryo UI" pitchFamily="50" charset="-128"/>
                <a:cs typeface="Meiryo UI" pitchFamily="50" charset="-128"/>
              </a:rPr>
              <a:t>出所</a:t>
            </a:r>
            <a:r>
              <a:rPr lang="en-US" altLang="ja-JP" sz="1000" dirty="0">
                <a:solidFill>
                  <a:srgbClr val="000000"/>
                </a:solidFill>
                <a:latin typeface="Meiryo UI" pitchFamily="50" charset="-128"/>
                <a:ea typeface="Meiryo UI" pitchFamily="50" charset="-128"/>
                <a:cs typeface="Meiryo UI" pitchFamily="50" charset="-128"/>
              </a:rPr>
              <a:t>] RE100</a:t>
            </a:r>
            <a:r>
              <a:rPr lang="ja-JP" altLang="en-US" sz="1000" dirty="0">
                <a:latin typeface="Meiryo UI" pitchFamily="50" charset="-128"/>
                <a:ea typeface="Meiryo UI" pitchFamily="50" charset="-128"/>
                <a:cs typeface="Meiryo UI" pitchFamily="50" charset="-128"/>
              </a:rPr>
              <a:t>ホームページ（</a:t>
            </a:r>
            <a:r>
              <a:rPr lang="en-US" altLang="ja-JP" sz="1000" dirty="0">
                <a:latin typeface="Meiryo UI" pitchFamily="50" charset="-128"/>
                <a:ea typeface="Meiryo UI" pitchFamily="50" charset="-128"/>
                <a:cs typeface="Meiryo UI" pitchFamily="50" charset="-128"/>
              </a:rPr>
              <a:t>http://there100.org/</a:t>
            </a:r>
            <a:r>
              <a:rPr lang="ja-JP" altLang="en-US" sz="1000" dirty="0">
                <a:latin typeface="Meiryo UI" pitchFamily="50" charset="-128"/>
                <a:ea typeface="Meiryo UI" pitchFamily="50" charset="-128"/>
                <a:cs typeface="Meiryo UI" pitchFamily="50" charset="-128"/>
              </a:rPr>
              <a:t>）等より事務局にて作成</a:t>
            </a:r>
          </a:p>
        </p:txBody>
      </p:sp>
      <p:sp>
        <p:nvSpPr>
          <p:cNvPr id="13" name="テキスト ボックス 12">
            <a:extLst>
              <a:ext uri="{FF2B5EF4-FFF2-40B4-BE49-F238E27FC236}">
                <a16:creationId xmlns:a16="http://schemas.microsoft.com/office/drawing/2014/main" id="{AEAC352A-63B0-FFEE-ACF2-002EF4E380E7}"/>
              </a:ext>
            </a:extLst>
          </p:cNvPr>
          <p:cNvSpPr txBox="1"/>
          <p:nvPr/>
        </p:nvSpPr>
        <p:spPr>
          <a:xfrm>
            <a:off x="9570195" y="2900695"/>
            <a:ext cx="360000" cy="369332"/>
          </a:xfrm>
          <a:prstGeom prst="rect">
            <a:avLst/>
          </a:prstGeom>
          <a:noFill/>
        </p:spPr>
        <p:txBody>
          <a:bodyPr wrap="none" rtlCol="0">
            <a:noAutofit/>
          </a:bodyPr>
          <a:lstStyle/>
          <a:p>
            <a:pPr algn="ctr"/>
            <a:r>
              <a:rPr kumimoji="1" lang="en-US" altLang="ja-JP" b="1">
                <a:solidFill>
                  <a:srgbClr val="FF0000"/>
                </a:solidFill>
              </a:rPr>
              <a:t>443</a:t>
            </a:r>
            <a:endParaRPr kumimoji="1" lang="ja-JP" altLang="en-US" b="1">
              <a:solidFill>
                <a:srgbClr val="FF0000"/>
              </a:solidFill>
            </a:endParaRPr>
          </a:p>
        </p:txBody>
      </p:sp>
    </p:spTree>
    <p:extLst>
      <p:ext uri="{BB962C8B-B14F-4D97-AF65-F5344CB8AC3E}">
        <p14:creationId xmlns:p14="http://schemas.microsoft.com/office/powerpoint/2010/main" val="1231594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a:t>RE100</a:t>
            </a:r>
            <a:r>
              <a:rPr kumimoji="1" lang="ja-JP" altLang="en-US"/>
              <a:t>の基準・要件（</a:t>
            </a:r>
            <a:r>
              <a:rPr kumimoji="1" lang="en-US" altLang="ja-JP"/>
              <a:t>1/5</a:t>
            </a:r>
            <a:r>
              <a:rPr kumimoji="1" lang="ja-JP" altLang="en-US"/>
              <a:t>）</a:t>
            </a:r>
          </a:p>
        </p:txBody>
      </p:sp>
      <p:sp>
        <p:nvSpPr>
          <p:cNvPr id="7" name="コンテンツ プレースホルダー 2"/>
          <p:cNvSpPr>
            <a:spLocks noGrp="1"/>
          </p:cNvSpPr>
          <p:nvPr>
            <p:ph sz="quarter" idx="12"/>
          </p:nvPr>
        </p:nvSpPr>
        <p:spPr>
          <a:xfrm>
            <a:off x="161925" y="1110920"/>
            <a:ext cx="10367963" cy="634941"/>
          </a:xfrm>
        </p:spPr>
        <p:txBody>
          <a:bodyPr/>
          <a:lstStyle/>
          <a:p>
            <a:r>
              <a:rPr lang="en-US" altLang="ja-JP"/>
              <a:t>RE100</a:t>
            </a:r>
            <a:r>
              <a:rPr lang="ja-JP" altLang="en-US"/>
              <a:t>の参加には、以下の要件を満たす必要がある（一部は</a:t>
            </a:r>
            <a:r>
              <a:rPr lang="en-US" altLang="ja-JP"/>
              <a:t>JCLP</a:t>
            </a:r>
            <a:r>
              <a:rPr lang="ja-JP" altLang="en-US"/>
              <a:t>ホームページより引用）</a:t>
            </a:r>
            <a:endParaRPr lang="en-US" altLang="ja-JP"/>
          </a:p>
        </p:txBody>
      </p:sp>
      <p:graphicFrame>
        <p:nvGraphicFramePr>
          <p:cNvPr id="9" name="表 8"/>
          <p:cNvGraphicFramePr>
            <a:graphicFrameLocks noGrp="1"/>
          </p:cNvGraphicFramePr>
          <p:nvPr/>
        </p:nvGraphicFramePr>
        <p:xfrm>
          <a:off x="521430" y="2269325"/>
          <a:ext cx="9648949" cy="3749040"/>
        </p:xfrm>
        <a:graphic>
          <a:graphicData uri="http://schemas.openxmlformats.org/drawingml/2006/table">
            <a:tbl>
              <a:tblPr firstCol="1" bandCol="1"/>
              <a:tblGrid>
                <a:gridCol w="1440160">
                  <a:extLst>
                    <a:ext uri="{9D8B030D-6E8A-4147-A177-3AD203B41FA5}">
                      <a16:colId xmlns:a16="http://schemas.microsoft.com/office/drawing/2014/main" val="20000"/>
                    </a:ext>
                  </a:extLst>
                </a:gridCol>
                <a:gridCol w="8208789">
                  <a:extLst>
                    <a:ext uri="{9D8B030D-6E8A-4147-A177-3AD203B41FA5}">
                      <a16:colId xmlns:a16="http://schemas.microsoft.com/office/drawing/2014/main" val="20001"/>
                    </a:ext>
                  </a:extLst>
                </a:gridCol>
              </a:tblGrid>
              <a:tr h="2611399">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algn="ctr">
                        <a:spcAft>
                          <a:spcPts val="600"/>
                        </a:spcAft>
                      </a:pPr>
                      <a:r>
                        <a:rPr kumimoji="1" lang="ja-JP" altLang="en-US" sz="2400" b="1"/>
                        <a:t>対象企業</a:t>
                      </a:r>
                      <a:endParaRPr kumimoji="1" lang="en-US" altLang="ja-JP" sz="2400" b="1"/>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342900" marR="0" lvl="0" indent="-342900" algn="l"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ü"/>
                        <a:tabLst/>
                        <a:defRPr/>
                      </a:pPr>
                      <a:r>
                        <a:rPr kumimoji="1" lang="ja-JP" altLang="en-US" sz="2000" kern="1200" dirty="0">
                          <a:solidFill>
                            <a:schemeClr val="tx1"/>
                          </a:solidFill>
                          <a:latin typeface="+mj-ea"/>
                          <a:ea typeface="+mn-ea"/>
                          <a:cs typeface="Segoe UI" panose="020B0502040204020203" pitchFamily="34" charset="0"/>
                        </a:rPr>
                        <a:t>年間消費電力量が</a:t>
                      </a:r>
                      <a:r>
                        <a:rPr kumimoji="1" lang="en-US" altLang="ja-JP" sz="2000" kern="1200" dirty="0">
                          <a:solidFill>
                            <a:schemeClr val="tx1"/>
                          </a:solidFill>
                          <a:latin typeface="+mj-ea"/>
                          <a:ea typeface="+mn-ea"/>
                          <a:cs typeface="Segoe UI" panose="020B0502040204020203" pitchFamily="34" charset="0"/>
                        </a:rPr>
                        <a:t>100GWh</a:t>
                      </a:r>
                      <a:r>
                        <a:rPr kumimoji="1" lang="ja-JP" altLang="en-US" sz="2000" kern="1200" dirty="0">
                          <a:solidFill>
                            <a:schemeClr val="tx1"/>
                          </a:solidFill>
                          <a:latin typeface="+mj-ea"/>
                          <a:ea typeface="+mn-ea"/>
                          <a:cs typeface="Segoe UI" panose="020B0502040204020203" pitchFamily="34" charset="0"/>
                        </a:rPr>
                        <a:t>以上である企業</a:t>
                      </a:r>
                      <a:endParaRPr kumimoji="1" lang="en-US" altLang="ja-JP" sz="2000" kern="1200" dirty="0">
                        <a:solidFill>
                          <a:schemeClr val="tx1"/>
                        </a:solidFill>
                        <a:latin typeface="+mj-ea"/>
                        <a:ea typeface="+mn-ea"/>
                        <a:cs typeface="Segoe UI" panose="020B0502040204020203" pitchFamily="34" charset="0"/>
                      </a:endParaRPr>
                    </a:p>
                    <a:p>
                      <a:pPr marL="800100" marR="0" lvl="1" indent="-342900" algn="l" defTabSz="914400" rtl="0" eaLnBrk="1" fontAlgn="auto" latinLnBrk="0" hangingPunct="1">
                        <a:lnSpc>
                          <a:spcPct val="100000"/>
                        </a:lnSpc>
                        <a:spcBef>
                          <a:spcPts val="0"/>
                        </a:spcBef>
                        <a:spcAft>
                          <a:spcPts val="0"/>
                        </a:spcAft>
                        <a:buClr>
                          <a:schemeClr val="tx1"/>
                        </a:buClr>
                        <a:buSzTx/>
                        <a:buFont typeface="Arial" panose="020B0604020202020204" pitchFamily="34" charset="0"/>
                        <a:buChar char="•"/>
                        <a:tabLst/>
                        <a:defRPr/>
                      </a:pPr>
                      <a:r>
                        <a:rPr kumimoji="1" lang="ja-JP" altLang="en-US" sz="2000" kern="1200" noProof="0" dirty="0">
                          <a:solidFill>
                            <a:srgbClr val="FF0000"/>
                          </a:solidFill>
                          <a:latin typeface="+mj-ea"/>
                          <a:ea typeface="+mn-ea"/>
                          <a:cs typeface="Segoe UI" panose="020B0502040204020203" pitchFamily="34" charset="0"/>
                        </a:rPr>
                        <a:t>特例として現在、日本企業は</a:t>
                      </a:r>
                      <a:r>
                        <a:rPr kumimoji="1" lang="en-US" altLang="ja-JP" sz="2000" kern="1200" noProof="0" dirty="0">
                          <a:solidFill>
                            <a:srgbClr val="FF0000"/>
                          </a:solidFill>
                          <a:latin typeface="+mj-ea"/>
                          <a:ea typeface="+mn-ea"/>
                          <a:cs typeface="Segoe UI" panose="020B0502040204020203" pitchFamily="34" charset="0"/>
                        </a:rPr>
                        <a:t>50GWh</a:t>
                      </a:r>
                      <a:r>
                        <a:rPr kumimoji="1" lang="ja-JP" altLang="en-US" sz="2000" kern="1200" noProof="0" dirty="0">
                          <a:solidFill>
                            <a:srgbClr val="FF0000"/>
                          </a:solidFill>
                          <a:latin typeface="+mj-ea"/>
                          <a:ea typeface="+mn-ea"/>
                          <a:cs typeface="Segoe UI" panose="020B0502040204020203" pitchFamily="34" charset="0"/>
                        </a:rPr>
                        <a:t>以上に緩和されている</a:t>
                      </a:r>
                    </a:p>
                    <a:p>
                      <a:pPr marL="342900" marR="0" lvl="0" indent="-342900" algn="l"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ü"/>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年間電力消費量が</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100GWh</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未満（日本企業では</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50GWh</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未満）の企業は、以下の特徴を</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1</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つ以上有している場合には、例外的に加盟できる可能性あり</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42900" algn="l" defTabSz="914400" rtl="0" eaLnBrk="1" fontAlgn="auto" latinLnBrk="0" hangingPunct="1">
                        <a:lnSpc>
                          <a:spcPct val="100000"/>
                        </a:lnSpc>
                        <a:spcBef>
                          <a:spcPts val="0"/>
                        </a:spcBef>
                        <a:spcAft>
                          <a:spcPts val="0"/>
                        </a:spcAft>
                        <a:buClr>
                          <a:schemeClr val="tx1"/>
                        </a:buClr>
                        <a:buSzTx/>
                        <a:buFont typeface="Arial" panose="020B0604020202020204" pitchFamily="34" charset="0"/>
                        <a:buChar char="•"/>
                        <a:tabLst/>
                        <a:defRPr/>
                      </a:pP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RE100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事務局が重視している地域における主要な事業者であること</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42900" algn="l" defTabSz="914400" rtl="0" eaLnBrk="1" fontAlgn="auto" latinLnBrk="0" hangingPunct="1">
                        <a:lnSpc>
                          <a:spcPct val="100000"/>
                        </a:lnSpc>
                        <a:spcBef>
                          <a:spcPts val="0"/>
                        </a:spcBef>
                        <a:spcAft>
                          <a:spcPts val="0"/>
                        </a:spcAft>
                        <a:buClr>
                          <a:schemeClr val="tx1"/>
                        </a:buClr>
                        <a:buSzTx/>
                        <a:buFont typeface="Arial" panose="020B0604020202020204" pitchFamily="34" charset="0"/>
                        <a:buChar char="•"/>
                        <a:tabLst/>
                        <a:defRPr/>
                      </a:pP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RE100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事務局が重視している業種における主要な事業者であること</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42900" algn="l" defTabSz="914400" rtl="0" eaLnBrk="1" fontAlgn="auto" latinLnBrk="0" hangingPunct="1">
                        <a:lnSpc>
                          <a:spcPct val="100000"/>
                        </a:lnSpc>
                        <a:spcBef>
                          <a:spcPts val="0"/>
                        </a:spcBef>
                        <a:spcAft>
                          <a:spcPts val="0"/>
                        </a:spcAft>
                        <a:buClr>
                          <a:schemeClr val="tx1"/>
                        </a:buClr>
                        <a:buSzTx/>
                        <a:buFont typeface="Arial" panose="020B0604020202020204" pitchFamily="34" charset="0"/>
                        <a:buChar char="•"/>
                        <a:tabLst/>
                        <a:defRPr/>
                      </a:pP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RE100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事務局が重視している地域において政策提言に参加する意思があること</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42900" algn="l" defTabSz="914400" rtl="0" eaLnBrk="1" fontAlgn="auto" latinLnBrk="0" hangingPunct="1">
                        <a:lnSpc>
                          <a:spcPct val="100000"/>
                        </a:lnSpc>
                        <a:spcBef>
                          <a:spcPts val="0"/>
                        </a:spcBef>
                        <a:spcAft>
                          <a:spcPts val="0"/>
                        </a:spcAft>
                        <a:buClr>
                          <a:schemeClr val="tx1"/>
                        </a:buClr>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グローバルまたは国内で認知度・信頼度が高い</a:t>
                      </a:r>
                    </a:p>
                    <a:p>
                      <a:pPr marL="809625" marR="0" lvl="0" indent="-342900" algn="l" defTabSz="914400" rtl="0" eaLnBrk="1" fontAlgn="auto" latinLnBrk="0" hangingPunct="1">
                        <a:lnSpc>
                          <a:spcPct val="100000"/>
                        </a:lnSpc>
                        <a:spcBef>
                          <a:spcPts val="0"/>
                        </a:spcBef>
                        <a:spcAft>
                          <a:spcPts val="0"/>
                        </a:spcAft>
                        <a:buClr>
                          <a:schemeClr val="tx1"/>
                        </a:buClr>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主要な多国籍企業（フォーチュン</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1000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又はそれに相当）</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42900" algn="l" defTabSz="914400" rtl="0" eaLnBrk="1" fontAlgn="auto" latinLnBrk="0" hangingPunct="1">
                        <a:lnSpc>
                          <a:spcPct val="100000"/>
                        </a:lnSpc>
                        <a:spcBef>
                          <a:spcPts val="0"/>
                        </a:spcBef>
                        <a:spcAft>
                          <a:spcPts val="0"/>
                        </a:spcAft>
                        <a:buClr>
                          <a:schemeClr val="tx1"/>
                        </a:buClr>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その他、</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RE100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の目的に利する国際的・地域的な影響力を持つこと</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12" name="テキスト ボックス 11"/>
          <p:cNvSpPr txBox="1"/>
          <p:nvPr/>
        </p:nvSpPr>
        <p:spPr>
          <a:xfrm>
            <a:off x="521430" y="6018365"/>
            <a:ext cx="9648949" cy="646331"/>
          </a:xfrm>
          <a:prstGeom prst="rect">
            <a:avLst/>
          </a:prstGeom>
          <a:noFill/>
        </p:spPr>
        <p:txBody>
          <a:bodyPr wrap="square" rtlCol="0">
            <a:spAutoFit/>
          </a:bodyPr>
          <a:lstStyle/>
          <a:p>
            <a:r>
              <a:rPr lang="en-US" altLang="ja-JP" sz="1800" dirty="0">
                <a:latin typeface="+mj-ea"/>
                <a:cs typeface="Segoe UI" panose="020B0502040204020203" pitchFamily="34" charset="0"/>
              </a:rPr>
              <a:t>※</a:t>
            </a:r>
            <a:r>
              <a:rPr lang="ja-JP" altLang="en-US" dirty="0">
                <a:latin typeface="+mj-ea"/>
                <a:cs typeface="Segoe UI" panose="020B0502040204020203" pitchFamily="34" charset="0"/>
              </a:rPr>
              <a:t>なお</a:t>
            </a:r>
            <a:r>
              <a:rPr lang="ja-JP" altLang="en-US" sz="1800" dirty="0">
                <a:latin typeface="+mj-ea"/>
                <a:cs typeface="Segoe UI" panose="020B0502040204020203" pitchFamily="34" charset="0"/>
              </a:rPr>
              <a:t>、上記参加要件の対象とならない日本企業や自治体等は、同じく再エネ</a:t>
            </a:r>
            <a:r>
              <a:rPr lang="en-US" altLang="ja-JP" sz="1800" dirty="0">
                <a:latin typeface="+mj-ea"/>
                <a:cs typeface="Segoe UI" panose="020B0502040204020203" pitchFamily="34" charset="0"/>
              </a:rPr>
              <a:t>100</a:t>
            </a:r>
            <a:r>
              <a:rPr lang="ja-JP" altLang="en-US" sz="1800" dirty="0">
                <a:latin typeface="+mj-ea"/>
                <a:cs typeface="Segoe UI" panose="020B0502040204020203" pitchFamily="34" charset="0"/>
              </a:rPr>
              <a:t>％を目指す「</a:t>
            </a:r>
            <a:r>
              <a:rPr lang="ja-JP" altLang="en-US" sz="1800" b="1" dirty="0">
                <a:latin typeface="+mj-ea"/>
                <a:cs typeface="Segoe UI" panose="020B0502040204020203" pitchFamily="34" charset="0"/>
              </a:rPr>
              <a:t>再エネ</a:t>
            </a:r>
            <a:r>
              <a:rPr lang="en-US" altLang="ja-JP" sz="1800" b="1" dirty="0">
                <a:latin typeface="+mj-ea"/>
                <a:cs typeface="Segoe UI" panose="020B0502040204020203" pitchFamily="34" charset="0"/>
              </a:rPr>
              <a:t>100</a:t>
            </a:r>
            <a:r>
              <a:rPr lang="ja-JP" altLang="en-US" sz="1800" b="1" dirty="0">
                <a:latin typeface="+mj-ea"/>
                <a:cs typeface="Segoe UI" panose="020B0502040204020203" pitchFamily="34" charset="0"/>
              </a:rPr>
              <a:t>宣言 </a:t>
            </a:r>
            <a:r>
              <a:rPr lang="en-US" altLang="ja-JP" sz="1800" b="1" dirty="0">
                <a:latin typeface="+mj-ea"/>
                <a:cs typeface="Segoe UI" panose="020B0502040204020203" pitchFamily="34" charset="0"/>
              </a:rPr>
              <a:t>RE Action</a:t>
            </a:r>
            <a:r>
              <a:rPr lang="ja-JP" altLang="en-US" sz="1800" dirty="0">
                <a:latin typeface="+mj-ea"/>
                <a:cs typeface="Segoe UI" panose="020B0502040204020203" pitchFamily="34" charset="0"/>
              </a:rPr>
              <a:t>」という日本独自の取組に参加可能となる（</a:t>
            </a:r>
            <a:r>
              <a:rPr lang="en-US" altLang="ja-JP" sz="1800" dirty="0">
                <a:latin typeface="+mj-ea"/>
                <a:cs typeface="Segoe UI" panose="020B0502040204020203" pitchFamily="34" charset="0"/>
              </a:rPr>
              <a:t>RE100</a:t>
            </a:r>
            <a:r>
              <a:rPr lang="ja-JP" altLang="en-US" sz="1800" dirty="0">
                <a:latin typeface="+mj-ea"/>
                <a:cs typeface="Segoe UI" panose="020B0502040204020203" pitchFamily="34" charset="0"/>
              </a:rPr>
              <a:t>詳細資料</a:t>
            </a:r>
            <a:r>
              <a:rPr lang="en-US" altLang="ja-JP" sz="1800" dirty="0">
                <a:latin typeface="+mj-ea"/>
                <a:cs typeface="Segoe UI" panose="020B0502040204020203" pitchFamily="34" charset="0"/>
              </a:rPr>
              <a:t>P68</a:t>
            </a:r>
            <a:r>
              <a:rPr lang="ja-JP" altLang="en-US" sz="1800" dirty="0">
                <a:latin typeface="+mj-ea"/>
                <a:cs typeface="Segoe UI" panose="020B0502040204020203" pitchFamily="34" charset="0"/>
              </a:rPr>
              <a:t>以降参照）</a:t>
            </a:r>
            <a:endParaRPr lang="en-US" altLang="ja-JP" sz="1800" dirty="0">
              <a:latin typeface="+mj-ea"/>
              <a:cs typeface="Segoe UI" panose="020B0502040204020203" pitchFamily="34" charset="0"/>
            </a:endParaRPr>
          </a:p>
        </p:txBody>
      </p:sp>
      <p:sp>
        <p:nvSpPr>
          <p:cNvPr id="4" name="Text Box 9">
            <a:extLst>
              <a:ext uri="{FF2B5EF4-FFF2-40B4-BE49-F238E27FC236}">
                <a16:creationId xmlns:a16="http://schemas.microsoft.com/office/drawing/2014/main" id="{99EE7D1D-8485-4B0F-56FA-57333360100F}"/>
              </a:ext>
            </a:extLst>
          </p:cNvPr>
          <p:cNvSpPr txBox="1">
            <a:spLocks noChangeArrowheads="1"/>
          </p:cNvSpPr>
          <p:nvPr/>
        </p:nvSpPr>
        <p:spPr bwMode="auto">
          <a:xfrm>
            <a:off x="161926" y="7188162"/>
            <a:ext cx="9792552" cy="402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0000" tIns="46800" rIns="90000" bIns="46800">
            <a:spAutoFit/>
          </a:bodyPr>
          <a:lstStyle>
            <a:lvl1pPr>
              <a:defRPr kumimoji="1" sz="1600">
                <a:solidFill>
                  <a:schemeClr val="tx1"/>
                </a:solidFill>
                <a:latin typeface="Arial" charset="0"/>
                <a:ea typeface="HGPｺﾞｼｯｸE" charset="0"/>
                <a:cs typeface="HGPｺﾞｼｯｸE" charset="0"/>
              </a:defRPr>
            </a:lvl1pPr>
            <a:lvl2pPr marL="742950" indent="-285750">
              <a:defRPr kumimoji="1" sz="1600">
                <a:solidFill>
                  <a:schemeClr val="tx1"/>
                </a:solidFill>
                <a:latin typeface="Times New Roman" charset="0"/>
                <a:ea typeface="HGPｺﾞｼｯｸE" charset="0"/>
                <a:cs typeface="HGPｺﾞｼｯｸE" charset="0"/>
              </a:defRPr>
            </a:lvl2pPr>
            <a:lvl3pPr marL="1143000" indent="-228600">
              <a:defRPr kumimoji="1" sz="1600">
                <a:solidFill>
                  <a:schemeClr val="tx1"/>
                </a:solidFill>
                <a:latin typeface="Times New Roman" charset="0"/>
                <a:ea typeface="HGPｺﾞｼｯｸE" charset="0"/>
                <a:cs typeface="HGPｺﾞｼｯｸE" charset="0"/>
              </a:defRPr>
            </a:lvl3pPr>
            <a:lvl4pPr marL="1600200" indent="-228600">
              <a:defRPr kumimoji="1" sz="1600">
                <a:solidFill>
                  <a:schemeClr val="tx1"/>
                </a:solidFill>
                <a:latin typeface="Times New Roman" charset="0"/>
                <a:ea typeface="HGPｺﾞｼｯｸE" charset="0"/>
                <a:cs typeface="HGPｺﾞｼｯｸE" charset="0"/>
              </a:defRPr>
            </a:lvl4pPr>
            <a:lvl5pPr marL="2057400" indent="-228600">
              <a:defRPr kumimoji="1" sz="1600">
                <a:solidFill>
                  <a:schemeClr val="tx1"/>
                </a:solidFill>
                <a:latin typeface="Times New Roman" charset="0"/>
                <a:ea typeface="HGPｺﾞｼｯｸE" charset="0"/>
                <a:cs typeface="HGPｺﾞｼｯｸE" charset="0"/>
              </a:defRPr>
            </a:lvl5pPr>
            <a:lvl6pPr marL="2514600" indent="-228600" eaLnBrk="0" hangingPunct="0">
              <a:defRPr kumimoji="1" sz="1600">
                <a:solidFill>
                  <a:schemeClr val="tx1"/>
                </a:solidFill>
                <a:latin typeface="Times New Roman" charset="0"/>
                <a:ea typeface="HGPｺﾞｼｯｸE" charset="0"/>
                <a:cs typeface="HGPｺﾞｼｯｸE" charset="0"/>
              </a:defRPr>
            </a:lvl6pPr>
            <a:lvl7pPr marL="2971800" indent="-228600" eaLnBrk="0" hangingPunct="0">
              <a:defRPr kumimoji="1" sz="1600">
                <a:solidFill>
                  <a:schemeClr val="tx1"/>
                </a:solidFill>
                <a:latin typeface="Times New Roman" charset="0"/>
                <a:ea typeface="HGPｺﾞｼｯｸE" charset="0"/>
                <a:cs typeface="HGPｺﾞｼｯｸE" charset="0"/>
              </a:defRPr>
            </a:lvl7pPr>
            <a:lvl8pPr marL="3429000" indent="-228600" eaLnBrk="0" hangingPunct="0">
              <a:defRPr kumimoji="1" sz="1600">
                <a:solidFill>
                  <a:schemeClr val="tx1"/>
                </a:solidFill>
                <a:latin typeface="Times New Roman" charset="0"/>
                <a:ea typeface="HGPｺﾞｼｯｸE" charset="0"/>
                <a:cs typeface="HGPｺﾞｼｯｸE" charset="0"/>
              </a:defRPr>
            </a:lvl8pPr>
            <a:lvl9pPr marL="3886200" indent="-228600" eaLnBrk="0" hangingPunct="0">
              <a:defRPr kumimoji="1" sz="1600">
                <a:solidFill>
                  <a:schemeClr val="tx1"/>
                </a:solidFill>
                <a:latin typeface="Times New Roman" charset="0"/>
                <a:ea typeface="HGPｺﾞｼｯｸE" charset="0"/>
                <a:cs typeface="HGPｺﾞｼｯｸE" charset="0"/>
              </a:defRPr>
            </a:lvl9pPr>
          </a:lstStyle>
          <a:p>
            <a:pPr marL="352425" indent="-352425" latinLnBrk="1">
              <a:defRPr/>
            </a:pPr>
            <a:r>
              <a:rPr lang="en-US" altLang="ja-JP"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a:t>
            </a:r>
            <a:r>
              <a:rPr lang="ja-JP" altLang="en-US"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出所</a:t>
            </a:r>
            <a:r>
              <a:rPr lang="en-US" altLang="ja-JP"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 RE100 Joining Criteria</a:t>
            </a:r>
            <a:r>
              <a:rPr lang="ja-JP" altLang="en-US"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a:t>
            </a:r>
            <a:r>
              <a:rPr lang="en-US" altLang="ja-JP" sz="1000" dirty="0">
                <a:latin typeface="Segoe UI" panose="020B0502040204020203" pitchFamily="34" charset="0"/>
                <a:ea typeface="メイリオ" panose="020B0604030504040204" pitchFamily="50" charset="-128"/>
                <a:cs typeface="Segoe UI" panose="020B0502040204020203" pitchFamily="34" charset="0"/>
              </a:rPr>
              <a:t>https://www.there100.org/sites/re100/files/2025-03/RE100%20Joining%20Criteria%202025.pdf</a:t>
            </a:r>
            <a:r>
              <a:rPr lang="ja-JP" altLang="en-US" sz="1000" dirty="0">
                <a:latin typeface="Segoe UI" panose="020B0502040204020203" pitchFamily="34" charset="0"/>
                <a:ea typeface="メイリオ" panose="020B0604030504040204" pitchFamily="50" charset="-128"/>
                <a:cs typeface="Segoe UI" panose="020B0502040204020203" pitchFamily="34" charset="0"/>
              </a:rPr>
              <a:t>）</a:t>
            </a:r>
            <a:r>
              <a:rPr lang="en-US" altLang="ja-JP" sz="1000" dirty="0">
                <a:latin typeface="Segoe UI" panose="020B0502040204020203" pitchFamily="34" charset="0"/>
                <a:ea typeface="メイリオ" panose="020B0604030504040204" pitchFamily="50" charset="-128"/>
                <a:cs typeface="Segoe UI" panose="020B0502040204020203" pitchFamily="34" charset="0"/>
              </a:rPr>
              <a:t>2026</a:t>
            </a:r>
            <a:r>
              <a:rPr lang="ja-JP" altLang="en-US" sz="1000" dirty="0">
                <a:latin typeface="Segoe UI" panose="020B0502040204020203" pitchFamily="34" charset="0"/>
                <a:ea typeface="メイリオ" panose="020B0604030504040204" pitchFamily="50" charset="-128"/>
                <a:cs typeface="Segoe UI" panose="020B0502040204020203" pitchFamily="34" charset="0"/>
              </a:rPr>
              <a:t>年</a:t>
            </a:r>
            <a:r>
              <a:rPr lang="en-US" altLang="ja-JP" sz="1000" dirty="0">
                <a:latin typeface="Segoe UI" panose="020B0502040204020203" pitchFamily="34" charset="0"/>
                <a:ea typeface="メイリオ" panose="020B0604030504040204" pitchFamily="50" charset="-128"/>
                <a:cs typeface="Segoe UI" panose="020B0502040204020203" pitchFamily="34" charset="0"/>
              </a:rPr>
              <a:t>6</a:t>
            </a:r>
            <a:r>
              <a:rPr lang="ja-JP" altLang="en-US" sz="1000" dirty="0">
                <a:latin typeface="Segoe UI" panose="020B0502040204020203" pitchFamily="34" charset="0"/>
                <a:ea typeface="メイリオ" panose="020B0604030504040204" pitchFamily="50" charset="-128"/>
                <a:cs typeface="Segoe UI" panose="020B0502040204020203" pitchFamily="34" charset="0"/>
              </a:rPr>
              <a:t>月</a:t>
            </a:r>
            <a:r>
              <a:rPr lang="en-US" altLang="ja-JP" sz="1000" dirty="0">
                <a:latin typeface="Segoe UI" panose="020B0502040204020203" pitchFamily="34" charset="0"/>
                <a:ea typeface="メイリオ" panose="020B0604030504040204" pitchFamily="50" charset="-128"/>
                <a:cs typeface="Segoe UI" panose="020B0502040204020203" pitchFamily="34" charset="0"/>
              </a:rPr>
              <a:t>10</a:t>
            </a:r>
            <a:r>
              <a:rPr lang="ja-JP" altLang="en-US" sz="1000" dirty="0">
                <a:latin typeface="Segoe UI" panose="020B0502040204020203" pitchFamily="34" charset="0"/>
                <a:ea typeface="メイリオ" panose="020B0604030504040204" pitchFamily="50" charset="-128"/>
                <a:cs typeface="Segoe UI" panose="020B0502040204020203" pitchFamily="34" charset="0"/>
              </a:rPr>
              <a:t>日時点閲覧不能</a:t>
            </a:r>
            <a:r>
              <a:rPr lang="en-US" altLang="ja-JP" sz="1000" dirty="0">
                <a:latin typeface="Segoe UI" panose="020B0502040204020203" pitchFamily="34" charset="0"/>
                <a:ea typeface="メイリオ" panose="020B0604030504040204" pitchFamily="50" charset="-128"/>
                <a:cs typeface="Segoe UI" panose="020B0502040204020203" pitchFamily="34" charset="0"/>
              </a:rPr>
              <a:t>, </a:t>
            </a:r>
            <a:br>
              <a:rPr lang="en-US" altLang="ja-JP" sz="1000" dirty="0">
                <a:latin typeface="Segoe UI" panose="020B0502040204020203" pitchFamily="34" charset="0"/>
                <a:ea typeface="メイリオ" panose="020B0604030504040204" pitchFamily="50" charset="-128"/>
                <a:cs typeface="Segoe UI" panose="020B0502040204020203" pitchFamily="34" charset="0"/>
              </a:rPr>
            </a:br>
            <a:r>
              <a:rPr lang="ja-JP" altLang="en-US" sz="1000" dirty="0">
                <a:latin typeface="Segoe UI" panose="020B0502040204020203" pitchFamily="34" charset="0"/>
                <a:ea typeface="メイリオ" panose="020B0604030504040204" pitchFamily="50" charset="-128"/>
                <a:cs typeface="Segoe UI" panose="020B0502040204020203" pitchFamily="34" charset="0"/>
              </a:rPr>
              <a:t>日本気候リーダーズ・パートナーシップ </a:t>
            </a:r>
            <a:r>
              <a:rPr lang="en-US" altLang="ja-JP" sz="1000" dirty="0">
                <a:latin typeface="Segoe UI" panose="020B0502040204020203" pitchFamily="34" charset="0"/>
                <a:ea typeface="メイリオ" panose="020B0604030504040204" pitchFamily="50" charset="-128"/>
                <a:cs typeface="Segoe UI" panose="020B0502040204020203" pitchFamily="34" charset="0"/>
              </a:rPr>
              <a:t>FAQ (https://japan-clp.jp/membership/faq-reoh) </a:t>
            </a:r>
            <a:r>
              <a:rPr lang="ja-JP" altLang="en-US" sz="1000" dirty="0">
                <a:latin typeface="Segoe UI" panose="020B0502040204020203" pitchFamily="34" charset="0"/>
                <a:ea typeface="メイリオ" panose="020B0604030504040204" pitchFamily="50" charset="-128"/>
                <a:cs typeface="Segoe UI" panose="020B0502040204020203" pitchFamily="34" charset="0"/>
              </a:rPr>
              <a:t>を基に作成</a:t>
            </a:r>
          </a:p>
        </p:txBody>
      </p:sp>
    </p:spTree>
    <p:extLst>
      <p:ext uri="{BB962C8B-B14F-4D97-AF65-F5344CB8AC3E}">
        <p14:creationId xmlns:p14="http://schemas.microsoft.com/office/powerpoint/2010/main" val="3226685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a:t>RE100</a:t>
            </a:r>
            <a:r>
              <a:rPr kumimoji="1" lang="ja-JP" altLang="en-US"/>
              <a:t>の基準・要件（</a:t>
            </a:r>
            <a:r>
              <a:rPr lang="en-US" altLang="ja-JP"/>
              <a:t>2</a:t>
            </a:r>
            <a:r>
              <a:rPr kumimoji="1" lang="en-US" altLang="ja-JP"/>
              <a:t>/5</a:t>
            </a:r>
            <a:r>
              <a:rPr kumimoji="1" lang="ja-JP" altLang="en-US"/>
              <a:t>）</a:t>
            </a:r>
          </a:p>
        </p:txBody>
      </p:sp>
      <p:sp>
        <p:nvSpPr>
          <p:cNvPr id="7" name="コンテンツ プレースホルダー 2"/>
          <p:cNvSpPr>
            <a:spLocks noGrp="1"/>
          </p:cNvSpPr>
          <p:nvPr>
            <p:ph sz="quarter" idx="12"/>
          </p:nvPr>
        </p:nvSpPr>
        <p:spPr>
          <a:xfrm>
            <a:off x="161925" y="1110920"/>
            <a:ext cx="10367963" cy="634941"/>
          </a:xfrm>
        </p:spPr>
        <p:txBody>
          <a:bodyPr/>
          <a:lstStyle/>
          <a:p>
            <a:r>
              <a:rPr lang="en-US" altLang="ja-JP"/>
              <a:t>RE100</a:t>
            </a:r>
            <a:r>
              <a:rPr lang="ja-JP" altLang="en-US"/>
              <a:t>の参加には、以下の要件を満たす必要がある（一部は</a:t>
            </a:r>
            <a:r>
              <a:rPr lang="en-US" altLang="ja-JP"/>
              <a:t>JCLP</a:t>
            </a:r>
            <a:r>
              <a:rPr lang="ja-JP" altLang="en-US"/>
              <a:t>ホームページより引用）</a:t>
            </a:r>
            <a:endParaRPr lang="en-US" altLang="ja-JP"/>
          </a:p>
        </p:txBody>
      </p:sp>
      <p:graphicFrame>
        <p:nvGraphicFramePr>
          <p:cNvPr id="9" name="表 8"/>
          <p:cNvGraphicFramePr>
            <a:graphicFrameLocks noGrp="1"/>
          </p:cNvGraphicFramePr>
          <p:nvPr/>
        </p:nvGraphicFramePr>
        <p:xfrm>
          <a:off x="521430" y="2361011"/>
          <a:ext cx="9648949" cy="4212000"/>
        </p:xfrm>
        <a:graphic>
          <a:graphicData uri="http://schemas.openxmlformats.org/drawingml/2006/table">
            <a:tbl>
              <a:tblPr firstCol="1" bandCol="1"/>
              <a:tblGrid>
                <a:gridCol w="1440160">
                  <a:extLst>
                    <a:ext uri="{9D8B030D-6E8A-4147-A177-3AD203B41FA5}">
                      <a16:colId xmlns:a16="http://schemas.microsoft.com/office/drawing/2014/main" val="20000"/>
                    </a:ext>
                  </a:extLst>
                </a:gridCol>
                <a:gridCol w="8208789">
                  <a:extLst>
                    <a:ext uri="{9D8B030D-6E8A-4147-A177-3AD203B41FA5}">
                      <a16:colId xmlns:a16="http://schemas.microsoft.com/office/drawing/2014/main" val="20001"/>
                    </a:ext>
                  </a:extLst>
                </a:gridCol>
              </a:tblGrid>
              <a:tr h="421200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algn="ctr">
                        <a:spcAft>
                          <a:spcPts val="600"/>
                        </a:spcAft>
                      </a:pPr>
                      <a:r>
                        <a:rPr kumimoji="1" lang="ja-JP" altLang="en-US" sz="2400" b="1" dirty="0"/>
                        <a:t>対象企業</a:t>
                      </a:r>
                      <a:endParaRPr kumimoji="1" lang="en-US" altLang="ja-JP" sz="2400" b="1" dirty="0"/>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再エネ設備メーカーの場合は以下の全てを満たす必要がある</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年間消費電力量が</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100GWh</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以上であること</a:t>
                      </a: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主要事業が再エネ設備メーカーであること</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再エネ発電所建設・運営、再エネ電力小売、再エネ関連のコンサルティング・法務サービス提供等を行っている場合には、それらからの収入の合計が売上の</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50%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以下であること</a:t>
                      </a:r>
                    </a:p>
                    <a:p>
                      <a:pPr marL="809625" marR="0" lvl="0" indent="-358775"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ゴールドメンバーで参加すること</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金融機関の場合は以下の全てを満たす必要がある</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自社ポートフォリオの気候変動への影響を測定し開示すること</a:t>
                      </a:r>
                      <a:b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b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可能な限り早い段階で行うこと</a:t>
                      </a: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石炭火力及び一般炭採掘に関与する事業や企業への資金供給を段階的に停止すること</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先進国は</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2030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年まで、途上国は</a:t>
                      </a:r>
                      <a:r>
                        <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2040</a:t>
                      </a: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年まで</a:t>
                      </a:r>
                    </a:p>
                    <a:p>
                      <a:pPr marL="809625" marR="0" lvl="0" indent="-358775"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rPr>
                        <a:t>化石燃料に関連する事業や企業に多額の投資を行っていないこと</a:t>
                      </a:r>
                      <a:endParaRPr kumimoji="1" lang="en-US" altLang="ja-JP" sz="2000" b="0" i="0" u="none" strike="noStrike" kern="1200" cap="none" spc="0" normalizeH="0" baseline="0" noProof="0" dirty="0">
                        <a:ln>
                          <a:noFill/>
                        </a:ln>
                        <a:solidFill>
                          <a:prstClr val="black"/>
                        </a:solidFill>
                        <a:effectLst/>
                        <a:uLnTx/>
                        <a:uFillTx/>
                        <a:latin typeface="Meiryo UI"/>
                        <a:ea typeface="Meiryo UI"/>
                        <a:cs typeface="Segoe UI" panose="020B0502040204020203" pitchFamily="34" charset="0"/>
                      </a:endParaRP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3" name="Text Box 9">
            <a:extLst>
              <a:ext uri="{FF2B5EF4-FFF2-40B4-BE49-F238E27FC236}">
                <a16:creationId xmlns:a16="http://schemas.microsoft.com/office/drawing/2014/main" id="{4D69F3B4-274A-2396-416F-9A6CEBAB53AF}"/>
              </a:ext>
            </a:extLst>
          </p:cNvPr>
          <p:cNvSpPr txBox="1">
            <a:spLocks noChangeArrowheads="1"/>
          </p:cNvSpPr>
          <p:nvPr/>
        </p:nvSpPr>
        <p:spPr bwMode="auto">
          <a:xfrm>
            <a:off x="161925" y="7157384"/>
            <a:ext cx="9900505" cy="402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0000" tIns="46800" rIns="90000" bIns="46800">
            <a:spAutoFit/>
          </a:bodyPr>
          <a:lstStyle>
            <a:lvl1pPr>
              <a:defRPr kumimoji="1" sz="1600">
                <a:solidFill>
                  <a:schemeClr val="tx1"/>
                </a:solidFill>
                <a:latin typeface="Arial" charset="0"/>
                <a:ea typeface="HGPｺﾞｼｯｸE" charset="0"/>
                <a:cs typeface="HGPｺﾞｼｯｸE" charset="0"/>
              </a:defRPr>
            </a:lvl1pPr>
            <a:lvl2pPr marL="742950" indent="-285750">
              <a:defRPr kumimoji="1" sz="1600">
                <a:solidFill>
                  <a:schemeClr val="tx1"/>
                </a:solidFill>
                <a:latin typeface="Times New Roman" charset="0"/>
                <a:ea typeface="HGPｺﾞｼｯｸE" charset="0"/>
                <a:cs typeface="HGPｺﾞｼｯｸE" charset="0"/>
              </a:defRPr>
            </a:lvl2pPr>
            <a:lvl3pPr marL="1143000" indent="-228600">
              <a:defRPr kumimoji="1" sz="1600">
                <a:solidFill>
                  <a:schemeClr val="tx1"/>
                </a:solidFill>
                <a:latin typeface="Times New Roman" charset="0"/>
                <a:ea typeface="HGPｺﾞｼｯｸE" charset="0"/>
                <a:cs typeface="HGPｺﾞｼｯｸE" charset="0"/>
              </a:defRPr>
            </a:lvl3pPr>
            <a:lvl4pPr marL="1600200" indent="-228600">
              <a:defRPr kumimoji="1" sz="1600">
                <a:solidFill>
                  <a:schemeClr val="tx1"/>
                </a:solidFill>
                <a:latin typeface="Times New Roman" charset="0"/>
                <a:ea typeface="HGPｺﾞｼｯｸE" charset="0"/>
                <a:cs typeface="HGPｺﾞｼｯｸE" charset="0"/>
              </a:defRPr>
            </a:lvl4pPr>
            <a:lvl5pPr marL="2057400" indent="-228600">
              <a:defRPr kumimoji="1" sz="1600">
                <a:solidFill>
                  <a:schemeClr val="tx1"/>
                </a:solidFill>
                <a:latin typeface="Times New Roman" charset="0"/>
                <a:ea typeface="HGPｺﾞｼｯｸE" charset="0"/>
                <a:cs typeface="HGPｺﾞｼｯｸE" charset="0"/>
              </a:defRPr>
            </a:lvl5pPr>
            <a:lvl6pPr marL="2514600" indent="-228600" eaLnBrk="0" hangingPunct="0">
              <a:defRPr kumimoji="1" sz="1600">
                <a:solidFill>
                  <a:schemeClr val="tx1"/>
                </a:solidFill>
                <a:latin typeface="Times New Roman" charset="0"/>
                <a:ea typeface="HGPｺﾞｼｯｸE" charset="0"/>
                <a:cs typeface="HGPｺﾞｼｯｸE" charset="0"/>
              </a:defRPr>
            </a:lvl6pPr>
            <a:lvl7pPr marL="2971800" indent="-228600" eaLnBrk="0" hangingPunct="0">
              <a:defRPr kumimoji="1" sz="1600">
                <a:solidFill>
                  <a:schemeClr val="tx1"/>
                </a:solidFill>
                <a:latin typeface="Times New Roman" charset="0"/>
                <a:ea typeface="HGPｺﾞｼｯｸE" charset="0"/>
                <a:cs typeface="HGPｺﾞｼｯｸE" charset="0"/>
              </a:defRPr>
            </a:lvl7pPr>
            <a:lvl8pPr marL="3429000" indent="-228600" eaLnBrk="0" hangingPunct="0">
              <a:defRPr kumimoji="1" sz="1600">
                <a:solidFill>
                  <a:schemeClr val="tx1"/>
                </a:solidFill>
                <a:latin typeface="Times New Roman" charset="0"/>
                <a:ea typeface="HGPｺﾞｼｯｸE" charset="0"/>
                <a:cs typeface="HGPｺﾞｼｯｸE" charset="0"/>
              </a:defRPr>
            </a:lvl8pPr>
            <a:lvl9pPr marL="3886200" indent="-228600" eaLnBrk="0" hangingPunct="0">
              <a:defRPr kumimoji="1" sz="1600">
                <a:solidFill>
                  <a:schemeClr val="tx1"/>
                </a:solidFill>
                <a:latin typeface="Times New Roman" charset="0"/>
                <a:ea typeface="HGPｺﾞｼｯｸE" charset="0"/>
                <a:cs typeface="HGPｺﾞｼｯｸE" charset="0"/>
              </a:defRPr>
            </a:lvl9pPr>
          </a:lstStyle>
          <a:p>
            <a:pPr marL="352425" indent="-352425" latinLnBrk="1">
              <a:defRPr/>
            </a:pPr>
            <a:r>
              <a:rPr lang="en-US" altLang="ja-JP"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a:t>
            </a:r>
            <a:r>
              <a:rPr lang="ja-JP" altLang="en-US"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出所</a:t>
            </a:r>
            <a:r>
              <a:rPr lang="en-US" altLang="ja-JP"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 RE100 Joining Criteria</a:t>
            </a:r>
            <a:r>
              <a:rPr lang="ja-JP" altLang="en-US"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a:t>
            </a:r>
            <a:r>
              <a:rPr lang="en-US" altLang="ja-JP" sz="1000" dirty="0">
                <a:latin typeface="Segoe UI" panose="020B0502040204020203" pitchFamily="34" charset="0"/>
                <a:ea typeface="メイリオ" panose="020B0604030504040204" pitchFamily="50" charset="-128"/>
                <a:cs typeface="Segoe UI" panose="020B0502040204020203" pitchFamily="34" charset="0"/>
              </a:rPr>
              <a:t>https://www.there100.org/sites/re100/files/2025-03/RE100%20Joining%20Criteria%202025.pdf</a:t>
            </a:r>
            <a:r>
              <a:rPr lang="ja-JP" altLang="en-US" sz="1000" dirty="0">
                <a:latin typeface="Segoe UI" panose="020B0502040204020203" pitchFamily="34" charset="0"/>
                <a:ea typeface="メイリオ" panose="020B0604030504040204" pitchFamily="50" charset="-128"/>
                <a:cs typeface="Segoe UI" panose="020B0502040204020203" pitchFamily="34" charset="0"/>
              </a:rPr>
              <a:t>）</a:t>
            </a:r>
            <a:r>
              <a:rPr lang="en-US" altLang="ja-JP" sz="1000" dirty="0">
                <a:latin typeface="Segoe UI" panose="020B0502040204020203" pitchFamily="34" charset="0"/>
                <a:ea typeface="メイリオ" panose="020B0604030504040204" pitchFamily="50" charset="-128"/>
                <a:cs typeface="Segoe UI" panose="020B0502040204020203" pitchFamily="34" charset="0"/>
              </a:rPr>
              <a:t>2026</a:t>
            </a:r>
            <a:r>
              <a:rPr lang="ja-JP" altLang="en-US" sz="1000" dirty="0">
                <a:latin typeface="Segoe UI" panose="020B0502040204020203" pitchFamily="34" charset="0"/>
                <a:ea typeface="メイリオ" panose="020B0604030504040204" pitchFamily="50" charset="-128"/>
                <a:cs typeface="Segoe UI" panose="020B0502040204020203" pitchFamily="34" charset="0"/>
              </a:rPr>
              <a:t>年</a:t>
            </a:r>
            <a:r>
              <a:rPr lang="en-US" altLang="ja-JP" sz="1000" dirty="0">
                <a:latin typeface="Segoe UI" panose="020B0502040204020203" pitchFamily="34" charset="0"/>
                <a:ea typeface="メイリオ" panose="020B0604030504040204" pitchFamily="50" charset="-128"/>
                <a:cs typeface="Segoe UI" panose="020B0502040204020203" pitchFamily="34" charset="0"/>
              </a:rPr>
              <a:t>6</a:t>
            </a:r>
            <a:r>
              <a:rPr lang="ja-JP" altLang="en-US" sz="1000" dirty="0">
                <a:latin typeface="Segoe UI" panose="020B0502040204020203" pitchFamily="34" charset="0"/>
                <a:ea typeface="メイリオ" panose="020B0604030504040204" pitchFamily="50" charset="-128"/>
                <a:cs typeface="Segoe UI" panose="020B0502040204020203" pitchFamily="34" charset="0"/>
              </a:rPr>
              <a:t>月</a:t>
            </a:r>
            <a:r>
              <a:rPr lang="en-US" altLang="ja-JP" sz="1000" dirty="0">
                <a:latin typeface="Segoe UI" panose="020B0502040204020203" pitchFamily="34" charset="0"/>
                <a:ea typeface="メイリオ" panose="020B0604030504040204" pitchFamily="50" charset="-128"/>
                <a:cs typeface="Segoe UI" panose="020B0502040204020203" pitchFamily="34" charset="0"/>
              </a:rPr>
              <a:t>10</a:t>
            </a:r>
            <a:r>
              <a:rPr lang="ja-JP" altLang="en-US" sz="1000" dirty="0">
                <a:latin typeface="Segoe UI" panose="020B0502040204020203" pitchFamily="34" charset="0"/>
                <a:ea typeface="メイリオ" panose="020B0604030504040204" pitchFamily="50" charset="-128"/>
                <a:cs typeface="Segoe UI" panose="020B0502040204020203" pitchFamily="34" charset="0"/>
              </a:rPr>
              <a:t>日時点閲覧不能</a:t>
            </a:r>
            <a:r>
              <a:rPr lang="en-US" altLang="ja-JP" sz="1000" dirty="0">
                <a:latin typeface="Segoe UI" panose="020B0502040204020203" pitchFamily="34" charset="0"/>
                <a:ea typeface="メイリオ" panose="020B0604030504040204" pitchFamily="50" charset="-128"/>
                <a:cs typeface="Segoe UI" panose="020B0502040204020203" pitchFamily="34" charset="0"/>
              </a:rPr>
              <a:t>, </a:t>
            </a:r>
            <a:br>
              <a:rPr lang="en-US" altLang="ja-JP" sz="1000" dirty="0">
                <a:latin typeface="Segoe UI" panose="020B0502040204020203" pitchFamily="34" charset="0"/>
                <a:ea typeface="メイリオ" panose="020B0604030504040204" pitchFamily="50" charset="-128"/>
                <a:cs typeface="Segoe UI" panose="020B0502040204020203" pitchFamily="34" charset="0"/>
              </a:rPr>
            </a:br>
            <a:r>
              <a:rPr lang="ja-JP" altLang="en-US" sz="1000" dirty="0">
                <a:latin typeface="Segoe UI" panose="020B0502040204020203" pitchFamily="34" charset="0"/>
                <a:ea typeface="メイリオ" panose="020B0604030504040204" pitchFamily="50" charset="-128"/>
                <a:cs typeface="Segoe UI" panose="020B0502040204020203" pitchFamily="34" charset="0"/>
              </a:rPr>
              <a:t>日本気候リーダーズ・パートナーシップ </a:t>
            </a:r>
            <a:r>
              <a:rPr lang="en-US" altLang="ja-JP" sz="1000" dirty="0">
                <a:latin typeface="Segoe UI" panose="020B0502040204020203" pitchFamily="34" charset="0"/>
                <a:ea typeface="メイリオ" panose="020B0604030504040204" pitchFamily="50" charset="-128"/>
                <a:cs typeface="Segoe UI" panose="020B0502040204020203" pitchFamily="34" charset="0"/>
              </a:rPr>
              <a:t>FAQ </a:t>
            </a:r>
            <a:r>
              <a:rPr lang="ja-JP" altLang="en-US" sz="1000" dirty="0">
                <a:latin typeface="Segoe UI" panose="020B0502040204020203" pitchFamily="34" charset="0"/>
                <a:ea typeface="メイリオ" panose="020B0604030504040204" pitchFamily="50" charset="-128"/>
                <a:cs typeface="Segoe UI" panose="020B0502040204020203" pitchFamily="34" charset="0"/>
              </a:rPr>
              <a:t>（</a:t>
            </a:r>
            <a:r>
              <a:rPr lang="en-US" altLang="ja-JP" sz="1000" dirty="0">
                <a:latin typeface="Segoe UI" panose="020B0502040204020203" pitchFamily="34" charset="0"/>
                <a:ea typeface="メイリオ" panose="020B0604030504040204" pitchFamily="50" charset="-128"/>
                <a:cs typeface="Segoe UI" panose="020B0502040204020203" pitchFamily="34" charset="0"/>
              </a:rPr>
              <a:t>https://japan-clp.jp/membership/faq-reoh</a:t>
            </a:r>
            <a:r>
              <a:rPr lang="ja-JP" altLang="en-US" sz="1000" dirty="0">
                <a:latin typeface="Segoe UI" panose="020B0502040204020203" pitchFamily="34" charset="0"/>
                <a:ea typeface="メイリオ" panose="020B0604030504040204" pitchFamily="50" charset="-128"/>
                <a:cs typeface="Segoe UI" panose="020B0502040204020203" pitchFamily="34" charset="0"/>
              </a:rPr>
              <a:t>）を基に作成</a:t>
            </a:r>
          </a:p>
        </p:txBody>
      </p:sp>
    </p:spTree>
    <p:extLst>
      <p:ext uri="{BB962C8B-B14F-4D97-AF65-F5344CB8AC3E}">
        <p14:creationId xmlns:p14="http://schemas.microsoft.com/office/powerpoint/2010/main" val="3282182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a:t>RE100</a:t>
            </a:r>
            <a:r>
              <a:rPr kumimoji="1" lang="ja-JP" altLang="en-US"/>
              <a:t>の基準・要件（</a:t>
            </a:r>
            <a:r>
              <a:rPr lang="en-US" altLang="ja-JP"/>
              <a:t>3</a:t>
            </a:r>
            <a:r>
              <a:rPr kumimoji="1" lang="en-US" altLang="ja-JP"/>
              <a:t>/5</a:t>
            </a:r>
            <a:r>
              <a:rPr kumimoji="1" lang="ja-JP" altLang="en-US"/>
              <a:t>）</a:t>
            </a:r>
          </a:p>
        </p:txBody>
      </p:sp>
      <p:sp>
        <p:nvSpPr>
          <p:cNvPr id="7" name="コンテンツ プレースホルダー 2"/>
          <p:cNvSpPr>
            <a:spLocks noGrp="1"/>
          </p:cNvSpPr>
          <p:nvPr>
            <p:ph sz="quarter" idx="12"/>
          </p:nvPr>
        </p:nvSpPr>
        <p:spPr>
          <a:xfrm>
            <a:off x="161925" y="1110920"/>
            <a:ext cx="10367963" cy="634941"/>
          </a:xfrm>
        </p:spPr>
        <p:txBody>
          <a:bodyPr/>
          <a:lstStyle/>
          <a:p>
            <a:r>
              <a:rPr lang="en-US" altLang="ja-JP"/>
              <a:t>RE100</a:t>
            </a:r>
            <a:r>
              <a:rPr lang="ja-JP" altLang="en-US"/>
              <a:t>の参加には、以下の要件を満たす必要がある（一部は</a:t>
            </a:r>
            <a:r>
              <a:rPr lang="en-US" altLang="ja-JP"/>
              <a:t>JCLP</a:t>
            </a:r>
            <a:r>
              <a:rPr lang="ja-JP" altLang="en-US"/>
              <a:t>ホームページより引用）</a:t>
            </a:r>
            <a:endParaRPr lang="en-US" altLang="ja-JP"/>
          </a:p>
        </p:txBody>
      </p:sp>
      <p:graphicFrame>
        <p:nvGraphicFramePr>
          <p:cNvPr id="9" name="表 8"/>
          <p:cNvGraphicFramePr>
            <a:graphicFrameLocks noGrp="1"/>
          </p:cNvGraphicFramePr>
          <p:nvPr/>
        </p:nvGraphicFramePr>
        <p:xfrm>
          <a:off x="521430" y="2851571"/>
          <a:ext cx="9648949" cy="3230880"/>
        </p:xfrm>
        <a:graphic>
          <a:graphicData uri="http://schemas.openxmlformats.org/drawingml/2006/table">
            <a:tbl>
              <a:tblPr firstCol="1" bandCol="1"/>
              <a:tblGrid>
                <a:gridCol w="1440160">
                  <a:extLst>
                    <a:ext uri="{9D8B030D-6E8A-4147-A177-3AD203B41FA5}">
                      <a16:colId xmlns:a16="http://schemas.microsoft.com/office/drawing/2014/main" val="20000"/>
                    </a:ext>
                  </a:extLst>
                </a:gridCol>
                <a:gridCol w="8208789">
                  <a:extLst>
                    <a:ext uri="{9D8B030D-6E8A-4147-A177-3AD203B41FA5}">
                      <a16:colId xmlns:a16="http://schemas.microsoft.com/office/drawing/2014/main" val="20001"/>
                    </a:ext>
                  </a:extLst>
                </a:gridCol>
              </a:tblGrid>
              <a:tr h="0">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algn="ctr">
                        <a:spcAft>
                          <a:spcPts val="600"/>
                        </a:spcAft>
                      </a:pPr>
                      <a:r>
                        <a:rPr kumimoji="1" lang="ja-JP" altLang="en-US" sz="2400" b="1"/>
                        <a:t>対象企業</a:t>
                      </a:r>
                      <a:endParaRPr kumimoji="1" lang="en-US" altLang="ja-JP" sz="2400" b="1"/>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b="0" i="0" u="none" strike="noStrike" kern="1200" cap="none" spc="0" normalizeH="0" baseline="0" noProof="0">
                          <a:ln>
                            <a:noFill/>
                          </a:ln>
                          <a:solidFill>
                            <a:prstClr val="black"/>
                          </a:solidFill>
                          <a:effectLst/>
                          <a:uLnTx/>
                          <a:uFillTx/>
                          <a:latin typeface="Meiryo UI"/>
                          <a:ea typeface="Meiryo UI"/>
                          <a:cs typeface="Segoe UI" panose="020B0502040204020203" pitchFamily="34" charset="0"/>
                        </a:rPr>
                        <a:t>以下の業種にのみ該当する企業は</a:t>
                      </a:r>
                      <a:r>
                        <a:rPr kumimoji="1" lang="en-US" altLang="ja-JP" sz="2000" b="0" i="0" u="none" strike="noStrike" kern="1200" cap="none" spc="0" normalizeH="0" baseline="0" noProof="0">
                          <a:ln>
                            <a:noFill/>
                          </a:ln>
                          <a:solidFill>
                            <a:prstClr val="black"/>
                          </a:solidFill>
                          <a:effectLst/>
                          <a:uLnTx/>
                          <a:uFillTx/>
                          <a:latin typeface="Meiryo UI"/>
                          <a:ea typeface="Meiryo UI"/>
                          <a:cs typeface="Segoe UI" panose="020B0502040204020203" pitchFamily="34" charset="0"/>
                        </a:rPr>
                        <a:t>RE100</a:t>
                      </a:r>
                      <a:r>
                        <a:rPr kumimoji="1" lang="ja-JP" altLang="en-US" sz="2000" b="0" i="0" u="none" strike="noStrike" kern="1200" cap="none" spc="0" normalizeH="0" baseline="0" noProof="0">
                          <a:ln>
                            <a:noFill/>
                          </a:ln>
                          <a:solidFill>
                            <a:prstClr val="black"/>
                          </a:solidFill>
                          <a:effectLst/>
                          <a:uLnTx/>
                          <a:uFillTx/>
                          <a:latin typeface="Meiryo UI"/>
                          <a:ea typeface="Meiryo UI"/>
                          <a:cs typeface="Segoe UI" panose="020B0502040204020203" pitchFamily="34" charset="0"/>
                        </a:rPr>
                        <a:t>に参加できない</a:t>
                      </a:r>
                      <a:endParaRPr kumimoji="1" lang="en-US" altLang="ja-JP" sz="2000" b="0" i="0" u="none" strike="noStrike" kern="1200" cap="none" spc="0" normalizeH="0" baseline="0" noProof="0">
                        <a:ln>
                          <a:noFill/>
                        </a:ln>
                        <a:solidFill>
                          <a:prstClr val="black"/>
                        </a:solidFill>
                        <a:effectLst/>
                        <a:uLnTx/>
                        <a:uFillTx/>
                        <a:latin typeface="Meiryo UI"/>
                        <a:ea typeface="Meiryo UI"/>
                        <a:cs typeface="Segoe UI" panose="020B0502040204020203" pitchFamily="34"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a:ln>
                            <a:noFill/>
                          </a:ln>
                          <a:solidFill>
                            <a:prstClr val="black"/>
                          </a:solidFill>
                          <a:effectLst/>
                          <a:uLnTx/>
                          <a:uFillTx/>
                          <a:latin typeface="Meiryo UI"/>
                          <a:ea typeface="Meiryo UI"/>
                          <a:cs typeface="Segoe UI" panose="020B0502040204020203" pitchFamily="34" charset="0"/>
                        </a:rPr>
                        <a:t>化石燃料</a:t>
                      </a:r>
                    </a:p>
                    <a:p>
                      <a:pPr marL="809625"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a:ln>
                            <a:noFill/>
                          </a:ln>
                          <a:solidFill>
                            <a:prstClr val="black"/>
                          </a:solidFill>
                          <a:effectLst/>
                          <a:uLnTx/>
                          <a:uFillTx/>
                          <a:latin typeface="Meiryo UI"/>
                          <a:ea typeface="Meiryo UI"/>
                          <a:cs typeface="Segoe UI" panose="020B0502040204020203" pitchFamily="34" charset="0"/>
                        </a:rPr>
                        <a:t>航空</a:t>
                      </a:r>
                    </a:p>
                    <a:p>
                      <a:pPr marL="809625"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a:ln>
                            <a:noFill/>
                          </a:ln>
                          <a:solidFill>
                            <a:prstClr val="black"/>
                          </a:solidFill>
                          <a:effectLst/>
                          <a:uLnTx/>
                          <a:uFillTx/>
                          <a:latin typeface="Meiryo UI"/>
                          <a:ea typeface="Meiryo UI"/>
                          <a:cs typeface="Segoe UI" panose="020B0502040204020203" pitchFamily="34" charset="0"/>
                        </a:rPr>
                        <a:t>軍需品</a:t>
                      </a:r>
                    </a:p>
                    <a:p>
                      <a:pPr marL="809625"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a:ln>
                            <a:noFill/>
                          </a:ln>
                          <a:solidFill>
                            <a:prstClr val="black"/>
                          </a:solidFill>
                          <a:effectLst/>
                          <a:uLnTx/>
                          <a:uFillTx/>
                          <a:latin typeface="Meiryo UI"/>
                          <a:ea typeface="Meiryo UI"/>
                          <a:cs typeface="Segoe UI" panose="020B0502040204020203" pitchFamily="34" charset="0"/>
                        </a:rPr>
                        <a:t>ギャンブル</a:t>
                      </a:r>
                    </a:p>
                    <a:p>
                      <a:pPr marL="809625"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a:ln>
                            <a:noFill/>
                          </a:ln>
                          <a:solidFill>
                            <a:prstClr val="black"/>
                          </a:solidFill>
                          <a:effectLst/>
                          <a:uLnTx/>
                          <a:uFillTx/>
                          <a:latin typeface="Meiryo UI"/>
                          <a:ea typeface="Meiryo UI"/>
                          <a:cs typeface="Segoe UI" panose="020B0502040204020203" pitchFamily="34" charset="0"/>
                        </a:rPr>
                        <a:t>たばこ</a:t>
                      </a:r>
                    </a:p>
                    <a:p>
                      <a:pPr marL="809625"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2000" b="0" i="0" u="none" strike="noStrike" kern="1200" cap="none" spc="0" normalizeH="0" baseline="0" noProof="0">
                          <a:ln>
                            <a:noFill/>
                          </a:ln>
                          <a:solidFill>
                            <a:prstClr val="black"/>
                          </a:solidFill>
                          <a:effectLst/>
                          <a:uLnTx/>
                          <a:uFillTx/>
                          <a:latin typeface="Meiryo UI"/>
                          <a:ea typeface="Meiryo UI"/>
                          <a:cs typeface="Segoe UI" panose="020B0502040204020203" pitchFamily="34" charset="0"/>
                        </a:rPr>
                        <a:t>主要な収入源が発電事業である企業</a:t>
                      </a: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pPr algn="ctr">
                        <a:spcAft>
                          <a:spcPts val="600"/>
                        </a:spcAft>
                      </a:pPr>
                      <a:r>
                        <a:rPr kumimoji="1" lang="ja-JP" altLang="en-US" sz="2400" b="1"/>
                        <a:t>認定要件</a:t>
                      </a:r>
                      <a:endParaRPr kumimoji="1" lang="en-US" altLang="ja-JP" sz="2400" b="1"/>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p>
                      <a:pPr marL="342900" marR="0" lvl="0" indent="-342900" algn="l" defTabSz="914400" rtl="0" eaLnBrk="1" fontAlgn="auto" latinLnBrk="0" hangingPunct="1">
                        <a:lnSpc>
                          <a:spcPct val="100000"/>
                        </a:lnSpc>
                        <a:spcBef>
                          <a:spcPts val="0"/>
                        </a:spcBef>
                        <a:spcAft>
                          <a:spcPts val="600"/>
                        </a:spcAft>
                        <a:buClrTx/>
                        <a:buSzTx/>
                        <a:buFont typeface="Wingdings" panose="05000000000000000000" pitchFamily="2" charset="2"/>
                        <a:buChar char="ü"/>
                        <a:tabLst/>
                        <a:defRPr/>
                      </a:pPr>
                      <a:r>
                        <a:rPr kumimoji="1" lang="ja-JP" altLang="en-US" sz="2000" b="0" i="0" u="none" strike="noStrike" kern="1200" cap="none" spc="0" normalizeH="0" baseline="0" noProof="0" dirty="0">
                          <a:ln>
                            <a:noFill/>
                          </a:ln>
                          <a:solidFill>
                            <a:prstClr val="black"/>
                          </a:solidFill>
                          <a:effectLst/>
                          <a:uLnTx/>
                          <a:uFillTx/>
                          <a:latin typeface="+mn-lt"/>
                          <a:ea typeface="+mn-ea"/>
                          <a:cs typeface="Segoe UI" panose="020B0502040204020203" pitchFamily="34" charset="0"/>
                        </a:rPr>
                        <a:t>参加企業は、化石燃料推進または再エネ普及を妨害するロビー活動や、化石燃料資産の増加取組み、人権侵害や犯罪行為等、</a:t>
                      </a:r>
                      <a:r>
                        <a:rPr kumimoji="1" lang="en-US" altLang="ja-JP" sz="2000" b="0" i="0" u="none" strike="noStrike" kern="1200" cap="none" spc="0" normalizeH="0" baseline="0" noProof="0" dirty="0">
                          <a:ln>
                            <a:noFill/>
                          </a:ln>
                          <a:solidFill>
                            <a:prstClr val="black"/>
                          </a:solidFill>
                          <a:effectLst/>
                          <a:uLnTx/>
                          <a:uFillTx/>
                          <a:latin typeface="+mn-lt"/>
                          <a:ea typeface="+mn-ea"/>
                          <a:cs typeface="Segoe UI" panose="020B0502040204020203" pitchFamily="34" charset="0"/>
                        </a:rPr>
                        <a:t>RE100</a:t>
                      </a:r>
                      <a:r>
                        <a:rPr kumimoji="1" lang="ja-JP" altLang="en-US" sz="2000" b="0" i="0" u="none" strike="noStrike" kern="1200" cap="none" spc="0" normalizeH="0" baseline="0" noProof="0" dirty="0">
                          <a:ln>
                            <a:noFill/>
                          </a:ln>
                          <a:solidFill>
                            <a:prstClr val="black"/>
                          </a:solidFill>
                          <a:effectLst/>
                          <a:uLnTx/>
                          <a:uFillTx/>
                          <a:latin typeface="+mn-lt"/>
                          <a:ea typeface="+mn-ea"/>
                          <a:cs typeface="Segoe UI" panose="020B0502040204020203" pitchFamily="34" charset="0"/>
                        </a:rPr>
                        <a:t>のミッションや信頼性に負の影響を与える可能性のある活動をしてはならない</a:t>
                      </a:r>
                      <a:endParaRPr kumimoji="1" lang="en-US" altLang="ja-JP" sz="2000" b="0" i="0" u="none" strike="noStrike" kern="1200" cap="none" spc="0" normalizeH="0" baseline="0" noProof="0" dirty="0">
                        <a:ln>
                          <a:noFill/>
                        </a:ln>
                        <a:solidFill>
                          <a:prstClr val="black"/>
                        </a:solidFill>
                        <a:effectLst/>
                        <a:uLnTx/>
                        <a:uFillTx/>
                        <a:latin typeface="+mn-lt"/>
                        <a:ea typeface="+mn-ea"/>
                        <a:cs typeface="Segoe UI" panose="020B0502040204020203" pitchFamily="34" charset="0"/>
                      </a:endParaRP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9267782"/>
                  </a:ext>
                </a:extLst>
              </a:tr>
            </a:tbl>
          </a:graphicData>
        </a:graphic>
      </p:graphicFrame>
      <p:sp>
        <p:nvSpPr>
          <p:cNvPr id="3" name="Text Box 9">
            <a:extLst>
              <a:ext uri="{FF2B5EF4-FFF2-40B4-BE49-F238E27FC236}">
                <a16:creationId xmlns:a16="http://schemas.microsoft.com/office/drawing/2014/main" id="{C8B6241C-E4E7-CCAF-9289-4E0544860456}"/>
              </a:ext>
            </a:extLst>
          </p:cNvPr>
          <p:cNvSpPr txBox="1">
            <a:spLocks noChangeArrowheads="1"/>
          </p:cNvSpPr>
          <p:nvPr/>
        </p:nvSpPr>
        <p:spPr bwMode="auto">
          <a:xfrm>
            <a:off x="161925" y="7157384"/>
            <a:ext cx="9900505" cy="402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0000" tIns="46800" rIns="90000" bIns="46800">
            <a:spAutoFit/>
          </a:bodyPr>
          <a:lstStyle>
            <a:lvl1pPr>
              <a:defRPr kumimoji="1" sz="1600">
                <a:solidFill>
                  <a:schemeClr val="tx1"/>
                </a:solidFill>
                <a:latin typeface="Arial" charset="0"/>
                <a:ea typeface="HGPｺﾞｼｯｸE" charset="0"/>
                <a:cs typeface="HGPｺﾞｼｯｸE" charset="0"/>
              </a:defRPr>
            </a:lvl1pPr>
            <a:lvl2pPr marL="742950" indent="-285750">
              <a:defRPr kumimoji="1" sz="1600">
                <a:solidFill>
                  <a:schemeClr val="tx1"/>
                </a:solidFill>
                <a:latin typeface="Times New Roman" charset="0"/>
                <a:ea typeface="HGPｺﾞｼｯｸE" charset="0"/>
                <a:cs typeface="HGPｺﾞｼｯｸE" charset="0"/>
              </a:defRPr>
            </a:lvl2pPr>
            <a:lvl3pPr marL="1143000" indent="-228600">
              <a:defRPr kumimoji="1" sz="1600">
                <a:solidFill>
                  <a:schemeClr val="tx1"/>
                </a:solidFill>
                <a:latin typeface="Times New Roman" charset="0"/>
                <a:ea typeface="HGPｺﾞｼｯｸE" charset="0"/>
                <a:cs typeface="HGPｺﾞｼｯｸE" charset="0"/>
              </a:defRPr>
            </a:lvl3pPr>
            <a:lvl4pPr marL="1600200" indent="-228600">
              <a:defRPr kumimoji="1" sz="1600">
                <a:solidFill>
                  <a:schemeClr val="tx1"/>
                </a:solidFill>
                <a:latin typeface="Times New Roman" charset="0"/>
                <a:ea typeface="HGPｺﾞｼｯｸE" charset="0"/>
                <a:cs typeface="HGPｺﾞｼｯｸE" charset="0"/>
              </a:defRPr>
            </a:lvl4pPr>
            <a:lvl5pPr marL="2057400" indent="-228600">
              <a:defRPr kumimoji="1" sz="1600">
                <a:solidFill>
                  <a:schemeClr val="tx1"/>
                </a:solidFill>
                <a:latin typeface="Times New Roman" charset="0"/>
                <a:ea typeface="HGPｺﾞｼｯｸE" charset="0"/>
                <a:cs typeface="HGPｺﾞｼｯｸE" charset="0"/>
              </a:defRPr>
            </a:lvl5pPr>
            <a:lvl6pPr marL="2514600" indent="-228600" eaLnBrk="0" hangingPunct="0">
              <a:defRPr kumimoji="1" sz="1600">
                <a:solidFill>
                  <a:schemeClr val="tx1"/>
                </a:solidFill>
                <a:latin typeface="Times New Roman" charset="0"/>
                <a:ea typeface="HGPｺﾞｼｯｸE" charset="0"/>
                <a:cs typeface="HGPｺﾞｼｯｸE" charset="0"/>
              </a:defRPr>
            </a:lvl6pPr>
            <a:lvl7pPr marL="2971800" indent="-228600" eaLnBrk="0" hangingPunct="0">
              <a:defRPr kumimoji="1" sz="1600">
                <a:solidFill>
                  <a:schemeClr val="tx1"/>
                </a:solidFill>
                <a:latin typeface="Times New Roman" charset="0"/>
                <a:ea typeface="HGPｺﾞｼｯｸE" charset="0"/>
                <a:cs typeface="HGPｺﾞｼｯｸE" charset="0"/>
              </a:defRPr>
            </a:lvl7pPr>
            <a:lvl8pPr marL="3429000" indent="-228600" eaLnBrk="0" hangingPunct="0">
              <a:defRPr kumimoji="1" sz="1600">
                <a:solidFill>
                  <a:schemeClr val="tx1"/>
                </a:solidFill>
                <a:latin typeface="Times New Roman" charset="0"/>
                <a:ea typeface="HGPｺﾞｼｯｸE" charset="0"/>
                <a:cs typeface="HGPｺﾞｼｯｸE" charset="0"/>
              </a:defRPr>
            </a:lvl8pPr>
            <a:lvl9pPr marL="3886200" indent="-228600" eaLnBrk="0" hangingPunct="0">
              <a:defRPr kumimoji="1" sz="1600">
                <a:solidFill>
                  <a:schemeClr val="tx1"/>
                </a:solidFill>
                <a:latin typeface="Times New Roman" charset="0"/>
                <a:ea typeface="HGPｺﾞｼｯｸE" charset="0"/>
                <a:cs typeface="HGPｺﾞｼｯｸE" charset="0"/>
              </a:defRPr>
            </a:lvl9pPr>
          </a:lstStyle>
          <a:p>
            <a:pPr marL="352425" indent="-352425" latinLnBrk="1">
              <a:defRPr/>
            </a:pPr>
            <a:r>
              <a:rPr lang="en-US" altLang="ja-JP"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a:t>
            </a:r>
            <a:r>
              <a:rPr lang="ja-JP" altLang="en-US"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出所</a:t>
            </a:r>
            <a:r>
              <a:rPr lang="en-US" altLang="ja-JP"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 RE100 Joining Criteria</a:t>
            </a:r>
            <a:r>
              <a:rPr lang="ja-JP" altLang="en-US"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a:t>
            </a:r>
            <a:r>
              <a:rPr lang="en-US" altLang="ja-JP" sz="1000" dirty="0">
                <a:latin typeface="Segoe UI" panose="020B0502040204020203" pitchFamily="34" charset="0"/>
                <a:ea typeface="メイリオ" panose="020B0604030504040204" pitchFamily="50" charset="-128"/>
                <a:cs typeface="Segoe UI" panose="020B0502040204020203" pitchFamily="34" charset="0"/>
              </a:rPr>
              <a:t>https://www.there100.org/sites/re100/files/2025-03/RE100%20Joining%20Criteria%202025.pdf</a:t>
            </a:r>
            <a:r>
              <a:rPr lang="ja-JP" altLang="en-US" sz="1000" dirty="0">
                <a:latin typeface="Segoe UI" panose="020B0502040204020203" pitchFamily="34" charset="0"/>
                <a:ea typeface="メイリオ" panose="020B0604030504040204" pitchFamily="50" charset="-128"/>
                <a:cs typeface="Segoe UI" panose="020B0502040204020203" pitchFamily="34" charset="0"/>
              </a:rPr>
              <a:t>）</a:t>
            </a:r>
            <a:r>
              <a:rPr lang="en-US" altLang="ja-JP" sz="1000" dirty="0">
                <a:latin typeface="Segoe UI" panose="020B0502040204020203" pitchFamily="34" charset="0"/>
                <a:ea typeface="メイリオ" panose="020B0604030504040204" pitchFamily="50" charset="-128"/>
                <a:cs typeface="Segoe UI" panose="020B0502040204020203" pitchFamily="34" charset="0"/>
              </a:rPr>
              <a:t>2026</a:t>
            </a:r>
            <a:r>
              <a:rPr lang="ja-JP" altLang="en-US" sz="1000" dirty="0">
                <a:latin typeface="Segoe UI" panose="020B0502040204020203" pitchFamily="34" charset="0"/>
                <a:ea typeface="メイリオ" panose="020B0604030504040204" pitchFamily="50" charset="-128"/>
                <a:cs typeface="Segoe UI" panose="020B0502040204020203" pitchFamily="34" charset="0"/>
              </a:rPr>
              <a:t>年</a:t>
            </a:r>
            <a:r>
              <a:rPr lang="en-US" altLang="ja-JP" sz="1000" dirty="0">
                <a:latin typeface="Segoe UI" panose="020B0502040204020203" pitchFamily="34" charset="0"/>
                <a:ea typeface="メイリオ" panose="020B0604030504040204" pitchFamily="50" charset="-128"/>
                <a:cs typeface="Segoe UI" panose="020B0502040204020203" pitchFamily="34" charset="0"/>
              </a:rPr>
              <a:t>6</a:t>
            </a:r>
            <a:r>
              <a:rPr lang="ja-JP" altLang="en-US" sz="1000" dirty="0">
                <a:latin typeface="Segoe UI" panose="020B0502040204020203" pitchFamily="34" charset="0"/>
                <a:ea typeface="メイリオ" panose="020B0604030504040204" pitchFamily="50" charset="-128"/>
                <a:cs typeface="Segoe UI" panose="020B0502040204020203" pitchFamily="34" charset="0"/>
              </a:rPr>
              <a:t>月</a:t>
            </a:r>
            <a:r>
              <a:rPr lang="en-US" altLang="ja-JP" sz="1000" dirty="0">
                <a:latin typeface="Segoe UI" panose="020B0502040204020203" pitchFamily="34" charset="0"/>
                <a:ea typeface="メイリオ" panose="020B0604030504040204" pitchFamily="50" charset="-128"/>
                <a:cs typeface="Segoe UI" panose="020B0502040204020203" pitchFamily="34" charset="0"/>
              </a:rPr>
              <a:t>10</a:t>
            </a:r>
            <a:r>
              <a:rPr lang="ja-JP" altLang="en-US" sz="1000" dirty="0">
                <a:latin typeface="Segoe UI" panose="020B0502040204020203" pitchFamily="34" charset="0"/>
                <a:ea typeface="メイリオ" panose="020B0604030504040204" pitchFamily="50" charset="-128"/>
                <a:cs typeface="Segoe UI" panose="020B0502040204020203" pitchFamily="34" charset="0"/>
              </a:rPr>
              <a:t>日時点閲覧不能</a:t>
            </a:r>
            <a:r>
              <a:rPr lang="en-US" altLang="ja-JP" sz="1000" dirty="0">
                <a:latin typeface="Segoe UI" panose="020B0502040204020203" pitchFamily="34" charset="0"/>
                <a:ea typeface="メイリオ" panose="020B0604030504040204" pitchFamily="50" charset="-128"/>
                <a:cs typeface="Segoe UI" panose="020B0502040204020203" pitchFamily="34" charset="0"/>
              </a:rPr>
              <a:t>,</a:t>
            </a:r>
          </a:p>
          <a:p>
            <a:pPr marL="352425" indent="-352425" latinLnBrk="1">
              <a:defRPr/>
            </a:pPr>
            <a:r>
              <a:rPr lang="ja-JP" altLang="en-US" sz="1000" dirty="0">
                <a:latin typeface="Segoe UI" panose="020B0502040204020203" pitchFamily="34" charset="0"/>
                <a:ea typeface="メイリオ" panose="020B0604030504040204" pitchFamily="50" charset="-128"/>
                <a:cs typeface="Segoe UI" panose="020B0502040204020203" pitchFamily="34" charset="0"/>
              </a:rPr>
              <a:t>          日本気候リーダーズ・パートナーシップ </a:t>
            </a:r>
            <a:r>
              <a:rPr lang="en-US" altLang="ja-JP" sz="1000" dirty="0">
                <a:latin typeface="Segoe UI" panose="020B0502040204020203" pitchFamily="34" charset="0"/>
                <a:ea typeface="メイリオ" panose="020B0604030504040204" pitchFamily="50" charset="-128"/>
                <a:cs typeface="Segoe UI" panose="020B0502040204020203" pitchFamily="34" charset="0"/>
              </a:rPr>
              <a:t>FAQ (https://japan-clp.jp/membership/faq-reoh) </a:t>
            </a:r>
            <a:r>
              <a:rPr lang="ja-JP" altLang="en-US" sz="1000" dirty="0">
                <a:latin typeface="Segoe UI" panose="020B0502040204020203" pitchFamily="34" charset="0"/>
                <a:ea typeface="メイリオ" panose="020B0604030504040204" pitchFamily="50" charset="-128"/>
                <a:cs typeface="Segoe UI" panose="020B0502040204020203" pitchFamily="34" charset="0"/>
              </a:rPr>
              <a:t>を基に作成</a:t>
            </a:r>
          </a:p>
        </p:txBody>
      </p:sp>
    </p:spTree>
    <p:extLst>
      <p:ext uri="{BB962C8B-B14F-4D97-AF65-F5344CB8AC3E}">
        <p14:creationId xmlns:p14="http://schemas.microsoft.com/office/powerpoint/2010/main" val="3745645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RE100</a:t>
            </a:r>
            <a:r>
              <a:rPr kumimoji="1" lang="ja-JP" altLang="en-US" dirty="0"/>
              <a:t>の基準・要件（</a:t>
            </a:r>
            <a:r>
              <a:rPr lang="en-US" altLang="ja-JP" dirty="0"/>
              <a:t>4</a:t>
            </a:r>
            <a:r>
              <a:rPr kumimoji="1" lang="en-US" altLang="ja-JP" dirty="0"/>
              <a:t>/5</a:t>
            </a:r>
            <a:r>
              <a:rPr kumimoji="1" lang="ja-JP" altLang="en-US" dirty="0"/>
              <a:t>）</a:t>
            </a:r>
          </a:p>
        </p:txBody>
      </p:sp>
      <p:sp>
        <p:nvSpPr>
          <p:cNvPr id="7" name="コンテンツ プレースホルダー 2"/>
          <p:cNvSpPr>
            <a:spLocks noGrp="1"/>
          </p:cNvSpPr>
          <p:nvPr>
            <p:ph sz="quarter" idx="12"/>
          </p:nvPr>
        </p:nvSpPr>
        <p:spPr>
          <a:xfrm>
            <a:off x="161925" y="1110920"/>
            <a:ext cx="10367963" cy="634941"/>
          </a:xfrm>
        </p:spPr>
        <p:txBody>
          <a:bodyPr/>
          <a:lstStyle/>
          <a:p>
            <a:r>
              <a:rPr lang="en-US" altLang="ja-JP"/>
              <a:t>RE100</a:t>
            </a:r>
            <a:r>
              <a:rPr lang="ja-JP" altLang="en-US"/>
              <a:t>の参加には、以下の要件を満たす必要がある（一部は</a:t>
            </a:r>
            <a:r>
              <a:rPr lang="en-US" altLang="ja-JP"/>
              <a:t>JCLP</a:t>
            </a:r>
            <a:r>
              <a:rPr lang="ja-JP" altLang="en-US"/>
              <a:t>ホームページより引用）</a:t>
            </a:r>
            <a:endParaRPr lang="en-US" altLang="ja-JP"/>
          </a:p>
        </p:txBody>
      </p:sp>
      <p:graphicFrame>
        <p:nvGraphicFramePr>
          <p:cNvPr id="13" name="表 12"/>
          <p:cNvGraphicFramePr>
            <a:graphicFrameLocks noGrp="1"/>
          </p:cNvGraphicFramePr>
          <p:nvPr/>
        </p:nvGraphicFramePr>
        <p:xfrm>
          <a:off x="521430" y="2859191"/>
          <a:ext cx="9648949" cy="3215640"/>
        </p:xfrm>
        <a:graphic>
          <a:graphicData uri="http://schemas.openxmlformats.org/drawingml/2006/table">
            <a:tbl>
              <a:tblPr firstCol="1" bandCol="1"/>
              <a:tblGrid>
                <a:gridCol w="1440160">
                  <a:extLst>
                    <a:ext uri="{9D8B030D-6E8A-4147-A177-3AD203B41FA5}">
                      <a16:colId xmlns:a16="http://schemas.microsoft.com/office/drawing/2014/main" val="20000"/>
                    </a:ext>
                  </a:extLst>
                </a:gridCol>
                <a:gridCol w="8208789">
                  <a:extLst>
                    <a:ext uri="{9D8B030D-6E8A-4147-A177-3AD203B41FA5}">
                      <a16:colId xmlns:a16="http://schemas.microsoft.com/office/drawing/2014/main" val="20001"/>
                    </a:ext>
                  </a:extLst>
                </a:gridCol>
              </a:tblGrid>
              <a:tr h="2611399">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algn="ctr">
                        <a:spcAft>
                          <a:spcPts val="600"/>
                        </a:spcAft>
                      </a:pPr>
                      <a:r>
                        <a:rPr kumimoji="1" lang="ja-JP" altLang="en-US" sz="2400" b="1" dirty="0">
                          <a:solidFill>
                            <a:schemeClr val="tx1"/>
                          </a:solidFill>
                        </a:rPr>
                        <a:t>認定要件</a:t>
                      </a:r>
                      <a:endParaRPr kumimoji="1" lang="en-US" altLang="ja-JP" sz="2400" b="1" dirty="0">
                        <a:solidFill>
                          <a:schemeClr val="tx1"/>
                        </a:solidFill>
                      </a:endParaRP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solidFill>
                      <a:srgbClr val="4F81BD">
                        <a:lumMod val="20000"/>
                        <a:lumOff val="80000"/>
                      </a:srgbClr>
                    </a:solidFill>
                  </a:tcPr>
                </a:tc>
                <a:tc>
                  <a:txBody>
                    <a:bodyPr/>
                    <a:lstStyle>
                      <a:lvl1pPr marL="0" algn="l" defTabSz="914400" rtl="0" eaLnBrk="1" latinLnBrk="0" hangingPunct="1">
                        <a:defRPr kumimoji="1" sz="1800" kern="1200">
                          <a:solidFill>
                            <a:schemeClr val="tx1"/>
                          </a:solidFill>
                          <a:latin typeface="Segoe UI"/>
                          <a:ea typeface="Meiryo UI"/>
                        </a:defRPr>
                      </a:lvl1pPr>
                      <a:lvl2pPr marL="457200" algn="l" defTabSz="914400" rtl="0" eaLnBrk="1" latinLnBrk="0" hangingPunct="1">
                        <a:defRPr kumimoji="1" sz="1800" kern="1200">
                          <a:solidFill>
                            <a:schemeClr val="tx1"/>
                          </a:solidFill>
                          <a:latin typeface="Segoe UI"/>
                          <a:ea typeface="Meiryo UI"/>
                        </a:defRPr>
                      </a:lvl2pPr>
                      <a:lvl3pPr marL="914400" algn="l" defTabSz="914400" rtl="0" eaLnBrk="1" latinLnBrk="0" hangingPunct="1">
                        <a:defRPr kumimoji="1" sz="1800" kern="1200">
                          <a:solidFill>
                            <a:schemeClr val="tx1"/>
                          </a:solidFill>
                          <a:latin typeface="Segoe UI"/>
                          <a:ea typeface="Meiryo UI"/>
                        </a:defRPr>
                      </a:lvl3pPr>
                      <a:lvl4pPr marL="1371600" algn="l" defTabSz="914400" rtl="0" eaLnBrk="1" latinLnBrk="0" hangingPunct="1">
                        <a:defRPr kumimoji="1" sz="1800" kern="1200">
                          <a:solidFill>
                            <a:schemeClr val="tx1"/>
                          </a:solidFill>
                          <a:latin typeface="Segoe UI"/>
                          <a:ea typeface="Meiryo UI"/>
                        </a:defRPr>
                      </a:lvl4pPr>
                      <a:lvl5pPr marL="1828800" algn="l" defTabSz="914400" rtl="0" eaLnBrk="1" latinLnBrk="0" hangingPunct="1">
                        <a:defRPr kumimoji="1" sz="1800" kern="1200">
                          <a:solidFill>
                            <a:schemeClr val="tx1"/>
                          </a:solidFill>
                          <a:latin typeface="Segoe UI"/>
                          <a:ea typeface="Meiryo UI"/>
                        </a:defRPr>
                      </a:lvl5pPr>
                      <a:lvl6pPr marL="2286000" algn="l" defTabSz="914400" rtl="0" eaLnBrk="1" latinLnBrk="0" hangingPunct="1">
                        <a:defRPr kumimoji="1" sz="1800" kern="1200">
                          <a:solidFill>
                            <a:schemeClr val="tx1"/>
                          </a:solidFill>
                          <a:latin typeface="Segoe UI"/>
                          <a:ea typeface="Meiryo UI"/>
                        </a:defRPr>
                      </a:lvl6pPr>
                      <a:lvl7pPr marL="2743200" algn="l" defTabSz="914400" rtl="0" eaLnBrk="1" latinLnBrk="0" hangingPunct="1">
                        <a:defRPr kumimoji="1" sz="1800" kern="1200">
                          <a:solidFill>
                            <a:schemeClr val="tx1"/>
                          </a:solidFill>
                          <a:latin typeface="Segoe UI"/>
                          <a:ea typeface="Meiryo UI"/>
                        </a:defRPr>
                      </a:lvl7pPr>
                      <a:lvl8pPr marL="3200400" algn="l" defTabSz="914400" rtl="0" eaLnBrk="1" latinLnBrk="0" hangingPunct="1">
                        <a:defRPr kumimoji="1" sz="1800" kern="1200">
                          <a:solidFill>
                            <a:schemeClr val="tx1"/>
                          </a:solidFill>
                          <a:latin typeface="Segoe UI"/>
                          <a:ea typeface="Meiryo UI"/>
                        </a:defRPr>
                      </a:lvl8pPr>
                      <a:lvl9pPr marL="3657600" algn="l" defTabSz="914400" rtl="0" eaLnBrk="1" latinLnBrk="0" hangingPunct="1">
                        <a:defRPr kumimoji="1" sz="1800" kern="1200">
                          <a:solidFill>
                            <a:schemeClr val="tx1"/>
                          </a:solidFill>
                          <a:latin typeface="Segoe UI"/>
                          <a:ea typeface="Meiryo UI"/>
                        </a:defRPr>
                      </a:lvl9p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kumimoji="1" lang="ja-JP" altLang="en-US" sz="2000" kern="1200" dirty="0">
                          <a:solidFill>
                            <a:schemeClr val="tx1"/>
                          </a:solidFill>
                          <a:latin typeface="+mj-ea"/>
                          <a:ea typeface="+mn-ea"/>
                          <a:cs typeface="Segoe UI" panose="020B0502040204020203" pitchFamily="34" charset="0"/>
                        </a:rPr>
                        <a:t>目標年を宣言し、事業全体を通じた</a:t>
                      </a:r>
                      <a:r>
                        <a:rPr kumimoji="1" lang="en-US" altLang="ja-JP" sz="2000" kern="1200" dirty="0">
                          <a:solidFill>
                            <a:schemeClr val="tx1"/>
                          </a:solidFill>
                          <a:latin typeface="+mj-ea"/>
                          <a:ea typeface="+mn-ea"/>
                          <a:cs typeface="Segoe UI" panose="020B0502040204020203" pitchFamily="34" charset="0"/>
                        </a:rPr>
                        <a:t>100%</a:t>
                      </a:r>
                      <a:r>
                        <a:rPr kumimoji="1" lang="ja-JP" altLang="en-US" sz="2000" kern="1200" dirty="0">
                          <a:solidFill>
                            <a:schemeClr val="tx1"/>
                          </a:solidFill>
                          <a:latin typeface="+mj-ea"/>
                          <a:ea typeface="+mn-ea"/>
                          <a:cs typeface="Segoe UI" panose="020B0502040204020203" pitchFamily="34" charset="0"/>
                        </a:rPr>
                        <a:t>再エネ化にコミットする、もしくは既に</a:t>
                      </a:r>
                      <a:r>
                        <a:rPr kumimoji="1" lang="en-US" altLang="ja-JP" sz="2000" kern="1200" dirty="0">
                          <a:solidFill>
                            <a:schemeClr val="tx1"/>
                          </a:solidFill>
                          <a:latin typeface="+mj-ea"/>
                          <a:ea typeface="+mn-ea"/>
                          <a:cs typeface="Segoe UI" panose="020B0502040204020203" pitchFamily="34" charset="0"/>
                        </a:rPr>
                        <a:t>100%</a:t>
                      </a:r>
                      <a:r>
                        <a:rPr kumimoji="1" lang="ja-JP" altLang="en-US" sz="2000" kern="1200" dirty="0">
                          <a:solidFill>
                            <a:schemeClr val="tx1"/>
                          </a:solidFill>
                          <a:latin typeface="+mj-ea"/>
                          <a:ea typeface="+mn-ea"/>
                          <a:cs typeface="Segoe UI" panose="020B0502040204020203" pitchFamily="34" charset="0"/>
                        </a:rPr>
                        <a:t>再エネ化を達成していること。目標年の設定は以下の要件を満たさなければならない</a:t>
                      </a:r>
                      <a:endParaRPr kumimoji="1" lang="en-US" altLang="ja-JP" sz="2000" kern="1200" dirty="0">
                        <a:solidFill>
                          <a:schemeClr val="tx1"/>
                        </a:solidFill>
                        <a:latin typeface="+mj-ea"/>
                        <a:ea typeface="+mn-ea"/>
                        <a:cs typeface="Segoe UI" panose="020B0502040204020203" pitchFamily="34"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2000" b="0" i="0" u="none" strike="noStrike" kern="1200" cap="none" spc="0" normalizeH="0" baseline="0" noProof="0" dirty="0">
                          <a:ln>
                            <a:noFill/>
                          </a:ln>
                          <a:solidFill>
                            <a:schemeClr val="tx1"/>
                          </a:solidFill>
                          <a:effectLst/>
                          <a:uLnTx/>
                          <a:uFillTx/>
                          <a:latin typeface="+mj-ea"/>
                          <a:ea typeface="+mn-ea"/>
                          <a:cs typeface="Segoe UI" panose="020B0502040204020203" pitchFamily="34" charset="0"/>
                        </a:rPr>
                        <a:t>2040</a:t>
                      </a:r>
                      <a:r>
                        <a:rPr kumimoji="1" lang="ja-JP" altLang="en-US" sz="2000" b="0" i="0" u="none" strike="noStrike" kern="1200" cap="none" spc="0" normalizeH="0" baseline="0" noProof="0" dirty="0">
                          <a:ln>
                            <a:noFill/>
                          </a:ln>
                          <a:solidFill>
                            <a:schemeClr val="tx1"/>
                          </a:solidFill>
                          <a:effectLst/>
                          <a:uLnTx/>
                          <a:uFillTx/>
                          <a:latin typeface="+mj-ea"/>
                          <a:ea typeface="+mn-ea"/>
                          <a:cs typeface="Segoe UI" panose="020B0502040204020203" pitchFamily="34" charset="0"/>
                        </a:rPr>
                        <a:t>年までの</a:t>
                      </a:r>
                      <a:r>
                        <a:rPr kumimoji="1" lang="en-US" altLang="ja-JP" sz="2000" b="0" i="0" u="none" strike="noStrike" kern="1200" cap="none" spc="0" normalizeH="0" baseline="0" noProof="0" dirty="0">
                          <a:ln>
                            <a:noFill/>
                          </a:ln>
                          <a:solidFill>
                            <a:schemeClr val="tx1"/>
                          </a:solidFill>
                          <a:effectLst/>
                          <a:uLnTx/>
                          <a:uFillTx/>
                          <a:latin typeface="+mj-ea"/>
                          <a:ea typeface="+mn-ea"/>
                          <a:cs typeface="Segoe UI" panose="020B0502040204020203" pitchFamily="34" charset="0"/>
                        </a:rPr>
                        <a:t>100</a:t>
                      </a:r>
                      <a:r>
                        <a:rPr kumimoji="1" lang="ja-JP" altLang="en-US" sz="2000" b="0" i="0" u="none" strike="noStrike" kern="1200" cap="none" spc="0" normalizeH="0" baseline="0" noProof="0" dirty="0">
                          <a:ln>
                            <a:noFill/>
                          </a:ln>
                          <a:solidFill>
                            <a:schemeClr val="tx1"/>
                          </a:solidFill>
                          <a:effectLst/>
                          <a:uLnTx/>
                          <a:uFillTx/>
                          <a:latin typeface="+mj-ea"/>
                          <a:ea typeface="+mn-ea"/>
                          <a:cs typeface="Segoe UI" panose="020B0502040204020203" pitchFamily="34" charset="0"/>
                        </a:rPr>
                        <a:t>％再エネ化</a:t>
                      </a:r>
                      <a:r>
                        <a:rPr kumimoji="1" lang="en-US" altLang="ja-JP" sz="2000" b="0" i="0" u="none" strike="noStrike" kern="1200" cap="none" spc="0" normalizeH="0" baseline="30000" noProof="0" dirty="0">
                          <a:ln>
                            <a:noFill/>
                          </a:ln>
                          <a:solidFill>
                            <a:schemeClr val="tx1"/>
                          </a:solidFill>
                          <a:effectLst/>
                          <a:uLnTx/>
                          <a:uFillTx/>
                          <a:latin typeface="+mj-ea"/>
                          <a:ea typeface="+mn-ea"/>
                          <a:cs typeface="Segoe UI" panose="020B0502040204020203" pitchFamily="34" charset="0"/>
                        </a:rPr>
                        <a:t>※</a:t>
                      </a:r>
                      <a:endParaRPr kumimoji="1" lang="en-US" altLang="ja-JP" sz="2000" b="0" i="0" u="none" strike="noStrike" kern="1200" cap="none" spc="0" normalizeH="0" baseline="30000" noProof="0" dirty="0">
                        <a:ln>
                          <a:noFill/>
                        </a:ln>
                        <a:solidFill>
                          <a:srgbClr val="FF0000"/>
                        </a:solidFill>
                        <a:effectLst/>
                        <a:uLnTx/>
                        <a:uFillTx/>
                        <a:latin typeface="Meiryo UI"/>
                        <a:ea typeface="Meiryo UI"/>
                        <a:cs typeface="Segoe UI" panose="020B0502040204020203" pitchFamily="34" charset="0"/>
                      </a:endParaRPr>
                    </a:p>
                    <a:p>
                      <a:pPr marL="800100" marR="0" lvl="1"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en-US" altLang="ja-JP" sz="2000" b="0" i="0" u="none" strike="noStrike" kern="1200" cap="none" spc="0" normalizeH="0" baseline="0" noProof="0" dirty="0">
                          <a:ln>
                            <a:noFill/>
                          </a:ln>
                          <a:solidFill>
                            <a:schemeClr val="tx1"/>
                          </a:solidFill>
                          <a:effectLst/>
                          <a:uLnTx/>
                          <a:uFillTx/>
                          <a:latin typeface="Meiryo UI"/>
                          <a:ea typeface="Meiryo UI"/>
                          <a:cs typeface="Segoe UI" panose="020B0502040204020203" pitchFamily="34" charset="0"/>
                        </a:rPr>
                        <a:t>2030</a:t>
                      </a:r>
                      <a:r>
                        <a:rPr kumimoji="1" lang="ja-JP" altLang="en-US" sz="2000" b="0" i="0" u="none" strike="noStrike" kern="1200" cap="none" spc="0" normalizeH="0" baseline="0" noProof="0" dirty="0">
                          <a:ln>
                            <a:noFill/>
                          </a:ln>
                          <a:solidFill>
                            <a:schemeClr val="tx1"/>
                          </a:solidFill>
                          <a:effectLst/>
                          <a:uLnTx/>
                          <a:uFillTx/>
                          <a:latin typeface="Meiryo UI"/>
                          <a:ea typeface="Meiryo UI"/>
                          <a:cs typeface="Segoe UI" panose="020B0502040204020203" pitchFamily="34" charset="0"/>
                        </a:rPr>
                        <a:t>年までに</a:t>
                      </a:r>
                      <a:r>
                        <a:rPr kumimoji="1" lang="en-US" altLang="ja-JP" sz="2000" b="0" i="0" u="none" strike="noStrike" kern="1200" cap="none" spc="0" normalizeH="0" baseline="0" noProof="0" dirty="0">
                          <a:ln>
                            <a:noFill/>
                          </a:ln>
                          <a:solidFill>
                            <a:schemeClr val="tx1"/>
                          </a:solidFill>
                          <a:effectLst/>
                          <a:uLnTx/>
                          <a:uFillTx/>
                          <a:latin typeface="Meiryo UI"/>
                          <a:ea typeface="Meiryo UI"/>
                          <a:cs typeface="Segoe UI" panose="020B0502040204020203" pitchFamily="34" charset="0"/>
                        </a:rPr>
                        <a:t>70%</a:t>
                      </a:r>
                      <a:r>
                        <a:rPr kumimoji="1" lang="ja-JP" altLang="en-US" sz="2000" b="0" i="0" u="none" strike="noStrike" kern="1200" cap="none" spc="0" normalizeH="0" baseline="0" noProof="0" dirty="0">
                          <a:ln>
                            <a:noFill/>
                          </a:ln>
                          <a:solidFill>
                            <a:schemeClr val="tx1"/>
                          </a:solidFill>
                          <a:effectLst/>
                          <a:uLnTx/>
                          <a:uFillTx/>
                          <a:latin typeface="Meiryo UI"/>
                          <a:ea typeface="Meiryo UI"/>
                          <a:cs typeface="Segoe UI" panose="020B0502040204020203" pitchFamily="34" charset="0"/>
                        </a:rPr>
                        <a:t>、</a:t>
                      </a:r>
                      <a:r>
                        <a:rPr kumimoji="1" lang="en-US" altLang="ja-JP" sz="2000" b="0" i="0" u="none" strike="noStrike" kern="1200" cap="none" spc="0" normalizeH="0" baseline="0" noProof="0" dirty="0">
                          <a:ln>
                            <a:noFill/>
                          </a:ln>
                          <a:solidFill>
                            <a:schemeClr val="tx1"/>
                          </a:solidFill>
                          <a:effectLst/>
                          <a:uLnTx/>
                          <a:uFillTx/>
                          <a:latin typeface="Meiryo UI"/>
                          <a:ea typeface="Meiryo UI"/>
                          <a:cs typeface="Segoe UI" panose="020B0502040204020203" pitchFamily="34" charset="0"/>
                        </a:rPr>
                        <a:t>2035</a:t>
                      </a:r>
                      <a:r>
                        <a:rPr kumimoji="1" lang="ja-JP" altLang="en-US" sz="2000" b="0" i="0" u="none" strike="noStrike" kern="1200" cap="none" spc="0" normalizeH="0" baseline="0" noProof="0" dirty="0">
                          <a:ln>
                            <a:noFill/>
                          </a:ln>
                          <a:solidFill>
                            <a:schemeClr val="tx1"/>
                          </a:solidFill>
                          <a:effectLst/>
                          <a:uLnTx/>
                          <a:uFillTx/>
                          <a:latin typeface="Meiryo UI"/>
                          <a:ea typeface="Meiryo UI"/>
                          <a:cs typeface="Segoe UI" panose="020B0502040204020203" pitchFamily="34" charset="0"/>
                        </a:rPr>
                        <a:t>年までに</a:t>
                      </a:r>
                      <a:r>
                        <a:rPr kumimoji="1" lang="en-US" altLang="ja-JP" sz="2000" b="0" i="0" u="none" strike="noStrike" kern="1200" cap="none" spc="0" normalizeH="0" baseline="0" noProof="0" dirty="0">
                          <a:ln>
                            <a:noFill/>
                          </a:ln>
                          <a:solidFill>
                            <a:schemeClr val="tx1"/>
                          </a:solidFill>
                          <a:effectLst/>
                          <a:uLnTx/>
                          <a:uFillTx/>
                          <a:latin typeface="Meiryo UI"/>
                          <a:ea typeface="Meiryo UI"/>
                          <a:cs typeface="Segoe UI" panose="020B0502040204020203" pitchFamily="34" charset="0"/>
                        </a:rPr>
                        <a:t>90%</a:t>
                      </a:r>
                      <a:r>
                        <a:rPr kumimoji="1" lang="ja-JP" altLang="en-US" sz="2000" b="0" i="0" u="none" strike="noStrike" kern="1200" cap="none" spc="0" normalizeH="0" baseline="0" noProof="0" dirty="0">
                          <a:ln>
                            <a:noFill/>
                          </a:ln>
                          <a:solidFill>
                            <a:schemeClr val="tx1"/>
                          </a:solidFill>
                          <a:effectLst/>
                          <a:uLnTx/>
                          <a:uFillTx/>
                          <a:latin typeface="Meiryo UI"/>
                          <a:ea typeface="Meiryo UI"/>
                          <a:cs typeface="Segoe UI" panose="020B0502040204020203" pitchFamily="34" charset="0"/>
                        </a:rPr>
                        <a:t>の中間目標の設定</a:t>
                      </a:r>
                      <a:endParaRPr kumimoji="1" lang="en-US" altLang="ja-JP" sz="2000" kern="1200" noProof="0" dirty="0">
                        <a:solidFill>
                          <a:schemeClr val="tx1"/>
                        </a:solidFill>
                        <a:latin typeface="+mj-ea"/>
                        <a:ea typeface="+mn-ea"/>
                        <a:cs typeface="Segoe UI" panose="020B0502040204020203" pitchFamily="34" charset="0"/>
                      </a:endParaRPr>
                    </a:p>
                    <a:p>
                      <a:pPr marL="342900" marR="0" lvl="0" indent="-342900" algn="l" defTabSz="914400" rtl="0" eaLnBrk="1" fontAlgn="auto" latinLnBrk="0" hangingPunct="1">
                        <a:lnSpc>
                          <a:spcPct val="100000"/>
                        </a:lnSpc>
                        <a:spcBef>
                          <a:spcPts val="0"/>
                        </a:spcBef>
                        <a:spcAft>
                          <a:spcPts val="600"/>
                        </a:spcAft>
                        <a:buClr>
                          <a:schemeClr val="tx1"/>
                        </a:buClr>
                        <a:buSzTx/>
                        <a:buFont typeface="Wingdings" panose="05000000000000000000" pitchFamily="2" charset="2"/>
                        <a:buChar char="ü"/>
                        <a:tabLst/>
                        <a:defRPr/>
                      </a:pPr>
                      <a:r>
                        <a:rPr kumimoji="1" lang="en-US" altLang="ja-JP" sz="2000" b="0" i="0" u="none" strike="noStrike" kern="1200" cap="none" spc="0" normalizeH="0" baseline="0" noProof="0" dirty="0">
                          <a:ln>
                            <a:noFill/>
                          </a:ln>
                          <a:solidFill>
                            <a:srgbClr val="FF0000"/>
                          </a:solidFill>
                          <a:effectLst/>
                          <a:uLnTx/>
                          <a:uFillTx/>
                          <a:latin typeface="Meiryo UI"/>
                          <a:ea typeface="Meiryo UI"/>
                          <a:cs typeface="Segoe UI" panose="020B0502040204020203" pitchFamily="34" charset="0"/>
                        </a:rPr>
                        <a:t>GHG</a:t>
                      </a:r>
                      <a:r>
                        <a:rPr kumimoji="1" lang="ja-JP" altLang="en-US" sz="2000" b="0" i="0" u="none" strike="noStrike" kern="1200" cap="none" spc="0" normalizeH="0" baseline="0" noProof="0" dirty="0">
                          <a:ln>
                            <a:noFill/>
                          </a:ln>
                          <a:solidFill>
                            <a:srgbClr val="FF0000"/>
                          </a:solidFill>
                          <a:effectLst/>
                          <a:uLnTx/>
                          <a:uFillTx/>
                          <a:latin typeface="Meiryo UI"/>
                          <a:ea typeface="Meiryo UI"/>
                          <a:cs typeface="Segoe UI" panose="020B0502040204020203" pitchFamily="34" charset="0"/>
                        </a:rPr>
                        <a:t>プロトコルで定義される、すべての電力に関連するスコープ</a:t>
                      </a:r>
                      <a:r>
                        <a:rPr kumimoji="1" lang="en-US" altLang="ja-JP" sz="2000" b="0" i="0" u="none" strike="noStrike" kern="1200" cap="none" spc="0" normalizeH="0" baseline="0" noProof="0" dirty="0">
                          <a:ln>
                            <a:noFill/>
                          </a:ln>
                          <a:solidFill>
                            <a:srgbClr val="FF0000"/>
                          </a:solidFill>
                          <a:effectLst/>
                          <a:uLnTx/>
                          <a:uFillTx/>
                          <a:latin typeface="Meiryo UI"/>
                          <a:ea typeface="Meiryo UI"/>
                          <a:cs typeface="Segoe UI" panose="020B0502040204020203" pitchFamily="34" charset="0"/>
                        </a:rPr>
                        <a:t>2</a:t>
                      </a:r>
                      <a:r>
                        <a:rPr kumimoji="1" lang="ja-JP" altLang="en-US" sz="2000" b="0" i="0" u="none" strike="noStrike" kern="1200" cap="none" spc="0" normalizeH="0" baseline="0" noProof="0" dirty="0">
                          <a:ln>
                            <a:noFill/>
                          </a:ln>
                          <a:solidFill>
                            <a:srgbClr val="FF0000"/>
                          </a:solidFill>
                          <a:effectLst/>
                          <a:uLnTx/>
                          <a:uFillTx/>
                          <a:latin typeface="Meiryo UI"/>
                          <a:ea typeface="Meiryo UI"/>
                          <a:cs typeface="Segoe UI" panose="020B0502040204020203" pitchFamily="34" charset="0"/>
                        </a:rPr>
                        <a:t>及び発電に係るスコープ</a:t>
                      </a:r>
                      <a:r>
                        <a:rPr kumimoji="1" lang="en-US" altLang="ja-JP" sz="2000" b="0" i="0" u="none" strike="noStrike" kern="1200" cap="none" spc="0" normalizeH="0" baseline="0" noProof="0" dirty="0">
                          <a:ln>
                            <a:noFill/>
                          </a:ln>
                          <a:solidFill>
                            <a:srgbClr val="FF0000"/>
                          </a:solidFill>
                          <a:effectLst/>
                          <a:uLnTx/>
                          <a:uFillTx/>
                          <a:latin typeface="Meiryo UI"/>
                          <a:ea typeface="Meiryo UI"/>
                          <a:cs typeface="Segoe UI" panose="020B0502040204020203" pitchFamily="34" charset="0"/>
                        </a:rPr>
                        <a:t>1</a:t>
                      </a:r>
                      <a:r>
                        <a:rPr kumimoji="1" lang="ja-JP" altLang="en-US" sz="2000" b="0" i="0" u="none" strike="noStrike" kern="1200" cap="none" spc="0" normalizeH="0" baseline="0" noProof="0" dirty="0">
                          <a:ln>
                            <a:noFill/>
                          </a:ln>
                          <a:solidFill>
                            <a:srgbClr val="FF0000"/>
                          </a:solidFill>
                          <a:effectLst/>
                          <a:uLnTx/>
                          <a:uFillTx/>
                          <a:latin typeface="Meiryo UI"/>
                          <a:ea typeface="Meiryo UI"/>
                          <a:cs typeface="Segoe UI" panose="020B0502040204020203" pitchFamily="34" charset="0"/>
                        </a:rPr>
                        <a:t>を再エネ化すること</a:t>
                      </a:r>
                      <a:endParaRPr kumimoji="1" lang="en-US" altLang="ja-JP" sz="2000" b="0" i="0" u="none" strike="noStrike" kern="1200" cap="none" spc="0" normalizeH="0" baseline="0" noProof="0" dirty="0">
                        <a:ln>
                          <a:noFill/>
                        </a:ln>
                        <a:solidFill>
                          <a:srgbClr val="FF0000"/>
                        </a:solidFill>
                        <a:effectLst/>
                        <a:uLnTx/>
                        <a:uFillTx/>
                        <a:latin typeface="Meiryo UI"/>
                        <a:ea typeface="Meiryo UI"/>
                        <a:cs typeface="Segoe UI" panose="020B0502040204020203" pitchFamily="34" charset="0"/>
                      </a:endParaRPr>
                    </a:p>
                    <a:p>
                      <a:pPr marL="342900" marR="0" lvl="0" indent="-342900" algn="l" defTabSz="914400" rtl="0" eaLnBrk="1" fontAlgn="auto" latinLnBrk="0" hangingPunct="1">
                        <a:lnSpc>
                          <a:spcPct val="100000"/>
                        </a:lnSpc>
                        <a:spcBef>
                          <a:spcPts val="0"/>
                        </a:spcBef>
                        <a:spcAft>
                          <a:spcPts val="0"/>
                        </a:spcAft>
                        <a:buClr>
                          <a:schemeClr val="tx1"/>
                        </a:buClr>
                        <a:buSzTx/>
                        <a:buFont typeface="Wingdings" panose="05000000000000000000" pitchFamily="2" charset="2"/>
                        <a:buChar char="ü"/>
                        <a:tabLst/>
                        <a:defRPr/>
                      </a:pPr>
                      <a:r>
                        <a:rPr kumimoji="1" lang="ja-JP" altLang="en-US" sz="2000" b="0" i="0" u="none" strike="noStrike" kern="1200" cap="none" spc="0" normalizeH="0" baseline="0" noProof="0" dirty="0">
                          <a:ln>
                            <a:noFill/>
                          </a:ln>
                          <a:solidFill>
                            <a:srgbClr val="FF0000"/>
                          </a:solidFill>
                          <a:effectLst/>
                          <a:uLnTx/>
                          <a:uFillTx/>
                          <a:latin typeface="Meiryo UI"/>
                          <a:ea typeface="Meiryo UI"/>
                          <a:cs typeface="Segoe UI" panose="020B0502040204020203" pitchFamily="34" charset="0"/>
                        </a:rPr>
                        <a:t>グループ全体で加盟すること</a:t>
                      </a:r>
                      <a:endParaRPr kumimoji="1" lang="en-US" altLang="ja-JP" sz="2000" b="0" i="0" u="none" strike="noStrike" kern="1200" cap="none" spc="0" normalizeH="0" baseline="0" noProof="0" dirty="0">
                        <a:ln>
                          <a:noFill/>
                        </a:ln>
                        <a:solidFill>
                          <a:srgbClr val="FF0000"/>
                        </a:solidFill>
                        <a:effectLst/>
                        <a:uLnTx/>
                        <a:uFillTx/>
                        <a:latin typeface="Meiryo UI"/>
                        <a:ea typeface="Meiryo UI"/>
                        <a:cs typeface="Segoe UI" panose="020B0502040204020203" pitchFamily="34" charset="0"/>
                      </a:endParaRPr>
                    </a:p>
                    <a:p>
                      <a:pPr marL="809625" marR="0" lvl="0" indent="-342900" algn="l" defTabSz="914400" rtl="0" eaLnBrk="1" fontAlgn="auto" latinLnBrk="0" hangingPunct="1">
                        <a:lnSpc>
                          <a:spcPct val="100000"/>
                        </a:lnSpc>
                        <a:spcBef>
                          <a:spcPts val="0"/>
                        </a:spcBef>
                        <a:spcAft>
                          <a:spcPts val="600"/>
                        </a:spcAft>
                        <a:buClr>
                          <a:prstClr val="black"/>
                        </a:buClr>
                        <a:buSzTx/>
                        <a:buFont typeface="Arial" panose="020B0604020202020204" pitchFamily="34" charset="0"/>
                        <a:buChar char="•"/>
                        <a:tabLst/>
                        <a:defRPr/>
                      </a:pPr>
                      <a:r>
                        <a:rPr kumimoji="1" lang="ja-JP" altLang="en-US" sz="2000" b="0" i="0" u="none" strike="noStrike" kern="1200" cap="none" spc="0" normalizeH="0" baseline="0" noProof="0" dirty="0">
                          <a:ln>
                            <a:noFill/>
                          </a:ln>
                          <a:solidFill>
                            <a:schemeClr val="tx1"/>
                          </a:solidFill>
                          <a:effectLst/>
                          <a:uLnTx/>
                          <a:uFillTx/>
                          <a:latin typeface="Meiryo UI"/>
                          <a:ea typeface="Meiryo UI"/>
                          <a:cs typeface="Segoe UI" panose="020B0502040204020203" pitchFamily="34" charset="0"/>
                        </a:rPr>
                        <a:t>ただし、親会社と明確に分離したブランドであり、</a:t>
                      </a:r>
                      <a:r>
                        <a:rPr kumimoji="1" lang="en-US" altLang="ja-JP" sz="2000" b="0" i="0" u="none" strike="noStrike" kern="1200" cap="none" spc="0" normalizeH="0" baseline="0" noProof="0" dirty="0">
                          <a:ln>
                            <a:noFill/>
                          </a:ln>
                          <a:solidFill>
                            <a:schemeClr val="tx1"/>
                          </a:solidFill>
                          <a:effectLst/>
                          <a:uLnTx/>
                          <a:uFillTx/>
                          <a:latin typeface="Meiryo UI"/>
                          <a:ea typeface="Meiryo UI"/>
                          <a:cs typeface="Segoe UI" panose="020B0502040204020203" pitchFamily="34" charset="0"/>
                        </a:rPr>
                        <a:t>1TWh</a:t>
                      </a:r>
                      <a:r>
                        <a:rPr kumimoji="1" lang="ja-JP" altLang="en-US" sz="2000" b="0" i="0" u="none" strike="noStrike" kern="1200" cap="none" spc="0" normalizeH="0" baseline="0" noProof="0" dirty="0">
                          <a:ln>
                            <a:noFill/>
                          </a:ln>
                          <a:solidFill>
                            <a:schemeClr val="tx1"/>
                          </a:solidFill>
                          <a:effectLst/>
                          <a:uLnTx/>
                          <a:uFillTx/>
                          <a:latin typeface="Meiryo UI"/>
                          <a:ea typeface="Meiryo UI"/>
                          <a:cs typeface="Segoe UI" panose="020B0502040204020203" pitchFamily="34" charset="0"/>
                        </a:rPr>
                        <a:t>以上の年間消費電力量を満たす場合、例外的に子会社での加盟が可能となる</a:t>
                      </a:r>
                    </a:p>
                  </a:txBody>
                  <a:tcPr anchor="ctr">
                    <a:lnL w="12700" cap="flat" cmpd="sng" algn="ctr">
                      <a:solidFill>
                        <a:sysClr val="window" lastClr="FFFFFF">
                          <a:lumMod val="50000"/>
                        </a:sysClr>
                      </a:solidFill>
                      <a:prstDash val="solid"/>
                      <a:round/>
                      <a:headEnd type="none" w="med" len="med"/>
                      <a:tailEnd type="none" w="med" len="med"/>
                    </a:lnL>
                    <a:lnR w="12700" cap="flat" cmpd="sng" algn="ctr">
                      <a:solidFill>
                        <a:sysClr val="window" lastClr="FFFFFF">
                          <a:lumMod val="50000"/>
                        </a:sysClr>
                      </a:solidFill>
                      <a:prstDash val="solid"/>
                      <a:round/>
                      <a:headEnd type="none" w="med" len="med"/>
                      <a:tailEnd type="none" w="med" len="med"/>
                    </a:lnR>
                    <a:lnT w="12700" cap="flat" cmpd="sng" algn="ctr">
                      <a:solidFill>
                        <a:sysClr val="window" lastClr="FFFFFF">
                          <a:lumMod val="50000"/>
                        </a:sysClr>
                      </a:solidFill>
                      <a:prstDash val="solid"/>
                      <a:round/>
                      <a:headEnd type="none" w="med" len="med"/>
                      <a:tailEnd type="none" w="med" len="med"/>
                    </a:lnT>
                    <a:lnB w="12700" cap="flat" cmpd="sng" algn="ctr">
                      <a:solidFill>
                        <a:sysClr val="window" lastClr="FFFFFF">
                          <a:lumMod val="50000"/>
                        </a:sys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
        <p:nvSpPr>
          <p:cNvPr id="3" name="Text Box 9">
            <a:extLst>
              <a:ext uri="{FF2B5EF4-FFF2-40B4-BE49-F238E27FC236}">
                <a16:creationId xmlns:a16="http://schemas.microsoft.com/office/drawing/2014/main" id="{7A606D7E-CD29-9DF7-C52F-10C98EA7E8F3}"/>
              </a:ext>
            </a:extLst>
          </p:cNvPr>
          <p:cNvSpPr txBox="1">
            <a:spLocks noChangeArrowheads="1"/>
          </p:cNvSpPr>
          <p:nvPr/>
        </p:nvSpPr>
        <p:spPr bwMode="auto">
          <a:xfrm>
            <a:off x="161925" y="7157384"/>
            <a:ext cx="9900505" cy="402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90000" tIns="46800" rIns="90000" bIns="46800">
            <a:spAutoFit/>
          </a:bodyPr>
          <a:lstStyle>
            <a:lvl1pPr>
              <a:defRPr kumimoji="1" sz="1600">
                <a:solidFill>
                  <a:schemeClr val="tx1"/>
                </a:solidFill>
                <a:latin typeface="Arial" charset="0"/>
                <a:ea typeface="HGPｺﾞｼｯｸE" charset="0"/>
                <a:cs typeface="HGPｺﾞｼｯｸE" charset="0"/>
              </a:defRPr>
            </a:lvl1pPr>
            <a:lvl2pPr marL="742950" indent="-285750">
              <a:defRPr kumimoji="1" sz="1600">
                <a:solidFill>
                  <a:schemeClr val="tx1"/>
                </a:solidFill>
                <a:latin typeface="Times New Roman" charset="0"/>
                <a:ea typeface="HGPｺﾞｼｯｸE" charset="0"/>
                <a:cs typeface="HGPｺﾞｼｯｸE" charset="0"/>
              </a:defRPr>
            </a:lvl2pPr>
            <a:lvl3pPr marL="1143000" indent="-228600">
              <a:defRPr kumimoji="1" sz="1600">
                <a:solidFill>
                  <a:schemeClr val="tx1"/>
                </a:solidFill>
                <a:latin typeface="Times New Roman" charset="0"/>
                <a:ea typeface="HGPｺﾞｼｯｸE" charset="0"/>
                <a:cs typeface="HGPｺﾞｼｯｸE" charset="0"/>
              </a:defRPr>
            </a:lvl3pPr>
            <a:lvl4pPr marL="1600200" indent="-228600">
              <a:defRPr kumimoji="1" sz="1600">
                <a:solidFill>
                  <a:schemeClr val="tx1"/>
                </a:solidFill>
                <a:latin typeface="Times New Roman" charset="0"/>
                <a:ea typeface="HGPｺﾞｼｯｸE" charset="0"/>
                <a:cs typeface="HGPｺﾞｼｯｸE" charset="0"/>
              </a:defRPr>
            </a:lvl4pPr>
            <a:lvl5pPr marL="2057400" indent="-228600">
              <a:defRPr kumimoji="1" sz="1600">
                <a:solidFill>
                  <a:schemeClr val="tx1"/>
                </a:solidFill>
                <a:latin typeface="Times New Roman" charset="0"/>
                <a:ea typeface="HGPｺﾞｼｯｸE" charset="0"/>
                <a:cs typeface="HGPｺﾞｼｯｸE" charset="0"/>
              </a:defRPr>
            </a:lvl5pPr>
            <a:lvl6pPr marL="2514600" indent="-228600" eaLnBrk="0" hangingPunct="0">
              <a:defRPr kumimoji="1" sz="1600">
                <a:solidFill>
                  <a:schemeClr val="tx1"/>
                </a:solidFill>
                <a:latin typeface="Times New Roman" charset="0"/>
                <a:ea typeface="HGPｺﾞｼｯｸE" charset="0"/>
                <a:cs typeface="HGPｺﾞｼｯｸE" charset="0"/>
              </a:defRPr>
            </a:lvl6pPr>
            <a:lvl7pPr marL="2971800" indent="-228600" eaLnBrk="0" hangingPunct="0">
              <a:defRPr kumimoji="1" sz="1600">
                <a:solidFill>
                  <a:schemeClr val="tx1"/>
                </a:solidFill>
                <a:latin typeface="Times New Roman" charset="0"/>
                <a:ea typeface="HGPｺﾞｼｯｸE" charset="0"/>
                <a:cs typeface="HGPｺﾞｼｯｸE" charset="0"/>
              </a:defRPr>
            </a:lvl7pPr>
            <a:lvl8pPr marL="3429000" indent="-228600" eaLnBrk="0" hangingPunct="0">
              <a:defRPr kumimoji="1" sz="1600">
                <a:solidFill>
                  <a:schemeClr val="tx1"/>
                </a:solidFill>
                <a:latin typeface="Times New Roman" charset="0"/>
                <a:ea typeface="HGPｺﾞｼｯｸE" charset="0"/>
                <a:cs typeface="HGPｺﾞｼｯｸE" charset="0"/>
              </a:defRPr>
            </a:lvl8pPr>
            <a:lvl9pPr marL="3886200" indent="-228600" eaLnBrk="0" hangingPunct="0">
              <a:defRPr kumimoji="1" sz="1600">
                <a:solidFill>
                  <a:schemeClr val="tx1"/>
                </a:solidFill>
                <a:latin typeface="Times New Roman" charset="0"/>
                <a:ea typeface="HGPｺﾞｼｯｸE" charset="0"/>
                <a:cs typeface="HGPｺﾞｼｯｸE" charset="0"/>
              </a:defRPr>
            </a:lvl9pPr>
          </a:lstStyle>
          <a:p>
            <a:pPr marL="352425" indent="-352425" latinLnBrk="1">
              <a:defRPr/>
            </a:pPr>
            <a:r>
              <a:rPr lang="en-US" altLang="ja-JP" sz="1000" dirty="0">
                <a:solidFill>
                  <a:srgbClr val="000000"/>
                </a:solidFill>
                <a:latin typeface="+mn-ea"/>
                <a:ea typeface="+mn-ea"/>
                <a:cs typeface="Segoe UI" panose="020B0502040204020203" pitchFamily="34" charset="0"/>
              </a:rPr>
              <a:t>[</a:t>
            </a:r>
            <a:r>
              <a:rPr lang="ja-JP" altLang="en-US" sz="1000" dirty="0">
                <a:solidFill>
                  <a:srgbClr val="000000"/>
                </a:solidFill>
                <a:latin typeface="+mn-ea"/>
                <a:ea typeface="+mn-ea"/>
                <a:cs typeface="Segoe UI" panose="020B0502040204020203" pitchFamily="34" charset="0"/>
              </a:rPr>
              <a:t>出所</a:t>
            </a:r>
            <a:r>
              <a:rPr lang="en-US" altLang="ja-JP" sz="1000" dirty="0">
                <a:solidFill>
                  <a:srgbClr val="000000"/>
                </a:solidFill>
                <a:latin typeface="+mn-ea"/>
                <a:ea typeface="+mn-ea"/>
                <a:cs typeface="Segoe UI" panose="020B0502040204020203" pitchFamily="34" charset="0"/>
              </a:rPr>
              <a:t>]</a:t>
            </a:r>
            <a:r>
              <a:rPr lang="en-US" altLang="ja-JP"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 RE100 Joining Criteria</a:t>
            </a:r>
            <a:r>
              <a:rPr lang="ja-JP" altLang="en-US" sz="1000" dirty="0">
                <a:solidFill>
                  <a:srgbClr val="000000"/>
                </a:solidFill>
                <a:latin typeface="Segoe UI" panose="020B0502040204020203" pitchFamily="34" charset="0"/>
                <a:ea typeface="メイリオ" panose="020B0604030504040204" pitchFamily="50" charset="-128"/>
                <a:cs typeface="Segoe UI" panose="020B0502040204020203" pitchFamily="34" charset="0"/>
              </a:rPr>
              <a:t>（</a:t>
            </a:r>
            <a:r>
              <a:rPr lang="en-US" altLang="ja-JP" sz="1000" dirty="0">
                <a:latin typeface="Segoe UI" panose="020B0502040204020203" pitchFamily="34" charset="0"/>
                <a:ea typeface="メイリオ" panose="020B0604030504040204" pitchFamily="50" charset="-128"/>
                <a:cs typeface="Segoe UI" panose="020B0502040204020203" pitchFamily="34" charset="0"/>
              </a:rPr>
              <a:t>https://www.there100.org/sites/re100/files/2025-03/RE100%20Joining%20Criteria%202025.pdf</a:t>
            </a:r>
            <a:r>
              <a:rPr lang="ja-JP" altLang="en-US" sz="1000" dirty="0">
                <a:latin typeface="Segoe UI" panose="020B0502040204020203" pitchFamily="34" charset="0"/>
                <a:ea typeface="メイリオ" panose="020B0604030504040204" pitchFamily="50" charset="-128"/>
                <a:cs typeface="Segoe UI" panose="020B0502040204020203" pitchFamily="34" charset="0"/>
              </a:rPr>
              <a:t>）</a:t>
            </a:r>
            <a:r>
              <a:rPr lang="en-US" altLang="ja-JP" sz="1000" dirty="0">
                <a:latin typeface="Segoe UI" panose="020B0502040204020203" pitchFamily="34" charset="0"/>
                <a:ea typeface="メイリオ" panose="020B0604030504040204" pitchFamily="50" charset="-128"/>
                <a:cs typeface="Segoe UI" panose="020B0502040204020203" pitchFamily="34" charset="0"/>
              </a:rPr>
              <a:t>2026</a:t>
            </a:r>
            <a:r>
              <a:rPr lang="ja-JP" altLang="en-US" sz="1000" dirty="0">
                <a:latin typeface="Segoe UI" panose="020B0502040204020203" pitchFamily="34" charset="0"/>
                <a:ea typeface="メイリオ" panose="020B0604030504040204" pitchFamily="50" charset="-128"/>
                <a:cs typeface="Segoe UI" panose="020B0502040204020203" pitchFamily="34" charset="0"/>
              </a:rPr>
              <a:t>年</a:t>
            </a:r>
            <a:r>
              <a:rPr lang="en-US" altLang="ja-JP" sz="1000" dirty="0">
                <a:latin typeface="Segoe UI" panose="020B0502040204020203" pitchFamily="34" charset="0"/>
                <a:ea typeface="メイリオ" panose="020B0604030504040204" pitchFamily="50" charset="-128"/>
                <a:cs typeface="Segoe UI" panose="020B0502040204020203" pitchFamily="34" charset="0"/>
              </a:rPr>
              <a:t>6</a:t>
            </a:r>
            <a:r>
              <a:rPr lang="ja-JP" altLang="en-US" sz="1000" dirty="0">
                <a:latin typeface="Segoe UI" panose="020B0502040204020203" pitchFamily="34" charset="0"/>
                <a:ea typeface="メイリオ" panose="020B0604030504040204" pitchFamily="50" charset="-128"/>
                <a:cs typeface="Segoe UI" panose="020B0502040204020203" pitchFamily="34" charset="0"/>
              </a:rPr>
              <a:t>月</a:t>
            </a:r>
            <a:r>
              <a:rPr lang="en-US" altLang="ja-JP" sz="1000" dirty="0">
                <a:latin typeface="Segoe UI" panose="020B0502040204020203" pitchFamily="34" charset="0"/>
                <a:ea typeface="メイリオ" panose="020B0604030504040204" pitchFamily="50" charset="-128"/>
                <a:cs typeface="Segoe UI" panose="020B0502040204020203" pitchFamily="34" charset="0"/>
              </a:rPr>
              <a:t>10</a:t>
            </a:r>
            <a:r>
              <a:rPr lang="ja-JP" altLang="en-US" sz="1000" dirty="0">
                <a:latin typeface="Segoe UI" panose="020B0502040204020203" pitchFamily="34" charset="0"/>
                <a:ea typeface="メイリオ" panose="020B0604030504040204" pitchFamily="50" charset="-128"/>
                <a:cs typeface="Segoe UI" panose="020B0502040204020203" pitchFamily="34" charset="0"/>
              </a:rPr>
              <a:t>日時点閲覧不能</a:t>
            </a:r>
            <a:r>
              <a:rPr lang="en-US" altLang="ja-JP" sz="1000" dirty="0">
                <a:latin typeface="Segoe UI" panose="020B0502040204020203" pitchFamily="34" charset="0"/>
                <a:ea typeface="メイリオ" panose="020B0604030504040204" pitchFamily="50" charset="-128"/>
                <a:cs typeface="Segoe UI" panose="020B0502040204020203" pitchFamily="34" charset="0"/>
              </a:rPr>
              <a:t>,</a:t>
            </a:r>
            <a:br>
              <a:rPr lang="en-US" altLang="ja-JP" sz="1000" dirty="0">
                <a:latin typeface="+mn-ea"/>
                <a:ea typeface="+mn-ea"/>
                <a:cs typeface="Segoe UI" panose="020B0502040204020203" pitchFamily="34" charset="0"/>
              </a:rPr>
            </a:br>
            <a:r>
              <a:rPr lang="ja-JP" altLang="en-US" sz="1000" dirty="0">
                <a:latin typeface="+mn-ea"/>
                <a:ea typeface="+mn-ea"/>
                <a:cs typeface="Segoe UI" panose="020B0502040204020203" pitchFamily="34" charset="0"/>
              </a:rPr>
              <a:t>日本気候リーダーズ・パートナーシップ </a:t>
            </a:r>
            <a:r>
              <a:rPr lang="en-US" altLang="ja-JP" sz="1000" dirty="0">
                <a:latin typeface="+mn-ea"/>
                <a:ea typeface="+mn-ea"/>
                <a:cs typeface="Segoe UI" panose="020B0502040204020203" pitchFamily="34" charset="0"/>
              </a:rPr>
              <a:t>FAQ (https://japan-clp.jp/membership/faq-reoh) </a:t>
            </a:r>
            <a:r>
              <a:rPr lang="ja-JP" altLang="en-US" sz="1000" dirty="0">
                <a:latin typeface="+mn-ea"/>
                <a:ea typeface="+mn-ea"/>
                <a:cs typeface="Segoe UI" panose="020B0502040204020203" pitchFamily="34" charset="0"/>
              </a:rPr>
              <a:t>を基に作成</a:t>
            </a:r>
          </a:p>
        </p:txBody>
      </p:sp>
      <p:sp>
        <p:nvSpPr>
          <p:cNvPr id="4" name="テキスト ボックス 3">
            <a:extLst>
              <a:ext uri="{FF2B5EF4-FFF2-40B4-BE49-F238E27FC236}">
                <a16:creationId xmlns:a16="http://schemas.microsoft.com/office/drawing/2014/main" id="{6C4237BD-5F6F-D8AA-353B-D16B8E01DCB4}"/>
              </a:ext>
            </a:extLst>
          </p:cNvPr>
          <p:cNvSpPr txBox="1"/>
          <p:nvPr/>
        </p:nvSpPr>
        <p:spPr>
          <a:xfrm>
            <a:off x="161925" y="6295610"/>
            <a:ext cx="10119125" cy="861774"/>
          </a:xfrm>
          <a:prstGeom prst="rect">
            <a:avLst/>
          </a:prstGeom>
          <a:noFill/>
        </p:spPr>
        <p:txBody>
          <a:bodyPr wrap="square">
            <a:spAutoFit/>
          </a:bodyPr>
          <a:lstStyle/>
          <a:p>
            <a:r>
              <a:rPr lang="en-US" altLang="ja-JP" sz="1000" dirty="0">
                <a:latin typeface="+mn-ea"/>
              </a:rPr>
              <a:t>※ RE100</a:t>
            </a:r>
            <a:r>
              <a:rPr lang="ja-JP" altLang="en-US" sz="1000" dirty="0">
                <a:latin typeface="+mn-ea"/>
              </a:rPr>
              <a:t>の加盟要件における</a:t>
            </a:r>
            <a:r>
              <a:rPr lang="en-US" altLang="ja-JP" sz="1000" dirty="0">
                <a:latin typeface="+mn-ea"/>
              </a:rPr>
              <a:t>100%</a:t>
            </a:r>
            <a:r>
              <a:rPr lang="ja-JP" altLang="en-US" sz="1000" dirty="0">
                <a:latin typeface="+mn-ea"/>
              </a:rPr>
              <a:t>再エネ化の目標年は、当初は例外なく「</a:t>
            </a:r>
            <a:r>
              <a:rPr lang="en-US" altLang="ja-JP" sz="1000" dirty="0">
                <a:latin typeface="+mn-ea"/>
              </a:rPr>
              <a:t>2050</a:t>
            </a:r>
            <a:r>
              <a:rPr lang="ja-JP" altLang="en-US" sz="1000" dirty="0">
                <a:latin typeface="+mn-ea"/>
              </a:rPr>
              <a:t>年まで」であったが、</a:t>
            </a:r>
            <a:r>
              <a:rPr lang="en-US" altLang="ja-JP" sz="1000" dirty="0">
                <a:latin typeface="+mn-ea"/>
              </a:rPr>
              <a:t>RE100 Joining Criteria</a:t>
            </a:r>
            <a:r>
              <a:rPr lang="ja-JP" altLang="en-US" sz="1000" dirty="0">
                <a:latin typeface="+mn-ea"/>
              </a:rPr>
              <a:t>（</a:t>
            </a:r>
            <a:r>
              <a:rPr lang="en-US" altLang="ja-JP" sz="1000" dirty="0">
                <a:latin typeface="+mn-ea"/>
              </a:rPr>
              <a:t>2025</a:t>
            </a:r>
            <a:r>
              <a:rPr lang="ja-JP" altLang="en-US" sz="1000" dirty="0">
                <a:latin typeface="+mn-ea"/>
              </a:rPr>
              <a:t>年</a:t>
            </a:r>
            <a:r>
              <a:rPr lang="en-US" altLang="ja-JP" sz="1000" dirty="0">
                <a:latin typeface="+mn-ea"/>
              </a:rPr>
              <a:t>3</a:t>
            </a:r>
            <a:r>
              <a:rPr lang="ja-JP" altLang="en-US" sz="1000" dirty="0">
                <a:latin typeface="+mn-ea"/>
              </a:rPr>
              <a:t>月）において「遅くとも</a:t>
            </a:r>
            <a:r>
              <a:rPr lang="en-US" altLang="ja-JP" sz="1000" dirty="0">
                <a:latin typeface="+mn-ea"/>
              </a:rPr>
              <a:t>2040</a:t>
            </a:r>
            <a:r>
              <a:rPr lang="ja-JP" altLang="en-US" sz="1000" dirty="0">
                <a:latin typeface="+mn-ea"/>
              </a:rPr>
              <a:t>年」（ただし、アジア・アフ</a:t>
            </a:r>
          </a:p>
          <a:p>
            <a:r>
              <a:rPr lang="ja-JP" altLang="en-US" sz="1000" dirty="0">
                <a:latin typeface="+mn-ea"/>
              </a:rPr>
              <a:t>リカ・南米に本社を置く企業は、</a:t>
            </a:r>
            <a:r>
              <a:rPr lang="en-US" altLang="ja-JP" sz="1000" dirty="0">
                <a:latin typeface="+mn-ea"/>
              </a:rPr>
              <a:t>2041</a:t>
            </a:r>
            <a:r>
              <a:rPr lang="ja-JP" altLang="en-US" sz="1000" dirty="0">
                <a:latin typeface="+mn-ea"/>
              </a:rPr>
              <a:t>～</a:t>
            </a:r>
            <a:r>
              <a:rPr lang="en-US" altLang="ja-JP" sz="1000" dirty="0">
                <a:latin typeface="+mn-ea"/>
              </a:rPr>
              <a:t>2050</a:t>
            </a:r>
            <a:r>
              <a:rPr lang="ja-JP" altLang="en-US" sz="1000" dirty="0">
                <a:latin typeface="+mn-ea"/>
              </a:rPr>
              <a:t>年の目標年での加盟が例外的に認められる可能性がある（その場合、中間目標</a:t>
            </a:r>
            <a:r>
              <a:rPr lang="en-US" altLang="ja-JP" sz="1000" dirty="0">
                <a:latin typeface="+mn-ea"/>
              </a:rPr>
              <a:t>2030</a:t>
            </a:r>
            <a:r>
              <a:rPr lang="ja-JP" altLang="en-US" sz="1000" dirty="0">
                <a:latin typeface="+mn-ea"/>
              </a:rPr>
              <a:t>年</a:t>
            </a:r>
            <a:r>
              <a:rPr lang="en-US" altLang="ja-JP" sz="1000" dirty="0">
                <a:latin typeface="+mn-ea"/>
              </a:rPr>
              <a:t>60</a:t>
            </a:r>
            <a:r>
              <a:rPr lang="ja-JP" altLang="en-US" sz="1000" dirty="0">
                <a:latin typeface="+mn-ea"/>
              </a:rPr>
              <a:t>％、</a:t>
            </a:r>
            <a:r>
              <a:rPr lang="en-US" altLang="ja-JP" sz="1000" dirty="0">
                <a:latin typeface="+mn-ea"/>
              </a:rPr>
              <a:t>2040</a:t>
            </a:r>
            <a:r>
              <a:rPr lang="ja-JP" altLang="en-US" sz="1000" dirty="0">
                <a:latin typeface="+mn-ea"/>
              </a:rPr>
              <a:t>年</a:t>
            </a:r>
            <a:r>
              <a:rPr lang="en-US" altLang="ja-JP" sz="1000" dirty="0">
                <a:latin typeface="+mn-ea"/>
              </a:rPr>
              <a:t>90</a:t>
            </a:r>
            <a:r>
              <a:rPr lang="ja-JP" altLang="en-US" sz="1000" dirty="0">
                <a:latin typeface="+mn-ea"/>
              </a:rPr>
              <a:t>％の設定が必須））に更新された。</a:t>
            </a:r>
          </a:p>
          <a:p>
            <a:r>
              <a:rPr lang="en-US" altLang="ja-JP" sz="1000" dirty="0">
                <a:latin typeface="+mn-ea"/>
              </a:rPr>
              <a:t>RE100</a:t>
            </a:r>
            <a:r>
              <a:rPr lang="ja-JP" altLang="en-US" sz="1000" dirty="0">
                <a:latin typeface="+mn-ea"/>
              </a:rPr>
              <a:t>参加要件の対象とならない日本企業や自治体等は、同じく再エネ</a:t>
            </a:r>
            <a:r>
              <a:rPr lang="en-US" altLang="ja-JP" sz="1000" dirty="0">
                <a:latin typeface="+mn-ea"/>
              </a:rPr>
              <a:t>100</a:t>
            </a:r>
            <a:r>
              <a:rPr lang="ja-JP" altLang="en-US" sz="1000" dirty="0">
                <a:latin typeface="+mn-ea"/>
              </a:rPr>
              <a:t>％を目指す「再エネ</a:t>
            </a:r>
            <a:r>
              <a:rPr lang="en-US" altLang="ja-JP" sz="1000" dirty="0">
                <a:latin typeface="+mn-ea"/>
              </a:rPr>
              <a:t>100</a:t>
            </a:r>
            <a:r>
              <a:rPr lang="ja-JP" altLang="en-US" sz="1000" dirty="0">
                <a:latin typeface="+mn-ea"/>
              </a:rPr>
              <a:t>宣言 </a:t>
            </a:r>
            <a:r>
              <a:rPr lang="en-US" altLang="ja-JP" sz="1000" dirty="0">
                <a:latin typeface="+mn-ea"/>
              </a:rPr>
              <a:t>RE Action</a:t>
            </a:r>
            <a:r>
              <a:rPr lang="ja-JP" altLang="en-US" sz="1000" dirty="0">
                <a:latin typeface="+mn-ea"/>
              </a:rPr>
              <a:t>」という日本独自の取組に参加可能となる。参加団体は「遅くとも</a:t>
            </a:r>
            <a:r>
              <a:rPr lang="en-US" altLang="ja-JP" sz="1000" dirty="0">
                <a:latin typeface="+mn-ea"/>
              </a:rPr>
              <a:t>2050</a:t>
            </a:r>
            <a:r>
              <a:rPr lang="ja-JP" altLang="en-US" sz="1000" dirty="0">
                <a:latin typeface="+mn-ea"/>
              </a:rPr>
              <a:t>年を期</a:t>
            </a:r>
          </a:p>
          <a:p>
            <a:r>
              <a:rPr lang="ja-JP" altLang="en-US" sz="1000" dirty="0">
                <a:latin typeface="+mn-ea"/>
              </a:rPr>
              <a:t>限とする再エネ</a:t>
            </a:r>
            <a:r>
              <a:rPr lang="en-US" altLang="ja-JP" sz="1000" dirty="0">
                <a:latin typeface="+mn-ea"/>
              </a:rPr>
              <a:t>100</a:t>
            </a:r>
            <a:r>
              <a:rPr lang="ja-JP" altLang="en-US" sz="1000" dirty="0">
                <a:latin typeface="+mn-ea"/>
              </a:rPr>
              <a:t>％化目標の設定と公表」「消費電力量と再エネ率の年次報告」を行うことなどが規約として定められている。 （最新情報やその他の資料は 再エネ</a:t>
            </a:r>
            <a:r>
              <a:rPr lang="en-US" altLang="ja-JP" sz="1000" dirty="0">
                <a:latin typeface="+mn-ea"/>
              </a:rPr>
              <a:t>100</a:t>
            </a:r>
            <a:r>
              <a:rPr lang="ja-JP" altLang="en-US" sz="1000" dirty="0">
                <a:latin typeface="+mn-ea"/>
              </a:rPr>
              <a:t>宣言 </a:t>
            </a:r>
            <a:r>
              <a:rPr lang="en-US" altLang="ja-JP" sz="1000" dirty="0">
                <a:latin typeface="+mn-ea"/>
              </a:rPr>
              <a:t>RE Action</a:t>
            </a:r>
            <a:r>
              <a:rPr lang="ja-JP" altLang="en-US" sz="1000" dirty="0">
                <a:latin typeface="+mn-ea"/>
              </a:rPr>
              <a:t>ウェブサイト</a:t>
            </a:r>
          </a:p>
          <a:p>
            <a:r>
              <a:rPr lang="ja-JP" altLang="en-US" sz="1000" dirty="0">
                <a:latin typeface="+mn-ea"/>
              </a:rPr>
              <a:t>を参照）</a:t>
            </a:r>
          </a:p>
        </p:txBody>
      </p:sp>
    </p:spTree>
    <p:extLst>
      <p:ext uri="{BB962C8B-B14F-4D97-AF65-F5344CB8AC3E}">
        <p14:creationId xmlns:p14="http://schemas.microsoft.com/office/powerpoint/2010/main" val="11255999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6cd991bf-f022-4378-96e7-2c338aeb3f5a"/>
</p:tagLst>
</file>

<file path=ppt/theme/theme1.xml><?xml version="1.0" encoding="utf-8"?>
<a:theme xmlns:a="http://schemas.openxmlformats.org/drawingml/2006/main" name="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28A4BF0CE8E8046933BCCF57CA325F5" ma:contentTypeVersion="11" ma:contentTypeDescription="新しいドキュメントを作成します。" ma:contentTypeScope="" ma:versionID="4565e779b0ad0fea530c263c5cef1a01">
  <xsd:schema xmlns:xsd="http://www.w3.org/2001/XMLSchema" xmlns:xs="http://www.w3.org/2001/XMLSchema" xmlns:p="http://schemas.microsoft.com/office/2006/metadata/properties" xmlns:ns2="18ed448e-7a60-4b35-af30-8fc719c7ae84" xmlns:ns3="5ab54f30-9ca2-4fa4-889e-56aeb90c86a9" targetNamespace="http://schemas.microsoft.com/office/2006/metadata/properties" ma:root="true" ma:fieldsID="7988378c116f87b1142a9cda86555b86" ns2:_="" ns3:_="">
    <xsd:import namespace="18ed448e-7a60-4b35-af30-8fc719c7ae84"/>
    <xsd:import namespace="5ab54f30-9ca2-4fa4-889e-56aeb90c86a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d448e-7a60-4b35-af30-8fc719c7ae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ab54f30-9ca2-4fa4-889e-56aeb90c86a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30491a4-d4c8-49c8-8567-2b5ce8028988}" ma:internalName="TaxCatchAll" ma:showField="CatchAllData" ma:web="5ab54f30-9ca2-4fa4-889e-56aeb90c86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5ab54f30-9ca2-4fa4-889e-56aeb90c86a9" xsi:nil="true"/>
    <lcf76f155ced4ddcb4097134ff3c332f xmlns="18ed448e-7a60-4b35-af30-8fc719c7ae8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15B426D3-6DFC-49EC-AE0F-5CC76CFA33F5}">
  <ds:schemaRefs>
    <ds:schemaRef ds:uri="http://schemas.microsoft.com/sharepoint/v3/contenttype/forms"/>
  </ds:schemaRefs>
</ds:datastoreItem>
</file>

<file path=customXml/itemProps2.xml><?xml version="1.0" encoding="utf-8"?>
<ds:datastoreItem xmlns:ds="http://schemas.openxmlformats.org/officeDocument/2006/customXml" ds:itemID="{33506A23-A7FE-420C-8654-D1F222E74516}"/>
</file>

<file path=customXml/itemProps3.xml><?xml version="1.0" encoding="utf-8"?>
<ds:datastoreItem xmlns:ds="http://schemas.openxmlformats.org/officeDocument/2006/customXml" ds:itemID="{C20BC0C6-9C20-4B1E-9FA5-CC66E8E6EA94}">
  <ds:schemaRefs>
    <ds:schemaRef ds:uri="http://schemas.openxmlformats.org/package/2006/metadata/core-properties"/>
    <ds:schemaRef ds:uri="http://purl.org/dc/dcmitype/"/>
    <ds:schemaRef ds:uri="http://schemas.microsoft.com/office/2006/documentManagement/types"/>
    <ds:schemaRef ds:uri="bc630c2b-f541-421a-9b5d-c86e1f0412e6"/>
    <ds:schemaRef ds:uri="c642110b-8fab-4b8c-a988-db82c3e67c08"/>
    <ds:schemaRef ds:uri="http://purl.org/dc/terms/"/>
    <ds:schemaRef ds:uri="http://purl.org/dc/elements/1.1/"/>
    <ds:schemaRef ds:uri="http://schemas.microsoft.com/office/infopath/2007/PartnerControls"/>
    <ds:schemaRef ds:uri="http://schemas.microsoft.com/office/2006/metadata/properties"/>
    <ds:schemaRef ds:uri="http://www.w3.org/XML/1998/namespace"/>
    <ds:schemaRef ds:uri="5ab54f30-9ca2-4fa4-889e-56aeb90c86a9"/>
    <ds:schemaRef ds:uri="18ed448e-7a60-4b35-af30-8fc719c7ae84"/>
  </ds:schemaRefs>
</ds:datastoreItem>
</file>

<file path=docProps/app.xml><?xml version="1.0" encoding="utf-8"?>
<Properties xmlns="http://schemas.openxmlformats.org/officeDocument/2006/extended-properties" xmlns:vt="http://schemas.openxmlformats.org/officeDocument/2006/docPropsVTypes">
  <TotalTime>24375</TotalTime>
  <Words>2254</Words>
  <PresentationFormat>ユーザー設定</PresentationFormat>
  <Paragraphs>173</Paragraphs>
  <Slides>12</Slides>
  <Notes>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Meiryo UI</vt:lpstr>
      <vt:lpstr>游ゴシック</vt:lpstr>
      <vt:lpstr>Arial</vt:lpstr>
      <vt:lpstr>Segoe UI</vt:lpstr>
      <vt:lpstr>Wingdings</vt:lpstr>
      <vt:lpstr>Office テーマ</vt:lpstr>
      <vt:lpstr>RE100について</vt:lpstr>
      <vt:lpstr>RE100とは？</vt:lpstr>
      <vt:lpstr>RE100の運営機関</vt:lpstr>
      <vt:lpstr>RE100に取組むメリット</vt:lpstr>
      <vt:lpstr>RE100に参加する企業は世界全体で増加傾向</vt:lpstr>
      <vt:lpstr>RE100の基準・要件（1/5）</vt:lpstr>
      <vt:lpstr>RE100の基準・要件（2/5）</vt:lpstr>
      <vt:lpstr>RE100の基準・要件（3/5）</vt:lpstr>
      <vt:lpstr>RE100の基準・要件（4/5）</vt:lpstr>
      <vt:lpstr>RE100の申込方法</vt:lpstr>
      <vt:lpstr>RE100の再エネ電力定義</vt:lpstr>
      <vt:lpstr>RE100の再エネ調達手法</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erms:created xsi:type="dcterms:W3CDTF">2021-02-26T10:48:20Z</dcterms:created>
  <dcterms:modified xsi:type="dcterms:W3CDTF">2026-06-18T13:00:46Z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0x010100628A4BF0CE8E8046933BCCF57CA325F5</vt:lpwstr>
  </property>
  <property fmtid="{D5CDD505-2E9C-101B-9397-08002B2CF9AE}" pid="3" name="MSIP_Label_defa4170-0d19-0005-0004-bc88714345d2_Enabled">
    <vt:lpwstr>true</vt:lpwstr>
  </property>
  <property fmtid="{D5CDD505-2E9C-101B-9397-08002B2CF9AE}" pid="4" name="MSIP_Label_defa4170-0d19-0005-0004-bc88714345d2_SetDate">
    <vt:lpwstr>2023-07-19T01:12:20Z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9d974004-9a00-42fc-9589-3ba1aae291b6</vt:lpwstr>
  </property>
  <property fmtid="{D5CDD505-2E9C-101B-9397-08002B2CF9AE}" pid="8" name="MSIP_Label_defa4170-0d19-0005-0004-bc88714345d2_ActionId">
    <vt:lpwstr>67ef8de0-662e-43f1-92a8-8a34c7fe66fb</vt:lpwstr>
  </property>
  <property fmtid="{D5CDD505-2E9C-101B-9397-08002B2CF9AE}" pid="9" name="MSIP_Label_defa4170-0d19-0005-0004-bc88714345d2_ContentBits">
    <vt:lpwstr>0</vt:lpwstr>
  </property>
  <property fmtid="{D5CDD505-2E9C-101B-9397-08002B2CF9AE}" pid="10" name="MediaServiceImageTags">
    <vt:lpwstr/>
  </property>
  <property fmtid="{D5CDD505-2E9C-101B-9397-08002B2CF9AE}" pid="11" name="Order">
    <vt:r8>93300</vt:r8>
  </property>
  <property fmtid="{D5CDD505-2E9C-101B-9397-08002B2CF9AE}" pid="12" name="xd_Signature">
    <vt:bool>false</vt:bool>
  </property>
  <property fmtid="{D5CDD505-2E9C-101B-9397-08002B2CF9AE}" pid="13" name="xd_ProgID">
    <vt:lpwstr/>
  </property>
  <property fmtid="{D5CDD505-2E9C-101B-9397-08002B2CF9AE}" pid="14" name="ComplianceAssetId">
    <vt:lpwstr/>
  </property>
  <property fmtid="{D5CDD505-2E9C-101B-9397-08002B2CF9AE}" pid="15" name="TemplateUrl">
    <vt:lpwstr/>
  </property>
  <property fmtid="{D5CDD505-2E9C-101B-9397-08002B2CF9AE}" pid="16" name="_ExtendedDescription">
    <vt:lpwstr/>
  </property>
  <property fmtid="{D5CDD505-2E9C-101B-9397-08002B2CF9AE}" pid="17" name="TriggerFlowInfo">
    <vt:lpwstr/>
  </property>
  <property fmtid="{D5CDD505-2E9C-101B-9397-08002B2CF9AE}" pid="18" name="_SourceUrl">
    <vt:lpwstr/>
  </property>
  <property fmtid="{D5CDD505-2E9C-101B-9397-08002B2CF9AE}" pid="19" name="_SharedFileIndex">
    <vt:lpwstr/>
  </property>
</Properties>
</file>