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17"/>
  </p:notesMasterIdLst>
  <p:sldIdLst>
    <p:sldId id="545" r:id="rId5"/>
    <p:sldId id="435" r:id="rId6"/>
    <p:sldId id="543" r:id="rId7"/>
    <p:sldId id="541" r:id="rId8"/>
    <p:sldId id="511" r:id="rId9"/>
    <p:sldId id="512" r:id="rId10"/>
    <p:sldId id="513" r:id="rId11"/>
    <p:sldId id="514" r:id="rId12"/>
    <p:sldId id="515" r:id="rId13"/>
    <p:sldId id="516" r:id="rId14"/>
    <p:sldId id="548" r:id="rId15"/>
    <p:sldId id="550" r:id="rId16"/>
  </p:sldIdLst>
  <p:sldSz cx="10691813" cy="7559675"/>
  <p:notesSz cx="6858000" cy="9144000"/>
  <p:custDataLst>
    <p:tags r:id="rId1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B0B5"/>
    <a:srgbClr val="BAFCAD"/>
    <a:srgbClr val="70CB5D"/>
    <a:srgbClr val="38632E"/>
    <a:srgbClr val="152841"/>
    <a:srgbClr val="009C89"/>
    <a:srgbClr val="B3DEFF"/>
    <a:srgbClr val="00584E"/>
    <a:srgbClr val="EF8B47"/>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A949D6-990B-4E64-97DC-0280BD87516F}" v="1" dt="2025-06-18T13:36:30.41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34" autoAdjust="0"/>
    <p:restoredTop sz="86389" autoAdjust="0"/>
  </p:normalViewPr>
  <p:slideViewPr>
    <p:cSldViewPr snapToGrid="0" showGuides="1">
      <p:cViewPr varScale="1">
        <p:scale>
          <a:sx n="94" d="100"/>
          <a:sy n="94" d="100"/>
        </p:scale>
        <p:origin x="1620" y="84"/>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島 勇輝/Yuki Oshima" userId="69cde586-63a4-42dc-a571-a52f39222a6e" providerId="ADAL" clId="{11A949D6-990B-4E64-97DC-0280BD87516F}"/>
    <pc:docChg chg="undo custSel addSld delSld modSld">
      <pc:chgData name="大島 勇輝/Yuki Oshima" userId="69cde586-63a4-42dc-a571-a52f39222a6e" providerId="ADAL" clId="{11A949D6-990B-4E64-97DC-0280BD87516F}" dt="2025-06-18T13:36:30.419" v="12"/>
      <pc:docMkLst>
        <pc:docMk/>
      </pc:docMkLst>
      <pc:sldChg chg="add del">
        <pc:chgData name="大島 勇輝/Yuki Oshima" userId="69cde586-63a4-42dc-a571-a52f39222a6e" providerId="ADAL" clId="{11A949D6-990B-4E64-97DC-0280BD87516F}" dt="2025-06-18T13:08:22.440" v="2" actId="47"/>
        <pc:sldMkLst>
          <pc:docMk/>
          <pc:sldMk cId="1618676781" sldId="256"/>
        </pc:sldMkLst>
      </pc:sldChg>
      <pc:sldChg chg="add del">
        <pc:chgData name="大島 勇輝/Yuki Oshima" userId="69cde586-63a4-42dc-a571-a52f39222a6e" providerId="ADAL" clId="{11A949D6-990B-4E64-97DC-0280BD87516F}" dt="2025-06-18T13:08:22.440" v="2" actId="47"/>
        <pc:sldMkLst>
          <pc:docMk/>
          <pc:sldMk cId="2001606922" sldId="258"/>
        </pc:sldMkLst>
      </pc:sldChg>
      <pc:sldChg chg="add del">
        <pc:chgData name="大島 勇輝/Yuki Oshima" userId="69cde586-63a4-42dc-a571-a52f39222a6e" providerId="ADAL" clId="{11A949D6-990B-4E64-97DC-0280BD87516F}" dt="2025-06-18T13:08:22.440" v="2" actId="47"/>
        <pc:sldMkLst>
          <pc:docMk/>
          <pc:sldMk cId="574467874" sldId="265"/>
        </pc:sldMkLst>
      </pc:sldChg>
      <pc:sldChg chg="mod modShow">
        <pc:chgData name="大島 勇輝/Yuki Oshima" userId="69cde586-63a4-42dc-a571-a52f39222a6e" providerId="ADAL" clId="{11A949D6-990B-4E64-97DC-0280BD87516F}" dt="2025-06-18T13:32:39.904" v="11" actId="729"/>
        <pc:sldMkLst>
          <pc:docMk/>
          <pc:sldMk cId="1627498944" sldId="435"/>
        </pc:sldMkLst>
      </pc:sldChg>
      <pc:sldChg chg="del">
        <pc:chgData name="大島 勇輝/Yuki Oshima" userId="69cde586-63a4-42dc-a571-a52f39222a6e" providerId="ADAL" clId="{11A949D6-990B-4E64-97DC-0280BD87516F}" dt="2025-06-18T13:08:49.271" v="4" actId="47"/>
        <pc:sldMkLst>
          <pc:docMk/>
          <pc:sldMk cId="2712702711" sldId="436"/>
        </pc:sldMkLst>
      </pc:sldChg>
      <pc:sldChg chg="del">
        <pc:chgData name="大島 勇輝/Yuki Oshima" userId="69cde586-63a4-42dc-a571-a52f39222a6e" providerId="ADAL" clId="{11A949D6-990B-4E64-97DC-0280BD87516F}" dt="2025-06-18T13:08:49.271" v="4" actId="47"/>
        <pc:sldMkLst>
          <pc:docMk/>
          <pc:sldMk cId="3731383926" sldId="437"/>
        </pc:sldMkLst>
      </pc:sldChg>
      <pc:sldChg chg="del">
        <pc:chgData name="大島 勇輝/Yuki Oshima" userId="69cde586-63a4-42dc-a571-a52f39222a6e" providerId="ADAL" clId="{11A949D6-990B-4E64-97DC-0280BD87516F}" dt="2025-06-18T13:08:49.271" v="4" actId="47"/>
        <pc:sldMkLst>
          <pc:docMk/>
          <pc:sldMk cId="2109082051" sldId="438"/>
        </pc:sldMkLst>
      </pc:sldChg>
      <pc:sldChg chg="del">
        <pc:chgData name="大島 勇輝/Yuki Oshima" userId="69cde586-63a4-42dc-a571-a52f39222a6e" providerId="ADAL" clId="{11A949D6-990B-4E64-97DC-0280BD87516F}" dt="2025-06-18T13:08:49.271" v="4" actId="47"/>
        <pc:sldMkLst>
          <pc:docMk/>
          <pc:sldMk cId="4108935142" sldId="440"/>
        </pc:sldMkLst>
      </pc:sldChg>
      <pc:sldChg chg="del">
        <pc:chgData name="大島 勇輝/Yuki Oshima" userId="69cde586-63a4-42dc-a571-a52f39222a6e" providerId="ADAL" clId="{11A949D6-990B-4E64-97DC-0280BD87516F}" dt="2025-06-18T13:08:49.271" v="4" actId="47"/>
        <pc:sldMkLst>
          <pc:docMk/>
          <pc:sldMk cId="4248719356" sldId="442"/>
        </pc:sldMkLst>
      </pc:sldChg>
      <pc:sldChg chg="del">
        <pc:chgData name="大島 勇輝/Yuki Oshima" userId="69cde586-63a4-42dc-a571-a52f39222a6e" providerId="ADAL" clId="{11A949D6-990B-4E64-97DC-0280BD87516F}" dt="2025-06-18T13:08:49.271" v="4" actId="47"/>
        <pc:sldMkLst>
          <pc:docMk/>
          <pc:sldMk cId="1265230974" sldId="443"/>
        </pc:sldMkLst>
      </pc:sldChg>
      <pc:sldChg chg="del">
        <pc:chgData name="大島 勇輝/Yuki Oshima" userId="69cde586-63a4-42dc-a571-a52f39222a6e" providerId="ADAL" clId="{11A949D6-990B-4E64-97DC-0280BD87516F}" dt="2025-06-18T13:08:49.271" v="4" actId="47"/>
        <pc:sldMkLst>
          <pc:docMk/>
          <pc:sldMk cId="2745422044" sldId="446"/>
        </pc:sldMkLst>
      </pc:sldChg>
      <pc:sldChg chg="del">
        <pc:chgData name="大島 勇輝/Yuki Oshima" userId="69cde586-63a4-42dc-a571-a52f39222a6e" providerId="ADAL" clId="{11A949D6-990B-4E64-97DC-0280BD87516F}" dt="2025-06-18T13:08:49.271" v="4" actId="47"/>
        <pc:sldMkLst>
          <pc:docMk/>
          <pc:sldMk cId="364584490" sldId="447"/>
        </pc:sldMkLst>
      </pc:sldChg>
      <pc:sldChg chg="del">
        <pc:chgData name="大島 勇輝/Yuki Oshima" userId="69cde586-63a4-42dc-a571-a52f39222a6e" providerId="ADAL" clId="{11A949D6-990B-4E64-97DC-0280BD87516F}" dt="2025-06-18T13:08:49.271" v="4" actId="47"/>
        <pc:sldMkLst>
          <pc:docMk/>
          <pc:sldMk cId="1935822489" sldId="449"/>
        </pc:sldMkLst>
      </pc:sldChg>
      <pc:sldChg chg="del">
        <pc:chgData name="大島 勇輝/Yuki Oshima" userId="69cde586-63a4-42dc-a571-a52f39222a6e" providerId="ADAL" clId="{11A949D6-990B-4E64-97DC-0280BD87516F}" dt="2025-06-18T13:08:49.271" v="4" actId="47"/>
        <pc:sldMkLst>
          <pc:docMk/>
          <pc:sldMk cId="3241382618" sldId="450"/>
        </pc:sldMkLst>
      </pc:sldChg>
      <pc:sldChg chg="del">
        <pc:chgData name="大島 勇輝/Yuki Oshima" userId="69cde586-63a4-42dc-a571-a52f39222a6e" providerId="ADAL" clId="{11A949D6-990B-4E64-97DC-0280BD87516F}" dt="2025-06-18T13:08:49.271" v="4" actId="47"/>
        <pc:sldMkLst>
          <pc:docMk/>
          <pc:sldMk cId="2153684051" sldId="453"/>
        </pc:sldMkLst>
      </pc:sldChg>
      <pc:sldChg chg="del">
        <pc:chgData name="大島 勇輝/Yuki Oshima" userId="69cde586-63a4-42dc-a571-a52f39222a6e" providerId="ADAL" clId="{11A949D6-990B-4E64-97DC-0280BD87516F}" dt="2025-06-18T13:09:14.073" v="5" actId="47"/>
        <pc:sldMkLst>
          <pc:docMk/>
          <pc:sldMk cId="1874906130" sldId="467"/>
        </pc:sldMkLst>
      </pc:sldChg>
      <pc:sldChg chg="del">
        <pc:chgData name="大島 勇輝/Yuki Oshima" userId="69cde586-63a4-42dc-a571-a52f39222a6e" providerId="ADAL" clId="{11A949D6-990B-4E64-97DC-0280BD87516F}" dt="2025-06-18T13:09:32.951" v="10" actId="47"/>
        <pc:sldMkLst>
          <pc:docMk/>
          <pc:sldMk cId="1002176129" sldId="473"/>
        </pc:sldMkLst>
      </pc:sldChg>
      <pc:sldChg chg="del">
        <pc:chgData name="大島 勇輝/Yuki Oshima" userId="69cde586-63a4-42dc-a571-a52f39222a6e" providerId="ADAL" clId="{11A949D6-990B-4E64-97DC-0280BD87516F}" dt="2025-06-18T13:09:32.951" v="10" actId="47"/>
        <pc:sldMkLst>
          <pc:docMk/>
          <pc:sldMk cId="2003504843" sldId="474"/>
        </pc:sldMkLst>
      </pc:sldChg>
      <pc:sldChg chg="del">
        <pc:chgData name="大島 勇輝/Yuki Oshima" userId="69cde586-63a4-42dc-a571-a52f39222a6e" providerId="ADAL" clId="{11A949D6-990B-4E64-97DC-0280BD87516F}" dt="2025-06-18T13:09:26.753" v="9" actId="47"/>
        <pc:sldMkLst>
          <pc:docMk/>
          <pc:sldMk cId="2121995996" sldId="476"/>
        </pc:sldMkLst>
      </pc:sldChg>
      <pc:sldChg chg="del">
        <pc:chgData name="大島 勇輝/Yuki Oshima" userId="69cde586-63a4-42dc-a571-a52f39222a6e" providerId="ADAL" clId="{11A949D6-990B-4E64-97DC-0280BD87516F}" dt="2025-06-18T13:09:32.951" v="10" actId="47"/>
        <pc:sldMkLst>
          <pc:docMk/>
          <pc:sldMk cId="2919024574" sldId="487"/>
        </pc:sldMkLst>
      </pc:sldChg>
      <pc:sldChg chg="del">
        <pc:chgData name="大島 勇輝/Yuki Oshima" userId="69cde586-63a4-42dc-a571-a52f39222a6e" providerId="ADAL" clId="{11A949D6-990B-4E64-97DC-0280BD87516F}" dt="2025-06-18T13:09:32.951" v="10" actId="47"/>
        <pc:sldMkLst>
          <pc:docMk/>
          <pc:sldMk cId="2850008975" sldId="488"/>
        </pc:sldMkLst>
      </pc:sldChg>
      <pc:sldChg chg="del">
        <pc:chgData name="大島 勇輝/Yuki Oshima" userId="69cde586-63a4-42dc-a571-a52f39222a6e" providerId="ADAL" clId="{11A949D6-990B-4E64-97DC-0280BD87516F}" dt="2025-06-18T13:08:49.271" v="4" actId="47"/>
        <pc:sldMkLst>
          <pc:docMk/>
          <pc:sldMk cId="632180357" sldId="496"/>
        </pc:sldMkLst>
      </pc:sldChg>
      <pc:sldChg chg="del">
        <pc:chgData name="大島 勇輝/Yuki Oshima" userId="69cde586-63a4-42dc-a571-a52f39222a6e" providerId="ADAL" clId="{11A949D6-990B-4E64-97DC-0280BD87516F}" dt="2025-06-18T13:08:49.271" v="4" actId="47"/>
        <pc:sldMkLst>
          <pc:docMk/>
          <pc:sldMk cId="3194673678" sldId="497"/>
        </pc:sldMkLst>
      </pc:sldChg>
      <pc:sldChg chg="del">
        <pc:chgData name="大島 勇輝/Yuki Oshima" userId="69cde586-63a4-42dc-a571-a52f39222a6e" providerId="ADAL" clId="{11A949D6-990B-4E64-97DC-0280BD87516F}" dt="2025-06-18T13:08:49.271" v="4" actId="47"/>
        <pc:sldMkLst>
          <pc:docMk/>
          <pc:sldMk cId="597121951" sldId="498"/>
        </pc:sldMkLst>
      </pc:sldChg>
      <pc:sldChg chg="del">
        <pc:chgData name="大島 勇輝/Yuki Oshima" userId="69cde586-63a4-42dc-a571-a52f39222a6e" providerId="ADAL" clId="{11A949D6-990B-4E64-97DC-0280BD87516F}" dt="2025-06-18T13:08:49.271" v="4" actId="47"/>
        <pc:sldMkLst>
          <pc:docMk/>
          <pc:sldMk cId="2873459724" sldId="499"/>
        </pc:sldMkLst>
      </pc:sldChg>
      <pc:sldChg chg="del">
        <pc:chgData name="大島 勇輝/Yuki Oshima" userId="69cde586-63a4-42dc-a571-a52f39222a6e" providerId="ADAL" clId="{11A949D6-990B-4E64-97DC-0280BD87516F}" dt="2025-06-18T13:08:49.271" v="4" actId="47"/>
        <pc:sldMkLst>
          <pc:docMk/>
          <pc:sldMk cId="3465533880" sldId="500"/>
        </pc:sldMkLst>
      </pc:sldChg>
      <pc:sldChg chg="del">
        <pc:chgData name="大島 勇輝/Yuki Oshima" userId="69cde586-63a4-42dc-a571-a52f39222a6e" providerId="ADAL" clId="{11A949D6-990B-4E64-97DC-0280BD87516F}" dt="2025-06-18T13:08:49.271" v="4" actId="47"/>
        <pc:sldMkLst>
          <pc:docMk/>
          <pc:sldMk cId="2188527450" sldId="501"/>
        </pc:sldMkLst>
      </pc:sldChg>
      <pc:sldChg chg="del">
        <pc:chgData name="大島 勇輝/Yuki Oshima" userId="69cde586-63a4-42dc-a571-a52f39222a6e" providerId="ADAL" clId="{11A949D6-990B-4E64-97DC-0280BD87516F}" dt="2025-06-18T13:08:49.271" v="4" actId="47"/>
        <pc:sldMkLst>
          <pc:docMk/>
          <pc:sldMk cId="2808055270" sldId="502"/>
        </pc:sldMkLst>
      </pc:sldChg>
      <pc:sldChg chg="del">
        <pc:chgData name="大島 勇輝/Yuki Oshima" userId="69cde586-63a4-42dc-a571-a52f39222a6e" providerId="ADAL" clId="{11A949D6-990B-4E64-97DC-0280BD87516F}" dt="2025-06-18T13:09:14.073" v="5" actId="47"/>
        <pc:sldMkLst>
          <pc:docMk/>
          <pc:sldMk cId="2100075117" sldId="504"/>
        </pc:sldMkLst>
      </pc:sldChg>
      <pc:sldChg chg="del">
        <pc:chgData name="大島 勇輝/Yuki Oshima" userId="69cde586-63a4-42dc-a571-a52f39222a6e" providerId="ADAL" clId="{11A949D6-990B-4E64-97DC-0280BD87516F}" dt="2025-06-18T13:09:14.073" v="5" actId="47"/>
        <pc:sldMkLst>
          <pc:docMk/>
          <pc:sldMk cId="1477972514" sldId="505"/>
        </pc:sldMkLst>
      </pc:sldChg>
      <pc:sldChg chg="del">
        <pc:chgData name="大島 勇輝/Yuki Oshima" userId="69cde586-63a4-42dc-a571-a52f39222a6e" providerId="ADAL" clId="{11A949D6-990B-4E64-97DC-0280BD87516F}" dt="2025-06-18T13:09:14.073" v="5" actId="47"/>
        <pc:sldMkLst>
          <pc:docMk/>
          <pc:sldMk cId="2565341952" sldId="506"/>
        </pc:sldMkLst>
      </pc:sldChg>
      <pc:sldChg chg="del">
        <pc:chgData name="大島 勇輝/Yuki Oshima" userId="69cde586-63a4-42dc-a571-a52f39222a6e" providerId="ADAL" clId="{11A949D6-990B-4E64-97DC-0280BD87516F}" dt="2025-06-18T13:09:14.073" v="5" actId="47"/>
        <pc:sldMkLst>
          <pc:docMk/>
          <pc:sldMk cId="1774047693" sldId="507"/>
        </pc:sldMkLst>
      </pc:sldChg>
      <pc:sldChg chg="del">
        <pc:chgData name="大島 勇輝/Yuki Oshima" userId="69cde586-63a4-42dc-a571-a52f39222a6e" providerId="ADAL" clId="{11A949D6-990B-4E64-97DC-0280BD87516F}" dt="2025-06-18T13:09:14.073" v="5" actId="47"/>
        <pc:sldMkLst>
          <pc:docMk/>
          <pc:sldMk cId="2209644798" sldId="508"/>
        </pc:sldMkLst>
      </pc:sldChg>
      <pc:sldChg chg="del">
        <pc:chgData name="大島 勇輝/Yuki Oshima" userId="69cde586-63a4-42dc-a571-a52f39222a6e" providerId="ADAL" clId="{11A949D6-990B-4E64-97DC-0280BD87516F}" dt="2025-06-18T13:09:14.073" v="5" actId="47"/>
        <pc:sldMkLst>
          <pc:docMk/>
          <pc:sldMk cId="2000572128" sldId="509"/>
        </pc:sldMkLst>
      </pc:sldChg>
      <pc:sldChg chg="del">
        <pc:chgData name="大島 勇輝/Yuki Oshima" userId="69cde586-63a4-42dc-a571-a52f39222a6e" providerId="ADAL" clId="{11A949D6-990B-4E64-97DC-0280BD87516F}" dt="2025-06-18T13:09:14.073" v="5" actId="47"/>
        <pc:sldMkLst>
          <pc:docMk/>
          <pc:sldMk cId="672487176" sldId="510"/>
        </pc:sldMkLst>
      </pc:sldChg>
      <pc:sldChg chg="del">
        <pc:chgData name="大島 勇輝/Yuki Oshima" userId="69cde586-63a4-42dc-a571-a52f39222a6e" providerId="ADAL" clId="{11A949D6-990B-4E64-97DC-0280BD87516F}" dt="2025-06-18T13:09:32.951" v="10" actId="47"/>
        <pc:sldMkLst>
          <pc:docMk/>
          <pc:sldMk cId="3398443895" sldId="518"/>
        </pc:sldMkLst>
      </pc:sldChg>
      <pc:sldChg chg="del">
        <pc:chgData name="大島 勇輝/Yuki Oshima" userId="69cde586-63a4-42dc-a571-a52f39222a6e" providerId="ADAL" clId="{11A949D6-990B-4E64-97DC-0280BD87516F}" dt="2025-06-18T13:09:32.951" v="10" actId="47"/>
        <pc:sldMkLst>
          <pc:docMk/>
          <pc:sldMk cId="2501090146" sldId="519"/>
        </pc:sldMkLst>
      </pc:sldChg>
      <pc:sldChg chg="del">
        <pc:chgData name="大島 勇輝/Yuki Oshima" userId="69cde586-63a4-42dc-a571-a52f39222a6e" providerId="ADAL" clId="{11A949D6-990B-4E64-97DC-0280BD87516F}" dt="2025-06-18T13:09:32.951" v="10" actId="47"/>
        <pc:sldMkLst>
          <pc:docMk/>
          <pc:sldMk cId="510301804" sldId="520"/>
        </pc:sldMkLst>
      </pc:sldChg>
      <pc:sldChg chg="del">
        <pc:chgData name="大島 勇輝/Yuki Oshima" userId="69cde586-63a4-42dc-a571-a52f39222a6e" providerId="ADAL" clId="{11A949D6-990B-4E64-97DC-0280BD87516F}" dt="2025-06-18T13:09:32.951" v="10" actId="47"/>
        <pc:sldMkLst>
          <pc:docMk/>
          <pc:sldMk cId="4057016010" sldId="521"/>
        </pc:sldMkLst>
      </pc:sldChg>
      <pc:sldChg chg="del">
        <pc:chgData name="大島 勇輝/Yuki Oshima" userId="69cde586-63a4-42dc-a571-a52f39222a6e" providerId="ADAL" clId="{11A949D6-990B-4E64-97DC-0280BD87516F}" dt="2025-06-18T13:09:32.951" v="10" actId="47"/>
        <pc:sldMkLst>
          <pc:docMk/>
          <pc:sldMk cId="3181614670" sldId="522"/>
        </pc:sldMkLst>
      </pc:sldChg>
      <pc:sldChg chg="del">
        <pc:chgData name="大島 勇輝/Yuki Oshima" userId="69cde586-63a4-42dc-a571-a52f39222a6e" providerId="ADAL" clId="{11A949D6-990B-4E64-97DC-0280BD87516F}" dt="2025-06-18T13:09:32.951" v="10" actId="47"/>
        <pc:sldMkLst>
          <pc:docMk/>
          <pc:sldMk cId="2284784889" sldId="523"/>
        </pc:sldMkLst>
      </pc:sldChg>
      <pc:sldChg chg="del">
        <pc:chgData name="大島 勇輝/Yuki Oshima" userId="69cde586-63a4-42dc-a571-a52f39222a6e" providerId="ADAL" clId="{11A949D6-990B-4E64-97DC-0280BD87516F}" dt="2025-06-18T13:09:32.951" v="10" actId="47"/>
        <pc:sldMkLst>
          <pc:docMk/>
          <pc:sldMk cId="26474914" sldId="524"/>
        </pc:sldMkLst>
      </pc:sldChg>
      <pc:sldChg chg="del">
        <pc:chgData name="大島 勇輝/Yuki Oshima" userId="69cde586-63a4-42dc-a571-a52f39222a6e" providerId="ADAL" clId="{11A949D6-990B-4E64-97DC-0280BD87516F}" dt="2025-06-18T13:09:32.951" v="10" actId="47"/>
        <pc:sldMkLst>
          <pc:docMk/>
          <pc:sldMk cId="4229998575" sldId="525"/>
        </pc:sldMkLst>
      </pc:sldChg>
      <pc:sldChg chg="del">
        <pc:chgData name="大島 勇輝/Yuki Oshima" userId="69cde586-63a4-42dc-a571-a52f39222a6e" providerId="ADAL" clId="{11A949D6-990B-4E64-97DC-0280BD87516F}" dt="2025-06-18T13:09:32.951" v="10" actId="47"/>
        <pc:sldMkLst>
          <pc:docMk/>
          <pc:sldMk cId="3807677125" sldId="526"/>
        </pc:sldMkLst>
      </pc:sldChg>
      <pc:sldChg chg="del">
        <pc:chgData name="大島 勇輝/Yuki Oshima" userId="69cde586-63a4-42dc-a571-a52f39222a6e" providerId="ADAL" clId="{11A949D6-990B-4E64-97DC-0280BD87516F}" dt="2025-06-18T13:09:32.951" v="10" actId="47"/>
        <pc:sldMkLst>
          <pc:docMk/>
          <pc:sldMk cId="3851854385" sldId="527"/>
        </pc:sldMkLst>
      </pc:sldChg>
      <pc:sldChg chg="del">
        <pc:chgData name="大島 勇輝/Yuki Oshima" userId="69cde586-63a4-42dc-a571-a52f39222a6e" providerId="ADAL" clId="{11A949D6-990B-4E64-97DC-0280BD87516F}" dt="2025-06-18T13:09:32.951" v="10" actId="47"/>
        <pc:sldMkLst>
          <pc:docMk/>
          <pc:sldMk cId="971448563" sldId="528"/>
        </pc:sldMkLst>
      </pc:sldChg>
      <pc:sldChg chg="del">
        <pc:chgData name="大島 勇輝/Yuki Oshima" userId="69cde586-63a4-42dc-a571-a52f39222a6e" providerId="ADAL" clId="{11A949D6-990B-4E64-97DC-0280BD87516F}" dt="2025-06-18T13:09:32.951" v="10" actId="47"/>
        <pc:sldMkLst>
          <pc:docMk/>
          <pc:sldMk cId="3470710496" sldId="529"/>
        </pc:sldMkLst>
      </pc:sldChg>
      <pc:sldChg chg="del">
        <pc:chgData name="大島 勇輝/Yuki Oshima" userId="69cde586-63a4-42dc-a571-a52f39222a6e" providerId="ADAL" clId="{11A949D6-990B-4E64-97DC-0280BD87516F}" dt="2025-06-18T13:09:14.073" v="5" actId="47"/>
        <pc:sldMkLst>
          <pc:docMk/>
          <pc:sldMk cId="3743506712" sldId="530"/>
        </pc:sldMkLst>
      </pc:sldChg>
      <pc:sldChg chg="del">
        <pc:chgData name="大島 勇輝/Yuki Oshima" userId="69cde586-63a4-42dc-a571-a52f39222a6e" providerId="ADAL" clId="{11A949D6-990B-4E64-97DC-0280BD87516F}" dt="2025-06-18T13:08:49.271" v="4" actId="47"/>
        <pc:sldMkLst>
          <pc:docMk/>
          <pc:sldMk cId="682631937" sldId="536"/>
        </pc:sldMkLst>
      </pc:sldChg>
      <pc:sldChg chg="del">
        <pc:chgData name="大島 勇輝/Yuki Oshima" userId="69cde586-63a4-42dc-a571-a52f39222a6e" providerId="ADAL" clId="{11A949D6-990B-4E64-97DC-0280BD87516F}" dt="2025-06-18T13:09:14.073" v="5" actId="47"/>
        <pc:sldMkLst>
          <pc:docMk/>
          <pc:sldMk cId="3766439937" sldId="537"/>
        </pc:sldMkLst>
      </pc:sldChg>
      <pc:sldChg chg="del">
        <pc:chgData name="大島 勇輝/Yuki Oshima" userId="69cde586-63a4-42dc-a571-a52f39222a6e" providerId="ADAL" clId="{11A949D6-990B-4E64-97DC-0280BD87516F}" dt="2025-06-18T13:09:16.963" v="6" actId="47"/>
        <pc:sldMkLst>
          <pc:docMk/>
          <pc:sldMk cId="3535985186" sldId="540"/>
        </pc:sldMkLst>
      </pc:sldChg>
      <pc:sldChg chg="del">
        <pc:chgData name="大島 勇輝/Yuki Oshima" userId="69cde586-63a4-42dc-a571-a52f39222a6e" providerId="ADAL" clId="{11A949D6-990B-4E64-97DC-0280BD87516F}" dt="2025-06-18T13:09:14.073" v="5" actId="47"/>
        <pc:sldMkLst>
          <pc:docMk/>
          <pc:sldMk cId="1407416290" sldId="542"/>
        </pc:sldMkLst>
      </pc:sldChg>
      <pc:sldChg chg="add">
        <pc:chgData name="大島 勇輝/Yuki Oshima" userId="69cde586-63a4-42dc-a571-a52f39222a6e" providerId="ADAL" clId="{11A949D6-990B-4E64-97DC-0280BD87516F}" dt="2025-06-18T13:36:30.419" v="12"/>
        <pc:sldMkLst>
          <pc:docMk/>
          <pc:sldMk cId="2432355670" sldId="543"/>
        </pc:sldMkLst>
      </pc:sldChg>
      <pc:sldChg chg="del">
        <pc:chgData name="大島 勇輝/Yuki Oshima" userId="69cde586-63a4-42dc-a571-a52f39222a6e" providerId="ADAL" clId="{11A949D6-990B-4E64-97DC-0280BD87516F}" dt="2025-06-18T13:09:14.073" v="5" actId="47"/>
        <pc:sldMkLst>
          <pc:docMk/>
          <pc:sldMk cId="2741373512" sldId="543"/>
        </pc:sldMkLst>
      </pc:sldChg>
      <pc:sldChg chg="del">
        <pc:chgData name="大島 勇輝/Yuki Oshima" userId="69cde586-63a4-42dc-a571-a52f39222a6e" providerId="ADAL" clId="{11A949D6-990B-4E64-97DC-0280BD87516F}" dt="2025-06-18T13:08:49.271" v="4" actId="47"/>
        <pc:sldMkLst>
          <pc:docMk/>
          <pc:sldMk cId="3431111548" sldId="544"/>
        </pc:sldMkLst>
      </pc:sldChg>
      <pc:sldChg chg="add del">
        <pc:chgData name="大島 勇輝/Yuki Oshima" userId="69cde586-63a4-42dc-a571-a52f39222a6e" providerId="ADAL" clId="{11A949D6-990B-4E64-97DC-0280BD87516F}" dt="2025-06-18T13:08:15.926" v="1" actId="47"/>
        <pc:sldMkLst>
          <pc:docMk/>
          <pc:sldMk cId="588891029" sldId="545"/>
        </pc:sldMkLst>
      </pc:sldChg>
      <pc:sldChg chg="del">
        <pc:chgData name="大島 勇輝/Yuki Oshima" userId="69cde586-63a4-42dc-a571-a52f39222a6e" providerId="ADAL" clId="{11A949D6-990B-4E64-97DC-0280BD87516F}" dt="2025-06-18T13:09:32.951" v="10" actId="47"/>
        <pc:sldMkLst>
          <pc:docMk/>
          <pc:sldMk cId="1084603389" sldId="546"/>
        </pc:sldMkLst>
      </pc:sldChg>
      <pc:sldChg chg="del">
        <pc:chgData name="大島 勇輝/Yuki Oshima" userId="69cde586-63a4-42dc-a571-a52f39222a6e" providerId="ADAL" clId="{11A949D6-990B-4E64-97DC-0280BD87516F}" dt="2025-06-18T13:09:21.255" v="8" actId="47"/>
        <pc:sldMkLst>
          <pc:docMk/>
          <pc:sldMk cId="2493593909" sldId="547"/>
        </pc:sldMkLst>
      </pc:sldChg>
      <pc:sldChg chg="del">
        <pc:chgData name="大島 勇輝/Yuki Oshima" userId="69cde586-63a4-42dc-a571-a52f39222a6e" providerId="ADAL" clId="{11A949D6-990B-4E64-97DC-0280BD87516F}" dt="2025-06-18T13:09:32.951" v="10" actId="47"/>
        <pc:sldMkLst>
          <pc:docMk/>
          <pc:sldMk cId="2937217044" sldId="555"/>
        </pc:sldMkLst>
      </pc:sldChg>
      <pc:sldChg chg="del">
        <pc:chgData name="大島 勇輝/Yuki Oshima" userId="69cde586-63a4-42dc-a571-a52f39222a6e" providerId="ADAL" clId="{11A949D6-990B-4E64-97DC-0280BD87516F}" dt="2025-06-18T13:09:32.951" v="10" actId="47"/>
        <pc:sldMkLst>
          <pc:docMk/>
          <pc:sldMk cId="563766924" sldId="556"/>
        </pc:sldMkLst>
      </pc:sldChg>
      <pc:sldChg chg="del">
        <pc:chgData name="大島 勇輝/Yuki Oshima" userId="69cde586-63a4-42dc-a571-a52f39222a6e" providerId="ADAL" clId="{11A949D6-990B-4E64-97DC-0280BD87516F}" dt="2025-06-18T13:09:32.951" v="10" actId="47"/>
        <pc:sldMkLst>
          <pc:docMk/>
          <pc:sldMk cId="3946544016" sldId="557"/>
        </pc:sldMkLst>
      </pc:sldChg>
      <pc:sldChg chg="del">
        <pc:chgData name="大島 勇輝/Yuki Oshima" userId="69cde586-63a4-42dc-a571-a52f39222a6e" providerId="ADAL" clId="{11A949D6-990B-4E64-97DC-0280BD87516F}" dt="2025-06-18T13:09:32.951" v="10" actId="47"/>
        <pc:sldMkLst>
          <pc:docMk/>
          <pc:sldMk cId="2523274032" sldId="558"/>
        </pc:sldMkLst>
      </pc:sldChg>
      <pc:sldChg chg="del">
        <pc:chgData name="大島 勇輝/Yuki Oshima" userId="69cde586-63a4-42dc-a571-a52f39222a6e" providerId="ADAL" clId="{11A949D6-990B-4E64-97DC-0280BD87516F}" dt="2025-06-18T13:09:32.951" v="10" actId="47"/>
        <pc:sldMkLst>
          <pc:docMk/>
          <pc:sldMk cId="2523566283" sldId="560"/>
        </pc:sldMkLst>
      </pc:sldChg>
      <pc:sldChg chg="del">
        <pc:chgData name="大島 勇輝/Yuki Oshima" userId="69cde586-63a4-42dc-a571-a52f39222a6e" providerId="ADAL" clId="{11A949D6-990B-4E64-97DC-0280BD87516F}" dt="2025-06-18T13:09:14.073" v="5" actId="47"/>
        <pc:sldMkLst>
          <pc:docMk/>
          <pc:sldMk cId="1480882478" sldId="566"/>
        </pc:sldMkLst>
      </pc:sldChg>
      <pc:sldChg chg="del">
        <pc:chgData name="大島 勇輝/Yuki Oshima" userId="69cde586-63a4-42dc-a571-a52f39222a6e" providerId="ADAL" clId="{11A949D6-990B-4E64-97DC-0280BD87516F}" dt="2025-06-18T13:09:20.103" v="7" actId="47"/>
        <pc:sldMkLst>
          <pc:docMk/>
          <pc:sldMk cId="949364323" sldId="56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海外</c:v>
                </c:pt>
              </c:strCache>
            </c:strRef>
          </c:tx>
          <c:spPr>
            <a:solidFill>
              <a:srgbClr val="B3DE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~2015.3</c:v>
                </c:pt>
                <c:pt idx="1">
                  <c:v>~2016.3</c:v>
                </c:pt>
                <c:pt idx="2">
                  <c:v>~2017.3</c:v>
                </c:pt>
                <c:pt idx="3">
                  <c:v>~2018.3</c:v>
                </c:pt>
                <c:pt idx="4">
                  <c:v>~2019.3</c:v>
                </c:pt>
                <c:pt idx="5">
                  <c:v>~2020.3</c:v>
                </c:pt>
                <c:pt idx="6">
                  <c:v>~2021.3</c:v>
                </c:pt>
                <c:pt idx="7">
                  <c:v>~2022.3</c:v>
                </c:pt>
                <c:pt idx="8">
                  <c:v>~2023.3</c:v>
                </c:pt>
                <c:pt idx="9">
                  <c:v>~2024.3</c:v>
                </c:pt>
                <c:pt idx="10">
                  <c:v>~2025.3</c:v>
                </c:pt>
              </c:strCache>
            </c:strRef>
          </c:cat>
          <c:val>
            <c:numRef>
              <c:f>Sheet1!$B$2:$B$12</c:f>
              <c:numCache>
                <c:formatCode>General</c:formatCode>
                <c:ptCount val="11"/>
                <c:pt idx="0">
                  <c:v>14</c:v>
                </c:pt>
                <c:pt idx="1">
                  <c:v>52</c:v>
                </c:pt>
                <c:pt idx="2">
                  <c:v>81</c:v>
                </c:pt>
                <c:pt idx="3">
                  <c:v>115</c:v>
                </c:pt>
                <c:pt idx="4">
                  <c:v>139</c:v>
                </c:pt>
                <c:pt idx="5">
                  <c:v>190</c:v>
                </c:pt>
                <c:pt idx="6">
                  <c:v>240</c:v>
                </c:pt>
                <c:pt idx="7">
                  <c:v>290</c:v>
                </c:pt>
                <c:pt idx="8">
                  <c:v>321</c:v>
                </c:pt>
                <c:pt idx="9">
                  <c:v>342</c:v>
                </c:pt>
                <c:pt idx="10">
                  <c:v>353</c:v>
                </c:pt>
              </c:numCache>
            </c:numRef>
          </c:val>
          <c:extLst>
            <c:ext xmlns:c16="http://schemas.microsoft.com/office/drawing/2014/chart" uri="{C3380CC4-5D6E-409C-BE32-E72D297353CC}">
              <c16:uniqueId val="{00000000-6957-4A9F-B788-EF11994E04B2}"/>
            </c:ext>
          </c:extLst>
        </c:ser>
        <c:ser>
          <c:idx val="1"/>
          <c:order val="1"/>
          <c:tx>
            <c:strRef>
              <c:f>Sheet1!$C$1</c:f>
              <c:strCache>
                <c:ptCount val="1"/>
                <c:pt idx="0">
                  <c:v>日本</c:v>
                </c:pt>
              </c:strCache>
            </c:strRef>
          </c:tx>
          <c:spPr>
            <a:solidFill>
              <a:srgbClr val="EF8B47"/>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5511-4018-AA99-DC2F65B97B5E}"/>
                </c:ext>
              </c:extLst>
            </c:dLbl>
            <c:dLbl>
              <c:idx val="1"/>
              <c:delete val="1"/>
              <c:extLst>
                <c:ext xmlns:c15="http://schemas.microsoft.com/office/drawing/2012/chart" uri="{CE6537A1-D6FC-4f65-9D91-7224C49458BB}"/>
                <c:ext xmlns:c16="http://schemas.microsoft.com/office/drawing/2014/chart" uri="{C3380CC4-5D6E-409C-BE32-E72D297353CC}">
                  <c16:uniqueId val="{00000001-5511-4018-AA99-DC2F65B97B5E}"/>
                </c:ext>
              </c:extLst>
            </c:dLbl>
            <c:dLbl>
              <c:idx val="2"/>
              <c:delete val="1"/>
              <c:extLst>
                <c:ext xmlns:c15="http://schemas.microsoft.com/office/drawing/2012/chart" uri="{CE6537A1-D6FC-4f65-9D91-7224C49458BB}"/>
                <c:ext xmlns:c16="http://schemas.microsoft.com/office/drawing/2014/chart" uri="{C3380CC4-5D6E-409C-BE32-E72D297353CC}">
                  <c16:uniqueId val="{00000002-5511-4018-AA99-DC2F65B97B5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~2015.3</c:v>
                </c:pt>
                <c:pt idx="1">
                  <c:v>~2016.3</c:v>
                </c:pt>
                <c:pt idx="2">
                  <c:v>~2017.3</c:v>
                </c:pt>
                <c:pt idx="3">
                  <c:v>~2018.3</c:v>
                </c:pt>
                <c:pt idx="4">
                  <c:v>~2019.3</c:v>
                </c:pt>
                <c:pt idx="5">
                  <c:v>~2020.3</c:v>
                </c:pt>
                <c:pt idx="6">
                  <c:v>~2021.3</c:v>
                </c:pt>
                <c:pt idx="7">
                  <c:v>~2022.3</c:v>
                </c:pt>
                <c:pt idx="8">
                  <c:v>~2023.3</c:v>
                </c:pt>
                <c:pt idx="9">
                  <c:v>~2024.3</c:v>
                </c:pt>
                <c:pt idx="10">
                  <c:v>~2025.3</c:v>
                </c:pt>
              </c:strCache>
            </c:strRef>
          </c:cat>
          <c:val>
            <c:numRef>
              <c:f>Sheet1!$C$2:$C$12</c:f>
              <c:numCache>
                <c:formatCode>General</c:formatCode>
                <c:ptCount val="11"/>
                <c:pt idx="0">
                  <c:v>0</c:v>
                </c:pt>
                <c:pt idx="1">
                  <c:v>2</c:v>
                </c:pt>
                <c:pt idx="2">
                  <c:v>0</c:v>
                </c:pt>
                <c:pt idx="3">
                  <c:v>6</c:v>
                </c:pt>
                <c:pt idx="4">
                  <c:v>17</c:v>
                </c:pt>
                <c:pt idx="5">
                  <c:v>33</c:v>
                </c:pt>
                <c:pt idx="6">
                  <c:v>52</c:v>
                </c:pt>
                <c:pt idx="7">
                  <c:v>66</c:v>
                </c:pt>
                <c:pt idx="8">
                  <c:v>78</c:v>
                </c:pt>
                <c:pt idx="9">
                  <c:v>86</c:v>
                </c:pt>
                <c:pt idx="10">
                  <c:v>91</c:v>
                </c:pt>
              </c:numCache>
            </c:numRef>
          </c:val>
          <c:extLst>
            <c:ext xmlns:c16="http://schemas.microsoft.com/office/drawing/2014/chart" uri="{C3380CC4-5D6E-409C-BE32-E72D297353CC}">
              <c16:uniqueId val="{00000001-6957-4A9F-B788-EF11994E04B2}"/>
            </c:ext>
          </c:extLst>
        </c:ser>
        <c:dLbls>
          <c:dLblPos val="ctr"/>
          <c:showLegendKey val="0"/>
          <c:showVal val="1"/>
          <c:showCatName val="0"/>
          <c:showSerName val="0"/>
          <c:showPercent val="0"/>
          <c:showBubbleSize val="0"/>
        </c:dLbls>
        <c:gapWidth val="150"/>
        <c:overlap val="100"/>
        <c:axId val="1200548016"/>
        <c:axId val="1200548496"/>
      </c:barChart>
      <c:catAx>
        <c:axId val="1200548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200548496"/>
        <c:crosses val="autoZero"/>
        <c:auto val="1"/>
        <c:lblAlgn val="ctr"/>
        <c:lblOffset val="100"/>
        <c:noMultiLvlLbl val="0"/>
      </c:catAx>
      <c:valAx>
        <c:axId val="12005484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200548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5C2708-E4C6-4EAD-AD43-2A2D061B842A}" type="datetimeFigureOut">
              <a:rPr kumimoji="1" lang="ja-JP" altLang="en-US" smtClean="0"/>
              <a:t>2025/6/18</a:t>
            </a:fld>
            <a:endParaRPr kumimoji="1" lang="ja-JP" altLang="en-US"/>
          </a:p>
        </p:txBody>
      </p:sp>
      <p:sp>
        <p:nvSpPr>
          <p:cNvPr id="4" name="スライド イメージ プレースホルダー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41E4CD-DD2C-499E-9070-694C4B983D1A}" type="slidenum">
              <a:rPr kumimoji="1" lang="ja-JP" altLang="en-US" smtClean="0"/>
              <a:t>‹#›</a:t>
            </a:fld>
            <a:endParaRPr kumimoji="1" lang="ja-JP" altLang="en-US"/>
          </a:p>
        </p:txBody>
      </p:sp>
    </p:spTree>
    <p:extLst>
      <p:ext uri="{BB962C8B-B14F-4D97-AF65-F5344CB8AC3E}">
        <p14:creationId xmlns:p14="http://schemas.microsoft.com/office/powerpoint/2010/main" val="128187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A41E4CD-DD2C-499E-9070-694C4B983D1A}" type="slidenum">
              <a:rPr kumimoji="1" lang="ja-JP" altLang="en-US" smtClean="0"/>
              <a:t>4</a:t>
            </a:fld>
            <a:endParaRPr kumimoji="1" lang="ja-JP" altLang="en-US"/>
          </a:p>
        </p:txBody>
      </p:sp>
    </p:spTree>
    <p:extLst>
      <p:ext uri="{BB962C8B-B14F-4D97-AF65-F5344CB8AC3E}">
        <p14:creationId xmlns:p14="http://schemas.microsoft.com/office/powerpoint/2010/main" val="746558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A41E4CD-DD2C-499E-9070-694C4B983D1A}" type="slidenum">
              <a:rPr kumimoji="1" lang="ja-JP" altLang="en-US" smtClean="0"/>
              <a:t>5</a:t>
            </a:fld>
            <a:endParaRPr kumimoji="1" lang="ja-JP" altLang="en-US"/>
          </a:p>
        </p:txBody>
      </p:sp>
    </p:spTree>
    <p:extLst>
      <p:ext uri="{BB962C8B-B14F-4D97-AF65-F5344CB8AC3E}">
        <p14:creationId xmlns:p14="http://schemas.microsoft.com/office/powerpoint/2010/main" val="1404636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A41E4CD-DD2C-499E-9070-694C4B983D1A}" type="slidenum">
              <a:rPr kumimoji="1" lang="ja-JP" altLang="en-US" smtClean="0"/>
              <a:t>7</a:t>
            </a:fld>
            <a:endParaRPr kumimoji="1" lang="ja-JP" altLang="en-US"/>
          </a:p>
        </p:txBody>
      </p:sp>
    </p:spTree>
    <p:extLst>
      <p:ext uri="{BB962C8B-B14F-4D97-AF65-F5344CB8AC3E}">
        <p14:creationId xmlns:p14="http://schemas.microsoft.com/office/powerpoint/2010/main" val="720832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A41E4CD-DD2C-499E-9070-694C4B983D1A}" type="slidenum">
              <a:rPr kumimoji="1" lang="ja-JP" altLang="en-US" smtClean="0"/>
              <a:t>8</a:t>
            </a:fld>
            <a:endParaRPr kumimoji="1" lang="ja-JP" altLang="en-US"/>
          </a:p>
        </p:txBody>
      </p:sp>
    </p:spTree>
    <p:extLst>
      <p:ext uri="{BB962C8B-B14F-4D97-AF65-F5344CB8AC3E}">
        <p14:creationId xmlns:p14="http://schemas.microsoft.com/office/powerpoint/2010/main" val="1696053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A41E4CD-DD2C-499E-9070-694C4B983D1A}" type="slidenum">
              <a:rPr kumimoji="1" lang="ja-JP" altLang="en-US" smtClean="0"/>
              <a:t>9</a:t>
            </a:fld>
            <a:endParaRPr kumimoji="1" lang="ja-JP" altLang="en-US"/>
          </a:p>
        </p:txBody>
      </p:sp>
    </p:spTree>
    <p:extLst>
      <p:ext uri="{BB962C8B-B14F-4D97-AF65-F5344CB8AC3E}">
        <p14:creationId xmlns:p14="http://schemas.microsoft.com/office/powerpoint/2010/main" val="1768067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A41E4CD-DD2C-499E-9070-694C4B983D1A}" type="slidenum">
              <a:rPr kumimoji="1" lang="ja-JP" altLang="en-US" smtClean="0"/>
              <a:t>10</a:t>
            </a:fld>
            <a:endParaRPr kumimoji="1" lang="ja-JP" altLang="en-US"/>
          </a:p>
        </p:txBody>
      </p:sp>
    </p:spTree>
    <p:extLst>
      <p:ext uri="{BB962C8B-B14F-4D97-AF65-F5344CB8AC3E}">
        <p14:creationId xmlns:p14="http://schemas.microsoft.com/office/powerpoint/2010/main" val="22829402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jpe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grpSp>
        <p:nvGrpSpPr>
          <p:cNvPr id="8" name="グループ化 7">
            <a:extLst>
              <a:ext uri="{FF2B5EF4-FFF2-40B4-BE49-F238E27FC236}">
                <a16:creationId xmlns:a16="http://schemas.microsoft.com/office/drawing/2014/main" id="{6F38512C-2C72-40C3-B679-1FEABC48B48C}"/>
              </a:ext>
            </a:extLst>
          </p:cNvPr>
          <p:cNvGrpSpPr/>
          <p:nvPr userDrawn="1"/>
        </p:nvGrpSpPr>
        <p:grpSpPr>
          <a:xfrm>
            <a:off x="2456520" y="6300053"/>
            <a:ext cx="5875085" cy="700377"/>
            <a:chOff x="2456520" y="6387031"/>
            <a:chExt cx="5875085" cy="700377"/>
          </a:xfrm>
        </p:grpSpPr>
        <p:pic>
          <p:nvPicPr>
            <p:cNvPr id="9" name="図 8">
              <a:extLst>
                <a:ext uri="{FF2B5EF4-FFF2-40B4-BE49-F238E27FC236}">
                  <a16:creationId xmlns:a16="http://schemas.microsoft.com/office/drawing/2014/main" id="{48EFA85C-A46F-4AC1-8E75-830689451B2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id="{9F5C018F-8455-43E6-B9B6-228E8AD0436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id="{34A081C5-EF14-4467-B19D-E35B6B3CBAD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id="{353D9AAD-EE32-457B-B8B4-29FF67E0F4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id="{E3FD0292-C091-43A1-9252-D1D0C6352D0A}"/>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4366825" y="1499033"/>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1034510" y="2991837"/>
            <a:ext cx="8622792" cy="1007999"/>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1034510" y="2991837"/>
            <a:ext cx="8640000" cy="100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1034510" y="4148806"/>
            <a:ext cx="8640000" cy="432000"/>
          </a:xfrm>
          <a:prstGeom prst="rect">
            <a:avLst/>
          </a:prstGeom>
        </p:spPr>
        <p:txBody>
          <a:bodyPr lIns="0" tIns="0" rIns="0" bIns="0" anchor="ctr" anchorCtr="0"/>
          <a:lstStyle>
            <a:lvl1pPr>
              <a:defRPr sz="20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3554510" y="5436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3554510" y="5724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2822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1034510" y="2915837"/>
            <a:ext cx="8622792" cy="172800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1034510" y="2915837"/>
            <a:ext cx="8640000" cy="172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47605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2C914-D6BF-434B-B748-5B031C7A75D4}"/>
              </a:ext>
            </a:extLst>
          </p:cNvPr>
          <p:cNvGrpSpPr/>
          <p:nvPr userDrawn="1"/>
        </p:nvGrpSpPr>
        <p:grpSpPr>
          <a:xfrm>
            <a:off x="111919" y="216797"/>
            <a:ext cx="10424028" cy="795336"/>
            <a:chOff x="111919" y="216797"/>
            <a:chExt cx="10424028" cy="795336"/>
          </a:xfrm>
        </p:grpSpPr>
        <p:pic>
          <p:nvPicPr>
            <p:cNvPr id="18" name="Picture 11" descr="ç°å¢ç">
              <a:extLst>
                <a:ext uri="{FF2B5EF4-FFF2-40B4-BE49-F238E27FC236}">
                  <a16:creationId xmlns:a16="http://schemas.microsoft.com/office/drawing/2014/main" id="{4DD819AC-A446-46A2-9201-D9B1AB528E0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p>
          </p:txBody>
        </p:sp>
        <p:cxnSp>
          <p:nvCxnSpPr>
            <p:cNvPr id="22" name="直線コネクタ 21">
              <a:extLst>
                <a:ext uri="{FF2B5EF4-FFF2-40B4-BE49-F238E27FC236}">
                  <a16:creationId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id="{665A837A-D774-4985-B30F-35B13836C960}"/>
              </a:ext>
            </a:extLst>
          </p:cNvPr>
          <p:cNvSpPr/>
          <p:nvPr userDrawn="1"/>
        </p:nvSpPr>
        <p:spPr>
          <a:xfrm flipH="1">
            <a:off x="1078063" y="2519679"/>
            <a:ext cx="45719" cy="3352801"/>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1078065" y="1786421"/>
            <a:ext cx="8640000" cy="5040000"/>
          </a:xfrm>
          <a:prstGeom prst="rect">
            <a:avLst/>
          </a:prstGeom>
        </p:spPr>
        <p:txBody>
          <a:bodyPr lIns="360000" tIns="0" rIns="0" bIns="0"/>
          <a:lstStyle>
            <a:lvl1pPr marL="742950" indent="-742950" algn="l">
              <a:lnSpc>
                <a:spcPct val="100000"/>
              </a:lnSpc>
              <a:spcBef>
                <a:spcPts val="1000"/>
              </a:spcBef>
              <a:spcAft>
                <a:spcPts val="0"/>
              </a:spcAft>
              <a:buClr>
                <a:schemeClr val="bg2"/>
              </a:buClr>
              <a:buFont typeface="+mj-lt"/>
              <a:buAutoNum type="arabicPeriod"/>
              <a:defRPr sz="4000"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1" name="テキスト ボックス 10">
            <a:extLst>
              <a:ext uri="{FF2B5EF4-FFF2-40B4-BE49-F238E27FC236}">
                <a16:creationId xmlns:a16="http://schemas.microsoft.com/office/drawing/2014/main" id="{5DFA1F2F-14B9-4F01-A5B6-2EF2AFAA50B7}"/>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61926"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39155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84E94A25-457B-4C69-BCBB-B6E75CF3EAE9}"/>
              </a:ext>
            </a:extLst>
          </p:cNvPr>
          <p:cNvGrpSpPr/>
          <p:nvPr userDrawn="1"/>
        </p:nvGrpSpPr>
        <p:grpSpPr>
          <a:xfrm>
            <a:off x="111919" y="216797"/>
            <a:ext cx="10424028" cy="795336"/>
            <a:chOff x="111919" y="216797"/>
            <a:chExt cx="10424028" cy="795336"/>
          </a:xfrm>
        </p:grpSpPr>
        <p:pic>
          <p:nvPicPr>
            <p:cNvPr id="12" name="Picture 11" descr="ç°å¢ç">
              <a:extLst>
                <a:ext uri="{FF2B5EF4-FFF2-40B4-BE49-F238E27FC236}">
                  <a16:creationId xmlns:a16="http://schemas.microsoft.com/office/drawing/2014/main" id="{07D0D304-6149-4CE8-9131-6501AD8C4DB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p>
          </p:txBody>
        </p:sp>
        <p:cxnSp>
          <p:nvCxnSpPr>
            <p:cNvPr id="14" name="直線コネクタ 13">
              <a:extLst>
                <a:ext uri="{FF2B5EF4-FFF2-40B4-BE49-F238E27FC236}">
                  <a16:creationId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61925"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0" name="テキスト ボックス 9">
            <a:extLst>
              <a:ext uri="{FF2B5EF4-FFF2-40B4-BE49-F238E27FC236}">
                <a16:creationId xmlns:a16="http://schemas.microsoft.com/office/drawing/2014/main" id="{7520773C-E087-4FC7-A90E-8421A85140B2}"/>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90166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FD50C7F-9ACA-4B30-8C3B-E73A326DFDE0}"/>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61925" y="32266"/>
            <a:ext cx="9288000" cy="252000"/>
          </a:xfrm>
          <a:prstGeom prst="rect">
            <a:avLst/>
          </a:prstGeom>
        </p:spPr>
        <p:txBody>
          <a:bodyPr lIns="0" tIns="0" rIns="0" bIns="0" anchor="ctr" anchorCtr="0"/>
          <a:lstStyle>
            <a:lvl1pPr algn="l">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id="{6736CFC0-A6A1-408C-90D0-5F3C3EDABEFD}"/>
              </a:ext>
            </a:extLst>
          </p:cNvPr>
          <p:cNvGrpSpPr/>
          <p:nvPr userDrawn="1"/>
        </p:nvGrpSpPr>
        <p:grpSpPr>
          <a:xfrm>
            <a:off x="111919" y="216797"/>
            <a:ext cx="10424028" cy="795336"/>
            <a:chOff x="111919" y="216797"/>
            <a:chExt cx="10424028" cy="795336"/>
          </a:xfrm>
        </p:grpSpPr>
        <p:pic>
          <p:nvPicPr>
            <p:cNvPr id="15" name="Picture 11" descr="ç°å¢ç">
              <a:extLst>
                <a:ext uri="{FF2B5EF4-FFF2-40B4-BE49-F238E27FC236}">
                  <a16:creationId xmlns:a16="http://schemas.microsoft.com/office/drawing/2014/main" id="{2BF78C1F-895C-47B9-BFD6-D818DFB8851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a:p>
          </p:txBody>
        </p:sp>
        <p:sp>
          <p:nvSpPr>
            <p:cNvPr id="49" name="フリーフォーム: 図形 48">
              <a:extLst>
                <a:ext uri="{FF2B5EF4-FFF2-40B4-BE49-F238E27FC236}">
                  <a16:creationId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61925" y="536266"/>
            <a:ext cx="9288000" cy="396000"/>
          </a:xfrm>
          <a:prstGeom prst="rect">
            <a:avLst/>
          </a:prstGeom>
        </p:spPr>
        <p:txBody>
          <a:bodyPr lIns="252000" tIns="0" rIns="0" bIns="0" anchor="ctr" anchorCtr="0"/>
          <a:lstStyle>
            <a:lvl1pPr algn="l">
              <a:defRPr sz="24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61925" y="284266"/>
            <a:ext cx="9288000" cy="252000"/>
          </a:xfrm>
          <a:prstGeom prst="rect">
            <a:avLst/>
          </a:prstGeom>
        </p:spPr>
        <p:txBody>
          <a:bodyPr lIns="252000" tIns="0" rIns="0" bIns="0" anchor="ctr" anchorCtr="0"/>
          <a:lstStyle>
            <a:lvl1pPr algn="l">
              <a:defRPr sz="14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9" name="コンテンツ プレースホルダー 3">
            <a:extLst>
              <a:ext uri="{FF2B5EF4-FFF2-40B4-BE49-F238E27FC236}">
                <a16:creationId xmlns:a16="http://schemas.microsoft.com/office/drawing/2014/main" id="{EDF4FE31-3A07-443C-9CD8-C81650AD9D2F}"/>
              </a:ext>
            </a:extLst>
          </p:cNvPr>
          <p:cNvSpPr>
            <a:spLocks noGrp="1"/>
          </p:cNvSpPr>
          <p:nvPr>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403613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61925" y="189756"/>
            <a:ext cx="9720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p:ph sz="quarter" idx="12" hasCustomPrompt="1"/>
          </p:nvPr>
        </p:nvSpPr>
        <p:spPr>
          <a:xfrm>
            <a:off x="161925" y="585756"/>
            <a:ext cx="10368000" cy="469905"/>
          </a:xfrm>
          <a:prstGeom prst="rect">
            <a:avLst/>
          </a:prstGeom>
          <a:ln w="19050">
            <a:solidFill>
              <a:schemeClr val="tx2"/>
            </a:solidFill>
          </a:ln>
        </p:spPr>
        <p:txBody>
          <a:bodyPr lIns="144000" tIns="144000" rIns="144000" bIns="108000" anchor="t" anchorCtr="0">
            <a:spAutoFit/>
          </a:bodyPr>
          <a:lstStyle>
            <a:lvl1pPr marL="190500" indent="-190500" algn="l">
              <a:lnSpc>
                <a:spcPct val="100000"/>
              </a:lnSpc>
              <a:spcBef>
                <a:spcPts val="600"/>
              </a:spcBef>
              <a:buFont typeface="Wingdings" panose="05000000000000000000" pitchFamily="2" charset="2"/>
              <a:buChar char="n"/>
              <a:defRPr sz="14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179388" y="503388"/>
            <a:ext cx="10332000"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id="{0CF6094D-B943-4965-A2F6-67DD6FF3FF53}"/>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10139629" y="152064"/>
            <a:ext cx="397939" cy="32951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E84D1288-0306-4500-A9D7-D150B7340281}"/>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37121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61925" y="189756"/>
            <a:ext cx="9612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61925" y="7020288"/>
            <a:ext cx="10367963" cy="360000"/>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70408" y="7020288"/>
            <a:ext cx="1164253" cy="360000"/>
          </a:xfrm>
          <a:prstGeom prst="rect">
            <a:avLst/>
          </a:prstGeom>
          <a:noFill/>
        </p:spPr>
        <p:txBody>
          <a:bodyPr wrap="square" lIns="108000" tIns="0" rIns="0" bIns="0" rtlCol="0" anchor="ctr">
            <a:noAutofit/>
          </a:bodyPr>
          <a:lstStyle/>
          <a:p>
            <a:r>
              <a:rPr lang="ja-JP" altLang="en-US" sz="1200"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59173" y="2395810"/>
            <a:ext cx="5420215" cy="288000"/>
          </a:xfrm>
          <a:prstGeom prst="rect">
            <a:avLst/>
          </a:prstGeom>
          <a:noFill/>
        </p:spPr>
        <p:txBody>
          <a:bodyPr wrap="square" lIns="0" tIns="0" bIns="72000" rtlCol="0" anchor="b" anchorCtr="0">
            <a:noAutofit/>
          </a:bodyPr>
          <a:lstStyle/>
          <a:p>
            <a:r>
              <a:rPr lang="en-US" altLang="ja-JP" sz="1511" b="1" dirty="0">
                <a:solidFill>
                  <a:schemeClr val="bg2"/>
                </a:solidFill>
                <a:latin typeface="Meiryo UI" panose="020B0604030504040204" pitchFamily="50" charset="-128"/>
                <a:ea typeface="Meiryo UI" panose="020B0604030504040204" pitchFamily="50" charset="-128"/>
              </a:rPr>
              <a:t>2. </a:t>
            </a:r>
            <a:r>
              <a:rPr lang="ja-JP" altLang="en-US" sz="151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428847" y="60167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61925" y="2681570"/>
            <a:ext cx="5417463" cy="2840112"/>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300696" y="1362747"/>
            <a:ext cx="9216000" cy="720000"/>
          </a:xfrm>
        </p:spPr>
        <p:txBody>
          <a:bodyPr lIns="108000" tIns="36000" rIns="0" bIns="0" anchor="t" anchorCtr="0">
            <a:noAutofit/>
          </a:bodyPr>
          <a:lstStyle>
            <a:lvl1pPr marL="246728" indent="-246728" algn="l">
              <a:lnSpc>
                <a:spcPct val="120000"/>
              </a:lnSpc>
              <a:spcBef>
                <a:spcPts val="0"/>
              </a:spcBef>
              <a:buFont typeface="+mj-ea"/>
              <a:buAutoNum type="circleNumDbPlain"/>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300696" y="1362747"/>
            <a:ext cx="0" cy="72000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61925" y="1542747"/>
            <a:ext cx="1138771" cy="360000"/>
          </a:xfrm>
          <a:prstGeom prst="rect">
            <a:avLst/>
          </a:prstGeom>
          <a:noFill/>
        </p:spPr>
        <p:txBody>
          <a:bodyPr wrap="square" lIns="0" tIns="0" rIns="0" bIns="0" rtlCol="0" anchor="ctr">
            <a:noAutofit/>
          </a:bodyPr>
          <a:lstStyle/>
          <a:p>
            <a:r>
              <a:rPr lang="en-US" altLang="ja-JP" sz="1511" b="1" dirty="0">
                <a:solidFill>
                  <a:schemeClr val="bg2"/>
                </a:solidFill>
                <a:latin typeface="Meiryo UI" panose="020B0604030504040204" pitchFamily="50" charset="-128"/>
                <a:ea typeface="Meiryo UI" panose="020B0604030504040204" pitchFamily="50" charset="-128"/>
              </a:rPr>
              <a:t>1. </a:t>
            </a:r>
            <a:r>
              <a:rPr lang="ja-JP" altLang="en-US" sz="151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220099" y="7020288"/>
            <a:ext cx="9288000" cy="360000"/>
          </a:xfrm>
        </p:spPr>
        <p:txBody>
          <a:bodyPr lIns="0" tIns="18000" rIns="108000" bIns="0" anchor="ctr">
            <a:noAutofit/>
          </a:bodyPr>
          <a:lstStyle>
            <a:lvl1pPr marL="0" indent="0" algn="l">
              <a:buNone/>
              <a:defRPr sz="12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436257" y="6016788"/>
            <a:ext cx="972000" cy="252000"/>
          </a:xfrm>
          <a:prstGeom prst="rect">
            <a:avLst/>
          </a:prstGeom>
          <a:noFill/>
        </p:spPr>
        <p:txBody>
          <a:bodyPr wrap="none" lIns="0" tIns="0" rIns="0" bIns="0" rtlCol="0" anchor="ctr">
            <a:noAutofit/>
          </a:bodyPr>
          <a:lstStyle/>
          <a:p>
            <a:pPr algn="dist"/>
            <a:r>
              <a:rPr lang="ja-JP" altLang="en-US" sz="129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428847" y="630253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428847" y="65882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436257" y="6588288"/>
            <a:ext cx="972000" cy="252000"/>
          </a:xfrm>
          <a:prstGeom prst="rect">
            <a:avLst/>
          </a:prstGeom>
          <a:noFill/>
        </p:spPr>
        <p:txBody>
          <a:bodyPr wrap="none" lIns="0" tIns="0" rIns="0" bIns="0" rtlCol="0" anchor="ctr">
            <a:noAutofit/>
          </a:bodyPr>
          <a:lstStyle/>
          <a:p>
            <a:pPr algn="dist"/>
            <a:r>
              <a:rPr lang="ja-JP" altLang="en-US" sz="129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id="{49DD02CD-CB82-437F-852D-57086C0391BD}"/>
              </a:ext>
            </a:extLst>
          </p:cNvPr>
          <p:cNvCxnSpPr>
            <a:cxnSpLocks/>
          </p:cNvCxnSpPr>
          <p:nvPr userDrawn="1"/>
        </p:nvCxnSpPr>
        <p:spPr>
          <a:xfrm flipH="1">
            <a:off x="159173" y="493020"/>
            <a:ext cx="10352215" cy="2073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59172" y="493020"/>
            <a:ext cx="9647759" cy="324000"/>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29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61925" y="2681570"/>
            <a:ext cx="540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6007116" y="2681570"/>
            <a:ext cx="4522771" cy="4140000"/>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5993888" y="2681570"/>
            <a:ext cx="4536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436256" y="6302538"/>
            <a:ext cx="972000" cy="252000"/>
          </a:xfrm>
          <a:prstGeom prst="rect">
            <a:avLst/>
          </a:prstGeom>
          <a:noFill/>
        </p:spPr>
        <p:txBody>
          <a:bodyPr wrap="none" lIns="0" tIns="0" rIns="0" bIns="0" rtlCol="0" anchor="ctr">
            <a:noAutofit/>
          </a:bodyPr>
          <a:lstStyle/>
          <a:p>
            <a:pPr algn="dist" defTabSz="179388">
              <a:tabLst/>
            </a:pPr>
            <a:r>
              <a:rPr lang="ja-JP" altLang="en-US" sz="129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59173" y="5637164"/>
            <a:ext cx="5600215" cy="288000"/>
          </a:xfrm>
          <a:prstGeom prst="rect">
            <a:avLst/>
          </a:prstGeom>
          <a:noFill/>
        </p:spPr>
        <p:txBody>
          <a:bodyPr wrap="square" lIns="0" tIns="0" bIns="72000" rtlCol="0" anchor="b" anchorCtr="0">
            <a:noAutofit/>
          </a:bodyPr>
          <a:lstStyle/>
          <a:p>
            <a:r>
              <a:rPr lang="en-US" altLang="ja-JP" sz="1511" b="1" dirty="0">
                <a:solidFill>
                  <a:schemeClr val="bg2"/>
                </a:solidFill>
                <a:latin typeface="Meiryo UI" panose="020B0604030504040204" pitchFamily="50" charset="-128"/>
                <a:ea typeface="Meiryo UI" panose="020B0604030504040204" pitchFamily="50" charset="-128"/>
              </a:rPr>
              <a:t>3. </a:t>
            </a:r>
            <a:r>
              <a:rPr lang="ja-JP" altLang="en-US" sz="151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179388" y="5925164"/>
            <a:ext cx="558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61924" y="890697"/>
            <a:ext cx="10367961" cy="360000"/>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61925" y="890696"/>
            <a:ext cx="10349461" cy="360000"/>
          </a:xfrm>
        </p:spPr>
        <p:txBody>
          <a:bodyPr lIns="108000" tIns="36000" rIns="108000" bIns="0" anchor="ctr">
            <a:noAutofit/>
          </a:bodyPr>
          <a:lstStyle>
            <a:lvl1pPr marL="0" indent="0" algn="l">
              <a:buNone/>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id="{E4524634-FD36-4E22-9D09-12B514CD191F}"/>
              </a:ext>
            </a:extLst>
          </p:cNvPr>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9806931" y="146434"/>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6259117" y="2395810"/>
            <a:ext cx="4248000" cy="288000"/>
          </a:xfrm>
        </p:spPr>
        <p:txBody>
          <a:bodyPr lIns="0" tIns="0" rIns="0" bIns="72000" anchor="b" anchorCtr="0">
            <a:normAutofit/>
          </a:bodyPr>
          <a:lstStyle>
            <a:lvl1pPr marL="0" indent="0" algn="l">
              <a:buNone/>
              <a:defRPr sz="151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6007117" y="2395810"/>
            <a:ext cx="4500000" cy="288000"/>
          </a:xfrm>
          <a:prstGeom prst="rect">
            <a:avLst/>
          </a:prstGeom>
          <a:noFill/>
        </p:spPr>
        <p:txBody>
          <a:bodyPr wrap="square" lIns="0" tIns="0" bIns="72000" rtlCol="0" anchor="b" anchorCtr="0">
            <a:noAutofit/>
          </a:bodyPr>
          <a:lstStyle/>
          <a:p>
            <a:pPr algn="l"/>
            <a:r>
              <a:rPr lang="en-US" altLang="ja-JP" sz="151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id="{8DAEC8DB-209D-4346-BBA0-580F33B624E7}"/>
              </a:ext>
            </a:extLst>
          </p:cNvPr>
          <p:cNvSpPr>
            <a:spLocks noGrp="1"/>
          </p:cNvSpPr>
          <p:nvPr>
            <p:ph type="body" sz="quarter" idx="30" hasCustomPrompt="1"/>
          </p:nvPr>
        </p:nvSpPr>
        <p:spPr>
          <a:xfrm>
            <a:off x="614422" y="6302538"/>
            <a:ext cx="684000" cy="25200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14040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pic>
        <p:nvPicPr>
          <p:cNvPr id="17" name="Picture 2">
            <a:extLst>
              <a:ext uri="{FF2B5EF4-FFF2-40B4-BE49-F238E27FC236}">
                <a16:creationId xmlns:a16="http://schemas.microsoft.com/office/drawing/2014/main" id="{763CBD03-2A6D-45D7-9768-1358FBBD1C8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376554" y="3439579"/>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434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61772" y="1042609"/>
            <a:ext cx="10368269" cy="6337679"/>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3090608411"/>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2" r:id="rId3"/>
    <p:sldLayoutId id="2147483651" r:id="rId4"/>
    <p:sldLayoutId id="2147483650" r:id="rId5"/>
    <p:sldLayoutId id="2147483655" r:id="rId6"/>
    <p:sldLayoutId id="2147483656" r:id="rId7"/>
    <p:sldLayoutId id="2147483653" r:id="rId8"/>
  </p:sldLayoutIdLst>
  <p:txStyles>
    <p:titleStyle>
      <a:lvl1pPr algn="ctr"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0" indent="0" algn="ctr" defTabSz="1007943" rtl="0" eaLnBrk="1" latinLnBrk="0" hangingPunct="1">
        <a:lnSpc>
          <a:spcPct val="90000"/>
        </a:lnSpc>
        <a:spcBef>
          <a:spcPts val="1102"/>
        </a:spcBef>
        <a:buFontTx/>
        <a:buNone/>
        <a:defRPr kumimoji="1" sz="3086" kern="1200">
          <a:solidFill>
            <a:schemeClr val="tx1"/>
          </a:solidFill>
          <a:latin typeface="+mn-lt"/>
          <a:ea typeface="+mn-ea"/>
          <a:cs typeface="+mn-cs"/>
        </a:defRPr>
      </a:lvl1pPr>
      <a:lvl2pPr marL="0" indent="0" algn="l" defTabSz="1007943" rtl="0" eaLnBrk="1" latinLnBrk="0" hangingPunct="1">
        <a:lnSpc>
          <a:spcPct val="90000"/>
        </a:lnSpc>
        <a:spcBef>
          <a:spcPts val="551"/>
        </a:spcBef>
        <a:buFontTx/>
        <a:buNone/>
        <a:defRPr kumimoji="1" sz="2646" kern="1200">
          <a:solidFill>
            <a:schemeClr val="tx1"/>
          </a:solidFill>
          <a:latin typeface="+mn-lt"/>
          <a:ea typeface="+mn-ea"/>
          <a:cs typeface="+mn-cs"/>
        </a:defRPr>
      </a:lvl2pPr>
      <a:lvl3pPr marL="0" indent="0" algn="l" defTabSz="1007943" rtl="0" eaLnBrk="1" latinLnBrk="0" hangingPunct="1">
        <a:lnSpc>
          <a:spcPct val="90000"/>
        </a:lnSpc>
        <a:spcBef>
          <a:spcPts val="551"/>
        </a:spcBef>
        <a:buFontTx/>
        <a:buNone/>
        <a:defRPr kumimoji="1" sz="2205" kern="1200">
          <a:solidFill>
            <a:schemeClr val="tx1"/>
          </a:solidFill>
          <a:latin typeface="+mn-lt"/>
          <a:ea typeface="+mn-ea"/>
          <a:cs typeface="+mn-cs"/>
        </a:defRPr>
      </a:lvl3pPr>
      <a:lvl4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4pPr>
      <a:lvl5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userDrawn="1">
          <p15:clr>
            <a:srgbClr val="F26B43"/>
          </p15:clr>
        </p15:guide>
        <p15:guide id="2" orient="horz" pos="2381" userDrawn="1">
          <p15:clr>
            <a:srgbClr val="F26B43"/>
          </p15:clr>
        </p15:guide>
        <p15:guide id="3" orient="horz" pos="22" userDrawn="1">
          <p15:clr>
            <a:srgbClr val="F26B43"/>
          </p15:clr>
        </p15:guide>
        <p15:guide id="4" orient="horz" pos="4649" userDrawn="1">
          <p15:clr>
            <a:srgbClr val="F26B43"/>
          </p15:clr>
        </p15:guide>
        <p15:guide id="5" pos="6633" userDrawn="1">
          <p15:clr>
            <a:srgbClr val="F26B43"/>
          </p15:clr>
        </p15:guide>
        <p15:guide id="6" pos="102" userDrawn="1">
          <p15:clr>
            <a:srgbClr val="F26B43"/>
          </p15:clr>
        </p15:guide>
        <p15:guide id="7" orient="horz" pos="703"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2" Type="http://schemas.openxmlformats.org/officeDocument/2006/relationships/image" Target="../media/image14.png"/><Relationship Id="rId1" Type="http://schemas.openxmlformats.org/officeDocument/2006/relationships/slideLayout" Target="../slideLayouts/slideLayout4.xml"/><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chart" Target="../charts/chart1.xml"/><Relationship Id="rId1" Type="http://schemas.openxmlformats.org/officeDocument/2006/relationships/slideLayout" Target="../slideLayouts/slideLayout4.xml"/><Relationship Id="rId4" Type="http://schemas.openxmlformats.org/officeDocument/2006/relationships/hyperlink" Target="https://www.there100.org/re100-member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a:extLst>
              <a:ext uri="{FF2B5EF4-FFF2-40B4-BE49-F238E27FC236}">
                <a16:creationId xmlns:a16="http://schemas.microsoft.com/office/drawing/2014/main" id="{B2E6E838-1929-8138-4EB4-372A4BF48C24}"/>
              </a:ext>
            </a:extLst>
          </p:cNvPr>
          <p:cNvSpPr/>
          <p:nvPr/>
        </p:nvSpPr>
        <p:spPr>
          <a:xfrm>
            <a:off x="6657266" y="3394953"/>
            <a:ext cx="2942617" cy="30538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p:txBody>
          <a:bodyPr/>
          <a:lstStyle/>
          <a:p>
            <a:r>
              <a:rPr lang="en-US" altLang="ja-JP" dirty="0"/>
              <a:t>RE100</a:t>
            </a:r>
            <a:r>
              <a:rPr lang="ja-JP" altLang="en-US" dirty="0"/>
              <a:t>とは？</a:t>
            </a:r>
            <a:endParaRPr kumimoji="1" lang="ja-JP" altLang="en-US" dirty="0"/>
          </a:p>
        </p:txBody>
      </p:sp>
      <p:sp>
        <p:nvSpPr>
          <p:cNvPr id="3" name="コンテンツ プレースホルダー 2"/>
          <p:cNvSpPr>
            <a:spLocks noGrp="1"/>
          </p:cNvSpPr>
          <p:nvPr>
            <p:ph sz="quarter" idx="12"/>
          </p:nvPr>
        </p:nvSpPr>
        <p:spPr>
          <a:xfrm>
            <a:off x="161925" y="1110920"/>
            <a:ext cx="10367963" cy="634941"/>
          </a:xfrm>
        </p:spPr>
        <p:txBody>
          <a:bodyPr/>
          <a:lstStyle/>
          <a:p>
            <a:r>
              <a:rPr lang="en-US" altLang="ja-JP" dirty="0"/>
              <a:t>2014</a:t>
            </a:r>
            <a:r>
              <a:rPr lang="ja-JP" altLang="en-US" dirty="0"/>
              <a:t>年に結成した、</a:t>
            </a:r>
            <a:r>
              <a:rPr lang="ja-JP" altLang="en-US" b="1" dirty="0">
                <a:solidFill>
                  <a:srgbClr val="FF0000"/>
                </a:solidFill>
              </a:rPr>
              <a:t>事業を</a:t>
            </a:r>
            <a:r>
              <a:rPr lang="en-US" altLang="ja-JP" b="1" dirty="0">
                <a:solidFill>
                  <a:srgbClr val="FF0000"/>
                </a:solidFill>
              </a:rPr>
              <a:t>100</a:t>
            </a:r>
            <a:r>
              <a:rPr lang="ja-JP" altLang="en-US" b="1" dirty="0">
                <a:solidFill>
                  <a:srgbClr val="FF0000"/>
                </a:solidFill>
              </a:rPr>
              <a:t>％再エネ電力で賄うこと</a:t>
            </a:r>
            <a:r>
              <a:rPr lang="ja-JP" altLang="en-US" dirty="0"/>
              <a:t>を目標とする企業連合</a:t>
            </a:r>
            <a:endParaRPr lang="en-US" altLang="ja-JP" dirty="0"/>
          </a:p>
        </p:txBody>
      </p:sp>
      <p:sp>
        <p:nvSpPr>
          <p:cNvPr id="13" name="四角形: 角を丸くする 12">
            <a:extLst>
              <a:ext uri="{FF2B5EF4-FFF2-40B4-BE49-F238E27FC236}">
                <a16:creationId xmlns:a16="http://schemas.microsoft.com/office/drawing/2014/main" id="{A035EE7E-A751-D4FB-2F6E-C78FAEC17357}"/>
              </a:ext>
            </a:extLst>
          </p:cNvPr>
          <p:cNvSpPr/>
          <p:nvPr/>
        </p:nvSpPr>
        <p:spPr>
          <a:xfrm>
            <a:off x="506396" y="2541407"/>
            <a:ext cx="9679021" cy="4367719"/>
          </a:xfrm>
          <a:prstGeom prst="roundRect">
            <a:avLst>
              <a:gd name="adj" fmla="val 9095"/>
            </a:avLst>
          </a:prstGeom>
          <a:noFill/>
          <a:ln w="38100">
            <a:solidFill>
              <a:srgbClr val="50B94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pic>
        <p:nvPicPr>
          <p:cNvPr id="12" name="図 11">
            <a:extLst>
              <a:ext uri="{FF2B5EF4-FFF2-40B4-BE49-F238E27FC236}">
                <a16:creationId xmlns:a16="http://schemas.microsoft.com/office/drawing/2014/main" id="{EEFB40D7-F6F7-C11B-5148-5B9B7CE24425}"/>
              </a:ext>
            </a:extLst>
          </p:cNvPr>
          <p:cNvPicPr>
            <a:picLocks noChangeAspect="1"/>
          </p:cNvPicPr>
          <p:nvPr/>
        </p:nvPicPr>
        <p:blipFill>
          <a:blip r:embed="rId2"/>
          <a:stretch>
            <a:fillRect/>
          </a:stretch>
        </p:blipFill>
        <p:spPr>
          <a:xfrm>
            <a:off x="4030803" y="2069553"/>
            <a:ext cx="2280004" cy="930285"/>
          </a:xfrm>
          <a:prstGeom prst="rect">
            <a:avLst/>
          </a:prstGeom>
        </p:spPr>
      </p:pic>
      <p:sp>
        <p:nvSpPr>
          <p:cNvPr id="14" name="矢印: 左 13">
            <a:extLst>
              <a:ext uri="{FF2B5EF4-FFF2-40B4-BE49-F238E27FC236}">
                <a16:creationId xmlns:a16="http://schemas.microsoft.com/office/drawing/2014/main" id="{04B2419A-A1E1-E79C-CD67-A1992509691D}"/>
              </a:ext>
            </a:extLst>
          </p:cNvPr>
          <p:cNvSpPr/>
          <p:nvPr/>
        </p:nvSpPr>
        <p:spPr>
          <a:xfrm>
            <a:off x="4778881" y="4183028"/>
            <a:ext cx="978408" cy="1142739"/>
          </a:xfrm>
          <a:prstGeom prst="leftArrow">
            <a:avLst/>
          </a:prstGeom>
          <a:solidFill>
            <a:srgbClr val="51B94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6ACF6F92-5D47-C8BD-6667-E103C9B45DB6}"/>
              </a:ext>
            </a:extLst>
          </p:cNvPr>
          <p:cNvSpPr/>
          <p:nvPr/>
        </p:nvSpPr>
        <p:spPr>
          <a:xfrm>
            <a:off x="4550015" y="3246292"/>
            <a:ext cx="1591782" cy="738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ja-JP" altLang="en-US" sz="2400" b="1" dirty="0">
                <a:solidFill>
                  <a:srgbClr val="008000"/>
                </a:solidFill>
                <a:latin typeface="Meiryo UI" panose="020B0604030504040204" pitchFamily="50" charset="-128"/>
                <a:ea typeface="Meiryo UI" panose="020B0604030504040204" pitchFamily="50" charset="-128"/>
              </a:rPr>
              <a:t>再エネ</a:t>
            </a:r>
            <a:endParaRPr kumimoji="1" lang="en-US" altLang="ja-JP" sz="2400" b="1" dirty="0">
              <a:solidFill>
                <a:srgbClr val="008000"/>
              </a:solidFill>
              <a:latin typeface="Meiryo UI" panose="020B0604030504040204" pitchFamily="50" charset="-128"/>
              <a:ea typeface="Meiryo UI" panose="020B0604030504040204" pitchFamily="50" charset="-128"/>
            </a:endParaRPr>
          </a:p>
          <a:p>
            <a:pPr algn="ctr"/>
            <a:r>
              <a:rPr kumimoji="1" lang="en-US" altLang="ja-JP" sz="2400" b="1" dirty="0">
                <a:solidFill>
                  <a:srgbClr val="008000"/>
                </a:solidFill>
                <a:latin typeface="Meiryo UI" panose="020B0604030504040204" pitchFamily="50" charset="-128"/>
                <a:ea typeface="Meiryo UI" panose="020B0604030504040204" pitchFamily="50" charset="-128"/>
              </a:rPr>
              <a:t>100%</a:t>
            </a:r>
            <a:r>
              <a:rPr kumimoji="1" lang="ja-JP" altLang="en-US" sz="2400" b="1" dirty="0">
                <a:solidFill>
                  <a:srgbClr val="008000"/>
                </a:solidFill>
                <a:latin typeface="Meiryo UI" panose="020B0604030504040204" pitchFamily="50" charset="-128"/>
                <a:ea typeface="Meiryo UI" panose="020B0604030504040204" pitchFamily="50" charset="-128"/>
              </a:rPr>
              <a:t>調達</a:t>
            </a:r>
          </a:p>
        </p:txBody>
      </p:sp>
      <p:sp>
        <p:nvSpPr>
          <p:cNvPr id="16" name="正方形/長方形 15">
            <a:extLst>
              <a:ext uri="{FF2B5EF4-FFF2-40B4-BE49-F238E27FC236}">
                <a16:creationId xmlns:a16="http://schemas.microsoft.com/office/drawing/2014/main" id="{148765CB-09BC-0459-EE6F-1F329628EF68}"/>
              </a:ext>
            </a:extLst>
          </p:cNvPr>
          <p:cNvSpPr/>
          <p:nvPr/>
        </p:nvSpPr>
        <p:spPr>
          <a:xfrm>
            <a:off x="1091930" y="3394953"/>
            <a:ext cx="2942617" cy="30538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5A0BC4A4-9D36-1E89-2946-C0055BC831DE}"/>
              </a:ext>
            </a:extLst>
          </p:cNvPr>
          <p:cNvSpPr/>
          <p:nvPr/>
        </p:nvSpPr>
        <p:spPr>
          <a:xfrm>
            <a:off x="1558315" y="3181091"/>
            <a:ext cx="2009847" cy="45392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b="1" dirty="0">
                <a:solidFill>
                  <a:schemeClr val="tx1"/>
                </a:solidFill>
                <a:latin typeface="Meiryo UI" panose="020B0604030504040204" pitchFamily="50" charset="-128"/>
                <a:ea typeface="Meiryo UI" panose="020B0604030504040204" pitchFamily="50" charset="-128"/>
              </a:rPr>
              <a:t>RE100</a:t>
            </a:r>
            <a:r>
              <a:rPr kumimoji="1" lang="ja-JP" altLang="en-US" sz="1600" b="1" dirty="0">
                <a:solidFill>
                  <a:schemeClr val="tx1"/>
                </a:solidFill>
                <a:latin typeface="Meiryo UI" panose="020B0604030504040204" pitchFamily="50" charset="-128"/>
                <a:ea typeface="Meiryo UI" panose="020B0604030504040204" pitchFamily="50" charset="-128"/>
              </a:rPr>
              <a:t>企業</a:t>
            </a:r>
          </a:p>
        </p:txBody>
      </p:sp>
      <p:sp>
        <p:nvSpPr>
          <p:cNvPr id="19" name="正方形/長方形 18">
            <a:extLst>
              <a:ext uri="{FF2B5EF4-FFF2-40B4-BE49-F238E27FC236}">
                <a16:creationId xmlns:a16="http://schemas.microsoft.com/office/drawing/2014/main" id="{C5EE645B-E42A-E899-B037-04B9A23CB7CC}"/>
              </a:ext>
            </a:extLst>
          </p:cNvPr>
          <p:cNvSpPr/>
          <p:nvPr/>
        </p:nvSpPr>
        <p:spPr>
          <a:xfrm>
            <a:off x="7123651" y="3181091"/>
            <a:ext cx="2009847" cy="45392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再エネ</a:t>
            </a:r>
          </a:p>
        </p:txBody>
      </p:sp>
      <p:pic>
        <p:nvPicPr>
          <p:cNvPr id="21" name="グラフィックス 20" descr="建物 枠線">
            <a:extLst>
              <a:ext uri="{FF2B5EF4-FFF2-40B4-BE49-F238E27FC236}">
                <a16:creationId xmlns:a16="http://schemas.microsoft.com/office/drawing/2014/main" id="{75785B6C-2918-E449-D9C5-CA2DC79FEC1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60318" y="3878936"/>
            <a:ext cx="1005840" cy="1005840"/>
          </a:xfrm>
          <a:prstGeom prst="rect">
            <a:avLst/>
          </a:prstGeom>
        </p:spPr>
      </p:pic>
      <p:pic>
        <p:nvPicPr>
          <p:cNvPr id="25" name="グラフィックス 24" descr="工場 枠線">
            <a:extLst>
              <a:ext uri="{FF2B5EF4-FFF2-40B4-BE49-F238E27FC236}">
                <a16:creationId xmlns:a16="http://schemas.microsoft.com/office/drawing/2014/main" id="{74212C32-0C55-9813-30AA-97E3A3ACB20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60318" y="5177402"/>
            <a:ext cx="1005840" cy="1005840"/>
          </a:xfrm>
          <a:prstGeom prst="rect">
            <a:avLst/>
          </a:prstGeom>
        </p:spPr>
      </p:pic>
      <p:pic>
        <p:nvPicPr>
          <p:cNvPr id="29" name="グラフィックス 28" descr="風力タービン 枠線">
            <a:extLst>
              <a:ext uri="{FF2B5EF4-FFF2-40B4-BE49-F238E27FC236}">
                <a16:creationId xmlns:a16="http://schemas.microsoft.com/office/drawing/2014/main" id="{9C19E79D-73A8-2E5B-C9E7-2ABB64645F5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056953" y="5226869"/>
            <a:ext cx="914400" cy="914400"/>
          </a:xfrm>
          <a:prstGeom prst="rect">
            <a:avLst/>
          </a:prstGeom>
        </p:spPr>
      </p:pic>
      <p:pic>
        <p:nvPicPr>
          <p:cNvPr id="31" name="グラフィックス 30" descr="水力発電 枠線">
            <a:extLst>
              <a:ext uri="{FF2B5EF4-FFF2-40B4-BE49-F238E27FC236}">
                <a16:creationId xmlns:a16="http://schemas.microsoft.com/office/drawing/2014/main" id="{C705F51D-C8E7-6D2B-CF17-DE79B3F755E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442584" y="5226869"/>
            <a:ext cx="914400" cy="914400"/>
          </a:xfrm>
          <a:prstGeom prst="rect">
            <a:avLst/>
          </a:prstGeom>
        </p:spPr>
      </p:pic>
      <p:pic>
        <p:nvPicPr>
          <p:cNvPr id="33" name="グラフィックス 32" descr="ソーラー パネル 枠線">
            <a:extLst>
              <a:ext uri="{FF2B5EF4-FFF2-40B4-BE49-F238E27FC236}">
                <a16:creationId xmlns:a16="http://schemas.microsoft.com/office/drawing/2014/main" id="{AF0CD9FE-057B-E4E7-634E-6D817150220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671374" y="3924656"/>
            <a:ext cx="914400" cy="914400"/>
          </a:xfrm>
          <a:prstGeom prst="rect">
            <a:avLst/>
          </a:prstGeom>
        </p:spPr>
      </p:pic>
    </p:spTree>
    <p:extLst>
      <p:ext uri="{BB962C8B-B14F-4D97-AF65-F5344CB8AC3E}">
        <p14:creationId xmlns:p14="http://schemas.microsoft.com/office/powerpoint/2010/main" val="588891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RE100</a:t>
            </a:r>
            <a:r>
              <a:rPr kumimoji="1" lang="ja-JP" altLang="en-US" dirty="0"/>
              <a:t>の申込方法</a:t>
            </a:r>
          </a:p>
        </p:txBody>
      </p:sp>
      <p:sp>
        <p:nvSpPr>
          <p:cNvPr id="8" name="Text Box 9"/>
          <p:cNvSpPr txBox="1">
            <a:spLocks noChangeArrowheads="1"/>
          </p:cNvSpPr>
          <p:nvPr/>
        </p:nvSpPr>
        <p:spPr bwMode="auto">
          <a:xfrm>
            <a:off x="629381" y="7326661"/>
            <a:ext cx="9433047" cy="233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352425" indent="-352425" latinLnBrk="1">
              <a:defRPr/>
            </a:pP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 RE100</a:t>
            </a:r>
            <a:r>
              <a:rPr lang="ja-JP" altLang="en-US"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ホームページ</a:t>
            </a:r>
            <a:r>
              <a:rPr lang="en-US" altLang="ja-JP" sz="900" dirty="0">
                <a:latin typeface="Segoe UI" panose="020B0502040204020203" pitchFamily="34" charset="0"/>
                <a:ea typeface="メイリオ" panose="020B0604030504040204" pitchFamily="50" charset="-128"/>
                <a:cs typeface="Segoe UI" panose="020B0502040204020203" pitchFamily="34" charset="0"/>
              </a:rPr>
              <a:t>(http://there100.org/)</a:t>
            </a:r>
            <a:r>
              <a:rPr lang="ja-JP" altLang="en-US" sz="900" dirty="0" err="1">
                <a:latin typeface="Segoe UI" panose="020B0502040204020203" pitchFamily="34" charset="0"/>
                <a:ea typeface="メイリオ" panose="020B0604030504040204" pitchFamily="50" charset="-128"/>
                <a:cs typeface="Segoe UI" panose="020B0502040204020203" pitchFamily="34" charset="0"/>
              </a:rPr>
              <a:t>、</a:t>
            </a:r>
            <a:r>
              <a:rPr lang="ja-JP" altLang="en-US" sz="900" dirty="0">
                <a:latin typeface="Segoe UI" panose="020B0502040204020203" pitchFamily="34" charset="0"/>
                <a:ea typeface="メイリオ" panose="020B0604030504040204" pitchFamily="50" charset="-128"/>
                <a:cs typeface="Segoe UI" panose="020B0502040204020203" pitchFamily="34" charset="0"/>
              </a:rPr>
              <a:t>日本気候リーダーズ・パートナーシップ </a:t>
            </a:r>
            <a:r>
              <a:rPr lang="en-US" altLang="ja-JP" sz="900" dirty="0">
                <a:latin typeface="Segoe UI" panose="020B0502040204020203" pitchFamily="34" charset="0"/>
                <a:ea typeface="メイリオ" panose="020B0604030504040204" pitchFamily="50" charset="-128"/>
                <a:cs typeface="Segoe UI" panose="020B0502040204020203" pitchFamily="34" charset="0"/>
              </a:rPr>
              <a:t>FAQ (https://japan-clp.jp/membership/faq-reoh) </a:t>
            </a:r>
            <a:r>
              <a:rPr lang="ja-JP" altLang="en-US" sz="900" dirty="0">
                <a:latin typeface="Segoe UI" panose="020B0502040204020203" pitchFamily="34" charset="0"/>
                <a:ea typeface="メイリオ" panose="020B0604030504040204" pitchFamily="50" charset="-128"/>
                <a:cs typeface="Segoe UI" panose="020B0502040204020203" pitchFamily="34" charset="0"/>
              </a:rPr>
              <a:t>を基に作成</a:t>
            </a:r>
          </a:p>
        </p:txBody>
      </p:sp>
      <p:graphicFrame>
        <p:nvGraphicFramePr>
          <p:cNvPr id="10" name="表 9"/>
          <p:cNvGraphicFramePr>
            <a:graphicFrameLocks noGrp="1"/>
          </p:cNvGraphicFramePr>
          <p:nvPr>
            <p:extLst>
              <p:ext uri="{D42A27DB-BD31-4B8C-83A1-F6EECF244321}">
                <p14:modId xmlns:p14="http://schemas.microsoft.com/office/powerpoint/2010/main" val="1714261394"/>
              </p:ext>
            </p:extLst>
          </p:nvPr>
        </p:nvGraphicFramePr>
        <p:xfrm>
          <a:off x="521431" y="2166441"/>
          <a:ext cx="9648949" cy="4739640"/>
        </p:xfrm>
        <a:graphic>
          <a:graphicData uri="http://schemas.openxmlformats.org/drawingml/2006/table">
            <a:tbl>
              <a:tblPr firstCol="1" bandCol="1"/>
              <a:tblGrid>
                <a:gridCol w="1440160">
                  <a:extLst>
                    <a:ext uri="{9D8B030D-6E8A-4147-A177-3AD203B41FA5}">
                      <a16:colId xmlns:a16="http://schemas.microsoft.com/office/drawing/2014/main" val="20000"/>
                    </a:ext>
                  </a:extLst>
                </a:gridCol>
                <a:gridCol w="8208789">
                  <a:extLst>
                    <a:ext uri="{9D8B030D-6E8A-4147-A177-3AD203B41FA5}">
                      <a16:colId xmlns:a16="http://schemas.microsoft.com/office/drawing/2014/main" val="20001"/>
                    </a:ext>
                  </a:extLst>
                </a:gridCol>
              </a:tblGrid>
              <a:tr h="230400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spcAft>
                          <a:spcPts val="600"/>
                        </a:spcAft>
                      </a:pPr>
                      <a:r>
                        <a:rPr kumimoji="1" lang="ja-JP" altLang="en-US" sz="2400" b="1" dirty="0"/>
                        <a:t>申込書</a:t>
                      </a:r>
                      <a:endParaRPr kumimoji="1" lang="en-US" altLang="ja-JP" sz="2400" b="1" dirty="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457200" marR="0" lvl="0" indent="-457200" algn="l" defTabSz="914400" rtl="0" eaLnBrk="1" fontAlgn="auto" latinLnBrk="0" hangingPunct="1">
                        <a:lnSpc>
                          <a:spcPct val="100000"/>
                        </a:lnSpc>
                        <a:spcBef>
                          <a:spcPts val="0"/>
                        </a:spcBef>
                        <a:spcAft>
                          <a:spcPts val="0"/>
                        </a:spcAft>
                        <a:buClr>
                          <a:schemeClr val="tx1"/>
                        </a:buClr>
                        <a:buSzTx/>
                        <a:buFont typeface="+mj-lt"/>
                        <a:buAutoNum type="arabicPeriod"/>
                        <a:tabLst/>
                        <a:defRPr/>
                      </a:pPr>
                      <a:r>
                        <a:rPr kumimoji="1" lang="en-US" altLang="ja-JP" sz="2000" kern="1200" dirty="0">
                          <a:solidFill>
                            <a:srgbClr val="FF0000"/>
                          </a:solidFill>
                          <a:latin typeface="+mj-ea"/>
                          <a:ea typeface="+mn-ea"/>
                          <a:cs typeface="Segoe UI" panose="020B0502040204020203" pitchFamily="34" charset="0"/>
                        </a:rPr>
                        <a:t>Initial</a:t>
                      </a:r>
                      <a:r>
                        <a:rPr kumimoji="1" lang="ja-JP" altLang="en-US" sz="2000" kern="1200" dirty="0">
                          <a:solidFill>
                            <a:srgbClr val="FF0000"/>
                          </a:solidFill>
                          <a:latin typeface="+mj-ea"/>
                          <a:ea typeface="+mn-ea"/>
                          <a:cs typeface="Segoe UI" panose="020B0502040204020203" pitchFamily="34" charset="0"/>
                        </a:rPr>
                        <a:t> </a:t>
                      </a:r>
                      <a:r>
                        <a:rPr kumimoji="1" lang="en-US" altLang="ja-JP" sz="2000" kern="1200" dirty="0">
                          <a:solidFill>
                            <a:srgbClr val="FF0000"/>
                          </a:solidFill>
                          <a:latin typeface="+mj-ea"/>
                          <a:ea typeface="+mn-ea"/>
                          <a:cs typeface="Segoe UI" panose="020B0502040204020203" pitchFamily="34" charset="0"/>
                        </a:rPr>
                        <a:t>Interest</a:t>
                      </a:r>
                      <a:r>
                        <a:rPr kumimoji="1" lang="ja-JP" altLang="en-US" sz="2000" kern="1200" dirty="0">
                          <a:solidFill>
                            <a:srgbClr val="FF0000"/>
                          </a:solidFill>
                          <a:latin typeface="+mj-ea"/>
                          <a:ea typeface="+mn-ea"/>
                          <a:cs typeface="Segoe UI" panose="020B0502040204020203" pitchFamily="34" charset="0"/>
                        </a:rPr>
                        <a:t>フォーム</a:t>
                      </a:r>
                      <a:endParaRPr kumimoji="1" lang="en-US" altLang="ja-JP" sz="2000" kern="1200" dirty="0">
                        <a:solidFill>
                          <a:srgbClr val="FF0000"/>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kern="1200" dirty="0">
                          <a:solidFill>
                            <a:schemeClr val="tx1"/>
                          </a:solidFill>
                          <a:latin typeface="+mj-ea"/>
                          <a:ea typeface="+mn-ea"/>
                          <a:cs typeface="Segoe UI" panose="020B0502040204020203" pitchFamily="34" charset="0"/>
                        </a:rPr>
                        <a:t>企業名、担当者情報、企業所在地</a:t>
                      </a:r>
                      <a:endParaRPr kumimoji="1" lang="en-US" altLang="ja-JP" sz="2000" kern="1200" dirty="0">
                        <a:solidFill>
                          <a:schemeClr val="tx1"/>
                        </a:solidFill>
                        <a:latin typeface="+mj-ea"/>
                        <a:ea typeface="+mn-ea"/>
                        <a:cs typeface="Segoe UI" panose="020B0502040204020203" pitchFamily="34" charset="0"/>
                      </a:endParaRPr>
                    </a:p>
                    <a:p>
                      <a:pPr marL="457200" marR="0" lvl="0" indent="-457200" algn="l" defTabSz="914400" rtl="0" eaLnBrk="1" fontAlgn="auto" latinLnBrk="0" hangingPunct="1">
                        <a:lnSpc>
                          <a:spcPct val="100000"/>
                        </a:lnSpc>
                        <a:spcBef>
                          <a:spcPts val="0"/>
                        </a:spcBef>
                        <a:spcAft>
                          <a:spcPts val="0"/>
                        </a:spcAft>
                        <a:buClr>
                          <a:schemeClr val="tx1"/>
                        </a:buClr>
                        <a:buSzTx/>
                        <a:buFont typeface="+mj-lt"/>
                        <a:buAutoNum type="arabicPeriod"/>
                        <a:tabLst/>
                        <a:defRPr/>
                      </a:pPr>
                      <a:r>
                        <a:rPr kumimoji="1" lang="en-US" altLang="ja-JP" sz="2000" kern="1200" dirty="0">
                          <a:solidFill>
                            <a:srgbClr val="FF0000"/>
                          </a:solidFill>
                          <a:latin typeface="+mj-ea"/>
                          <a:ea typeface="+mn-ea"/>
                          <a:cs typeface="Segoe UI" panose="020B0502040204020203" pitchFamily="34" charset="0"/>
                        </a:rPr>
                        <a:t>Membership</a:t>
                      </a:r>
                      <a:r>
                        <a:rPr kumimoji="1" lang="ja-JP" altLang="en-US" sz="2000" kern="1200" dirty="0">
                          <a:solidFill>
                            <a:srgbClr val="FF0000"/>
                          </a:solidFill>
                          <a:latin typeface="+mj-ea"/>
                          <a:ea typeface="+mn-ea"/>
                          <a:cs typeface="Segoe UI" panose="020B0502040204020203" pitchFamily="34" charset="0"/>
                        </a:rPr>
                        <a:t>　</a:t>
                      </a:r>
                      <a:r>
                        <a:rPr kumimoji="1" lang="en-US" altLang="ja-JP" sz="2000" kern="1200" dirty="0">
                          <a:solidFill>
                            <a:srgbClr val="FF0000"/>
                          </a:solidFill>
                          <a:latin typeface="+mj-ea"/>
                          <a:ea typeface="+mn-ea"/>
                          <a:cs typeface="Segoe UI" panose="020B0502040204020203" pitchFamily="34" charset="0"/>
                        </a:rPr>
                        <a:t>Application</a:t>
                      </a:r>
                      <a:r>
                        <a:rPr kumimoji="1" lang="ja-JP" altLang="en-US" sz="2000" kern="1200" dirty="0">
                          <a:solidFill>
                            <a:srgbClr val="FF0000"/>
                          </a:solidFill>
                          <a:latin typeface="+mj-ea"/>
                          <a:ea typeface="+mn-ea"/>
                          <a:cs typeface="Segoe UI" panose="020B0502040204020203" pitchFamily="34" charset="0"/>
                        </a:rPr>
                        <a:t>フォーム</a:t>
                      </a:r>
                      <a:endParaRPr kumimoji="1" lang="en-US" altLang="ja-JP" sz="2000" b="0" i="0" u="none" strike="noStrike" kern="1200" cap="none" spc="0" normalizeH="0" baseline="0" dirty="0">
                        <a:ln>
                          <a:noFill/>
                        </a:ln>
                        <a:solidFill>
                          <a:srgbClr val="FF0000"/>
                        </a:solidFill>
                        <a:effectLst/>
                        <a:uLnTx/>
                        <a:uFillTx/>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グループ全社での参加同意</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自社の業界、エネルギー事業の有無等</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直近の消費電力量（</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kWh</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）、再エネ調達量、再エネ比率</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目標（再エネ</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100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％達成年、中間目標）</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RE100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の技術要件や進捗報告等に関する同意</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RE100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側のレピュテーションリスクの有無</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メンバーシップ（ゴールド</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or</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スタンダード）</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企業ロゴの添付及び利用同意</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請求先情報</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会員クラスゴールド（特典はイベント登壇機会など</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、スタンダードから選択</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ゴールド会員年会費：</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18,000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 米ドル</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スタンダード会員年会費：</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6,750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 米ドル</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4" name="コンテンツ プレースホルダー 2">
            <a:extLst>
              <a:ext uri="{FF2B5EF4-FFF2-40B4-BE49-F238E27FC236}">
                <a16:creationId xmlns:a16="http://schemas.microsoft.com/office/drawing/2014/main" id="{6F7B5EE4-3787-0328-77B6-F410AD3BC47E}"/>
              </a:ext>
            </a:extLst>
          </p:cNvPr>
          <p:cNvSpPr>
            <a:spLocks noGrp="1"/>
          </p:cNvSpPr>
          <p:nvPr>
            <p:ph sz="quarter" idx="12"/>
          </p:nvPr>
        </p:nvSpPr>
        <p:spPr>
          <a:xfrm>
            <a:off x="161925" y="1110920"/>
            <a:ext cx="10367963" cy="634941"/>
          </a:xfrm>
        </p:spPr>
        <p:txBody>
          <a:bodyPr/>
          <a:lstStyle/>
          <a:p>
            <a:r>
              <a:rPr lang="ja-JP" altLang="en-US" dirty="0"/>
              <a:t>企業は参加基準を確認後、</a:t>
            </a:r>
            <a:r>
              <a:rPr lang="en-US" altLang="ja-JP" dirty="0"/>
              <a:t>Initial</a:t>
            </a:r>
            <a:r>
              <a:rPr lang="ja-JP" altLang="en-US" dirty="0"/>
              <a:t> </a:t>
            </a:r>
            <a:r>
              <a:rPr lang="en-US" altLang="ja-JP" dirty="0"/>
              <a:t>Interest</a:t>
            </a:r>
            <a:r>
              <a:rPr lang="ja-JP" altLang="en-US" dirty="0"/>
              <a:t>フォームを</a:t>
            </a:r>
            <a:r>
              <a:rPr lang="en-US" altLang="ja-JP" dirty="0"/>
              <a:t>RE100</a:t>
            </a:r>
            <a:r>
              <a:rPr lang="ja-JP" altLang="en-US" dirty="0"/>
              <a:t>事務局へ提出</a:t>
            </a:r>
            <a:endParaRPr lang="en-US" altLang="ja-JP" dirty="0"/>
          </a:p>
        </p:txBody>
      </p:sp>
    </p:spTree>
    <p:extLst>
      <p:ext uri="{BB962C8B-B14F-4D97-AF65-F5344CB8AC3E}">
        <p14:creationId xmlns:p14="http://schemas.microsoft.com/office/powerpoint/2010/main" val="3611178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RE100</a:t>
            </a:r>
            <a:r>
              <a:rPr lang="ja-JP" altLang="en-US" dirty="0"/>
              <a:t>の再エネ電力定義</a:t>
            </a:r>
            <a:endParaRPr kumimoji="1" lang="ja-JP" altLang="en-US" dirty="0"/>
          </a:p>
        </p:txBody>
      </p:sp>
      <p:sp>
        <p:nvSpPr>
          <p:cNvPr id="3" name="コンテンツ プレースホルダー 2"/>
          <p:cNvSpPr>
            <a:spLocks noGrp="1"/>
          </p:cNvSpPr>
          <p:nvPr>
            <p:ph sz="quarter" idx="12"/>
          </p:nvPr>
        </p:nvSpPr>
        <p:spPr>
          <a:xfrm>
            <a:off x="161925" y="1110920"/>
            <a:ext cx="10367963" cy="634941"/>
          </a:xfrm>
        </p:spPr>
        <p:txBody>
          <a:bodyPr/>
          <a:lstStyle/>
          <a:p>
            <a:r>
              <a:rPr lang="en-US" altLang="ja-JP" dirty="0"/>
              <a:t>RE100</a:t>
            </a:r>
            <a:r>
              <a:rPr lang="ja-JP" altLang="en-US" dirty="0"/>
              <a:t>の再エネ定義としては以下の</a:t>
            </a:r>
            <a:r>
              <a:rPr lang="en-US" altLang="ja-JP" dirty="0"/>
              <a:t>6</a:t>
            </a:r>
            <a:r>
              <a:rPr lang="ja-JP" altLang="en-US" dirty="0"/>
              <a:t>種類に分類</a:t>
            </a:r>
            <a:endParaRPr lang="en-US" altLang="ja-JP" dirty="0"/>
          </a:p>
        </p:txBody>
      </p:sp>
      <p:graphicFrame>
        <p:nvGraphicFramePr>
          <p:cNvPr id="18" name="表 17"/>
          <p:cNvGraphicFramePr>
            <a:graphicFrameLocks noGrp="1"/>
          </p:cNvGraphicFramePr>
          <p:nvPr>
            <p:extLst>
              <p:ext uri="{D42A27DB-BD31-4B8C-83A1-F6EECF244321}">
                <p14:modId xmlns:p14="http://schemas.microsoft.com/office/powerpoint/2010/main" val="493029169"/>
              </p:ext>
            </p:extLst>
          </p:nvPr>
        </p:nvGraphicFramePr>
        <p:xfrm>
          <a:off x="1570016" y="2202310"/>
          <a:ext cx="8960400" cy="762000"/>
        </p:xfrm>
        <a:graphic>
          <a:graphicData uri="http://schemas.openxmlformats.org/drawingml/2006/table">
            <a:tbl>
              <a:tblPr firstRow="1" bandRow="1"/>
              <a:tblGrid>
                <a:gridCol w="8960400">
                  <a:extLst>
                    <a:ext uri="{9D8B030D-6E8A-4147-A177-3AD203B41FA5}">
                      <a16:colId xmlns:a16="http://schemas.microsoft.com/office/drawing/2014/main" val="20000"/>
                    </a:ext>
                  </a:extLst>
                </a:gridCol>
              </a:tblGrid>
              <a:tr h="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2000" b="1" dirty="0">
                          <a:solidFill>
                            <a:schemeClr val="tx1"/>
                          </a:solidFill>
                        </a:rPr>
                        <a:t>再エネ電力</a:t>
                      </a: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indent="0">
                        <a:buFont typeface="+mj-lt"/>
                        <a:buNone/>
                      </a:pPr>
                      <a:r>
                        <a:rPr kumimoji="1" lang="ja-JP" altLang="en-US" sz="1800" dirty="0">
                          <a:solidFill>
                            <a:schemeClr val="tx1"/>
                          </a:solidFill>
                        </a:rPr>
                        <a:t>風力、太陽光、地熱、海洋、持続可能なバイオマス</a:t>
                      </a:r>
                      <a:r>
                        <a:rPr kumimoji="1" lang="en-US" altLang="ja-JP" sz="1800" baseline="30000" dirty="0">
                          <a:solidFill>
                            <a:schemeClr val="tx1"/>
                          </a:solidFill>
                        </a:rPr>
                        <a:t>※</a:t>
                      </a:r>
                      <a:r>
                        <a:rPr kumimoji="1" lang="ja-JP" altLang="en-US" sz="1800" dirty="0">
                          <a:solidFill>
                            <a:schemeClr val="tx1"/>
                          </a:solidFill>
                        </a:rPr>
                        <a:t>（バイオガスも含む）、持続可能な水力</a:t>
                      </a:r>
                      <a:r>
                        <a:rPr kumimoji="1" lang="en-US" altLang="ja-JP" sz="1800" baseline="30000" dirty="0">
                          <a:solidFill>
                            <a:schemeClr val="tx1"/>
                          </a:solidFill>
                        </a:rPr>
                        <a:t>※</a:t>
                      </a:r>
                      <a:endParaRPr kumimoji="1" lang="ja-JP" altLang="en-US" sz="1800" baseline="30000" dirty="0">
                        <a:solidFill>
                          <a:schemeClr val="tx1"/>
                        </a:solidFill>
                      </a:endParaRP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9" name="テキスト ボックス 18"/>
          <p:cNvSpPr txBox="1"/>
          <p:nvPr/>
        </p:nvSpPr>
        <p:spPr>
          <a:xfrm>
            <a:off x="231189" y="2202310"/>
            <a:ext cx="877163" cy="369332"/>
          </a:xfrm>
          <a:prstGeom prst="rect">
            <a:avLst/>
          </a:prstGeom>
          <a:noFill/>
        </p:spPr>
        <p:txBody>
          <a:bodyPr wrap="none" rtlCol="0">
            <a:spAutoFit/>
          </a:bodyPr>
          <a:lstStyle/>
          <a:p>
            <a:pPr defTabSz="914400" fontAlgn="base">
              <a:spcBef>
                <a:spcPct val="0"/>
              </a:spcBef>
              <a:spcAft>
                <a:spcPct val="0"/>
              </a:spcAft>
            </a:pPr>
            <a:r>
              <a:rPr lang="ja-JP" altLang="en-US" sz="1800" b="1" dirty="0">
                <a:solidFill>
                  <a:prstClr val="black"/>
                </a:solidFill>
                <a:latin typeface="Segoe UI"/>
              </a:rPr>
              <a:t>■定義</a:t>
            </a:r>
          </a:p>
        </p:txBody>
      </p:sp>
      <p:sp>
        <p:nvSpPr>
          <p:cNvPr id="4" name="テキスト ボックス 3">
            <a:extLst>
              <a:ext uri="{FF2B5EF4-FFF2-40B4-BE49-F238E27FC236}">
                <a16:creationId xmlns:a16="http://schemas.microsoft.com/office/drawing/2014/main" id="{5D88A30B-BECC-B1CB-46A5-53DB20E80D5B}"/>
              </a:ext>
            </a:extLst>
          </p:cNvPr>
          <p:cNvSpPr txBox="1"/>
          <p:nvPr/>
        </p:nvSpPr>
        <p:spPr>
          <a:xfrm>
            <a:off x="1569487" y="3002454"/>
            <a:ext cx="8960401" cy="3724096"/>
          </a:xfrm>
          <a:prstGeom prst="rect">
            <a:avLst/>
          </a:prstGeom>
          <a:noFill/>
          <a:ln>
            <a:noFill/>
          </a:ln>
        </p:spPr>
        <p:txBody>
          <a:bodyPr wrap="square" rtlCol="0">
            <a:spAutoFit/>
          </a:bodyPr>
          <a:lstStyle/>
          <a:p>
            <a:r>
              <a:rPr lang="en-US" altLang="ja-JP" sz="2000" dirty="0">
                <a:latin typeface="+mj-ea"/>
                <a:cs typeface="Segoe UI" panose="020B0502040204020203" pitchFamily="34" charset="0"/>
              </a:rPr>
              <a:t>※</a:t>
            </a:r>
            <a:r>
              <a:rPr lang="ja-JP" altLang="en-US" sz="2000" u="sng" dirty="0">
                <a:latin typeface="+mj-ea"/>
                <a:cs typeface="Segoe UI" panose="020B0502040204020203" pitchFamily="34" charset="0"/>
              </a:rPr>
              <a:t>バイオマスおよび水力の認証条件</a:t>
            </a:r>
            <a:endParaRPr lang="en-US" altLang="ja-JP" sz="2000" u="sng" dirty="0">
              <a:latin typeface="+mj-ea"/>
              <a:cs typeface="Segoe UI" panose="020B0502040204020203" pitchFamily="34" charset="0"/>
            </a:endParaRPr>
          </a:p>
          <a:p>
            <a:pPr marL="285750" indent="-285750">
              <a:buFont typeface="Wingdings" panose="05000000000000000000" pitchFamily="2" charset="2"/>
              <a:buChar char="ü"/>
            </a:pPr>
            <a:r>
              <a:rPr lang="ja-JP" altLang="en-US" sz="1800" dirty="0">
                <a:latin typeface="+mj-ea"/>
                <a:cs typeface="Segoe UI" panose="020B0502040204020203" pitchFamily="34" charset="0"/>
              </a:rPr>
              <a:t>バイオマスおよび水力から発電された再エネ電力については、企業バイヤーが</a:t>
            </a:r>
            <a:r>
              <a:rPr lang="ja-JP" altLang="en-US" sz="1800" dirty="0">
                <a:solidFill>
                  <a:srgbClr val="FF0000"/>
                </a:solidFill>
                <a:latin typeface="+mj-ea"/>
                <a:cs typeface="Segoe UI" panose="020B0502040204020203" pitchFamily="34" charset="0"/>
              </a:rPr>
              <a:t>その電力は持続可能に発電されたものであることを示す保証を取得している必要</a:t>
            </a:r>
            <a:r>
              <a:rPr lang="ja-JP" altLang="en-US" sz="1800" dirty="0">
                <a:latin typeface="+mj-ea"/>
                <a:cs typeface="Segoe UI" panose="020B0502040204020203" pitchFamily="34" charset="0"/>
              </a:rPr>
              <a:t>がある。</a:t>
            </a:r>
            <a:endParaRPr lang="en-US" altLang="ja-JP" sz="1800" dirty="0">
              <a:latin typeface="+mj-ea"/>
              <a:cs typeface="Segoe UI" panose="020B0502040204020203" pitchFamily="34" charset="0"/>
            </a:endParaRPr>
          </a:p>
          <a:p>
            <a:pPr marL="285750" indent="-285750">
              <a:buFont typeface="Wingdings" panose="05000000000000000000" pitchFamily="2" charset="2"/>
              <a:buChar char="ü"/>
            </a:pPr>
            <a:r>
              <a:rPr lang="ja-JP" altLang="en-US" dirty="0">
                <a:latin typeface="+mj-ea"/>
                <a:cs typeface="Segoe UI" panose="020B0502040204020203" pitchFamily="34" charset="0"/>
              </a:rPr>
              <a:t>持続可能保証の取得方法について規定はないが、</a:t>
            </a:r>
            <a:r>
              <a:rPr lang="ja-JP" altLang="en-US" dirty="0">
                <a:solidFill>
                  <a:srgbClr val="FF0000"/>
                </a:solidFill>
                <a:latin typeface="+mj-ea"/>
                <a:cs typeface="Segoe UI" panose="020B0502040204020203" pitchFamily="34" charset="0"/>
              </a:rPr>
              <a:t>第三者認証を推奨</a:t>
            </a:r>
            <a:r>
              <a:rPr lang="ja-JP" altLang="en-US" dirty="0">
                <a:latin typeface="+mj-ea"/>
                <a:cs typeface="Segoe UI" panose="020B0502040204020203" pitchFamily="34" charset="0"/>
              </a:rPr>
              <a:t>（以下は例）</a:t>
            </a:r>
            <a:endParaRPr lang="en-US" altLang="ja-JP" dirty="0">
              <a:latin typeface="+mj-ea"/>
              <a:cs typeface="Segoe UI" panose="020B0502040204020203" pitchFamily="34" charset="0"/>
            </a:endParaRPr>
          </a:p>
          <a:p>
            <a:pPr marL="742950" lvl="1" indent="-285750">
              <a:buFont typeface="Arial" panose="020B0604020202020204" pitchFamily="34" charset="0"/>
              <a:buChar char="•"/>
            </a:pPr>
            <a:r>
              <a:rPr lang="en-US" altLang="ja-JP" dirty="0">
                <a:latin typeface="+mj-ea"/>
                <a:cs typeface="Segoe UI" panose="020B0502040204020203" pitchFamily="34" charset="0"/>
              </a:rPr>
              <a:t>ISO 13065:2025</a:t>
            </a:r>
            <a:r>
              <a:rPr lang="ja-JP" altLang="en-US" dirty="0">
                <a:latin typeface="+mj-ea"/>
                <a:cs typeface="Segoe UI" panose="020B0502040204020203" pitchFamily="34" charset="0"/>
              </a:rPr>
              <a:t>（</a:t>
            </a:r>
            <a:r>
              <a:rPr lang="ja-JP" altLang="en-US" dirty="0"/>
              <a:t>バイオエネルギー供給チェーンにおける持続可能性の環境、社会、経済的側面の評価を促進するための原則、基準、および指標を規定</a:t>
            </a:r>
            <a:r>
              <a:rPr lang="ja-JP" altLang="en-US" dirty="0">
                <a:latin typeface="+mj-ea"/>
                <a:cs typeface="Segoe UI" panose="020B0502040204020203" pitchFamily="34" charset="0"/>
              </a:rPr>
              <a:t>）</a:t>
            </a:r>
            <a:endParaRPr lang="en-US" altLang="ja-JP" dirty="0">
              <a:latin typeface="+mj-ea"/>
              <a:cs typeface="Segoe UI" panose="020B0502040204020203" pitchFamily="34" charset="0"/>
            </a:endParaRPr>
          </a:p>
          <a:p>
            <a:pPr marL="742950" lvl="1" indent="-285750">
              <a:buFont typeface="Arial" panose="020B0604020202020204" pitchFamily="34" charset="0"/>
              <a:buChar char="•"/>
            </a:pPr>
            <a:r>
              <a:rPr lang="en-US" altLang="ja-JP" dirty="0">
                <a:latin typeface="+mj-ea"/>
                <a:cs typeface="Segoe UI" panose="020B0502040204020203" pitchFamily="34" charset="0"/>
              </a:rPr>
              <a:t>ICEE</a:t>
            </a:r>
            <a:r>
              <a:rPr lang="ja-JP" altLang="en-US" dirty="0">
                <a:latin typeface="+mj-ea"/>
                <a:cs typeface="Segoe UI" panose="020B0502040204020203" pitchFamily="34" charset="0"/>
              </a:rPr>
              <a:t> </a:t>
            </a:r>
            <a:r>
              <a:rPr lang="en-US" altLang="ja-JP" dirty="0">
                <a:latin typeface="+mj-ea"/>
                <a:cs typeface="Segoe UI" panose="020B0502040204020203" pitchFamily="34" charset="0"/>
              </a:rPr>
              <a:t>EU</a:t>
            </a:r>
            <a:r>
              <a:rPr lang="ja-JP" altLang="en-US" dirty="0">
                <a:latin typeface="+mj-ea"/>
                <a:cs typeface="Segoe UI" panose="020B0502040204020203" pitchFamily="34" charset="0"/>
              </a:rPr>
              <a:t> </a:t>
            </a:r>
            <a:r>
              <a:rPr lang="en-US" altLang="ja-JP" dirty="0">
                <a:latin typeface="+mj-ea"/>
                <a:cs typeface="Segoe UI" panose="020B0502040204020203" pitchFamily="34" charset="0"/>
              </a:rPr>
              <a:t>certification</a:t>
            </a:r>
          </a:p>
          <a:p>
            <a:pPr marL="742950" lvl="1" indent="-285750">
              <a:buFont typeface="Arial" panose="020B0604020202020204" pitchFamily="34" charset="0"/>
              <a:buChar char="•"/>
            </a:pPr>
            <a:r>
              <a:rPr lang="en-US" altLang="ja-JP" dirty="0">
                <a:latin typeface="+mj-ea"/>
                <a:cs typeface="Segoe UI" panose="020B0502040204020203" pitchFamily="34" charset="0"/>
              </a:rPr>
              <a:t>Green-e</a:t>
            </a:r>
            <a:r>
              <a:rPr lang="en-US" altLang="ja-JP" baseline="30000" dirty="0">
                <a:latin typeface="+mj-ea"/>
                <a:cs typeface="Segoe UI" panose="020B0502040204020203" pitchFamily="34" charset="0"/>
              </a:rPr>
              <a:t>®</a:t>
            </a:r>
            <a:r>
              <a:rPr lang="ja-JP" altLang="en-US" baseline="30000" dirty="0">
                <a:latin typeface="+mj-ea"/>
                <a:cs typeface="Segoe UI" panose="020B0502040204020203" pitchFamily="34" charset="0"/>
              </a:rPr>
              <a:t> </a:t>
            </a:r>
            <a:r>
              <a:rPr lang="en-US" altLang="ja-JP" dirty="0">
                <a:latin typeface="+mj-ea"/>
                <a:cs typeface="Segoe UI" panose="020B0502040204020203" pitchFamily="34" charset="0"/>
              </a:rPr>
              <a:t>Energy certification</a:t>
            </a:r>
            <a:endParaRPr lang="en-US" altLang="ja-JP" baseline="30000" dirty="0">
              <a:latin typeface="+mj-ea"/>
              <a:cs typeface="Segoe UI" panose="020B0502040204020203" pitchFamily="34" charset="0"/>
            </a:endParaRPr>
          </a:p>
          <a:p>
            <a:pPr marL="742950" lvl="1" indent="-285750">
              <a:buFont typeface="Arial" panose="020B0604020202020204" pitchFamily="34" charset="0"/>
              <a:buChar char="•"/>
            </a:pPr>
            <a:r>
              <a:rPr lang="en-US" altLang="ja-JP" dirty="0" err="1">
                <a:latin typeface="+mj-ea"/>
                <a:cs typeface="Segoe UI" panose="020B0502040204020203" pitchFamily="34" charset="0"/>
              </a:rPr>
              <a:t>EKOenrgy</a:t>
            </a:r>
            <a:endParaRPr lang="en-US" altLang="ja-JP" dirty="0">
              <a:latin typeface="+mj-ea"/>
              <a:cs typeface="Segoe UI" panose="020B0502040204020203" pitchFamily="34" charset="0"/>
            </a:endParaRPr>
          </a:p>
          <a:p>
            <a:pPr marL="742950" lvl="1" indent="-285750">
              <a:buFont typeface="Arial" panose="020B0604020202020204" pitchFamily="34" charset="0"/>
              <a:buChar char="•"/>
            </a:pPr>
            <a:r>
              <a:rPr lang="en-US" altLang="ja-JP" dirty="0" err="1">
                <a:latin typeface="+mj-ea"/>
                <a:cs typeface="Segoe UI" panose="020B0502040204020203" pitchFamily="34" charset="0"/>
              </a:rPr>
              <a:t>GreenPower</a:t>
            </a:r>
            <a:r>
              <a:rPr lang="en-US" altLang="ja-JP" dirty="0">
                <a:latin typeface="+mj-ea"/>
                <a:cs typeface="Segoe UI" panose="020B0502040204020203" pitchFamily="34" charset="0"/>
              </a:rPr>
              <a:t> Renewable Electricity</a:t>
            </a:r>
            <a:r>
              <a:rPr lang="ja-JP" altLang="en-US" dirty="0">
                <a:latin typeface="+mj-ea"/>
                <a:cs typeface="Segoe UI" panose="020B0502040204020203" pitchFamily="34" charset="0"/>
              </a:rPr>
              <a:t>（オーストラリアにおける認証プログラム）</a:t>
            </a:r>
            <a:endParaRPr lang="en-US" altLang="ja-JP" dirty="0">
              <a:latin typeface="+mj-ea"/>
              <a:cs typeface="Segoe UI" panose="020B0502040204020203" pitchFamily="34" charset="0"/>
            </a:endParaRPr>
          </a:p>
          <a:p>
            <a:pPr marL="742950" lvl="1" indent="-285750">
              <a:buFont typeface="Arial" panose="020B0604020202020204" pitchFamily="34" charset="0"/>
              <a:buChar char="•"/>
            </a:pPr>
            <a:r>
              <a:rPr lang="en-US" altLang="ja-JP" dirty="0"/>
              <a:t>The Low Impact Hydropower Institute (LIHI)</a:t>
            </a:r>
            <a:endParaRPr lang="en-US" altLang="ja-JP" dirty="0">
              <a:latin typeface="+mj-ea"/>
              <a:cs typeface="Segoe UI" panose="020B0502040204020203" pitchFamily="34" charset="0"/>
            </a:endParaRPr>
          </a:p>
          <a:p>
            <a:pPr marL="742950" lvl="1" indent="-285750">
              <a:buFont typeface="Arial" panose="020B0604020202020204" pitchFamily="34" charset="0"/>
              <a:buChar char="•"/>
            </a:pPr>
            <a:r>
              <a:rPr lang="en-US" altLang="ja-JP" dirty="0"/>
              <a:t>The Hydropower Sustainability Council Hydropower Sustainability Standard</a:t>
            </a:r>
            <a:endParaRPr lang="en-US" altLang="ja-JP" dirty="0">
              <a:latin typeface="+mj-ea"/>
              <a:cs typeface="Segoe UI" panose="020B0502040204020203" pitchFamily="34" charset="0"/>
            </a:endParaRPr>
          </a:p>
        </p:txBody>
      </p:sp>
      <p:sp>
        <p:nvSpPr>
          <p:cNvPr id="5" name="Text Box 9">
            <a:extLst>
              <a:ext uri="{FF2B5EF4-FFF2-40B4-BE49-F238E27FC236}">
                <a16:creationId xmlns:a16="http://schemas.microsoft.com/office/drawing/2014/main" id="{2F299781-6EA1-437B-9693-520D1AC76BAA}"/>
              </a:ext>
            </a:extLst>
          </p:cNvPr>
          <p:cNvSpPr txBox="1">
            <a:spLocks noChangeArrowheads="1"/>
          </p:cNvSpPr>
          <p:nvPr/>
        </p:nvSpPr>
        <p:spPr bwMode="auto">
          <a:xfrm>
            <a:off x="629383" y="7188161"/>
            <a:ext cx="9433047"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352425" indent="-352425" latinLnBrk="1">
              <a:defRPr/>
            </a:pP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 RE100 Technical Criteria </a:t>
            </a:r>
            <a:r>
              <a:rPr lang="en-US" altLang="ja-JP" sz="900" dirty="0">
                <a:latin typeface="Segoe UI" panose="020B0502040204020203" pitchFamily="34" charset="0"/>
                <a:ea typeface="メイリオ" panose="020B0604030504040204" pitchFamily="50" charset="-128"/>
                <a:cs typeface="Segoe UI" panose="020B0502040204020203" pitchFamily="34" charset="0"/>
              </a:rPr>
              <a:t>(https://www.there100.org/sites/re100/files/2025-04/RE100%20technical%20criteria%20%2B%20appendices%20%2815%20April%202025%29.pdf), </a:t>
            </a:r>
            <a:br>
              <a:rPr lang="en-US" altLang="ja-JP" sz="900" dirty="0">
                <a:latin typeface="Segoe UI" panose="020B0502040204020203" pitchFamily="34" charset="0"/>
                <a:ea typeface="メイリオ" panose="020B0604030504040204" pitchFamily="50" charset="-128"/>
                <a:cs typeface="Segoe UI" panose="020B0502040204020203" pitchFamily="34" charset="0"/>
              </a:rPr>
            </a:br>
            <a:r>
              <a:rPr lang="ja-JP" altLang="en-US" sz="900" dirty="0">
                <a:latin typeface="Segoe UI" panose="020B0502040204020203" pitchFamily="34" charset="0"/>
                <a:ea typeface="メイリオ" panose="020B0604030504040204" pitchFamily="50" charset="-128"/>
                <a:cs typeface="Segoe UI" panose="020B0502040204020203" pitchFamily="34" charset="0"/>
              </a:rPr>
              <a:t>日本気候リーダーズ・パートナーシップ </a:t>
            </a:r>
            <a:r>
              <a:rPr lang="en-US" altLang="ja-JP" sz="900" dirty="0">
                <a:latin typeface="Segoe UI" panose="020B0502040204020203" pitchFamily="34" charset="0"/>
                <a:ea typeface="メイリオ" panose="020B0604030504040204" pitchFamily="50" charset="-128"/>
                <a:cs typeface="Segoe UI" panose="020B0502040204020203" pitchFamily="34" charset="0"/>
              </a:rPr>
              <a:t>FAQ (https://japan-clp.jp/membership/faq-reoh) </a:t>
            </a:r>
            <a:r>
              <a:rPr lang="ja-JP" altLang="en-US" sz="900" dirty="0">
                <a:latin typeface="Segoe UI" panose="020B0502040204020203" pitchFamily="34" charset="0"/>
                <a:ea typeface="メイリオ" panose="020B0604030504040204" pitchFamily="50" charset="-128"/>
                <a:cs typeface="Segoe UI" panose="020B0502040204020203" pitchFamily="34" charset="0"/>
              </a:rPr>
              <a:t>を基に作成</a:t>
            </a:r>
          </a:p>
        </p:txBody>
      </p:sp>
    </p:spTree>
    <p:extLst>
      <p:ext uri="{BB962C8B-B14F-4D97-AF65-F5344CB8AC3E}">
        <p14:creationId xmlns:p14="http://schemas.microsoft.com/office/powerpoint/2010/main" val="4234700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F20598-D26F-3F90-DE11-B3EA5210099E}"/>
              </a:ext>
            </a:extLst>
          </p:cNvPr>
          <p:cNvSpPr>
            <a:spLocks noGrp="1"/>
          </p:cNvSpPr>
          <p:nvPr>
            <p:ph type="title"/>
          </p:nvPr>
        </p:nvSpPr>
        <p:spPr/>
        <p:txBody>
          <a:bodyPr/>
          <a:lstStyle/>
          <a:p>
            <a:r>
              <a:rPr lang="en-US" altLang="ja-JP" dirty="0"/>
              <a:t>RE100</a:t>
            </a:r>
            <a:r>
              <a:rPr lang="ja-JP" altLang="en-US" dirty="0"/>
              <a:t>の再エネ調達手法</a:t>
            </a:r>
            <a:endParaRPr kumimoji="1" lang="ja-JP" altLang="en-US" dirty="0"/>
          </a:p>
        </p:txBody>
      </p:sp>
      <p:sp>
        <p:nvSpPr>
          <p:cNvPr id="3" name="コンテンツ プレースホルダー 2">
            <a:extLst>
              <a:ext uri="{FF2B5EF4-FFF2-40B4-BE49-F238E27FC236}">
                <a16:creationId xmlns:a16="http://schemas.microsoft.com/office/drawing/2014/main" id="{B7267F3C-2576-AA09-7CBC-8C52178ECEF9}"/>
              </a:ext>
            </a:extLst>
          </p:cNvPr>
          <p:cNvSpPr>
            <a:spLocks noGrp="1"/>
          </p:cNvSpPr>
          <p:nvPr>
            <p:ph sz="quarter" idx="12"/>
          </p:nvPr>
        </p:nvSpPr>
        <p:spPr>
          <a:xfrm>
            <a:off x="161925" y="1110920"/>
            <a:ext cx="10367963" cy="634941"/>
          </a:xfrm>
        </p:spPr>
        <p:txBody>
          <a:bodyPr/>
          <a:lstStyle/>
          <a:p>
            <a:r>
              <a:rPr lang="en-US" altLang="ja-JP" dirty="0"/>
              <a:t>RE100</a:t>
            </a:r>
            <a:r>
              <a:rPr lang="ja-JP" altLang="en-US" dirty="0"/>
              <a:t>の再エネ電力調達手法としては以下の</a:t>
            </a:r>
            <a:r>
              <a:rPr lang="en-US" altLang="ja-JP" dirty="0"/>
              <a:t>5</a:t>
            </a:r>
            <a:r>
              <a:rPr lang="ja-JP" altLang="en-US" dirty="0"/>
              <a:t>種類、</a:t>
            </a:r>
            <a:r>
              <a:rPr lang="en-US" altLang="ja-JP" dirty="0"/>
              <a:t>8</a:t>
            </a:r>
            <a:r>
              <a:rPr lang="ja-JP" altLang="en-US" dirty="0"/>
              <a:t>手法に分類</a:t>
            </a:r>
            <a:endParaRPr lang="en-US" altLang="ja-JP" dirty="0"/>
          </a:p>
        </p:txBody>
      </p:sp>
      <p:graphicFrame>
        <p:nvGraphicFramePr>
          <p:cNvPr id="14" name="表 13"/>
          <p:cNvGraphicFramePr>
            <a:graphicFrameLocks noGrp="1"/>
          </p:cNvGraphicFramePr>
          <p:nvPr>
            <p:extLst>
              <p:ext uri="{D42A27DB-BD31-4B8C-83A1-F6EECF244321}">
                <p14:modId xmlns:p14="http://schemas.microsoft.com/office/powerpoint/2010/main" val="3269527210"/>
              </p:ext>
            </p:extLst>
          </p:nvPr>
        </p:nvGraphicFramePr>
        <p:xfrm>
          <a:off x="1570017" y="2379131"/>
          <a:ext cx="8959871" cy="4175760"/>
        </p:xfrm>
        <a:graphic>
          <a:graphicData uri="http://schemas.openxmlformats.org/drawingml/2006/table">
            <a:tbl>
              <a:tblPr firstRow="1" bandRow="1"/>
              <a:tblGrid>
                <a:gridCol w="8959871">
                  <a:extLst>
                    <a:ext uri="{9D8B030D-6E8A-4147-A177-3AD203B41FA5}">
                      <a16:colId xmlns:a16="http://schemas.microsoft.com/office/drawing/2014/main" val="20000"/>
                    </a:ext>
                  </a:extLst>
                </a:gridCol>
              </a:tblGrid>
              <a:tr h="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en-US" altLang="ja-JP" sz="2000" b="1" dirty="0">
                          <a:solidFill>
                            <a:schemeClr val="tx1"/>
                          </a:solidFill>
                          <a:latin typeface="+mn-ea"/>
                          <a:ea typeface="+mn-ea"/>
                        </a:rPr>
                        <a:t>1.</a:t>
                      </a:r>
                      <a:r>
                        <a:rPr kumimoji="1" lang="ja-JP" altLang="en-US" sz="2000" b="1" dirty="0">
                          <a:solidFill>
                            <a:schemeClr val="tx1"/>
                          </a:solidFill>
                          <a:latin typeface="+mn-ea"/>
                          <a:ea typeface="+mn-ea"/>
                        </a:rPr>
                        <a:t>　企業が保有する設備における自家発電</a:t>
                      </a: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0"/>
                  </a:ext>
                </a:extLst>
              </a:tr>
              <a:tr h="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en-US" altLang="ja-JP" sz="2000" b="1" dirty="0">
                          <a:solidFill>
                            <a:schemeClr val="tx1"/>
                          </a:solidFill>
                          <a:latin typeface="+mn-ea"/>
                          <a:ea typeface="+mn-ea"/>
                        </a:rPr>
                        <a:t>2.</a:t>
                      </a:r>
                      <a:r>
                        <a:rPr kumimoji="1" lang="ja-JP" altLang="en-US" sz="2000" b="1" dirty="0">
                          <a:solidFill>
                            <a:schemeClr val="tx1"/>
                          </a:solidFill>
                          <a:latin typeface="+mn-ea"/>
                          <a:ea typeface="+mn-ea"/>
                        </a:rPr>
                        <a:t>　直接調達（発電事業者との契約）</a:t>
                      </a: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extLst>
                  <a:ext uri="{0D108BD9-81ED-4DB2-BD59-A6C34878D82A}">
                    <a16:rowId xmlns:a16="http://schemas.microsoft.com/office/drawing/2014/main" val="10002"/>
                  </a:ext>
                </a:extLst>
              </a:tr>
              <a:tr h="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indent="0">
                        <a:buFont typeface="+mj-lt"/>
                        <a:buNone/>
                      </a:pPr>
                      <a:r>
                        <a:rPr kumimoji="1" lang="en-US" altLang="ja-JP" sz="1800" dirty="0">
                          <a:solidFill>
                            <a:schemeClr val="tx1"/>
                          </a:solidFill>
                          <a:latin typeface="+mn-ea"/>
                          <a:ea typeface="+mn-ea"/>
                        </a:rPr>
                        <a:t>2.1</a:t>
                      </a:r>
                      <a:r>
                        <a:rPr kumimoji="1" lang="ja-JP" altLang="en-US" sz="1800" dirty="0">
                          <a:solidFill>
                            <a:schemeClr val="tx1"/>
                          </a:solidFill>
                          <a:latin typeface="+mn-ea"/>
                          <a:ea typeface="+mn-ea"/>
                        </a:rPr>
                        <a:t>　フィジカル</a:t>
                      </a:r>
                      <a:r>
                        <a:rPr kumimoji="1" lang="en-US" altLang="ja-JP" sz="1800" dirty="0">
                          <a:solidFill>
                            <a:schemeClr val="tx1"/>
                          </a:solidFill>
                          <a:latin typeface="+mn-ea"/>
                          <a:ea typeface="+mn-ea"/>
                        </a:rPr>
                        <a:t>PPA</a:t>
                      </a: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1" lang="en-US" altLang="ja-JP" sz="1800" kern="1200" dirty="0">
                          <a:solidFill>
                            <a:schemeClr val="tx1"/>
                          </a:solidFill>
                          <a:latin typeface="+mn-ea"/>
                          <a:ea typeface="+mn-ea"/>
                          <a:cs typeface="+mn-cs"/>
                        </a:rPr>
                        <a:t>2.2</a:t>
                      </a:r>
                      <a:r>
                        <a:rPr kumimoji="1" lang="ja-JP" altLang="en-US" sz="1800" kern="1200" dirty="0">
                          <a:solidFill>
                            <a:schemeClr val="tx1"/>
                          </a:solidFill>
                          <a:latin typeface="+mn-ea"/>
                          <a:ea typeface="+mn-ea"/>
                          <a:cs typeface="+mn-cs"/>
                        </a:rPr>
                        <a:t>　バーチャル</a:t>
                      </a:r>
                      <a:r>
                        <a:rPr kumimoji="1" lang="en-US" altLang="ja-JP" sz="1800" kern="1200" dirty="0">
                          <a:solidFill>
                            <a:schemeClr val="tx1"/>
                          </a:solidFill>
                          <a:latin typeface="+mn-ea"/>
                          <a:ea typeface="+mn-ea"/>
                          <a:cs typeface="+mn-cs"/>
                        </a:rPr>
                        <a:t>PPA</a:t>
                      </a:r>
                      <a:endParaRPr kumimoji="1" lang="ja-JP" altLang="en-US" sz="1800" dirty="0">
                        <a:solidFill>
                          <a:schemeClr val="tx1"/>
                        </a:solidFill>
                        <a:latin typeface="+mn-ea"/>
                        <a:ea typeface="+mn-ea"/>
                        <a:cs typeface="Meiryo UI" panose="020B0604030504040204" pitchFamily="50" charset="-128"/>
                      </a:endParaRP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black"/>
                          </a:solidFill>
                          <a:effectLst/>
                          <a:uLnTx/>
                          <a:uFillTx/>
                          <a:latin typeface="+mn-ea"/>
                          <a:ea typeface="+mn-ea"/>
                          <a:cs typeface="+mn-cs"/>
                        </a:rPr>
                        <a:t>3.</a:t>
                      </a:r>
                      <a:r>
                        <a:rPr kumimoji="1" lang="ja-JP" altLang="en-US" sz="2000" b="1" i="0" u="none" strike="noStrike" kern="1200" cap="none" spc="0" normalizeH="0" baseline="0" noProof="0" dirty="0">
                          <a:ln>
                            <a:noFill/>
                          </a:ln>
                          <a:solidFill>
                            <a:prstClr val="black"/>
                          </a:solidFill>
                          <a:effectLst/>
                          <a:uLnTx/>
                          <a:uFillTx/>
                          <a:latin typeface="+mn-ea"/>
                          <a:ea typeface="+mn-ea"/>
                          <a:cs typeface="+mn-cs"/>
                        </a:rPr>
                        <a:t>　電力小売との契約</a:t>
                      </a: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2175374076"/>
                  </a:ext>
                </a:extLst>
              </a:tr>
              <a:tr h="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indent="0">
                        <a:buFont typeface="+mj-lt"/>
                        <a:buNone/>
                      </a:pPr>
                      <a:r>
                        <a:rPr kumimoji="1" lang="en-US" altLang="ja-JP" sz="1800" dirty="0">
                          <a:solidFill>
                            <a:schemeClr val="tx1"/>
                          </a:solidFill>
                          <a:latin typeface="+mn-ea"/>
                          <a:ea typeface="+mn-ea"/>
                          <a:cs typeface="Meiryo UI" panose="020B0604030504040204" pitchFamily="50" charset="-128"/>
                        </a:rPr>
                        <a:t>3.1</a:t>
                      </a:r>
                      <a:r>
                        <a:rPr kumimoji="1" lang="ja-JP" altLang="en-US" sz="1800" dirty="0">
                          <a:solidFill>
                            <a:schemeClr val="tx1"/>
                          </a:solidFill>
                          <a:latin typeface="+mn-ea"/>
                          <a:ea typeface="+mn-ea"/>
                          <a:cs typeface="Meiryo UI" panose="020B0604030504040204" pitchFamily="50" charset="-128"/>
                        </a:rPr>
                        <a:t>　電力小売とのプロジェクト特定契約</a:t>
                      </a:r>
                      <a:endParaRPr kumimoji="1" lang="ja-JP" altLang="en-US" sz="1800" dirty="0">
                        <a:solidFill>
                          <a:schemeClr val="tx1"/>
                        </a:solidFill>
                        <a:latin typeface="+mn-ea"/>
                        <a:ea typeface="+mn-ea"/>
                      </a:endParaRP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1" lang="en-US" altLang="ja-JP" sz="1800" dirty="0">
                          <a:solidFill>
                            <a:schemeClr val="tx1"/>
                          </a:solidFill>
                          <a:latin typeface="+mn-ea"/>
                          <a:ea typeface="+mn-ea"/>
                          <a:cs typeface="Meiryo UI" panose="020B0604030504040204" pitchFamily="50" charset="-128"/>
                        </a:rPr>
                        <a:t>3.2</a:t>
                      </a:r>
                      <a:r>
                        <a:rPr kumimoji="1" lang="ja-JP" altLang="en-US" sz="1800" dirty="0">
                          <a:solidFill>
                            <a:schemeClr val="tx1"/>
                          </a:solidFill>
                          <a:latin typeface="+mn-ea"/>
                          <a:ea typeface="+mn-ea"/>
                          <a:cs typeface="Meiryo UI" panose="020B0604030504040204" pitchFamily="50" charset="-128"/>
                        </a:rPr>
                        <a:t>　電力小売との小売供給契約（再エネ電力メニュー）</a:t>
                      </a:r>
                      <a:endParaRPr kumimoji="1" lang="en-US" altLang="ja-JP" sz="1800" dirty="0">
                        <a:solidFill>
                          <a:schemeClr val="tx1"/>
                        </a:solidFill>
                        <a:latin typeface="+mn-ea"/>
                        <a:ea typeface="+mn-ea"/>
                        <a:cs typeface="Meiryo UI" panose="020B0604030504040204" pitchFamily="50" charset="-128"/>
                      </a:endParaRP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black"/>
                          </a:solidFill>
                          <a:effectLst/>
                          <a:uLnTx/>
                          <a:uFillTx/>
                          <a:latin typeface="+mn-ea"/>
                          <a:ea typeface="+mn-ea"/>
                          <a:cs typeface="+mn-cs"/>
                        </a:rPr>
                        <a:t>4.</a:t>
                      </a:r>
                      <a:r>
                        <a:rPr kumimoji="1" lang="ja-JP" altLang="en-US" sz="2000" b="1" i="0" u="none" strike="noStrike" kern="1200" cap="none" spc="0" normalizeH="0" baseline="0" noProof="0" dirty="0">
                          <a:ln>
                            <a:noFill/>
                          </a:ln>
                          <a:solidFill>
                            <a:prstClr val="black"/>
                          </a:solidFill>
                          <a:effectLst/>
                          <a:uLnTx/>
                          <a:uFillTx/>
                          <a:latin typeface="+mn-ea"/>
                          <a:ea typeface="+mn-ea"/>
                          <a:cs typeface="+mn-cs"/>
                        </a:rPr>
                        <a:t>　再エネ電力証書（</a:t>
                      </a:r>
                      <a:r>
                        <a:rPr kumimoji="1" lang="en-US" altLang="ja-JP" sz="2000" b="1" i="0" u="none" strike="noStrike" kern="1200" cap="none" spc="0" normalizeH="0" baseline="0" noProof="0" dirty="0">
                          <a:ln>
                            <a:noFill/>
                          </a:ln>
                          <a:solidFill>
                            <a:prstClr val="black"/>
                          </a:solidFill>
                          <a:effectLst/>
                          <a:uLnTx/>
                          <a:uFillTx/>
                          <a:latin typeface="+mn-ea"/>
                          <a:ea typeface="+mn-ea"/>
                          <a:cs typeface="+mn-cs"/>
                        </a:rPr>
                        <a:t>EAC)</a:t>
                      </a:r>
                      <a:r>
                        <a:rPr kumimoji="1" lang="ja-JP" altLang="en-US" sz="2000" b="1" i="0" u="none" strike="noStrike" kern="1200" cap="none" spc="0" normalizeH="0" baseline="0" noProof="0" dirty="0">
                          <a:ln>
                            <a:noFill/>
                          </a:ln>
                          <a:solidFill>
                            <a:prstClr val="black"/>
                          </a:solidFill>
                          <a:effectLst/>
                          <a:uLnTx/>
                          <a:uFillTx/>
                          <a:latin typeface="+mn-ea"/>
                          <a:ea typeface="+mn-ea"/>
                          <a:cs typeface="+mn-cs"/>
                        </a:rPr>
                        <a:t>の調達</a:t>
                      </a: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10007"/>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1" lang="en-US" altLang="ja-JP" sz="2000" b="1" i="0" u="none" strike="noStrike" kern="1200" cap="none" spc="0" normalizeH="0" baseline="0" noProof="0" dirty="0">
                          <a:ln>
                            <a:noFill/>
                          </a:ln>
                          <a:solidFill>
                            <a:prstClr val="black"/>
                          </a:solidFill>
                          <a:effectLst/>
                          <a:uLnTx/>
                          <a:uFillTx/>
                          <a:latin typeface="+mn-ea"/>
                          <a:ea typeface="+mn-ea"/>
                          <a:cs typeface="+mn-cs"/>
                        </a:rPr>
                        <a:t>5.</a:t>
                      </a:r>
                      <a:r>
                        <a:rPr kumimoji="1" lang="ja-JP" altLang="en-US" sz="2000" b="1" i="0" u="none" strike="noStrike" kern="1200" cap="none" spc="0" normalizeH="0" baseline="0" noProof="0" dirty="0">
                          <a:ln>
                            <a:noFill/>
                          </a:ln>
                          <a:solidFill>
                            <a:prstClr val="black"/>
                          </a:solidFill>
                          <a:effectLst/>
                          <a:uLnTx/>
                          <a:uFillTx/>
                          <a:latin typeface="+mn-ea"/>
                          <a:ea typeface="+mn-ea"/>
                          <a:cs typeface="+mn-cs"/>
                        </a:rPr>
                        <a:t>　受動的調達</a:t>
                      </a:r>
                      <a:endParaRPr kumimoji="1" lang="en-US" altLang="ja-JP" sz="2000" baseline="0" dirty="0">
                        <a:solidFill>
                          <a:schemeClr val="tx1"/>
                        </a:solidFill>
                        <a:latin typeface="+mn-ea"/>
                        <a:ea typeface="+mn-ea"/>
                        <a:cs typeface="Meiryo UI" panose="020B0604030504040204" pitchFamily="50" charset="-128"/>
                      </a:endParaRP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10008"/>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1" lang="en-US" altLang="ja-JP" sz="1800" baseline="0" dirty="0">
                          <a:solidFill>
                            <a:schemeClr val="tx1"/>
                          </a:solidFill>
                          <a:latin typeface="+mn-ea"/>
                          <a:ea typeface="+mn-ea"/>
                          <a:cs typeface="Meiryo UI" panose="020B0604030504040204" pitchFamily="50" charset="-128"/>
                        </a:rPr>
                        <a:t>5.1</a:t>
                      </a:r>
                      <a:r>
                        <a:rPr kumimoji="1" lang="ja-JP" altLang="en-US" sz="1800" baseline="0" dirty="0">
                          <a:solidFill>
                            <a:schemeClr val="tx1"/>
                          </a:solidFill>
                          <a:latin typeface="+mn-ea"/>
                          <a:ea typeface="+mn-ea"/>
                          <a:cs typeface="Meiryo UI" panose="020B0604030504040204" pitchFamily="50" charset="-128"/>
                        </a:rPr>
                        <a:t>　再エネ電力証書（</a:t>
                      </a:r>
                      <a:r>
                        <a:rPr kumimoji="1" lang="en-US" altLang="ja-JP" sz="1800" baseline="0" dirty="0">
                          <a:solidFill>
                            <a:schemeClr val="tx1"/>
                          </a:solidFill>
                          <a:latin typeface="+mn-ea"/>
                          <a:ea typeface="+mn-ea"/>
                          <a:cs typeface="Meiryo UI" panose="020B0604030504040204" pitchFamily="50" charset="-128"/>
                        </a:rPr>
                        <a:t>EAC)</a:t>
                      </a:r>
                      <a:r>
                        <a:rPr kumimoji="1" lang="ja-JP" altLang="en-US" sz="1800" baseline="0" dirty="0">
                          <a:solidFill>
                            <a:schemeClr val="tx1"/>
                          </a:solidFill>
                          <a:latin typeface="+mn-ea"/>
                          <a:ea typeface="+mn-ea"/>
                          <a:cs typeface="Meiryo UI" panose="020B0604030504040204" pitchFamily="50" charset="-128"/>
                        </a:rPr>
                        <a:t>で裏付けられた系統からのデフォルトでの再エネ電力調達</a:t>
                      </a:r>
                      <a:endParaRPr kumimoji="1" lang="en-US" altLang="ja-JP" sz="1800" baseline="0" dirty="0">
                        <a:solidFill>
                          <a:schemeClr val="tx1"/>
                        </a:solidFill>
                        <a:latin typeface="+mn-ea"/>
                        <a:ea typeface="+mn-ea"/>
                        <a:cs typeface="Meiryo UI" panose="020B0604030504040204" pitchFamily="50" charset="-128"/>
                      </a:endParaRP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1" lang="en-US" altLang="ja-JP" sz="1800" baseline="0" dirty="0">
                          <a:solidFill>
                            <a:schemeClr val="tx1"/>
                          </a:solidFill>
                          <a:latin typeface="+mn-ea"/>
                          <a:ea typeface="+mn-ea"/>
                          <a:cs typeface="Meiryo UI" panose="020B0604030504040204" pitchFamily="50" charset="-128"/>
                        </a:rPr>
                        <a:t>5.2</a:t>
                      </a:r>
                      <a:r>
                        <a:rPr kumimoji="1" lang="ja-JP" altLang="en-US" sz="1800" baseline="0" dirty="0">
                          <a:solidFill>
                            <a:schemeClr val="tx1"/>
                          </a:solidFill>
                          <a:latin typeface="+mn-ea"/>
                          <a:ea typeface="+mn-ea"/>
                          <a:cs typeface="Meiryo UI" panose="020B0604030504040204" pitchFamily="50" charset="-128"/>
                        </a:rPr>
                        <a:t>　再エネ電力の割合が</a:t>
                      </a:r>
                      <a:r>
                        <a:rPr kumimoji="1" lang="en-US" altLang="ja-JP" sz="1800" baseline="0" dirty="0">
                          <a:solidFill>
                            <a:schemeClr val="tx1"/>
                          </a:solidFill>
                          <a:latin typeface="+mn-ea"/>
                          <a:ea typeface="+mn-ea"/>
                          <a:cs typeface="Meiryo UI" panose="020B0604030504040204" pitchFamily="50" charset="-128"/>
                        </a:rPr>
                        <a:t>95%</a:t>
                      </a:r>
                      <a:r>
                        <a:rPr kumimoji="1" lang="ja-JP" altLang="en-US" sz="1800" baseline="0" dirty="0">
                          <a:solidFill>
                            <a:schemeClr val="tx1"/>
                          </a:solidFill>
                          <a:latin typeface="+mn-ea"/>
                          <a:ea typeface="+mn-ea"/>
                          <a:cs typeface="Meiryo UI" panose="020B0604030504040204" pitchFamily="50" charset="-128"/>
                        </a:rPr>
                        <a:t>以上の系統からのデフォルトでの調達</a:t>
                      </a:r>
                    </a:p>
                  </a:txBody>
                  <a:tcPr anchor="ct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8010950"/>
                  </a:ext>
                </a:extLst>
              </a:tr>
            </a:tbl>
          </a:graphicData>
        </a:graphic>
      </p:graphicFrame>
      <p:sp>
        <p:nvSpPr>
          <p:cNvPr id="15" name="テキスト ボックス 14"/>
          <p:cNvSpPr txBox="1"/>
          <p:nvPr/>
        </p:nvSpPr>
        <p:spPr>
          <a:xfrm>
            <a:off x="231189" y="2379131"/>
            <a:ext cx="1338828" cy="369332"/>
          </a:xfrm>
          <a:prstGeom prst="rect">
            <a:avLst/>
          </a:prstGeom>
          <a:noFill/>
        </p:spPr>
        <p:txBody>
          <a:bodyPr wrap="none" rtlCol="0">
            <a:spAutoFit/>
          </a:bodyPr>
          <a:lstStyle/>
          <a:p>
            <a:pPr defTabSz="914400" fontAlgn="base">
              <a:spcBef>
                <a:spcPct val="0"/>
              </a:spcBef>
              <a:spcAft>
                <a:spcPct val="0"/>
              </a:spcAft>
            </a:pPr>
            <a:r>
              <a:rPr lang="ja-JP" altLang="en-US" sz="1800" b="1" dirty="0">
                <a:solidFill>
                  <a:prstClr val="black"/>
                </a:solidFill>
                <a:latin typeface="Segoe UI"/>
              </a:rPr>
              <a:t>■調達手法</a:t>
            </a:r>
          </a:p>
        </p:txBody>
      </p:sp>
      <p:sp>
        <p:nvSpPr>
          <p:cNvPr id="4" name="Text Box 9">
            <a:extLst>
              <a:ext uri="{FF2B5EF4-FFF2-40B4-BE49-F238E27FC236}">
                <a16:creationId xmlns:a16="http://schemas.microsoft.com/office/drawing/2014/main" id="{36C712AF-D807-DA5C-EC6A-CFEE18508C88}"/>
              </a:ext>
            </a:extLst>
          </p:cNvPr>
          <p:cNvSpPr txBox="1">
            <a:spLocks noChangeArrowheads="1"/>
          </p:cNvSpPr>
          <p:nvPr/>
        </p:nvSpPr>
        <p:spPr bwMode="auto">
          <a:xfrm>
            <a:off x="629383" y="7188161"/>
            <a:ext cx="9433047"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352425" indent="-352425" latinLnBrk="1">
              <a:defRPr/>
            </a:pP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 RE100 Technical Criteria </a:t>
            </a:r>
            <a:r>
              <a:rPr lang="en-US" altLang="ja-JP" sz="900" dirty="0">
                <a:latin typeface="Segoe UI" panose="020B0502040204020203" pitchFamily="34" charset="0"/>
                <a:ea typeface="メイリオ" panose="020B0604030504040204" pitchFamily="50" charset="-128"/>
                <a:cs typeface="Segoe UI" panose="020B0502040204020203" pitchFamily="34" charset="0"/>
              </a:rPr>
              <a:t>(https://www.there100.org/sites/re100/files/2025-04/RE100%20technical%20criteria%20%2B%20appendices%20%2815%20April%202025%29.pdf), </a:t>
            </a:r>
            <a:br>
              <a:rPr lang="en-US" altLang="ja-JP" sz="900" dirty="0">
                <a:latin typeface="Segoe UI" panose="020B0502040204020203" pitchFamily="34" charset="0"/>
                <a:ea typeface="メイリオ" panose="020B0604030504040204" pitchFamily="50" charset="-128"/>
                <a:cs typeface="Segoe UI" panose="020B0502040204020203" pitchFamily="34" charset="0"/>
              </a:rPr>
            </a:br>
            <a:r>
              <a:rPr lang="ja-JP" altLang="en-US" sz="900" dirty="0">
                <a:latin typeface="Segoe UI" panose="020B0502040204020203" pitchFamily="34" charset="0"/>
                <a:ea typeface="メイリオ" panose="020B0604030504040204" pitchFamily="50" charset="-128"/>
                <a:cs typeface="Segoe UI" panose="020B0502040204020203" pitchFamily="34" charset="0"/>
              </a:rPr>
              <a:t>日本気候リーダーズ・パートナーシップ </a:t>
            </a:r>
            <a:r>
              <a:rPr lang="en-US" altLang="ja-JP" sz="900" dirty="0">
                <a:latin typeface="Segoe UI" panose="020B0502040204020203" pitchFamily="34" charset="0"/>
                <a:ea typeface="メイリオ" panose="020B0604030504040204" pitchFamily="50" charset="-128"/>
                <a:cs typeface="Segoe UI" panose="020B0502040204020203" pitchFamily="34" charset="0"/>
              </a:rPr>
              <a:t>FAQ (https://japan-clp.jp/membership/faq-reoh) </a:t>
            </a:r>
            <a:r>
              <a:rPr lang="ja-JP" altLang="en-US" sz="900" dirty="0">
                <a:latin typeface="Segoe UI" panose="020B0502040204020203" pitchFamily="34" charset="0"/>
                <a:ea typeface="メイリオ" panose="020B0604030504040204" pitchFamily="50" charset="-128"/>
                <a:cs typeface="Segoe UI" panose="020B0502040204020203" pitchFamily="34" charset="0"/>
              </a:rPr>
              <a:t>を基に作成</a:t>
            </a:r>
          </a:p>
        </p:txBody>
      </p:sp>
    </p:spTree>
    <p:extLst>
      <p:ext uri="{BB962C8B-B14F-4D97-AF65-F5344CB8AC3E}">
        <p14:creationId xmlns:p14="http://schemas.microsoft.com/office/powerpoint/2010/main" val="3477162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RE100</a:t>
            </a:r>
            <a:r>
              <a:rPr lang="ja-JP" altLang="en-US" dirty="0"/>
              <a:t>の運営機関</a:t>
            </a:r>
            <a:endParaRPr kumimoji="1" lang="ja-JP" altLang="en-US" dirty="0"/>
          </a:p>
        </p:txBody>
      </p:sp>
      <p:sp>
        <p:nvSpPr>
          <p:cNvPr id="3" name="コンテンツ プレースホルダー 2"/>
          <p:cNvSpPr>
            <a:spLocks noGrp="1"/>
          </p:cNvSpPr>
          <p:nvPr>
            <p:ph sz="quarter" idx="12"/>
          </p:nvPr>
        </p:nvSpPr>
        <p:spPr>
          <a:xfrm>
            <a:off x="161925" y="1110920"/>
            <a:ext cx="10367963" cy="1404382"/>
          </a:xfrm>
        </p:spPr>
        <p:txBody>
          <a:bodyPr/>
          <a:lstStyle/>
          <a:p>
            <a:r>
              <a:rPr lang="en-US" altLang="ja-JP" dirty="0"/>
              <a:t>CDP</a:t>
            </a:r>
            <a:r>
              <a:rPr lang="ja-JP" altLang="en-US" dirty="0"/>
              <a:t>とのパートナーシップの下、</a:t>
            </a:r>
            <a:r>
              <a:rPr lang="en-US" altLang="ja-JP" dirty="0"/>
              <a:t>The</a:t>
            </a:r>
            <a:r>
              <a:rPr lang="ja-JP" altLang="en-US" dirty="0"/>
              <a:t> </a:t>
            </a:r>
            <a:r>
              <a:rPr lang="en-US" altLang="ja-JP" dirty="0"/>
              <a:t>Climate</a:t>
            </a:r>
            <a:r>
              <a:rPr lang="ja-JP" altLang="en-US" dirty="0"/>
              <a:t> </a:t>
            </a:r>
            <a:r>
              <a:rPr lang="en-US" altLang="ja-JP" dirty="0"/>
              <a:t>Group</a:t>
            </a:r>
            <a:r>
              <a:rPr lang="ja-JP" altLang="en-US" dirty="0"/>
              <a:t>が運営</a:t>
            </a:r>
            <a:endParaRPr lang="en-US" altLang="ja-JP" dirty="0"/>
          </a:p>
          <a:p>
            <a:r>
              <a:rPr lang="ja-JP" altLang="en-US" dirty="0"/>
              <a:t>日本窓口は</a:t>
            </a:r>
            <a:r>
              <a:rPr lang="en-US" altLang="ja-JP" dirty="0"/>
              <a:t>JCLP</a:t>
            </a:r>
            <a:r>
              <a:rPr lang="ja-JP" altLang="en-US" dirty="0"/>
              <a:t>が担当</a:t>
            </a:r>
            <a:endParaRPr lang="en-US" altLang="ja-JP" dirty="0"/>
          </a:p>
          <a:p>
            <a:r>
              <a:rPr lang="en-US" altLang="ja-JP" dirty="0"/>
              <a:t>We Mean Business</a:t>
            </a:r>
            <a:r>
              <a:rPr lang="ja-JP" altLang="en-US" dirty="0"/>
              <a:t>（</a:t>
            </a:r>
            <a:r>
              <a:rPr lang="en-US" altLang="ja-JP" dirty="0"/>
              <a:t>WMB</a:t>
            </a:r>
            <a:r>
              <a:rPr lang="ja-JP" altLang="en-US" dirty="0"/>
              <a:t>）の取組の一つとして実施</a:t>
            </a:r>
            <a:endParaRPr lang="en-US" altLang="ja-JP" dirty="0"/>
          </a:p>
        </p:txBody>
      </p:sp>
      <p:pic>
        <p:nvPicPr>
          <p:cNvPr id="5" name="Picture 2">
            <a:extLst>
              <a:ext uri="{FF2B5EF4-FFF2-40B4-BE49-F238E27FC236}">
                <a16:creationId xmlns:a16="http://schemas.microsoft.com/office/drawing/2014/main" id="{408B75AF-F64C-4E62-9CAC-5E352D04C652}"/>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768504" y="2925845"/>
            <a:ext cx="6791887" cy="1621263"/>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5645" y="5054895"/>
            <a:ext cx="3765945" cy="1872992"/>
          </a:xfrm>
          <a:prstGeom prst="rect">
            <a:avLst/>
          </a:prstGeom>
        </p:spPr>
      </p:pic>
      <p:sp>
        <p:nvSpPr>
          <p:cNvPr id="4" name="フローチャート: 代替処理 3">
            <a:extLst>
              <a:ext uri="{FF2B5EF4-FFF2-40B4-BE49-F238E27FC236}">
                <a16:creationId xmlns:a16="http://schemas.microsoft.com/office/drawing/2014/main" id="{0C4B55DE-A865-5E05-C1B0-EAFB3A6B36A8}"/>
              </a:ext>
            </a:extLst>
          </p:cNvPr>
          <p:cNvSpPr/>
          <p:nvPr/>
        </p:nvSpPr>
        <p:spPr>
          <a:xfrm>
            <a:off x="2587557" y="5145932"/>
            <a:ext cx="5282120" cy="1621263"/>
          </a:xfrm>
          <a:prstGeom prst="flowChartAlternateProcess">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5E06C590-81C5-69C7-9945-FC00573A06D8}"/>
              </a:ext>
            </a:extLst>
          </p:cNvPr>
          <p:cNvSpPr/>
          <p:nvPr/>
        </p:nvSpPr>
        <p:spPr>
          <a:xfrm>
            <a:off x="4409316" y="4958203"/>
            <a:ext cx="1638603" cy="369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ja-JP" altLang="en-US" sz="2400" dirty="0">
                <a:solidFill>
                  <a:schemeClr val="tx1"/>
                </a:solidFill>
                <a:latin typeface="Meiryo UI" panose="020B0604030504040204" pitchFamily="50" charset="-128"/>
                <a:ea typeface="Meiryo UI" panose="020B0604030504040204" pitchFamily="50" charset="-128"/>
              </a:rPr>
              <a:t>日本窓口</a:t>
            </a:r>
          </a:p>
        </p:txBody>
      </p:sp>
    </p:spTree>
    <p:extLst>
      <p:ext uri="{BB962C8B-B14F-4D97-AF65-F5344CB8AC3E}">
        <p14:creationId xmlns:p14="http://schemas.microsoft.com/office/powerpoint/2010/main" val="1627498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RE100</a:t>
            </a:r>
            <a:r>
              <a:rPr lang="ja-JP" altLang="en-US" dirty="0"/>
              <a:t>に取組むメリット</a:t>
            </a:r>
            <a:endParaRPr kumimoji="1" lang="ja-JP" altLang="en-US" dirty="0"/>
          </a:p>
        </p:txBody>
      </p:sp>
      <p:sp>
        <p:nvSpPr>
          <p:cNvPr id="3" name="コンテンツ プレースホルダー 2"/>
          <p:cNvSpPr>
            <a:spLocks noGrp="1"/>
          </p:cNvSpPr>
          <p:nvPr>
            <p:ph sz="quarter" idx="12"/>
          </p:nvPr>
        </p:nvSpPr>
        <p:spPr>
          <a:xfrm>
            <a:off x="161925" y="1110920"/>
            <a:ext cx="10367963" cy="942717"/>
          </a:xfrm>
        </p:spPr>
        <p:txBody>
          <a:bodyPr/>
          <a:lstStyle/>
          <a:p>
            <a:r>
              <a:rPr lang="ja-JP" altLang="en-US" dirty="0"/>
              <a:t>リスク回避・コスト削減・</a:t>
            </a:r>
            <a:r>
              <a:rPr lang="en-US" altLang="ja-JP" dirty="0"/>
              <a:t>ESG</a:t>
            </a:r>
            <a:r>
              <a:rPr lang="ja-JP" altLang="en-US" dirty="0"/>
              <a:t>投資の呼び込み・コネクションの拡大など、</a:t>
            </a:r>
            <a:r>
              <a:rPr lang="en-US" altLang="ja-JP" dirty="0"/>
              <a:t>RE100</a:t>
            </a:r>
            <a:r>
              <a:rPr lang="ja-JP" altLang="en-US" dirty="0" err="1"/>
              <a:t>には</a:t>
            </a:r>
            <a:r>
              <a:rPr lang="ja-JP" altLang="en-US" dirty="0"/>
              <a:t>様々なメリットがある</a:t>
            </a:r>
            <a:endParaRPr lang="en-US" altLang="ja-JP" dirty="0"/>
          </a:p>
        </p:txBody>
      </p:sp>
      <p:graphicFrame>
        <p:nvGraphicFramePr>
          <p:cNvPr id="7" name="表 6"/>
          <p:cNvGraphicFramePr>
            <a:graphicFrameLocks noGrp="1"/>
          </p:cNvGraphicFramePr>
          <p:nvPr/>
        </p:nvGraphicFramePr>
        <p:xfrm>
          <a:off x="349980" y="2285678"/>
          <a:ext cx="9649073" cy="5059680"/>
        </p:xfrm>
        <a:graphic>
          <a:graphicData uri="http://schemas.openxmlformats.org/drawingml/2006/table">
            <a:tbl>
              <a:tblPr firstCol="1" bandCol="1"/>
              <a:tblGrid>
                <a:gridCol w="1669072">
                  <a:extLst>
                    <a:ext uri="{9D8B030D-6E8A-4147-A177-3AD203B41FA5}">
                      <a16:colId xmlns:a16="http://schemas.microsoft.com/office/drawing/2014/main" val="20000"/>
                    </a:ext>
                  </a:extLst>
                </a:gridCol>
                <a:gridCol w="7980001">
                  <a:extLst>
                    <a:ext uri="{9D8B030D-6E8A-4147-A177-3AD203B41FA5}">
                      <a16:colId xmlns:a16="http://schemas.microsoft.com/office/drawing/2014/main" val="20001"/>
                    </a:ext>
                  </a:extLst>
                </a:gridCol>
              </a:tblGrid>
              <a:tr h="864566">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ja-JP" altLang="en-US" sz="2400" b="1" dirty="0"/>
                        <a:t>リスク回避</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2200" kern="1200" dirty="0">
                          <a:solidFill>
                            <a:schemeClr val="tx1"/>
                          </a:solidFill>
                          <a:latin typeface="+mj-ea"/>
                          <a:ea typeface="+mn-ea"/>
                          <a:cs typeface="Segoe UI" panose="020B0502040204020203" pitchFamily="34" charset="0"/>
                        </a:rPr>
                        <a:t>温暖化やエネルギーコストの上昇等、“化石燃料による発電＝リスク”という認識が世界的に高まっている</a:t>
                      </a:r>
                    </a:p>
                    <a:p>
                      <a:pPr marL="541338"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Ø"/>
                        <a:tabLst/>
                        <a:defRPr/>
                      </a:pPr>
                      <a:r>
                        <a:rPr kumimoji="1" lang="ja-JP" altLang="en-US" sz="2200" b="0" kern="1200" dirty="0">
                          <a:solidFill>
                            <a:srgbClr val="FF0000"/>
                          </a:solidFill>
                          <a:latin typeface="+mj-ea"/>
                          <a:ea typeface="+mn-ea"/>
                          <a:cs typeface="Segoe UI" panose="020B0502040204020203" pitchFamily="34" charset="0"/>
                        </a:rPr>
                        <a:t>再エネ電力への切替は化石燃料によるリスクを回避し、気候変動を防ぐ</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8934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ja-JP" altLang="en-US" sz="2400" b="1" dirty="0"/>
                        <a:t>コスト削減</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1587" marR="0" lvl="0" indent="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None/>
                        <a:tabLst/>
                        <a:defRPr/>
                      </a:pPr>
                      <a:r>
                        <a:rPr kumimoji="1" lang="ja-JP" altLang="en-US" sz="2200" kern="1200" dirty="0">
                          <a:solidFill>
                            <a:schemeClr val="tx1"/>
                          </a:solidFill>
                          <a:latin typeface="+mj-ea"/>
                          <a:ea typeface="+mn-ea"/>
                          <a:cs typeface="Segoe UI" panose="020B0502040204020203" pitchFamily="34" charset="0"/>
                        </a:rPr>
                        <a:t>企業が再エネ調達の必要性を発信することで、再エネの市場規模が拡大する</a:t>
                      </a:r>
                    </a:p>
                    <a:p>
                      <a:pPr marL="541338"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Ø"/>
                        <a:tabLst/>
                        <a:defRPr/>
                      </a:pPr>
                      <a:r>
                        <a:rPr kumimoji="1" lang="ja-JP" altLang="en-US" sz="2200" b="0" kern="1200" dirty="0">
                          <a:solidFill>
                            <a:srgbClr val="FF0000"/>
                          </a:solidFill>
                          <a:latin typeface="+mj-ea"/>
                          <a:ea typeface="+mn-ea"/>
                          <a:cs typeface="Segoe UI" panose="020B0502040204020203" pitchFamily="34" charset="0"/>
                        </a:rPr>
                        <a:t>調達選択肢の増加や、価格低下につながることで、安価で安定した再エネ供給を受けられるようになる</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934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en-US" altLang="ja-JP" sz="2400" b="1" dirty="0"/>
                        <a:t>ESG</a:t>
                      </a:r>
                      <a:r>
                        <a:rPr kumimoji="1" lang="ja-JP" altLang="en-US" sz="2400" b="1" dirty="0"/>
                        <a:t>投資</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1587" marR="0" lvl="0" indent="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None/>
                        <a:tabLst/>
                        <a:defRPr/>
                      </a:pPr>
                      <a:r>
                        <a:rPr kumimoji="1" lang="ja-JP" altLang="en-US" sz="2200" kern="1200" dirty="0">
                          <a:solidFill>
                            <a:schemeClr val="tx1"/>
                          </a:solidFill>
                          <a:latin typeface="+mj-ea"/>
                          <a:ea typeface="+mn-ea"/>
                          <a:cs typeface="Segoe UI" panose="020B0502040204020203" pitchFamily="34" charset="0"/>
                        </a:rPr>
                        <a:t>再エネを取り入れた事業運営は対外的に評価され、再エネの導入比率は</a:t>
                      </a:r>
                      <a:r>
                        <a:rPr kumimoji="1" lang="en-US" altLang="ja-JP" sz="2200" kern="1200" dirty="0">
                          <a:solidFill>
                            <a:schemeClr val="tx1"/>
                          </a:solidFill>
                          <a:latin typeface="+mj-ea"/>
                          <a:ea typeface="+mn-ea"/>
                          <a:cs typeface="Segoe UI" panose="020B0502040204020203" pitchFamily="34" charset="0"/>
                        </a:rPr>
                        <a:t>CDP</a:t>
                      </a:r>
                      <a:r>
                        <a:rPr kumimoji="1" lang="ja-JP" altLang="en-US" sz="2200" kern="1200" dirty="0">
                          <a:solidFill>
                            <a:schemeClr val="tx1"/>
                          </a:solidFill>
                          <a:latin typeface="+mj-ea"/>
                          <a:ea typeface="+mn-ea"/>
                          <a:cs typeface="Segoe UI" panose="020B0502040204020203" pitchFamily="34" charset="0"/>
                        </a:rPr>
                        <a:t>の加点対象にもなる</a:t>
                      </a:r>
                    </a:p>
                    <a:p>
                      <a:pPr marL="541338"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Ø"/>
                        <a:tabLst/>
                        <a:defRPr/>
                      </a:pPr>
                      <a:r>
                        <a:rPr kumimoji="1" lang="ja-JP" altLang="en-US" sz="2200" b="0" kern="1200" dirty="0">
                          <a:solidFill>
                            <a:srgbClr val="FF0000"/>
                          </a:solidFill>
                          <a:latin typeface="+mj-ea"/>
                          <a:ea typeface="+mn-ea"/>
                          <a:cs typeface="Segoe UI" panose="020B0502040204020203" pitchFamily="34" charset="0"/>
                        </a:rPr>
                        <a:t>投資家からの</a:t>
                      </a:r>
                      <a:r>
                        <a:rPr kumimoji="1" lang="en-US" altLang="ja-JP" sz="2200" b="0" kern="1200" dirty="0">
                          <a:solidFill>
                            <a:srgbClr val="FF0000"/>
                          </a:solidFill>
                          <a:latin typeface="+mj-ea"/>
                          <a:ea typeface="+mn-ea"/>
                          <a:cs typeface="Segoe UI" panose="020B0502040204020203" pitchFamily="34" charset="0"/>
                        </a:rPr>
                        <a:t>ESG</a:t>
                      </a:r>
                      <a:r>
                        <a:rPr kumimoji="1" lang="ja-JP" altLang="en-US" sz="2200" b="0" kern="1200" dirty="0">
                          <a:solidFill>
                            <a:srgbClr val="FF0000"/>
                          </a:solidFill>
                          <a:latin typeface="+mj-ea"/>
                          <a:ea typeface="+mn-ea"/>
                          <a:cs typeface="Segoe UI" panose="020B0502040204020203" pitchFamily="34" charset="0"/>
                        </a:rPr>
                        <a:t>投資の呼び込みに役立つ</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8934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ja-JP" altLang="en-US" sz="2400" b="1" dirty="0"/>
                        <a:t>コネクション</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1587" marR="0" lvl="0" indent="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None/>
                        <a:tabLst/>
                        <a:defRPr/>
                      </a:pPr>
                      <a:r>
                        <a:rPr kumimoji="1" lang="ja-JP" altLang="en-US" sz="2200" kern="1200" dirty="0">
                          <a:solidFill>
                            <a:schemeClr val="tx1"/>
                          </a:solidFill>
                          <a:latin typeface="+mj-ea"/>
                          <a:ea typeface="+mn-ea"/>
                          <a:cs typeface="Segoe UI" panose="020B0502040204020203" pitchFamily="34" charset="0"/>
                        </a:rPr>
                        <a:t>再エネ</a:t>
                      </a:r>
                      <a:r>
                        <a:rPr kumimoji="1" lang="en-US" altLang="ja-JP" sz="2200" kern="1200" dirty="0">
                          <a:solidFill>
                            <a:schemeClr val="tx1"/>
                          </a:solidFill>
                          <a:latin typeface="+mj-ea"/>
                          <a:ea typeface="+mn-ea"/>
                          <a:cs typeface="Segoe UI" panose="020B0502040204020203" pitchFamily="34" charset="0"/>
                        </a:rPr>
                        <a:t>100</a:t>
                      </a:r>
                      <a:r>
                        <a:rPr kumimoji="1" lang="ja-JP" altLang="en-US" sz="2200" kern="1200" dirty="0">
                          <a:solidFill>
                            <a:schemeClr val="tx1"/>
                          </a:solidFill>
                          <a:latin typeface="+mj-ea"/>
                          <a:ea typeface="+mn-ea"/>
                          <a:cs typeface="Segoe UI" panose="020B0502040204020203" pitchFamily="34" charset="0"/>
                        </a:rPr>
                        <a:t>％調達をコミットすることは、世界的な対外アピールになる</a:t>
                      </a:r>
                    </a:p>
                    <a:p>
                      <a:pPr marL="541338"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Ø"/>
                        <a:tabLst/>
                        <a:defRPr/>
                      </a:pPr>
                      <a:r>
                        <a:rPr kumimoji="1" lang="ja-JP" altLang="en-US" sz="2200" b="0" kern="1200" dirty="0">
                          <a:solidFill>
                            <a:srgbClr val="FF0000"/>
                          </a:solidFill>
                          <a:latin typeface="+mj-ea"/>
                          <a:ea typeface="+mn-ea"/>
                          <a:cs typeface="Segoe UI" panose="020B0502040204020203" pitchFamily="34" charset="0"/>
                        </a:rPr>
                        <a:t>世界中の企業と情報交換できる他、新たな供給側企業と出会えることも</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3235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RE100</a:t>
            </a:r>
            <a:r>
              <a:rPr lang="ja-JP" altLang="en-US" dirty="0"/>
              <a:t>に参加する企業は世界全体で年々増加</a:t>
            </a:r>
            <a:endParaRPr kumimoji="1" lang="ja-JP" altLang="en-US" dirty="0"/>
          </a:p>
        </p:txBody>
      </p:sp>
      <p:sp>
        <p:nvSpPr>
          <p:cNvPr id="3" name="コンテンツ プレースホルダー 2"/>
          <p:cNvSpPr>
            <a:spLocks noGrp="1"/>
          </p:cNvSpPr>
          <p:nvPr>
            <p:ph sz="quarter" idx="12"/>
          </p:nvPr>
        </p:nvSpPr>
        <p:spPr>
          <a:xfrm>
            <a:off x="161925" y="1110920"/>
            <a:ext cx="10367963" cy="634941"/>
          </a:xfrm>
        </p:spPr>
        <p:txBody>
          <a:bodyPr/>
          <a:lstStyle/>
          <a:p>
            <a:r>
              <a:rPr lang="en-US" altLang="ja-JP" dirty="0"/>
              <a:t>RE100</a:t>
            </a:r>
            <a:r>
              <a:rPr lang="ja-JP" altLang="en-US" dirty="0"/>
              <a:t>の加盟企業は</a:t>
            </a:r>
            <a:r>
              <a:rPr lang="en-US" altLang="ja-JP" dirty="0"/>
              <a:t>2014</a:t>
            </a:r>
            <a:r>
              <a:rPr lang="ja-JP" altLang="en-US" dirty="0"/>
              <a:t>年度から毎年拡大し、</a:t>
            </a:r>
            <a:r>
              <a:rPr lang="en-US" altLang="ja-JP" dirty="0"/>
              <a:t>24</a:t>
            </a:r>
            <a:r>
              <a:rPr lang="ja-JP" altLang="en-US" dirty="0"/>
              <a:t>年度には世界全体で</a:t>
            </a:r>
            <a:r>
              <a:rPr lang="en-US" altLang="ja-JP" dirty="0"/>
              <a:t>444</a:t>
            </a:r>
            <a:r>
              <a:rPr lang="ja-JP" altLang="en-US" dirty="0"/>
              <a:t>社まで増加</a:t>
            </a:r>
            <a:endParaRPr lang="en-US" altLang="ja-JP" dirty="0"/>
          </a:p>
        </p:txBody>
      </p:sp>
      <p:sp>
        <p:nvSpPr>
          <p:cNvPr id="10" name="テキスト ボックス 9"/>
          <p:cNvSpPr txBox="1"/>
          <p:nvPr/>
        </p:nvSpPr>
        <p:spPr bwMode="auto">
          <a:xfrm>
            <a:off x="7815049" y="52760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a:extLst>
              <a:ext uri="{FF2B5EF4-FFF2-40B4-BE49-F238E27FC236}">
                <a16:creationId xmlns:a16="http://schemas.microsoft.com/office/drawing/2014/main" id="{EFB01D64-86B7-DA1C-111D-0EEE966CA523}"/>
              </a:ext>
            </a:extLst>
          </p:cNvPr>
          <p:cNvGrpSpPr/>
          <p:nvPr/>
        </p:nvGrpSpPr>
        <p:grpSpPr>
          <a:xfrm>
            <a:off x="1397673" y="2149910"/>
            <a:ext cx="8136121" cy="4582546"/>
            <a:chOff x="1397673" y="2247130"/>
            <a:chExt cx="8136121" cy="4582546"/>
          </a:xfrm>
        </p:grpSpPr>
        <p:graphicFrame>
          <p:nvGraphicFramePr>
            <p:cNvPr id="19" name="グラフ 18">
              <a:extLst>
                <a:ext uri="{FF2B5EF4-FFF2-40B4-BE49-F238E27FC236}">
                  <a16:creationId xmlns:a16="http://schemas.microsoft.com/office/drawing/2014/main" id="{3E58B4BE-487C-1C9B-31A1-7F913853335C}"/>
                </a:ext>
              </a:extLst>
            </p:cNvPr>
            <p:cNvGraphicFramePr/>
            <p:nvPr>
              <p:extLst>
                <p:ext uri="{D42A27DB-BD31-4B8C-83A1-F6EECF244321}">
                  <p14:modId xmlns:p14="http://schemas.microsoft.com/office/powerpoint/2010/main" val="3446287127"/>
                </p:ext>
              </p:extLst>
            </p:nvPr>
          </p:nvGraphicFramePr>
          <p:xfrm>
            <a:off x="1397794" y="2732876"/>
            <a:ext cx="8136000" cy="409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a:extLst>
                <a:ext uri="{FF2B5EF4-FFF2-40B4-BE49-F238E27FC236}">
                  <a16:creationId xmlns:a16="http://schemas.microsoft.com/office/drawing/2014/main" id="{B5CF55DB-1703-8CC5-F171-18C9787ACEFD}"/>
                </a:ext>
              </a:extLst>
            </p:cNvPr>
            <p:cNvSpPr txBox="1"/>
            <p:nvPr/>
          </p:nvSpPr>
          <p:spPr>
            <a:xfrm>
              <a:off x="2072598" y="5469906"/>
              <a:ext cx="360000" cy="369332"/>
            </a:xfrm>
            <a:prstGeom prst="rect">
              <a:avLst/>
            </a:prstGeom>
            <a:noFill/>
          </p:spPr>
          <p:txBody>
            <a:bodyPr wrap="none" rtlCol="0">
              <a:noAutofit/>
            </a:bodyPr>
            <a:lstStyle/>
            <a:p>
              <a:pPr algn="ctr"/>
              <a:r>
                <a:rPr kumimoji="1" lang="en-US" altLang="ja-JP" b="1" dirty="0">
                  <a:solidFill>
                    <a:srgbClr val="FF0000"/>
                  </a:solidFill>
                </a:rPr>
                <a:t>14</a:t>
              </a:r>
              <a:endParaRPr kumimoji="1" lang="ja-JP" altLang="en-US" b="1" dirty="0">
                <a:solidFill>
                  <a:srgbClr val="FF0000"/>
                </a:solidFill>
              </a:endParaRPr>
            </a:p>
          </p:txBody>
        </p:sp>
        <p:sp>
          <p:nvSpPr>
            <p:cNvPr id="6" name="テキスト ボックス 5">
              <a:extLst>
                <a:ext uri="{FF2B5EF4-FFF2-40B4-BE49-F238E27FC236}">
                  <a16:creationId xmlns:a16="http://schemas.microsoft.com/office/drawing/2014/main" id="{8A06FBD9-9FD5-25A5-B15B-3EE9202638C4}"/>
                </a:ext>
              </a:extLst>
            </p:cNvPr>
            <p:cNvSpPr txBox="1"/>
            <p:nvPr/>
          </p:nvSpPr>
          <p:spPr>
            <a:xfrm>
              <a:off x="2753134" y="5227942"/>
              <a:ext cx="360000" cy="369332"/>
            </a:xfrm>
            <a:prstGeom prst="rect">
              <a:avLst/>
            </a:prstGeom>
            <a:noFill/>
          </p:spPr>
          <p:txBody>
            <a:bodyPr wrap="none" rtlCol="0">
              <a:noAutofit/>
            </a:bodyPr>
            <a:lstStyle/>
            <a:p>
              <a:pPr algn="ctr"/>
              <a:r>
                <a:rPr lang="en-US" altLang="ja-JP" b="1" dirty="0">
                  <a:solidFill>
                    <a:srgbClr val="FF0000"/>
                  </a:solidFill>
                </a:rPr>
                <a:t>5</a:t>
              </a:r>
              <a:r>
                <a:rPr kumimoji="1" lang="en-US" altLang="ja-JP" b="1" dirty="0">
                  <a:solidFill>
                    <a:srgbClr val="FF0000"/>
                  </a:solidFill>
                </a:rPr>
                <a:t>4</a:t>
              </a:r>
              <a:endParaRPr kumimoji="1" lang="ja-JP" altLang="en-US" b="1" dirty="0">
                <a:solidFill>
                  <a:srgbClr val="FF0000"/>
                </a:solidFill>
              </a:endParaRPr>
            </a:p>
          </p:txBody>
        </p:sp>
        <p:sp>
          <p:nvSpPr>
            <p:cNvPr id="8" name="テキスト ボックス 7">
              <a:extLst>
                <a:ext uri="{FF2B5EF4-FFF2-40B4-BE49-F238E27FC236}">
                  <a16:creationId xmlns:a16="http://schemas.microsoft.com/office/drawing/2014/main" id="{572ABDA8-52E8-1A1E-E6C2-0E0729EC9F92}"/>
                </a:ext>
              </a:extLst>
            </p:cNvPr>
            <p:cNvSpPr txBox="1"/>
            <p:nvPr/>
          </p:nvSpPr>
          <p:spPr>
            <a:xfrm>
              <a:off x="3430495" y="5061510"/>
              <a:ext cx="360000" cy="369332"/>
            </a:xfrm>
            <a:prstGeom prst="rect">
              <a:avLst/>
            </a:prstGeom>
            <a:noFill/>
          </p:spPr>
          <p:txBody>
            <a:bodyPr wrap="none" rtlCol="0">
              <a:noAutofit/>
            </a:bodyPr>
            <a:lstStyle/>
            <a:p>
              <a:pPr algn="ctr"/>
              <a:r>
                <a:rPr kumimoji="1" lang="en-US" altLang="ja-JP" b="1" dirty="0">
                  <a:solidFill>
                    <a:srgbClr val="FF0000"/>
                  </a:solidFill>
                </a:rPr>
                <a:t>81</a:t>
              </a:r>
              <a:endParaRPr kumimoji="1" lang="ja-JP" altLang="en-US" b="1" dirty="0">
                <a:solidFill>
                  <a:srgbClr val="FF0000"/>
                </a:solidFill>
              </a:endParaRPr>
            </a:p>
          </p:txBody>
        </p:sp>
        <p:sp>
          <p:nvSpPr>
            <p:cNvPr id="9" name="テキスト ボックス 8">
              <a:extLst>
                <a:ext uri="{FF2B5EF4-FFF2-40B4-BE49-F238E27FC236}">
                  <a16:creationId xmlns:a16="http://schemas.microsoft.com/office/drawing/2014/main" id="{A45B7DA8-6EA7-280D-E484-E455C49A28E0}"/>
                </a:ext>
              </a:extLst>
            </p:cNvPr>
            <p:cNvSpPr txBox="1"/>
            <p:nvPr/>
          </p:nvSpPr>
          <p:spPr>
            <a:xfrm>
              <a:off x="4109761" y="4822073"/>
              <a:ext cx="360000" cy="369332"/>
            </a:xfrm>
            <a:prstGeom prst="rect">
              <a:avLst/>
            </a:prstGeom>
            <a:noFill/>
          </p:spPr>
          <p:txBody>
            <a:bodyPr wrap="none" rtlCol="0">
              <a:noAutofit/>
            </a:bodyPr>
            <a:lstStyle/>
            <a:p>
              <a:pPr algn="ctr"/>
              <a:r>
                <a:rPr lang="en-US" altLang="ja-JP" b="1" dirty="0">
                  <a:solidFill>
                    <a:srgbClr val="FF0000"/>
                  </a:solidFill>
                </a:rPr>
                <a:t>121</a:t>
              </a:r>
              <a:endParaRPr kumimoji="1" lang="ja-JP" altLang="en-US" b="1" dirty="0">
                <a:solidFill>
                  <a:srgbClr val="FF0000"/>
                </a:solidFill>
              </a:endParaRPr>
            </a:p>
          </p:txBody>
        </p:sp>
        <p:sp>
          <p:nvSpPr>
            <p:cNvPr id="11" name="テキスト ボックス 10">
              <a:extLst>
                <a:ext uri="{FF2B5EF4-FFF2-40B4-BE49-F238E27FC236}">
                  <a16:creationId xmlns:a16="http://schemas.microsoft.com/office/drawing/2014/main" id="{F69AC9FB-4EB0-877F-8681-E2C17A3D0BC4}"/>
                </a:ext>
              </a:extLst>
            </p:cNvPr>
            <p:cNvSpPr txBox="1"/>
            <p:nvPr/>
          </p:nvSpPr>
          <p:spPr>
            <a:xfrm>
              <a:off x="4789246" y="4608037"/>
              <a:ext cx="360000" cy="369332"/>
            </a:xfrm>
            <a:prstGeom prst="rect">
              <a:avLst/>
            </a:prstGeom>
            <a:noFill/>
          </p:spPr>
          <p:txBody>
            <a:bodyPr wrap="none" rtlCol="0">
              <a:noAutofit/>
            </a:bodyPr>
            <a:lstStyle/>
            <a:p>
              <a:pPr algn="ctr"/>
              <a:r>
                <a:rPr lang="en-US" altLang="ja-JP" b="1" dirty="0">
                  <a:solidFill>
                    <a:srgbClr val="FF0000"/>
                  </a:solidFill>
                </a:rPr>
                <a:t>156</a:t>
              </a:r>
              <a:endParaRPr kumimoji="1" lang="ja-JP" altLang="en-US" b="1" dirty="0">
                <a:solidFill>
                  <a:srgbClr val="FF0000"/>
                </a:solidFill>
              </a:endParaRPr>
            </a:p>
          </p:txBody>
        </p:sp>
        <p:sp>
          <p:nvSpPr>
            <p:cNvPr id="14" name="テキスト ボックス 13">
              <a:extLst>
                <a:ext uri="{FF2B5EF4-FFF2-40B4-BE49-F238E27FC236}">
                  <a16:creationId xmlns:a16="http://schemas.microsoft.com/office/drawing/2014/main" id="{61974B64-67A6-EB85-9E59-E3A42BA25921}"/>
                </a:ext>
              </a:extLst>
            </p:cNvPr>
            <p:cNvSpPr txBox="1"/>
            <p:nvPr/>
          </p:nvSpPr>
          <p:spPr>
            <a:xfrm>
              <a:off x="5470239" y="4202059"/>
              <a:ext cx="360000" cy="369332"/>
            </a:xfrm>
            <a:prstGeom prst="rect">
              <a:avLst/>
            </a:prstGeom>
            <a:noFill/>
          </p:spPr>
          <p:txBody>
            <a:bodyPr wrap="none" rtlCol="0">
              <a:noAutofit/>
            </a:bodyPr>
            <a:lstStyle/>
            <a:p>
              <a:pPr algn="ctr"/>
              <a:r>
                <a:rPr kumimoji="1" lang="en-US" altLang="ja-JP" b="1" dirty="0">
                  <a:solidFill>
                    <a:srgbClr val="FF0000"/>
                  </a:solidFill>
                </a:rPr>
                <a:t>223</a:t>
              </a:r>
              <a:endParaRPr kumimoji="1" lang="ja-JP" altLang="en-US" b="1" dirty="0">
                <a:solidFill>
                  <a:srgbClr val="FF0000"/>
                </a:solidFill>
              </a:endParaRPr>
            </a:p>
          </p:txBody>
        </p:sp>
        <p:sp>
          <p:nvSpPr>
            <p:cNvPr id="15" name="テキスト ボックス 14">
              <a:extLst>
                <a:ext uri="{FF2B5EF4-FFF2-40B4-BE49-F238E27FC236}">
                  <a16:creationId xmlns:a16="http://schemas.microsoft.com/office/drawing/2014/main" id="{E32A2C4E-C161-BC64-414F-9E36A9CAD427}"/>
                </a:ext>
              </a:extLst>
            </p:cNvPr>
            <p:cNvSpPr txBox="1"/>
            <p:nvPr/>
          </p:nvSpPr>
          <p:spPr>
            <a:xfrm>
              <a:off x="6149461" y="3784507"/>
              <a:ext cx="360000" cy="369332"/>
            </a:xfrm>
            <a:prstGeom prst="rect">
              <a:avLst/>
            </a:prstGeom>
            <a:noFill/>
          </p:spPr>
          <p:txBody>
            <a:bodyPr wrap="none" rtlCol="0">
              <a:noAutofit/>
            </a:bodyPr>
            <a:lstStyle/>
            <a:p>
              <a:pPr algn="ctr"/>
              <a:r>
                <a:rPr kumimoji="1" lang="en-US" altLang="ja-JP" b="1" dirty="0">
                  <a:solidFill>
                    <a:srgbClr val="FF0000"/>
                  </a:solidFill>
                </a:rPr>
                <a:t>292</a:t>
              </a:r>
              <a:endParaRPr kumimoji="1" lang="ja-JP" altLang="en-US" b="1" dirty="0">
                <a:solidFill>
                  <a:srgbClr val="FF0000"/>
                </a:solidFill>
              </a:endParaRPr>
            </a:p>
          </p:txBody>
        </p:sp>
        <p:sp>
          <p:nvSpPr>
            <p:cNvPr id="16" name="テキスト ボックス 15">
              <a:extLst>
                <a:ext uri="{FF2B5EF4-FFF2-40B4-BE49-F238E27FC236}">
                  <a16:creationId xmlns:a16="http://schemas.microsoft.com/office/drawing/2014/main" id="{F43A585B-5EB8-8769-416D-A27D685C4B3A}"/>
                </a:ext>
              </a:extLst>
            </p:cNvPr>
            <p:cNvSpPr txBox="1"/>
            <p:nvPr/>
          </p:nvSpPr>
          <p:spPr>
            <a:xfrm>
              <a:off x="6832426" y="3395146"/>
              <a:ext cx="360000" cy="369332"/>
            </a:xfrm>
            <a:prstGeom prst="rect">
              <a:avLst/>
            </a:prstGeom>
            <a:noFill/>
          </p:spPr>
          <p:txBody>
            <a:bodyPr wrap="none" rtlCol="0">
              <a:noAutofit/>
            </a:bodyPr>
            <a:lstStyle/>
            <a:p>
              <a:pPr algn="ctr"/>
              <a:r>
                <a:rPr lang="en-US" altLang="ja-JP" b="1" dirty="0">
                  <a:solidFill>
                    <a:srgbClr val="FF0000"/>
                  </a:solidFill>
                </a:rPr>
                <a:t>356</a:t>
              </a:r>
              <a:endParaRPr kumimoji="1" lang="ja-JP" altLang="en-US" b="1" dirty="0">
                <a:solidFill>
                  <a:srgbClr val="FF0000"/>
                </a:solidFill>
              </a:endParaRPr>
            </a:p>
          </p:txBody>
        </p:sp>
        <p:sp>
          <p:nvSpPr>
            <p:cNvPr id="17" name="テキスト ボックス 16">
              <a:extLst>
                <a:ext uri="{FF2B5EF4-FFF2-40B4-BE49-F238E27FC236}">
                  <a16:creationId xmlns:a16="http://schemas.microsoft.com/office/drawing/2014/main" id="{17CA0B11-F2D9-44FC-E733-C0FD10492B37}"/>
                </a:ext>
              </a:extLst>
            </p:cNvPr>
            <p:cNvSpPr txBox="1"/>
            <p:nvPr/>
          </p:nvSpPr>
          <p:spPr>
            <a:xfrm>
              <a:off x="7509676" y="3134138"/>
              <a:ext cx="360000" cy="369332"/>
            </a:xfrm>
            <a:prstGeom prst="rect">
              <a:avLst/>
            </a:prstGeom>
            <a:noFill/>
          </p:spPr>
          <p:txBody>
            <a:bodyPr wrap="none" rtlCol="0">
              <a:noAutofit/>
            </a:bodyPr>
            <a:lstStyle/>
            <a:p>
              <a:pPr algn="ctr"/>
              <a:r>
                <a:rPr kumimoji="1" lang="en-US" altLang="ja-JP" b="1" dirty="0">
                  <a:solidFill>
                    <a:srgbClr val="FF0000"/>
                  </a:solidFill>
                </a:rPr>
                <a:t>399</a:t>
              </a:r>
              <a:endParaRPr kumimoji="1" lang="ja-JP" altLang="en-US" b="1" dirty="0">
                <a:solidFill>
                  <a:srgbClr val="FF0000"/>
                </a:solidFill>
              </a:endParaRPr>
            </a:p>
          </p:txBody>
        </p:sp>
        <p:sp>
          <p:nvSpPr>
            <p:cNvPr id="18" name="テキスト ボックス 17">
              <a:extLst>
                <a:ext uri="{FF2B5EF4-FFF2-40B4-BE49-F238E27FC236}">
                  <a16:creationId xmlns:a16="http://schemas.microsoft.com/office/drawing/2014/main" id="{B79AC0B6-B891-08CE-3F06-50A554E80A9C}"/>
                </a:ext>
              </a:extLst>
            </p:cNvPr>
            <p:cNvSpPr txBox="1"/>
            <p:nvPr/>
          </p:nvSpPr>
          <p:spPr>
            <a:xfrm>
              <a:off x="8192643" y="2958997"/>
              <a:ext cx="360000" cy="369332"/>
            </a:xfrm>
            <a:prstGeom prst="rect">
              <a:avLst/>
            </a:prstGeom>
            <a:noFill/>
          </p:spPr>
          <p:txBody>
            <a:bodyPr wrap="none" rtlCol="0">
              <a:noAutofit/>
            </a:bodyPr>
            <a:lstStyle/>
            <a:p>
              <a:pPr algn="ctr"/>
              <a:r>
                <a:rPr kumimoji="1" lang="en-US" altLang="ja-JP" b="1" dirty="0">
                  <a:solidFill>
                    <a:srgbClr val="FF0000"/>
                  </a:solidFill>
                </a:rPr>
                <a:t>428</a:t>
              </a:r>
              <a:endParaRPr kumimoji="1" lang="ja-JP" altLang="en-US" b="1" dirty="0">
                <a:solidFill>
                  <a:srgbClr val="FF0000"/>
                </a:solidFill>
              </a:endParaRPr>
            </a:p>
          </p:txBody>
        </p:sp>
        <p:sp>
          <p:nvSpPr>
            <p:cNvPr id="22" name="テキスト ボックス 21">
              <a:extLst>
                <a:ext uri="{FF2B5EF4-FFF2-40B4-BE49-F238E27FC236}">
                  <a16:creationId xmlns:a16="http://schemas.microsoft.com/office/drawing/2014/main" id="{1DAC9F44-96AF-0C10-E2C8-B5247B9B4A62}"/>
                </a:ext>
              </a:extLst>
            </p:cNvPr>
            <p:cNvSpPr txBox="1"/>
            <p:nvPr/>
          </p:nvSpPr>
          <p:spPr>
            <a:xfrm>
              <a:off x="1397673" y="2247130"/>
              <a:ext cx="1911101" cy="369332"/>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txBody>
            <a:bodyPr wrap="none" rtlCol="0">
              <a:spAutoFit/>
            </a:bodyPr>
            <a:lstStyle/>
            <a:p>
              <a:pPr algn="ctr"/>
              <a:r>
                <a:rPr kumimoji="1" lang="ja-JP" altLang="en-US" b="1" dirty="0">
                  <a:latin typeface="+mn-lt"/>
                  <a:ea typeface="+mn-ea"/>
                </a:rPr>
                <a:t>累計企業数グラフ</a:t>
              </a:r>
            </a:p>
          </p:txBody>
        </p:sp>
        <p:pic>
          <p:nvPicPr>
            <p:cNvPr id="23" name="図 22">
              <a:extLst>
                <a:ext uri="{FF2B5EF4-FFF2-40B4-BE49-F238E27FC236}">
                  <a16:creationId xmlns:a16="http://schemas.microsoft.com/office/drawing/2014/main" id="{FB8294FE-89C3-27BE-7ABD-05BDD8E34F14}"/>
                </a:ext>
              </a:extLst>
            </p:cNvPr>
            <p:cNvPicPr>
              <a:picLocks noChangeAspect="1"/>
            </p:cNvPicPr>
            <p:nvPr/>
          </p:nvPicPr>
          <p:blipFill>
            <a:blip r:embed="rId3"/>
            <a:stretch>
              <a:fillRect/>
            </a:stretch>
          </p:blipFill>
          <p:spPr>
            <a:xfrm>
              <a:off x="1968806" y="2732876"/>
              <a:ext cx="1060796" cy="969348"/>
            </a:xfrm>
            <a:prstGeom prst="rect">
              <a:avLst/>
            </a:prstGeom>
          </p:spPr>
        </p:pic>
        <p:sp>
          <p:nvSpPr>
            <p:cNvPr id="4" name="テキスト ボックス 3">
              <a:extLst>
                <a:ext uri="{FF2B5EF4-FFF2-40B4-BE49-F238E27FC236}">
                  <a16:creationId xmlns:a16="http://schemas.microsoft.com/office/drawing/2014/main" id="{3408546C-BDC4-3ECE-55DD-131D854FB524}"/>
                </a:ext>
              </a:extLst>
            </p:cNvPr>
            <p:cNvSpPr txBox="1"/>
            <p:nvPr/>
          </p:nvSpPr>
          <p:spPr>
            <a:xfrm>
              <a:off x="8869886" y="2880892"/>
              <a:ext cx="360000" cy="369332"/>
            </a:xfrm>
            <a:prstGeom prst="rect">
              <a:avLst/>
            </a:prstGeom>
            <a:noFill/>
          </p:spPr>
          <p:txBody>
            <a:bodyPr wrap="none" rtlCol="0">
              <a:noAutofit/>
            </a:bodyPr>
            <a:lstStyle/>
            <a:p>
              <a:pPr algn="ctr"/>
              <a:r>
                <a:rPr kumimoji="1" lang="en-US" altLang="ja-JP" b="1" dirty="0">
                  <a:solidFill>
                    <a:srgbClr val="FF0000"/>
                  </a:solidFill>
                </a:rPr>
                <a:t>444</a:t>
              </a:r>
              <a:endParaRPr kumimoji="1" lang="ja-JP" altLang="en-US" b="1" dirty="0">
                <a:solidFill>
                  <a:srgbClr val="FF0000"/>
                </a:solidFill>
              </a:endParaRPr>
            </a:p>
          </p:txBody>
        </p:sp>
      </p:grpSp>
      <p:sp>
        <p:nvSpPr>
          <p:cNvPr id="25" name="Text Box 9">
            <a:extLst>
              <a:ext uri="{FF2B5EF4-FFF2-40B4-BE49-F238E27FC236}">
                <a16:creationId xmlns:a16="http://schemas.microsoft.com/office/drawing/2014/main" id="{0D4FE438-C702-1729-4C56-3DE7996D6BD3}"/>
              </a:ext>
            </a:extLst>
          </p:cNvPr>
          <p:cNvSpPr txBox="1">
            <a:spLocks noChangeArrowheads="1"/>
          </p:cNvSpPr>
          <p:nvPr/>
        </p:nvSpPr>
        <p:spPr bwMode="auto">
          <a:xfrm>
            <a:off x="629382" y="7136506"/>
            <a:ext cx="9433047" cy="417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a:ea typeface="Meiryo UI" pitchFamily="50" charset="-128"/>
                <a:cs typeface="Meiryo UI" pitchFamily="50" charset="-128"/>
              </a:rPr>
              <a:t>※</a:t>
            </a:r>
            <a:r>
              <a:rPr kumimoji="1" lang="ja-JP" altLang="en-US" sz="1200" b="1" i="0" u="none" strike="noStrike" kern="1200" cap="none" spc="0" normalizeH="0" baseline="0" noProof="0" dirty="0">
                <a:ln>
                  <a:noFill/>
                </a:ln>
                <a:solidFill>
                  <a:srgbClr val="000000"/>
                </a:solidFill>
                <a:effectLst/>
                <a:uLnTx/>
                <a:uFillTx/>
                <a:latin typeface="Meiryo UI"/>
                <a:ea typeface="Meiryo UI" pitchFamily="50" charset="-128"/>
                <a:cs typeface="Meiryo UI" pitchFamily="50" charset="-128"/>
              </a:rPr>
              <a:t>最新の累計企業数は</a:t>
            </a:r>
            <a:r>
              <a:rPr kumimoji="1" lang="en-US" altLang="ja-JP" sz="1200" b="1" i="0" u="none" strike="noStrike" kern="1200" cap="none" spc="0" normalizeH="0" baseline="0" noProof="0" dirty="0">
                <a:ln>
                  <a:noFill/>
                </a:ln>
                <a:solidFill>
                  <a:srgbClr val="000000"/>
                </a:solidFill>
                <a:effectLst/>
                <a:uLnTx/>
                <a:uFillTx/>
                <a:latin typeface="Meiryo UI"/>
                <a:ea typeface="Meiryo UI" pitchFamily="50" charset="-128"/>
                <a:cs typeface="Meiryo UI" pitchFamily="50" charset="-128"/>
                <a:hlinkClick r:id="rId4"/>
              </a:rPr>
              <a:t>RE100</a:t>
            </a:r>
            <a:r>
              <a:rPr kumimoji="1" lang="ja-JP" altLang="en-US" sz="1200" b="1" i="0" u="none" strike="noStrike" kern="1200" cap="none" spc="0" normalizeH="0" baseline="0" noProof="0" dirty="0">
                <a:ln>
                  <a:noFill/>
                </a:ln>
                <a:solidFill>
                  <a:srgbClr val="000000"/>
                </a:solidFill>
                <a:effectLst/>
                <a:uLnTx/>
                <a:uFillTx/>
                <a:latin typeface="Meiryo UI"/>
                <a:ea typeface="Meiryo UI" pitchFamily="50" charset="-128"/>
                <a:cs typeface="Meiryo UI" pitchFamily="50" charset="-128"/>
                <a:hlinkClick r:id="rId4"/>
              </a:rPr>
              <a:t>ウェブサイトの</a:t>
            </a:r>
            <a:r>
              <a:rPr kumimoji="1" lang="en-US" altLang="ja-JP" sz="1200" b="1" i="0" u="none" strike="noStrike" kern="1200" cap="none" spc="0" normalizeH="0" baseline="0" noProof="0" dirty="0">
                <a:ln>
                  <a:noFill/>
                </a:ln>
                <a:solidFill>
                  <a:srgbClr val="000000"/>
                </a:solidFill>
                <a:effectLst/>
                <a:uLnTx/>
                <a:uFillTx/>
                <a:latin typeface="Meiryo UI"/>
                <a:ea typeface="Meiryo UI" pitchFamily="50" charset="-128"/>
                <a:cs typeface="Meiryo UI" pitchFamily="50" charset="-128"/>
                <a:hlinkClick r:id="rId4"/>
              </a:rPr>
              <a:t>Members</a:t>
            </a:r>
            <a:r>
              <a:rPr kumimoji="1" lang="ja-JP" altLang="en-US" sz="1200" b="1" i="0" u="none" strike="noStrike" kern="1200" cap="none" spc="0" normalizeH="0" baseline="0" noProof="0" dirty="0">
                <a:ln>
                  <a:noFill/>
                </a:ln>
                <a:solidFill>
                  <a:srgbClr val="000000"/>
                </a:solidFill>
                <a:effectLst/>
                <a:uLnTx/>
                <a:uFillTx/>
                <a:latin typeface="Meiryo UI"/>
                <a:ea typeface="Meiryo UI" pitchFamily="50" charset="-128"/>
                <a:cs typeface="Meiryo UI" pitchFamily="50" charset="-128"/>
              </a:rPr>
              <a:t>を参照</a:t>
            </a:r>
            <a:endParaRPr lang="en-US" altLang="ja-JP" sz="900" dirty="0">
              <a:solidFill>
                <a:srgbClr val="000000"/>
              </a:solidFill>
              <a:latin typeface="Meiryo UI" pitchFamily="50" charset="-128"/>
              <a:ea typeface="Meiryo UI" pitchFamily="50" charset="-128"/>
              <a:cs typeface="Meiryo UI" pitchFamily="50" charset="-128"/>
            </a:endParaRPr>
          </a:p>
          <a:p>
            <a:pPr lvl="0" defTabSz="844083" eaLnBrk="1" fontAlgn="auto" hangingPunct="1">
              <a:lnSpc>
                <a:spcPct val="100000"/>
              </a:lnSpc>
              <a:spcBef>
                <a:spcPts val="0"/>
              </a:spcBef>
              <a:spcAft>
                <a:spcPts val="0"/>
              </a:spcAft>
              <a:defRPr/>
            </a:pPr>
            <a:r>
              <a:rPr lang="en-US" altLang="ja-JP" sz="900" dirty="0">
                <a:solidFill>
                  <a:srgbClr val="000000"/>
                </a:solidFill>
                <a:latin typeface="Meiryo UI" pitchFamily="50" charset="-128"/>
                <a:ea typeface="Meiryo UI" pitchFamily="50" charset="-128"/>
                <a:cs typeface="Meiryo UI" pitchFamily="50" charset="-128"/>
              </a:rPr>
              <a:t>[</a:t>
            </a:r>
            <a:r>
              <a:rPr lang="ja-JP" altLang="en-US" sz="900" dirty="0">
                <a:solidFill>
                  <a:srgbClr val="000000"/>
                </a:solidFill>
                <a:latin typeface="Meiryo UI" pitchFamily="50" charset="-128"/>
                <a:ea typeface="Meiryo UI" pitchFamily="50" charset="-128"/>
                <a:cs typeface="Meiryo UI" pitchFamily="50" charset="-128"/>
              </a:rPr>
              <a:t>出所</a:t>
            </a:r>
            <a:r>
              <a:rPr lang="en-US" altLang="ja-JP" sz="900" dirty="0">
                <a:solidFill>
                  <a:srgbClr val="000000"/>
                </a:solidFill>
                <a:latin typeface="Meiryo UI" pitchFamily="50" charset="-128"/>
                <a:ea typeface="Meiryo UI" pitchFamily="50" charset="-128"/>
                <a:cs typeface="Meiryo UI" pitchFamily="50" charset="-128"/>
              </a:rPr>
              <a:t>]RE100</a:t>
            </a:r>
            <a:r>
              <a:rPr lang="ja-JP" altLang="en-US" sz="900" dirty="0">
                <a:latin typeface="Meiryo UI" pitchFamily="50" charset="-128"/>
                <a:ea typeface="Meiryo UI" pitchFamily="50" charset="-128"/>
                <a:cs typeface="Meiryo UI" pitchFamily="50" charset="-128"/>
              </a:rPr>
              <a:t>ホームページ</a:t>
            </a:r>
            <a:r>
              <a:rPr lang="en-US" altLang="ja-JP" sz="900" dirty="0">
                <a:latin typeface="Meiryo UI" pitchFamily="50" charset="-128"/>
                <a:ea typeface="Meiryo UI" pitchFamily="50" charset="-128"/>
                <a:cs typeface="Meiryo UI" pitchFamily="50" charset="-128"/>
              </a:rPr>
              <a:t>(http://there100.org/)</a:t>
            </a:r>
            <a:r>
              <a:rPr lang="ja-JP" altLang="en-US" sz="900" dirty="0">
                <a:latin typeface="Meiryo UI" pitchFamily="50" charset="-128"/>
                <a:ea typeface="Meiryo UI" pitchFamily="50" charset="-128"/>
                <a:cs typeface="Meiryo UI" pitchFamily="50" charset="-128"/>
              </a:rPr>
              <a:t>等</a:t>
            </a:r>
            <a:r>
              <a:rPr lang="ja-JP" altLang="en-US" sz="900" b="0" dirty="0">
                <a:latin typeface="Meiryo UI" pitchFamily="50" charset="-128"/>
                <a:ea typeface="Meiryo UI" pitchFamily="50" charset="-128"/>
                <a:cs typeface="Meiryo UI" pitchFamily="50" charset="-128"/>
              </a:rPr>
              <a:t>より事務局にて作成</a:t>
            </a:r>
          </a:p>
        </p:txBody>
      </p:sp>
    </p:spTree>
    <p:extLst>
      <p:ext uri="{BB962C8B-B14F-4D97-AF65-F5344CB8AC3E}">
        <p14:creationId xmlns:p14="http://schemas.microsoft.com/office/powerpoint/2010/main" val="3235451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RE100</a:t>
            </a:r>
            <a:r>
              <a:rPr kumimoji="1" lang="ja-JP" altLang="en-US" dirty="0"/>
              <a:t>の基準・要件（</a:t>
            </a:r>
            <a:r>
              <a:rPr kumimoji="1" lang="en-US" altLang="ja-JP" dirty="0"/>
              <a:t>1/5</a:t>
            </a:r>
            <a:r>
              <a:rPr kumimoji="1" lang="ja-JP" altLang="en-US" dirty="0"/>
              <a:t>）</a:t>
            </a:r>
          </a:p>
        </p:txBody>
      </p:sp>
      <p:sp>
        <p:nvSpPr>
          <p:cNvPr id="7" name="コンテンツ プレースホルダー 2"/>
          <p:cNvSpPr>
            <a:spLocks noGrp="1"/>
          </p:cNvSpPr>
          <p:nvPr>
            <p:ph sz="quarter" idx="12"/>
          </p:nvPr>
        </p:nvSpPr>
        <p:spPr>
          <a:xfrm>
            <a:off x="161925" y="1110920"/>
            <a:ext cx="10367963" cy="634941"/>
          </a:xfrm>
        </p:spPr>
        <p:txBody>
          <a:bodyPr/>
          <a:lstStyle/>
          <a:p>
            <a:r>
              <a:rPr lang="en-US" altLang="ja-JP" dirty="0"/>
              <a:t>RE100</a:t>
            </a:r>
            <a:r>
              <a:rPr lang="ja-JP" altLang="en-US" dirty="0"/>
              <a:t>の参加には、以下の要件を満たす必要がある（一部は</a:t>
            </a:r>
            <a:r>
              <a:rPr lang="en-US" altLang="ja-JP" dirty="0"/>
              <a:t>JCLP</a:t>
            </a:r>
            <a:r>
              <a:rPr lang="ja-JP" altLang="en-US" dirty="0"/>
              <a:t>ホームページより引用）</a:t>
            </a:r>
            <a:endParaRPr lang="en-US" altLang="ja-JP" dirty="0"/>
          </a:p>
        </p:txBody>
      </p:sp>
      <p:graphicFrame>
        <p:nvGraphicFramePr>
          <p:cNvPr id="9" name="表 8"/>
          <p:cNvGraphicFramePr>
            <a:graphicFrameLocks noGrp="1"/>
          </p:cNvGraphicFramePr>
          <p:nvPr>
            <p:extLst>
              <p:ext uri="{D42A27DB-BD31-4B8C-83A1-F6EECF244321}">
                <p14:modId xmlns:p14="http://schemas.microsoft.com/office/powerpoint/2010/main" val="720815688"/>
              </p:ext>
            </p:extLst>
          </p:nvPr>
        </p:nvGraphicFramePr>
        <p:xfrm>
          <a:off x="521430" y="2269325"/>
          <a:ext cx="9648949" cy="3749040"/>
        </p:xfrm>
        <a:graphic>
          <a:graphicData uri="http://schemas.openxmlformats.org/drawingml/2006/table">
            <a:tbl>
              <a:tblPr firstCol="1" bandCol="1"/>
              <a:tblGrid>
                <a:gridCol w="1440160">
                  <a:extLst>
                    <a:ext uri="{9D8B030D-6E8A-4147-A177-3AD203B41FA5}">
                      <a16:colId xmlns:a16="http://schemas.microsoft.com/office/drawing/2014/main" val="20000"/>
                    </a:ext>
                  </a:extLst>
                </a:gridCol>
                <a:gridCol w="8208789">
                  <a:extLst>
                    <a:ext uri="{9D8B030D-6E8A-4147-A177-3AD203B41FA5}">
                      <a16:colId xmlns:a16="http://schemas.microsoft.com/office/drawing/2014/main" val="20001"/>
                    </a:ext>
                  </a:extLst>
                </a:gridCol>
              </a:tblGrid>
              <a:tr h="261139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spcAft>
                          <a:spcPts val="600"/>
                        </a:spcAft>
                      </a:pPr>
                      <a:r>
                        <a:rPr kumimoji="1" lang="ja-JP" altLang="en-US" sz="2400" b="1" dirty="0"/>
                        <a:t>対象企業</a:t>
                      </a:r>
                      <a:endParaRPr kumimoji="1" lang="en-US" altLang="ja-JP" sz="2400" b="1" dirty="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ü"/>
                        <a:tabLst/>
                        <a:defRPr/>
                      </a:pPr>
                      <a:r>
                        <a:rPr kumimoji="1" lang="ja-JP" altLang="en-US" sz="2000" kern="1200" dirty="0">
                          <a:solidFill>
                            <a:schemeClr val="tx1"/>
                          </a:solidFill>
                          <a:latin typeface="+mj-ea"/>
                          <a:ea typeface="+mn-ea"/>
                          <a:cs typeface="Segoe UI" panose="020B0502040204020203" pitchFamily="34" charset="0"/>
                        </a:rPr>
                        <a:t>年間消費電力量が</a:t>
                      </a:r>
                      <a:r>
                        <a:rPr kumimoji="1" lang="en-US" altLang="ja-JP" sz="2000" kern="1200" dirty="0">
                          <a:solidFill>
                            <a:schemeClr val="tx1"/>
                          </a:solidFill>
                          <a:latin typeface="+mj-ea"/>
                          <a:ea typeface="+mn-ea"/>
                          <a:cs typeface="Segoe UI" panose="020B0502040204020203" pitchFamily="34" charset="0"/>
                        </a:rPr>
                        <a:t>100GWh</a:t>
                      </a:r>
                      <a:r>
                        <a:rPr kumimoji="1" lang="ja-JP" altLang="en-US" sz="2000" kern="1200" dirty="0">
                          <a:solidFill>
                            <a:schemeClr val="tx1"/>
                          </a:solidFill>
                          <a:latin typeface="+mj-ea"/>
                          <a:ea typeface="+mn-ea"/>
                          <a:cs typeface="Segoe UI" panose="020B0502040204020203" pitchFamily="34" charset="0"/>
                        </a:rPr>
                        <a:t>以上である企業</a:t>
                      </a:r>
                      <a:endParaRPr kumimoji="1" lang="en-US" altLang="ja-JP" sz="2000" kern="1200" dirty="0">
                        <a:solidFill>
                          <a:schemeClr val="tx1"/>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kumimoji="1" lang="ja-JP" altLang="en-US" sz="2000" kern="1200" noProof="0" dirty="0">
                          <a:solidFill>
                            <a:srgbClr val="FF0000"/>
                          </a:solidFill>
                          <a:latin typeface="+mj-ea"/>
                          <a:ea typeface="+mn-ea"/>
                          <a:cs typeface="Segoe UI" panose="020B0502040204020203" pitchFamily="34" charset="0"/>
                        </a:rPr>
                        <a:t>特例として現在、日本企業は</a:t>
                      </a:r>
                      <a:r>
                        <a:rPr kumimoji="1" lang="en-US" altLang="ja-JP" sz="2000" kern="1200" noProof="0" dirty="0">
                          <a:solidFill>
                            <a:srgbClr val="FF0000"/>
                          </a:solidFill>
                          <a:latin typeface="+mj-ea"/>
                          <a:ea typeface="+mn-ea"/>
                          <a:cs typeface="Segoe UI" panose="020B0502040204020203" pitchFamily="34" charset="0"/>
                        </a:rPr>
                        <a:t>50GWh</a:t>
                      </a:r>
                      <a:r>
                        <a:rPr kumimoji="1" lang="ja-JP" altLang="en-US" sz="2000" kern="1200" noProof="0" dirty="0">
                          <a:solidFill>
                            <a:srgbClr val="FF0000"/>
                          </a:solidFill>
                          <a:latin typeface="+mj-ea"/>
                          <a:ea typeface="+mn-ea"/>
                          <a:cs typeface="Segoe UI" panose="020B0502040204020203" pitchFamily="34" charset="0"/>
                        </a:rPr>
                        <a:t>以上に緩和されている</a:t>
                      </a:r>
                    </a:p>
                    <a:p>
                      <a:pPr marL="342900"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ü"/>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年間電力消費量が</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100GWh</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未満（日本企業では</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50GWh</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未満）の企業は、以下の特徴を</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1</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つ以上有している場合には、例外的に加盟できる可能性あり</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429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RE100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事務局が重視している地域における主要な事業者であること</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429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RE100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事務局が重視している業種における主要な事業者であること</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429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RE100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事務局が重視している地域において政策提言に参加する意思があること</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429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グローバルまたは国内で認知度・信頼度が高い</a:t>
                      </a:r>
                    </a:p>
                    <a:p>
                      <a:pPr marL="809625" marR="0" lvl="0" indent="-3429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主要な多国籍企業（フォーチュン</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1000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又はそれに相当）</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4290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その他、</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RE100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の目的に利する国際的・地域的な影響力を持つこと</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2" name="テキスト ボックス 11"/>
          <p:cNvSpPr txBox="1"/>
          <p:nvPr/>
        </p:nvSpPr>
        <p:spPr>
          <a:xfrm>
            <a:off x="521430" y="6018365"/>
            <a:ext cx="9648949" cy="646331"/>
          </a:xfrm>
          <a:prstGeom prst="rect">
            <a:avLst/>
          </a:prstGeom>
          <a:noFill/>
        </p:spPr>
        <p:txBody>
          <a:bodyPr wrap="square" rtlCol="0">
            <a:spAutoFit/>
          </a:bodyPr>
          <a:lstStyle/>
          <a:p>
            <a:r>
              <a:rPr lang="en-US" altLang="ja-JP" sz="1800" dirty="0">
                <a:latin typeface="+mj-ea"/>
                <a:cs typeface="Segoe UI" panose="020B0502040204020203" pitchFamily="34" charset="0"/>
              </a:rPr>
              <a:t>※</a:t>
            </a:r>
            <a:r>
              <a:rPr lang="ja-JP" altLang="en-US" dirty="0">
                <a:latin typeface="+mj-ea"/>
                <a:cs typeface="Segoe UI" panose="020B0502040204020203" pitchFamily="34" charset="0"/>
              </a:rPr>
              <a:t>なお</a:t>
            </a:r>
            <a:r>
              <a:rPr lang="ja-JP" altLang="en-US" sz="1800" dirty="0">
                <a:latin typeface="+mj-ea"/>
                <a:cs typeface="Segoe UI" panose="020B0502040204020203" pitchFamily="34" charset="0"/>
              </a:rPr>
              <a:t>、上記参加要件の対象とならない日本企業や自治体等は、同じく再エネ</a:t>
            </a:r>
            <a:r>
              <a:rPr lang="en-US" altLang="ja-JP" sz="1800" dirty="0">
                <a:latin typeface="+mj-ea"/>
                <a:cs typeface="Segoe UI" panose="020B0502040204020203" pitchFamily="34" charset="0"/>
              </a:rPr>
              <a:t>100</a:t>
            </a:r>
            <a:r>
              <a:rPr lang="ja-JP" altLang="en-US" sz="1800" dirty="0">
                <a:latin typeface="+mj-ea"/>
                <a:cs typeface="Segoe UI" panose="020B0502040204020203" pitchFamily="34" charset="0"/>
              </a:rPr>
              <a:t>％を目指す「</a:t>
            </a:r>
            <a:r>
              <a:rPr lang="ja-JP" altLang="en-US" sz="1800" b="1" dirty="0">
                <a:latin typeface="+mj-ea"/>
                <a:cs typeface="Segoe UI" panose="020B0502040204020203" pitchFamily="34" charset="0"/>
              </a:rPr>
              <a:t>再エネ</a:t>
            </a:r>
            <a:r>
              <a:rPr lang="en-US" altLang="ja-JP" sz="1800" b="1" dirty="0">
                <a:latin typeface="+mj-ea"/>
                <a:cs typeface="Segoe UI" panose="020B0502040204020203" pitchFamily="34" charset="0"/>
              </a:rPr>
              <a:t>100</a:t>
            </a:r>
            <a:r>
              <a:rPr lang="ja-JP" altLang="en-US" sz="1800" b="1" dirty="0">
                <a:latin typeface="+mj-ea"/>
                <a:cs typeface="Segoe UI" panose="020B0502040204020203" pitchFamily="34" charset="0"/>
              </a:rPr>
              <a:t>宣言 </a:t>
            </a:r>
            <a:r>
              <a:rPr lang="en-US" altLang="ja-JP" sz="1800" b="1" dirty="0">
                <a:latin typeface="+mj-ea"/>
                <a:cs typeface="Segoe UI" panose="020B0502040204020203" pitchFamily="34" charset="0"/>
              </a:rPr>
              <a:t>RE Action</a:t>
            </a:r>
            <a:r>
              <a:rPr lang="ja-JP" altLang="en-US" sz="1800" dirty="0">
                <a:latin typeface="+mj-ea"/>
                <a:cs typeface="Segoe UI" panose="020B0502040204020203" pitchFamily="34" charset="0"/>
              </a:rPr>
              <a:t>」という日本独自の取組に参加可能となる（</a:t>
            </a:r>
            <a:r>
              <a:rPr lang="en-US" altLang="ja-JP" sz="1800" dirty="0">
                <a:latin typeface="+mj-ea"/>
                <a:cs typeface="Segoe UI" panose="020B0502040204020203" pitchFamily="34" charset="0"/>
              </a:rPr>
              <a:t>P.</a:t>
            </a:r>
            <a:r>
              <a:rPr lang="en-US" altLang="ja-JP" dirty="0">
                <a:latin typeface="+mj-ea"/>
                <a:cs typeface="Segoe UI" panose="020B0502040204020203" pitchFamily="34" charset="0"/>
              </a:rPr>
              <a:t>67</a:t>
            </a:r>
            <a:r>
              <a:rPr lang="ja-JP" altLang="en-US" sz="1800" dirty="0">
                <a:latin typeface="+mj-ea"/>
                <a:cs typeface="Segoe UI" panose="020B0502040204020203" pitchFamily="34" charset="0"/>
              </a:rPr>
              <a:t>参照）</a:t>
            </a:r>
            <a:endParaRPr lang="en-US" altLang="ja-JP" sz="1800" dirty="0">
              <a:latin typeface="+mj-ea"/>
              <a:cs typeface="Segoe UI" panose="020B0502040204020203" pitchFamily="34" charset="0"/>
            </a:endParaRPr>
          </a:p>
        </p:txBody>
      </p:sp>
      <p:sp>
        <p:nvSpPr>
          <p:cNvPr id="4" name="Text Box 9">
            <a:extLst>
              <a:ext uri="{FF2B5EF4-FFF2-40B4-BE49-F238E27FC236}">
                <a16:creationId xmlns:a16="http://schemas.microsoft.com/office/drawing/2014/main" id="{99EE7D1D-8485-4B0F-56FA-57333360100F}"/>
              </a:ext>
            </a:extLst>
          </p:cNvPr>
          <p:cNvSpPr txBox="1">
            <a:spLocks noChangeArrowheads="1"/>
          </p:cNvSpPr>
          <p:nvPr/>
        </p:nvSpPr>
        <p:spPr bwMode="auto">
          <a:xfrm>
            <a:off x="629383" y="7188161"/>
            <a:ext cx="9433047"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352425" indent="-352425" latinLnBrk="1">
              <a:defRPr/>
            </a:pP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 RE100 Joining Criteria </a:t>
            </a:r>
            <a:r>
              <a:rPr lang="en-US" altLang="ja-JP" sz="900" dirty="0">
                <a:latin typeface="Segoe UI" panose="020B0502040204020203" pitchFamily="34" charset="0"/>
                <a:ea typeface="メイリオ" panose="020B0604030504040204" pitchFamily="50" charset="-128"/>
                <a:cs typeface="Segoe UI" panose="020B0502040204020203" pitchFamily="34" charset="0"/>
              </a:rPr>
              <a:t>(https://www.there100.org/sites/re100/files/2025-03/RE100%20Joining%20Criteria%202025.pdf), </a:t>
            </a:r>
            <a:br>
              <a:rPr lang="en-US" altLang="ja-JP" sz="900" dirty="0">
                <a:latin typeface="Segoe UI" panose="020B0502040204020203" pitchFamily="34" charset="0"/>
                <a:ea typeface="メイリオ" panose="020B0604030504040204" pitchFamily="50" charset="-128"/>
                <a:cs typeface="Segoe UI" panose="020B0502040204020203" pitchFamily="34" charset="0"/>
              </a:rPr>
            </a:br>
            <a:r>
              <a:rPr lang="ja-JP" altLang="en-US" sz="900" dirty="0">
                <a:latin typeface="Segoe UI" panose="020B0502040204020203" pitchFamily="34" charset="0"/>
                <a:ea typeface="メイリオ" panose="020B0604030504040204" pitchFamily="50" charset="-128"/>
                <a:cs typeface="Segoe UI" panose="020B0502040204020203" pitchFamily="34" charset="0"/>
              </a:rPr>
              <a:t>日本気候リーダーズ・パートナーシップ </a:t>
            </a:r>
            <a:r>
              <a:rPr lang="en-US" altLang="ja-JP" sz="900" dirty="0">
                <a:latin typeface="Segoe UI" panose="020B0502040204020203" pitchFamily="34" charset="0"/>
                <a:ea typeface="メイリオ" panose="020B0604030504040204" pitchFamily="50" charset="-128"/>
                <a:cs typeface="Segoe UI" panose="020B0502040204020203" pitchFamily="34" charset="0"/>
              </a:rPr>
              <a:t>FAQ (https://japan-clp.jp/membership/faq-reoh) </a:t>
            </a:r>
            <a:r>
              <a:rPr lang="ja-JP" altLang="en-US" sz="900" dirty="0">
                <a:latin typeface="Segoe UI" panose="020B0502040204020203" pitchFamily="34" charset="0"/>
                <a:ea typeface="メイリオ" panose="020B0604030504040204" pitchFamily="50" charset="-128"/>
                <a:cs typeface="Segoe UI" panose="020B0502040204020203" pitchFamily="34" charset="0"/>
              </a:rPr>
              <a:t>を基に作成</a:t>
            </a:r>
          </a:p>
        </p:txBody>
      </p:sp>
    </p:spTree>
    <p:extLst>
      <p:ext uri="{BB962C8B-B14F-4D97-AF65-F5344CB8AC3E}">
        <p14:creationId xmlns:p14="http://schemas.microsoft.com/office/powerpoint/2010/main" val="3226685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RE100</a:t>
            </a:r>
            <a:r>
              <a:rPr kumimoji="1" lang="ja-JP" altLang="en-US" dirty="0"/>
              <a:t>の基準・要件（</a:t>
            </a:r>
            <a:r>
              <a:rPr lang="en-US" altLang="ja-JP" dirty="0"/>
              <a:t>2</a:t>
            </a:r>
            <a:r>
              <a:rPr kumimoji="1" lang="en-US" altLang="ja-JP" dirty="0"/>
              <a:t>/5</a:t>
            </a:r>
            <a:r>
              <a:rPr kumimoji="1" lang="ja-JP" altLang="en-US" dirty="0"/>
              <a:t>）</a:t>
            </a:r>
          </a:p>
        </p:txBody>
      </p:sp>
      <p:sp>
        <p:nvSpPr>
          <p:cNvPr id="7" name="コンテンツ プレースホルダー 2"/>
          <p:cNvSpPr>
            <a:spLocks noGrp="1"/>
          </p:cNvSpPr>
          <p:nvPr>
            <p:ph sz="quarter" idx="12"/>
          </p:nvPr>
        </p:nvSpPr>
        <p:spPr>
          <a:xfrm>
            <a:off x="161925" y="1110920"/>
            <a:ext cx="10367963" cy="634941"/>
          </a:xfrm>
        </p:spPr>
        <p:txBody>
          <a:bodyPr/>
          <a:lstStyle/>
          <a:p>
            <a:r>
              <a:rPr lang="en-US" altLang="ja-JP" dirty="0"/>
              <a:t>RE100</a:t>
            </a:r>
            <a:r>
              <a:rPr lang="ja-JP" altLang="en-US" dirty="0"/>
              <a:t>の参加には、以下の要件を満たす必要がある（一部は</a:t>
            </a:r>
            <a:r>
              <a:rPr lang="en-US" altLang="ja-JP" dirty="0"/>
              <a:t>JCLP</a:t>
            </a:r>
            <a:r>
              <a:rPr lang="ja-JP" altLang="en-US" dirty="0"/>
              <a:t>ホームページより引用）</a:t>
            </a:r>
            <a:endParaRPr lang="en-US" altLang="ja-JP" dirty="0"/>
          </a:p>
        </p:txBody>
      </p:sp>
      <p:graphicFrame>
        <p:nvGraphicFramePr>
          <p:cNvPr id="9" name="表 8"/>
          <p:cNvGraphicFramePr>
            <a:graphicFrameLocks noGrp="1"/>
          </p:cNvGraphicFramePr>
          <p:nvPr>
            <p:extLst>
              <p:ext uri="{D42A27DB-BD31-4B8C-83A1-F6EECF244321}">
                <p14:modId xmlns:p14="http://schemas.microsoft.com/office/powerpoint/2010/main" val="1479416435"/>
              </p:ext>
            </p:extLst>
          </p:nvPr>
        </p:nvGraphicFramePr>
        <p:xfrm>
          <a:off x="521430" y="2361011"/>
          <a:ext cx="9648949" cy="4212000"/>
        </p:xfrm>
        <a:graphic>
          <a:graphicData uri="http://schemas.openxmlformats.org/drawingml/2006/table">
            <a:tbl>
              <a:tblPr firstCol="1" bandCol="1"/>
              <a:tblGrid>
                <a:gridCol w="1440160">
                  <a:extLst>
                    <a:ext uri="{9D8B030D-6E8A-4147-A177-3AD203B41FA5}">
                      <a16:colId xmlns:a16="http://schemas.microsoft.com/office/drawing/2014/main" val="20000"/>
                    </a:ext>
                  </a:extLst>
                </a:gridCol>
                <a:gridCol w="8208789">
                  <a:extLst>
                    <a:ext uri="{9D8B030D-6E8A-4147-A177-3AD203B41FA5}">
                      <a16:colId xmlns:a16="http://schemas.microsoft.com/office/drawing/2014/main" val="20001"/>
                    </a:ext>
                  </a:extLst>
                </a:gridCol>
              </a:tblGrid>
              <a:tr h="421200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spcAft>
                          <a:spcPts val="600"/>
                        </a:spcAft>
                      </a:pPr>
                      <a:r>
                        <a:rPr kumimoji="1" lang="ja-JP" altLang="en-US" sz="2400" b="1" dirty="0"/>
                        <a:t>対象企業</a:t>
                      </a:r>
                      <a:endParaRPr kumimoji="1" lang="en-US" altLang="ja-JP" sz="2400" b="1" dirty="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再エネ設備メーカーの場合は以下の全てを満たす必要がある</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年間消費電力量が</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100GWh</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以上であること</a:t>
                      </a: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主要事業が再エネ設備メーカーであること</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再エネ発電所建設・運営、再エネ電力小売、再エネ関連のコンサルティング・法務サービス提供等を行っている場合には、それらからの収入の合計が売上の</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50%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以下であること</a:t>
                      </a:r>
                    </a:p>
                    <a:p>
                      <a:pPr marL="809625" marR="0" lvl="0" indent="-358775"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ゴールドメンバーで参加すること</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金融機関の場合は以下の全てを満たす必要がある</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自社ポートフォリオの気候変動への影響を測定し開示すること</a:t>
                      </a:r>
                      <a:b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b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可能な限り早い段階で行うこと</a:t>
                      </a: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石炭火力及び一般炭採掘に関与する事業や企業への資金供給を段階的に停止すること</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先進国は</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2030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年まで、途上国は</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2040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年まで</a:t>
                      </a:r>
                    </a:p>
                    <a:p>
                      <a:pPr marL="809625" marR="0" lvl="0" indent="-3587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化石燃料に関連する事業や企業に多額の投資を行っていないこと</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3" name="Text Box 9">
            <a:extLst>
              <a:ext uri="{FF2B5EF4-FFF2-40B4-BE49-F238E27FC236}">
                <a16:creationId xmlns:a16="http://schemas.microsoft.com/office/drawing/2014/main" id="{4D69F3B4-274A-2396-416F-9A6CEBAB53AF}"/>
              </a:ext>
            </a:extLst>
          </p:cNvPr>
          <p:cNvSpPr txBox="1">
            <a:spLocks noChangeArrowheads="1"/>
          </p:cNvSpPr>
          <p:nvPr/>
        </p:nvSpPr>
        <p:spPr bwMode="auto">
          <a:xfrm>
            <a:off x="629383" y="7188161"/>
            <a:ext cx="9433047"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352425" indent="-352425" latinLnBrk="1">
              <a:defRPr/>
            </a:pP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 RE100 Joining Criteria </a:t>
            </a:r>
            <a:r>
              <a:rPr lang="en-US" altLang="ja-JP" sz="900" dirty="0">
                <a:latin typeface="Segoe UI" panose="020B0502040204020203" pitchFamily="34" charset="0"/>
                <a:ea typeface="メイリオ" panose="020B0604030504040204" pitchFamily="50" charset="-128"/>
                <a:cs typeface="Segoe UI" panose="020B0502040204020203" pitchFamily="34" charset="0"/>
              </a:rPr>
              <a:t>(https://www.there100.org/sites/re100/files/2025-03/RE100%20Joining%20Criteria%202025.pdf), </a:t>
            </a:r>
            <a:br>
              <a:rPr lang="en-US" altLang="ja-JP" sz="900" dirty="0">
                <a:latin typeface="Segoe UI" panose="020B0502040204020203" pitchFamily="34" charset="0"/>
                <a:ea typeface="メイリオ" panose="020B0604030504040204" pitchFamily="50" charset="-128"/>
                <a:cs typeface="Segoe UI" panose="020B0502040204020203" pitchFamily="34" charset="0"/>
              </a:rPr>
            </a:br>
            <a:r>
              <a:rPr lang="ja-JP" altLang="en-US" sz="900" dirty="0">
                <a:latin typeface="Segoe UI" panose="020B0502040204020203" pitchFamily="34" charset="0"/>
                <a:ea typeface="メイリオ" panose="020B0604030504040204" pitchFamily="50" charset="-128"/>
                <a:cs typeface="Segoe UI" panose="020B0502040204020203" pitchFamily="34" charset="0"/>
              </a:rPr>
              <a:t>日本気候リーダーズ・パートナーシップ </a:t>
            </a:r>
            <a:r>
              <a:rPr lang="en-US" altLang="ja-JP" sz="900" dirty="0">
                <a:latin typeface="Segoe UI" panose="020B0502040204020203" pitchFamily="34" charset="0"/>
                <a:ea typeface="メイリオ" panose="020B0604030504040204" pitchFamily="50" charset="-128"/>
                <a:cs typeface="Segoe UI" panose="020B0502040204020203" pitchFamily="34" charset="0"/>
              </a:rPr>
              <a:t>FAQ (https://japan-clp.jp/membership/faq-reoh) </a:t>
            </a:r>
            <a:r>
              <a:rPr lang="ja-JP" altLang="en-US" sz="900" dirty="0">
                <a:latin typeface="Segoe UI" panose="020B0502040204020203" pitchFamily="34" charset="0"/>
                <a:ea typeface="メイリオ" panose="020B0604030504040204" pitchFamily="50" charset="-128"/>
                <a:cs typeface="Segoe UI" panose="020B0502040204020203" pitchFamily="34" charset="0"/>
              </a:rPr>
              <a:t>を基に作成</a:t>
            </a:r>
          </a:p>
        </p:txBody>
      </p:sp>
    </p:spTree>
    <p:extLst>
      <p:ext uri="{BB962C8B-B14F-4D97-AF65-F5344CB8AC3E}">
        <p14:creationId xmlns:p14="http://schemas.microsoft.com/office/powerpoint/2010/main" val="3282182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RE100</a:t>
            </a:r>
            <a:r>
              <a:rPr kumimoji="1" lang="ja-JP" altLang="en-US" dirty="0"/>
              <a:t>の基準・要件（</a:t>
            </a:r>
            <a:r>
              <a:rPr lang="en-US" altLang="ja-JP" dirty="0"/>
              <a:t>3</a:t>
            </a:r>
            <a:r>
              <a:rPr kumimoji="1" lang="en-US" altLang="ja-JP" dirty="0"/>
              <a:t>/5</a:t>
            </a:r>
            <a:r>
              <a:rPr kumimoji="1" lang="ja-JP" altLang="en-US" dirty="0"/>
              <a:t>）</a:t>
            </a:r>
          </a:p>
        </p:txBody>
      </p:sp>
      <p:sp>
        <p:nvSpPr>
          <p:cNvPr id="7" name="コンテンツ プレースホルダー 2"/>
          <p:cNvSpPr>
            <a:spLocks noGrp="1"/>
          </p:cNvSpPr>
          <p:nvPr>
            <p:ph sz="quarter" idx="12"/>
          </p:nvPr>
        </p:nvSpPr>
        <p:spPr>
          <a:xfrm>
            <a:off x="161925" y="1110920"/>
            <a:ext cx="10367963" cy="634941"/>
          </a:xfrm>
        </p:spPr>
        <p:txBody>
          <a:bodyPr/>
          <a:lstStyle/>
          <a:p>
            <a:r>
              <a:rPr lang="en-US" altLang="ja-JP" dirty="0"/>
              <a:t>RE100</a:t>
            </a:r>
            <a:r>
              <a:rPr lang="ja-JP" altLang="en-US" dirty="0"/>
              <a:t>の参加には、以下の要件を満たす必要がある（一部は</a:t>
            </a:r>
            <a:r>
              <a:rPr lang="en-US" altLang="ja-JP" dirty="0"/>
              <a:t>JCLP</a:t>
            </a:r>
            <a:r>
              <a:rPr lang="ja-JP" altLang="en-US" dirty="0"/>
              <a:t>ホームページより引用）</a:t>
            </a:r>
            <a:endParaRPr lang="en-US" altLang="ja-JP" dirty="0"/>
          </a:p>
        </p:txBody>
      </p:sp>
      <p:graphicFrame>
        <p:nvGraphicFramePr>
          <p:cNvPr id="9" name="表 8"/>
          <p:cNvGraphicFramePr>
            <a:graphicFrameLocks noGrp="1"/>
          </p:cNvGraphicFramePr>
          <p:nvPr>
            <p:extLst>
              <p:ext uri="{D42A27DB-BD31-4B8C-83A1-F6EECF244321}">
                <p14:modId xmlns:p14="http://schemas.microsoft.com/office/powerpoint/2010/main" val="699873679"/>
              </p:ext>
            </p:extLst>
          </p:nvPr>
        </p:nvGraphicFramePr>
        <p:xfrm>
          <a:off x="521430" y="2851571"/>
          <a:ext cx="9648949" cy="3230880"/>
        </p:xfrm>
        <a:graphic>
          <a:graphicData uri="http://schemas.openxmlformats.org/drawingml/2006/table">
            <a:tbl>
              <a:tblPr firstCol="1" bandCol="1"/>
              <a:tblGrid>
                <a:gridCol w="1440160">
                  <a:extLst>
                    <a:ext uri="{9D8B030D-6E8A-4147-A177-3AD203B41FA5}">
                      <a16:colId xmlns:a16="http://schemas.microsoft.com/office/drawing/2014/main" val="20000"/>
                    </a:ext>
                  </a:extLst>
                </a:gridCol>
                <a:gridCol w="8208789">
                  <a:extLst>
                    <a:ext uri="{9D8B030D-6E8A-4147-A177-3AD203B41FA5}">
                      <a16:colId xmlns:a16="http://schemas.microsoft.com/office/drawing/2014/main" val="20001"/>
                    </a:ext>
                  </a:extLst>
                </a:gridCol>
              </a:tblGrid>
              <a:tr h="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spcAft>
                          <a:spcPts val="600"/>
                        </a:spcAft>
                      </a:pPr>
                      <a:r>
                        <a:rPr kumimoji="1" lang="ja-JP" altLang="en-US" sz="2400" b="1" dirty="0"/>
                        <a:t>対象企業</a:t>
                      </a:r>
                      <a:endParaRPr kumimoji="1" lang="en-US" altLang="ja-JP" sz="2400" b="1" dirty="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以下の業種にのみ該当する企業は</a:t>
                      </a:r>
                      <a:r>
                        <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RE100</a:t>
                      </a: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に参加できない</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化石燃料</a:t>
                      </a:r>
                    </a:p>
                    <a:p>
                      <a:pPr marL="809625"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航空</a:t>
                      </a:r>
                    </a:p>
                    <a:p>
                      <a:pPr marL="809625"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軍需品</a:t>
                      </a:r>
                    </a:p>
                    <a:p>
                      <a:pPr marL="809625"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ギャンブル</a:t>
                      </a:r>
                    </a:p>
                    <a:p>
                      <a:pPr marL="809625"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たばこ</a:t>
                      </a:r>
                    </a:p>
                    <a:p>
                      <a:pPr marL="809625"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主要な収入源が発電事業である企業</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p>
                      <a:pPr algn="ctr">
                        <a:spcAft>
                          <a:spcPts val="600"/>
                        </a:spcAft>
                      </a:pPr>
                      <a:r>
                        <a:rPr kumimoji="1" lang="ja-JP" altLang="en-US" sz="2400" b="1" dirty="0"/>
                        <a:t>認定要件</a:t>
                      </a:r>
                      <a:endParaRPr kumimoji="1" lang="en-US" altLang="ja-JP" sz="2400" b="1" dirty="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ü"/>
                        <a:tabLst/>
                        <a:defRPr/>
                      </a:pPr>
                      <a:r>
                        <a:rPr kumimoji="1" lang="ja-JP" altLang="en-US" sz="2000" b="0" i="0" u="none" strike="noStrike" kern="1200" cap="none" spc="0" normalizeH="0" baseline="0" noProof="0" dirty="0">
                          <a:ln>
                            <a:noFill/>
                          </a:ln>
                          <a:solidFill>
                            <a:prstClr val="black"/>
                          </a:solidFill>
                          <a:effectLst/>
                          <a:uLnTx/>
                          <a:uFillTx/>
                          <a:latin typeface="+mn-lt"/>
                          <a:ea typeface="+mn-ea"/>
                          <a:cs typeface="Segoe UI" panose="020B0502040204020203" pitchFamily="34" charset="0"/>
                        </a:rPr>
                        <a:t>参加企業は、化石燃料推進または再エネ普及を妨害するロビー活動や、化石燃料資産の増加取組み、人権侵害や犯罪行為等、</a:t>
                      </a:r>
                      <a:r>
                        <a:rPr kumimoji="1" lang="en-US" altLang="ja-JP" sz="2000" b="0" i="0" u="none" strike="noStrike" kern="1200" cap="none" spc="0" normalizeH="0" baseline="0" noProof="0" dirty="0">
                          <a:ln>
                            <a:noFill/>
                          </a:ln>
                          <a:solidFill>
                            <a:prstClr val="black"/>
                          </a:solidFill>
                          <a:effectLst/>
                          <a:uLnTx/>
                          <a:uFillTx/>
                          <a:latin typeface="+mn-lt"/>
                          <a:ea typeface="+mn-ea"/>
                          <a:cs typeface="Segoe UI" panose="020B0502040204020203" pitchFamily="34" charset="0"/>
                        </a:rPr>
                        <a:t>RE100</a:t>
                      </a:r>
                      <a:r>
                        <a:rPr kumimoji="1" lang="ja-JP" altLang="en-US" sz="2000" b="0" i="0" u="none" strike="noStrike" kern="1200" cap="none" spc="0" normalizeH="0" baseline="0" noProof="0" dirty="0">
                          <a:ln>
                            <a:noFill/>
                          </a:ln>
                          <a:solidFill>
                            <a:prstClr val="black"/>
                          </a:solidFill>
                          <a:effectLst/>
                          <a:uLnTx/>
                          <a:uFillTx/>
                          <a:latin typeface="+mn-lt"/>
                          <a:ea typeface="+mn-ea"/>
                          <a:cs typeface="Segoe UI" panose="020B0502040204020203" pitchFamily="34" charset="0"/>
                        </a:rPr>
                        <a:t>のミッションや信頼性に負の影響を与える可能性のある活動をしてはならない</a:t>
                      </a:r>
                      <a:endParaRPr kumimoji="1" lang="en-US" altLang="ja-JP" sz="2000" b="0" i="0" u="none" strike="noStrike" kern="1200" cap="none" spc="0" normalizeH="0" baseline="0" noProof="0" dirty="0">
                        <a:ln>
                          <a:noFill/>
                        </a:ln>
                        <a:solidFill>
                          <a:prstClr val="black"/>
                        </a:solidFill>
                        <a:effectLst/>
                        <a:uLnTx/>
                        <a:uFillTx/>
                        <a:latin typeface="+mn-lt"/>
                        <a:ea typeface="+mn-ea"/>
                        <a:cs typeface="Segoe UI" panose="020B0502040204020203" pitchFamily="34" charset="0"/>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267782"/>
                  </a:ext>
                </a:extLst>
              </a:tr>
            </a:tbl>
          </a:graphicData>
        </a:graphic>
      </p:graphicFrame>
      <p:sp>
        <p:nvSpPr>
          <p:cNvPr id="3" name="Text Box 9">
            <a:extLst>
              <a:ext uri="{FF2B5EF4-FFF2-40B4-BE49-F238E27FC236}">
                <a16:creationId xmlns:a16="http://schemas.microsoft.com/office/drawing/2014/main" id="{C8B6241C-E4E7-CCAF-9289-4E0544860456}"/>
              </a:ext>
            </a:extLst>
          </p:cNvPr>
          <p:cNvSpPr txBox="1">
            <a:spLocks noChangeArrowheads="1"/>
          </p:cNvSpPr>
          <p:nvPr/>
        </p:nvSpPr>
        <p:spPr bwMode="auto">
          <a:xfrm>
            <a:off x="629383" y="7188161"/>
            <a:ext cx="9433047"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352425" indent="-352425" latinLnBrk="1">
              <a:defRPr/>
            </a:pP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 RE100 Joining Criteria </a:t>
            </a:r>
            <a:r>
              <a:rPr lang="en-US" altLang="ja-JP" sz="900" dirty="0">
                <a:latin typeface="Segoe UI" panose="020B0502040204020203" pitchFamily="34" charset="0"/>
                <a:ea typeface="メイリオ" panose="020B0604030504040204" pitchFamily="50" charset="-128"/>
                <a:cs typeface="Segoe UI" panose="020B0502040204020203" pitchFamily="34" charset="0"/>
              </a:rPr>
              <a:t>(https://www.there100.org/sites/re100/files/2025-03/RE100%20Joining%20Criteria%202025.pdf), </a:t>
            </a:r>
            <a:br>
              <a:rPr lang="en-US" altLang="ja-JP" sz="900" dirty="0">
                <a:latin typeface="Segoe UI" panose="020B0502040204020203" pitchFamily="34" charset="0"/>
                <a:ea typeface="メイリオ" panose="020B0604030504040204" pitchFamily="50" charset="-128"/>
                <a:cs typeface="Segoe UI" panose="020B0502040204020203" pitchFamily="34" charset="0"/>
              </a:rPr>
            </a:br>
            <a:r>
              <a:rPr lang="ja-JP" altLang="en-US" sz="900" dirty="0">
                <a:latin typeface="Segoe UI" panose="020B0502040204020203" pitchFamily="34" charset="0"/>
                <a:ea typeface="メイリオ" panose="020B0604030504040204" pitchFamily="50" charset="-128"/>
                <a:cs typeface="Segoe UI" panose="020B0502040204020203" pitchFamily="34" charset="0"/>
              </a:rPr>
              <a:t>日本気候リーダーズ・パートナーシップ </a:t>
            </a:r>
            <a:r>
              <a:rPr lang="en-US" altLang="ja-JP" sz="900" dirty="0">
                <a:latin typeface="Segoe UI" panose="020B0502040204020203" pitchFamily="34" charset="0"/>
                <a:ea typeface="メイリオ" panose="020B0604030504040204" pitchFamily="50" charset="-128"/>
                <a:cs typeface="Segoe UI" panose="020B0502040204020203" pitchFamily="34" charset="0"/>
              </a:rPr>
              <a:t>FAQ (https://japan-clp.jp/membership/faq-reoh) </a:t>
            </a:r>
            <a:r>
              <a:rPr lang="ja-JP" altLang="en-US" sz="900" dirty="0">
                <a:latin typeface="Segoe UI" panose="020B0502040204020203" pitchFamily="34" charset="0"/>
                <a:ea typeface="メイリオ" panose="020B0604030504040204" pitchFamily="50" charset="-128"/>
                <a:cs typeface="Segoe UI" panose="020B0502040204020203" pitchFamily="34" charset="0"/>
              </a:rPr>
              <a:t>を基に作成</a:t>
            </a:r>
          </a:p>
        </p:txBody>
      </p:sp>
    </p:spTree>
    <p:extLst>
      <p:ext uri="{BB962C8B-B14F-4D97-AF65-F5344CB8AC3E}">
        <p14:creationId xmlns:p14="http://schemas.microsoft.com/office/powerpoint/2010/main" val="3745645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RE100</a:t>
            </a:r>
            <a:r>
              <a:rPr kumimoji="1" lang="ja-JP" altLang="en-US" dirty="0"/>
              <a:t>の基準・要件（</a:t>
            </a:r>
            <a:r>
              <a:rPr lang="en-US" altLang="ja-JP" dirty="0"/>
              <a:t>4</a:t>
            </a:r>
            <a:r>
              <a:rPr kumimoji="1" lang="en-US" altLang="ja-JP" dirty="0"/>
              <a:t>/5</a:t>
            </a:r>
            <a:r>
              <a:rPr kumimoji="1" lang="ja-JP" altLang="en-US" dirty="0"/>
              <a:t>）</a:t>
            </a:r>
          </a:p>
        </p:txBody>
      </p:sp>
      <p:sp>
        <p:nvSpPr>
          <p:cNvPr id="7" name="コンテンツ プレースホルダー 2"/>
          <p:cNvSpPr>
            <a:spLocks noGrp="1"/>
          </p:cNvSpPr>
          <p:nvPr>
            <p:ph sz="quarter" idx="12"/>
          </p:nvPr>
        </p:nvSpPr>
        <p:spPr>
          <a:xfrm>
            <a:off x="161925" y="1110920"/>
            <a:ext cx="10367963" cy="634941"/>
          </a:xfrm>
        </p:spPr>
        <p:txBody>
          <a:bodyPr/>
          <a:lstStyle/>
          <a:p>
            <a:r>
              <a:rPr lang="en-US" altLang="ja-JP" dirty="0"/>
              <a:t>RE100</a:t>
            </a:r>
            <a:r>
              <a:rPr lang="ja-JP" altLang="en-US" dirty="0"/>
              <a:t>の参加には、以下の要件を満たす必要がある（一部は</a:t>
            </a:r>
            <a:r>
              <a:rPr lang="en-US" altLang="ja-JP" dirty="0"/>
              <a:t>JCLP</a:t>
            </a:r>
            <a:r>
              <a:rPr lang="ja-JP" altLang="en-US" dirty="0"/>
              <a:t>ホームページより引用）</a:t>
            </a:r>
            <a:endParaRPr lang="en-US" altLang="ja-JP" dirty="0"/>
          </a:p>
        </p:txBody>
      </p:sp>
      <p:graphicFrame>
        <p:nvGraphicFramePr>
          <p:cNvPr id="13" name="表 12"/>
          <p:cNvGraphicFramePr>
            <a:graphicFrameLocks noGrp="1"/>
          </p:cNvGraphicFramePr>
          <p:nvPr>
            <p:extLst>
              <p:ext uri="{D42A27DB-BD31-4B8C-83A1-F6EECF244321}">
                <p14:modId xmlns:p14="http://schemas.microsoft.com/office/powerpoint/2010/main" val="900020494"/>
              </p:ext>
            </p:extLst>
          </p:nvPr>
        </p:nvGraphicFramePr>
        <p:xfrm>
          <a:off x="521430" y="2859191"/>
          <a:ext cx="9648949" cy="3215640"/>
        </p:xfrm>
        <a:graphic>
          <a:graphicData uri="http://schemas.openxmlformats.org/drawingml/2006/table">
            <a:tbl>
              <a:tblPr firstCol="1" bandCol="1"/>
              <a:tblGrid>
                <a:gridCol w="1440160">
                  <a:extLst>
                    <a:ext uri="{9D8B030D-6E8A-4147-A177-3AD203B41FA5}">
                      <a16:colId xmlns:a16="http://schemas.microsoft.com/office/drawing/2014/main" val="20000"/>
                    </a:ext>
                  </a:extLst>
                </a:gridCol>
                <a:gridCol w="8208789">
                  <a:extLst>
                    <a:ext uri="{9D8B030D-6E8A-4147-A177-3AD203B41FA5}">
                      <a16:colId xmlns:a16="http://schemas.microsoft.com/office/drawing/2014/main" val="20001"/>
                    </a:ext>
                  </a:extLst>
                </a:gridCol>
              </a:tblGrid>
              <a:tr h="2611399">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spcAft>
                          <a:spcPts val="600"/>
                        </a:spcAft>
                      </a:pPr>
                      <a:r>
                        <a:rPr kumimoji="1" lang="ja-JP" altLang="en-US" sz="2400" b="1" dirty="0">
                          <a:solidFill>
                            <a:schemeClr val="tx1"/>
                          </a:solidFill>
                        </a:rPr>
                        <a:t>認定要件</a:t>
                      </a:r>
                      <a:endParaRPr kumimoji="1" lang="en-US" altLang="ja-JP" sz="2400" b="1" dirty="0">
                        <a:solidFill>
                          <a:schemeClr val="tx1"/>
                        </a:solidFill>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kern="1200" dirty="0">
                          <a:solidFill>
                            <a:schemeClr val="tx1"/>
                          </a:solidFill>
                          <a:latin typeface="+mj-ea"/>
                          <a:ea typeface="+mn-ea"/>
                          <a:cs typeface="Segoe UI" panose="020B0502040204020203" pitchFamily="34" charset="0"/>
                        </a:rPr>
                        <a:t>目標年を宣言し、事業全体を通じた</a:t>
                      </a:r>
                      <a:r>
                        <a:rPr kumimoji="1" lang="en-US" altLang="ja-JP" sz="2000" kern="1200" dirty="0">
                          <a:solidFill>
                            <a:schemeClr val="tx1"/>
                          </a:solidFill>
                          <a:latin typeface="+mj-ea"/>
                          <a:ea typeface="+mn-ea"/>
                          <a:cs typeface="Segoe UI" panose="020B0502040204020203" pitchFamily="34" charset="0"/>
                        </a:rPr>
                        <a:t>100%</a:t>
                      </a:r>
                      <a:r>
                        <a:rPr kumimoji="1" lang="ja-JP" altLang="en-US" sz="2000" kern="1200" dirty="0">
                          <a:solidFill>
                            <a:schemeClr val="tx1"/>
                          </a:solidFill>
                          <a:latin typeface="+mj-ea"/>
                          <a:ea typeface="+mn-ea"/>
                          <a:cs typeface="Segoe UI" panose="020B0502040204020203" pitchFamily="34" charset="0"/>
                        </a:rPr>
                        <a:t>再エネ化にコミットする、もしくは既に</a:t>
                      </a:r>
                      <a:r>
                        <a:rPr kumimoji="1" lang="en-US" altLang="ja-JP" sz="2000" kern="1200" dirty="0">
                          <a:solidFill>
                            <a:schemeClr val="tx1"/>
                          </a:solidFill>
                          <a:latin typeface="+mj-ea"/>
                          <a:ea typeface="+mn-ea"/>
                          <a:cs typeface="Segoe UI" panose="020B0502040204020203" pitchFamily="34" charset="0"/>
                        </a:rPr>
                        <a:t>100%</a:t>
                      </a:r>
                      <a:r>
                        <a:rPr kumimoji="1" lang="ja-JP" altLang="en-US" sz="2000" kern="1200" dirty="0">
                          <a:solidFill>
                            <a:schemeClr val="tx1"/>
                          </a:solidFill>
                          <a:latin typeface="+mj-ea"/>
                          <a:ea typeface="+mn-ea"/>
                          <a:cs typeface="Segoe UI" panose="020B0502040204020203" pitchFamily="34" charset="0"/>
                        </a:rPr>
                        <a:t>再エネ化を達成していること。目標年の設定は以下の要件を満たさなければならない</a:t>
                      </a:r>
                      <a:endParaRPr kumimoji="1" lang="en-US" altLang="ja-JP" sz="2000" kern="1200" dirty="0">
                        <a:solidFill>
                          <a:schemeClr val="tx1"/>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2000" b="0" i="0" u="none" strike="noStrike" kern="1200" cap="none" spc="0" normalizeH="0" baseline="0" noProof="0" dirty="0">
                          <a:ln>
                            <a:noFill/>
                          </a:ln>
                          <a:solidFill>
                            <a:schemeClr val="tx1"/>
                          </a:solidFill>
                          <a:effectLst/>
                          <a:uLnTx/>
                          <a:uFillTx/>
                          <a:latin typeface="+mj-ea"/>
                          <a:ea typeface="+mn-ea"/>
                          <a:cs typeface="Segoe UI" panose="020B0502040204020203" pitchFamily="34" charset="0"/>
                        </a:rPr>
                        <a:t>2040</a:t>
                      </a:r>
                      <a:r>
                        <a:rPr kumimoji="1" lang="ja-JP" altLang="en-US" sz="2000" b="0" i="0" u="none" strike="noStrike" kern="1200" cap="none" spc="0" normalizeH="0" baseline="0" noProof="0" dirty="0">
                          <a:ln>
                            <a:noFill/>
                          </a:ln>
                          <a:solidFill>
                            <a:schemeClr val="tx1"/>
                          </a:solidFill>
                          <a:effectLst/>
                          <a:uLnTx/>
                          <a:uFillTx/>
                          <a:latin typeface="+mj-ea"/>
                          <a:ea typeface="+mn-ea"/>
                          <a:cs typeface="Segoe UI" panose="020B0502040204020203" pitchFamily="34" charset="0"/>
                        </a:rPr>
                        <a:t>年までの</a:t>
                      </a:r>
                      <a:r>
                        <a:rPr kumimoji="1" lang="en-US" altLang="ja-JP" sz="2000" b="0" i="0" u="none" strike="noStrike" kern="1200" cap="none" spc="0" normalizeH="0" baseline="0" noProof="0" dirty="0">
                          <a:ln>
                            <a:noFill/>
                          </a:ln>
                          <a:solidFill>
                            <a:schemeClr val="tx1"/>
                          </a:solidFill>
                          <a:effectLst/>
                          <a:uLnTx/>
                          <a:uFillTx/>
                          <a:latin typeface="+mj-ea"/>
                          <a:ea typeface="+mn-ea"/>
                          <a:cs typeface="Segoe UI" panose="020B0502040204020203" pitchFamily="34" charset="0"/>
                        </a:rPr>
                        <a:t>100</a:t>
                      </a:r>
                      <a:r>
                        <a:rPr kumimoji="1" lang="ja-JP" altLang="en-US" sz="2000" b="0" i="0" u="none" strike="noStrike" kern="1200" cap="none" spc="0" normalizeH="0" baseline="0" noProof="0" dirty="0">
                          <a:ln>
                            <a:noFill/>
                          </a:ln>
                          <a:solidFill>
                            <a:schemeClr val="tx1"/>
                          </a:solidFill>
                          <a:effectLst/>
                          <a:uLnTx/>
                          <a:uFillTx/>
                          <a:latin typeface="+mj-ea"/>
                          <a:ea typeface="+mn-ea"/>
                          <a:cs typeface="Segoe UI" panose="020B0502040204020203" pitchFamily="34" charset="0"/>
                        </a:rPr>
                        <a:t>％再エネ化</a:t>
                      </a:r>
                      <a:endParaRPr kumimoji="1" lang="en-US" altLang="ja-JP" sz="2000" b="0" i="0" u="none" strike="noStrike" kern="1200" cap="none" spc="0" normalizeH="0" baseline="0" noProof="0" dirty="0">
                        <a:ln>
                          <a:noFill/>
                        </a:ln>
                        <a:solidFill>
                          <a:srgbClr val="FF0000"/>
                        </a:solidFill>
                        <a:effectLst/>
                        <a:uLnTx/>
                        <a:uFillTx/>
                        <a:latin typeface="Meiryo UI"/>
                        <a:ea typeface="Meiryo UI"/>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2030</a:t>
                      </a:r>
                      <a:r>
                        <a:rPr kumimoji="1" lang="ja-JP" altLang="en-US"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年までに</a:t>
                      </a:r>
                      <a:r>
                        <a:rPr kumimoji="1" lang="en-US" altLang="ja-JP"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70%</a:t>
                      </a:r>
                      <a:r>
                        <a:rPr kumimoji="1" lang="ja-JP" altLang="en-US"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a:t>
                      </a:r>
                      <a:r>
                        <a:rPr kumimoji="1" lang="en-US" altLang="ja-JP"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2035</a:t>
                      </a:r>
                      <a:r>
                        <a:rPr kumimoji="1" lang="ja-JP" altLang="en-US"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年までに</a:t>
                      </a:r>
                      <a:r>
                        <a:rPr kumimoji="1" lang="en-US" altLang="ja-JP"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90%</a:t>
                      </a:r>
                      <a:r>
                        <a:rPr kumimoji="1" lang="ja-JP" altLang="en-US"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の中間目標の設定</a:t>
                      </a:r>
                      <a:endParaRPr kumimoji="1" lang="en-US" altLang="ja-JP" sz="2000" kern="1200" noProof="0" dirty="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
                          <a:schemeClr val="tx1"/>
                        </a:buClr>
                        <a:buSzTx/>
                        <a:buFont typeface="Wingdings" panose="05000000000000000000" pitchFamily="2" charset="2"/>
                        <a:buChar char="ü"/>
                        <a:tabLst/>
                        <a:defRPr/>
                      </a:pPr>
                      <a:r>
                        <a:rPr kumimoji="1" lang="en-US" altLang="ja-JP" sz="2000" b="0" i="0" u="none" strike="noStrike" kern="1200" cap="none" spc="0" normalizeH="0" baseline="0" noProof="0" dirty="0">
                          <a:ln>
                            <a:noFill/>
                          </a:ln>
                          <a:solidFill>
                            <a:srgbClr val="FF0000"/>
                          </a:solidFill>
                          <a:effectLst/>
                          <a:uLnTx/>
                          <a:uFillTx/>
                          <a:latin typeface="Meiryo UI"/>
                          <a:ea typeface="Meiryo UI"/>
                          <a:cs typeface="Segoe UI" panose="020B0502040204020203" pitchFamily="34" charset="0"/>
                        </a:rPr>
                        <a:t>GHG</a:t>
                      </a:r>
                      <a:r>
                        <a:rPr kumimoji="1" lang="ja-JP" altLang="en-US" sz="2000" b="0" i="0" u="none" strike="noStrike" kern="1200" cap="none" spc="0" normalizeH="0" baseline="0" noProof="0" dirty="0">
                          <a:ln>
                            <a:noFill/>
                          </a:ln>
                          <a:solidFill>
                            <a:srgbClr val="FF0000"/>
                          </a:solidFill>
                          <a:effectLst/>
                          <a:uLnTx/>
                          <a:uFillTx/>
                          <a:latin typeface="Meiryo UI"/>
                          <a:ea typeface="Meiryo UI"/>
                          <a:cs typeface="Segoe UI" panose="020B0502040204020203" pitchFamily="34" charset="0"/>
                        </a:rPr>
                        <a:t>プロトコルで定義される、すべての電力に関連するスコープ</a:t>
                      </a:r>
                      <a:r>
                        <a:rPr kumimoji="1" lang="en-US" altLang="ja-JP" sz="2000" b="0" i="0" u="none" strike="noStrike" kern="1200" cap="none" spc="0" normalizeH="0" baseline="0" noProof="0" dirty="0">
                          <a:ln>
                            <a:noFill/>
                          </a:ln>
                          <a:solidFill>
                            <a:srgbClr val="FF0000"/>
                          </a:solidFill>
                          <a:effectLst/>
                          <a:uLnTx/>
                          <a:uFillTx/>
                          <a:latin typeface="Meiryo UI"/>
                          <a:ea typeface="Meiryo UI"/>
                          <a:cs typeface="Segoe UI" panose="020B0502040204020203" pitchFamily="34" charset="0"/>
                        </a:rPr>
                        <a:t>2</a:t>
                      </a:r>
                      <a:r>
                        <a:rPr kumimoji="1" lang="ja-JP" altLang="en-US" sz="2000" b="0" i="0" u="none" strike="noStrike" kern="1200" cap="none" spc="0" normalizeH="0" baseline="0" noProof="0" dirty="0">
                          <a:ln>
                            <a:noFill/>
                          </a:ln>
                          <a:solidFill>
                            <a:srgbClr val="FF0000"/>
                          </a:solidFill>
                          <a:effectLst/>
                          <a:uLnTx/>
                          <a:uFillTx/>
                          <a:latin typeface="Meiryo UI"/>
                          <a:ea typeface="Meiryo UI"/>
                          <a:cs typeface="Segoe UI" panose="020B0502040204020203" pitchFamily="34" charset="0"/>
                        </a:rPr>
                        <a:t>及び発電に係るスコープ</a:t>
                      </a:r>
                      <a:r>
                        <a:rPr kumimoji="1" lang="en-US" altLang="ja-JP" sz="2000" b="0" i="0" u="none" strike="noStrike" kern="1200" cap="none" spc="0" normalizeH="0" baseline="0" noProof="0" dirty="0">
                          <a:ln>
                            <a:noFill/>
                          </a:ln>
                          <a:solidFill>
                            <a:srgbClr val="FF0000"/>
                          </a:solidFill>
                          <a:effectLst/>
                          <a:uLnTx/>
                          <a:uFillTx/>
                          <a:latin typeface="Meiryo UI"/>
                          <a:ea typeface="Meiryo UI"/>
                          <a:cs typeface="Segoe UI" panose="020B0502040204020203" pitchFamily="34" charset="0"/>
                        </a:rPr>
                        <a:t>1</a:t>
                      </a:r>
                      <a:r>
                        <a:rPr kumimoji="1" lang="ja-JP" altLang="en-US" sz="2000" b="0" i="0" u="none" strike="noStrike" kern="1200" cap="none" spc="0" normalizeH="0" baseline="0" noProof="0" dirty="0">
                          <a:ln>
                            <a:noFill/>
                          </a:ln>
                          <a:solidFill>
                            <a:srgbClr val="FF0000"/>
                          </a:solidFill>
                          <a:effectLst/>
                          <a:uLnTx/>
                          <a:uFillTx/>
                          <a:latin typeface="Meiryo UI"/>
                          <a:ea typeface="Meiryo UI"/>
                          <a:cs typeface="Segoe UI" panose="020B0502040204020203" pitchFamily="34" charset="0"/>
                        </a:rPr>
                        <a:t>を再エネ化すること</a:t>
                      </a:r>
                      <a:endParaRPr kumimoji="1" lang="en-US" altLang="ja-JP" sz="2000" b="0" i="0" u="none" strike="noStrike" kern="1200" cap="none" spc="0" normalizeH="0" baseline="0" noProof="0" dirty="0">
                        <a:ln>
                          <a:noFill/>
                        </a:ln>
                        <a:solidFill>
                          <a:srgbClr val="FF0000"/>
                        </a:solidFill>
                        <a:effectLst/>
                        <a:uLnTx/>
                        <a:uFillTx/>
                        <a:latin typeface="Meiryo UI"/>
                        <a:ea typeface="Meiryo UI"/>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ü"/>
                        <a:tabLst/>
                        <a:defRPr/>
                      </a:pPr>
                      <a:r>
                        <a:rPr kumimoji="1" lang="ja-JP" altLang="en-US" sz="2000" b="0" i="0" u="none" strike="noStrike" kern="1200" cap="none" spc="0" normalizeH="0" baseline="0" noProof="0" dirty="0">
                          <a:ln>
                            <a:noFill/>
                          </a:ln>
                          <a:solidFill>
                            <a:srgbClr val="FF0000"/>
                          </a:solidFill>
                          <a:effectLst/>
                          <a:uLnTx/>
                          <a:uFillTx/>
                          <a:latin typeface="Meiryo UI"/>
                          <a:ea typeface="Meiryo UI"/>
                          <a:cs typeface="Segoe UI" panose="020B0502040204020203" pitchFamily="34" charset="0"/>
                        </a:rPr>
                        <a:t>グループ全体で加盟すること</a:t>
                      </a:r>
                      <a:endParaRPr kumimoji="1" lang="en-US" altLang="ja-JP" sz="2000" b="0" i="0" u="none" strike="noStrike" kern="1200" cap="none" spc="0" normalizeH="0" baseline="0" noProof="0" dirty="0">
                        <a:ln>
                          <a:noFill/>
                        </a:ln>
                        <a:solidFill>
                          <a:srgbClr val="FF0000"/>
                        </a:solidFill>
                        <a:effectLst/>
                        <a:uLnTx/>
                        <a:uFillTx/>
                        <a:latin typeface="Meiryo UI"/>
                        <a:ea typeface="Meiryo UI"/>
                        <a:cs typeface="Segoe UI" panose="020B0502040204020203" pitchFamily="34" charset="0"/>
                      </a:endParaRPr>
                    </a:p>
                    <a:p>
                      <a:pPr marL="809625" marR="0" lvl="0" indent="-342900" algn="l" defTabSz="914400" rtl="0" eaLnBrk="1" fontAlgn="auto" latinLnBrk="0" hangingPunct="1">
                        <a:lnSpc>
                          <a:spcPct val="100000"/>
                        </a:lnSpc>
                        <a:spcBef>
                          <a:spcPts val="0"/>
                        </a:spcBef>
                        <a:spcAft>
                          <a:spcPts val="600"/>
                        </a:spcAft>
                        <a:buClr>
                          <a:prstClr val="black"/>
                        </a:buClr>
                        <a:buSzTx/>
                        <a:buFont typeface="Arial" panose="020B0604020202020204" pitchFamily="34" charset="0"/>
                        <a:buChar char="•"/>
                        <a:tabLst/>
                        <a:defRPr/>
                      </a:pPr>
                      <a:r>
                        <a:rPr kumimoji="1" lang="ja-JP" altLang="en-US"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ただし、親会社と明確に分離したブランドであり、</a:t>
                      </a:r>
                      <a:r>
                        <a:rPr kumimoji="1" lang="en-US" altLang="ja-JP"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1TWh</a:t>
                      </a:r>
                      <a:r>
                        <a:rPr kumimoji="1" lang="ja-JP" altLang="en-US"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以上の年間消費電力量を満たす場合、例外的に子会社での加盟が可能となる</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3" name="Text Box 9">
            <a:extLst>
              <a:ext uri="{FF2B5EF4-FFF2-40B4-BE49-F238E27FC236}">
                <a16:creationId xmlns:a16="http://schemas.microsoft.com/office/drawing/2014/main" id="{7A606D7E-CD29-9DF7-C52F-10C98EA7E8F3}"/>
              </a:ext>
            </a:extLst>
          </p:cNvPr>
          <p:cNvSpPr txBox="1">
            <a:spLocks noChangeArrowheads="1"/>
          </p:cNvSpPr>
          <p:nvPr/>
        </p:nvSpPr>
        <p:spPr bwMode="auto">
          <a:xfrm>
            <a:off x="629383" y="7188161"/>
            <a:ext cx="9433047"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352425" indent="-352425" latinLnBrk="1">
              <a:defRPr/>
            </a:pP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 RE100 Joining Criteria </a:t>
            </a:r>
            <a:r>
              <a:rPr lang="en-US" altLang="ja-JP" sz="900" dirty="0">
                <a:latin typeface="Segoe UI" panose="020B0502040204020203" pitchFamily="34" charset="0"/>
                <a:ea typeface="メイリオ" panose="020B0604030504040204" pitchFamily="50" charset="-128"/>
                <a:cs typeface="Segoe UI" panose="020B0502040204020203" pitchFamily="34" charset="0"/>
              </a:rPr>
              <a:t>(https://www.there100.org/sites/re100/files/2025-03/RE100%20Joining%20Criteria%202025.pdf), </a:t>
            </a:r>
            <a:br>
              <a:rPr lang="en-US" altLang="ja-JP" sz="900" dirty="0">
                <a:latin typeface="Segoe UI" panose="020B0502040204020203" pitchFamily="34" charset="0"/>
                <a:ea typeface="メイリオ" panose="020B0604030504040204" pitchFamily="50" charset="-128"/>
                <a:cs typeface="Segoe UI" panose="020B0502040204020203" pitchFamily="34" charset="0"/>
              </a:rPr>
            </a:br>
            <a:r>
              <a:rPr lang="ja-JP" altLang="en-US" sz="900" dirty="0">
                <a:latin typeface="Segoe UI" panose="020B0502040204020203" pitchFamily="34" charset="0"/>
                <a:ea typeface="メイリオ" panose="020B0604030504040204" pitchFamily="50" charset="-128"/>
                <a:cs typeface="Segoe UI" panose="020B0502040204020203" pitchFamily="34" charset="0"/>
              </a:rPr>
              <a:t>日本気候リーダーズ・パートナーシップ </a:t>
            </a:r>
            <a:r>
              <a:rPr lang="en-US" altLang="ja-JP" sz="900" dirty="0">
                <a:latin typeface="Segoe UI" panose="020B0502040204020203" pitchFamily="34" charset="0"/>
                <a:ea typeface="メイリオ" panose="020B0604030504040204" pitchFamily="50" charset="-128"/>
                <a:cs typeface="Segoe UI" panose="020B0502040204020203" pitchFamily="34" charset="0"/>
              </a:rPr>
              <a:t>FAQ (https://japan-clp.jp/membership/faq-reoh) </a:t>
            </a:r>
            <a:r>
              <a:rPr lang="ja-JP" altLang="en-US" sz="900" dirty="0">
                <a:latin typeface="Segoe UI" panose="020B0502040204020203" pitchFamily="34" charset="0"/>
                <a:ea typeface="メイリオ" panose="020B0604030504040204" pitchFamily="50" charset="-128"/>
                <a:cs typeface="Segoe UI" panose="020B0502040204020203" pitchFamily="34" charset="0"/>
              </a:rPr>
              <a:t>を基に作成</a:t>
            </a:r>
          </a:p>
        </p:txBody>
      </p:sp>
    </p:spTree>
    <p:extLst>
      <p:ext uri="{BB962C8B-B14F-4D97-AF65-F5344CB8AC3E}">
        <p14:creationId xmlns:p14="http://schemas.microsoft.com/office/powerpoint/2010/main" val="615384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RE100</a:t>
            </a:r>
            <a:r>
              <a:rPr kumimoji="1" lang="ja-JP" altLang="en-US" dirty="0"/>
              <a:t>の基準・要件（</a:t>
            </a:r>
            <a:r>
              <a:rPr lang="en-US" altLang="ja-JP" dirty="0"/>
              <a:t>5</a:t>
            </a:r>
            <a:r>
              <a:rPr kumimoji="1" lang="en-US" altLang="ja-JP" dirty="0"/>
              <a:t>/5</a:t>
            </a:r>
            <a:r>
              <a:rPr kumimoji="1" lang="ja-JP" altLang="en-US" dirty="0"/>
              <a:t>）</a:t>
            </a:r>
          </a:p>
        </p:txBody>
      </p:sp>
      <p:sp>
        <p:nvSpPr>
          <p:cNvPr id="7" name="コンテンツ プレースホルダー 2"/>
          <p:cNvSpPr>
            <a:spLocks noGrp="1"/>
          </p:cNvSpPr>
          <p:nvPr>
            <p:ph sz="quarter" idx="12"/>
          </p:nvPr>
        </p:nvSpPr>
        <p:spPr>
          <a:xfrm>
            <a:off x="161925" y="1110920"/>
            <a:ext cx="10367963" cy="634941"/>
          </a:xfrm>
        </p:spPr>
        <p:txBody>
          <a:bodyPr/>
          <a:lstStyle/>
          <a:p>
            <a:r>
              <a:rPr lang="en-US" altLang="ja-JP" dirty="0"/>
              <a:t>RE100</a:t>
            </a:r>
            <a:r>
              <a:rPr lang="ja-JP" altLang="en-US" dirty="0"/>
              <a:t>の参加には、以下の要件を満たす必要がある（一部は</a:t>
            </a:r>
            <a:r>
              <a:rPr lang="en-US" altLang="ja-JP" dirty="0"/>
              <a:t>JCLP</a:t>
            </a:r>
            <a:r>
              <a:rPr lang="ja-JP" altLang="en-US" dirty="0"/>
              <a:t>ホームページより引用）</a:t>
            </a:r>
            <a:endParaRPr lang="en-US" altLang="ja-JP" dirty="0"/>
          </a:p>
        </p:txBody>
      </p:sp>
      <p:graphicFrame>
        <p:nvGraphicFramePr>
          <p:cNvPr id="13" name="表 12"/>
          <p:cNvGraphicFramePr>
            <a:graphicFrameLocks noGrp="1"/>
          </p:cNvGraphicFramePr>
          <p:nvPr>
            <p:extLst>
              <p:ext uri="{D42A27DB-BD31-4B8C-83A1-F6EECF244321}">
                <p14:modId xmlns:p14="http://schemas.microsoft.com/office/powerpoint/2010/main" val="3956945654"/>
              </p:ext>
            </p:extLst>
          </p:nvPr>
        </p:nvGraphicFramePr>
        <p:xfrm>
          <a:off x="521430" y="3354491"/>
          <a:ext cx="9648949" cy="2225040"/>
        </p:xfrm>
        <a:graphic>
          <a:graphicData uri="http://schemas.openxmlformats.org/drawingml/2006/table">
            <a:tbl>
              <a:tblPr firstCol="1" bandCol="1"/>
              <a:tblGrid>
                <a:gridCol w="1440160">
                  <a:extLst>
                    <a:ext uri="{9D8B030D-6E8A-4147-A177-3AD203B41FA5}">
                      <a16:colId xmlns:a16="http://schemas.microsoft.com/office/drawing/2014/main" val="20000"/>
                    </a:ext>
                  </a:extLst>
                </a:gridCol>
                <a:gridCol w="8208789">
                  <a:extLst>
                    <a:ext uri="{9D8B030D-6E8A-4147-A177-3AD203B41FA5}">
                      <a16:colId xmlns:a16="http://schemas.microsoft.com/office/drawing/2014/main" val="20001"/>
                    </a:ext>
                  </a:extLst>
                </a:gridCol>
              </a:tblGrid>
              <a:tr h="216000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spcAft>
                          <a:spcPts val="600"/>
                        </a:spcAft>
                      </a:pPr>
                      <a:r>
                        <a:rPr kumimoji="1" lang="ja-JP" altLang="en-US" sz="2400" b="1" dirty="0"/>
                        <a:t>進捗報告</a:t>
                      </a:r>
                      <a:endParaRPr kumimoji="1" lang="en-US" altLang="ja-JP" sz="2400" b="1" dirty="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kern="1200" dirty="0">
                          <a:solidFill>
                            <a:schemeClr val="tx1"/>
                          </a:solidFill>
                          <a:latin typeface="+mj-ea"/>
                          <a:ea typeface="+mn-ea"/>
                          <a:cs typeface="Segoe UI" panose="020B0502040204020203" pitchFamily="34" charset="0"/>
                        </a:rPr>
                        <a:t>進捗報告は毎年、所定フォーマットにて行う。主な記載内容は以下の通り（なお、</a:t>
                      </a:r>
                      <a:r>
                        <a:rPr kumimoji="1" lang="en-US" altLang="ja-JP" sz="2000" kern="1200" dirty="0">
                          <a:solidFill>
                            <a:schemeClr val="tx1"/>
                          </a:solidFill>
                          <a:latin typeface="+mj-ea"/>
                          <a:ea typeface="+mn-ea"/>
                          <a:cs typeface="Segoe UI" panose="020B0502040204020203" pitchFamily="34" charset="0"/>
                        </a:rPr>
                        <a:t>CDP</a:t>
                      </a:r>
                      <a:r>
                        <a:rPr kumimoji="1" lang="ja-JP" altLang="en-US" sz="2000" kern="1200" dirty="0">
                          <a:solidFill>
                            <a:schemeClr val="tx1"/>
                          </a:solidFill>
                          <a:latin typeface="+mj-ea"/>
                          <a:ea typeface="+mn-ea"/>
                          <a:cs typeface="Segoe UI" panose="020B0502040204020203" pitchFamily="34" charset="0"/>
                        </a:rPr>
                        <a:t>質問書の所定欄回答で代替可）</a:t>
                      </a:r>
                      <a:endParaRPr kumimoji="1" lang="en-US" altLang="ja-JP" sz="2000" kern="1200" dirty="0">
                        <a:solidFill>
                          <a:schemeClr val="tx1"/>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企業情報（売上など）</a:t>
                      </a:r>
                    </a:p>
                    <a:p>
                      <a:pPr marL="809625"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目標（再エネ目標、戦略、ロードマップ）</a:t>
                      </a:r>
                    </a:p>
                    <a:p>
                      <a:pPr marL="809625"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実績（電力消費量、再エネ購入量、再エネ発電量）</a:t>
                      </a:r>
                    </a:p>
                    <a:p>
                      <a:pPr marL="809625"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rPr>
                        <a:t>第三者監査を推奨</a:t>
                      </a:r>
                      <a:endParaRPr kumimoji="1" lang="en-US" altLang="ja-JP" sz="2000" b="0" i="0" u="none" strike="noStrike" kern="1200" cap="none" spc="0" normalizeH="0" baseline="0" noProof="0" dirty="0">
                        <a:ln>
                          <a:noFill/>
                        </a:ln>
                        <a:solidFill>
                          <a:prstClr val="black"/>
                        </a:solidFill>
                        <a:effectLst/>
                        <a:uLnTx/>
                        <a:uFillTx/>
                        <a:latin typeface="Meiryo UI"/>
                        <a:ea typeface="Meiryo UI"/>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ü"/>
                        <a:tabLst/>
                        <a:defRPr/>
                      </a:pPr>
                      <a:r>
                        <a:rPr kumimoji="1" lang="ja-JP" altLang="en-US" sz="2000" b="0" i="0" u="none" strike="noStrike" kern="1200" cap="none" spc="0" normalizeH="0" baseline="0" noProof="0" dirty="0">
                          <a:ln>
                            <a:noFill/>
                          </a:ln>
                          <a:solidFill>
                            <a:schemeClr val="tx1"/>
                          </a:solidFill>
                          <a:effectLst/>
                          <a:uLnTx/>
                          <a:uFillTx/>
                          <a:latin typeface="Meiryo UI"/>
                          <a:ea typeface="Meiryo UI"/>
                          <a:cs typeface="Segoe UI" panose="020B0502040204020203" pitchFamily="34" charset="0"/>
                        </a:rPr>
                        <a:t>目標未達成のペナルティなし</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6" name="Text Box 9"/>
          <p:cNvSpPr txBox="1">
            <a:spLocks noChangeArrowheads="1"/>
          </p:cNvSpPr>
          <p:nvPr/>
        </p:nvSpPr>
        <p:spPr bwMode="auto">
          <a:xfrm>
            <a:off x="629383" y="7188161"/>
            <a:ext cx="9433047"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352425" indent="-352425" latinLnBrk="1">
              <a:defRPr/>
            </a:pP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9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 RE100 Joining Criteria </a:t>
            </a:r>
            <a:r>
              <a:rPr lang="en-US" altLang="ja-JP" sz="900" dirty="0">
                <a:latin typeface="Segoe UI" panose="020B0502040204020203" pitchFamily="34" charset="0"/>
                <a:ea typeface="メイリオ" panose="020B0604030504040204" pitchFamily="50" charset="-128"/>
                <a:cs typeface="Segoe UI" panose="020B0502040204020203" pitchFamily="34" charset="0"/>
              </a:rPr>
              <a:t>(https://www.there100.org/sites/re100/files/2025-03/RE100%20Joining%20Criteria%202025.pdf), </a:t>
            </a:r>
            <a:br>
              <a:rPr lang="en-US" altLang="ja-JP" sz="900" dirty="0">
                <a:latin typeface="Segoe UI" panose="020B0502040204020203" pitchFamily="34" charset="0"/>
                <a:ea typeface="メイリオ" panose="020B0604030504040204" pitchFamily="50" charset="-128"/>
                <a:cs typeface="Segoe UI" panose="020B0502040204020203" pitchFamily="34" charset="0"/>
              </a:rPr>
            </a:br>
            <a:r>
              <a:rPr lang="ja-JP" altLang="en-US" sz="900" dirty="0">
                <a:latin typeface="Segoe UI" panose="020B0502040204020203" pitchFamily="34" charset="0"/>
                <a:ea typeface="メイリオ" panose="020B0604030504040204" pitchFamily="50" charset="-128"/>
                <a:cs typeface="Segoe UI" panose="020B0502040204020203" pitchFamily="34" charset="0"/>
              </a:rPr>
              <a:t>日本気候リーダーズ・パートナーシップ </a:t>
            </a:r>
            <a:r>
              <a:rPr lang="en-US" altLang="ja-JP" sz="900" dirty="0">
                <a:latin typeface="Segoe UI" panose="020B0502040204020203" pitchFamily="34" charset="0"/>
                <a:ea typeface="メイリオ" panose="020B0604030504040204" pitchFamily="50" charset="-128"/>
                <a:cs typeface="Segoe UI" panose="020B0502040204020203" pitchFamily="34" charset="0"/>
              </a:rPr>
              <a:t>FAQ (https://japan-clp.jp/membership/faq-reoh) </a:t>
            </a:r>
            <a:r>
              <a:rPr lang="ja-JP" altLang="en-US" sz="900" dirty="0">
                <a:latin typeface="Segoe UI" panose="020B0502040204020203" pitchFamily="34" charset="0"/>
                <a:ea typeface="メイリオ" panose="020B0604030504040204" pitchFamily="50" charset="-128"/>
                <a:cs typeface="Segoe UI" panose="020B0502040204020203" pitchFamily="34" charset="0"/>
              </a:rPr>
              <a:t>を基に作成</a:t>
            </a:r>
          </a:p>
        </p:txBody>
      </p:sp>
    </p:spTree>
    <p:extLst>
      <p:ext uri="{BB962C8B-B14F-4D97-AF65-F5344CB8AC3E}">
        <p14:creationId xmlns:p14="http://schemas.microsoft.com/office/powerpoint/2010/main" val="1095424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6cd991bf-f022-4378-96e7-2c338aeb3f5a"/>
</p:tagLst>
</file>

<file path=ppt/theme/theme1.xml><?xml version="1.0" encoding="utf-8"?>
<a:theme xmlns:a="http://schemas.openxmlformats.org/drawingml/2006/main" name="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9353e2e-d630-4ecf-9065-d7402d66a90a" xsi:nil="true"/>
    <lcf76f155ced4ddcb4097134ff3c332f xmlns="5ddbc35f-dbec-4df7-a957-1ed06f4b5d4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675A317D1B04847BFBF05F56C73D2D4" ma:contentTypeVersion="11" ma:contentTypeDescription="新しいドキュメントを作成します。" ma:contentTypeScope="" ma:versionID="5ddbe99c813708cc0450a7c55df50c1f">
  <xsd:schema xmlns:xsd="http://www.w3.org/2001/XMLSchema" xmlns:xs="http://www.w3.org/2001/XMLSchema" xmlns:p="http://schemas.microsoft.com/office/2006/metadata/properties" xmlns:ns2="5ddbc35f-dbec-4df7-a957-1ed06f4b5d4c" xmlns:ns3="59353e2e-d630-4ecf-9065-d7402d66a90a" targetNamespace="http://schemas.microsoft.com/office/2006/metadata/properties" ma:root="true" ma:fieldsID="28dd5c30431a58231066defcb8545e82" ns2:_="" ns3:_="">
    <xsd:import namespace="5ddbc35f-dbec-4df7-a957-1ed06f4b5d4c"/>
    <xsd:import namespace="59353e2e-d630-4ecf-9065-d7402d66a90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dbc35f-dbec-4df7-a957-1ed06f4b5d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9353e2e-d630-4ecf-9065-d7402d66a90a"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1c1b6851-caad-4ea6-a865-43677cca1862}" ma:internalName="TaxCatchAll" ma:showField="CatchAllData" ma:web="59353e2e-d630-4ecf-9065-d7402d66a9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B426D3-6DFC-49EC-AE0F-5CC76CFA33F5}">
  <ds:schemaRefs>
    <ds:schemaRef ds:uri="http://schemas.microsoft.com/sharepoint/v3/contenttype/forms"/>
  </ds:schemaRefs>
</ds:datastoreItem>
</file>

<file path=customXml/itemProps2.xml><?xml version="1.0" encoding="utf-8"?>
<ds:datastoreItem xmlns:ds="http://schemas.openxmlformats.org/officeDocument/2006/customXml" ds:itemID="{C20BC0C6-9C20-4B1E-9FA5-CC66E8E6EA94}">
  <ds:schemaRefs>
    <ds:schemaRef ds:uri="http://schemas.openxmlformats.org/package/2006/metadata/core-properties"/>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purl.org/dc/dcmitype/"/>
    <ds:schemaRef ds:uri="5c2e6894-9fb9-482b-b377-a41ed3c167b4"/>
    <ds:schemaRef ds:uri="bb4a6e07-5381-4036-9a32-14d29e2ac341"/>
    <ds:schemaRef ds:uri="http://www.w3.org/XML/1998/namespace"/>
    <ds:schemaRef ds:uri="http://purl.org/dc/terms/"/>
  </ds:schemaRefs>
</ds:datastoreItem>
</file>

<file path=customXml/itemProps3.xml><?xml version="1.0" encoding="utf-8"?>
<ds:datastoreItem xmlns:ds="http://schemas.openxmlformats.org/officeDocument/2006/customXml" ds:itemID="{49BF4022-8CDB-43CA-8CCC-1C9C5E53590D}"/>
</file>

<file path=docProps/app.xml><?xml version="1.0" encoding="utf-8"?>
<Properties xmlns="http://schemas.openxmlformats.org/officeDocument/2006/extended-properties" xmlns:vt="http://schemas.openxmlformats.org/officeDocument/2006/docPropsVTypes">
  <TotalTime>23804</TotalTime>
  <Words>2002</Words>
  <Application>Microsoft Office PowerPoint</Application>
  <PresentationFormat>ユーザー設定</PresentationFormat>
  <Paragraphs>158</Paragraphs>
  <Slides>12</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Meiryo UI</vt:lpstr>
      <vt:lpstr>游ゴシック</vt:lpstr>
      <vt:lpstr>Arial</vt:lpstr>
      <vt:lpstr>Segoe UI</vt:lpstr>
      <vt:lpstr>Wingdings</vt:lpstr>
      <vt:lpstr>Office テーマ</vt:lpstr>
      <vt:lpstr>RE100とは？</vt:lpstr>
      <vt:lpstr>RE100の運営機関</vt:lpstr>
      <vt:lpstr>RE100に取組むメリット</vt:lpstr>
      <vt:lpstr>RE100に参加する企業は世界全体で年々増加</vt:lpstr>
      <vt:lpstr>RE100の基準・要件（1/5）</vt:lpstr>
      <vt:lpstr>RE100の基準・要件（2/5）</vt:lpstr>
      <vt:lpstr>RE100の基準・要件（3/5）</vt:lpstr>
      <vt:lpstr>RE100の基準・要件（4/5）</vt:lpstr>
      <vt:lpstr>RE100の基準・要件（5/5）</vt:lpstr>
      <vt:lpstr>RE100の申込方法</vt:lpstr>
      <vt:lpstr>RE100の再エネ電力定義</vt:lpstr>
      <vt:lpstr>RE100の再エネ調達手法</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RE100について</dc:title>
  <dc:creator>大島 勇輝/Yuki Oshima</dc:creator>
  <cp:lastModifiedBy>大島 勇輝/Yuki Oshima</cp:lastModifiedBy>
  <cp:revision>13</cp:revision>
  <dcterms:created xsi:type="dcterms:W3CDTF">2021-02-26T10:48:20Z</dcterms:created>
  <dcterms:modified xsi:type="dcterms:W3CDTF">2025-06-18T13:36:41Z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0x0101008675A317D1B04847BFBF05F56C73D2D4</vt:lpwstr>
  </property>
  <property fmtid="{D5CDD505-2E9C-101B-9397-08002B2CF9AE}" pid="3" name="MSIP_Label_defa4170-0d19-0005-0004-bc88714345d2_Enabled">
    <vt:lpwstr>true</vt:lpwstr>
  </property>
  <property fmtid="{D5CDD505-2E9C-101B-9397-08002B2CF9AE}" pid="4" name="MSIP_Label_defa4170-0d19-0005-0004-bc88714345d2_SetDate">
    <vt:lpwstr>2023-07-19T01:12:20Z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9d974004-9a00-42fc-9589-3ba1aae291b6</vt:lpwstr>
  </property>
  <property fmtid="{D5CDD505-2E9C-101B-9397-08002B2CF9AE}" pid="8" name="MSIP_Label_defa4170-0d19-0005-0004-bc88714345d2_ActionId">
    <vt:lpwstr>67ef8de0-662e-43f1-92a8-8a34c7fe66fb</vt:lpwstr>
  </property>
  <property fmtid="{D5CDD505-2E9C-101B-9397-08002B2CF9AE}" pid="9" name="MSIP_Label_defa4170-0d19-0005-0004-bc88714345d2_ContentBits">
    <vt:lpwstr>0</vt:lpwstr>
  </property>
  <property fmtid="{D5CDD505-2E9C-101B-9397-08002B2CF9AE}" pid="10" name="MediaServiceImageTags">
    <vt:lpwstr/>
  </property>
  <property fmtid="{D5CDD505-2E9C-101B-9397-08002B2CF9AE}" pid="11" name="Order">
    <vt:r8>93300</vt:r8>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y fmtid="{D5CDD505-2E9C-101B-9397-08002B2CF9AE}" pid="16" name="ComplianceAssetId">
    <vt:lpwstr/>
  </property>
  <property fmtid="{D5CDD505-2E9C-101B-9397-08002B2CF9AE}" pid="17" name="TemplateUrl">
    <vt:lpwstr/>
  </property>
  <property fmtid="{D5CDD505-2E9C-101B-9397-08002B2CF9AE}" pid="18" name="_ExtendedDescription">
    <vt:lpwstr/>
  </property>
  <property fmtid="{D5CDD505-2E9C-101B-9397-08002B2CF9AE}" pid="19" name="TriggerFlowInfo">
    <vt:lpwstr/>
  </property>
</Properties>
</file>