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58" r:id="rId2"/>
  </p:sldMasterIdLst>
  <p:notesMasterIdLst>
    <p:notesMasterId r:id="rId26"/>
  </p:notesMasterIdLst>
  <p:sldIdLst>
    <p:sldId id="256" r:id="rId3"/>
    <p:sldId id="258" r:id="rId4"/>
    <p:sldId id="265" r:id="rId5"/>
    <p:sldId id="434" r:id="rId6"/>
    <p:sldId id="489" r:id="rId7"/>
    <p:sldId id="435" r:id="rId8"/>
    <p:sldId id="436" r:id="rId9"/>
    <p:sldId id="438" r:id="rId10"/>
    <p:sldId id="490" r:id="rId11"/>
    <p:sldId id="491" r:id="rId12"/>
    <p:sldId id="492" r:id="rId13"/>
    <p:sldId id="453" r:id="rId14"/>
    <p:sldId id="451" r:id="rId15"/>
    <p:sldId id="493" r:id="rId16"/>
    <p:sldId id="494" r:id="rId17"/>
    <p:sldId id="495" r:id="rId18"/>
    <p:sldId id="496" r:id="rId19"/>
    <p:sldId id="497" r:id="rId20"/>
    <p:sldId id="498" r:id="rId21"/>
    <p:sldId id="499" r:id="rId22"/>
    <p:sldId id="500" r:id="rId23"/>
    <p:sldId id="501" r:id="rId24"/>
    <p:sldId id="502" r:id="rId25"/>
  </p:sldIdLst>
  <p:sldSz cx="10691813" cy="7559675"/>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FFFF"/>
    <a:srgbClr val="CBD1D0"/>
    <a:srgbClr val="E7EAE9"/>
    <a:srgbClr val="FFF5DD"/>
    <a:srgbClr val="83A4D1"/>
    <a:srgbClr val="FFFF97"/>
    <a:srgbClr val="B0C7E2"/>
    <a:srgbClr val="DCE6F2"/>
    <a:srgbClr val="97B5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45" autoAdjust="0"/>
    <p:restoredTop sz="96238" autoAdjust="0"/>
  </p:normalViewPr>
  <p:slideViewPr>
    <p:cSldViewPr snapToGrid="0" showGuides="1">
      <p:cViewPr varScale="1">
        <p:scale>
          <a:sx n="64" d="100"/>
          <a:sy n="64" d="100"/>
        </p:scale>
        <p:origin x="1160" y="3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C2708-E4C6-4EAD-AD43-2A2D061B842A}" type="datetimeFigureOut">
              <a:rPr kumimoji="1" lang="ja-JP" altLang="en-US" smtClean="0"/>
              <a:t>2021/8/11</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1E4CD-DD2C-499E-9070-694C4B983D1A}" type="slidenum">
              <a:rPr kumimoji="1" lang="ja-JP" altLang="en-US" smtClean="0"/>
              <a:t>‹#›</a:t>
            </a:fld>
            <a:endParaRPr kumimoji="1" lang="ja-JP" altLang="en-US"/>
          </a:p>
        </p:txBody>
      </p:sp>
    </p:spTree>
    <p:extLst>
      <p:ext uri="{BB962C8B-B14F-4D97-AF65-F5344CB8AC3E}">
        <p14:creationId xmlns:p14="http://schemas.microsoft.com/office/powerpoint/2010/main" val="128187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20.png"/><Relationship Id="rId1" Type="http://schemas.openxmlformats.org/officeDocument/2006/relationships/slideMaster" Target="../slideMasters/slideMaster2.xml"/><Relationship Id="rId6" Type="http://schemas.openxmlformats.org/officeDocument/2006/relationships/image" Target="../media/image22.jpeg"/><Relationship Id="rId5" Type="http://schemas.openxmlformats.org/officeDocument/2006/relationships/image" Target="../media/image11.svg"/><Relationship Id="rId4" Type="http://schemas.openxmlformats.org/officeDocument/2006/relationships/image" Target="../media/image21.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jpe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jpeg"/><Relationship Id="rId2" Type="http://schemas.openxmlformats.org/officeDocument/2006/relationships/image" Target="../media/image12.jpg"/><Relationship Id="rId1" Type="http://schemas.openxmlformats.org/officeDocument/2006/relationships/slideMaster" Target="../slideMasters/slideMaster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8" name="グループ化 7">
            <a:extLst>
              <a:ext uri="{FF2B5EF4-FFF2-40B4-BE49-F238E27FC236}">
                <a16:creationId xmlns="" xmlns:a16="http://schemas.microsoft.com/office/drawing/2014/main"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 xmlns:a16="http://schemas.microsoft.com/office/drawing/2014/main"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 xmlns:a16="http://schemas.microsoft.com/office/drawing/2014/main"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 xmlns:a16="http://schemas.microsoft.com/office/drawing/2014/main"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 xmlns:a16="http://schemas.microsoft.com/office/drawing/2014/main"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 xmlns:a16="http://schemas.microsoft.com/office/drawing/2014/main"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 xmlns:a16="http://schemas.microsoft.com/office/drawing/2014/main"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 xmlns:a16="http://schemas.microsoft.com/office/drawing/2014/main"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 xmlns:a16="http://schemas.microsoft.com/office/drawing/2014/main"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 xmlns:a16="http://schemas.microsoft.com/office/drawing/2014/main"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 xmlns:a16="http://schemas.microsoft.com/office/drawing/2014/main"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grpSp>
        <p:nvGrpSpPr>
          <p:cNvPr id="4" name="グループ化 3">
            <a:extLst>
              <a:ext uri="{FF2B5EF4-FFF2-40B4-BE49-F238E27FC236}">
                <a16:creationId xmlns="" xmlns:a16="http://schemas.microsoft.com/office/drawing/2014/main"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 xmlns:a16="http://schemas.microsoft.com/office/drawing/2014/main"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 xmlns:a16="http://schemas.microsoft.com/office/drawing/2014/main"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3224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 xmlns:a16="http://schemas.microsoft.com/office/drawing/2014/main"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 xmlns:a16="http://schemas.microsoft.com/office/drawing/2014/main" id="{4DD819AC-A446-46A2-9201-D9B1AB528E0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cxnSp>
          <p:nvCxnSpPr>
            <p:cNvPr id="22" name="直線コネクタ 21">
              <a:extLst>
                <a:ext uri="{FF2B5EF4-FFF2-40B4-BE49-F238E27FC236}">
                  <a16:creationId xmlns=""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 xmlns:a16="http://schemas.microsoft.com/office/drawing/2014/main" id="{665A837A-D774-4985-B30F-35B13836C960}"/>
              </a:ext>
            </a:extLst>
          </p:cNvPr>
          <p:cNvSpPr/>
          <p:nvPr userDrawn="1"/>
        </p:nvSpPr>
        <p:spPr>
          <a:xfrm>
            <a:off x="1078065" y="1786421"/>
            <a:ext cx="0" cy="504000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コンテンツ プレースホルダー 8">
            <a:extLst>
              <a:ext uri="{FF2B5EF4-FFF2-40B4-BE49-F238E27FC236}">
                <a16:creationId xmlns="" xmlns:a16="http://schemas.microsoft.com/office/drawing/2014/main"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 xmlns:a16="http://schemas.microsoft.com/office/drawing/2014/main"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713873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 xmlns:a16="http://schemas.microsoft.com/office/drawing/2014/main"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 xmlns:a16="http://schemas.microsoft.com/office/drawing/2014/main" id="{07D0D304-6149-4CE8-9131-6501AD8C4D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cxnSp>
          <p:nvCxnSpPr>
            <p:cNvPr id="14" name="直線コネクタ 13">
              <a:extLst>
                <a:ext uri="{FF2B5EF4-FFF2-40B4-BE49-F238E27FC236}">
                  <a16:creationId xmlns=""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 xmlns:a16="http://schemas.microsoft.com/office/drawing/2014/main"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 xmlns:a16="http://schemas.microsoft.com/office/drawing/2014/main"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 xmlns:a16="http://schemas.microsoft.com/office/drawing/2014/main"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27634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 xmlns:a16="http://schemas.microsoft.com/office/drawing/2014/main"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 xmlns:a16="http://schemas.microsoft.com/office/drawing/2014/main"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 xmlns:a16="http://schemas.microsoft.com/office/drawing/2014/main"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 xmlns:a16="http://schemas.microsoft.com/office/drawing/2014/main" id="{2BF78C1F-895C-47B9-BFD6-D818DFB8851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sp>
          <p:nvSpPr>
            <p:cNvPr id="49" name="フリーフォーム: 図形 48">
              <a:extLst>
                <a:ext uri="{FF2B5EF4-FFF2-40B4-BE49-F238E27FC236}">
                  <a16:creationId xmlns=""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7" name="直線コネクタ 16">
              <a:extLst>
                <a:ext uri="{FF2B5EF4-FFF2-40B4-BE49-F238E27FC236}">
                  <a16:creationId xmlns=""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 xmlns:a16="http://schemas.microsoft.com/office/drawing/2014/main"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 xmlns:a16="http://schemas.microsoft.com/office/drawing/2014/main"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 xmlns:a16="http://schemas.microsoft.com/office/drawing/2014/main"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086332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 xmlns:a16="http://schemas.microsoft.com/office/drawing/2014/main"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 xmlns:a16="http://schemas.microsoft.com/office/drawing/2014/main" id="{0CF6094D-B943-4965-A2F6-67DD6FF3FF53}"/>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 xmlns:a16="http://schemas.microsoft.com/office/drawing/2014/main"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67279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xmlns=""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 xmlns:a16="http://schemas.microsoft.com/office/drawing/2014/main"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prstClr val="white"/>
                </a:solidFill>
              </a:rPr>
              <a:t>お問合せ先：</a:t>
            </a:r>
          </a:p>
        </p:txBody>
      </p:sp>
      <p:sp>
        <p:nvSpPr>
          <p:cNvPr id="15" name="テキスト ボックス 14">
            <a:extLst>
              <a:ext uri="{FF2B5EF4-FFF2-40B4-BE49-F238E27FC236}">
                <a16:creationId xmlns="" xmlns:a16="http://schemas.microsoft.com/office/drawing/2014/main"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rgbClr val="00584E"/>
                </a:solidFill>
              </a:rPr>
              <a:t>2. </a:t>
            </a:r>
            <a:r>
              <a:rPr lang="ja-JP" altLang="en-US" sz="1511" b="1" dirty="0">
                <a:solidFill>
                  <a:srgbClr val="00584E"/>
                </a:solidFill>
              </a:rPr>
              <a:t>事業内容</a:t>
            </a:r>
          </a:p>
        </p:txBody>
      </p:sp>
      <p:sp>
        <p:nvSpPr>
          <p:cNvPr id="17" name="テキスト プレースホルダー 37">
            <a:extLst>
              <a:ext uri="{FF2B5EF4-FFF2-40B4-BE49-F238E27FC236}">
                <a16:creationId xmlns="" xmlns:a16="http://schemas.microsoft.com/office/drawing/2014/main"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 xmlns:a16="http://schemas.microsoft.com/office/drawing/2014/main"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 xmlns:a16="http://schemas.microsoft.com/office/drawing/2014/main"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 xmlns:a16="http://schemas.microsoft.com/office/drawing/2014/main"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 xmlns:a16="http://schemas.microsoft.com/office/drawing/2014/main"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rgbClr val="00584E"/>
                </a:solidFill>
              </a:rPr>
              <a:t>1. </a:t>
            </a:r>
            <a:r>
              <a:rPr lang="ja-JP" altLang="en-US" sz="1511" b="1" dirty="0">
                <a:solidFill>
                  <a:srgbClr val="00584E"/>
                </a:solidFill>
              </a:rPr>
              <a:t>事業目的</a:t>
            </a:r>
          </a:p>
        </p:txBody>
      </p:sp>
      <p:sp>
        <p:nvSpPr>
          <p:cNvPr id="22" name="テキスト プレースホルダー 36">
            <a:extLst>
              <a:ext uri="{FF2B5EF4-FFF2-40B4-BE49-F238E27FC236}">
                <a16:creationId xmlns="" xmlns:a16="http://schemas.microsoft.com/office/drawing/2014/main"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 xmlns:a16="http://schemas.microsoft.com/office/drawing/2014/main"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prstClr val="black"/>
                </a:solidFill>
              </a:rPr>
              <a:t>■事業形態：</a:t>
            </a:r>
          </a:p>
        </p:txBody>
      </p:sp>
      <p:sp>
        <p:nvSpPr>
          <p:cNvPr id="24" name="テキスト プレースホルダー 37">
            <a:extLst>
              <a:ext uri="{FF2B5EF4-FFF2-40B4-BE49-F238E27FC236}">
                <a16:creationId xmlns="" xmlns:a16="http://schemas.microsoft.com/office/drawing/2014/main"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 xmlns:a16="http://schemas.microsoft.com/office/drawing/2014/main"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 xmlns:a16="http://schemas.microsoft.com/office/drawing/2014/main"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prstClr val="black"/>
                </a:solidFill>
              </a:rPr>
              <a:t>■実施期間：</a:t>
            </a:r>
          </a:p>
        </p:txBody>
      </p:sp>
      <p:cxnSp>
        <p:nvCxnSpPr>
          <p:cNvPr id="27" name="直線コネクタ 26">
            <a:extLst>
              <a:ext uri="{FF2B5EF4-FFF2-40B4-BE49-F238E27FC236}">
                <a16:creationId xmlns="" xmlns:a16="http://schemas.microsoft.com/office/drawing/2014/main"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 xmlns:a16="http://schemas.microsoft.com/office/drawing/2014/main"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 xmlns:a16="http://schemas.microsoft.com/office/drawing/2014/main"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 xmlns:a16="http://schemas.microsoft.com/office/drawing/2014/main"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 xmlns:a16="http://schemas.microsoft.com/office/drawing/2014/main"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 xmlns:a16="http://schemas.microsoft.com/office/drawing/2014/main"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r>
              <a:rPr lang="ja-JP" altLang="en-US" sz="1295" dirty="0">
                <a:solidFill>
                  <a:prstClr val="black"/>
                </a:solidFill>
              </a:rPr>
              <a:t>■　　　　　　：</a:t>
            </a:r>
          </a:p>
        </p:txBody>
      </p:sp>
      <p:sp>
        <p:nvSpPr>
          <p:cNvPr id="35" name="テキスト ボックス 34">
            <a:extLst>
              <a:ext uri="{FF2B5EF4-FFF2-40B4-BE49-F238E27FC236}">
                <a16:creationId xmlns="" xmlns:a16="http://schemas.microsoft.com/office/drawing/2014/main"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rgbClr val="00584E"/>
                </a:solidFill>
              </a:rPr>
              <a:t>3. </a:t>
            </a:r>
            <a:r>
              <a:rPr lang="ja-JP" altLang="en-US" sz="1511" b="1" dirty="0">
                <a:solidFill>
                  <a:srgbClr val="00584E"/>
                </a:solidFill>
              </a:rPr>
              <a:t>事業スキーム</a:t>
            </a:r>
          </a:p>
        </p:txBody>
      </p:sp>
      <p:cxnSp>
        <p:nvCxnSpPr>
          <p:cNvPr id="36" name="直線コネクタ 35">
            <a:extLst>
              <a:ext uri="{FF2B5EF4-FFF2-40B4-BE49-F238E27FC236}">
                <a16:creationId xmlns="" xmlns:a16="http://schemas.microsoft.com/office/drawing/2014/main"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xmlns=""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 xmlns:a16="http://schemas.microsoft.com/office/drawing/2014/main"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 xmlns:a16="http://schemas.microsoft.com/office/drawing/2014/main"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 xmlns:a16="http://schemas.microsoft.com/office/drawing/2014/main"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r>
              <a:rPr lang="en-US" altLang="ja-JP" sz="1511" b="1" dirty="0">
                <a:solidFill>
                  <a:srgbClr val="00584E"/>
                </a:solidFill>
              </a:rPr>
              <a:t>4. </a:t>
            </a:r>
          </a:p>
        </p:txBody>
      </p:sp>
      <p:sp>
        <p:nvSpPr>
          <p:cNvPr id="31" name="テキスト プレースホルダー 37">
            <a:extLst>
              <a:ext uri="{FF2B5EF4-FFF2-40B4-BE49-F238E27FC236}">
                <a16:creationId xmlns="" xmlns:a16="http://schemas.microsoft.com/office/drawing/2014/main"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678392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pic>
        <p:nvPicPr>
          <p:cNvPr id="17" name="Picture 2">
            <a:extLst>
              <a:ext uri="{FF2B5EF4-FFF2-40B4-BE49-F238E27FC236}">
                <a16:creationId xmlns=""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888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 xmlns:a16="http://schemas.microsoft.com/office/drawing/2014/main"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4" name="グループ化 3">
            <a:extLst>
              <a:ext uri="{FF2B5EF4-FFF2-40B4-BE49-F238E27FC236}">
                <a16:creationId xmlns="" xmlns:a16="http://schemas.microsoft.com/office/drawing/2014/main"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 xmlns:a16="http://schemas.microsoft.com/office/drawing/2014/main"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 xmlns:a16="http://schemas.microsoft.com/office/drawing/2014/main"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 xmlns:a16="http://schemas.microsoft.com/office/drawing/2014/main"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 xmlns:a16="http://schemas.microsoft.com/office/drawing/2014/main"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22" name="直線コネクタ 21">
              <a:extLst>
                <a:ext uri="{FF2B5EF4-FFF2-40B4-BE49-F238E27FC236}">
                  <a16:creationId xmlns=""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 xmlns:a16="http://schemas.microsoft.com/office/drawing/2014/main" id="{665A837A-D774-4985-B30F-35B13836C960}"/>
              </a:ext>
            </a:extLst>
          </p:cNvPr>
          <p:cNvSpPr/>
          <p:nvPr userDrawn="1"/>
        </p:nvSpPr>
        <p:spPr>
          <a:xfrm flipH="1">
            <a:off x="1078059" y="1524001"/>
            <a:ext cx="45719" cy="530242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 xmlns:a16="http://schemas.microsoft.com/office/drawing/2014/main"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 xmlns:a16="http://schemas.microsoft.com/office/drawing/2014/main"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 xmlns:a16="http://schemas.microsoft.com/office/drawing/2014/main"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 xmlns:a16="http://schemas.microsoft.com/office/drawing/2014/main"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14" name="直線コネクタ 13">
              <a:extLst>
                <a:ext uri="{FF2B5EF4-FFF2-40B4-BE49-F238E27FC236}">
                  <a16:creationId xmlns=""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 xmlns:a16="http://schemas.microsoft.com/office/drawing/2014/main"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 xmlns:a16="http://schemas.microsoft.com/office/drawing/2014/main"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 xmlns:a16="http://schemas.microsoft.com/office/drawing/2014/main"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 xmlns:a16="http://schemas.microsoft.com/office/drawing/2014/main"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 xmlns:a16="http://schemas.microsoft.com/office/drawing/2014/main"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 xmlns:a16="http://schemas.microsoft.com/office/drawing/2014/main"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 xmlns:a16="http://schemas.microsoft.com/office/drawing/2014/main"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p>
          </p:txBody>
        </p:sp>
        <p:sp>
          <p:nvSpPr>
            <p:cNvPr id="49" name="フリーフォーム: 図形 48">
              <a:extLst>
                <a:ext uri="{FF2B5EF4-FFF2-40B4-BE49-F238E27FC236}">
                  <a16:creationId xmlns=""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 xmlns:a16="http://schemas.microsoft.com/office/drawing/2014/main"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 xmlns:a16="http://schemas.microsoft.com/office/drawing/2014/main"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 xmlns:a16="http://schemas.microsoft.com/office/drawing/2014/main"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 xmlns:a16="http://schemas.microsoft.com/office/drawing/2014/main"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 xmlns:a16="http://schemas.microsoft.com/office/drawing/2014/main"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 xmlns:a16="http://schemas.microsoft.com/office/drawing/2014/main"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 xmlns:a16="http://schemas.microsoft.com/office/drawing/2014/main"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 xmlns:asvg="http://schemas.microsoft.com/office/drawing/2016/SVG/main"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 xmlns:a16="http://schemas.microsoft.com/office/drawing/2014/main"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 xmlns:a16="http://schemas.microsoft.com/office/drawing/2014/main"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2. </a:t>
            </a:r>
            <a:r>
              <a:rPr lang="ja-JP" altLang="en-US" sz="151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 xmlns:a16="http://schemas.microsoft.com/office/drawing/2014/main"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 xmlns:a16="http://schemas.microsoft.com/office/drawing/2014/main"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 xmlns:a16="http://schemas.microsoft.com/office/drawing/2014/main"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 xmlns:a16="http://schemas.microsoft.com/office/drawing/2014/main"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 xmlns:a16="http://schemas.microsoft.com/office/drawing/2014/main"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chemeClr val="bg2"/>
                </a:solidFill>
                <a:latin typeface="Meiryo UI" panose="020B0604030504040204" pitchFamily="50" charset="-128"/>
                <a:ea typeface="Meiryo UI" panose="020B0604030504040204" pitchFamily="50" charset="-128"/>
              </a:rPr>
              <a:t>1. </a:t>
            </a:r>
            <a:r>
              <a:rPr lang="ja-JP" altLang="en-US" sz="151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 xmlns:a16="http://schemas.microsoft.com/office/drawing/2014/main"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 xmlns:a16="http://schemas.microsoft.com/office/drawing/2014/main"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 xmlns:a16="http://schemas.microsoft.com/office/drawing/2014/main"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 xmlns:a16="http://schemas.microsoft.com/office/drawing/2014/main"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 xmlns:a16="http://schemas.microsoft.com/office/drawing/2014/main"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 xmlns:a16="http://schemas.microsoft.com/office/drawing/2014/main"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 xmlns:a16="http://schemas.microsoft.com/office/drawing/2014/main"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 xmlns:a16="http://schemas.microsoft.com/office/drawing/2014/main"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 xmlns:a16="http://schemas.microsoft.com/office/drawing/2014/main"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 xmlns:a16="http://schemas.microsoft.com/office/drawing/2014/main"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 xmlns:a16="http://schemas.microsoft.com/office/drawing/2014/main"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tabLst/>
            </a:pPr>
            <a:r>
              <a:rPr lang="ja-JP" altLang="en-US" sz="129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 xmlns:a16="http://schemas.microsoft.com/office/drawing/2014/main"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3. </a:t>
            </a:r>
            <a:r>
              <a:rPr lang="ja-JP" altLang="en-US" sz="151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 xmlns:a16="http://schemas.microsoft.com/office/drawing/2014/main"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 xmlns:a16="http://schemas.microsoft.com/office/drawing/2014/main"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 xmlns:asvg="http://schemas.microsoft.com/office/drawing/2016/SVG/main"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 xmlns:a16="http://schemas.microsoft.com/office/drawing/2014/main"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 xmlns:a16="http://schemas.microsoft.com/office/drawing/2014/main"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 xmlns:a16="http://schemas.microsoft.com/office/drawing/2014/main"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 xmlns:a16="http://schemas.microsoft.com/office/drawing/2014/main"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pPr algn="l"/>
            <a:r>
              <a:rPr lang="en-US" altLang="ja-JP" sz="151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 xmlns:a16="http://schemas.microsoft.com/office/drawing/2014/main"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pic>
        <p:nvPicPr>
          <p:cNvPr id="17" name="Picture 2">
            <a:extLst>
              <a:ext uri="{FF2B5EF4-FFF2-40B4-BE49-F238E27FC236}">
                <a16:creationId xmlns="" xmlns:a16="http://schemas.microsoft.com/office/drawing/2014/main"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grpSp>
        <p:nvGrpSpPr>
          <p:cNvPr id="8" name="グループ化 7">
            <a:extLst>
              <a:ext uri="{FF2B5EF4-FFF2-40B4-BE49-F238E27FC236}">
                <a16:creationId xmlns="" xmlns:a16="http://schemas.microsoft.com/office/drawing/2014/main"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 xmlns:a16="http://schemas.microsoft.com/office/drawing/2014/main"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 xmlns:a16="http://schemas.microsoft.com/office/drawing/2014/main"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 xmlns:a16="http://schemas.microsoft.com/office/drawing/2014/main"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47009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 xmlns:a16="http://schemas.microsoft.com/office/drawing/2014/main"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
                <a:extLst>
                  <a:ext uri="{FF2B5EF4-FFF2-40B4-BE49-F238E27FC236}">
                    <a16:creationId xmlns=""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
                <a:extLst>
                  <a:ext uri="{FF2B5EF4-FFF2-40B4-BE49-F238E27FC236}">
                    <a16:creationId xmlns=""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
                <a:extLst>
                  <a:ext uri="{FF2B5EF4-FFF2-40B4-BE49-F238E27FC236}">
                    <a16:creationId xmlns=""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6">
                <a:extLst>
                  <a:ext uri="{FF2B5EF4-FFF2-40B4-BE49-F238E27FC236}">
                    <a16:creationId xmlns=""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7">
                <a:extLst>
                  <a:ext uri="{FF2B5EF4-FFF2-40B4-BE49-F238E27FC236}">
                    <a16:creationId xmlns=""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8">
                <a:extLst>
                  <a:ext uri="{FF2B5EF4-FFF2-40B4-BE49-F238E27FC236}">
                    <a16:creationId xmlns=""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9">
                <a:extLst>
                  <a:ext uri="{FF2B5EF4-FFF2-40B4-BE49-F238E27FC236}">
                    <a16:creationId xmlns=""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0">
                <a:extLst>
                  <a:ext uri="{FF2B5EF4-FFF2-40B4-BE49-F238E27FC236}">
                    <a16:creationId xmlns=""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11">
                <a:extLst>
                  <a:ext uri="{FF2B5EF4-FFF2-40B4-BE49-F238E27FC236}">
                    <a16:creationId xmlns=""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12">
                <a:extLst>
                  <a:ext uri="{FF2B5EF4-FFF2-40B4-BE49-F238E27FC236}">
                    <a16:creationId xmlns=""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13">
                <a:extLst>
                  <a:ext uri="{FF2B5EF4-FFF2-40B4-BE49-F238E27FC236}">
                    <a16:creationId xmlns=""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14">
                <a:extLst>
                  <a:ext uri="{FF2B5EF4-FFF2-40B4-BE49-F238E27FC236}">
                    <a16:creationId xmlns=""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15">
                <a:extLst>
                  <a:ext uri="{FF2B5EF4-FFF2-40B4-BE49-F238E27FC236}">
                    <a16:creationId xmlns=""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16">
                <a:extLst>
                  <a:ext uri="{FF2B5EF4-FFF2-40B4-BE49-F238E27FC236}">
                    <a16:creationId xmlns=""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17">
                <a:extLst>
                  <a:ext uri="{FF2B5EF4-FFF2-40B4-BE49-F238E27FC236}">
                    <a16:creationId xmlns=""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18">
                <a:extLst>
                  <a:ext uri="{FF2B5EF4-FFF2-40B4-BE49-F238E27FC236}">
                    <a16:creationId xmlns=""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9">
                <a:extLst>
                  <a:ext uri="{FF2B5EF4-FFF2-40B4-BE49-F238E27FC236}">
                    <a16:creationId xmlns=""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20">
                <a:extLst>
                  <a:ext uri="{FF2B5EF4-FFF2-40B4-BE49-F238E27FC236}">
                    <a16:creationId xmlns=""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21">
                <a:extLst>
                  <a:ext uri="{FF2B5EF4-FFF2-40B4-BE49-F238E27FC236}">
                    <a16:creationId xmlns=""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22">
                <a:extLst>
                  <a:ext uri="{FF2B5EF4-FFF2-40B4-BE49-F238E27FC236}">
                    <a16:creationId xmlns=""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23">
                <a:extLst>
                  <a:ext uri="{FF2B5EF4-FFF2-40B4-BE49-F238E27FC236}">
                    <a16:creationId xmlns=""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24">
                <a:extLst>
                  <a:ext uri="{FF2B5EF4-FFF2-40B4-BE49-F238E27FC236}">
                    <a16:creationId xmlns=""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25">
                <a:extLst>
                  <a:ext uri="{FF2B5EF4-FFF2-40B4-BE49-F238E27FC236}">
                    <a16:creationId xmlns=""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6">
                <a:extLst>
                  <a:ext uri="{FF2B5EF4-FFF2-40B4-BE49-F238E27FC236}">
                    <a16:creationId xmlns=""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7">
                <a:extLst>
                  <a:ext uri="{FF2B5EF4-FFF2-40B4-BE49-F238E27FC236}">
                    <a16:creationId xmlns=""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8">
                <a:extLst>
                  <a:ext uri="{FF2B5EF4-FFF2-40B4-BE49-F238E27FC236}">
                    <a16:creationId xmlns=""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9">
                <a:extLst>
                  <a:ext uri="{FF2B5EF4-FFF2-40B4-BE49-F238E27FC236}">
                    <a16:creationId xmlns=""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30">
                <a:extLst>
                  <a:ext uri="{FF2B5EF4-FFF2-40B4-BE49-F238E27FC236}">
                    <a16:creationId xmlns=""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31">
                <a:extLst>
                  <a:ext uri="{FF2B5EF4-FFF2-40B4-BE49-F238E27FC236}">
                    <a16:creationId xmlns=""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32">
                <a:extLst>
                  <a:ext uri="{FF2B5EF4-FFF2-40B4-BE49-F238E27FC236}">
                    <a16:creationId xmlns=""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33">
                <a:extLst>
                  <a:ext uri="{FF2B5EF4-FFF2-40B4-BE49-F238E27FC236}">
                    <a16:creationId xmlns=""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34">
                <a:extLst>
                  <a:ext uri="{FF2B5EF4-FFF2-40B4-BE49-F238E27FC236}">
                    <a16:creationId xmlns=""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5">
                <a:extLst>
                  <a:ext uri="{FF2B5EF4-FFF2-40B4-BE49-F238E27FC236}">
                    <a16:creationId xmlns=""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6">
                <a:extLst>
                  <a:ext uri="{FF2B5EF4-FFF2-40B4-BE49-F238E27FC236}">
                    <a16:creationId xmlns=""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7">
                <a:extLst>
                  <a:ext uri="{FF2B5EF4-FFF2-40B4-BE49-F238E27FC236}">
                    <a16:creationId xmlns=""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4" name="Line 38">
                <a:extLst>
                  <a:ext uri="{FF2B5EF4-FFF2-40B4-BE49-F238E27FC236}">
                    <a16:creationId xmlns=""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39">
                <a:extLst>
                  <a:ext uri="{FF2B5EF4-FFF2-40B4-BE49-F238E27FC236}">
                    <a16:creationId xmlns=""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102">
                <a:extLst>
                  <a:ext uri="{FF2B5EF4-FFF2-40B4-BE49-F238E27FC236}">
                    <a16:creationId xmlns=""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4">
                <a:extLst>
                  <a:ext uri="{FF2B5EF4-FFF2-40B4-BE49-F238E27FC236}">
                    <a16:creationId xmlns=""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39">
                <a:extLst>
                  <a:ext uri="{FF2B5EF4-FFF2-40B4-BE49-F238E27FC236}">
                    <a16:creationId xmlns=""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4">
                <a:extLst>
                  <a:ext uri="{FF2B5EF4-FFF2-40B4-BE49-F238E27FC236}">
                    <a16:creationId xmlns=""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34">
                <a:extLst>
                  <a:ext uri="{FF2B5EF4-FFF2-40B4-BE49-F238E27FC236}">
                    <a16:creationId xmlns=""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35">
                <a:extLst>
                  <a:ext uri="{FF2B5EF4-FFF2-40B4-BE49-F238E27FC236}">
                    <a16:creationId xmlns=""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36">
                <a:extLst>
                  <a:ext uri="{FF2B5EF4-FFF2-40B4-BE49-F238E27FC236}">
                    <a16:creationId xmlns=""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2">
                <a:extLst>
                  <a:ext uri="{FF2B5EF4-FFF2-40B4-BE49-F238E27FC236}">
                    <a16:creationId xmlns=""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43">
                <a:extLst>
                  <a:ext uri="{FF2B5EF4-FFF2-40B4-BE49-F238E27FC236}">
                    <a16:creationId xmlns=""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44">
                <a:extLst>
                  <a:ext uri="{FF2B5EF4-FFF2-40B4-BE49-F238E27FC236}">
                    <a16:creationId xmlns=""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5">
                <a:extLst>
                  <a:ext uri="{FF2B5EF4-FFF2-40B4-BE49-F238E27FC236}">
                    <a16:creationId xmlns=""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6">
                <a:extLst>
                  <a:ext uri="{FF2B5EF4-FFF2-40B4-BE49-F238E27FC236}">
                    <a16:creationId xmlns=""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47">
                <a:extLst>
                  <a:ext uri="{FF2B5EF4-FFF2-40B4-BE49-F238E27FC236}">
                    <a16:creationId xmlns=""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8">
                <a:extLst>
                  <a:ext uri="{FF2B5EF4-FFF2-40B4-BE49-F238E27FC236}">
                    <a16:creationId xmlns=""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49">
                <a:extLst>
                  <a:ext uri="{FF2B5EF4-FFF2-40B4-BE49-F238E27FC236}">
                    <a16:creationId xmlns=""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50">
                <a:extLst>
                  <a:ext uri="{FF2B5EF4-FFF2-40B4-BE49-F238E27FC236}">
                    <a16:creationId xmlns=""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1">
                <a:extLst>
                  <a:ext uri="{FF2B5EF4-FFF2-40B4-BE49-F238E27FC236}">
                    <a16:creationId xmlns=""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2">
                <a:extLst>
                  <a:ext uri="{FF2B5EF4-FFF2-40B4-BE49-F238E27FC236}">
                    <a16:creationId xmlns=""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3">
                <a:extLst>
                  <a:ext uri="{FF2B5EF4-FFF2-40B4-BE49-F238E27FC236}">
                    <a16:creationId xmlns=""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4">
                <a:extLst>
                  <a:ext uri="{FF2B5EF4-FFF2-40B4-BE49-F238E27FC236}">
                    <a16:creationId xmlns=""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55">
                <a:extLst>
                  <a:ext uri="{FF2B5EF4-FFF2-40B4-BE49-F238E27FC236}">
                    <a16:creationId xmlns=""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56">
                <a:extLst>
                  <a:ext uri="{FF2B5EF4-FFF2-40B4-BE49-F238E27FC236}">
                    <a16:creationId xmlns=""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57">
                <a:extLst>
                  <a:ext uri="{FF2B5EF4-FFF2-40B4-BE49-F238E27FC236}">
                    <a16:creationId xmlns=""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58">
                <a:extLst>
                  <a:ext uri="{FF2B5EF4-FFF2-40B4-BE49-F238E27FC236}">
                    <a16:creationId xmlns=""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59">
                <a:extLst>
                  <a:ext uri="{FF2B5EF4-FFF2-40B4-BE49-F238E27FC236}">
                    <a16:creationId xmlns=""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0">
                <a:extLst>
                  <a:ext uri="{FF2B5EF4-FFF2-40B4-BE49-F238E27FC236}">
                    <a16:creationId xmlns=""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1">
                <a:extLst>
                  <a:ext uri="{FF2B5EF4-FFF2-40B4-BE49-F238E27FC236}">
                    <a16:creationId xmlns=""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2">
                <a:extLst>
                  <a:ext uri="{FF2B5EF4-FFF2-40B4-BE49-F238E27FC236}">
                    <a16:creationId xmlns=""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63">
                <a:extLst>
                  <a:ext uri="{FF2B5EF4-FFF2-40B4-BE49-F238E27FC236}">
                    <a16:creationId xmlns=""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64">
                <a:extLst>
                  <a:ext uri="{FF2B5EF4-FFF2-40B4-BE49-F238E27FC236}">
                    <a16:creationId xmlns=""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65">
                <a:extLst>
                  <a:ext uri="{FF2B5EF4-FFF2-40B4-BE49-F238E27FC236}">
                    <a16:creationId xmlns=""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66">
                <a:extLst>
                  <a:ext uri="{FF2B5EF4-FFF2-40B4-BE49-F238E27FC236}">
                    <a16:creationId xmlns=""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67">
                <a:extLst>
                  <a:ext uri="{FF2B5EF4-FFF2-40B4-BE49-F238E27FC236}">
                    <a16:creationId xmlns=""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68">
                <a:extLst>
                  <a:ext uri="{FF2B5EF4-FFF2-40B4-BE49-F238E27FC236}">
                    <a16:creationId xmlns=""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69">
                <a:extLst>
                  <a:ext uri="{FF2B5EF4-FFF2-40B4-BE49-F238E27FC236}">
                    <a16:creationId xmlns=""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70">
                <a:extLst>
                  <a:ext uri="{FF2B5EF4-FFF2-40B4-BE49-F238E27FC236}">
                    <a16:creationId xmlns=""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71">
                <a:extLst>
                  <a:ext uri="{FF2B5EF4-FFF2-40B4-BE49-F238E27FC236}">
                    <a16:creationId xmlns=""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72">
                <a:extLst>
                  <a:ext uri="{FF2B5EF4-FFF2-40B4-BE49-F238E27FC236}">
                    <a16:creationId xmlns=""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73">
                <a:extLst>
                  <a:ext uri="{FF2B5EF4-FFF2-40B4-BE49-F238E27FC236}">
                    <a16:creationId xmlns=""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74">
                <a:extLst>
                  <a:ext uri="{FF2B5EF4-FFF2-40B4-BE49-F238E27FC236}">
                    <a16:creationId xmlns=""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75">
                <a:extLst>
                  <a:ext uri="{FF2B5EF4-FFF2-40B4-BE49-F238E27FC236}">
                    <a16:creationId xmlns=""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76">
                <a:extLst>
                  <a:ext uri="{FF2B5EF4-FFF2-40B4-BE49-F238E27FC236}">
                    <a16:creationId xmlns=""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77">
                <a:extLst>
                  <a:ext uri="{FF2B5EF4-FFF2-40B4-BE49-F238E27FC236}">
                    <a16:creationId xmlns=""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8">
                <a:extLst>
                  <a:ext uri="{FF2B5EF4-FFF2-40B4-BE49-F238E27FC236}">
                    <a16:creationId xmlns=""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79">
                <a:extLst>
                  <a:ext uri="{FF2B5EF4-FFF2-40B4-BE49-F238E27FC236}">
                    <a16:creationId xmlns=""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80">
                <a:extLst>
                  <a:ext uri="{FF2B5EF4-FFF2-40B4-BE49-F238E27FC236}">
                    <a16:creationId xmlns=""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81">
                <a:extLst>
                  <a:ext uri="{FF2B5EF4-FFF2-40B4-BE49-F238E27FC236}">
                    <a16:creationId xmlns=""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82">
                <a:extLst>
                  <a:ext uri="{FF2B5EF4-FFF2-40B4-BE49-F238E27FC236}">
                    <a16:creationId xmlns=""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83">
                <a:extLst>
                  <a:ext uri="{FF2B5EF4-FFF2-40B4-BE49-F238E27FC236}">
                    <a16:creationId xmlns=""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84">
                <a:extLst>
                  <a:ext uri="{FF2B5EF4-FFF2-40B4-BE49-F238E27FC236}">
                    <a16:creationId xmlns=""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85">
                <a:extLst>
                  <a:ext uri="{FF2B5EF4-FFF2-40B4-BE49-F238E27FC236}">
                    <a16:creationId xmlns=""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86">
                <a:extLst>
                  <a:ext uri="{FF2B5EF4-FFF2-40B4-BE49-F238E27FC236}">
                    <a16:creationId xmlns=""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87">
                <a:extLst>
                  <a:ext uri="{FF2B5EF4-FFF2-40B4-BE49-F238E27FC236}">
                    <a16:creationId xmlns=""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88">
                <a:extLst>
                  <a:ext uri="{FF2B5EF4-FFF2-40B4-BE49-F238E27FC236}">
                    <a16:creationId xmlns=""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89">
                <a:extLst>
                  <a:ext uri="{FF2B5EF4-FFF2-40B4-BE49-F238E27FC236}">
                    <a16:creationId xmlns=""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90">
                <a:extLst>
                  <a:ext uri="{FF2B5EF4-FFF2-40B4-BE49-F238E27FC236}">
                    <a16:creationId xmlns=""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91">
                <a:extLst>
                  <a:ext uri="{FF2B5EF4-FFF2-40B4-BE49-F238E27FC236}">
                    <a16:creationId xmlns=""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92">
                <a:extLst>
                  <a:ext uri="{FF2B5EF4-FFF2-40B4-BE49-F238E27FC236}">
                    <a16:creationId xmlns=""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93">
                <a:extLst>
                  <a:ext uri="{FF2B5EF4-FFF2-40B4-BE49-F238E27FC236}">
                    <a16:creationId xmlns=""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94">
                <a:extLst>
                  <a:ext uri="{FF2B5EF4-FFF2-40B4-BE49-F238E27FC236}">
                    <a16:creationId xmlns=""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95">
                <a:extLst>
                  <a:ext uri="{FF2B5EF4-FFF2-40B4-BE49-F238E27FC236}">
                    <a16:creationId xmlns=""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96">
                <a:extLst>
                  <a:ext uri="{FF2B5EF4-FFF2-40B4-BE49-F238E27FC236}">
                    <a16:creationId xmlns=""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97">
                <a:extLst>
                  <a:ext uri="{FF2B5EF4-FFF2-40B4-BE49-F238E27FC236}">
                    <a16:creationId xmlns=""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62" name="Line 98">
                <a:extLst>
                  <a:ext uri="{FF2B5EF4-FFF2-40B4-BE49-F238E27FC236}">
                    <a16:creationId xmlns=""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99">
                <a:extLst>
                  <a:ext uri="{FF2B5EF4-FFF2-40B4-BE49-F238E27FC236}">
                    <a16:creationId xmlns=""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00">
                <a:extLst>
                  <a:ext uri="{FF2B5EF4-FFF2-40B4-BE49-F238E27FC236}">
                    <a16:creationId xmlns=""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103">
                <a:extLst>
                  <a:ext uri="{FF2B5EF4-FFF2-40B4-BE49-F238E27FC236}">
                    <a16:creationId xmlns=""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99">
                <a:extLst>
                  <a:ext uri="{FF2B5EF4-FFF2-40B4-BE49-F238E27FC236}">
                    <a16:creationId xmlns=""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99">
                <a:extLst>
                  <a:ext uri="{FF2B5EF4-FFF2-40B4-BE49-F238E27FC236}">
                    <a16:creationId xmlns=""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00">
                <a:extLst>
                  <a:ext uri="{FF2B5EF4-FFF2-40B4-BE49-F238E27FC236}">
                    <a16:creationId xmlns=""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99">
                <a:extLst>
                  <a:ext uri="{FF2B5EF4-FFF2-40B4-BE49-F238E27FC236}">
                    <a16:creationId xmlns=""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99">
                <a:extLst>
                  <a:ext uri="{FF2B5EF4-FFF2-40B4-BE49-F238E27FC236}">
                    <a16:creationId xmlns=""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99">
                <a:extLst>
                  <a:ext uri="{FF2B5EF4-FFF2-40B4-BE49-F238E27FC236}">
                    <a16:creationId xmlns=""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99">
                <a:extLst>
                  <a:ext uri="{FF2B5EF4-FFF2-40B4-BE49-F238E27FC236}">
                    <a16:creationId xmlns=""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99">
                <a:extLst>
                  <a:ext uri="{FF2B5EF4-FFF2-40B4-BE49-F238E27FC236}">
                    <a16:creationId xmlns=""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100">
                <a:extLst>
                  <a:ext uri="{FF2B5EF4-FFF2-40B4-BE49-F238E27FC236}">
                    <a16:creationId xmlns=""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100">
                <a:extLst>
                  <a:ext uri="{FF2B5EF4-FFF2-40B4-BE49-F238E27FC236}">
                    <a16:creationId xmlns=""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100">
                <a:extLst>
                  <a:ext uri="{FF2B5EF4-FFF2-40B4-BE49-F238E27FC236}">
                    <a16:creationId xmlns=""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00">
                <a:extLst>
                  <a:ext uri="{FF2B5EF4-FFF2-40B4-BE49-F238E27FC236}">
                    <a16:creationId xmlns=""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6633" userDrawn="1">
          <p15:clr>
            <a:srgbClr val="F26B43"/>
          </p15:clr>
        </p15:guide>
        <p15:guide id="6" pos="102" userDrawn="1">
          <p15:clr>
            <a:srgbClr val="F26B43"/>
          </p15:clr>
        </p15:guide>
        <p15:guide id="7" orient="horz" pos="70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 xmlns:a16="http://schemas.microsoft.com/office/drawing/2014/main"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9" name="Line 4">
                <a:extLst>
                  <a:ext uri="{FF2B5EF4-FFF2-40B4-BE49-F238E27FC236}">
                    <a16:creationId xmlns=""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0" name="Line 4">
                <a:extLst>
                  <a:ext uri="{FF2B5EF4-FFF2-40B4-BE49-F238E27FC236}">
                    <a16:creationId xmlns=""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1" name="Line 5">
                <a:extLst>
                  <a:ext uri="{FF2B5EF4-FFF2-40B4-BE49-F238E27FC236}">
                    <a16:creationId xmlns=""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2" name="Line 6">
                <a:extLst>
                  <a:ext uri="{FF2B5EF4-FFF2-40B4-BE49-F238E27FC236}">
                    <a16:creationId xmlns=""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3" name="Line 7">
                <a:extLst>
                  <a:ext uri="{FF2B5EF4-FFF2-40B4-BE49-F238E27FC236}">
                    <a16:creationId xmlns=""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4" name="Line 8">
                <a:extLst>
                  <a:ext uri="{FF2B5EF4-FFF2-40B4-BE49-F238E27FC236}">
                    <a16:creationId xmlns=""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5" name="Line 9">
                <a:extLst>
                  <a:ext uri="{FF2B5EF4-FFF2-40B4-BE49-F238E27FC236}">
                    <a16:creationId xmlns=""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6" name="Line 10">
                <a:extLst>
                  <a:ext uri="{FF2B5EF4-FFF2-40B4-BE49-F238E27FC236}">
                    <a16:creationId xmlns=""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7" name="Line 11">
                <a:extLst>
                  <a:ext uri="{FF2B5EF4-FFF2-40B4-BE49-F238E27FC236}">
                    <a16:creationId xmlns=""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8" name="Line 12">
                <a:extLst>
                  <a:ext uri="{FF2B5EF4-FFF2-40B4-BE49-F238E27FC236}">
                    <a16:creationId xmlns=""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9" name="Line 13">
                <a:extLst>
                  <a:ext uri="{FF2B5EF4-FFF2-40B4-BE49-F238E27FC236}">
                    <a16:creationId xmlns=""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0" name="Line 14">
                <a:extLst>
                  <a:ext uri="{FF2B5EF4-FFF2-40B4-BE49-F238E27FC236}">
                    <a16:creationId xmlns=""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1" name="Line 15">
                <a:extLst>
                  <a:ext uri="{FF2B5EF4-FFF2-40B4-BE49-F238E27FC236}">
                    <a16:creationId xmlns=""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2" name="Line 16">
                <a:extLst>
                  <a:ext uri="{FF2B5EF4-FFF2-40B4-BE49-F238E27FC236}">
                    <a16:creationId xmlns=""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3" name="Line 17">
                <a:extLst>
                  <a:ext uri="{FF2B5EF4-FFF2-40B4-BE49-F238E27FC236}">
                    <a16:creationId xmlns=""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4" name="Line 18">
                <a:extLst>
                  <a:ext uri="{FF2B5EF4-FFF2-40B4-BE49-F238E27FC236}">
                    <a16:creationId xmlns=""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5" name="Line 19">
                <a:extLst>
                  <a:ext uri="{FF2B5EF4-FFF2-40B4-BE49-F238E27FC236}">
                    <a16:creationId xmlns=""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6" name="Line 20">
                <a:extLst>
                  <a:ext uri="{FF2B5EF4-FFF2-40B4-BE49-F238E27FC236}">
                    <a16:creationId xmlns=""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7" name="Line 21">
                <a:extLst>
                  <a:ext uri="{FF2B5EF4-FFF2-40B4-BE49-F238E27FC236}">
                    <a16:creationId xmlns=""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8" name="Line 22">
                <a:extLst>
                  <a:ext uri="{FF2B5EF4-FFF2-40B4-BE49-F238E27FC236}">
                    <a16:creationId xmlns=""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9" name="Line 23">
                <a:extLst>
                  <a:ext uri="{FF2B5EF4-FFF2-40B4-BE49-F238E27FC236}">
                    <a16:creationId xmlns=""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0" name="Line 24">
                <a:extLst>
                  <a:ext uri="{FF2B5EF4-FFF2-40B4-BE49-F238E27FC236}">
                    <a16:creationId xmlns=""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1" name="Line 25">
                <a:extLst>
                  <a:ext uri="{FF2B5EF4-FFF2-40B4-BE49-F238E27FC236}">
                    <a16:creationId xmlns=""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2" name="Line 26">
                <a:extLst>
                  <a:ext uri="{FF2B5EF4-FFF2-40B4-BE49-F238E27FC236}">
                    <a16:creationId xmlns=""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3" name="Line 27">
                <a:extLst>
                  <a:ext uri="{FF2B5EF4-FFF2-40B4-BE49-F238E27FC236}">
                    <a16:creationId xmlns=""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4" name="Line 28">
                <a:extLst>
                  <a:ext uri="{FF2B5EF4-FFF2-40B4-BE49-F238E27FC236}">
                    <a16:creationId xmlns=""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5" name="Line 29">
                <a:extLst>
                  <a:ext uri="{FF2B5EF4-FFF2-40B4-BE49-F238E27FC236}">
                    <a16:creationId xmlns=""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6" name="Line 30">
                <a:extLst>
                  <a:ext uri="{FF2B5EF4-FFF2-40B4-BE49-F238E27FC236}">
                    <a16:creationId xmlns=""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7" name="Line 31">
                <a:extLst>
                  <a:ext uri="{FF2B5EF4-FFF2-40B4-BE49-F238E27FC236}">
                    <a16:creationId xmlns=""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8" name="Line 32">
                <a:extLst>
                  <a:ext uri="{FF2B5EF4-FFF2-40B4-BE49-F238E27FC236}">
                    <a16:creationId xmlns=""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9" name="Line 33">
                <a:extLst>
                  <a:ext uri="{FF2B5EF4-FFF2-40B4-BE49-F238E27FC236}">
                    <a16:creationId xmlns=""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0" name="Line 34">
                <a:extLst>
                  <a:ext uri="{FF2B5EF4-FFF2-40B4-BE49-F238E27FC236}">
                    <a16:creationId xmlns=""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1" name="Line 35">
                <a:extLst>
                  <a:ext uri="{FF2B5EF4-FFF2-40B4-BE49-F238E27FC236}">
                    <a16:creationId xmlns=""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2" name="Line 36">
                <a:extLst>
                  <a:ext uri="{FF2B5EF4-FFF2-40B4-BE49-F238E27FC236}">
                    <a16:creationId xmlns=""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3" name="Line 37">
                <a:extLst>
                  <a:ext uri="{FF2B5EF4-FFF2-40B4-BE49-F238E27FC236}">
                    <a16:creationId xmlns=""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4" name="Line 38">
                <a:extLst>
                  <a:ext uri="{FF2B5EF4-FFF2-40B4-BE49-F238E27FC236}">
                    <a16:creationId xmlns=""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5" name="Line 39">
                <a:extLst>
                  <a:ext uri="{FF2B5EF4-FFF2-40B4-BE49-F238E27FC236}">
                    <a16:creationId xmlns=""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6" name="Line 102">
                <a:extLst>
                  <a:ext uri="{FF2B5EF4-FFF2-40B4-BE49-F238E27FC236}">
                    <a16:creationId xmlns=""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7" name="Line 4">
                <a:extLst>
                  <a:ext uri="{FF2B5EF4-FFF2-40B4-BE49-F238E27FC236}">
                    <a16:creationId xmlns=""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8" name="Line 4">
                <a:extLst>
                  <a:ext uri="{FF2B5EF4-FFF2-40B4-BE49-F238E27FC236}">
                    <a16:creationId xmlns=""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9" name="Line 39">
                <a:extLst>
                  <a:ext uri="{FF2B5EF4-FFF2-40B4-BE49-F238E27FC236}">
                    <a16:creationId xmlns=""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0" name="Line 4">
                <a:extLst>
                  <a:ext uri="{FF2B5EF4-FFF2-40B4-BE49-F238E27FC236}">
                    <a16:creationId xmlns=""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1" name="Line 34">
                <a:extLst>
                  <a:ext uri="{FF2B5EF4-FFF2-40B4-BE49-F238E27FC236}">
                    <a16:creationId xmlns=""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2" name="Line 35">
                <a:extLst>
                  <a:ext uri="{FF2B5EF4-FFF2-40B4-BE49-F238E27FC236}">
                    <a16:creationId xmlns=""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3" name="Line 36">
                <a:extLst>
                  <a:ext uri="{FF2B5EF4-FFF2-40B4-BE49-F238E27FC236}">
                    <a16:creationId xmlns=""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nvGrpSpPr>
            <p:cNvPr id="4" name="グループ化 3">
              <a:extLst>
                <a:ext uri="{FF2B5EF4-FFF2-40B4-BE49-F238E27FC236}">
                  <a16:creationId xmlns=""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 name="Line 42">
                <a:extLst>
                  <a:ext uri="{FF2B5EF4-FFF2-40B4-BE49-F238E27FC236}">
                    <a16:creationId xmlns=""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 name="Line 43">
                <a:extLst>
                  <a:ext uri="{FF2B5EF4-FFF2-40B4-BE49-F238E27FC236}">
                    <a16:creationId xmlns=""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 name="Line 44">
                <a:extLst>
                  <a:ext uri="{FF2B5EF4-FFF2-40B4-BE49-F238E27FC236}">
                    <a16:creationId xmlns=""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 name="Line 45">
                <a:extLst>
                  <a:ext uri="{FF2B5EF4-FFF2-40B4-BE49-F238E27FC236}">
                    <a16:creationId xmlns=""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 name="Line 46">
                <a:extLst>
                  <a:ext uri="{FF2B5EF4-FFF2-40B4-BE49-F238E27FC236}">
                    <a16:creationId xmlns=""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 name="Line 47">
                <a:extLst>
                  <a:ext uri="{FF2B5EF4-FFF2-40B4-BE49-F238E27FC236}">
                    <a16:creationId xmlns=""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 name="Line 48">
                <a:extLst>
                  <a:ext uri="{FF2B5EF4-FFF2-40B4-BE49-F238E27FC236}">
                    <a16:creationId xmlns=""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3" name="Line 49">
                <a:extLst>
                  <a:ext uri="{FF2B5EF4-FFF2-40B4-BE49-F238E27FC236}">
                    <a16:creationId xmlns=""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4" name="Line 50">
                <a:extLst>
                  <a:ext uri="{FF2B5EF4-FFF2-40B4-BE49-F238E27FC236}">
                    <a16:creationId xmlns=""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5" name="Line 51">
                <a:extLst>
                  <a:ext uri="{FF2B5EF4-FFF2-40B4-BE49-F238E27FC236}">
                    <a16:creationId xmlns=""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6" name="Line 52">
                <a:extLst>
                  <a:ext uri="{FF2B5EF4-FFF2-40B4-BE49-F238E27FC236}">
                    <a16:creationId xmlns=""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 name="Line 53">
                <a:extLst>
                  <a:ext uri="{FF2B5EF4-FFF2-40B4-BE49-F238E27FC236}">
                    <a16:creationId xmlns=""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 name="Line 54">
                <a:extLst>
                  <a:ext uri="{FF2B5EF4-FFF2-40B4-BE49-F238E27FC236}">
                    <a16:creationId xmlns=""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 name="Line 55">
                <a:extLst>
                  <a:ext uri="{FF2B5EF4-FFF2-40B4-BE49-F238E27FC236}">
                    <a16:creationId xmlns=""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 name="Line 56">
                <a:extLst>
                  <a:ext uri="{FF2B5EF4-FFF2-40B4-BE49-F238E27FC236}">
                    <a16:creationId xmlns=""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1" name="Line 57">
                <a:extLst>
                  <a:ext uri="{FF2B5EF4-FFF2-40B4-BE49-F238E27FC236}">
                    <a16:creationId xmlns=""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 name="Line 58">
                <a:extLst>
                  <a:ext uri="{FF2B5EF4-FFF2-40B4-BE49-F238E27FC236}">
                    <a16:creationId xmlns=""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 name="Line 59">
                <a:extLst>
                  <a:ext uri="{FF2B5EF4-FFF2-40B4-BE49-F238E27FC236}">
                    <a16:creationId xmlns=""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 name="Line 60">
                <a:extLst>
                  <a:ext uri="{FF2B5EF4-FFF2-40B4-BE49-F238E27FC236}">
                    <a16:creationId xmlns=""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 name="Line 61">
                <a:extLst>
                  <a:ext uri="{FF2B5EF4-FFF2-40B4-BE49-F238E27FC236}">
                    <a16:creationId xmlns=""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 name="Line 62">
                <a:extLst>
                  <a:ext uri="{FF2B5EF4-FFF2-40B4-BE49-F238E27FC236}">
                    <a16:creationId xmlns=""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 name="Line 63">
                <a:extLst>
                  <a:ext uri="{FF2B5EF4-FFF2-40B4-BE49-F238E27FC236}">
                    <a16:creationId xmlns=""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 name="Line 64">
                <a:extLst>
                  <a:ext uri="{FF2B5EF4-FFF2-40B4-BE49-F238E27FC236}">
                    <a16:creationId xmlns=""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 name="Line 65">
                <a:extLst>
                  <a:ext uri="{FF2B5EF4-FFF2-40B4-BE49-F238E27FC236}">
                    <a16:creationId xmlns=""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 name="Line 66">
                <a:extLst>
                  <a:ext uri="{FF2B5EF4-FFF2-40B4-BE49-F238E27FC236}">
                    <a16:creationId xmlns=""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 name="Line 67">
                <a:extLst>
                  <a:ext uri="{FF2B5EF4-FFF2-40B4-BE49-F238E27FC236}">
                    <a16:creationId xmlns=""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 name="Line 68">
                <a:extLst>
                  <a:ext uri="{FF2B5EF4-FFF2-40B4-BE49-F238E27FC236}">
                    <a16:creationId xmlns=""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 name="Line 69">
                <a:extLst>
                  <a:ext uri="{FF2B5EF4-FFF2-40B4-BE49-F238E27FC236}">
                    <a16:creationId xmlns=""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 name="Line 70">
                <a:extLst>
                  <a:ext uri="{FF2B5EF4-FFF2-40B4-BE49-F238E27FC236}">
                    <a16:creationId xmlns=""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5" name="Line 71">
                <a:extLst>
                  <a:ext uri="{FF2B5EF4-FFF2-40B4-BE49-F238E27FC236}">
                    <a16:creationId xmlns=""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 name="Line 72">
                <a:extLst>
                  <a:ext uri="{FF2B5EF4-FFF2-40B4-BE49-F238E27FC236}">
                    <a16:creationId xmlns=""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 name="Line 73">
                <a:extLst>
                  <a:ext uri="{FF2B5EF4-FFF2-40B4-BE49-F238E27FC236}">
                    <a16:creationId xmlns=""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 name="Line 74">
                <a:extLst>
                  <a:ext uri="{FF2B5EF4-FFF2-40B4-BE49-F238E27FC236}">
                    <a16:creationId xmlns=""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 name="Line 75">
                <a:extLst>
                  <a:ext uri="{FF2B5EF4-FFF2-40B4-BE49-F238E27FC236}">
                    <a16:creationId xmlns=""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 name="Line 76">
                <a:extLst>
                  <a:ext uri="{FF2B5EF4-FFF2-40B4-BE49-F238E27FC236}">
                    <a16:creationId xmlns=""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 name="Line 77">
                <a:extLst>
                  <a:ext uri="{FF2B5EF4-FFF2-40B4-BE49-F238E27FC236}">
                    <a16:creationId xmlns=""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 name="Line 78">
                <a:extLst>
                  <a:ext uri="{FF2B5EF4-FFF2-40B4-BE49-F238E27FC236}">
                    <a16:creationId xmlns=""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 name="Line 79">
                <a:extLst>
                  <a:ext uri="{FF2B5EF4-FFF2-40B4-BE49-F238E27FC236}">
                    <a16:creationId xmlns=""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4" name="Line 80">
                <a:extLst>
                  <a:ext uri="{FF2B5EF4-FFF2-40B4-BE49-F238E27FC236}">
                    <a16:creationId xmlns=""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5" name="Line 81">
                <a:extLst>
                  <a:ext uri="{FF2B5EF4-FFF2-40B4-BE49-F238E27FC236}">
                    <a16:creationId xmlns=""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6" name="Line 82">
                <a:extLst>
                  <a:ext uri="{FF2B5EF4-FFF2-40B4-BE49-F238E27FC236}">
                    <a16:creationId xmlns=""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7" name="Line 83">
                <a:extLst>
                  <a:ext uri="{FF2B5EF4-FFF2-40B4-BE49-F238E27FC236}">
                    <a16:creationId xmlns=""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8" name="Line 84">
                <a:extLst>
                  <a:ext uri="{FF2B5EF4-FFF2-40B4-BE49-F238E27FC236}">
                    <a16:creationId xmlns=""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9" name="Line 85">
                <a:extLst>
                  <a:ext uri="{FF2B5EF4-FFF2-40B4-BE49-F238E27FC236}">
                    <a16:creationId xmlns=""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0" name="Line 86">
                <a:extLst>
                  <a:ext uri="{FF2B5EF4-FFF2-40B4-BE49-F238E27FC236}">
                    <a16:creationId xmlns=""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1" name="Line 87">
                <a:extLst>
                  <a:ext uri="{FF2B5EF4-FFF2-40B4-BE49-F238E27FC236}">
                    <a16:creationId xmlns=""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2" name="Line 88">
                <a:extLst>
                  <a:ext uri="{FF2B5EF4-FFF2-40B4-BE49-F238E27FC236}">
                    <a16:creationId xmlns=""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3" name="Line 89">
                <a:extLst>
                  <a:ext uri="{FF2B5EF4-FFF2-40B4-BE49-F238E27FC236}">
                    <a16:creationId xmlns=""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4" name="Line 90">
                <a:extLst>
                  <a:ext uri="{FF2B5EF4-FFF2-40B4-BE49-F238E27FC236}">
                    <a16:creationId xmlns=""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5" name="Line 91">
                <a:extLst>
                  <a:ext uri="{FF2B5EF4-FFF2-40B4-BE49-F238E27FC236}">
                    <a16:creationId xmlns=""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6" name="Line 92">
                <a:extLst>
                  <a:ext uri="{FF2B5EF4-FFF2-40B4-BE49-F238E27FC236}">
                    <a16:creationId xmlns=""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7" name="Line 93">
                <a:extLst>
                  <a:ext uri="{FF2B5EF4-FFF2-40B4-BE49-F238E27FC236}">
                    <a16:creationId xmlns=""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8" name="Line 94">
                <a:extLst>
                  <a:ext uri="{FF2B5EF4-FFF2-40B4-BE49-F238E27FC236}">
                    <a16:creationId xmlns=""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9" name="Line 95">
                <a:extLst>
                  <a:ext uri="{FF2B5EF4-FFF2-40B4-BE49-F238E27FC236}">
                    <a16:creationId xmlns=""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0" name="Line 96">
                <a:extLst>
                  <a:ext uri="{FF2B5EF4-FFF2-40B4-BE49-F238E27FC236}">
                    <a16:creationId xmlns=""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1" name="Line 97">
                <a:extLst>
                  <a:ext uri="{FF2B5EF4-FFF2-40B4-BE49-F238E27FC236}">
                    <a16:creationId xmlns=""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solidFill>
                    <a:prstClr val="black"/>
                  </a:solidFill>
                </a:endParaRPr>
              </a:p>
            </p:txBody>
          </p:sp>
          <p:sp>
            <p:nvSpPr>
              <p:cNvPr id="62" name="Line 98">
                <a:extLst>
                  <a:ext uri="{FF2B5EF4-FFF2-40B4-BE49-F238E27FC236}">
                    <a16:creationId xmlns=""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3" name="Line 99">
                <a:extLst>
                  <a:ext uri="{FF2B5EF4-FFF2-40B4-BE49-F238E27FC236}">
                    <a16:creationId xmlns=""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4" name="Line 100">
                <a:extLst>
                  <a:ext uri="{FF2B5EF4-FFF2-40B4-BE49-F238E27FC236}">
                    <a16:creationId xmlns=""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5" name="Line 103">
                <a:extLst>
                  <a:ext uri="{FF2B5EF4-FFF2-40B4-BE49-F238E27FC236}">
                    <a16:creationId xmlns=""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6" name="Line 99">
                <a:extLst>
                  <a:ext uri="{FF2B5EF4-FFF2-40B4-BE49-F238E27FC236}">
                    <a16:creationId xmlns=""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7" name="Line 99">
                <a:extLst>
                  <a:ext uri="{FF2B5EF4-FFF2-40B4-BE49-F238E27FC236}">
                    <a16:creationId xmlns=""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8" name="Line 100">
                <a:extLst>
                  <a:ext uri="{FF2B5EF4-FFF2-40B4-BE49-F238E27FC236}">
                    <a16:creationId xmlns=""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9" name="Line 99">
                <a:extLst>
                  <a:ext uri="{FF2B5EF4-FFF2-40B4-BE49-F238E27FC236}">
                    <a16:creationId xmlns=""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0" name="Line 99">
                <a:extLst>
                  <a:ext uri="{FF2B5EF4-FFF2-40B4-BE49-F238E27FC236}">
                    <a16:creationId xmlns=""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1" name="Line 99">
                <a:extLst>
                  <a:ext uri="{FF2B5EF4-FFF2-40B4-BE49-F238E27FC236}">
                    <a16:creationId xmlns=""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2" name="Line 99">
                <a:extLst>
                  <a:ext uri="{FF2B5EF4-FFF2-40B4-BE49-F238E27FC236}">
                    <a16:creationId xmlns=""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3" name="Line 99">
                <a:extLst>
                  <a:ext uri="{FF2B5EF4-FFF2-40B4-BE49-F238E27FC236}">
                    <a16:creationId xmlns=""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4" name="Line 100">
                <a:extLst>
                  <a:ext uri="{FF2B5EF4-FFF2-40B4-BE49-F238E27FC236}">
                    <a16:creationId xmlns=""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5" name="Line 100">
                <a:extLst>
                  <a:ext uri="{FF2B5EF4-FFF2-40B4-BE49-F238E27FC236}">
                    <a16:creationId xmlns=""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6" name="Line 100">
                <a:extLst>
                  <a:ext uri="{FF2B5EF4-FFF2-40B4-BE49-F238E27FC236}">
                    <a16:creationId xmlns=""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7" name="Line 100">
                <a:extLst>
                  <a:ext uri="{FF2B5EF4-FFF2-40B4-BE49-F238E27FC236}">
                    <a16:creationId xmlns=""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spTree>
    <p:extLst>
      <p:ext uri="{BB962C8B-B14F-4D97-AF65-F5344CB8AC3E}">
        <p14:creationId xmlns:p14="http://schemas.microsoft.com/office/powerpoint/2010/main" val="414151305"/>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381">
          <p15:clr>
            <a:srgbClr val="F26B43"/>
          </p15:clr>
        </p15:guide>
        <p15:guide id="3" orient="horz" pos="22">
          <p15:clr>
            <a:srgbClr val="F26B43"/>
          </p15:clr>
        </p15:guide>
        <p15:guide id="4" orient="horz" pos="4649">
          <p15:clr>
            <a:srgbClr val="F26B43"/>
          </p15:clr>
        </p15:guide>
        <p15:guide id="5" pos="6633">
          <p15:clr>
            <a:srgbClr val="F26B43"/>
          </p15:clr>
        </p15:guide>
        <p15:guide id="6" pos="102">
          <p15:clr>
            <a:srgbClr val="F26B43"/>
          </p15:clr>
        </p15:guide>
        <p15:guide id="7" orient="horz" pos="70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55ECDC26-993F-4A78-8D31-18BE42F37D6C}"/>
              </a:ext>
            </a:extLst>
          </p:cNvPr>
          <p:cNvSpPr>
            <a:spLocks noGrp="1"/>
          </p:cNvSpPr>
          <p:nvPr>
            <p:ph type="title"/>
          </p:nvPr>
        </p:nvSpPr>
        <p:spPr/>
        <p:txBody>
          <a:bodyPr>
            <a:normAutofit/>
          </a:bodyPr>
          <a:lstStyle/>
          <a:p>
            <a:r>
              <a:rPr lang="en-US" altLang="ja-JP" dirty="0" smtClean="0"/>
              <a:t>We Mean Business</a:t>
            </a:r>
            <a:r>
              <a:rPr lang="ja-JP" altLang="en-US" dirty="0" smtClean="0"/>
              <a:t>について</a:t>
            </a:r>
            <a:endParaRPr kumimoji="1" lang="ja-JP" altLang="en-US" sz="2000" dirty="0"/>
          </a:p>
        </p:txBody>
      </p:sp>
      <p:sp>
        <p:nvSpPr>
          <p:cNvPr id="5" name="コンテンツ プレースホルダー 4">
            <a:extLst>
              <a:ext uri="{FF2B5EF4-FFF2-40B4-BE49-F238E27FC236}">
                <a16:creationId xmlns="" xmlns:a16="http://schemas.microsoft.com/office/drawing/2014/main" id="{C7D0EF22-0736-453B-81AA-BA6690C35C21}"/>
              </a:ext>
            </a:extLst>
          </p:cNvPr>
          <p:cNvSpPr>
            <a:spLocks noGrp="1"/>
          </p:cNvSpPr>
          <p:nvPr>
            <p:ph sz="quarter" idx="16"/>
          </p:nvPr>
        </p:nvSpPr>
        <p:spPr>
          <a:xfrm>
            <a:off x="3545906" y="5724053"/>
            <a:ext cx="3600000" cy="288000"/>
          </a:xfrm>
        </p:spPr>
        <p:txBody>
          <a:bodyPr/>
          <a:lstStyle/>
          <a:p>
            <a:r>
              <a:rPr lang="ja-JP" altLang="en-US" dirty="0"/>
              <a:t>環境省・</a:t>
            </a:r>
            <a:r>
              <a:rPr lang="ja-JP" altLang="en-US" dirty="0" smtClean="0"/>
              <a:t>みずほリサーチ＆テクノロジーズ</a:t>
            </a:r>
            <a:endParaRPr lang="ja-JP" altLang="en-US" dirty="0"/>
          </a:p>
        </p:txBody>
      </p:sp>
    </p:spTree>
    <p:extLst>
      <p:ext uri="{BB962C8B-B14F-4D97-AF65-F5344CB8AC3E}">
        <p14:creationId xmlns:p14="http://schemas.microsoft.com/office/powerpoint/2010/main" val="1618676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構成機関　②</a:t>
            </a:r>
            <a:r>
              <a:rPr kumimoji="1" lang="en-US" altLang="ja-JP" sz="2200" dirty="0" smtClean="0"/>
              <a:t>Implementation</a:t>
            </a:r>
            <a:r>
              <a:rPr kumimoji="1" lang="ja-JP" altLang="en-US" sz="2200" dirty="0" smtClean="0"/>
              <a:t> </a:t>
            </a:r>
            <a:r>
              <a:rPr kumimoji="1" lang="en-US" altLang="ja-JP" sz="2200" dirty="0" smtClean="0"/>
              <a:t>Partners 1/2</a:t>
            </a:r>
            <a:endParaRPr kumimoji="1" lang="ja-JP" altLang="en-US" sz="2200" dirty="0"/>
          </a:p>
        </p:txBody>
      </p:sp>
      <p:graphicFrame>
        <p:nvGraphicFramePr>
          <p:cNvPr id="5" name="表 4"/>
          <p:cNvGraphicFramePr>
            <a:graphicFrameLocks noGrp="1"/>
          </p:cNvGraphicFramePr>
          <p:nvPr>
            <p:extLst>
              <p:ext uri="{D42A27DB-BD31-4B8C-83A1-F6EECF244321}">
                <p14:modId xmlns:p14="http://schemas.microsoft.com/office/powerpoint/2010/main" val="1967450119"/>
              </p:ext>
            </p:extLst>
          </p:nvPr>
        </p:nvGraphicFramePr>
        <p:xfrm>
          <a:off x="516724" y="1246250"/>
          <a:ext cx="9648000" cy="6076490"/>
        </p:xfrm>
        <a:graphic>
          <a:graphicData uri="http://schemas.openxmlformats.org/drawingml/2006/table">
            <a:tbl>
              <a:tblPr/>
              <a:tblGrid>
                <a:gridCol w="1944000">
                  <a:extLst>
                    <a:ext uri="{9D8B030D-6E8A-4147-A177-3AD203B41FA5}">
                      <a16:colId xmlns:a16="http://schemas.microsoft.com/office/drawing/2014/main" xmlns="" val="20000"/>
                    </a:ext>
                  </a:extLst>
                </a:gridCol>
                <a:gridCol w="702000">
                  <a:extLst>
                    <a:ext uri="{9D8B030D-6E8A-4147-A177-3AD203B41FA5}">
                      <a16:colId xmlns:a16="http://schemas.microsoft.com/office/drawing/2014/main" xmlns="" val="20001"/>
                    </a:ext>
                  </a:extLst>
                </a:gridCol>
                <a:gridCol w="5202000">
                  <a:extLst>
                    <a:ext uri="{9D8B030D-6E8A-4147-A177-3AD203B41FA5}">
                      <a16:colId xmlns:a16="http://schemas.microsoft.com/office/drawing/2014/main" xmlns="" val="20002"/>
                    </a:ext>
                  </a:extLst>
                </a:gridCol>
                <a:gridCol w="1800000"/>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algn="ctr" defTabSz="914400" rtl="0" eaLnBrk="1" fontAlgn="ctr" latinLnBrk="0" hangingPunct="1"/>
                      <a:r>
                        <a:rPr kumimoji="1" lang="ja-JP" altLang="en-US" sz="1400" b="1" i="0" u="none" strike="noStrike" kern="1200" dirty="0" smtClean="0">
                          <a:solidFill>
                            <a:srgbClr val="000000"/>
                          </a:solidFill>
                          <a:effectLst/>
                          <a:latin typeface="Meiryo UI" panose="020B0604030504040204" pitchFamily="50" charset="-128"/>
                          <a:ea typeface="Meiryo UI" panose="020B0604030504040204" pitchFamily="50" charset="-128"/>
                          <a:cs typeface="+mn-cs"/>
                        </a:rPr>
                        <a:t>出所</a:t>
                      </a:r>
                      <a:endPar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C40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Cities</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（世界大都市気候先導グループ）</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気候変動に対応するため、世界の大都市</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90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以上により形成される巨大都市ネットワーク。参加都市は、先進的な事例を共有し、温室効果ガスの排出削減や気候変動対策の推進等に取り組む。東京都は平成</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18</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12</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月に当ネットワークに参加。</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東京都環境局ホームページ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http://www.kankyo.metro.tokyo.jp/policy_others/international/c40/index.html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Consultative Group on International Agricultural Research</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（国際農業研究協議グループ）</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CGIAR</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1971</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年、世界銀行や</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FAO</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及び</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UNDP</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を発起機関とし、先進</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16</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か国や途上国農業支援実績のある民間財団等が参加し設立。国際農林水産研究に対する長期的かつ組織的支援を通じて、途上国における食糧増産、農林水産業の持続可能な生産性改善により住民の福祉向上を図ることを目的と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外務省</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ODA</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白書</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2004</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資料編第</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章　第</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節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より</a:t>
                      </a:r>
                    </a:p>
                    <a:p>
                      <a:pPr marL="36000" lvl="1"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http://www.mofa.go.jp/mofaj/gaiko/oda/shiryo/hakusyo/04_hakusho/ODA2004/html/siryo/sr3320016.htm</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Earth Genome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天然資源に関する大規模な環境データを、意思決定者のための支援ツールやアプリケーションともに提供するプラットフォームを運営する</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NGO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水、土地問題、サプライチェーン、食糧の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4</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影響領域について開発を進めている。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EARTH GENOME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https://www.earthgenome.org/overview/</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Global Alliance</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for Climate-Smart Agriculture</a:t>
                      </a:r>
                    </a:p>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（気候変動対応型農業に関するグローバル・アライアンス）</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GACSA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気候変動対応型農業（</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CSA</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）に関する包括的、自発的かつ行動志向的な様々な利害関係者からなる連合体。主な活動は「知識」「投資」「環境整備」の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活動グループを通じて進められる。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気候変動対応のための国際農業研究協力</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–COP22</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における</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G7</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新潟農業大臣会合フォローアップ会合</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議長サマリーより</a:t>
                      </a:r>
                    </a:p>
                    <a:p>
                      <a:pPr marL="36000" lvl="1"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http://www.env.go.jp/earth/cop/cop22/common/pdf/event/10/02_chairs_summary_jpn.pdf</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Leaders Quest</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2001</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年に設立された英国の慈善団体。持続可能で包括的な世界の構築を目標とし、企業、政府、市民社会のリーダーと協力して体験学習などの取組を行っている。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Leaders Quest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https://leadersquest.org/about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North American Climate Smart Agriculture Alliance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NACSAA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北米における気候変動による農業および林業リスクに対応するため、大陸各地の様々な農業指導者や団体が集まり結成された生産者主導の同盟。農業生産性と収入の強化、適応能力の向上、温室効果ガス排出の削減という</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つの</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戦略を掲げている。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Solutions from the land</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http://www.sfldialogue.net/init_nacsaa.html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National Business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Initiative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NBI</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南アフリカで持続的な成長と発展に向けて取り組む南アフリカと多国籍企業の自発的連合（</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voluntary coalition</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1995</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年に設立し、住宅供給、犯罪防止、地方経済開発、公共セクターのキャパシティビルディング、教育と訓練、公的・私的パートナーシップ</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、エネルギー効率</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、そして気候変動の分野で持続可能な未来、持続可能な成長のために活動する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National Business Initiative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http://www.nbi.org.za/about-us/</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93103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構成機関　②</a:t>
            </a:r>
            <a:r>
              <a:rPr kumimoji="1" lang="en-US" altLang="ja-JP" sz="2200" dirty="0" smtClean="0"/>
              <a:t>Implementation</a:t>
            </a:r>
            <a:r>
              <a:rPr kumimoji="1" lang="ja-JP" altLang="en-US" sz="2200" dirty="0" smtClean="0"/>
              <a:t> </a:t>
            </a:r>
            <a:r>
              <a:rPr kumimoji="1" lang="en-US" altLang="ja-JP" sz="2200" dirty="0" smtClean="0"/>
              <a:t>Partners 2/2</a:t>
            </a:r>
            <a:endParaRPr kumimoji="1" lang="ja-JP" altLang="en-US" sz="2200" dirty="0"/>
          </a:p>
        </p:txBody>
      </p:sp>
      <p:graphicFrame>
        <p:nvGraphicFramePr>
          <p:cNvPr id="4" name="表 3"/>
          <p:cNvGraphicFramePr>
            <a:graphicFrameLocks noGrp="1"/>
          </p:cNvGraphicFramePr>
          <p:nvPr>
            <p:extLst>
              <p:ext uri="{D42A27DB-BD31-4B8C-83A1-F6EECF244321}">
                <p14:modId xmlns:p14="http://schemas.microsoft.com/office/powerpoint/2010/main" val="1663408540"/>
              </p:ext>
            </p:extLst>
          </p:nvPr>
        </p:nvGraphicFramePr>
        <p:xfrm>
          <a:off x="516724" y="1246250"/>
          <a:ext cx="9648000" cy="5565717"/>
        </p:xfrm>
        <a:graphic>
          <a:graphicData uri="http://schemas.openxmlformats.org/drawingml/2006/table">
            <a:tbl>
              <a:tblPr/>
              <a:tblGrid>
                <a:gridCol w="1944000">
                  <a:extLst>
                    <a:ext uri="{9D8B030D-6E8A-4147-A177-3AD203B41FA5}">
                      <a16:colId xmlns:a16="http://schemas.microsoft.com/office/drawing/2014/main" xmlns="" val="20000"/>
                    </a:ext>
                  </a:extLst>
                </a:gridCol>
                <a:gridCol w="702000">
                  <a:extLst>
                    <a:ext uri="{9D8B030D-6E8A-4147-A177-3AD203B41FA5}">
                      <a16:colId xmlns:a16="http://schemas.microsoft.com/office/drawing/2014/main" xmlns="" val="20001"/>
                    </a:ext>
                  </a:extLst>
                </a:gridCol>
                <a:gridCol w="5202000">
                  <a:extLst>
                    <a:ext uri="{9D8B030D-6E8A-4147-A177-3AD203B41FA5}">
                      <a16:colId xmlns:a16="http://schemas.microsoft.com/office/drawing/2014/main" xmlns="" val="20002"/>
                    </a:ext>
                  </a:extLst>
                </a:gridCol>
                <a:gridCol w="1800000"/>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algn="ctr" defTabSz="914400" rtl="0" eaLnBrk="1" fontAlgn="ctr" latinLnBrk="0" hangingPunct="1"/>
                      <a:r>
                        <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algn="ctr" defTabSz="914400" rtl="0" eaLnBrk="1" fontAlgn="ctr" latinLnBrk="0" hangingPunct="1"/>
                      <a:r>
                        <a:rPr kumimoji="1" lang="ja-JP" altLang="en-US" sz="1400" b="1" i="0" u="none" strike="noStrike" kern="1200" dirty="0" smtClean="0">
                          <a:solidFill>
                            <a:srgbClr val="000000"/>
                          </a:solidFill>
                          <a:effectLst/>
                          <a:latin typeface="Meiryo UI" panose="020B0604030504040204" pitchFamily="50" charset="-128"/>
                          <a:ea typeface="Meiryo UI" panose="020B0604030504040204" pitchFamily="50" charset="-128"/>
                          <a:cs typeface="+mn-cs"/>
                        </a:rPr>
                        <a:t>出所</a:t>
                      </a:r>
                      <a:endParaRPr kumimoji="1" lang="ja-JP" altLang="en-US" sz="1400" b="1"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Rocky Mountain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Institute</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RMI</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コロラド州に拠点を持ち、省エネと資源の持続可能的な使用を促進する特定</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endPar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Rocky Mountain Institute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https://www.rmi.org/about/</a:t>
                      </a:r>
                      <a:endParaRPr kumimoji="1" lang="en-US" altLang="ja-JP" sz="105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Science Based Targets Initiative</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SBTi</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WRI</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WWF</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3</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つ国際</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NGO</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と、国連グローバルコンパクトが</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2014</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月に設立したイニシアチブ。気温上昇</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未満目標を達成するために企業が追求すべき温室効果ガス削減量を、業界のベストプラクティスなどを加味しながら算出し、削減目標とすることを促している。企業の自発的目標とは異なり、イニシアチブの承認を受けるには気候科学に基づく現実性のある目標設定が求められ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s-E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Sustainable Japan</a:t>
                      </a:r>
                      <a:r>
                        <a:rPr kumimoji="1" lang="ja-JP" altLang="es-E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s-E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https://sustainablejapan.jp/2016/05/30/science-based-targets-150/22445</a:t>
                      </a:r>
                      <a:endPar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Global </a:t>
                      </a:r>
                      <a:r>
                        <a:rPr kumimoji="1" lang="en-US" altLang="ja-JP"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Reserch</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 Alliance on Agricultural Greenhouse Gases</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GRA</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lvl="0" indent="-612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地球温暖化からの気候変動による食料危機や、食料生産増加による農地からの温室効果ガス排出といった問題に対し、</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年開催の</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COP15</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にて、世界各国の合意により農業分野の温室効果ガスに関する研究ネットワークとして設立。農業生産における温室効果ガス排出の削減や土壌炭素貯留の可能性に寄与することを目的としており、現在世界の主要</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49</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カ国が加盟している。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lvl="1" indent="-612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農業技術研究所　「農業と環境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No.133</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2011</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5</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月</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11</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日）</a:t>
                      </a:r>
                    </a:p>
                    <a:p>
                      <a:pPr marL="36000" lvl="1" indent="-612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http://www.naro.affrc.go.jp/archive/niaes/magazine/133/mgzn13310.html</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United Nations Global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Compact</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a:solidFill>
                            <a:srgbClr val="000000"/>
                          </a:solidFill>
                          <a:effectLst/>
                          <a:latin typeface="Meiryo UI" panose="020B0604030504040204" pitchFamily="50" charset="-128"/>
                          <a:ea typeface="Meiryo UI" panose="020B0604030504040204" pitchFamily="50" charset="-128"/>
                          <a:cs typeface="+mn-cs"/>
                        </a:rPr>
                        <a:t>-</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参加企業・団体に「人権」「労働」「環境」「腐敗防止」の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分野で、本質的な価値観を容認し、支持し、実行に移すことを求めているイニシアティブ。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1999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年に当時の国連事務総長が提唱し、現事務総長のアントニオ・グテーレスも支持。現在</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以上の企業・団体が加盟（日本は</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の企業・団体が加盟（</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日時点））。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United Nations Global Compact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https://www.unglobalcompact.org/what-is-gc/mission</a:t>
                      </a:r>
                    </a:p>
                    <a:p>
                      <a:pPr marL="36000" algn="l" defTabSz="914400" rtl="0" eaLnBrk="1" fontAlgn="ctr" latinLnBrk="0" hangingPunct="1"/>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グローバル・コンパクト・ネットワーク・ジャパンホームページ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http://ungcjn.org/gc/index.html</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Resource Institute</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資源</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研究所）</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WRI</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、エネルギー、</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食料、森林、水等の自然資源の持続可能性について調査・研究を行う国際的なシンクタンク。「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プロトコル」の共催団体の一つとして、国際的な</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排出量算定基準の作成などにも取り組む</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Resource Institute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http://www.wri.org/our-work</a:t>
                      </a:r>
                    </a:p>
                  </a:txBody>
                  <a:tcPr marL="7307" marR="7307" marT="73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Wide Fund for nature</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自然保護基金）</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WWF</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カ国で活動している環境保全団体。活動分野は森林、海、淡水、野生動物、食糧、気候など多岐にわたり、地域レベルからグローバルレベルまであらゆるレベルで行動することにより、人と自然双方のニーズを満たすソリューションを提供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Wide Fund for nature</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https://www.worldwildlife.org/about</a:t>
                      </a:r>
                    </a:p>
                  </a:txBody>
                  <a:tcPr marL="6952" marR="6952" marT="69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873289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 xmlns:a16="http://schemas.microsoft.com/office/drawing/2014/main" id="{8EFA0E9B-9F04-4296-A40B-CF80463D00D0}"/>
              </a:ext>
            </a:extLst>
          </p:cNvPr>
          <p:cNvSpPr>
            <a:spLocks noGrp="1"/>
          </p:cNvSpPr>
          <p:nvPr>
            <p:ph type="title"/>
          </p:nvPr>
        </p:nvSpPr>
        <p:spPr/>
        <p:txBody>
          <a:bodyPr/>
          <a:lstStyle/>
          <a:p>
            <a:pPr marL="742950" indent="-742950">
              <a:buFont typeface="+mj-lt"/>
              <a:buAutoNum type="arabicPeriod" startAt="2"/>
            </a:pPr>
            <a:r>
              <a:rPr lang="en-US" altLang="ja-JP" dirty="0" smtClean="0"/>
              <a:t>We Mean Business</a:t>
            </a:r>
            <a:r>
              <a:rPr lang="ja-JP" altLang="en-US" dirty="0" smtClean="0"/>
              <a:t>の取組概要</a:t>
            </a:r>
            <a:endParaRPr lang="ja-JP" altLang="en-US" dirty="0"/>
          </a:p>
        </p:txBody>
      </p:sp>
    </p:spTree>
    <p:extLst>
      <p:ext uri="{BB962C8B-B14F-4D97-AF65-F5344CB8AC3E}">
        <p14:creationId xmlns:p14="http://schemas.microsoft.com/office/powerpoint/2010/main" val="2153684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科学に基づく排出削減目標（</a:t>
            </a:r>
            <a:r>
              <a:rPr kumimoji="1" lang="en-US" altLang="ja-JP" dirty="0" smtClean="0"/>
              <a:t>SBT</a:t>
            </a:r>
            <a:r>
              <a:rPr kumimoji="1" lang="ja-JP" altLang="en-US" dirty="0" smtClean="0"/>
              <a:t>）の採用</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経済</a:t>
            </a:r>
            <a:r>
              <a:rPr kumimoji="1" lang="ja-JP" altLang="en-US" dirty="0" smtClean="0"/>
              <a:t>（</a:t>
            </a:r>
            <a:r>
              <a:rPr lang="en-US" altLang="ja-JP" dirty="0" smtClean="0"/>
              <a:t>Econom</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2527766"/>
          </a:xfrm>
        </p:spPr>
        <p:txBody>
          <a:bodyPr/>
          <a:lstStyle/>
          <a:p>
            <a:pPr marL="273050" indent="-273050"/>
            <a:r>
              <a:rPr lang="ja-JP" altLang="en-US" dirty="0"/>
              <a:t>パリ協定（世界の気温上昇を産業革命前より</a:t>
            </a:r>
            <a:r>
              <a:rPr lang="en-US" altLang="ja-JP" dirty="0"/>
              <a:t>2</a:t>
            </a:r>
            <a:r>
              <a:rPr lang="ja-JP" altLang="en-US" dirty="0"/>
              <a:t>℃を十分に下回る水準（</a:t>
            </a:r>
            <a:r>
              <a:rPr lang="en-US" altLang="ja-JP" dirty="0"/>
              <a:t>Well</a:t>
            </a:r>
            <a:r>
              <a:rPr lang="ja-JP" altLang="en-US" dirty="0"/>
              <a:t> </a:t>
            </a:r>
            <a:r>
              <a:rPr lang="en-US" altLang="ja-JP" dirty="0"/>
              <a:t>Below 2</a:t>
            </a:r>
            <a:r>
              <a:rPr lang="ja-JP" altLang="en-US" dirty="0"/>
              <a:t>℃）に抑え、また</a:t>
            </a:r>
            <a:r>
              <a:rPr lang="en-US" altLang="ja-JP" dirty="0"/>
              <a:t>1.5</a:t>
            </a:r>
            <a:r>
              <a:rPr lang="ja-JP" altLang="en-US" dirty="0"/>
              <a:t>℃に抑えるための取組みを行う）と整合した温室効果ガス排出削減目標を、</a:t>
            </a:r>
            <a:r>
              <a:rPr lang="en-US" altLang="ja-JP" dirty="0"/>
              <a:t>5</a:t>
            </a:r>
            <a:r>
              <a:rPr lang="ja-JP" altLang="en-US" dirty="0"/>
              <a:t>年</a:t>
            </a:r>
            <a:r>
              <a:rPr lang="en-US" altLang="ja-JP" dirty="0"/>
              <a:t>~15</a:t>
            </a:r>
            <a:r>
              <a:rPr lang="ja-JP" altLang="en-US" dirty="0"/>
              <a:t>年先を目標年として企業に設定させる取組</a:t>
            </a:r>
            <a:endParaRPr lang="en-US" altLang="ja-JP" dirty="0"/>
          </a:p>
          <a:p>
            <a:pPr marL="273050" indent="-273050"/>
            <a:r>
              <a:rPr lang="en-US" altLang="ja-JP" dirty="0"/>
              <a:t>CDP</a:t>
            </a:r>
            <a:r>
              <a:rPr lang="ja-JP" altLang="en-US" dirty="0" err="1"/>
              <a:t>、</a:t>
            </a:r>
            <a:r>
              <a:rPr lang="ja-JP" altLang="en-US" dirty="0"/>
              <a:t>国連グローバル・コンパクト、</a:t>
            </a:r>
            <a:r>
              <a:rPr lang="en-US" altLang="ja-JP" dirty="0"/>
              <a:t>WRI</a:t>
            </a:r>
            <a:r>
              <a:rPr lang="ja-JP" altLang="en-US" dirty="0" err="1"/>
              <a:t>、</a:t>
            </a:r>
            <a:r>
              <a:rPr lang="en-US" altLang="ja-JP" dirty="0"/>
              <a:t>WWF</a:t>
            </a:r>
            <a:r>
              <a:rPr lang="ja-JP" altLang="en-US" dirty="0"/>
              <a:t>による共同イニシアチブ</a:t>
            </a:r>
            <a:endParaRPr lang="en-US" altLang="ja-JP" dirty="0"/>
          </a:p>
          <a:p>
            <a:pPr marL="273050" indent="-273050"/>
            <a:r>
              <a:rPr lang="ja-JP" altLang="en-US" dirty="0"/>
              <a:t>削減目標が認定されている企業は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844</a:t>
            </a:r>
            <a:r>
              <a:rPr lang="ja-JP" altLang="en-US" b="1" dirty="0" smtClean="0">
                <a:solidFill>
                  <a:srgbClr val="FF0000"/>
                </a:solidFill>
              </a:rPr>
              <a:t>社</a:t>
            </a:r>
            <a:r>
              <a:rPr lang="ja-JP" altLang="en-US" b="1" dirty="0">
                <a:solidFill>
                  <a:srgbClr val="FF0000"/>
                </a:solidFill>
              </a:rPr>
              <a:t>、うち日本企業</a:t>
            </a:r>
            <a:r>
              <a:rPr lang="ja-JP" altLang="en-US" b="1" dirty="0" smtClean="0">
                <a:solidFill>
                  <a:srgbClr val="FF0000"/>
                </a:solidFill>
              </a:rPr>
              <a:t>は</a:t>
            </a:r>
            <a:r>
              <a:rPr lang="en-US" altLang="ja-JP" b="1" dirty="0" smtClean="0">
                <a:solidFill>
                  <a:srgbClr val="FF0000"/>
                </a:solidFill>
              </a:rPr>
              <a:t>125</a:t>
            </a:r>
            <a:r>
              <a:rPr lang="ja-JP" altLang="en-US" b="1" dirty="0" smtClean="0">
                <a:solidFill>
                  <a:srgbClr val="FF0000"/>
                </a:solidFill>
              </a:rPr>
              <a:t>社</a:t>
            </a:r>
            <a:r>
              <a:rPr lang="ja-JP" altLang="en-US" dirty="0"/>
              <a:t>、</a:t>
            </a:r>
            <a:r>
              <a:rPr lang="en-US" altLang="ja-JP" dirty="0"/>
              <a:t>2</a:t>
            </a:r>
            <a:r>
              <a:rPr lang="ja-JP" altLang="en-US" dirty="0"/>
              <a:t>年以内の目標設定を表明している（コミット中）企業は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840</a:t>
            </a:r>
            <a:r>
              <a:rPr lang="ja-JP" altLang="en-US" b="1" dirty="0" smtClean="0">
                <a:solidFill>
                  <a:srgbClr val="FF0000"/>
                </a:solidFill>
              </a:rPr>
              <a:t>社</a:t>
            </a:r>
            <a:r>
              <a:rPr lang="ja-JP" altLang="en-US" b="1" dirty="0">
                <a:solidFill>
                  <a:srgbClr val="FF0000"/>
                </a:solidFill>
              </a:rPr>
              <a:t>、うち日本企業</a:t>
            </a:r>
            <a:r>
              <a:rPr lang="ja-JP" altLang="en-US" b="1" dirty="0" smtClean="0">
                <a:solidFill>
                  <a:srgbClr val="FF0000"/>
                </a:solidFill>
              </a:rPr>
              <a:t>は</a:t>
            </a:r>
            <a:r>
              <a:rPr lang="en-US" altLang="ja-JP" b="1" dirty="0" smtClean="0">
                <a:solidFill>
                  <a:srgbClr val="FF0000"/>
                </a:solidFill>
              </a:rPr>
              <a:t>2</a:t>
            </a:r>
            <a:r>
              <a:rPr lang="en-US" altLang="ja-JP" b="1" dirty="0">
                <a:solidFill>
                  <a:srgbClr val="FF0000"/>
                </a:solidFill>
              </a:rPr>
              <a:t>7</a:t>
            </a:r>
            <a:r>
              <a:rPr lang="ja-JP" altLang="en-US" b="1" dirty="0" smtClean="0">
                <a:solidFill>
                  <a:srgbClr val="FF0000"/>
                </a:solidFill>
              </a:rPr>
              <a:t>社</a:t>
            </a:r>
            <a:endParaRPr lang="en-US" altLang="ja-JP" b="1" dirty="0" smtClean="0">
              <a:solidFill>
                <a:srgbClr val="FF0000"/>
              </a:solidFill>
            </a:endParaRPr>
          </a:p>
          <a:p>
            <a:pPr marL="0" indent="0">
              <a:buNone/>
            </a:pPr>
            <a:endParaRPr lang="ja-JP" altLang="en-US" sz="600" b="1" dirty="0">
              <a:solidFill>
                <a:srgbClr val="FF0000"/>
              </a:solidFill>
            </a:endParaRPr>
          </a:p>
        </p:txBody>
      </p:sp>
      <p:sp>
        <p:nvSpPr>
          <p:cNvPr id="11" name="テキスト ボックス 10"/>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9"/>
          <p:cNvSpPr txBox="1">
            <a:spLocks noChangeArrowheads="1"/>
          </p:cNvSpPr>
          <p:nvPr/>
        </p:nvSpPr>
        <p:spPr bwMode="auto">
          <a:xfrm>
            <a:off x="4069765" y="3328087"/>
            <a:ext cx="6464459" cy="24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algn="r" latinLnBrk="1">
              <a:defRPr/>
            </a:pPr>
            <a:r>
              <a:rPr lang="en-US" altLang="ja-JP" sz="1000" dirty="0" smtClean="0">
                <a:latin typeface="+mn-ea"/>
                <a:ea typeface="+mn-ea"/>
                <a:cs typeface="Segoe UI" panose="020B0502040204020203" pitchFamily="34" charset="0"/>
              </a:rPr>
              <a:t>[</a:t>
            </a:r>
            <a:r>
              <a:rPr lang="ja-JP" altLang="en-US" sz="1000" dirty="0" smtClean="0">
                <a:latin typeface="+mn-ea"/>
                <a:ea typeface="+mn-ea"/>
                <a:cs typeface="Segoe UI" panose="020B0502040204020203" pitchFamily="34" charset="0"/>
              </a:rPr>
              <a:t>出所</a:t>
            </a:r>
            <a:r>
              <a:rPr lang="en-US" altLang="ja-JP" sz="1000" dirty="0" smtClean="0">
                <a:latin typeface="+mn-ea"/>
                <a:ea typeface="+mn-ea"/>
                <a:cs typeface="Segoe UI" panose="020B0502040204020203" pitchFamily="34" charset="0"/>
              </a:rPr>
              <a:t>]</a:t>
            </a:r>
            <a:r>
              <a:rPr lang="ja-JP" altLang="en-US" sz="1000" dirty="0">
                <a:latin typeface="+mn-ea"/>
                <a:ea typeface="+mn-ea"/>
              </a:rPr>
              <a:t>参加</a:t>
            </a:r>
            <a:r>
              <a:rPr lang="ja-JP" altLang="en-US" sz="1000" dirty="0" smtClean="0">
                <a:latin typeface="+mn-ea"/>
                <a:ea typeface="+mn-ea"/>
              </a:rPr>
              <a:t>企業数：</a:t>
            </a:r>
            <a:r>
              <a:rPr lang="en-US" altLang="ja-JP" sz="1000" dirty="0" err="1" smtClean="0">
                <a:latin typeface="+mn-ea"/>
                <a:ea typeface="+mn-ea"/>
              </a:rPr>
              <a:t>SBTi</a:t>
            </a:r>
            <a:r>
              <a:rPr lang="ja-JP" altLang="en-US" sz="1000" dirty="0" smtClean="0">
                <a:latin typeface="+mn-ea"/>
                <a:ea typeface="+mn-ea"/>
              </a:rPr>
              <a:t> </a:t>
            </a:r>
            <a:r>
              <a:rPr lang="en-US" altLang="ja-JP" sz="1000" dirty="0">
                <a:latin typeface="+mn-ea"/>
                <a:ea typeface="+mn-ea"/>
              </a:rPr>
              <a:t>Web</a:t>
            </a:r>
            <a:r>
              <a:rPr lang="ja-JP" altLang="en-US" sz="1000" dirty="0">
                <a:latin typeface="+mn-ea"/>
                <a:ea typeface="+mn-ea"/>
              </a:rPr>
              <a:t>サイト（</a:t>
            </a:r>
            <a:r>
              <a:rPr lang="en-US" altLang="ja-JP" sz="1000" dirty="0">
                <a:latin typeface="+mn-ea"/>
                <a:ea typeface="+mn-ea"/>
              </a:rPr>
              <a:t>https://sciencebasedtargets.org/companies-taking-action/</a:t>
            </a:r>
            <a:r>
              <a:rPr lang="ja-JP" altLang="en-US" sz="1000" dirty="0" smtClean="0">
                <a:latin typeface="+mn-ea"/>
                <a:ea typeface="+mn-ea"/>
              </a:rPr>
              <a:t>）</a:t>
            </a:r>
            <a:endParaRPr lang="ja-JP" altLang="en-US" sz="1000" dirty="0">
              <a:latin typeface="+mn-ea"/>
              <a:ea typeface="+mn-ea"/>
              <a:cs typeface="Meiryo UI" pitchFamily="50" charset="-128"/>
            </a:endParaRPr>
          </a:p>
        </p:txBody>
      </p:sp>
      <p:sp>
        <p:nvSpPr>
          <p:cNvPr id="13" name="コンテンツ プレースホルダー 2"/>
          <p:cNvSpPr txBox="1">
            <a:spLocks/>
          </p:cNvSpPr>
          <p:nvPr/>
        </p:nvSpPr>
        <p:spPr bwMode="auto">
          <a:xfrm>
            <a:off x="593724" y="4088272"/>
            <a:ext cx="9260395" cy="239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66700" indent="-266700" algn="l" rtl="0" eaLnBrk="0" fontAlgn="base" hangingPunct="0">
              <a:lnSpc>
                <a:spcPct val="110000"/>
              </a:lnSpc>
              <a:spcBef>
                <a:spcPct val="20000"/>
              </a:spcBef>
              <a:spcAft>
                <a:spcPct val="0"/>
              </a:spcAft>
              <a:buClr>
                <a:schemeClr val="tx1"/>
              </a:buClr>
              <a:buFont typeface="Wingdings" panose="05000000000000000000" pitchFamily="2" charset="2"/>
              <a:buChar char="l"/>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22300" indent="-176213" algn="l" rtl="0" eaLnBrk="0" fontAlgn="base" hangingPunct="0">
              <a:lnSpc>
                <a:spcPct val="110000"/>
              </a:lnSpc>
              <a:spcBef>
                <a:spcPct val="20000"/>
              </a:spcBef>
              <a:spcAft>
                <a:spcPct val="0"/>
              </a:spcAft>
              <a:buClr>
                <a:schemeClr val="tx1"/>
              </a:buClr>
              <a:buFont typeface="Wingdings" panose="05000000000000000000" pitchFamily="2" charset="2"/>
              <a:buChar char="£"/>
              <a:defRPr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90600" indent="-177800" algn="l" rtl="0" eaLnBrk="0" fontAlgn="base" hangingPunct="0">
              <a:lnSpc>
                <a:spcPct val="110000"/>
              </a:lnSpc>
              <a:spcBef>
                <a:spcPct val="20000"/>
              </a:spcBef>
              <a:spcAft>
                <a:spcPct val="0"/>
              </a:spcAft>
              <a:buClr>
                <a:schemeClr val="tx1"/>
              </a:buClr>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lnSpc>
                <a:spcPct val="110000"/>
              </a:lnSpc>
              <a:spcBef>
                <a:spcPct val="20000"/>
              </a:spcBef>
              <a:spcAft>
                <a:spcPct val="0"/>
              </a:spcAft>
              <a:buChar char="»"/>
              <a:defRPr kumimoji="1" sz="1200">
                <a:solidFill>
                  <a:schemeClr val="tx1"/>
                </a:solidFill>
                <a:latin typeface="+mn-lt"/>
                <a:ea typeface="+mn-ea"/>
              </a:defRPr>
            </a:lvl6pPr>
            <a:lvl7pPr marL="2971800" indent="-228600" algn="l" rtl="0" fontAlgn="base">
              <a:lnSpc>
                <a:spcPct val="110000"/>
              </a:lnSpc>
              <a:spcBef>
                <a:spcPct val="20000"/>
              </a:spcBef>
              <a:spcAft>
                <a:spcPct val="0"/>
              </a:spcAft>
              <a:buChar char="»"/>
              <a:defRPr kumimoji="1" sz="1200">
                <a:solidFill>
                  <a:schemeClr val="tx1"/>
                </a:solidFill>
                <a:latin typeface="+mn-lt"/>
                <a:ea typeface="+mn-ea"/>
              </a:defRPr>
            </a:lvl7pPr>
            <a:lvl8pPr marL="3429000" indent="-228600" algn="l" rtl="0" fontAlgn="base">
              <a:lnSpc>
                <a:spcPct val="110000"/>
              </a:lnSpc>
              <a:spcBef>
                <a:spcPct val="20000"/>
              </a:spcBef>
              <a:spcAft>
                <a:spcPct val="0"/>
              </a:spcAft>
              <a:buChar char="»"/>
              <a:defRPr kumimoji="1" sz="1200">
                <a:solidFill>
                  <a:schemeClr val="tx1"/>
                </a:solidFill>
                <a:latin typeface="+mn-lt"/>
                <a:ea typeface="+mn-ea"/>
              </a:defRPr>
            </a:lvl8pPr>
            <a:lvl9pPr marL="3886200" indent="-228600" algn="l" rtl="0" fontAlgn="base">
              <a:lnSpc>
                <a:spcPct val="110000"/>
              </a:lnSpc>
              <a:spcBef>
                <a:spcPct val="20000"/>
              </a:spcBef>
              <a:spcAft>
                <a:spcPct val="0"/>
              </a:spcAft>
              <a:buChar char="»"/>
              <a:defRPr kumimoji="1" sz="1200">
                <a:solidFill>
                  <a:schemeClr val="tx1"/>
                </a:solidFill>
                <a:latin typeface="+mn-lt"/>
                <a:ea typeface="+mn-ea"/>
              </a:defRPr>
            </a:lvl9pPr>
          </a:lstStyle>
          <a:p>
            <a:pPr marL="273050" lvl="0" indent="-273050">
              <a:buClr>
                <a:sysClr val="windowText" lastClr="000000"/>
              </a:buClr>
              <a:defRPr/>
            </a:pPr>
            <a:r>
              <a:rPr lang="ja-JP" altLang="en-US" sz="2400" dirty="0">
                <a:solidFill>
                  <a:sysClr val="windowText" lastClr="000000"/>
                </a:solidFill>
              </a:rPr>
              <a:t>詳しくは</a:t>
            </a:r>
            <a:r>
              <a:rPr lang="ja-JP" altLang="en-US" sz="2400" dirty="0" smtClean="0">
                <a:solidFill>
                  <a:sysClr val="windowText" lastClr="000000"/>
                </a:solidFill>
              </a:rPr>
              <a:t>環境省「グリーン</a:t>
            </a:r>
            <a:r>
              <a:rPr lang="ja-JP" altLang="en-US" sz="2400" dirty="0">
                <a:solidFill>
                  <a:sysClr val="windowText" lastClr="000000"/>
                </a:solidFill>
              </a:rPr>
              <a:t>・</a:t>
            </a:r>
            <a:r>
              <a:rPr lang="ja-JP" altLang="en-US" sz="2400" dirty="0" smtClean="0">
                <a:solidFill>
                  <a:sysClr val="windowText" lastClr="000000"/>
                </a:solidFill>
              </a:rPr>
              <a:t>バリューチェーンプラットフォーム」</a:t>
            </a:r>
            <a:r>
              <a:rPr lang="en-US" altLang="ja-JP" sz="2400" dirty="0" smtClean="0">
                <a:solidFill>
                  <a:sysClr val="windowText" lastClr="000000"/>
                </a:solidFill>
              </a:rPr>
              <a:t>SBT</a:t>
            </a:r>
            <a:r>
              <a:rPr lang="ja-JP" altLang="en-US" sz="2400" dirty="0" smtClean="0">
                <a:solidFill>
                  <a:sysClr val="windowText" lastClr="000000"/>
                </a:solidFill>
              </a:rPr>
              <a:t>資料を参照</a:t>
            </a:r>
            <a:endParaRPr lang="en-US" altLang="ja-JP" sz="2400" dirty="0" smtClean="0">
              <a:solidFill>
                <a:sysClr val="windowText" lastClr="000000"/>
              </a:solidFill>
            </a:endParaRPr>
          </a:p>
          <a:p>
            <a:pPr marL="0" lvl="0" indent="0">
              <a:buClr>
                <a:sysClr val="windowText" lastClr="000000"/>
              </a:buClr>
              <a:buNone/>
              <a:defRPr/>
            </a:pPr>
            <a:r>
              <a:rPr lang="en-US" altLang="ja-JP" sz="1800" dirty="0" smtClean="0">
                <a:solidFill>
                  <a:sysClr val="windowText" lastClr="000000"/>
                </a:solidFill>
              </a:rPr>
              <a:t>https</a:t>
            </a:r>
            <a:r>
              <a:rPr lang="en-US" altLang="ja-JP" sz="1800" dirty="0">
                <a:solidFill>
                  <a:sysClr val="windowText" lastClr="000000"/>
                </a:solidFill>
              </a:rPr>
              <a:t>://</a:t>
            </a:r>
            <a:r>
              <a:rPr lang="en-US" altLang="ja-JP" sz="1800" dirty="0" smtClean="0">
                <a:solidFill>
                  <a:sysClr val="windowText" lastClr="000000"/>
                </a:solidFill>
              </a:rPr>
              <a:t>www.env.go.jp/earth/ondanka/supply_chain/gvc/intr_trends.html#no07</a:t>
            </a:r>
          </a:p>
          <a:p>
            <a:pPr marL="449263" lvl="0" indent="-176213">
              <a:buClr>
                <a:sysClr val="windowText" lastClr="000000"/>
              </a:buClr>
              <a:buFont typeface="Wingdings" panose="05000000000000000000" pitchFamily="2" charset="2"/>
              <a:buChar char="ü"/>
              <a:defRPr/>
            </a:pPr>
            <a:r>
              <a:rPr lang="ja-JP" altLang="en-US" sz="2000" dirty="0" smtClean="0">
                <a:solidFill>
                  <a:sysClr val="windowText" lastClr="000000"/>
                </a:solidFill>
              </a:rPr>
              <a:t>「</a:t>
            </a:r>
            <a:r>
              <a:rPr lang="en-US" altLang="ja-JP" sz="2000" dirty="0" smtClean="0">
                <a:solidFill>
                  <a:sysClr val="windowText" lastClr="000000"/>
                </a:solidFill>
              </a:rPr>
              <a:t>SBT</a:t>
            </a:r>
            <a:r>
              <a:rPr lang="ja-JP" altLang="en-US" sz="2000" dirty="0" smtClean="0">
                <a:solidFill>
                  <a:sysClr val="windowText" lastClr="000000"/>
                </a:solidFill>
              </a:rPr>
              <a:t>詳細資料」に、</a:t>
            </a:r>
            <a:r>
              <a:rPr lang="en-US" altLang="ja-JP" sz="2000" dirty="0" smtClean="0">
                <a:solidFill>
                  <a:sysClr val="windowText" lastClr="000000"/>
                </a:solidFill>
              </a:rPr>
              <a:t>SBT</a:t>
            </a:r>
            <a:r>
              <a:rPr lang="ja-JP" altLang="en-US" sz="2000" dirty="0" smtClean="0">
                <a:solidFill>
                  <a:sysClr val="windowText" lastClr="000000"/>
                </a:solidFill>
              </a:rPr>
              <a:t>認定取得済の日本</a:t>
            </a:r>
            <a:r>
              <a:rPr lang="ja-JP" altLang="en-US" sz="2000" dirty="0">
                <a:solidFill>
                  <a:sysClr val="windowText" lastClr="000000"/>
                </a:solidFill>
              </a:rPr>
              <a:t>・</a:t>
            </a:r>
            <a:r>
              <a:rPr lang="ja-JP" altLang="en-US" sz="2000" dirty="0" smtClean="0">
                <a:solidFill>
                  <a:sysClr val="windowText" lastClr="000000"/>
                </a:solidFill>
              </a:rPr>
              <a:t>海外企業一覧、</a:t>
            </a:r>
            <a:r>
              <a:rPr lang="en-US" altLang="ja-JP" sz="2000" dirty="0" smtClean="0">
                <a:solidFill>
                  <a:sysClr val="windowText" lastClr="000000"/>
                </a:solidFill>
              </a:rPr>
              <a:t>SBT</a:t>
            </a:r>
            <a:r>
              <a:rPr lang="ja-JP" altLang="en-US" sz="2000" dirty="0" smtClean="0">
                <a:solidFill>
                  <a:sysClr val="windowText" lastClr="000000"/>
                </a:solidFill>
              </a:rPr>
              <a:t>設定コミット中の日本・海外企業一覧、</a:t>
            </a:r>
            <a:r>
              <a:rPr lang="en-US" altLang="ja-JP" sz="2000" dirty="0" smtClean="0">
                <a:solidFill>
                  <a:sysClr val="windowText" lastClr="000000"/>
                </a:solidFill>
              </a:rPr>
              <a:t>SBT</a:t>
            </a:r>
            <a:r>
              <a:rPr lang="ja-JP" altLang="en-US" sz="2000" dirty="0" smtClean="0">
                <a:solidFill>
                  <a:sysClr val="windowText" lastClr="000000"/>
                </a:solidFill>
              </a:rPr>
              <a:t>認定取得済の日本企業の取組などを記載。</a:t>
            </a:r>
            <a:endParaRPr lang="en-US" altLang="ja-JP" sz="2000" dirty="0" smtClean="0">
              <a:solidFill>
                <a:sysClr val="windowText" lastClr="000000"/>
              </a:solidFill>
            </a:endParaRPr>
          </a:p>
        </p:txBody>
      </p:sp>
    </p:spTree>
    <p:extLst>
      <p:ext uri="{BB962C8B-B14F-4D97-AF65-F5344CB8AC3E}">
        <p14:creationId xmlns:p14="http://schemas.microsoft.com/office/powerpoint/2010/main" val="95636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100</a:t>
            </a:r>
            <a:r>
              <a:rPr kumimoji="1" lang="ja-JP" altLang="en-US" dirty="0" smtClean="0"/>
              <a:t>％再エネ導入へのコミット（</a:t>
            </a:r>
            <a:r>
              <a:rPr kumimoji="1" lang="en-US" altLang="ja-JP" dirty="0" smtClean="0"/>
              <a:t>RE100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エネルギ</a:t>
            </a:r>
            <a:r>
              <a:rPr lang="ja-JP" altLang="en-US" dirty="0" smtClean="0"/>
              <a:t>ー</a:t>
            </a:r>
            <a:r>
              <a:rPr kumimoji="1" lang="ja-JP" altLang="en-US" dirty="0" smtClean="0"/>
              <a:t>（</a:t>
            </a:r>
            <a:r>
              <a:rPr lang="en-US" altLang="ja-JP" dirty="0" smtClean="0"/>
              <a:t>Energ</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28000"/>
          </a:xfrm>
        </p:spPr>
        <p:txBody>
          <a:bodyPr/>
          <a:lstStyle/>
          <a:p>
            <a:pPr marL="273050" indent="-273050"/>
            <a:r>
              <a:rPr lang="ja-JP" altLang="en-US" dirty="0"/>
              <a:t>コミットした企業は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322</a:t>
            </a:r>
            <a:r>
              <a:rPr lang="ja-JP" altLang="en-US" b="1" dirty="0" smtClean="0">
                <a:solidFill>
                  <a:srgbClr val="FF0000"/>
                </a:solidFill>
              </a:rPr>
              <a:t>社、</a:t>
            </a:r>
            <a:r>
              <a:rPr lang="ja-JP" altLang="en-US" b="1" dirty="0">
                <a:solidFill>
                  <a:srgbClr val="FF0000"/>
                </a:solidFill>
              </a:rPr>
              <a:t>うち日本企業は</a:t>
            </a:r>
            <a:r>
              <a:rPr lang="en-US" altLang="ja-JP" b="1" dirty="0" smtClean="0">
                <a:solidFill>
                  <a:srgbClr val="FF0000"/>
                </a:solidFill>
              </a:rPr>
              <a:t>59</a:t>
            </a:r>
            <a:r>
              <a:rPr lang="ja-JP" altLang="en-US" b="1" dirty="0" smtClean="0">
                <a:solidFill>
                  <a:srgbClr val="FF0000"/>
                </a:solidFill>
              </a:rPr>
              <a:t>社</a:t>
            </a:r>
            <a:endParaRPr lang="en-US" altLang="ja-JP" b="1" dirty="0">
              <a:solidFill>
                <a:srgbClr val="FF0000"/>
              </a:solidFill>
            </a:endParaRPr>
          </a:p>
          <a:p>
            <a:pPr marL="273050" indent="-273050"/>
            <a:r>
              <a:rPr lang="en-US" altLang="ja-JP" dirty="0" smtClean="0"/>
              <a:t>RE100</a:t>
            </a:r>
            <a:r>
              <a:rPr lang="ja-JP" altLang="en-US" dirty="0"/>
              <a:t>は</a:t>
            </a:r>
            <a:r>
              <a:rPr lang="en-US" altLang="ja-JP" dirty="0"/>
              <a:t>2014</a:t>
            </a:r>
            <a:r>
              <a:rPr lang="ja-JP" altLang="en-US" dirty="0"/>
              <a:t>年に結成した企業連合であり、事業を</a:t>
            </a:r>
            <a:r>
              <a:rPr lang="en-US" altLang="ja-JP" dirty="0"/>
              <a:t>100</a:t>
            </a:r>
            <a:r>
              <a:rPr lang="ja-JP" altLang="en-US" dirty="0"/>
              <a:t>％再エネ電力で賄うことを目標とする。イギリスに本部を置く</a:t>
            </a:r>
            <a:r>
              <a:rPr lang="en-US" altLang="ja-JP" dirty="0"/>
              <a:t>NPO</a:t>
            </a:r>
            <a:r>
              <a:rPr lang="ja-JP" altLang="en-US" dirty="0"/>
              <a:t>の</a:t>
            </a:r>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CDP</a:t>
            </a:r>
            <a:r>
              <a:rPr lang="ja-JP" altLang="en-US" dirty="0"/>
              <a:t>の支援を受けて実施。各社は実績を毎年、</a:t>
            </a:r>
            <a:r>
              <a:rPr lang="en-US" altLang="ja-JP" dirty="0"/>
              <a:t>CDP</a:t>
            </a:r>
            <a:r>
              <a:rPr lang="ja-JP" altLang="en-US" dirty="0"/>
              <a:t>質問書を通して</a:t>
            </a:r>
            <a:r>
              <a:rPr lang="en-US" altLang="ja-JP" dirty="0"/>
              <a:t>RE100</a:t>
            </a:r>
            <a:r>
              <a:rPr lang="ja-JP" altLang="en-US" dirty="0"/>
              <a:t>に報告、「</a:t>
            </a:r>
            <a:r>
              <a:rPr lang="en-US" altLang="ja-JP" dirty="0"/>
              <a:t>RE100</a:t>
            </a:r>
            <a:r>
              <a:rPr lang="ja-JP" altLang="en-US" dirty="0"/>
              <a:t> </a:t>
            </a:r>
            <a:r>
              <a:rPr lang="en-US" altLang="ja-JP" dirty="0"/>
              <a:t>Annual</a:t>
            </a:r>
            <a:r>
              <a:rPr lang="ja-JP" altLang="en-US" dirty="0"/>
              <a:t> </a:t>
            </a:r>
            <a:r>
              <a:rPr lang="en-US" altLang="ja-JP" dirty="0"/>
              <a:t>Report</a:t>
            </a:r>
            <a:r>
              <a:rPr lang="ja-JP" altLang="en-US" dirty="0"/>
              <a:t>」に公表</a:t>
            </a:r>
            <a:endParaRPr lang="en-US" altLang="ja-JP" dirty="0"/>
          </a:p>
        </p:txBody>
      </p:sp>
      <p:sp>
        <p:nvSpPr>
          <p:cNvPr id="8" name="コンテンツ プレースホルダー 2"/>
          <p:cNvSpPr txBox="1">
            <a:spLocks/>
          </p:cNvSpPr>
          <p:nvPr/>
        </p:nvSpPr>
        <p:spPr bwMode="auto">
          <a:xfrm>
            <a:off x="593724" y="3221006"/>
            <a:ext cx="9648825" cy="2397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266700" indent="-266700" algn="l" rtl="0" eaLnBrk="0" fontAlgn="base" hangingPunct="0">
              <a:lnSpc>
                <a:spcPct val="110000"/>
              </a:lnSpc>
              <a:spcBef>
                <a:spcPct val="20000"/>
              </a:spcBef>
              <a:spcAft>
                <a:spcPct val="0"/>
              </a:spcAft>
              <a:buClr>
                <a:schemeClr val="tx1"/>
              </a:buClr>
              <a:buFont typeface="Wingdings" panose="05000000000000000000" pitchFamily="2" charset="2"/>
              <a:buChar char="l"/>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22300" indent="-176213" algn="l" rtl="0" eaLnBrk="0" fontAlgn="base" hangingPunct="0">
              <a:lnSpc>
                <a:spcPct val="110000"/>
              </a:lnSpc>
              <a:spcBef>
                <a:spcPct val="20000"/>
              </a:spcBef>
              <a:spcAft>
                <a:spcPct val="0"/>
              </a:spcAft>
              <a:buClr>
                <a:schemeClr val="tx1"/>
              </a:buClr>
              <a:buFont typeface="Wingdings" panose="05000000000000000000" pitchFamily="2" charset="2"/>
              <a:buChar char="£"/>
              <a:defRPr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90600" indent="-177800" algn="l" rtl="0" eaLnBrk="0" fontAlgn="base" hangingPunct="0">
              <a:lnSpc>
                <a:spcPct val="110000"/>
              </a:lnSpc>
              <a:spcBef>
                <a:spcPct val="20000"/>
              </a:spcBef>
              <a:spcAft>
                <a:spcPct val="0"/>
              </a:spcAft>
              <a:buClr>
                <a:schemeClr val="tx1"/>
              </a:buClr>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lnSpc>
                <a:spcPct val="110000"/>
              </a:lnSpc>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lnSpc>
                <a:spcPct val="110000"/>
              </a:lnSpc>
              <a:spcBef>
                <a:spcPct val="20000"/>
              </a:spcBef>
              <a:spcAft>
                <a:spcPct val="0"/>
              </a:spcAft>
              <a:buChar char="»"/>
              <a:defRPr kumimoji="1" sz="1200">
                <a:solidFill>
                  <a:schemeClr val="tx1"/>
                </a:solidFill>
                <a:latin typeface="+mn-lt"/>
                <a:ea typeface="+mn-ea"/>
              </a:defRPr>
            </a:lvl6pPr>
            <a:lvl7pPr marL="2971800" indent="-228600" algn="l" rtl="0" fontAlgn="base">
              <a:lnSpc>
                <a:spcPct val="110000"/>
              </a:lnSpc>
              <a:spcBef>
                <a:spcPct val="20000"/>
              </a:spcBef>
              <a:spcAft>
                <a:spcPct val="0"/>
              </a:spcAft>
              <a:buChar char="»"/>
              <a:defRPr kumimoji="1" sz="1200">
                <a:solidFill>
                  <a:schemeClr val="tx1"/>
                </a:solidFill>
                <a:latin typeface="+mn-lt"/>
                <a:ea typeface="+mn-ea"/>
              </a:defRPr>
            </a:lvl7pPr>
            <a:lvl8pPr marL="3429000" indent="-228600" algn="l" rtl="0" fontAlgn="base">
              <a:lnSpc>
                <a:spcPct val="110000"/>
              </a:lnSpc>
              <a:spcBef>
                <a:spcPct val="20000"/>
              </a:spcBef>
              <a:spcAft>
                <a:spcPct val="0"/>
              </a:spcAft>
              <a:buChar char="»"/>
              <a:defRPr kumimoji="1" sz="1200">
                <a:solidFill>
                  <a:schemeClr val="tx1"/>
                </a:solidFill>
                <a:latin typeface="+mn-lt"/>
                <a:ea typeface="+mn-ea"/>
              </a:defRPr>
            </a:lvl8pPr>
            <a:lvl9pPr marL="3886200" indent="-228600" algn="l" rtl="0" fontAlgn="base">
              <a:lnSpc>
                <a:spcPct val="110000"/>
              </a:lnSpc>
              <a:spcBef>
                <a:spcPct val="20000"/>
              </a:spcBef>
              <a:spcAft>
                <a:spcPct val="0"/>
              </a:spcAft>
              <a:buChar char="»"/>
              <a:defRPr kumimoji="1" sz="1200">
                <a:solidFill>
                  <a:schemeClr val="tx1"/>
                </a:solidFill>
                <a:latin typeface="+mn-lt"/>
                <a:ea typeface="+mn-ea"/>
              </a:defRPr>
            </a:lvl9pPr>
          </a:lstStyle>
          <a:p>
            <a:pPr marL="273050" lvl="0" indent="-273050">
              <a:buClr>
                <a:sysClr val="windowText" lastClr="000000"/>
              </a:buClr>
              <a:defRPr/>
            </a:pPr>
            <a:r>
              <a:rPr lang="ja-JP" altLang="en-US" sz="2400" dirty="0">
                <a:solidFill>
                  <a:sysClr val="windowText" lastClr="000000"/>
                </a:solidFill>
              </a:rPr>
              <a:t>詳しくは</a:t>
            </a:r>
            <a:r>
              <a:rPr lang="ja-JP" altLang="en-US" sz="2400" dirty="0" smtClean="0">
                <a:solidFill>
                  <a:sysClr val="windowText" lastClr="000000"/>
                </a:solidFill>
              </a:rPr>
              <a:t>環境省「グリーン</a:t>
            </a:r>
            <a:r>
              <a:rPr lang="ja-JP" altLang="en-US" sz="2400" dirty="0">
                <a:solidFill>
                  <a:sysClr val="windowText" lastClr="000000"/>
                </a:solidFill>
              </a:rPr>
              <a:t>・</a:t>
            </a:r>
            <a:r>
              <a:rPr lang="ja-JP" altLang="en-US" sz="2400" dirty="0" smtClean="0">
                <a:solidFill>
                  <a:sysClr val="windowText" lastClr="000000"/>
                </a:solidFill>
              </a:rPr>
              <a:t>バリューチェーンプラットフォーム」</a:t>
            </a:r>
            <a:r>
              <a:rPr lang="en-US" altLang="ja-JP" sz="2400" dirty="0" smtClean="0">
                <a:solidFill>
                  <a:sysClr val="windowText" lastClr="000000"/>
                </a:solidFill>
              </a:rPr>
              <a:t>RE100</a:t>
            </a:r>
            <a:r>
              <a:rPr lang="ja-JP" altLang="en-US" sz="2400" dirty="0" smtClean="0">
                <a:solidFill>
                  <a:sysClr val="windowText" lastClr="000000"/>
                </a:solidFill>
              </a:rPr>
              <a:t>資料を参照</a:t>
            </a:r>
            <a:r>
              <a:rPr lang="en-US" altLang="ja-JP" sz="1800" dirty="0" smtClean="0">
                <a:solidFill>
                  <a:sysClr val="windowText" lastClr="000000"/>
                </a:solidFill>
              </a:rPr>
              <a:t>https</a:t>
            </a:r>
            <a:r>
              <a:rPr lang="en-US" altLang="ja-JP" sz="1800" dirty="0">
                <a:solidFill>
                  <a:sysClr val="windowText" lastClr="000000"/>
                </a:solidFill>
              </a:rPr>
              <a:t>://</a:t>
            </a:r>
            <a:r>
              <a:rPr lang="en-US" altLang="ja-JP" sz="1800" dirty="0" smtClean="0">
                <a:solidFill>
                  <a:sysClr val="windowText" lastClr="000000"/>
                </a:solidFill>
              </a:rPr>
              <a:t>www.env.go.jp/earth/ondanka/supply_chain/gvc/intr_trends.html#no09</a:t>
            </a:r>
          </a:p>
          <a:p>
            <a:pPr marL="449263" lvl="0" indent="-176213">
              <a:buClr>
                <a:sysClr val="windowText" lastClr="000000"/>
              </a:buClr>
              <a:buFont typeface="Wingdings" panose="05000000000000000000" pitchFamily="2" charset="2"/>
              <a:buChar char="ü"/>
              <a:defRPr/>
            </a:pPr>
            <a:r>
              <a:rPr lang="ja-JP" altLang="en-US" sz="2000" dirty="0" smtClean="0">
                <a:solidFill>
                  <a:sysClr val="windowText" lastClr="000000"/>
                </a:solidFill>
              </a:rPr>
              <a:t>「</a:t>
            </a:r>
            <a:r>
              <a:rPr lang="en-US" altLang="ja-JP" sz="2000" dirty="0" smtClean="0">
                <a:solidFill>
                  <a:sysClr val="windowText" lastClr="000000"/>
                </a:solidFill>
              </a:rPr>
              <a:t>RE100</a:t>
            </a:r>
            <a:r>
              <a:rPr lang="ja-JP" altLang="en-US" sz="2000" dirty="0" smtClean="0">
                <a:solidFill>
                  <a:sysClr val="windowText" lastClr="000000"/>
                </a:solidFill>
              </a:rPr>
              <a:t>詳細資料」に、</a:t>
            </a:r>
            <a:r>
              <a:rPr lang="en-US" altLang="ja-JP" sz="2000" dirty="0" smtClean="0">
                <a:solidFill>
                  <a:sysClr val="windowText" lastClr="000000"/>
                </a:solidFill>
              </a:rPr>
              <a:t>RE100</a:t>
            </a:r>
            <a:r>
              <a:rPr lang="ja-JP" altLang="en-US" sz="2000" dirty="0" smtClean="0">
                <a:solidFill>
                  <a:sysClr val="windowText" lastClr="000000"/>
                </a:solidFill>
              </a:rPr>
              <a:t>に参加している日本</a:t>
            </a:r>
            <a:r>
              <a:rPr lang="ja-JP" altLang="en-US" sz="2000" dirty="0">
                <a:solidFill>
                  <a:sysClr val="windowText" lastClr="000000"/>
                </a:solidFill>
              </a:rPr>
              <a:t>・</a:t>
            </a:r>
            <a:r>
              <a:rPr lang="ja-JP" altLang="en-US" sz="2000" dirty="0" smtClean="0">
                <a:solidFill>
                  <a:sysClr val="windowText" lastClr="000000"/>
                </a:solidFill>
              </a:rPr>
              <a:t>海外企業一覧、</a:t>
            </a:r>
            <a:r>
              <a:rPr lang="en-US" altLang="ja-JP" sz="2000" dirty="0" smtClean="0">
                <a:solidFill>
                  <a:sysClr val="windowText" lastClr="000000"/>
                </a:solidFill>
              </a:rPr>
              <a:t>RE100</a:t>
            </a:r>
            <a:r>
              <a:rPr lang="ja-JP" altLang="en-US" sz="2000" dirty="0" smtClean="0">
                <a:solidFill>
                  <a:sysClr val="windowText" lastClr="000000"/>
                </a:solidFill>
              </a:rPr>
              <a:t>に参加している日本企業の取組などを記載。</a:t>
            </a:r>
            <a:endParaRPr lang="en-US" altLang="ja-JP" sz="2000" dirty="0" smtClean="0">
              <a:solidFill>
                <a:sysClr val="windowText" lastClr="000000"/>
              </a:solidFill>
            </a:endParaRPr>
          </a:p>
        </p:txBody>
      </p:sp>
      <p:sp>
        <p:nvSpPr>
          <p:cNvPr id="9" name="テキスト ボックス 8"/>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9"/>
          <p:cNvSpPr txBox="1">
            <a:spLocks noChangeArrowheads="1"/>
          </p:cNvSpPr>
          <p:nvPr/>
        </p:nvSpPr>
        <p:spPr bwMode="auto">
          <a:xfrm>
            <a:off x="4069765" y="2563832"/>
            <a:ext cx="6464459" cy="24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algn="r" latinLnBrk="1">
              <a:defRPr/>
            </a:pPr>
            <a:r>
              <a:rPr lang="en-US" altLang="ja-JP" sz="1000" dirty="0" smtClean="0">
                <a:latin typeface="+mn-ea"/>
                <a:ea typeface="+mn-ea"/>
                <a:cs typeface="Segoe UI" panose="020B0502040204020203" pitchFamily="34" charset="0"/>
              </a:rPr>
              <a:t>[</a:t>
            </a:r>
            <a:r>
              <a:rPr lang="ja-JP" altLang="en-US" sz="1000" dirty="0" smtClean="0">
                <a:latin typeface="+mn-ea"/>
                <a:ea typeface="+mn-ea"/>
                <a:cs typeface="Segoe UI" panose="020B0502040204020203" pitchFamily="34" charset="0"/>
              </a:rPr>
              <a:t>出所</a:t>
            </a:r>
            <a:r>
              <a:rPr lang="en-US" altLang="ja-JP" sz="1000" dirty="0" smtClean="0">
                <a:latin typeface="+mn-ea"/>
                <a:ea typeface="+mn-ea"/>
                <a:cs typeface="Segoe UI" panose="020B0502040204020203" pitchFamily="34" charset="0"/>
              </a:rPr>
              <a:t>]</a:t>
            </a:r>
            <a:r>
              <a:rPr lang="ja-JP" altLang="en-US" sz="1000" dirty="0">
                <a:latin typeface="+mn-ea"/>
                <a:ea typeface="+mn-ea"/>
              </a:rPr>
              <a:t>参加</a:t>
            </a:r>
            <a:r>
              <a:rPr lang="ja-JP" altLang="en-US" sz="1000" dirty="0" smtClean="0">
                <a:latin typeface="+mn-ea"/>
                <a:ea typeface="+mn-ea"/>
              </a:rPr>
              <a:t>企業数：</a:t>
            </a:r>
            <a:r>
              <a:rPr lang="en-US" altLang="ja-JP" sz="1000" dirty="0" smtClean="0">
                <a:latin typeface="+mn-ea"/>
                <a:ea typeface="+mn-ea"/>
              </a:rPr>
              <a:t>RE10</a:t>
            </a:r>
            <a:r>
              <a:rPr lang="en-US" altLang="ja-JP" sz="1000" dirty="0">
                <a:latin typeface="+mn-ea"/>
                <a:ea typeface="+mn-ea"/>
              </a:rPr>
              <a:t>0</a:t>
            </a:r>
            <a:r>
              <a:rPr lang="ja-JP" altLang="en-US" sz="1000" dirty="0" smtClean="0">
                <a:latin typeface="+mn-ea"/>
                <a:ea typeface="+mn-ea"/>
              </a:rPr>
              <a:t> </a:t>
            </a:r>
            <a:r>
              <a:rPr lang="en-US" altLang="ja-JP" sz="1000" dirty="0">
                <a:latin typeface="+mn-ea"/>
                <a:ea typeface="+mn-ea"/>
              </a:rPr>
              <a:t>Web</a:t>
            </a:r>
            <a:r>
              <a:rPr lang="ja-JP" altLang="en-US" sz="1000" dirty="0">
                <a:latin typeface="+mn-ea"/>
                <a:ea typeface="+mn-ea"/>
              </a:rPr>
              <a:t>サイト</a:t>
            </a:r>
            <a:r>
              <a:rPr lang="ja-JP" altLang="en-US" sz="1000" dirty="0" smtClean="0">
                <a:latin typeface="+mn-ea"/>
                <a:ea typeface="+mn-ea"/>
              </a:rPr>
              <a:t>（</a:t>
            </a:r>
            <a:r>
              <a:rPr lang="en-US" altLang="ja-JP" sz="1000" dirty="0">
                <a:latin typeface="+mn-ea"/>
                <a:ea typeface="+mn-ea"/>
              </a:rPr>
              <a:t>https://www.there100.org/re100-members/</a:t>
            </a:r>
            <a:r>
              <a:rPr lang="ja-JP" altLang="en-US" sz="1000" dirty="0" smtClean="0">
                <a:latin typeface="+mn-ea"/>
                <a:ea typeface="+mn-ea"/>
              </a:rPr>
              <a:t>）</a:t>
            </a:r>
            <a:endParaRPr lang="ja-JP" altLang="en-US" sz="1000" dirty="0">
              <a:latin typeface="+mn-ea"/>
              <a:ea typeface="+mn-ea"/>
              <a:cs typeface="Meiryo UI" pitchFamily="50" charset="-128"/>
            </a:endParaRPr>
          </a:p>
        </p:txBody>
      </p:sp>
    </p:spTree>
    <p:extLst>
      <p:ext uri="{BB962C8B-B14F-4D97-AF65-F5344CB8AC3E}">
        <p14:creationId xmlns:p14="http://schemas.microsoft.com/office/powerpoint/2010/main" val="578534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エネルギー生産性の</a:t>
            </a:r>
            <a:r>
              <a:rPr kumimoji="1" lang="en-US" altLang="ja-JP" dirty="0" smtClean="0"/>
              <a:t>2</a:t>
            </a:r>
            <a:r>
              <a:rPr kumimoji="1" lang="ja-JP" altLang="en-US" dirty="0" smtClean="0"/>
              <a:t>倍化へのコミット（</a:t>
            </a:r>
            <a:r>
              <a:rPr kumimoji="1" lang="en-US" altLang="ja-JP" dirty="0" smtClean="0"/>
              <a:t>EP100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エネルギ</a:t>
            </a:r>
            <a:r>
              <a:rPr lang="ja-JP" altLang="en-US" dirty="0" smtClean="0"/>
              <a:t>ー</a:t>
            </a:r>
            <a:r>
              <a:rPr kumimoji="1" lang="ja-JP" altLang="en-US" dirty="0" smtClean="0"/>
              <a:t>（</a:t>
            </a:r>
            <a:r>
              <a:rPr lang="en-US" altLang="ja-JP" dirty="0" smtClean="0"/>
              <a:t>Energ</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省エネ効率の</a:t>
            </a:r>
            <a:r>
              <a:rPr lang="en-US" altLang="ja-JP" dirty="0"/>
              <a:t>50</a:t>
            </a:r>
            <a:r>
              <a:rPr lang="ja-JP" altLang="en-US" dirty="0"/>
              <a:t>％改善等によって、消費エネルギー単位毎の経済生産性を</a:t>
            </a:r>
            <a:r>
              <a:rPr lang="en-US" altLang="ja-JP" dirty="0"/>
              <a:t>2</a:t>
            </a:r>
            <a:r>
              <a:rPr lang="ja-JP" altLang="en-US" dirty="0"/>
              <a:t>倍にすることを目標とする企業を増やす取組</a:t>
            </a:r>
            <a:endParaRPr lang="en-US" altLang="ja-JP" dirty="0"/>
          </a:p>
          <a:p>
            <a:pPr marL="273050" indent="-273050"/>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Alliance</a:t>
            </a:r>
            <a:r>
              <a:rPr lang="ja-JP" altLang="en-US" dirty="0"/>
              <a:t> </a:t>
            </a:r>
            <a:r>
              <a:rPr lang="en-US" altLang="ja-JP" dirty="0"/>
              <a:t>to</a:t>
            </a:r>
            <a:r>
              <a:rPr lang="ja-JP" altLang="en-US" dirty="0"/>
              <a:t> </a:t>
            </a:r>
            <a:r>
              <a:rPr lang="en-US" altLang="ja-JP" dirty="0"/>
              <a:t>Save</a:t>
            </a:r>
            <a:r>
              <a:rPr lang="ja-JP" altLang="en-US" dirty="0"/>
              <a:t> </a:t>
            </a:r>
            <a:r>
              <a:rPr lang="en-US" altLang="ja-JP" dirty="0"/>
              <a:t>Energy</a:t>
            </a:r>
            <a:r>
              <a:rPr lang="ja-JP" altLang="en-US" dirty="0"/>
              <a:t>とのパートナーシップの下主催</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128</a:t>
            </a:r>
            <a:r>
              <a:rPr lang="ja-JP" altLang="en-US" b="1" dirty="0" smtClean="0">
                <a:solidFill>
                  <a:srgbClr val="FF0000"/>
                </a:solidFill>
              </a:rPr>
              <a:t>社</a:t>
            </a:r>
            <a:r>
              <a:rPr lang="ja-JP" altLang="en-US" b="1" dirty="0">
                <a:solidFill>
                  <a:srgbClr val="FF0000"/>
                </a:solidFill>
              </a:rPr>
              <a:t>、うち日本企業</a:t>
            </a:r>
            <a:r>
              <a:rPr lang="en-US" altLang="ja-JP" b="1" dirty="0">
                <a:solidFill>
                  <a:srgbClr val="FF0000"/>
                </a:solidFill>
              </a:rPr>
              <a:t>3</a:t>
            </a:r>
            <a:r>
              <a:rPr lang="ja-JP" altLang="en-US" b="1" dirty="0">
                <a:solidFill>
                  <a:srgbClr val="FF0000"/>
                </a:solidFill>
              </a:rPr>
              <a:t>社</a:t>
            </a:r>
            <a:endParaRPr lang="en-US" altLang="ja-JP" b="1" dirty="0">
              <a:solidFill>
                <a:srgbClr val="FF000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92980153"/>
              </p:ext>
            </p:extLst>
          </p:nvPr>
        </p:nvGraphicFramePr>
        <p:xfrm>
          <a:off x="507966" y="3009089"/>
          <a:ext cx="9648825" cy="3704982"/>
        </p:xfrm>
        <a:graphic>
          <a:graphicData uri="http://schemas.openxmlformats.org/drawingml/2006/table">
            <a:tbl>
              <a:tblPr firstRow="1" bandRow="1"/>
              <a:tblGrid>
                <a:gridCol w="2124069">
                  <a:extLst>
                    <a:ext uri="{9D8B030D-6E8A-4147-A177-3AD203B41FA5}">
                      <a16:colId xmlns:a16="http://schemas.microsoft.com/office/drawing/2014/main" xmlns="" val="20000"/>
                    </a:ext>
                  </a:extLst>
                </a:gridCol>
                <a:gridCol w="973792">
                  <a:extLst>
                    <a:ext uri="{9D8B030D-6E8A-4147-A177-3AD203B41FA5}">
                      <a16:colId xmlns:a16="http://schemas.microsoft.com/office/drawing/2014/main" xmlns="" val="20001"/>
                    </a:ext>
                  </a:extLst>
                </a:gridCol>
                <a:gridCol w="1366511">
                  <a:extLst>
                    <a:ext uri="{9D8B030D-6E8A-4147-A177-3AD203B41FA5}">
                      <a16:colId xmlns:a16="http://schemas.microsoft.com/office/drawing/2014/main" xmlns="" val="20002"/>
                    </a:ext>
                  </a:extLst>
                </a:gridCol>
                <a:gridCol w="5184453">
                  <a:extLst>
                    <a:ext uri="{9D8B030D-6E8A-4147-A177-3AD203B41FA5}">
                      <a16:colId xmlns:a16="http://schemas.microsoft.com/office/drawing/2014/main" xmlns=""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en-US" altLang="ja-JP" sz="1500" b="1" dirty="0" smtClean="0">
                          <a:solidFill>
                            <a:schemeClr val="tx1"/>
                          </a:solidFill>
                          <a:latin typeface="Meiryo UI" pitchFamily="50" charset="-128"/>
                          <a:ea typeface="Meiryo UI" pitchFamily="50" charset="-128"/>
                          <a:cs typeface="Meiryo UI" pitchFamily="50" charset="-128"/>
                        </a:rPr>
                        <a:t>100</a:t>
                      </a:r>
                      <a:r>
                        <a:rPr kumimoji="1" lang="ja-JP" altLang="en-US" sz="1500" b="1" dirty="0" smtClean="0">
                          <a:solidFill>
                            <a:schemeClr val="tx1"/>
                          </a:solidFill>
                          <a:latin typeface="Meiryo UI" pitchFamily="50" charset="-128"/>
                          <a:ea typeface="Meiryo UI" pitchFamily="50" charset="-128"/>
                          <a:cs typeface="Meiryo UI" pitchFamily="50" charset="-128"/>
                        </a:rPr>
                        <a:t>％目標年</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大和ハウス工業</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既存施設での集中的な省エネ実施、新規施設での</a:t>
                      </a:r>
                      <a:r>
                        <a:rPr kumimoji="1" lang="en-US" altLang="ja-JP" sz="1100" b="0" dirty="0" smtClean="0">
                          <a:solidFill>
                            <a:schemeClr val="tx1"/>
                          </a:solidFill>
                          <a:latin typeface="Meiryo UI" pitchFamily="50" charset="-128"/>
                          <a:ea typeface="Meiryo UI" pitchFamily="50" charset="-128"/>
                          <a:cs typeface="Meiryo UI" pitchFamily="50" charset="-128"/>
                        </a:rPr>
                        <a:t>ZEB</a:t>
                      </a:r>
                      <a:r>
                        <a:rPr kumimoji="1" lang="ja-JP" altLang="en-US" sz="1100" b="0" dirty="0" smtClean="0">
                          <a:solidFill>
                            <a:schemeClr val="tx1"/>
                          </a:solidFill>
                          <a:latin typeface="Meiryo UI" pitchFamily="50" charset="-128"/>
                          <a:ea typeface="Meiryo UI" pitchFamily="50" charset="-128"/>
                          <a:cs typeface="Meiryo UI" pitchFamily="50" charset="-128"/>
                        </a:rPr>
                        <a:t>推進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zh-TW" altLang="en-US" sz="15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2025</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高効率直流電力設備の導入促進及び通信設備の省エネルギー化</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p>
                      <a:r>
                        <a:rPr kumimoji="1" lang="ja-JP" altLang="en-US" sz="1500" b="1" dirty="0" smtClean="0">
                          <a:solidFill>
                            <a:srgbClr val="FF0000"/>
                          </a:solidFill>
                          <a:latin typeface="Meiryo UI" pitchFamily="50" charset="-128"/>
                          <a:ea typeface="Meiryo UI" pitchFamily="50" charset="-128"/>
                          <a:cs typeface="Meiryo UI" pitchFamily="50" charset="-128"/>
                        </a:rPr>
                        <a:t>大東建託</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eiryo UI" pitchFamily="50" charset="-128"/>
                          <a:ea typeface="Meiryo UI" pitchFamily="50" charset="-128"/>
                          <a:cs typeface="Meiryo UI" pitchFamily="50" charset="-128"/>
                        </a:rPr>
                        <a:t>エコドライブの推進や省エネ効率の高い車両の導入、事業所や建設現場での省エネ改善</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Mahindra</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Holidays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インド</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発光ダイオード照明への切り替えなど、機器のアップグレード投資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H&amp;M</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200" b="0" dirty="0" smtClean="0">
                          <a:solidFill>
                            <a:schemeClr val="tx1"/>
                          </a:solidFill>
                          <a:latin typeface="Meiryo UI" pitchFamily="50" charset="-128"/>
                          <a:ea typeface="Meiryo UI" pitchFamily="50" charset="-128"/>
                          <a:cs typeface="Meiryo UI" pitchFamily="50" charset="-128"/>
                        </a:rPr>
                        <a:t>スウェーデン</a:t>
                      </a:r>
                      <a:endParaRPr kumimoji="1" lang="ja-JP" altLang="en-US" sz="12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高効率の店舗設備導入によるエネルギー従来比</a:t>
                      </a:r>
                      <a:r>
                        <a:rPr kumimoji="1" lang="en-US" altLang="ja-JP" sz="1100" b="0" dirty="0" smtClean="0">
                          <a:solidFill>
                            <a:schemeClr val="tx1"/>
                          </a:solidFill>
                          <a:latin typeface="Meiryo UI" pitchFamily="50" charset="-128"/>
                          <a:ea typeface="Meiryo UI" pitchFamily="50" charset="-128"/>
                          <a:cs typeface="Meiryo UI" pitchFamily="50" charset="-128"/>
                        </a:rPr>
                        <a:t>40</a:t>
                      </a:r>
                      <a:r>
                        <a:rPr kumimoji="1" lang="ja-JP" altLang="en-US" sz="1100" b="0" dirty="0" smtClean="0">
                          <a:solidFill>
                            <a:schemeClr val="tx1"/>
                          </a:solidFill>
                          <a:latin typeface="Meiryo UI" pitchFamily="50" charset="-128"/>
                          <a:ea typeface="Meiryo UI" pitchFamily="50" charset="-128"/>
                          <a:cs typeface="Meiryo UI" pitchFamily="50" charset="-128"/>
                        </a:rPr>
                        <a:t>％減での店舗建設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Woolworth</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Holdings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南アフリカ</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高効率照明やリアルタイムモニタリングを導入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LAND</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SECURITIES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5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2034</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小売ポートフォリオ全体で</a:t>
                      </a:r>
                      <a:r>
                        <a:rPr kumimoji="1" lang="en-US" altLang="ja-JP" sz="1100" b="0" dirty="0" smtClean="0">
                          <a:solidFill>
                            <a:schemeClr val="tx1"/>
                          </a:solidFill>
                          <a:latin typeface="Meiryo UI" pitchFamily="50" charset="-128"/>
                          <a:ea typeface="Meiryo UI" pitchFamily="50" charset="-128"/>
                          <a:cs typeface="Meiryo UI" pitchFamily="50" charset="-128"/>
                        </a:rPr>
                        <a:t>LED</a:t>
                      </a:r>
                      <a:r>
                        <a:rPr kumimoji="1" lang="ja-JP" altLang="en-US" sz="1100" b="0" dirty="0" smtClean="0">
                          <a:solidFill>
                            <a:schemeClr val="tx1"/>
                          </a:solidFill>
                          <a:latin typeface="Meiryo UI" pitchFamily="50" charset="-128"/>
                          <a:ea typeface="Meiryo UI" pitchFamily="50" charset="-128"/>
                          <a:cs typeface="Meiryo UI" pitchFamily="50" charset="-128"/>
                        </a:rPr>
                        <a:t>照明への投資拡大、床面積の最小限化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42442">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JOHNSON</a:t>
                      </a:r>
                      <a:r>
                        <a:rPr kumimoji="1" lang="en-US" altLang="ja-JP" sz="1400" b="0" baseline="0" dirty="0" smtClean="0">
                          <a:solidFill>
                            <a:schemeClr val="tx1"/>
                          </a:solidFill>
                          <a:latin typeface="Meiryo UI" pitchFamily="50" charset="-128"/>
                          <a:ea typeface="Meiryo UI" pitchFamily="50" charset="-128"/>
                          <a:cs typeface="Meiryo UI" pitchFamily="50" charset="-128"/>
                        </a:rPr>
                        <a:t> CONTROLS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エネルギーサブメーターシステムによるプラントの</a:t>
                      </a:r>
                      <a:r>
                        <a:rPr kumimoji="1" lang="en-US" altLang="ja-JP" sz="1100" b="0" kern="1200" dirty="0" smtClean="0">
                          <a:solidFill>
                            <a:schemeClr val="tx1"/>
                          </a:solidFill>
                          <a:latin typeface="Meiryo UI" pitchFamily="50" charset="-128"/>
                          <a:ea typeface="Meiryo UI" pitchFamily="50" charset="-128"/>
                          <a:cs typeface="Meiryo UI" pitchFamily="50" charset="-128"/>
                        </a:rPr>
                        <a:t>ISO-50001</a:t>
                      </a:r>
                      <a:r>
                        <a:rPr kumimoji="1" lang="ja-JP" altLang="en-US" sz="1100" b="0" kern="1200" dirty="0" smtClean="0">
                          <a:solidFill>
                            <a:schemeClr val="tx1"/>
                          </a:solidFill>
                          <a:latin typeface="Meiryo UI" pitchFamily="50" charset="-128"/>
                          <a:ea typeface="Meiryo UI" pitchFamily="50" charset="-128"/>
                          <a:cs typeface="Meiryo UI" pitchFamily="50" charset="-128"/>
                        </a:rPr>
                        <a:t>プロセスをサポート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46763">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CREE</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設備全体に</a:t>
                      </a:r>
                      <a:r>
                        <a:rPr kumimoji="1" lang="en-US" altLang="ja-JP" sz="1100" b="0" kern="1200" dirty="0" smtClean="0">
                          <a:solidFill>
                            <a:schemeClr val="tx1"/>
                          </a:solidFill>
                          <a:latin typeface="Meiryo UI" pitchFamily="50" charset="-128"/>
                          <a:ea typeface="Meiryo UI" pitchFamily="50" charset="-128"/>
                          <a:cs typeface="Meiryo UI" pitchFamily="50" charset="-128"/>
                        </a:rPr>
                        <a:t>LED</a:t>
                      </a:r>
                      <a:r>
                        <a:rPr kumimoji="1" lang="ja-JP" altLang="en-US" sz="1100" b="0" kern="1200" dirty="0" smtClean="0">
                          <a:solidFill>
                            <a:schemeClr val="tx1"/>
                          </a:solidFill>
                          <a:latin typeface="Meiryo UI" pitchFamily="50" charset="-128"/>
                          <a:ea typeface="Meiryo UI" pitchFamily="50" charset="-128"/>
                          <a:cs typeface="Meiryo UI" pitchFamily="50" charset="-128"/>
                        </a:rPr>
                        <a:t>照明を採用し、性能の継続的な改善を行う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37839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Swiss</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Re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スイス</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自社でのカーボンフットプリントへの取組、また自社施設での太陽光発電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bl>
          </a:graphicData>
        </a:graphic>
      </p:graphicFrame>
      <p:sp>
        <p:nvSpPr>
          <p:cNvPr id="9" name="テキスト ボックス 20"/>
          <p:cNvSpPr txBox="1">
            <a:spLocks noChangeArrowheads="1"/>
          </p:cNvSpPr>
          <p:nvPr/>
        </p:nvSpPr>
        <p:spPr bwMode="auto">
          <a:xfrm>
            <a:off x="618895" y="6827770"/>
            <a:ext cx="86741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]The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EP100</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https://www.theclimategroup.org/project/ep100</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大和ハウス　ニュースルーム</a:t>
            </a:r>
            <a:r>
              <a:rPr lang="en-US" altLang="ja-JP" sz="1000" dirty="0">
                <a:solidFill>
                  <a:srgbClr val="000000"/>
                </a:solidFill>
                <a:latin typeface="Meiryo UI" pitchFamily="50" charset="-128"/>
                <a:ea typeface="Meiryo UI" pitchFamily="50" charset="-128"/>
                <a:cs typeface="Meiryo UI" pitchFamily="50" charset="-128"/>
              </a:rPr>
              <a:t>2018</a:t>
            </a:r>
            <a:r>
              <a:rPr lang="ja-JP" altLang="en-US" sz="1000" dirty="0">
                <a:solidFill>
                  <a:srgbClr val="000000"/>
                </a:solidFill>
                <a:latin typeface="Meiryo UI" pitchFamily="50" charset="-128"/>
                <a:ea typeface="Meiryo UI" pitchFamily="50" charset="-128"/>
                <a:cs typeface="Meiryo UI" pitchFamily="50" charset="-128"/>
              </a:rPr>
              <a:t>年</a:t>
            </a:r>
            <a:r>
              <a:rPr lang="en-US" altLang="ja-JP" sz="1000" dirty="0">
                <a:solidFill>
                  <a:srgbClr val="000000"/>
                </a:solidFill>
                <a:latin typeface="Meiryo UI" pitchFamily="50" charset="-128"/>
                <a:ea typeface="Meiryo UI" pitchFamily="50" charset="-128"/>
                <a:cs typeface="Meiryo UI" pitchFamily="50" charset="-128"/>
              </a:rPr>
              <a:t>3</a:t>
            </a:r>
            <a:r>
              <a:rPr lang="ja-JP" altLang="en-US" sz="1000" dirty="0">
                <a:solidFill>
                  <a:srgbClr val="000000"/>
                </a:solidFill>
                <a:latin typeface="Meiryo UI" pitchFamily="50" charset="-128"/>
                <a:ea typeface="Meiryo UI" pitchFamily="50" charset="-128"/>
                <a:cs typeface="Meiryo UI" pitchFamily="50" charset="-128"/>
              </a:rPr>
              <a:t>月</a:t>
            </a:r>
            <a:r>
              <a:rPr lang="en-US" altLang="ja-JP" sz="1000" dirty="0">
                <a:solidFill>
                  <a:srgbClr val="000000"/>
                </a:solidFill>
                <a:latin typeface="Meiryo UI" pitchFamily="50" charset="-128"/>
                <a:ea typeface="Meiryo UI" pitchFamily="50" charset="-128"/>
                <a:cs typeface="Meiryo UI" pitchFamily="50" charset="-128"/>
              </a:rPr>
              <a:t>1</a:t>
            </a:r>
            <a:r>
              <a:rPr lang="ja-JP" altLang="en-US" sz="1000" dirty="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http://www.daiwahouse.com/about/release/house/20180301132143.html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en-US" altLang="ja-JP" sz="1000" dirty="0" smtClean="0">
                <a:solidFill>
                  <a:srgbClr val="000000"/>
                </a:solidFill>
                <a:latin typeface="Meiryo UI" pitchFamily="50" charset="-128"/>
                <a:ea typeface="Meiryo UI" pitchFamily="50" charset="-128"/>
                <a:cs typeface="Meiryo UI" pitchFamily="50" charset="-128"/>
              </a:rPr>
              <a:t>NTT</a:t>
            </a:r>
            <a:r>
              <a:rPr lang="ja-JP" altLang="en-US" sz="1000" dirty="0" smtClean="0">
                <a:solidFill>
                  <a:srgbClr val="000000"/>
                </a:solidFill>
                <a:latin typeface="Meiryo UI" pitchFamily="50" charset="-128"/>
                <a:ea typeface="Meiryo UI" pitchFamily="50" charset="-128"/>
                <a:cs typeface="Meiryo UI" pitchFamily="50" charset="-128"/>
              </a:rPr>
              <a:t>持株会社ニュースリリース</a:t>
            </a:r>
            <a:r>
              <a:rPr lang="en-US" altLang="ja-JP" sz="1000" dirty="0" smtClean="0">
                <a:solidFill>
                  <a:srgbClr val="000000"/>
                </a:solidFill>
                <a:latin typeface="Meiryo UI" pitchFamily="50" charset="-128"/>
                <a:ea typeface="Meiryo UI" pitchFamily="50" charset="-128"/>
                <a:cs typeface="Meiryo UI" pitchFamily="50" charset="-128"/>
              </a:rPr>
              <a:t>2018</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10</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29</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a:t>
            </a:r>
            <a:r>
              <a:rPr lang="en-US" altLang="ja-JP" sz="1000" dirty="0" smtClean="0">
                <a:solidFill>
                  <a:srgbClr val="000000"/>
                </a:solidFill>
                <a:latin typeface="Meiryo UI" pitchFamily="50" charset="-128"/>
                <a:ea typeface="Meiryo UI" pitchFamily="50" charset="-128"/>
                <a:cs typeface="Meiryo UI" pitchFamily="50" charset="-128"/>
              </a:rPr>
              <a:t>www.ntt.co.jp/news2018/1810/181029a.html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大東建託　ニュースリリース</a:t>
            </a:r>
            <a:r>
              <a:rPr lang="en-US" altLang="ja-JP" sz="1000" dirty="0" smtClean="0">
                <a:solidFill>
                  <a:srgbClr val="000000"/>
                </a:solidFill>
                <a:latin typeface="Meiryo UI" pitchFamily="50" charset="-128"/>
                <a:ea typeface="Meiryo UI" pitchFamily="50" charset="-128"/>
                <a:cs typeface="Meiryo UI" pitchFamily="50" charset="-128"/>
              </a:rPr>
              <a:t>2020</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9</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22</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https://www.kentaku.co.jp/corporate/pr/info/2020/ep100_0922.html</a:t>
            </a:r>
            <a:r>
              <a:rPr lang="ja-JP" altLang="en-US" sz="1000" dirty="0" smtClean="0">
                <a:solidFill>
                  <a:srgbClr val="000000"/>
                </a:solidFill>
                <a:latin typeface="Meiryo UI" pitchFamily="50" charset="-128"/>
                <a:ea typeface="Meiryo UI" pitchFamily="50" charset="-128"/>
                <a:cs typeface="Meiryo UI" pitchFamily="50" charset="-128"/>
              </a:rPr>
              <a:t>）より</a:t>
            </a:r>
            <a:r>
              <a:rPr lang="ja-JP" altLang="en-US" sz="1000" dirty="0">
                <a:solidFill>
                  <a:srgbClr val="000000"/>
                </a:solidFill>
                <a:latin typeface="Meiryo UI" pitchFamily="50" charset="-128"/>
                <a:ea typeface="Meiryo UI" pitchFamily="50" charset="-128"/>
                <a:cs typeface="Meiryo UI" pitchFamily="50" charset="-128"/>
              </a:rPr>
              <a:t>作成</a:t>
            </a:r>
          </a:p>
        </p:txBody>
      </p:sp>
      <p:sp>
        <p:nvSpPr>
          <p:cNvPr id="10" name="テキスト ボックス 9"/>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629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電気自動車移行へのコミット（</a:t>
            </a:r>
            <a:r>
              <a:rPr kumimoji="1" lang="en-US" altLang="ja-JP" dirty="0" smtClean="0"/>
              <a:t>EV100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輸送</a:t>
            </a:r>
            <a:r>
              <a:rPr kumimoji="1" lang="ja-JP" altLang="en-US" dirty="0" smtClean="0"/>
              <a:t>（</a:t>
            </a:r>
            <a:r>
              <a:rPr kumimoji="1" lang="en-US" altLang="ja-JP" dirty="0" smtClean="0"/>
              <a:t>Transport</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en-US" altLang="ja-JP" dirty="0"/>
              <a:t>2030</a:t>
            </a:r>
            <a:r>
              <a:rPr lang="ja-JP" altLang="en-US" dirty="0"/>
              <a:t>年までに、電気自動車への移行またはインフラ整備等の普及に積極的に取り組む企業を増やす取組</a:t>
            </a:r>
            <a:endParaRPr lang="en-US" altLang="ja-JP" dirty="0"/>
          </a:p>
          <a:p>
            <a:pPr marL="273050" indent="-273050"/>
            <a:r>
              <a:rPr lang="en-US" altLang="ja-JP" dirty="0"/>
              <a:t>The</a:t>
            </a:r>
            <a:r>
              <a:rPr lang="ja-JP" altLang="en-US" dirty="0"/>
              <a:t> </a:t>
            </a:r>
            <a:r>
              <a:rPr lang="en-US" altLang="ja-JP" dirty="0"/>
              <a:t>Climate Group</a:t>
            </a:r>
            <a:r>
              <a:rPr lang="ja-JP" altLang="en-US" dirty="0"/>
              <a:t>が主導</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103</a:t>
            </a:r>
            <a:r>
              <a:rPr lang="ja-JP" altLang="en-US" b="1" dirty="0" smtClean="0">
                <a:solidFill>
                  <a:srgbClr val="FF0000"/>
                </a:solidFill>
              </a:rPr>
              <a:t>社</a:t>
            </a:r>
            <a:r>
              <a:rPr lang="ja-JP" altLang="en-US" b="1" dirty="0">
                <a:solidFill>
                  <a:srgbClr val="FF0000"/>
                </a:solidFill>
              </a:rPr>
              <a:t>、うち日本企業は</a:t>
            </a:r>
            <a:r>
              <a:rPr lang="en-US" altLang="ja-JP" b="1" dirty="0">
                <a:solidFill>
                  <a:srgbClr val="FF0000"/>
                </a:solidFill>
              </a:rPr>
              <a:t>5</a:t>
            </a:r>
            <a:r>
              <a:rPr lang="ja-JP" altLang="en-US" b="1" dirty="0">
                <a:solidFill>
                  <a:srgbClr val="FF0000"/>
                </a:solidFill>
              </a:rPr>
              <a:t>社</a:t>
            </a:r>
            <a:endParaRPr lang="en-US" altLang="ja-JP" b="1" dirty="0">
              <a:solidFill>
                <a:srgbClr val="FF0000"/>
              </a:solidFill>
            </a:endParaRPr>
          </a:p>
        </p:txBody>
      </p:sp>
      <p:graphicFrame>
        <p:nvGraphicFramePr>
          <p:cNvPr id="8" name="表 7"/>
          <p:cNvGraphicFramePr>
            <a:graphicFrameLocks noGrp="1"/>
          </p:cNvGraphicFramePr>
          <p:nvPr>
            <p:extLst>
              <p:ext uri="{D42A27DB-BD31-4B8C-83A1-F6EECF244321}">
                <p14:modId xmlns:p14="http://schemas.microsoft.com/office/powerpoint/2010/main" val="918006641"/>
              </p:ext>
            </p:extLst>
          </p:nvPr>
        </p:nvGraphicFramePr>
        <p:xfrm>
          <a:off x="507967" y="3092984"/>
          <a:ext cx="9648824" cy="4005393"/>
        </p:xfrm>
        <a:graphic>
          <a:graphicData uri="http://schemas.openxmlformats.org/drawingml/2006/table">
            <a:tbl>
              <a:tblPr firstRow="1" bandRow="1"/>
              <a:tblGrid>
                <a:gridCol w="2437111">
                  <a:extLst>
                    <a:ext uri="{9D8B030D-6E8A-4147-A177-3AD203B41FA5}">
                      <a16:colId xmlns:a16="http://schemas.microsoft.com/office/drawing/2014/main" xmlns="" val="20000"/>
                    </a:ext>
                  </a:extLst>
                </a:gridCol>
                <a:gridCol w="1117307">
                  <a:extLst>
                    <a:ext uri="{9D8B030D-6E8A-4147-A177-3AD203B41FA5}">
                      <a16:colId xmlns:a16="http://schemas.microsoft.com/office/drawing/2014/main" xmlns="" val="20001"/>
                    </a:ext>
                  </a:extLst>
                </a:gridCol>
                <a:gridCol w="6094406">
                  <a:extLst>
                    <a:ext uri="{9D8B030D-6E8A-4147-A177-3AD203B41FA5}">
                      <a16:colId xmlns:a16="http://schemas.microsoft.com/office/drawing/2014/main" xmlns=""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イオンモール</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日本の</a:t>
                      </a:r>
                      <a:r>
                        <a:rPr kumimoji="1" lang="en-US" altLang="ja-JP" sz="1100" b="0" dirty="0" smtClean="0">
                          <a:solidFill>
                            <a:schemeClr val="tx1"/>
                          </a:solidFill>
                          <a:latin typeface="Meiryo UI" pitchFamily="50" charset="-128"/>
                          <a:ea typeface="Meiryo UI" pitchFamily="50" charset="-128"/>
                          <a:cs typeface="Meiryo UI" pitchFamily="50" charset="-128"/>
                        </a:rPr>
                        <a:t>135</a:t>
                      </a:r>
                      <a:r>
                        <a:rPr kumimoji="1" lang="ja-JP" altLang="en-US" sz="1100" b="0" dirty="0" smtClean="0">
                          <a:solidFill>
                            <a:schemeClr val="tx1"/>
                          </a:solidFill>
                          <a:latin typeface="Meiryo UI" pitchFamily="50" charset="-128"/>
                          <a:ea typeface="Meiryo UI" pitchFamily="50" charset="-128"/>
                          <a:cs typeface="Meiryo UI" pitchFamily="50" charset="-128"/>
                        </a:rPr>
                        <a:t>店舗に</a:t>
                      </a:r>
                      <a:r>
                        <a:rPr kumimoji="1" lang="en-US" altLang="ja-JP" sz="1100" b="0" dirty="0" smtClean="0">
                          <a:solidFill>
                            <a:schemeClr val="tx1"/>
                          </a:solidFill>
                          <a:latin typeface="Meiryo UI" pitchFamily="50" charset="-128"/>
                          <a:ea typeface="Meiryo UI" pitchFamily="50" charset="-128"/>
                          <a:cs typeface="Meiryo UI" pitchFamily="50" charset="-128"/>
                        </a:rPr>
                        <a:t>751</a:t>
                      </a:r>
                      <a:r>
                        <a:rPr kumimoji="1" lang="ja-JP" altLang="en-US" sz="1100" b="0" dirty="0" smtClean="0">
                          <a:solidFill>
                            <a:schemeClr val="tx1"/>
                          </a:solidFill>
                          <a:latin typeface="Meiryo UI" pitchFamily="50" charset="-128"/>
                          <a:ea typeface="Meiryo UI" pitchFamily="50" charset="-128"/>
                          <a:cs typeface="Meiryo UI" pitchFamily="50" charset="-128"/>
                        </a:rPr>
                        <a:t>台、中国の</a:t>
                      </a:r>
                      <a:r>
                        <a:rPr kumimoji="1" lang="en-US" altLang="ja-JP" sz="1100" b="0" dirty="0" smtClean="0">
                          <a:solidFill>
                            <a:schemeClr val="tx1"/>
                          </a:solidFill>
                          <a:latin typeface="Meiryo UI" pitchFamily="50" charset="-128"/>
                          <a:ea typeface="Meiryo UI" pitchFamily="50" charset="-128"/>
                          <a:cs typeface="Meiryo UI" pitchFamily="50" charset="-128"/>
                        </a:rPr>
                        <a:t>6</a:t>
                      </a:r>
                      <a:r>
                        <a:rPr kumimoji="1" lang="ja-JP" altLang="en-US" sz="1100" b="0" dirty="0" smtClean="0">
                          <a:solidFill>
                            <a:schemeClr val="tx1"/>
                          </a:solidFill>
                          <a:latin typeface="Meiryo UI" pitchFamily="50" charset="-128"/>
                          <a:ea typeface="Meiryo UI" pitchFamily="50" charset="-128"/>
                          <a:cs typeface="Meiryo UI" pitchFamily="50" charset="-128"/>
                        </a:rPr>
                        <a:t>店舗に</a:t>
                      </a:r>
                      <a:r>
                        <a:rPr kumimoji="1" lang="en-US" altLang="ja-JP" sz="1100" b="0" dirty="0" smtClean="0">
                          <a:solidFill>
                            <a:schemeClr val="tx1"/>
                          </a:solidFill>
                          <a:latin typeface="Meiryo UI" pitchFamily="50" charset="-128"/>
                          <a:ea typeface="Meiryo UI" pitchFamily="50" charset="-128"/>
                          <a:cs typeface="Meiryo UI" pitchFamily="50" charset="-128"/>
                        </a:rPr>
                        <a:t>348</a:t>
                      </a:r>
                      <a:r>
                        <a:rPr kumimoji="1" lang="ja-JP" altLang="en-US" sz="1100" b="0" dirty="0" smtClean="0">
                          <a:solidFill>
                            <a:schemeClr val="tx1"/>
                          </a:solidFill>
                          <a:latin typeface="Meiryo UI" pitchFamily="50" charset="-128"/>
                          <a:ea typeface="Meiryo UI" pitchFamily="50" charset="-128"/>
                          <a:cs typeface="Meiryo UI" pitchFamily="50" charset="-128"/>
                        </a:rPr>
                        <a:t>台の充電器を設置済み</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アスクル</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業務用車両約</a:t>
                      </a:r>
                      <a:r>
                        <a:rPr kumimoji="1" lang="en-US" altLang="ja-JP" sz="1100" b="0" dirty="0" smtClean="0">
                          <a:solidFill>
                            <a:schemeClr val="tx1"/>
                          </a:solidFill>
                          <a:latin typeface="Meiryo UI" pitchFamily="50" charset="-128"/>
                          <a:ea typeface="Meiryo UI" pitchFamily="50" charset="-128"/>
                          <a:cs typeface="Meiryo UI" pitchFamily="50" charset="-128"/>
                        </a:rPr>
                        <a:t>200</a:t>
                      </a:r>
                      <a:r>
                        <a:rPr kumimoji="1" lang="ja-JP" altLang="en-US" sz="1100" b="0" dirty="0" smtClean="0">
                          <a:solidFill>
                            <a:schemeClr val="tx1"/>
                          </a:solidFill>
                          <a:latin typeface="Meiryo UI" pitchFamily="50" charset="-128"/>
                          <a:ea typeface="Meiryo UI" pitchFamily="50" charset="-128"/>
                          <a:cs typeface="Meiryo UI" pitchFamily="50" charset="-128"/>
                        </a:rPr>
                        <a:t>台全ての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車切り替え</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配送車両専用の配送拠点を開設し、</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車による配送を開始（</a:t>
                      </a:r>
                      <a:r>
                        <a:rPr kumimoji="1" lang="en-US" altLang="ja-JP" sz="1100" b="0" dirty="0" smtClean="0">
                          <a:solidFill>
                            <a:schemeClr val="tx1"/>
                          </a:solidFill>
                          <a:latin typeface="Meiryo UI" pitchFamily="50" charset="-128"/>
                          <a:ea typeface="Meiryo UI" pitchFamily="50" charset="-128"/>
                          <a:cs typeface="Meiryo UI" pitchFamily="50" charset="-128"/>
                        </a:rPr>
                        <a:t>2016</a:t>
                      </a:r>
                      <a:r>
                        <a:rPr kumimoji="1" lang="ja-JP" altLang="en-US" sz="1100" b="0" dirty="0" smtClean="0">
                          <a:solidFill>
                            <a:schemeClr val="tx1"/>
                          </a:solidFill>
                          <a:latin typeface="Meiryo UI" pitchFamily="50" charset="-128"/>
                          <a:ea typeface="Meiryo UI" pitchFamily="50" charset="-128"/>
                          <a:cs typeface="Meiryo UI" pitchFamily="50" charset="-128"/>
                        </a:rPr>
                        <a:t>年</a:t>
                      </a:r>
                      <a:r>
                        <a:rPr kumimoji="1" lang="en-US" altLang="ja-JP" sz="1100" b="0" dirty="0" smtClean="0">
                          <a:solidFill>
                            <a:schemeClr val="tx1"/>
                          </a:solidFill>
                          <a:latin typeface="Meiryo UI" pitchFamily="50" charset="-128"/>
                          <a:ea typeface="Meiryo UI" pitchFamily="50" charset="-128"/>
                          <a:cs typeface="Meiryo UI" pitchFamily="50" charset="-128"/>
                        </a:rPr>
                        <a:t>10</a:t>
                      </a:r>
                      <a:r>
                        <a:rPr kumimoji="1" lang="ja-JP" altLang="en-US" sz="1100" b="0" dirty="0" smtClean="0">
                          <a:solidFill>
                            <a:schemeClr val="tx1"/>
                          </a:solidFill>
                          <a:latin typeface="Meiryo UI" pitchFamily="50" charset="-128"/>
                          <a:ea typeface="Meiryo UI" pitchFamily="50" charset="-128"/>
                          <a:cs typeface="Meiryo UI" pitchFamily="50" charset="-128"/>
                        </a:rPr>
                        <a:t>月～）</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400" b="1" dirty="0" smtClean="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100" b="0" dirty="0" smtClean="0">
                          <a:solidFill>
                            <a:schemeClr val="tx1"/>
                          </a:solidFill>
                          <a:latin typeface="Meiryo UI" pitchFamily="50" charset="-128"/>
                          <a:ea typeface="Meiryo UI" pitchFamily="50" charset="-128"/>
                          <a:cs typeface="Meiryo UI" pitchFamily="50" charset="-128"/>
                        </a:rPr>
                        <a:t>NTT</a:t>
                      </a:r>
                      <a:r>
                        <a:rPr kumimoji="1" lang="ja-JP" altLang="en-US" sz="1100" b="0" dirty="0" smtClean="0">
                          <a:solidFill>
                            <a:schemeClr val="tx1"/>
                          </a:solidFill>
                          <a:latin typeface="Meiryo UI" pitchFamily="50" charset="-128"/>
                          <a:ea typeface="Meiryo UI" pitchFamily="50" charset="-128"/>
                          <a:cs typeface="Meiryo UI" pitchFamily="50" charset="-128"/>
                        </a:rPr>
                        <a:t>グループが保有している一般車両約</a:t>
                      </a:r>
                      <a:r>
                        <a:rPr kumimoji="1" lang="en-US" altLang="ja-JP" sz="1100" b="0" dirty="0" smtClean="0">
                          <a:solidFill>
                            <a:schemeClr val="tx1"/>
                          </a:solidFill>
                          <a:latin typeface="Meiryo UI" pitchFamily="50" charset="-128"/>
                          <a:ea typeface="Meiryo UI" pitchFamily="50" charset="-128"/>
                          <a:cs typeface="Meiryo UI" pitchFamily="50" charset="-128"/>
                        </a:rPr>
                        <a:t>1.1</a:t>
                      </a:r>
                      <a:r>
                        <a:rPr kumimoji="1" lang="ja-JP" altLang="en-US" sz="1100" b="0" dirty="0" smtClean="0">
                          <a:solidFill>
                            <a:schemeClr val="tx1"/>
                          </a:solidFill>
                          <a:latin typeface="Meiryo UI" pitchFamily="50" charset="-128"/>
                          <a:ea typeface="Meiryo UI" pitchFamily="50" charset="-128"/>
                          <a:cs typeface="Meiryo UI" pitchFamily="50" charset="-128"/>
                        </a:rPr>
                        <a:t>万台について、</a:t>
                      </a:r>
                      <a:r>
                        <a:rPr kumimoji="1" lang="en-US" altLang="ja-JP" sz="1100" b="0" dirty="0" smtClean="0">
                          <a:solidFill>
                            <a:schemeClr val="tx1"/>
                          </a:solidFill>
                          <a:latin typeface="Meiryo UI" pitchFamily="50" charset="-128"/>
                          <a:ea typeface="Meiryo UI" pitchFamily="50" charset="-128"/>
                          <a:cs typeface="Meiryo UI" pitchFamily="50" charset="-128"/>
                        </a:rPr>
                        <a:t>2025</a:t>
                      </a:r>
                      <a:r>
                        <a:rPr kumimoji="1" lang="ja-JP" altLang="en-US" sz="1100" b="0" dirty="0" smtClean="0">
                          <a:solidFill>
                            <a:schemeClr val="tx1"/>
                          </a:solidFill>
                          <a:latin typeface="Meiryo UI" pitchFamily="50" charset="-128"/>
                          <a:ea typeface="Meiryo UI" pitchFamily="50" charset="-128"/>
                          <a:cs typeface="Meiryo UI" pitchFamily="50" charset="-128"/>
                        </a:rPr>
                        <a:t>年までに「</a:t>
                      </a:r>
                      <a:r>
                        <a:rPr kumimoji="1" lang="en-US" altLang="ja-JP" sz="1100" b="0" dirty="0" smtClean="0">
                          <a:solidFill>
                            <a:schemeClr val="tx1"/>
                          </a:solidFill>
                          <a:latin typeface="Meiryo UI" pitchFamily="50" charset="-128"/>
                          <a:ea typeface="Meiryo UI" pitchFamily="50" charset="-128"/>
                          <a:cs typeface="Meiryo UI" pitchFamily="50" charset="-128"/>
                        </a:rPr>
                        <a:t>50</a:t>
                      </a:r>
                      <a:r>
                        <a:rPr kumimoji="1" lang="ja-JP" altLang="en-US" sz="1100" b="0" dirty="0" smtClean="0">
                          <a:solidFill>
                            <a:schemeClr val="tx1"/>
                          </a:solidFill>
                          <a:latin typeface="Meiryo UI" pitchFamily="50" charset="-128"/>
                          <a:ea typeface="Meiryo UI" pitchFamily="50" charset="-128"/>
                          <a:cs typeface="Meiryo UI" pitchFamily="50" charset="-128"/>
                        </a:rPr>
                        <a:t>％</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化」、</a:t>
                      </a:r>
                      <a:r>
                        <a:rPr kumimoji="1" lang="en-US" altLang="ja-JP" sz="1100" b="0" dirty="0" smtClean="0">
                          <a:solidFill>
                            <a:schemeClr val="tx1"/>
                          </a:solidFill>
                          <a:latin typeface="Meiryo UI" pitchFamily="50" charset="-128"/>
                          <a:ea typeface="Meiryo UI" pitchFamily="50" charset="-128"/>
                          <a:cs typeface="Meiryo UI" pitchFamily="50" charset="-128"/>
                        </a:rPr>
                        <a:t>2030</a:t>
                      </a:r>
                      <a:r>
                        <a:rPr kumimoji="1" lang="ja-JP" altLang="en-US" sz="1100" b="0" dirty="0" smtClean="0">
                          <a:solidFill>
                            <a:schemeClr val="tx1"/>
                          </a:solidFill>
                          <a:latin typeface="Meiryo UI" pitchFamily="50" charset="-128"/>
                          <a:ea typeface="Meiryo UI" pitchFamily="50" charset="-128"/>
                          <a:cs typeface="Meiryo UI" pitchFamily="50" charset="-128"/>
                        </a:rPr>
                        <a:t>年までに「</a:t>
                      </a:r>
                      <a:r>
                        <a:rPr kumimoji="1" lang="en-US" altLang="ja-JP" sz="1100" b="0" dirty="0" smtClean="0">
                          <a:solidFill>
                            <a:schemeClr val="tx1"/>
                          </a:solidFill>
                          <a:latin typeface="Meiryo UI" pitchFamily="50" charset="-128"/>
                          <a:ea typeface="Meiryo UI" pitchFamily="50" charset="-128"/>
                          <a:cs typeface="Meiryo UI" pitchFamily="50" charset="-128"/>
                        </a:rPr>
                        <a:t>100</a:t>
                      </a:r>
                      <a:r>
                        <a:rPr kumimoji="1" lang="ja-JP" altLang="en-US" sz="1100" b="0" dirty="0" smtClean="0">
                          <a:solidFill>
                            <a:schemeClr val="tx1"/>
                          </a:solidFill>
                          <a:latin typeface="Meiryo UI" pitchFamily="50" charset="-128"/>
                          <a:ea typeface="Meiryo UI" pitchFamily="50" charset="-128"/>
                          <a:cs typeface="Meiryo UI" pitchFamily="50" charset="-128"/>
                        </a:rPr>
                        <a:t>％</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化」を目指す</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rgbClr val="FF0000"/>
                          </a:solidFill>
                          <a:latin typeface="Meiryo UI" pitchFamily="50" charset="-128"/>
                          <a:ea typeface="Meiryo UI" pitchFamily="50" charset="-128"/>
                          <a:cs typeface="Meiryo UI" pitchFamily="50" charset="-128"/>
                        </a:rPr>
                        <a:t>東京電力ホールディングス</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100" b="0" dirty="0" smtClean="0">
                          <a:solidFill>
                            <a:schemeClr val="tx1"/>
                          </a:solidFill>
                          <a:latin typeface="Meiryo UI" pitchFamily="50" charset="-128"/>
                          <a:ea typeface="Meiryo UI" pitchFamily="50" charset="-128"/>
                          <a:cs typeface="Meiryo UI" pitchFamily="50" charset="-128"/>
                        </a:rPr>
                        <a:t>2030</a:t>
                      </a:r>
                      <a:r>
                        <a:rPr kumimoji="1" lang="ja-JP" altLang="en-US" sz="1100" b="0" dirty="0" smtClean="0">
                          <a:solidFill>
                            <a:schemeClr val="tx1"/>
                          </a:solidFill>
                          <a:latin typeface="Meiryo UI" pitchFamily="50" charset="-128"/>
                          <a:ea typeface="Meiryo UI" pitchFamily="50" charset="-128"/>
                          <a:cs typeface="Meiryo UI" pitchFamily="50" charset="-128"/>
                        </a:rPr>
                        <a:t>年までに、業務車両約</a:t>
                      </a:r>
                      <a:r>
                        <a:rPr kumimoji="1" lang="en-US" altLang="ja-JP" sz="1100" b="0" dirty="0" smtClean="0">
                          <a:solidFill>
                            <a:schemeClr val="tx1"/>
                          </a:solidFill>
                          <a:latin typeface="Meiryo UI" pitchFamily="50" charset="-128"/>
                          <a:ea typeface="Meiryo UI" pitchFamily="50" charset="-128"/>
                          <a:cs typeface="Meiryo UI" pitchFamily="50" charset="-128"/>
                        </a:rPr>
                        <a:t>4,400</a:t>
                      </a:r>
                      <a:r>
                        <a:rPr kumimoji="1" lang="ja-JP" altLang="en-US" sz="1100" b="0" dirty="0" smtClean="0">
                          <a:solidFill>
                            <a:schemeClr val="tx1"/>
                          </a:solidFill>
                          <a:latin typeface="Meiryo UI" pitchFamily="50" charset="-128"/>
                          <a:ea typeface="Meiryo UI" pitchFamily="50" charset="-128"/>
                          <a:cs typeface="Meiryo UI" pitchFamily="50" charset="-128"/>
                        </a:rPr>
                        <a:t>台を</a:t>
                      </a:r>
                      <a:r>
                        <a:rPr kumimoji="1" lang="en-US" altLang="ja-JP" sz="1100" b="0" dirty="0" smtClean="0">
                          <a:solidFill>
                            <a:schemeClr val="tx1"/>
                          </a:solidFill>
                          <a:latin typeface="Meiryo UI" pitchFamily="50" charset="-128"/>
                          <a:ea typeface="Meiryo UI" pitchFamily="50" charset="-128"/>
                          <a:cs typeface="Meiryo UI" pitchFamily="50" charset="-128"/>
                        </a:rPr>
                        <a:t>100</a:t>
                      </a:r>
                      <a:r>
                        <a:rPr kumimoji="1" lang="ja-JP" altLang="en-US" sz="1100" b="0" dirty="0" smtClean="0">
                          <a:solidFill>
                            <a:schemeClr val="tx1"/>
                          </a:solidFill>
                          <a:latin typeface="Meiryo UI" pitchFamily="50" charset="-128"/>
                          <a:ea typeface="Meiryo UI" pitchFamily="50" charset="-128"/>
                          <a:cs typeface="Meiryo UI" pitchFamily="50" charset="-128"/>
                        </a:rPr>
                        <a:t>％電動化し、自社用の充電設備の完備を目指す</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ja-JP" altLang="en-US" sz="1100" b="0" dirty="0" smtClean="0">
                          <a:solidFill>
                            <a:schemeClr val="tx1"/>
                          </a:solidFill>
                          <a:latin typeface="Meiryo UI" pitchFamily="50" charset="-128"/>
                          <a:ea typeface="Meiryo UI" pitchFamily="50" charset="-128"/>
                          <a:cs typeface="Meiryo UI" pitchFamily="50" charset="-128"/>
                        </a:rPr>
                        <a:t>既に</a:t>
                      </a:r>
                      <a:r>
                        <a:rPr kumimoji="1" lang="en-US" altLang="ja-JP" sz="1100" b="0" dirty="0" smtClean="0">
                          <a:solidFill>
                            <a:schemeClr val="tx1"/>
                          </a:solidFill>
                          <a:latin typeface="Meiryo UI" pitchFamily="50" charset="-128"/>
                          <a:ea typeface="Meiryo UI" pitchFamily="50" charset="-128"/>
                          <a:cs typeface="Meiryo UI" pitchFamily="50" charset="-128"/>
                        </a:rPr>
                        <a:t>400</a:t>
                      </a:r>
                      <a:r>
                        <a:rPr kumimoji="1" lang="ja-JP" altLang="en-US" sz="1100" b="0" dirty="0" smtClean="0">
                          <a:solidFill>
                            <a:schemeClr val="tx1"/>
                          </a:solidFill>
                          <a:latin typeface="Meiryo UI" pitchFamily="50" charset="-128"/>
                          <a:ea typeface="Meiryo UI" pitchFamily="50" charset="-128"/>
                          <a:cs typeface="Meiryo UI" pitchFamily="50" charset="-128"/>
                        </a:rPr>
                        <a:t>台を</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車に切り替え、ほとんどの事業所に充電設備を設定済み</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400" b="1" dirty="0" smtClean="0">
                          <a:solidFill>
                            <a:srgbClr val="FF0000"/>
                          </a:solidFill>
                          <a:latin typeface="Meiryo UI" pitchFamily="50" charset="-128"/>
                          <a:ea typeface="Meiryo UI" pitchFamily="50" charset="-128"/>
                          <a:cs typeface="Meiryo UI" pitchFamily="50" charset="-128"/>
                        </a:rPr>
                        <a:t>高島屋</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日本</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latin typeface="+mn-lt"/>
                          <a:ea typeface="+mn-ea"/>
                          <a:cs typeface="+mn-cs"/>
                        </a:rPr>
                        <a:t>（具体的なアプローチについて、特に記載なし）</a:t>
                      </a:r>
                      <a:endParaRPr kumimoji="1" lang="en-US" altLang="ja-JP" sz="1100" kern="1200" dirty="0" smtClean="0">
                        <a:solidFill>
                          <a:schemeClr val="tx1"/>
                        </a:solidFill>
                        <a:latin typeface="+mn-lt"/>
                        <a:ea typeface="+mn-ea"/>
                        <a:cs typeface="+mn-cs"/>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Deutsche</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Post</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DHL</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Group</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ドイツ</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中期的に郵便・宅配便全てを再エネ由来の電気自動車に変更させる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HP</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err="1" smtClean="0">
                          <a:solidFill>
                            <a:schemeClr val="tx1"/>
                          </a:solidFill>
                          <a:latin typeface="Meiryo UI" pitchFamily="50" charset="-128"/>
                          <a:ea typeface="Meiryo UI" pitchFamily="50" charset="-128"/>
                          <a:cs typeface="Meiryo UI" pitchFamily="50" charset="-128"/>
                        </a:rPr>
                        <a:t>inc.</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米国</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ドイツ、インド、イスラエルの従業員に</a:t>
                      </a:r>
                      <a:r>
                        <a:rPr kumimoji="1" lang="en-US" altLang="ja-JP" sz="1100" b="0" dirty="0" smtClean="0">
                          <a:solidFill>
                            <a:schemeClr val="tx1"/>
                          </a:solidFill>
                          <a:latin typeface="Meiryo UI" pitchFamily="50" charset="-128"/>
                          <a:ea typeface="Meiryo UI" pitchFamily="50" charset="-128"/>
                          <a:cs typeface="Meiryo UI" pitchFamily="50" charset="-128"/>
                        </a:rPr>
                        <a:t>120</a:t>
                      </a:r>
                      <a:r>
                        <a:rPr kumimoji="1" lang="ja-JP" altLang="en-US" sz="1100" b="0" dirty="0" smtClean="0">
                          <a:solidFill>
                            <a:schemeClr val="tx1"/>
                          </a:solidFill>
                          <a:latin typeface="Meiryo UI" pitchFamily="50" charset="-128"/>
                          <a:ea typeface="Meiryo UI" pitchFamily="50" charset="-128"/>
                          <a:cs typeface="Meiryo UI" pitchFamily="50" charset="-128"/>
                        </a:rPr>
                        <a:t>か所以上の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充電ステーションを提供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IKEA</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オランダ</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半分以上の店舗に</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充電スタンドを設置</a:t>
                      </a:r>
                      <a:endParaRPr kumimoji="1" lang="en-US" altLang="ja-JP" sz="1100" b="0" dirty="0" smtClean="0">
                        <a:solidFill>
                          <a:schemeClr val="tx1"/>
                        </a:solidFill>
                        <a:latin typeface="Meiryo UI" pitchFamily="50" charset="-128"/>
                        <a:ea typeface="Meiryo UI" pitchFamily="50" charset="-128"/>
                        <a:cs typeface="Meiryo UI" pitchFamily="50" charset="-128"/>
                      </a:endParaRPr>
                    </a:p>
                    <a:p>
                      <a:r>
                        <a:rPr kumimoji="1" lang="ja-JP" altLang="en-US" sz="1100" b="0" dirty="0" smtClean="0">
                          <a:solidFill>
                            <a:schemeClr val="tx1"/>
                          </a:solidFill>
                          <a:latin typeface="Meiryo UI" pitchFamily="50" charset="-128"/>
                          <a:ea typeface="Meiryo UI" pitchFamily="50" charset="-128"/>
                          <a:cs typeface="Meiryo UI" pitchFamily="50" charset="-128"/>
                        </a:rPr>
                        <a:t>中国では</a:t>
                      </a:r>
                      <a:r>
                        <a:rPr kumimoji="1" lang="en-US" altLang="ja-JP" sz="1100" b="0" dirty="0" smtClean="0">
                          <a:solidFill>
                            <a:schemeClr val="tx1"/>
                          </a:solidFill>
                          <a:latin typeface="Meiryo UI" pitchFamily="50" charset="-128"/>
                          <a:ea typeface="Meiryo UI" pitchFamily="50" charset="-128"/>
                          <a:cs typeface="Meiryo UI" pitchFamily="50" charset="-128"/>
                        </a:rPr>
                        <a:t>50</a:t>
                      </a:r>
                      <a:r>
                        <a:rPr kumimoji="1" lang="ja-JP" altLang="en-US" sz="1100" b="0" dirty="0" smtClean="0">
                          <a:solidFill>
                            <a:schemeClr val="tx1"/>
                          </a:solidFill>
                          <a:latin typeface="Meiryo UI" pitchFamily="50" charset="-128"/>
                          <a:ea typeface="Meiryo UI" pitchFamily="50" charset="-128"/>
                          <a:cs typeface="Meiryo UI" pitchFamily="50" charset="-128"/>
                        </a:rPr>
                        <a:t>台以上の</a:t>
                      </a:r>
                      <a:r>
                        <a:rPr kumimoji="1" lang="en-US" altLang="ja-JP" sz="1100" b="0" dirty="0" smtClean="0">
                          <a:solidFill>
                            <a:schemeClr val="tx1"/>
                          </a:solidFill>
                          <a:latin typeface="Meiryo UI" pitchFamily="50" charset="-128"/>
                          <a:ea typeface="Meiryo UI" pitchFamily="50" charset="-128"/>
                          <a:cs typeface="Meiryo UI" pitchFamily="50" charset="-128"/>
                        </a:rPr>
                        <a:t>EV</a:t>
                      </a:r>
                      <a:r>
                        <a:rPr kumimoji="1" lang="ja-JP" altLang="en-US" sz="1100" b="0" dirty="0" smtClean="0">
                          <a:solidFill>
                            <a:schemeClr val="tx1"/>
                          </a:solidFill>
                          <a:latin typeface="Meiryo UI" pitchFamily="50" charset="-128"/>
                          <a:ea typeface="Meiryo UI" pitchFamily="50" charset="-128"/>
                          <a:cs typeface="Meiryo UI" pitchFamily="50" charset="-128"/>
                        </a:rPr>
                        <a:t>トラックが稼働し、</a:t>
                      </a:r>
                      <a:r>
                        <a:rPr kumimoji="1" lang="en-US" altLang="ja-JP" sz="1100" b="0" dirty="0" smtClean="0">
                          <a:solidFill>
                            <a:schemeClr val="tx1"/>
                          </a:solidFill>
                          <a:latin typeface="Meiryo UI" pitchFamily="50" charset="-128"/>
                          <a:ea typeface="Meiryo UI" pitchFamily="50" charset="-128"/>
                          <a:cs typeface="Meiryo UI" pitchFamily="50" charset="-128"/>
                        </a:rPr>
                        <a:t>2018</a:t>
                      </a:r>
                      <a:r>
                        <a:rPr kumimoji="1" lang="ja-JP" altLang="en-US" sz="1100" b="0" dirty="0" smtClean="0">
                          <a:solidFill>
                            <a:schemeClr val="tx1"/>
                          </a:solidFill>
                          <a:latin typeface="Meiryo UI" pitchFamily="50" charset="-128"/>
                          <a:ea typeface="Meiryo UI" pitchFamily="50" charset="-128"/>
                          <a:cs typeface="Meiryo UI" pitchFamily="50" charset="-128"/>
                        </a:rPr>
                        <a:t>年には</a:t>
                      </a:r>
                      <a:r>
                        <a:rPr kumimoji="1" lang="en-US" altLang="ja-JP" sz="1100" b="0" dirty="0" smtClean="0">
                          <a:solidFill>
                            <a:schemeClr val="tx1"/>
                          </a:solidFill>
                          <a:latin typeface="Meiryo UI" pitchFamily="50" charset="-128"/>
                          <a:ea typeface="Meiryo UI" pitchFamily="50" charset="-128"/>
                          <a:cs typeface="Meiryo UI" pitchFamily="50" charset="-128"/>
                        </a:rPr>
                        <a:t>LA</a:t>
                      </a:r>
                      <a:r>
                        <a:rPr kumimoji="1" lang="ja-JP" altLang="en-US" sz="1100" b="0" dirty="0" smtClean="0">
                          <a:solidFill>
                            <a:schemeClr val="tx1"/>
                          </a:solidFill>
                          <a:latin typeface="Meiryo UI" pitchFamily="50" charset="-128"/>
                          <a:ea typeface="Meiryo UI" pitchFamily="50" charset="-128"/>
                          <a:cs typeface="Meiryo UI" pitchFamily="50" charset="-128"/>
                        </a:rPr>
                        <a:t>と</a:t>
                      </a:r>
                      <a:r>
                        <a:rPr kumimoji="1" lang="en-US" altLang="ja-JP" sz="1100" b="0" dirty="0" smtClean="0">
                          <a:solidFill>
                            <a:schemeClr val="tx1"/>
                          </a:solidFill>
                          <a:latin typeface="Meiryo UI" pitchFamily="50" charset="-128"/>
                          <a:ea typeface="Meiryo UI" pitchFamily="50" charset="-128"/>
                          <a:cs typeface="Meiryo UI" pitchFamily="50" charset="-128"/>
                        </a:rPr>
                        <a:t>NY</a:t>
                      </a:r>
                      <a:r>
                        <a:rPr kumimoji="1" lang="ja-JP" altLang="en-US" sz="1100" b="0" dirty="0" smtClean="0">
                          <a:solidFill>
                            <a:schemeClr val="tx1"/>
                          </a:solidFill>
                          <a:latin typeface="Meiryo UI" pitchFamily="50" charset="-128"/>
                          <a:ea typeface="Meiryo UI" pitchFamily="50" charset="-128"/>
                          <a:cs typeface="Meiryo UI" pitchFamily="50" charset="-128"/>
                        </a:rPr>
                        <a:t>で</a:t>
                      </a:r>
                      <a:r>
                        <a:rPr kumimoji="1" lang="en-US" altLang="ja-JP" sz="1100" b="0" dirty="0" smtClean="0">
                          <a:solidFill>
                            <a:schemeClr val="tx1"/>
                          </a:solidFill>
                          <a:latin typeface="Meiryo UI" pitchFamily="50" charset="-128"/>
                          <a:ea typeface="Meiryo UI" pitchFamily="50" charset="-128"/>
                          <a:cs typeface="Meiryo UI" pitchFamily="50" charset="-128"/>
                        </a:rPr>
                        <a:t>20</a:t>
                      </a:r>
                      <a:r>
                        <a:rPr kumimoji="1" lang="ja-JP" altLang="en-US" sz="1100" b="0" dirty="0" smtClean="0">
                          <a:solidFill>
                            <a:schemeClr val="tx1"/>
                          </a:solidFill>
                          <a:latin typeface="Meiryo UI" pitchFamily="50" charset="-128"/>
                          <a:ea typeface="Meiryo UI" pitchFamily="50" charset="-128"/>
                          <a:cs typeface="Meiryo UI" pitchFamily="50" charset="-128"/>
                        </a:rPr>
                        <a:t>台が稼働予定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Unilever</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4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全車両を電気自動車に移行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42442">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百度</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中国</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自社車両の電気自動車移行、社員の構内移動時に電気バスを導入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sp>
        <p:nvSpPr>
          <p:cNvPr id="10" name="テキスト ボックス 20"/>
          <p:cNvSpPr txBox="1">
            <a:spLocks noChangeArrowheads="1"/>
          </p:cNvSpPr>
          <p:nvPr/>
        </p:nvSpPr>
        <p:spPr bwMode="auto">
          <a:xfrm>
            <a:off x="599439" y="723601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EV100</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MEMBERS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https://www.theclimategroup.org/ev100-members</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2" name="テキスト ボックス 11"/>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74481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気候変動対応型農業へのコミット（</a:t>
            </a:r>
            <a:r>
              <a:rPr kumimoji="1" lang="en-US" altLang="ja-JP" dirty="0" smtClean="0"/>
              <a:t>CSA100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kumimoji="1" lang="ja-JP" altLang="en-US" dirty="0" smtClean="0"/>
              <a:t>土地（</a:t>
            </a:r>
            <a:r>
              <a:rPr kumimoji="1" lang="en-US" altLang="ja-JP" dirty="0" smtClean="0"/>
              <a:t>Land</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2019935"/>
          </a:xfrm>
        </p:spPr>
        <p:txBody>
          <a:bodyPr/>
          <a:lstStyle/>
          <a:p>
            <a:pPr marL="273050" indent="-273050"/>
            <a:r>
              <a:rPr lang="ja-JP" altLang="en-US" dirty="0"/>
              <a:t>食品、飲料、および農業分野における気候変動対応型農業の採用を企業に促す取組。農業生産性、気候変動の回復力と適応力、温室効果ガスの削減の</a:t>
            </a:r>
            <a:r>
              <a:rPr lang="en-US" altLang="ja-JP" dirty="0"/>
              <a:t>3</a:t>
            </a:r>
            <a:r>
              <a:rPr lang="ja-JP" altLang="en-US" dirty="0" err="1"/>
              <a:t>つの</a:t>
            </a:r>
            <a:r>
              <a:rPr lang="ja-JP" altLang="en-US" dirty="0"/>
              <a:t>柱にわたって、科学に基づく測定可能な目標の設定にコミットする企業を</a:t>
            </a:r>
            <a:r>
              <a:rPr lang="en-US" altLang="ja-JP" dirty="0"/>
              <a:t>2030</a:t>
            </a:r>
            <a:r>
              <a:rPr lang="ja-JP" altLang="en-US" dirty="0"/>
              <a:t>年までに</a:t>
            </a:r>
            <a:r>
              <a:rPr lang="en-US" altLang="ja-JP" dirty="0"/>
              <a:t>100</a:t>
            </a:r>
            <a:r>
              <a:rPr lang="ja-JP" altLang="en-US" dirty="0"/>
              <a:t>社に増やすことを掲げている</a:t>
            </a:r>
            <a:endParaRPr lang="en-US" altLang="ja-JP" dirty="0"/>
          </a:p>
          <a:p>
            <a:pPr marL="273050" indent="-273050"/>
            <a:r>
              <a:rPr lang="en-US" altLang="ja-JP" dirty="0"/>
              <a:t>BSR</a:t>
            </a:r>
            <a:r>
              <a:rPr lang="ja-JP" altLang="en-US" dirty="0"/>
              <a:t>と</a:t>
            </a:r>
            <a:r>
              <a:rPr lang="en-US" altLang="ja-JP" dirty="0"/>
              <a:t>WBCSD</a:t>
            </a:r>
            <a:r>
              <a:rPr lang="ja-JP" altLang="en-US" dirty="0"/>
              <a:t>が共同で実施</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a:solidFill>
                  <a:srgbClr val="FF0000"/>
                </a:solidFill>
              </a:rPr>
              <a:t>7</a:t>
            </a:r>
            <a:r>
              <a:rPr lang="ja-JP" altLang="en-US" b="1" dirty="0">
                <a:solidFill>
                  <a:srgbClr val="FF0000"/>
                </a:solidFill>
              </a:rPr>
              <a:t>社</a:t>
            </a:r>
            <a:r>
              <a:rPr lang="ja-JP" altLang="en-US" dirty="0"/>
              <a:t>、日本企業はゼロ</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1820741518"/>
              </p:ext>
            </p:extLst>
          </p:nvPr>
        </p:nvGraphicFramePr>
        <p:xfrm>
          <a:off x="507967" y="3616540"/>
          <a:ext cx="9648824" cy="1495770"/>
        </p:xfrm>
        <a:graphic>
          <a:graphicData uri="http://schemas.openxmlformats.org/drawingml/2006/table">
            <a:tbl>
              <a:tblPr firstRow="1" bandRow="1"/>
              <a:tblGrid>
                <a:gridCol w="2412206">
                  <a:extLst>
                    <a:ext uri="{9D8B030D-6E8A-4147-A177-3AD203B41FA5}">
                      <a16:colId xmlns="" xmlns:a16="http://schemas.microsoft.com/office/drawing/2014/main" val="20001"/>
                    </a:ext>
                  </a:extLst>
                </a:gridCol>
                <a:gridCol w="2412206"/>
                <a:gridCol w="2412206"/>
                <a:gridCol w="2412206">
                  <a:extLst>
                    <a:ext uri="{9D8B030D-6E8A-4147-A177-3AD203B41FA5}">
                      <a16:colId xmlns="" xmlns:a16="http://schemas.microsoft.com/office/drawing/2014/main" val="20002"/>
                    </a:ext>
                  </a:extLst>
                </a:gridCol>
              </a:tblGrid>
              <a:tr h="432000">
                <a:tc gridSpan="4">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tc>
                <a:extLst>
                  <a:ext uri="{0D108BD9-81ED-4DB2-BD59-A6C34878D82A}">
                    <a16:rowId xmlns="" xmlns:a16="http://schemas.microsoft.com/office/drawing/2014/main" val="10000"/>
                  </a:ext>
                </a:extLst>
              </a:tr>
              <a:tr h="53188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Barry </a:t>
                      </a: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Callebaut</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Bayer</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Olam International</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Phoenix Commodities</a:t>
                      </a:r>
                      <a:endPar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188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Rabobank</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Syngenta AG</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Unilever plc</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テキスト ボックス 20"/>
          <p:cNvSpPr txBox="1">
            <a:spLocks noChangeArrowheads="1"/>
          </p:cNvSpPr>
          <p:nvPr/>
        </p:nvSpPr>
        <p:spPr bwMode="auto">
          <a:xfrm>
            <a:off x="599439" y="6959014"/>
            <a:ext cx="867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Climate Smart Agriculture</a:t>
            </a:r>
          </a:p>
          <a:p>
            <a:pPr marL="273050"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https://www.wemeanbusinesscoalition.org/commitment/commit-to-climate-smart-agriculture/</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3" name="テキスト ボックス 12"/>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932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エネルギー生産性の</a:t>
            </a:r>
            <a:r>
              <a:rPr kumimoji="1" lang="en-US" altLang="ja-JP" dirty="0" smtClean="0"/>
              <a:t>2</a:t>
            </a:r>
            <a:r>
              <a:rPr kumimoji="1" lang="ja-JP" altLang="en-US" dirty="0" smtClean="0"/>
              <a:t>倍化へのコミット（</a:t>
            </a:r>
            <a:r>
              <a:rPr kumimoji="1" lang="en-US" altLang="ja-JP" dirty="0" smtClean="0"/>
              <a:t>EP100</a:t>
            </a:r>
            <a:r>
              <a:rPr kumimoji="1" lang="ja-JP" altLang="en-US" dirty="0" smtClean="0"/>
              <a:t>）</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環境</a:t>
            </a:r>
            <a:r>
              <a:rPr lang="ja-JP" altLang="en-US" dirty="0" smtClean="0"/>
              <a:t>と</a:t>
            </a:r>
            <a:r>
              <a:rPr lang="ja-JP" altLang="en-US" dirty="0"/>
              <a:t>産業</a:t>
            </a:r>
            <a:r>
              <a:rPr lang="ja-JP" altLang="en-US" dirty="0" smtClean="0"/>
              <a:t>の</a:t>
            </a:r>
            <a:r>
              <a:rPr lang="ja-JP" altLang="en-US" dirty="0"/>
              <a:t>構築</a:t>
            </a:r>
            <a:r>
              <a:rPr kumimoji="1" lang="ja-JP" altLang="en-US" dirty="0" smtClean="0"/>
              <a:t>（</a:t>
            </a:r>
            <a:r>
              <a:rPr lang="en-US" altLang="ja-JP" dirty="0" smtClean="0"/>
              <a:t>Built</a:t>
            </a:r>
            <a:r>
              <a:rPr lang="ja-JP" altLang="en-US" dirty="0"/>
              <a:t> </a:t>
            </a:r>
            <a:r>
              <a:rPr lang="en-US" altLang="ja-JP" dirty="0" smtClean="0"/>
              <a:t>Environment</a:t>
            </a:r>
            <a:r>
              <a:rPr lang="ja-JP" altLang="en-US" dirty="0"/>
              <a:t> </a:t>
            </a:r>
            <a:r>
              <a:rPr lang="en-US" altLang="ja-JP" dirty="0" smtClean="0"/>
              <a:t>&amp;</a:t>
            </a:r>
            <a:r>
              <a:rPr lang="ja-JP" altLang="en-US" dirty="0"/>
              <a:t> </a:t>
            </a:r>
            <a:r>
              <a:rPr lang="en-US" altLang="ja-JP" dirty="0" smtClean="0"/>
              <a:t>Industr</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省エネ効率の</a:t>
            </a:r>
            <a:r>
              <a:rPr lang="en-US" altLang="ja-JP" dirty="0"/>
              <a:t>50</a:t>
            </a:r>
            <a:r>
              <a:rPr lang="ja-JP" altLang="en-US" dirty="0"/>
              <a:t>％改善等によって、消費エネルギー単位毎の経済生産性を</a:t>
            </a:r>
            <a:r>
              <a:rPr lang="en-US" altLang="ja-JP" dirty="0"/>
              <a:t>2</a:t>
            </a:r>
            <a:r>
              <a:rPr lang="ja-JP" altLang="en-US" dirty="0"/>
              <a:t>倍にすることを目標とする企業を増やす取組</a:t>
            </a:r>
            <a:endParaRPr lang="en-US" altLang="ja-JP" dirty="0"/>
          </a:p>
          <a:p>
            <a:pPr marL="273050" indent="-273050"/>
            <a:r>
              <a:rPr lang="en-US" altLang="ja-JP" dirty="0"/>
              <a:t>The</a:t>
            </a:r>
            <a:r>
              <a:rPr lang="ja-JP" altLang="en-US" dirty="0"/>
              <a:t> </a:t>
            </a:r>
            <a:r>
              <a:rPr lang="en-US" altLang="ja-JP" dirty="0"/>
              <a:t>Climate</a:t>
            </a:r>
            <a:r>
              <a:rPr lang="ja-JP" altLang="en-US" dirty="0"/>
              <a:t> </a:t>
            </a:r>
            <a:r>
              <a:rPr lang="en-US" altLang="ja-JP" dirty="0"/>
              <a:t>Group</a:t>
            </a:r>
            <a:r>
              <a:rPr lang="ja-JP" altLang="en-US" dirty="0"/>
              <a:t>が</a:t>
            </a:r>
            <a:r>
              <a:rPr lang="en-US" altLang="ja-JP" dirty="0"/>
              <a:t>Alliance</a:t>
            </a:r>
            <a:r>
              <a:rPr lang="ja-JP" altLang="en-US" dirty="0"/>
              <a:t> </a:t>
            </a:r>
            <a:r>
              <a:rPr lang="en-US" altLang="ja-JP" dirty="0"/>
              <a:t>to</a:t>
            </a:r>
            <a:r>
              <a:rPr lang="ja-JP" altLang="en-US" dirty="0"/>
              <a:t> </a:t>
            </a:r>
            <a:r>
              <a:rPr lang="en-US" altLang="ja-JP" dirty="0"/>
              <a:t>Save</a:t>
            </a:r>
            <a:r>
              <a:rPr lang="ja-JP" altLang="en-US" dirty="0"/>
              <a:t> </a:t>
            </a:r>
            <a:r>
              <a:rPr lang="en-US" altLang="ja-JP" dirty="0"/>
              <a:t>Energy</a:t>
            </a:r>
            <a:r>
              <a:rPr lang="ja-JP" altLang="en-US" dirty="0"/>
              <a:t>とのパートナーシップの下主催</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128</a:t>
            </a:r>
            <a:r>
              <a:rPr lang="ja-JP" altLang="en-US" b="1" dirty="0" smtClean="0">
                <a:solidFill>
                  <a:srgbClr val="FF0000"/>
                </a:solidFill>
              </a:rPr>
              <a:t>社</a:t>
            </a:r>
            <a:r>
              <a:rPr lang="ja-JP" altLang="en-US" b="1" dirty="0">
                <a:solidFill>
                  <a:srgbClr val="FF0000"/>
                </a:solidFill>
              </a:rPr>
              <a:t>、うち日本企業</a:t>
            </a:r>
            <a:r>
              <a:rPr lang="en-US" altLang="ja-JP" b="1" dirty="0">
                <a:solidFill>
                  <a:srgbClr val="FF0000"/>
                </a:solidFill>
              </a:rPr>
              <a:t>3</a:t>
            </a:r>
            <a:r>
              <a:rPr lang="ja-JP" altLang="en-US" b="1" dirty="0">
                <a:solidFill>
                  <a:srgbClr val="FF0000"/>
                </a:solidFill>
              </a:rPr>
              <a:t>社</a:t>
            </a:r>
            <a:endParaRPr lang="en-US" altLang="ja-JP" b="1" dirty="0">
              <a:solidFill>
                <a:srgbClr val="FF0000"/>
              </a:solidFill>
            </a:endParaRPr>
          </a:p>
        </p:txBody>
      </p:sp>
      <p:graphicFrame>
        <p:nvGraphicFramePr>
          <p:cNvPr id="7" name="表 6"/>
          <p:cNvGraphicFramePr>
            <a:graphicFrameLocks noGrp="1"/>
          </p:cNvGraphicFramePr>
          <p:nvPr>
            <p:extLst/>
          </p:nvPr>
        </p:nvGraphicFramePr>
        <p:xfrm>
          <a:off x="507966" y="3009089"/>
          <a:ext cx="9648825" cy="3704982"/>
        </p:xfrm>
        <a:graphic>
          <a:graphicData uri="http://schemas.openxmlformats.org/drawingml/2006/table">
            <a:tbl>
              <a:tblPr firstRow="1" bandRow="1"/>
              <a:tblGrid>
                <a:gridCol w="2124069">
                  <a:extLst>
                    <a:ext uri="{9D8B030D-6E8A-4147-A177-3AD203B41FA5}">
                      <a16:colId xmlns:a16="http://schemas.microsoft.com/office/drawing/2014/main" xmlns="" val="20000"/>
                    </a:ext>
                  </a:extLst>
                </a:gridCol>
                <a:gridCol w="973792">
                  <a:extLst>
                    <a:ext uri="{9D8B030D-6E8A-4147-A177-3AD203B41FA5}">
                      <a16:colId xmlns:a16="http://schemas.microsoft.com/office/drawing/2014/main" xmlns="" val="20001"/>
                    </a:ext>
                  </a:extLst>
                </a:gridCol>
                <a:gridCol w="1366511">
                  <a:extLst>
                    <a:ext uri="{9D8B030D-6E8A-4147-A177-3AD203B41FA5}">
                      <a16:colId xmlns:a16="http://schemas.microsoft.com/office/drawing/2014/main" xmlns="" val="20002"/>
                    </a:ext>
                  </a:extLst>
                </a:gridCol>
                <a:gridCol w="5184453">
                  <a:extLst>
                    <a:ext uri="{9D8B030D-6E8A-4147-A177-3AD203B41FA5}">
                      <a16:colId xmlns:a16="http://schemas.microsoft.com/office/drawing/2014/main" xmlns="" val="20004"/>
                    </a:ext>
                  </a:extLst>
                </a:gridCol>
              </a:tblGrid>
              <a:tr h="432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本部</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en-US" altLang="ja-JP" sz="1500" b="1" dirty="0" smtClean="0">
                          <a:solidFill>
                            <a:schemeClr val="tx1"/>
                          </a:solidFill>
                          <a:latin typeface="Meiryo UI" pitchFamily="50" charset="-128"/>
                          <a:ea typeface="Meiryo UI" pitchFamily="50" charset="-128"/>
                          <a:cs typeface="Meiryo UI" pitchFamily="50" charset="-128"/>
                        </a:rPr>
                        <a:t>100</a:t>
                      </a:r>
                      <a:r>
                        <a:rPr kumimoji="1" lang="ja-JP" altLang="en-US" sz="1500" b="1" dirty="0" smtClean="0">
                          <a:solidFill>
                            <a:schemeClr val="tx1"/>
                          </a:solidFill>
                          <a:latin typeface="Meiryo UI" pitchFamily="50" charset="-128"/>
                          <a:ea typeface="Meiryo UI" pitchFamily="50" charset="-128"/>
                          <a:cs typeface="Meiryo UI" pitchFamily="50" charset="-128"/>
                        </a:rPr>
                        <a:t>％目標年</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アプローチ</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1" dirty="0" smtClean="0">
                          <a:solidFill>
                            <a:srgbClr val="FF0000"/>
                          </a:solidFill>
                          <a:latin typeface="Meiryo UI" pitchFamily="50" charset="-128"/>
                          <a:ea typeface="Meiryo UI" pitchFamily="50" charset="-128"/>
                          <a:cs typeface="Meiryo UI" pitchFamily="50" charset="-128"/>
                        </a:rPr>
                        <a:t>大和ハウス工業</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日本</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既存施設での集中的な省エネ実施、新規施設での</a:t>
                      </a:r>
                      <a:r>
                        <a:rPr kumimoji="1" lang="en-US" altLang="ja-JP" sz="1100" b="0" dirty="0" smtClean="0">
                          <a:solidFill>
                            <a:schemeClr val="tx1"/>
                          </a:solidFill>
                          <a:latin typeface="Meiryo UI" pitchFamily="50" charset="-128"/>
                          <a:ea typeface="Meiryo UI" pitchFamily="50" charset="-128"/>
                          <a:cs typeface="Meiryo UI" pitchFamily="50" charset="-128"/>
                        </a:rPr>
                        <a:t>ZEB</a:t>
                      </a:r>
                      <a:r>
                        <a:rPr kumimoji="1" lang="ja-JP" altLang="en-US" sz="1100" b="0" dirty="0" smtClean="0">
                          <a:solidFill>
                            <a:schemeClr val="tx1"/>
                          </a:solidFill>
                          <a:latin typeface="Meiryo UI" pitchFamily="50" charset="-128"/>
                          <a:ea typeface="Meiryo UI" pitchFamily="50" charset="-128"/>
                          <a:cs typeface="Meiryo UI" pitchFamily="50" charset="-128"/>
                        </a:rPr>
                        <a:t>推進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zh-TW" altLang="en-US" sz="1500" b="1" dirty="0" smtClean="0">
                          <a:solidFill>
                            <a:srgbClr val="FF0000"/>
                          </a:solidFill>
                          <a:latin typeface="Meiryo UI" pitchFamily="50" charset="-128"/>
                          <a:ea typeface="Meiryo UI" pitchFamily="50" charset="-128"/>
                          <a:cs typeface="Meiryo UI" pitchFamily="50" charset="-128"/>
                        </a:rPr>
                        <a:t>日本電信電話</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2025</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高効率直流電力設備の導入促進及び通信設備の省エネルギー化</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p>
                      <a:r>
                        <a:rPr kumimoji="1" lang="ja-JP" altLang="en-US" sz="1500" b="1" dirty="0" smtClean="0">
                          <a:solidFill>
                            <a:srgbClr val="FF0000"/>
                          </a:solidFill>
                          <a:latin typeface="Meiryo UI" pitchFamily="50" charset="-128"/>
                          <a:ea typeface="Meiryo UI" pitchFamily="50" charset="-128"/>
                          <a:cs typeface="Meiryo UI" pitchFamily="50" charset="-128"/>
                        </a:rPr>
                        <a:t>大東建託</a:t>
                      </a:r>
                      <a:endParaRPr kumimoji="1" lang="ja-JP" altLang="en-US" sz="1500" b="1" dirty="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dirty="0" smtClean="0">
                          <a:solidFill>
                            <a:schemeClr val="tx1"/>
                          </a:solidFill>
                          <a:latin typeface="Meiryo UI" pitchFamily="50" charset="-128"/>
                          <a:ea typeface="Meiryo UI" pitchFamily="50" charset="-128"/>
                          <a:cs typeface="Meiryo UI" pitchFamily="50" charset="-128"/>
                        </a:rPr>
                        <a:t>日本</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100" b="0" dirty="0" smtClean="0">
                          <a:solidFill>
                            <a:schemeClr val="tx1"/>
                          </a:solidFill>
                          <a:latin typeface="Meiryo UI" pitchFamily="50" charset="-128"/>
                          <a:ea typeface="Meiryo UI" pitchFamily="50" charset="-128"/>
                          <a:cs typeface="Meiryo UI" pitchFamily="50" charset="-128"/>
                        </a:rPr>
                        <a:t>エコドライブの推進や省エネ効率の高い車両の導入、事業所や建設現場での省エネ改善</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Mahindra</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Holidays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インド</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2040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発光ダイオード照明への切り替えなど、機器のアップグレード投資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H&amp;M</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200" b="0" dirty="0" smtClean="0">
                          <a:solidFill>
                            <a:schemeClr val="tx1"/>
                          </a:solidFill>
                          <a:latin typeface="Meiryo UI" pitchFamily="50" charset="-128"/>
                          <a:ea typeface="Meiryo UI" pitchFamily="50" charset="-128"/>
                          <a:cs typeface="Meiryo UI" pitchFamily="50" charset="-128"/>
                        </a:rPr>
                        <a:t>スウェーデン</a:t>
                      </a:r>
                      <a:endParaRPr kumimoji="1" lang="ja-JP" altLang="en-US" sz="12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高効率の店舗設備導入によるエネルギー従来比</a:t>
                      </a:r>
                      <a:r>
                        <a:rPr kumimoji="1" lang="en-US" altLang="ja-JP" sz="1100" b="0" dirty="0" smtClean="0">
                          <a:solidFill>
                            <a:schemeClr val="tx1"/>
                          </a:solidFill>
                          <a:latin typeface="Meiryo UI" pitchFamily="50" charset="-128"/>
                          <a:ea typeface="Meiryo UI" pitchFamily="50" charset="-128"/>
                          <a:cs typeface="Meiryo UI" pitchFamily="50" charset="-128"/>
                        </a:rPr>
                        <a:t>40</a:t>
                      </a:r>
                      <a:r>
                        <a:rPr kumimoji="1" lang="ja-JP" altLang="en-US" sz="1100" b="0" dirty="0" smtClean="0">
                          <a:solidFill>
                            <a:schemeClr val="tx1"/>
                          </a:solidFill>
                          <a:latin typeface="Meiryo UI" pitchFamily="50" charset="-128"/>
                          <a:ea typeface="Meiryo UI" pitchFamily="50" charset="-128"/>
                          <a:cs typeface="Meiryo UI" pitchFamily="50" charset="-128"/>
                        </a:rPr>
                        <a:t>％減での店舗建設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Woolworth</a:t>
                      </a:r>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en-US" altLang="ja-JP" sz="1400" b="0" dirty="0" smtClean="0">
                          <a:solidFill>
                            <a:schemeClr val="tx1"/>
                          </a:solidFill>
                          <a:latin typeface="Meiryo UI" pitchFamily="50" charset="-128"/>
                          <a:ea typeface="Meiryo UI" pitchFamily="50" charset="-128"/>
                          <a:cs typeface="Meiryo UI" pitchFamily="50" charset="-128"/>
                        </a:rPr>
                        <a:t>Holdings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400" b="0" dirty="0" smtClean="0">
                          <a:solidFill>
                            <a:schemeClr val="tx1"/>
                          </a:solidFill>
                          <a:latin typeface="Meiryo UI" pitchFamily="50" charset="-128"/>
                          <a:ea typeface="Meiryo UI" pitchFamily="50" charset="-128"/>
                          <a:cs typeface="Meiryo UI" pitchFamily="50" charset="-128"/>
                        </a:rPr>
                        <a:t>南アフリカ</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高効率照明やリアルタイムモニタリングを導入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LAND</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SECURITIES</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baseline="0" dirty="0" smtClean="0">
                          <a:solidFill>
                            <a:schemeClr val="tx1"/>
                          </a:solidFill>
                          <a:latin typeface="Meiryo UI" pitchFamily="50" charset="-128"/>
                          <a:ea typeface="Meiryo UI" pitchFamily="50" charset="-128"/>
                          <a:cs typeface="Meiryo UI" pitchFamily="50" charset="-128"/>
                        </a:rPr>
                        <a:t>イギリス</a:t>
                      </a:r>
                      <a:endParaRPr kumimoji="1" lang="en-US" altLang="ja-JP" sz="1500" b="0" baseline="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2034</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小売ポートフォリオ全体で</a:t>
                      </a:r>
                      <a:r>
                        <a:rPr kumimoji="1" lang="en-US" altLang="ja-JP" sz="1100" b="0" dirty="0" smtClean="0">
                          <a:solidFill>
                            <a:schemeClr val="tx1"/>
                          </a:solidFill>
                          <a:latin typeface="Meiryo UI" pitchFamily="50" charset="-128"/>
                          <a:ea typeface="Meiryo UI" pitchFamily="50" charset="-128"/>
                          <a:cs typeface="Meiryo UI" pitchFamily="50" charset="-128"/>
                        </a:rPr>
                        <a:t>LED</a:t>
                      </a:r>
                      <a:r>
                        <a:rPr kumimoji="1" lang="ja-JP" altLang="en-US" sz="1100" b="0" dirty="0" smtClean="0">
                          <a:solidFill>
                            <a:schemeClr val="tx1"/>
                          </a:solidFill>
                          <a:latin typeface="Meiryo UI" pitchFamily="50" charset="-128"/>
                          <a:ea typeface="Meiryo UI" pitchFamily="50" charset="-128"/>
                          <a:cs typeface="Meiryo UI" pitchFamily="50" charset="-128"/>
                        </a:rPr>
                        <a:t>照明への投資拡大、床面積の最小限化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42442">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0" dirty="0" smtClean="0">
                          <a:solidFill>
                            <a:schemeClr val="tx1"/>
                          </a:solidFill>
                          <a:latin typeface="Meiryo UI" pitchFamily="50" charset="-128"/>
                          <a:ea typeface="Meiryo UI" pitchFamily="50" charset="-128"/>
                          <a:cs typeface="Meiryo UI" pitchFamily="50" charset="-128"/>
                        </a:rPr>
                        <a:t>JOHNSON</a:t>
                      </a:r>
                      <a:r>
                        <a:rPr kumimoji="1" lang="en-US" altLang="ja-JP" sz="1400" b="0" baseline="0" dirty="0" smtClean="0">
                          <a:solidFill>
                            <a:schemeClr val="tx1"/>
                          </a:solidFill>
                          <a:latin typeface="Meiryo UI" pitchFamily="50" charset="-128"/>
                          <a:ea typeface="Meiryo UI" pitchFamily="50" charset="-128"/>
                          <a:cs typeface="Meiryo UI" pitchFamily="50" charset="-128"/>
                        </a:rPr>
                        <a:t> CONTROLS</a:t>
                      </a:r>
                      <a:endParaRPr kumimoji="1" lang="ja-JP" altLang="en-US" sz="14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2030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エネルギーサブメーターシステムによるプラントの</a:t>
                      </a:r>
                      <a:r>
                        <a:rPr kumimoji="1" lang="en-US" altLang="ja-JP" sz="1100" b="0" kern="1200" dirty="0" smtClean="0">
                          <a:solidFill>
                            <a:schemeClr val="tx1"/>
                          </a:solidFill>
                          <a:latin typeface="Meiryo UI" pitchFamily="50" charset="-128"/>
                          <a:ea typeface="Meiryo UI" pitchFamily="50" charset="-128"/>
                          <a:cs typeface="Meiryo UI" pitchFamily="50" charset="-128"/>
                        </a:rPr>
                        <a:t>ISO-50001</a:t>
                      </a:r>
                      <a:r>
                        <a:rPr kumimoji="1" lang="ja-JP" altLang="en-US" sz="1100" b="0" kern="1200" dirty="0" smtClean="0">
                          <a:solidFill>
                            <a:schemeClr val="tx1"/>
                          </a:solidFill>
                          <a:latin typeface="Meiryo UI" pitchFamily="50" charset="-128"/>
                          <a:ea typeface="Meiryo UI" pitchFamily="50" charset="-128"/>
                          <a:cs typeface="Meiryo UI" pitchFamily="50" charset="-128"/>
                        </a:rPr>
                        <a:t>プロセスをサポート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46763">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CREE</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米国</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latin typeface="Meiryo UI" pitchFamily="50" charset="-128"/>
                          <a:ea typeface="Meiryo UI" pitchFamily="50" charset="-128"/>
                          <a:cs typeface="Meiryo UI" pitchFamily="50" charset="-128"/>
                        </a:rPr>
                        <a:t>設備全体に</a:t>
                      </a:r>
                      <a:r>
                        <a:rPr kumimoji="1" lang="en-US" altLang="ja-JP" sz="1100" b="0" kern="1200" dirty="0" smtClean="0">
                          <a:solidFill>
                            <a:schemeClr val="tx1"/>
                          </a:solidFill>
                          <a:latin typeface="Meiryo UI" pitchFamily="50" charset="-128"/>
                          <a:ea typeface="Meiryo UI" pitchFamily="50" charset="-128"/>
                          <a:cs typeface="Meiryo UI" pitchFamily="50" charset="-128"/>
                        </a:rPr>
                        <a:t>LED</a:t>
                      </a:r>
                      <a:r>
                        <a:rPr kumimoji="1" lang="ja-JP" altLang="en-US" sz="1100" b="0" kern="1200" dirty="0" smtClean="0">
                          <a:solidFill>
                            <a:schemeClr val="tx1"/>
                          </a:solidFill>
                          <a:latin typeface="Meiryo UI" pitchFamily="50" charset="-128"/>
                          <a:ea typeface="Meiryo UI" pitchFamily="50" charset="-128"/>
                          <a:cs typeface="Meiryo UI" pitchFamily="50" charset="-128"/>
                        </a:rPr>
                        <a:t>照明を採用し、性能の継続的な改善を行う　など</a:t>
                      </a:r>
                      <a:endParaRPr kumimoji="1" lang="en-US" altLang="ja-JP" sz="1100" b="0" kern="120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37839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500" b="0" dirty="0" smtClean="0">
                          <a:solidFill>
                            <a:schemeClr val="tx1"/>
                          </a:solidFill>
                          <a:latin typeface="Meiryo UI" pitchFamily="50" charset="-128"/>
                          <a:ea typeface="Meiryo UI" pitchFamily="50" charset="-128"/>
                          <a:cs typeface="Meiryo UI" pitchFamily="50" charset="-128"/>
                        </a:rPr>
                        <a:t>Swiss</a:t>
                      </a:r>
                      <a:r>
                        <a:rPr kumimoji="1" lang="ja-JP" altLang="en-US" sz="1500" b="0" dirty="0" smtClean="0">
                          <a:solidFill>
                            <a:schemeClr val="tx1"/>
                          </a:solidFill>
                          <a:latin typeface="Meiryo UI" pitchFamily="50" charset="-128"/>
                          <a:ea typeface="Meiryo UI" pitchFamily="50" charset="-128"/>
                          <a:cs typeface="Meiryo UI" pitchFamily="50" charset="-128"/>
                        </a:rPr>
                        <a:t> </a:t>
                      </a:r>
                      <a:r>
                        <a:rPr kumimoji="1" lang="en-US" altLang="ja-JP" sz="1500" b="0" dirty="0" smtClean="0">
                          <a:solidFill>
                            <a:schemeClr val="tx1"/>
                          </a:solidFill>
                          <a:latin typeface="Meiryo UI" pitchFamily="50" charset="-128"/>
                          <a:ea typeface="Meiryo UI" pitchFamily="50" charset="-128"/>
                          <a:cs typeface="Meiryo UI" pitchFamily="50" charset="-128"/>
                        </a:rPr>
                        <a:t>Re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500" b="0" dirty="0" smtClean="0">
                          <a:solidFill>
                            <a:schemeClr val="tx1"/>
                          </a:solidFill>
                          <a:latin typeface="Meiryo UI" pitchFamily="50" charset="-128"/>
                          <a:ea typeface="Meiryo UI" pitchFamily="50" charset="-128"/>
                          <a:cs typeface="Meiryo UI" pitchFamily="50" charset="-128"/>
                        </a:rPr>
                        <a:t>スイス</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500" b="0" dirty="0" smtClean="0">
                          <a:solidFill>
                            <a:schemeClr val="tx1"/>
                          </a:solidFill>
                          <a:latin typeface="Meiryo UI" pitchFamily="50" charset="-128"/>
                          <a:ea typeface="Meiryo UI" pitchFamily="50" charset="-128"/>
                          <a:cs typeface="Meiryo UI" pitchFamily="50" charset="-128"/>
                        </a:rPr>
                        <a:t>2020</a:t>
                      </a:r>
                      <a:r>
                        <a:rPr kumimoji="1" lang="ja-JP" altLang="en-US" sz="1500" b="0" dirty="0" smtClean="0">
                          <a:solidFill>
                            <a:schemeClr val="tx1"/>
                          </a:solidFill>
                          <a:latin typeface="Meiryo UI" pitchFamily="50" charset="-128"/>
                          <a:ea typeface="Meiryo UI" pitchFamily="50" charset="-128"/>
                          <a:cs typeface="Meiryo UI" pitchFamily="50" charset="-128"/>
                        </a:rPr>
                        <a:t>年</a:t>
                      </a:r>
                      <a:endParaRPr kumimoji="1" lang="ja-JP" altLang="en-US" sz="15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b="0" dirty="0" smtClean="0">
                          <a:solidFill>
                            <a:schemeClr val="tx1"/>
                          </a:solidFill>
                          <a:latin typeface="Meiryo UI" pitchFamily="50" charset="-128"/>
                          <a:ea typeface="Meiryo UI" pitchFamily="50" charset="-128"/>
                          <a:cs typeface="Meiryo UI" pitchFamily="50" charset="-128"/>
                        </a:rPr>
                        <a:t>自社でのカーボンフットプリントへの取組、また自社施設での太陽光発電　など</a:t>
                      </a:r>
                      <a:endParaRPr kumimoji="1" lang="ja-JP" altLang="en-US" sz="11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bl>
          </a:graphicData>
        </a:graphic>
      </p:graphicFrame>
      <p:sp>
        <p:nvSpPr>
          <p:cNvPr id="9" name="テキスト ボックス 20"/>
          <p:cNvSpPr txBox="1">
            <a:spLocks noChangeArrowheads="1"/>
          </p:cNvSpPr>
          <p:nvPr/>
        </p:nvSpPr>
        <p:spPr bwMode="auto">
          <a:xfrm>
            <a:off x="618895" y="6827770"/>
            <a:ext cx="86741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]The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Climate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Group</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EP100</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https://www.theclimategroup.org/project/ep100</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大和ハウス　ニュースルーム</a:t>
            </a:r>
            <a:r>
              <a:rPr lang="en-US" altLang="ja-JP" sz="1000" dirty="0">
                <a:solidFill>
                  <a:srgbClr val="000000"/>
                </a:solidFill>
                <a:latin typeface="Meiryo UI" pitchFamily="50" charset="-128"/>
                <a:ea typeface="Meiryo UI" pitchFamily="50" charset="-128"/>
                <a:cs typeface="Meiryo UI" pitchFamily="50" charset="-128"/>
              </a:rPr>
              <a:t>2018</a:t>
            </a:r>
            <a:r>
              <a:rPr lang="ja-JP" altLang="en-US" sz="1000" dirty="0">
                <a:solidFill>
                  <a:srgbClr val="000000"/>
                </a:solidFill>
                <a:latin typeface="Meiryo UI" pitchFamily="50" charset="-128"/>
                <a:ea typeface="Meiryo UI" pitchFamily="50" charset="-128"/>
                <a:cs typeface="Meiryo UI" pitchFamily="50" charset="-128"/>
              </a:rPr>
              <a:t>年</a:t>
            </a:r>
            <a:r>
              <a:rPr lang="en-US" altLang="ja-JP" sz="1000" dirty="0">
                <a:solidFill>
                  <a:srgbClr val="000000"/>
                </a:solidFill>
                <a:latin typeface="Meiryo UI" pitchFamily="50" charset="-128"/>
                <a:ea typeface="Meiryo UI" pitchFamily="50" charset="-128"/>
                <a:cs typeface="Meiryo UI" pitchFamily="50" charset="-128"/>
              </a:rPr>
              <a:t>3</a:t>
            </a:r>
            <a:r>
              <a:rPr lang="ja-JP" altLang="en-US" sz="1000" dirty="0">
                <a:solidFill>
                  <a:srgbClr val="000000"/>
                </a:solidFill>
                <a:latin typeface="Meiryo UI" pitchFamily="50" charset="-128"/>
                <a:ea typeface="Meiryo UI" pitchFamily="50" charset="-128"/>
                <a:cs typeface="Meiryo UI" pitchFamily="50" charset="-128"/>
              </a:rPr>
              <a:t>月</a:t>
            </a:r>
            <a:r>
              <a:rPr lang="en-US" altLang="ja-JP" sz="1000" dirty="0">
                <a:solidFill>
                  <a:srgbClr val="000000"/>
                </a:solidFill>
                <a:latin typeface="Meiryo UI" pitchFamily="50" charset="-128"/>
                <a:ea typeface="Meiryo UI" pitchFamily="50" charset="-128"/>
                <a:cs typeface="Meiryo UI" pitchFamily="50" charset="-128"/>
              </a:rPr>
              <a:t>1</a:t>
            </a:r>
            <a:r>
              <a:rPr lang="ja-JP" altLang="en-US" sz="1000" dirty="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http://www.daiwahouse.com/about/release/house/20180301132143.html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en-US" altLang="ja-JP" sz="1000" dirty="0" smtClean="0">
                <a:solidFill>
                  <a:srgbClr val="000000"/>
                </a:solidFill>
                <a:latin typeface="Meiryo UI" pitchFamily="50" charset="-128"/>
                <a:ea typeface="Meiryo UI" pitchFamily="50" charset="-128"/>
                <a:cs typeface="Meiryo UI" pitchFamily="50" charset="-128"/>
              </a:rPr>
              <a:t>NTT</a:t>
            </a:r>
            <a:r>
              <a:rPr lang="ja-JP" altLang="en-US" sz="1000" dirty="0" smtClean="0">
                <a:solidFill>
                  <a:srgbClr val="000000"/>
                </a:solidFill>
                <a:latin typeface="Meiryo UI" pitchFamily="50" charset="-128"/>
                <a:ea typeface="Meiryo UI" pitchFamily="50" charset="-128"/>
                <a:cs typeface="Meiryo UI" pitchFamily="50" charset="-128"/>
              </a:rPr>
              <a:t>持株会社ニュースリリース</a:t>
            </a:r>
            <a:r>
              <a:rPr lang="en-US" altLang="ja-JP" sz="1000" dirty="0" smtClean="0">
                <a:solidFill>
                  <a:srgbClr val="000000"/>
                </a:solidFill>
                <a:latin typeface="Meiryo UI" pitchFamily="50" charset="-128"/>
                <a:ea typeface="Meiryo UI" pitchFamily="50" charset="-128"/>
                <a:cs typeface="Meiryo UI" pitchFamily="50" charset="-128"/>
              </a:rPr>
              <a:t>2018</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10</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29</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a:t>
            </a:r>
            <a:r>
              <a:rPr lang="en-US" altLang="ja-JP" sz="1000" dirty="0" smtClean="0">
                <a:solidFill>
                  <a:srgbClr val="000000"/>
                </a:solidFill>
                <a:latin typeface="Meiryo UI" pitchFamily="50" charset="-128"/>
                <a:ea typeface="Meiryo UI" pitchFamily="50" charset="-128"/>
                <a:cs typeface="Meiryo UI" pitchFamily="50" charset="-128"/>
              </a:rPr>
              <a:t>www.ntt.co.jp/news2018/1810/181029a.html</a:t>
            </a:r>
            <a:r>
              <a:rPr lang="ja-JP" altLang="en-US" sz="1000" dirty="0" smtClean="0">
                <a:solidFill>
                  <a:srgbClr val="000000"/>
                </a:solidFill>
                <a:latin typeface="Meiryo UI" pitchFamily="50" charset="-128"/>
                <a:ea typeface="Meiryo UI" pitchFamily="50" charset="-128"/>
                <a:cs typeface="Meiryo UI" pitchFamily="50" charset="-128"/>
              </a:rPr>
              <a:t>）</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大東建託　ニュースリリース</a:t>
            </a:r>
            <a:r>
              <a:rPr lang="en-US" altLang="ja-JP" sz="1000" dirty="0" smtClean="0">
                <a:solidFill>
                  <a:srgbClr val="000000"/>
                </a:solidFill>
                <a:latin typeface="Meiryo UI" pitchFamily="50" charset="-128"/>
                <a:ea typeface="Meiryo UI" pitchFamily="50" charset="-128"/>
                <a:cs typeface="Meiryo UI" pitchFamily="50" charset="-128"/>
              </a:rPr>
              <a:t>2020</a:t>
            </a:r>
            <a:r>
              <a:rPr lang="ja-JP" altLang="en-US" sz="1000" dirty="0" smtClean="0">
                <a:solidFill>
                  <a:srgbClr val="000000"/>
                </a:solidFill>
                <a:latin typeface="Meiryo UI" pitchFamily="50" charset="-128"/>
                <a:ea typeface="Meiryo UI" pitchFamily="50" charset="-128"/>
                <a:cs typeface="Meiryo UI" pitchFamily="50" charset="-128"/>
              </a:rPr>
              <a:t>年</a:t>
            </a:r>
            <a:r>
              <a:rPr lang="en-US" altLang="ja-JP" sz="1000" dirty="0" smtClean="0">
                <a:solidFill>
                  <a:srgbClr val="000000"/>
                </a:solidFill>
                <a:latin typeface="Meiryo UI" pitchFamily="50" charset="-128"/>
                <a:ea typeface="Meiryo UI" pitchFamily="50" charset="-128"/>
                <a:cs typeface="Meiryo UI" pitchFamily="50" charset="-128"/>
              </a:rPr>
              <a:t>9</a:t>
            </a:r>
            <a:r>
              <a:rPr lang="ja-JP" altLang="en-US" sz="1000" dirty="0" smtClean="0">
                <a:solidFill>
                  <a:srgbClr val="000000"/>
                </a:solidFill>
                <a:latin typeface="Meiryo UI" pitchFamily="50" charset="-128"/>
                <a:ea typeface="Meiryo UI" pitchFamily="50" charset="-128"/>
                <a:cs typeface="Meiryo UI" pitchFamily="50" charset="-128"/>
              </a:rPr>
              <a:t>月</a:t>
            </a:r>
            <a:r>
              <a:rPr lang="en-US" altLang="ja-JP" sz="1000" dirty="0" smtClean="0">
                <a:solidFill>
                  <a:srgbClr val="000000"/>
                </a:solidFill>
                <a:latin typeface="Meiryo UI" pitchFamily="50" charset="-128"/>
                <a:ea typeface="Meiryo UI" pitchFamily="50" charset="-128"/>
                <a:cs typeface="Meiryo UI" pitchFamily="50" charset="-128"/>
              </a:rPr>
              <a:t>22</a:t>
            </a:r>
            <a:r>
              <a:rPr lang="ja-JP" altLang="en-US" sz="1000" dirty="0" smtClean="0">
                <a:solidFill>
                  <a:srgbClr val="000000"/>
                </a:solidFill>
                <a:latin typeface="Meiryo UI" pitchFamily="50" charset="-128"/>
                <a:ea typeface="Meiryo UI" pitchFamily="50" charset="-128"/>
                <a:cs typeface="Meiryo UI" pitchFamily="50" charset="-128"/>
              </a:rPr>
              <a:t>日（</a:t>
            </a:r>
            <a:r>
              <a:rPr lang="en-US" altLang="ja-JP" sz="1000" dirty="0">
                <a:solidFill>
                  <a:srgbClr val="000000"/>
                </a:solidFill>
                <a:latin typeface="Meiryo UI" pitchFamily="50" charset="-128"/>
                <a:ea typeface="Meiryo UI" pitchFamily="50" charset="-128"/>
                <a:cs typeface="Meiryo UI" pitchFamily="50" charset="-128"/>
              </a:rPr>
              <a:t>https://www.kentaku.co.jp/corporate/pr/info/2020/ep100_0922.html</a:t>
            </a:r>
            <a:r>
              <a:rPr lang="ja-JP" altLang="en-US" sz="1000" dirty="0" smtClean="0">
                <a:solidFill>
                  <a:srgbClr val="000000"/>
                </a:solidFill>
                <a:latin typeface="Meiryo UI" pitchFamily="50" charset="-128"/>
                <a:ea typeface="Meiryo UI" pitchFamily="50" charset="-128"/>
                <a:cs typeface="Meiryo UI" pitchFamily="50" charset="-128"/>
              </a:rPr>
              <a:t>）より</a:t>
            </a:r>
            <a:r>
              <a:rPr lang="ja-JP" altLang="en-US" sz="1000" dirty="0">
                <a:solidFill>
                  <a:srgbClr val="000000"/>
                </a:solidFill>
                <a:latin typeface="Meiryo UI" pitchFamily="50" charset="-128"/>
                <a:ea typeface="Meiryo UI" pitchFamily="50" charset="-128"/>
                <a:cs typeface="Meiryo UI" pitchFamily="50" charset="-128"/>
              </a:rPr>
              <a:t>作成</a:t>
            </a:r>
          </a:p>
        </p:txBody>
      </p:sp>
      <p:sp>
        <p:nvSpPr>
          <p:cNvPr id="11" name="テキスト ボックス 10"/>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6327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100</a:t>
            </a:r>
            <a:r>
              <a:rPr kumimoji="1" lang="ja-JP" altLang="en-US" dirty="0" smtClean="0"/>
              <a:t>％ネットゼロ鉄鋼へのコミット</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lang="ja-JP" altLang="en-US" dirty="0"/>
              <a:t>環境</a:t>
            </a:r>
            <a:r>
              <a:rPr lang="ja-JP" altLang="en-US" dirty="0" smtClean="0"/>
              <a:t>と</a:t>
            </a:r>
            <a:r>
              <a:rPr lang="ja-JP" altLang="en-US" dirty="0"/>
              <a:t>産業</a:t>
            </a:r>
            <a:r>
              <a:rPr lang="ja-JP" altLang="en-US" dirty="0" smtClean="0"/>
              <a:t>の</a:t>
            </a:r>
            <a:r>
              <a:rPr lang="ja-JP" altLang="en-US" dirty="0"/>
              <a:t>構築</a:t>
            </a:r>
            <a:r>
              <a:rPr kumimoji="1" lang="ja-JP" altLang="en-US" dirty="0" smtClean="0"/>
              <a:t>（</a:t>
            </a:r>
            <a:r>
              <a:rPr lang="en-US" altLang="ja-JP" dirty="0" smtClean="0"/>
              <a:t>Built</a:t>
            </a:r>
            <a:r>
              <a:rPr lang="ja-JP" altLang="en-US" dirty="0"/>
              <a:t> </a:t>
            </a:r>
            <a:r>
              <a:rPr lang="en-US" altLang="ja-JP" dirty="0" smtClean="0"/>
              <a:t>Environment</a:t>
            </a:r>
            <a:r>
              <a:rPr lang="ja-JP" altLang="en-US" dirty="0"/>
              <a:t> </a:t>
            </a:r>
            <a:r>
              <a:rPr lang="en-US" altLang="ja-JP" dirty="0" smtClean="0"/>
              <a:t>&amp;</a:t>
            </a:r>
            <a:r>
              <a:rPr lang="ja-JP" altLang="en-US" dirty="0"/>
              <a:t> </a:t>
            </a:r>
            <a:r>
              <a:rPr lang="en-US" altLang="ja-JP" dirty="0" smtClean="0"/>
              <a:t>Industr</a:t>
            </a:r>
            <a:r>
              <a:rPr lang="en-US" altLang="ja-JP" dirty="0"/>
              <a:t>y</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712159"/>
          </a:xfrm>
        </p:spPr>
        <p:txBody>
          <a:bodyPr/>
          <a:lstStyle/>
          <a:p>
            <a:pPr marL="273050" indent="-273050"/>
            <a:r>
              <a:rPr lang="ja-JP" altLang="en-US" dirty="0"/>
              <a:t>低排出の鉄鋼に対する需要を集約し、ネットゼロ鉄鋼の大規模生産への移行を加速させる企業を増やす取組</a:t>
            </a:r>
            <a:endParaRPr lang="en-US" altLang="ja-JP" dirty="0"/>
          </a:p>
          <a:p>
            <a:pPr marL="273050" indent="-273050"/>
            <a:r>
              <a:rPr lang="en-US" altLang="ja-JP" dirty="0"/>
              <a:t>Responsible Steel</a:t>
            </a:r>
            <a:r>
              <a:rPr lang="ja-JP" altLang="en-US" dirty="0"/>
              <a:t>とのパートナーシップの下</a:t>
            </a:r>
            <a:r>
              <a:rPr lang="en-US" altLang="ja-JP" dirty="0"/>
              <a:t>Climate</a:t>
            </a:r>
            <a:r>
              <a:rPr lang="ja-JP" altLang="en-US" dirty="0"/>
              <a:t> </a:t>
            </a:r>
            <a:r>
              <a:rPr lang="en-US" altLang="ja-JP" dirty="0"/>
              <a:t>Group</a:t>
            </a:r>
            <a:r>
              <a:rPr lang="ja-JP" altLang="en-US" dirty="0"/>
              <a:t>が主催</a:t>
            </a:r>
            <a:endParaRPr lang="en-US" altLang="ja-JP" dirty="0"/>
          </a:p>
          <a:p>
            <a:pPr marL="273050" indent="-273050"/>
            <a:r>
              <a:rPr lang="ja-JP" altLang="en-US" dirty="0"/>
              <a:t>コミットした企業は</a:t>
            </a:r>
            <a:r>
              <a:rPr lang="ja-JP" altLang="en-US" b="1" dirty="0">
                <a:solidFill>
                  <a:srgbClr val="FF0000"/>
                </a:solidFill>
              </a:rPr>
              <a:t>世界</a:t>
            </a:r>
            <a:r>
              <a:rPr lang="ja-JP" altLang="en-US" b="1" dirty="0" smtClean="0">
                <a:solidFill>
                  <a:srgbClr val="FF0000"/>
                </a:solidFill>
              </a:rPr>
              <a:t>で</a:t>
            </a:r>
            <a:r>
              <a:rPr lang="en-US" altLang="ja-JP" b="1" dirty="0" smtClean="0">
                <a:solidFill>
                  <a:srgbClr val="FF0000"/>
                </a:solidFill>
              </a:rPr>
              <a:t>10</a:t>
            </a:r>
            <a:r>
              <a:rPr lang="ja-JP" altLang="en-US" b="1" dirty="0" smtClean="0">
                <a:solidFill>
                  <a:srgbClr val="FF0000"/>
                </a:solidFill>
              </a:rPr>
              <a:t>社</a:t>
            </a:r>
            <a:r>
              <a:rPr lang="ja-JP" altLang="en-US" dirty="0"/>
              <a:t>、日本企業はゼロ</a:t>
            </a:r>
            <a:endParaRPr lang="en-US" altLang="ja-JP" dirty="0"/>
          </a:p>
        </p:txBody>
      </p:sp>
      <p:graphicFrame>
        <p:nvGraphicFramePr>
          <p:cNvPr id="8" name="表 7"/>
          <p:cNvGraphicFramePr>
            <a:graphicFrameLocks noGrp="1"/>
          </p:cNvGraphicFramePr>
          <p:nvPr>
            <p:extLst>
              <p:ext uri="{D42A27DB-BD31-4B8C-83A1-F6EECF244321}">
                <p14:modId xmlns:p14="http://schemas.microsoft.com/office/powerpoint/2010/main" val="52097005"/>
              </p:ext>
            </p:extLst>
          </p:nvPr>
        </p:nvGraphicFramePr>
        <p:xfrm>
          <a:off x="507967" y="3314802"/>
          <a:ext cx="9648824" cy="2108129"/>
        </p:xfrm>
        <a:graphic>
          <a:graphicData uri="http://schemas.openxmlformats.org/drawingml/2006/table">
            <a:tbl>
              <a:tblPr firstRow="1" bandRow="1"/>
              <a:tblGrid>
                <a:gridCol w="2412206">
                  <a:extLst>
                    <a:ext uri="{9D8B030D-6E8A-4147-A177-3AD203B41FA5}">
                      <a16:colId xmlns="" xmlns:a16="http://schemas.microsoft.com/office/drawing/2014/main" val="20001"/>
                    </a:ext>
                  </a:extLst>
                </a:gridCol>
                <a:gridCol w="2412206"/>
                <a:gridCol w="2412206"/>
                <a:gridCol w="2412206">
                  <a:extLst>
                    <a:ext uri="{9D8B030D-6E8A-4147-A177-3AD203B41FA5}">
                      <a16:colId xmlns="" xmlns:a16="http://schemas.microsoft.com/office/drawing/2014/main" val="20002"/>
                    </a:ext>
                  </a:extLst>
                </a:gridCol>
              </a:tblGrid>
              <a:tr h="432000">
                <a:tc gridSpan="4">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500" b="1" dirty="0" smtClean="0">
                          <a:solidFill>
                            <a:schemeClr val="tx1"/>
                          </a:solidFill>
                          <a:latin typeface="Meiryo UI" pitchFamily="50" charset="-128"/>
                          <a:ea typeface="Meiryo UI" pitchFamily="50" charset="-128"/>
                          <a:cs typeface="Meiryo UI" pitchFamily="50" charset="-128"/>
                        </a:rPr>
                        <a:t>参加企業</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tc>
                <a:extLst>
                  <a:ext uri="{0D108BD9-81ED-4DB2-BD59-A6C34878D82A}">
                    <a16:rowId xmlns="" xmlns:a16="http://schemas.microsoft.com/office/drawing/2014/main" val="10000"/>
                  </a:ext>
                </a:extLst>
              </a:tr>
              <a:tr h="53188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BHC</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Ltd.</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Bourne</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Group</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Grosvenor</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Britain</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&amp;</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Ireland</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Landsec</a:t>
                      </a:r>
                      <a:endPar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53188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Lendlease</a:t>
                      </a:r>
                      <a:endPar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Mace</a:t>
                      </a:r>
                      <a:endPar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Multiplex</a:t>
                      </a:r>
                      <a:r>
                        <a:rPr lang="en-US" altLang="ja-JP" sz="16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Construction Europe</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Ørsted</a:t>
                      </a: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31885">
                <a:tc>
                  <a:txBody>
                    <a:bodyPr/>
                    <a:lstStyle/>
                    <a:p>
                      <a:pPr algn="ct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Sevenfield</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plc</a:t>
                      </a:r>
                      <a:endPar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WSP</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Global</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Inc</a:t>
                      </a:r>
                      <a:endPar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テキスト ボックス 20"/>
          <p:cNvSpPr txBox="1">
            <a:spLocks noChangeArrowheads="1"/>
          </p:cNvSpPr>
          <p:nvPr/>
        </p:nvSpPr>
        <p:spPr bwMode="auto">
          <a:xfrm>
            <a:off x="599439" y="6959014"/>
            <a:ext cx="867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err="1" smtClean="0">
                <a:solidFill>
                  <a:srgbClr val="000000"/>
                </a:solidFill>
                <a:latin typeface="Meiryo UI" pitchFamily="50" charset="-128"/>
                <a:ea typeface="Meiryo UI" pitchFamily="50" charset="-128"/>
                <a:cs typeface="Meiryo UI" pitchFamily="50" charset="-128"/>
              </a:rPr>
              <a:t>SteelZero</a:t>
            </a:r>
            <a:endParaRPr lang="en-US" altLang="ja-JP" sz="1000" dirty="0">
              <a:solidFill>
                <a:srgbClr val="000000"/>
              </a:solidFill>
              <a:latin typeface="Meiryo UI" pitchFamily="50" charset="-128"/>
              <a:ea typeface="Meiryo UI" pitchFamily="50" charset="-128"/>
              <a:cs typeface="Meiryo UI" pitchFamily="50" charset="-128"/>
            </a:endParaRPr>
          </a:p>
          <a:p>
            <a:pPr marL="273050"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https://www.wemeanbusinesscoalition.org/commitment/steelzero-commit-to-100-net-zero-steel/</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2" name="テキスト ボックス 11"/>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2415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 xmlns:a16="http://schemas.microsoft.com/office/drawing/2014/main" id="{2256D878-94FE-4650-A715-20ADCF7A3758}"/>
              </a:ext>
            </a:extLst>
          </p:cNvPr>
          <p:cNvSpPr/>
          <p:nvPr/>
        </p:nvSpPr>
        <p:spPr bwMode="white">
          <a:xfrm>
            <a:off x="177800" y="284266"/>
            <a:ext cx="9286481" cy="648000"/>
          </a:xfrm>
          <a:prstGeom prst="rect">
            <a:avLst/>
          </a:prstGeom>
          <a:noFill/>
        </p:spPr>
        <p:txBody>
          <a:bodyPr lIns="252000" tIns="36000" rIns="0" bIns="0" anchor="ctr" anchorCtr="0"/>
          <a:lstStyle/>
          <a:p>
            <a:pPr lvl="0" defTabSz="1007943">
              <a:lnSpc>
                <a:spcPct val="90000"/>
              </a:lnSpc>
              <a:spcBef>
                <a:spcPct val="0"/>
              </a:spcBef>
              <a:buNone/>
            </a:pPr>
            <a:r>
              <a:rPr lang="ja-JP" altLang="en-US" sz="2800" b="1" dirty="0">
                <a:solidFill>
                  <a:schemeClr val="bg1"/>
                </a:solidFill>
                <a:latin typeface="Meiryo UI" panose="020B0604030504040204" pitchFamily="50" charset="-128"/>
                <a:ea typeface="Meiryo UI" panose="020B0604030504040204" pitchFamily="50" charset="-128"/>
                <a:cs typeface="+mj-cs"/>
              </a:rPr>
              <a:t>目次</a:t>
            </a:r>
          </a:p>
        </p:txBody>
      </p:sp>
      <p:sp>
        <p:nvSpPr>
          <p:cNvPr id="12" name="コンテンツ プレースホルダー 2">
            <a:extLst>
              <a:ext uri="{FF2B5EF4-FFF2-40B4-BE49-F238E27FC236}">
                <a16:creationId xmlns="" xmlns:a16="http://schemas.microsoft.com/office/drawing/2014/main" id="{0CC6552F-B335-4194-8A09-DE912BC041A4}"/>
              </a:ext>
            </a:extLst>
          </p:cNvPr>
          <p:cNvSpPr txBox="1">
            <a:spLocks/>
          </p:cNvSpPr>
          <p:nvPr/>
        </p:nvSpPr>
        <p:spPr>
          <a:xfrm>
            <a:off x="1094661" y="2309995"/>
            <a:ext cx="8064820"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lvl="0" indent="-342900">
              <a:buClr>
                <a:schemeClr val="bg2"/>
              </a:buClr>
              <a:buFont typeface="+mj-lt"/>
              <a:buAutoNum type="arabicPeriod"/>
              <a:defRPr/>
            </a:pPr>
            <a:r>
              <a:rPr lang="en-US" altLang="ja-JP" sz="1500" dirty="0">
                <a:solidFill>
                  <a:sysClr val="windowText" lastClr="000000"/>
                </a:solidFill>
              </a:rPr>
              <a:t>We Mean Business</a:t>
            </a:r>
            <a:r>
              <a:rPr lang="ja-JP" altLang="en-US" sz="1500" dirty="0">
                <a:solidFill>
                  <a:sysClr val="windowText" lastClr="000000"/>
                </a:solidFill>
              </a:rPr>
              <a:t>の概要</a:t>
            </a:r>
          </a:p>
          <a:p>
            <a:pPr marL="342900" lvl="0" indent="-342900">
              <a:buClr>
                <a:schemeClr val="bg2"/>
              </a:buClr>
              <a:buFont typeface="+mj-lt"/>
              <a:buAutoNum type="arabicPeriod"/>
              <a:defRPr/>
            </a:pPr>
            <a:endParaRPr lang="ja-JP" altLang="en-US" sz="1500" dirty="0">
              <a:solidFill>
                <a:sysClr val="windowText" lastClr="000000"/>
              </a:solidFill>
            </a:endParaRPr>
          </a:p>
          <a:p>
            <a:pPr marL="342900" lvl="0" indent="-342900">
              <a:buClr>
                <a:schemeClr val="bg2"/>
              </a:buClr>
              <a:buFont typeface="+mj-lt"/>
              <a:buAutoNum type="arabicPeriod"/>
              <a:defRPr/>
            </a:pPr>
            <a:r>
              <a:rPr lang="en-US" altLang="ja-JP" sz="1500" dirty="0">
                <a:solidFill>
                  <a:sysClr val="windowText" lastClr="000000"/>
                </a:solidFill>
              </a:rPr>
              <a:t>We Mean Business</a:t>
            </a:r>
            <a:r>
              <a:rPr lang="ja-JP" altLang="en-US" sz="1500" dirty="0">
                <a:solidFill>
                  <a:sysClr val="windowText" lastClr="000000"/>
                </a:solidFill>
              </a:rPr>
              <a:t>の取組概要</a:t>
            </a:r>
          </a:p>
          <a:p>
            <a:pPr lvl="0">
              <a:buClr>
                <a:schemeClr val="bg2"/>
              </a:buClr>
              <a:defRPr/>
            </a:pPr>
            <a:r>
              <a:rPr lang="ja-JP" altLang="en-US" sz="1500" dirty="0">
                <a:solidFill>
                  <a:sysClr val="windowText" lastClr="000000"/>
                </a:solidFill>
              </a:rPr>
              <a:t>　　■ネットゼロ（</a:t>
            </a:r>
            <a:r>
              <a:rPr lang="en-US" altLang="ja-JP" sz="1500" dirty="0">
                <a:solidFill>
                  <a:sysClr val="windowText" lastClr="000000"/>
                </a:solidFill>
              </a:rPr>
              <a:t>Net-zero</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科学に基づく排出削減目標（</a:t>
            </a:r>
            <a:r>
              <a:rPr lang="en-US" altLang="ja-JP" sz="1500" dirty="0">
                <a:solidFill>
                  <a:sysClr val="windowText" lastClr="000000"/>
                </a:solidFill>
              </a:rPr>
              <a:t>SBT</a:t>
            </a:r>
            <a:r>
              <a:rPr lang="ja-JP" altLang="en-US" sz="1500" dirty="0">
                <a:solidFill>
                  <a:sysClr val="windowText" lastClr="000000"/>
                </a:solidFill>
              </a:rPr>
              <a:t>）の採用</a:t>
            </a:r>
          </a:p>
          <a:p>
            <a:pPr lvl="0">
              <a:buClr>
                <a:schemeClr val="bg2"/>
              </a:buClr>
              <a:defRPr/>
            </a:pPr>
            <a:r>
              <a:rPr lang="ja-JP" altLang="en-US" sz="1500" dirty="0">
                <a:solidFill>
                  <a:sysClr val="windowText" lastClr="000000"/>
                </a:solidFill>
              </a:rPr>
              <a:t>　　■エネルギー（</a:t>
            </a:r>
            <a:r>
              <a:rPr lang="en-US" altLang="ja-JP" sz="1500" dirty="0">
                <a:solidFill>
                  <a:sysClr val="windowText" lastClr="000000"/>
                </a:solidFill>
              </a:rPr>
              <a:t>Energy</a:t>
            </a:r>
            <a:r>
              <a:rPr lang="ja-JP" altLang="en-US" sz="1500" dirty="0">
                <a:solidFill>
                  <a:sysClr val="windowText" lastClr="000000"/>
                </a:solidFill>
              </a:rPr>
              <a:t>）</a:t>
            </a:r>
          </a:p>
          <a:p>
            <a:pPr marL="536400" lvl="0">
              <a:buClr>
                <a:schemeClr val="bg2"/>
              </a:buClr>
              <a:defRPr/>
            </a:pPr>
            <a:r>
              <a:rPr lang="en-US" altLang="ja-JP" sz="1500" dirty="0">
                <a:solidFill>
                  <a:sysClr val="windowText" lastClr="000000"/>
                </a:solidFill>
              </a:rPr>
              <a:t>100</a:t>
            </a:r>
            <a:r>
              <a:rPr lang="ja-JP" altLang="en-US" sz="1500" dirty="0">
                <a:solidFill>
                  <a:sysClr val="windowText" lastClr="000000"/>
                </a:solidFill>
              </a:rPr>
              <a:t>％再エネ導入へのコミット（</a:t>
            </a:r>
            <a:r>
              <a:rPr lang="en-US" altLang="ja-JP" sz="1500" dirty="0">
                <a:solidFill>
                  <a:sysClr val="windowText" lastClr="000000"/>
                </a:solidFill>
              </a:rPr>
              <a:t>RE100</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エネルギー生産性の</a:t>
            </a:r>
            <a:r>
              <a:rPr lang="en-US" altLang="ja-JP" sz="1500" dirty="0">
                <a:solidFill>
                  <a:sysClr val="windowText" lastClr="000000"/>
                </a:solidFill>
              </a:rPr>
              <a:t>2</a:t>
            </a:r>
            <a:r>
              <a:rPr lang="ja-JP" altLang="en-US" sz="1500" dirty="0">
                <a:solidFill>
                  <a:sysClr val="windowText" lastClr="000000"/>
                </a:solidFill>
              </a:rPr>
              <a:t>倍化へのコミット（</a:t>
            </a:r>
            <a:r>
              <a:rPr lang="en-US" altLang="ja-JP" sz="1500" dirty="0">
                <a:solidFill>
                  <a:sysClr val="windowText" lastClr="000000"/>
                </a:solidFill>
              </a:rPr>
              <a:t>EP100</a:t>
            </a:r>
            <a:r>
              <a:rPr lang="ja-JP" altLang="en-US" sz="1500" dirty="0">
                <a:solidFill>
                  <a:sysClr val="windowText" lastClr="000000"/>
                </a:solidFill>
              </a:rPr>
              <a:t>）</a:t>
            </a:r>
          </a:p>
          <a:p>
            <a:pPr lvl="0">
              <a:buClr>
                <a:schemeClr val="bg2"/>
              </a:buClr>
              <a:defRPr/>
            </a:pPr>
            <a:r>
              <a:rPr lang="ja-JP" altLang="en-US" sz="1500" dirty="0">
                <a:solidFill>
                  <a:sysClr val="windowText" lastClr="000000"/>
                </a:solidFill>
              </a:rPr>
              <a:t>　　■輸送</a:t>
            </a:r>
          </a:p>
          <a:p>
            <a:pPr marL="536400" lvl="0">
              <a:buClr>
                <a:schemeClr val="bg2"/>
              </a:buClr>
              <a:defRPr/>
            </a:pPr>
            <a:r>
              <a:rPr lang="ja-JP" altLang="en-US" sz="1500" dirty="0">
                <a:solidFill>
                  <a:sysClr val="windowText" lastClr="000000"/>
                </a:solidFill>
              </a:rPr>
              <a:t>電気自動車移行へのコミット（</a:t>
            </a:r>
            <a:r>
              <a:rPr lang="en-US" altLang="ja-JP" sz="1500" dirty="0">
                <a:solidFill>
                  <a:sysClr val="windowText" lastClr="000000"/>
                </a:solidFill>
              </a:rPr>
              <a:t>EV100</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気候変動対応型農業へのコミット（</a:t>
            </a:r>
            <a:r>
              <a:rPr lang="en-US" altLang="ja-JP" sz="1500" dirty="0">
                <a:solidFill>
                  <a:sysClr val="windowText" lastClr="000000"/>
                </a:solidFill>
              </a:rPr>
              <a:t>CSA100</a:t>
            </a:r>
            <a:r>
              <a:rPr lang="ja-JP" altLang="en-US" sz="1500" dirty="0">
                <a:solidFill>
                  <a:sysClr val="windowText" lastClr="000000"/>
                </a:solidFill>
              </a:rPr>
              <a:t>）</a:t>
            </a:r>
          </a:p>
          <a:p>
            <a:pPr lvl="0">
              <a:buClr>
                <a:schemeClr val="bg2"/>
              </a:buClr>
              <a:defRPr/>
            </a:pPr>
            <a:r>
              <a:rPr lang="ja-JP" altLang="en-US" sz="1500" dirty="0">
                <a:solidFill>
                  <a:sysClr val="windowText" lastClr="000000"/>
                </a:solidFill>
              </a:rPr>
              <a:t>　　■環境と産業の構築（</a:t>
            </a:r>
            <a:r>
              <a:rPr lang="en-US" altLang="ja-JP" sz="1500" dirty="0">
                <a:solidFill>
                  <a:sysClr val="windowText" lastClr="000000"/>
                </a:solidFill>
              </a:rPr>
              <a:t>Built Environment &amp; Industry</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短寿命気候汚染物質の排出削減</a:t>
            </a:r>
          </a:p>
          <a:p>
            <a:pPr marL="536400" lvl="0">
              <a:buClr>
                <a:schemeClr val="bg2"/>
              </a:buClr>
              <a:defRPr/>
            </a:pPr>
            <a:r>
              <a:rPr lang="en-US" altLang="ja-JP" sz="1500" dirty="0">
                <a:solidFill>
                  <a:sysClr val="windowText" lastClr="000000"/>
                </a:solidFill>
              </a:rPr>
              <a:t>100%</a:t>
            </a:r>
            <a:r>
              <a:rPr lang="ja-JP" altLang="en-US" sz="1500" dirty="0">
                <a:solidFill>
                  <a:sysClr val="windowText" lastClr="000000"/>
                </a:solidFill>
              </a:rPr>
              <a:t>ネットゼロ鉄鋼へのコミット</a:t>
            </a:r>
          </a:p>
          <a:p>
            <a:pPr lvl="0">
              <a:buClr>
                <a:schemeClr val="bg2"/>
              </a:buClr>
              <a:defRPr/>
            </a:pPr>
            <a:r>
              <a:rPr lang="ja-JP" altLang="en-US" sz="1500" dirty="0">
                <a:solidFill>
                  <a:sysClr val="windowText" lastClr="000000"/>
                </a:solidFill>
              </a:rPr>
              <a:t>　　■実現に向けて（</a:t>
            </a:r>
            <a:r>
              <a:rPr lang="en-US" altLang="ja-JP" sz="1500" dirty="0">
                <a:solidFill>
                  <a:sysClr val="windowText" lastClr="000000"/>
                </a:solidFill>
              </a:rPr>
              <a:t>Enablers</a:t>
            </a:r>
            <a:r>
              <a:rPr lang="ja-JP" altLang="en-US" sz="1500" dirty="0">
                <a:solidFill>
                  <a:sysClr val="windowText" lastClr="000000"/>
                </a:solidFill>
              </a:rPr>
              <a:t>）</a:t>
            </a:r>
          </a:p>
          <a:p>
            <a:pPr marL="536400" lvl="0">
              <a:buClr>
                <a:schemeClr val="bg2"/>
              </a:buClr>
              <a:defRPr/>
            </a:pPr>
            <a:r>
              <a:rPr lang="ja-JP" altLang="en-US" sz="1500" dirty="0">
                <a:solidFill>
                  <a:sysClr val="windowText" lastClr="000000"/>
                </a:solidFill>
              </a:rPr>
              <a:t>カーボンプライシングの設定</a:t>
            </a:r>
          </a:p>
          <a:p>
            <a:pPr marL="536400" lvl="0">
              <a:buClr>
                <a:schemeClr val="bg2"/>
              </a:buClr>
              <a:defRPr/>
            </a:pPr>
            <a:r>
              <a:rPr lang="ja-JP" altLang="en-US" sz="1500" dirty="0">
                <a:solidFill>
                  <a:sysClr val="windowText" lastClr="000000"/>
                </a:solidFill>
              </a:rPr>
              <a:t>気候変動対策への責任ある関与へのコミット</a:t>
            </a:r>
          </a:p>
          <a:p>
            <a:pPr marL="536400" lvl="0">
              <a:buClr>
                <a:schemeClr val="bg2"/>
              </a:buClr>
              <a:defRPr/>
            </a:pPr>
            <a:r>
              <a:rPr lang="ja-JP" altLang="en-US" sz="1500" dirty="0">
                <a:solidFill>
                  <a:sysClr val="windowText" lastClr="000000"/>
                </a:solidFill>
              </a:rPr>
              <a:t>気候関連財務情報開示タスクフォースによる提言へのコミット</a:t>
            </a:r>
          </a:p>
        </p:txBody>
      </p:sp>
      <p:sp>
        <p:nvSpPr>
          <p:cNvPr id="13" name="コンテンツ プレースホルダー 2">
            <a:extLst>
              <a:ext uri="{FF2B5EF4-FFF2-40B4-BE49-F238E27FC236}">
                <a16:creationId xmlns="" xmlns:a16="http://schemas.microsoft.com/office/drawing/2014/main" id="{0CC6552F-B335-4194-8A09-DE912BC041A4}"/>
              </a:ext>
            </a:extLst>
          </p:cNvPr>
          <p:cNvSpPr txBox="1">
            <a:spLocks/>
          </p:cNvSpPr>
          <p:nvPr/>
        </p:nvSpPr>
        <p:spPr>
          <a:xfrm>
            <a:off x="6990080" y="2309995"/>
            <a:ext cx="1181202"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en-US" altLang="ja-JP" sz="1500" dirty="0"/>
              <a:t>2</a:t>
            </a:r>
          </a:p>
          <a:p>
            <a:pPr marL="342900" indent="-342900" algn="r">
              <a:buFont typeface="+mj-lt"/>
              <a:buAutoNum type="arabicPeriod"/>
            </a:pPr>
            <a:endParaRPr lang="en-US" altLang="ja-JP" sz="1500" dirty="0"/>
          </a:p>
          <a:p>
            <a:pPr algn="r"/>
            <a:endParaRPr lang="en-US" altLang="ja-JP" sz="1500" dirty="0"/>
          </a:p>
          <a:p>
            <a:pPr algn="r"/>
            <a:endParaRPr lang="en-US" altLang="ja-JP" sz="1500" dirty="0"/>
          </a:p>
          <a:p>
            <a:pPr marL="534988" algn="r"/>
            <a:r>
              <a:rPr lang="en-US" altLang="ja-JP" sz="1500" dirty="0"/>
              <a:t>12</a:t>
            </a:r>
          </a:p>
          <a:p>
            <a:pPr algn="r"/>
            <a:endParaRPr lang="en-US" altLang="ja-JP" sz="1500" dirty="0"/>
          </a:p>
          <a:p>
            <a:pPr marL="534988" algn="r"/>
            <a:r>
              <a:rPr lang="en-US" altLang="ja-JP" sz="1500" dirty="0"/>
              <a:t>13</a:t>
            </a:r>
          </a:p>
          <a:p>
            <a:pPr marL="534988" algn="r"/>
            <a:r>
              <a:rPr lang="en-US" altLang="ja-JP" sz="1500" dirty="0"/>
              <a:t>14</a:t>
            </a:r>
          </a:p>
          <a:p>
            <a:pPr algn="r"/>
            <a:endParaRPr lang="en-US" altLang="ja-JP" sz="1500" dirty="0"/>
          </a:p>
          <a:p>
            <a:pPr marL="534988" algn="r"/>
            <a:r>
              <a:rPr lang="en-US" altLang="ja-JP" sz="1500" dirty="0"/>
              <a:t>15</a:t>
            </a:r>
          </a:p>
          <a:p>
            <a:pPr marL="534988" algn="r"/>
            <a:r>
              <a:rPr lang="en-US" altLang="ja-JP" sz="1500" dirty="0"/>
              <a:t>16</a:t>
            </a:r>
          </a:p>
          <a:p>
            <a:pPr algn="r"/>
            <a:endParaRPr lang="en-US" altLang="ja-JP" sz="1500" dirty="0"/>
          </a:p>
          <a:p>
            <a:pPr marL="534988" algn="r"/>
            <a:r>
              <a:rPr lang="en-US" altLang="ja-JP" sz="1500" dirty="0"/>
              <a:t>17</a:t>
            </a:r>
          </a:p>
          <a:p>
            <a:pPr marL="534988" algn="r"/>
            <a:r>
              <a:rPr lang="en-US" altLang="ja-JP" sz="1500" dirty="0"/>
              <a:t>18</a:t>
            </a:r>
          </a:p>
          <a:p>
            <a:pPr algn="r"/>
            <a:endParaRPr lang="en-US" altLang="ja-JP" sz="1500" dirty="0"/>
          </a:p>
          <a:p>
            <a:pPr marL="534988" algn="r"/>
            <a:r>
              <a:rPr lang="en-US" altLang="ja-JP" sz="1500" dirty="0"/>
              <a:t>19</a:t>
            </a:r>
          </a:p>
          <a:p>
            <a:pPr marL="534988" algn="r"/>
            <a:r>
              <a:rPr lang="en-US" altLang="ja-JP" sz="1500" dirty="0"/>
              <a:t>20</a:t>
            </a:r>
          </a:p>
          <a:p>
            <a:pPr marL="534988" algn="r"/>
            <a:r>
              <a:rPr lang="en-US" altLang="ja-JP" sz="1500" dirty="0"/>
              <a:t>21</a:t>
            </a:r>
          </a:p>
        </p:txBody>
      </p:sp>
      <p:sp>
        <p:nvSpPr>
          <p:cNvPr id="14" name="コンテンツ プレースホルダー 2">
            <a:extLst>
              <a:ext uri="{FF2B5EF4-FFF2-40B4-BE49-F238E27FC236}">
                <a16:creationId xmlns="" xmlns:a16="http://schemas.microsoft.com/office/drawing/2014/main" id="{0CC6552F-B335-4194-8A09-DE912BC041A4}"/>
              </a:ext>
            </a:extLst>
          </p:cNvPr>
          <p:cNvSpPr txBox="1">
            <a:spLocks/>
          </p:cNvSpPr>
          <p:nvPr/>
        </p:nvSpPr>
        <p:spPr>
          <a:xfrm>
            <a:off x="2601392" y="2309995"/>
            <a:ext cx="5201536"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kumimoji="1" sz="1800" b="1" kern="1200">
                <a:solidFill>
                  <a:schemeClr val="tx1"/>
                </a:solidFill>
                <a:latin typeface="Meiryo UI" panose="020B0604030504040204" pitchFamily="50" charset="-128"/>
                <a:ea typeface="Meiryo UI" panose="020B0604030504040204" pitchFamily="50" charset="-128"/>
                <a:cs typeface="+mn-cs"/>
              </a:defRPr>
            </a:lvl1pPr>
            <a:lvl2pPr marL="457200"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ja-JP" altLang="en-US" sz="1500" dirty="0"/>
              <a:t>・　・　・　・　・　・　・　・　・　・　・　・　・　・　・　・　・</a:t>
            </a:r>
            <a:endParaRPr lang="en-US" altLang="ja-JP" sz="1500" dirty="0"/>
          </a:p>
          <a:p>
            <a:pPr algn="r"/>
            <a:endParaRPr lang="en-US" altLang="ja-JP" sz="1500" dirty="0"/>
          </a:p>
          <a:p>
            <a:pPr algn="r"/>
            <a:endParaRPr lang="en-US" altLang="ja-JP" sz="1500" dirty="0"/>
          </a:p>
          <a:p>
            <a:pPr algn="r"/>
            <a:endParaRPr lang="en-US" altLang="ja-JP" sz="1500" dirty="0"/>
          </a:p>
          <a:p>
            <a:pPr marL="534988" algn="r"/>
            <a:r>
              <a:rPr lang="ja-JP" altLang="en-US" sz="1500" dirty="0"/>
              <a:t>・　・　・　・　・　・　・　・　・　・　・　</a:t>
            </a:r>
            <a:endParaRPr lang="en-US" altLang="ja-JP" sz="1500" dirty="0"/>
          </a:p>
          <a:p>
            <a:pPr algn="r"/>
            <a:endParaRPr lang="en-US" altLang="ja-JP" sz="1500" dirty="0"/>
          </a:p>
          <a:p>
            <a:pPr marL="534988" algn="r"/>
            <a:r>
              <a:rPr lang="ja-JP" altLang="en-US" sz="1500" dirty="0"/>
              <a:t>・　・　・　・　・　・　・　・　・　・　・　・</a:t>
            </a:r>
            <a:endParaRPr lang="en-US" altLang="ja-JP" sz="1500" dirty="0"/>
          </a:p>
          <a:p>
            <a:pPr marL="534988" algn="r"/>
            <a:r>
              <a:rPr lang="ja-JP" altLang="en-US" sz="1500" dirty="0"/>
              <a:t>　・　・　・　・　・　・　・　・　・　・</a:t>
            </a:r>
            <a:endParaRPr lang="en-US" altLang="ja-JP" sz="1500" dirty="0"/>
          </a:p>
          <a:p>
            <a:pPr algn="r"/>
            <a:endParaRPr lang="en-US" altLang="ja-JP" sz="1500" dirty="0"/>
          </a:p>
          <a:p>
            <a:pPr marL="534988" algn="r"/>
            <a:r>
              <a:rPr lang="ja-JP" altLang="en-US" sz="1500" dirty="0"/>
              <a:t>・　・　・　・　・　・　・　・　・　・　・　・　・</a:t>
            </a:r>
            <a:endParaRPr lang="en-US" altLang="ja-JP" sz="1500" dirty="0"/>
          </a:p>
          <a:p>
            <a:pPr marL="534988" algn="r"/>
            <a:r>
              <a:rPr lang="ja-JP" altLang="en-US" sz="1500" dirty="0"/>
              <a:t>・　・　・　・　・　・　・　・　・　・　・</a:t>
            </a:r>
            <a:endParaRPr lang="en-US" altLang="ja-JP" sz="1500" dirty="0"/>
          </a:p>
          <a:p>
            <a:pPr algn="r"/>
            <a:endParaRPr lang="en-US" altLang="ja-JP" sz="1500" dirty="0"/>
          </a:p>
          <a:p>
            <a:pPr marL="534988" algn="r"/>
            <a:r>
              <a:rPr lang="ja-JP" altLang="en-US" sz="1500" dirty="0"/>
              <a:t>・　・　・　・　・　・　・　・　・　・　・　・　・　・　・</a:t>
            </a:r>
            <a:endParaRPr lang="en-US" altLang="ja-JP" sz="1500" dirty="0"/>
          </a:p>
          <a:p>
            <a:pPr marL="534988" algn="r"/>
            <a:r>
              <a:rPr lang="ja-JP" altLang="en-US" sz="1500" dirty="0"/>
              <a:t>・　・　・　・　・　・　・　・　・　・　・　・　・　・　・　</a:t>
            </a:r>
            <a:endParaRPr lang="en-US" altLang="ja-JP" sz="1500" dirty="0"/>
          </a:p>
          <a:p>
            <a:pPr algn="r"/>
            <a:endParaRPr lang="en-US" altLang="ja-JP" sz="1500" dirty="0"/>
          </a:p>
          <a:p>
            <a:pPr marL="534988" algn="r"/>
            <a:r>
              <a:rPr lang="ja-JP" altLang="en-US" sz="1500" dirty="0"/>
              <a:t>・　・　・　・　・　・　・　・　・　・　・　・　・　・　・　・　・　</a:t>
            </a:r>
            <a:endParaRPr lang="en-US" altLang="ja-JP" sz="1500" dirty="0"/>
          </a:p>
          <a:p>
            <a:pPr marL="534988" algn="r"/>
            <a:r>
              <a:rPr lang="ja-JP" altLang="en-US" sz="1500" dirty="0"/>
              <a:t>・　・　・　・　・　・　・　・　・　・　・　・</a:t>
            </a:r>
            <a:endParaRPr lang="en-US" altLang="ja-JP" sz="1500" dirty="0"/>
          </a:p>
          <a:p>
            <a:pPr marL="534988" algn="r"/>
            <a:r>
              <a:rPr lang="ja-JP" altLang="en-US" sz="1500" dirty="0"/>
              <a:t>・　・　・　・　・　・</a:t>
            </a:r>
            <a:endParaRPr lang="en-US" altLang="ja-JP" sz="1500" dirty="0"/>
          </a:p>
        </p:txBody>
      </p:sp>
    </p:spTree>
    <p:extLst>
      <p:ext uri="{BB962C8B-B14F-4D97-AF65-F5344CB8AC3E}">
        <p14:creationId xmlns:p14="http://schemas.microsoft.com/office/powerpoint/2010/main" val="2001606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カーボンプライシングの設定</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kumimoji="1" lang="ja-JP" altLang="en-US" dirty="0" smtClean="0"/>
              <a:t>実現に向けて（</a:t>
            </a:r>
            <a:r>
              <a:rPr kumimoji="1" lang="en-US" altLang="ja-JP" dirty="0" smtClean="0"/>
              <a:t>Enablers</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2019935"/>
          </a:xfrm>
        </p:spPr>
        <p:txBody>
          <a:bodyPr/>
          <a:lstStyle/>
          <a:p>
            <a:pPr marL="273050" indent="-273050"/>
            <a:r>
              <a:rPr lang="ja-JP" altLang="en-US" dirty="0"/>
              <a:t>企業に対して排出する炭素に価格を付けることを推進する取組</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a:solidFill>
                  <a:srgbClr val="FF0000"/>
                </a:solidFill>
              </a:rPr>
              <a:t>76</a:t>
            </a:r>
            <a:r>
              <a:rPr lang="en-US" altLang="ja-JP" b="1" baseline="30000" dirty="0">
                <a:solidFill>
                  <a:srgbClr val="FF0000"/>
                </a:solidFill>
              </a:rPr>
              <a:t>※</a:t>
            </a:r>
            <a:r>
              <a:rPr lang="ja-JP" altLang="en-US" b="1" dirty="0">
                <a:solidFill>
                  <a:srgbClr val="FF0000"/>
                </a:solidFill>
              </a:rPr>
              <a:t>社</a:t>
            </a:r>
            <a:r>
              <a:rPr lang="ja-JP" altLang="en-US" dirty="0"/>
              <a:t>、日本企業はゼロ</a:t>
            </a:r>
            <a:endParaRPr lang="en-US" altLang="ja-JP" dirty="0"/>
          </a:p>
          <a:p>
            <a:pPr marL="273050"/>
            <a:r>
              <a:rPr lang="en-US" altLang="ja-JP" dirty="0"/>
              <a:t>※We Mean Business</a:t>
            </a:r>
            <a:r>
              <a:rPr lang="ja-JP" altLang="en-US" dirty="0"/>
              <a:t>のウェブサイトに掲載されている、国連グローバルコンパクトの「カーボン・プライシングにおけるビジネスリーダーシップ基準」にコミットした企業</a:t>
            </a:r>
            <a:r>
              <a:rPr lang="en-US" altLang="ja-JP" dirty="0"/>
              <a:t>68</a:t>
            </a:r>
            <a:r>
              <a:rPr lang="ja-JP" altLang="en-US" dirty="0"/>
              <a:t>社、世界銀行の「カーボン・プライシングに関する声明」にコミットした企業</a:t>
            </a:r>
            <a:r>
              <a:rPr lang="en-US" altLang="ja-JP" dirty="0"/>
              <a:t>16</a:t>
            </a:r>
            <a:r>
              <a:rPr lang="ja-JP" altLang="en-US" dirty="0"/>
              <a:t>社の総計（両方にコミットしている企業</a:t>
            </a:r>
            <a:r>
              <a:rPr lang="en-US" altLang="ja-JP" dirty="0"/>
              <a:t>8</a:t>
            </a:r>
            <a:r>
              <a:rPr lang="ja-JP" altLang="en-US" dirty="0"/>
              <a:t>社）</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3530739459"/>
              </p:ext>
            </p:extLst>
          </p:nvPr>
        </p:nvGraphicFramePr>
        <p:xfrm>
          <a:off x="507966" y="3489245"/>
          <a:ext cx="9648826" cy="2605848"/>
        </p:xfrm>
        <a:graphic>
          <a:graphicData uri="http://schemas.openxmlformats.org/drawingml/2006/table">
            <a:tbl>
              <a:tblPr firstRow="1" bandRow="1"/>
              <a:tblGrid>
                <a:gridCol w="2137664">
                  <a:extLst>
                    <a:ext uri="{9D8B030D-6E8A-4147-A177-3AD203B41FA5}">
                      <a16:colId xmlns:a16="http://schemas.microsoft.com/office/drawing/2014/main" xmlns="" val="20000"/>
                    </a:ext>
                  </a:extLst>
                </a:gridCol>
                <a:gridCol w="1017137">
                  <a:extLst>
                    <a:ext uri="{9D8B030D-6E8A-4147-A177-3AD203B41FA5}">
                      <a16:colId xmlns:a16="http://schemas.microsoft.com/office/drawing/2014/main" xmlns="" val="20001"/>
                    </a:ext>
                  </a:extLst>
                </a:gridCol>
                <a:gridCol w="1956032">
                  <a:extLst>
                    <a:ext uri="{9D8B030D-6E8A-4147-A177-3AD203B41FA5}">
                      <a16:colId xmlns:a16="http://schemas.microsoft.com/office/drawing/2014/main" xmlns="" val="20002"/>
                    </a:ext>
                  </a:extLst>
                </a:gridCol>
                <a:gridCol w="4537993">
                  <a:extLst>
                    <a:ext uri="{9D8B030D-6E8A-4147-A177-3AD203B41FA5}">
                      <a16:colId xmlns:a16="http://schemas.microsoft.com/office/drawing/2014/main" xmlns="" val="20004"/>
                    </a:ext>
                  </a:extLst>
                </a:gridCol>
              </a:tblGrid>
              <a:tr h="54000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参加企業の例</a:t>
                      </a:r>
                      <a:endParaRPr kumimoji="1" lang="ja-JP" altLang="en-US" sz="16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設定年</a:t>
                      </a:r>
                      <a:endParaRPr kumimoji="1" lang="ja-JP" altLang="en-US" sz="16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炭素価格</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kumimoji="1" lang="en-US" altLang="ja-JP" sz="1200" b="1" dirty="0" smtClean="0">
                          <a:solidFill>
                            <a:schemeClr val="tx1"/>
                          </a:solidFill>
                          <a:latin typeface="Meiryo UI" pitchFamily="50" charset="-128"/>
                          <a:ea typeface="Meiryo UI" pitchFamily="50" charset="-128"/>
                          <a:cs typeface="Meiryo UI" pitchFamily="50" charset="-128"/>
                        </a:rPr>
                        <a:t>(MT/CO2e)</a:t>
                      </a:r>
                      <a:endParaRPr kumimoji="1" lang="ja-JP" altLang="en-US" sz="12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目的</a:t>
                      </a:r>
                      <a:endParaRPr kumimoji="1" lang="ja-JP" altLang="en-US" sz="16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36796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600" b="0" dirty="0" smtClean="0">
                          <a:solidFill>
                            <a:schemeClr val="tx1"/>
                          </a:solidFill>
                          <a:latin typeface="Meiryo UI" pitchFamily="50" charset="-128"/>
                          <a:ea typeface="Meiryo UI" pitchFamily="50" charset="-128"/>
                          <a:cs typeface="Meiryo UI" pitchFamily="50" charset="-128"/>
                        </a:rPr>
                        <a:t>Novartis</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2015</a:t>
                      </a:r>
                      <a:r>
                        <a:rPr kumimoji="1" lang="ja-JP" altLang="en-US" sz="1600" b="0" dirty="0" smtClean="0">
                          <a:solidFill>
                            <a:schemeClr val="tx1"/>
                          </a:solidFill>
                          <a:latin typeface="Meiryo UI" pitchFamily="50" charset="-128"/>
                          <a:ea typeface="Meiryo UI" pitchFamily="50" charset="-128"/>
                          <a:cs typeface="Meiryo UI" pitchFamily="50" charset="-128"/>
                        </a:rPr>
                        <a:t>年</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$100</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000" b="0" dirty="0" smtClean="0">
                          <a:solidFill>
                            <a:schemeClr val="tx1"/>
                          </a:solidFill>
                          <a:latin typeface="Meiryo UI" pitchFamily="50" charset="-128"/>
                          <a:ea typeface="Meiryo UI" pitchFamily="50" charset="-128"/>
                          <a:cs typeface="Meiryo UI" pitchFamily="50" charset="-128"/>
                        </a:rPr>
                        <a:t>炭素税やキャップ・アンド・トレードのスキームを通じて、経済の中に埋め込まれている炭素コストを開示する</a:t>
                      </a:r>
                      <a:endParaRPr kumimoji="1" lang="ja-JP" altLang="en-US" sz="10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3915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600" b="0" dirty="0" smtClean="0">
                          <a:solidFill>
                            <a:schemeClr val="tx1"/>
                          </a:solidFill>
                          <a:latin typeface="Meiryo UI" pitchFamily="50" charset="-128"/>
                          <a:ea typeface="Meiryo UI" pitchFamily="50" charset="-128"/>
                          <a:cs typeface="Meiryo UI" pitchFamily="50" charset="-128"/>
                        </a:rPr>
                        <a:t>Royal</a:t>
                      </a:r>
                      <a:r>
                        <a:rPr kumimoji="1" lang="ja-JP" altLang="en-US" sz="1600" b="0" dirty="0" smtClean="0">
                          <a:solidFill>
                            <a:schemeClr val="tx1"/>
                          </a:solidFill>
                          <a:latin typeface="Meiryo UI" pitchFamily="50" charset="-128"/>
                          <a:ea typeface="Meiryo UI" pitchFamily="50" charset="-128"/>
                          <a:cs typeface="Meiryo UI" pitchFamily="50" charset="-128"/>
                        </a:rPr>
                        <a:t> </a:t>
                      </a:r>
                      <a:r>
                        <a:rPr kumimoji="1" lang="en-US" altLang="ja-JP" sz="1600" b="0" dirty="0" smtClean="0">
                          <a:solidFill>
                            <a:schemeClr val="tx1"/>
                          </a:solidFill>
                          <a:latin typeface="Meiryo UI" pitchFamily="50" charset="-128"/>
                          <a:ea typeface="Meiryo UI" pitchFamily="50" charset="-128"/>
                          <a:cs typeface="Meiryo UI" pitchFamily="50" charset="-128"/>
                        </a:rPr>
                        <a:t>DSM</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2016</a:t>
                      </a:r>
                      <a:r>
                        <a:rPr kumimoji="1" lang="ja-JP" altLang="en-US" sz="1600" b="0" dirty="0" smtClean="0">
                          <a:solidFill>
                            <a:schemeClr val="tx1"/>
                          </a:solidFill>
                          <a:latin typeface="Meiryo UI" pitchFamily="50" charset="-128"/>
                          <a:ea typeface="Meiryo UI" pitchFamily="50" charset="-128"/>
                          <a:cs typeface="Meiryo UI" pitchFamily="50" charset="-128"/>
                        </a:rPr>
                        <a:t>年</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ja-JP" altLang="en-US" sz="1600" b="0" dirty="0" smtClean="0">
                          <a:solidFill>
                            <a:schemeClr val="tx1"/>
                          </a:solidFill>
                          <a:latin typeface="Meiryo UI" pitchFamily="50" charset="-128"/>
                          <a:ea typeface="Meiryo UI" pitchFamily="50" charset="-128"/>
                          <a:cs typeface="Meiryo UI" pitchFamily="50" charset="-128"/>
                        </a:rPr>
                        <a:t>€</a:t>
                      </a:r>
                      <a:r>
                        <a:rPr kumimoji="1" lang="en-US" altLang="ja-JP" sz="1600" b="0" dirty="0" smtClean="0">
                          <a:solidFill>
                            <a:schemeClr val="tx1"/>
                          </a:solidFill>
                          <a:latin typeface="Meiryo UI" pitchFamily="50" charset="-128"/>
                          <a:ea typeface="Meiryo UI" pitchFamily="50" charset="-128"/>
                          <a:cs typeface="Meiryo UI" pitchFamily="50" charset="-128"/>
                        </a:rPr>
                        <a:t>50</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000" b="0" dirty="0" smtClean="0">
                          <a:solidFill>
                            <a:schemeClr val="tx1"/>
                          </a:solidFill>
                          <a:latin typeface="Meiryo UI" pitchFamily="50" charset="-128"/>
                          <a:ea typeface="Meiryo UI" pitchFamily="50" charset="-128"/>
                          <a:cs typeface="Meiryo UI" pitchFamily="50" charset="-128"/>
                        </a:rPr>
                        <a:t>インターナルプライシングを通じて、大規模投資プロジェクトの評価について温室効果ガス排出量（スコープ</a:t>
                      </a:r>
                      <a:r>
                        <a:rPr kumimoji="1" lang="en-US" altLang="ja-JP" sz="1000" b="0" dirty="0" smtClean="0">
                          <a:solidFill>
                            <a:schemeClr val="tx1"/>
                          </a:solidFill>
                          <a:latin typeface="Meiryo UI" pitchFamily="50" charset="-128"/>
                          <a:ea typeface="Meiryo UI" pitchFamily="50" charset="-128"/>
                          <a:cs typeface="Meiryo UI" pitchFamily="50" charset="-128"/>
                        </a:rPr>
                        <a:t>1</a:t>
                      </a:r>
                      <a:r>
                        <a:rPr kumimoji="1" lang="ja-JP" altLang="en-US" sz="1000" b="0" dirty="0" err="1" smtClean="0">
                          <a:solidFill>
                            <a:schemeClr val="tx1"/>
                          </a:solidFill>
                          <a:latin typeface="Meiryo UI" pitchFamily="50" charset="-128"/>
                          <a:ea typeface="Meiryo UI" pitchFamily="50" charset="-128"/>
                          <a:cs typeface="Meiryo UI" pitchFamily="50" charset="-128"/>
                        </a:rPr>
                        <a:t>、</a:t>
                      </a:r>
                      <a:r>
                        <a:rPr kumimoji="1" lang="en-US" altLang="ja-JP" sz="1000" b="0" dirty="0" smtClean="0">
                          <a:solidFill>
                            <a:schemeClr val="tx1"/>
                          </a:solidFill>
                          <a:latin typeface="Meiryo UI" pitchFamily="50" charset="-128"/>
                          <a:ea typeface="Meiryo UI" pitchFamily="50" charset="-128"/>
                          <a:cs typeface="Meiryo UI" pitchFamily="50" charset="-128"/>
                        </a:rPr>
                        <a:t>2</a:t>
                      </a:r>
                      <a:r>
                        <a:rPr kumimoji="1" lang="ja-JP" altLang="en-US" sz="1000" b="0" dirty="0" smtClean="0">
                          <a:solidFill>
                            <a:schemeClr val="tx1"/>
                          </a:solidFill>
                          <a:latin typeface="Meiryo UI" pitchFamily="50" charset="-128"/>
                          <a:ea typeface="Meiryo UI" pitchFamily="50" charset="-128"/>
                          <a:cs typeface="Meiryo UI" pitchFamily="50" charset="-128"/>
                        </a:rPr>
                        <a:t>）の財務的影響を含める</a:t>
                      </a:r>
                      <a:endParaRPr kumimoji="1" lang="en-US" altLang="ja-JP" sz="1000" b="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8383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600" b="0" dirty="0" smtClean="0">
                          <a:solidFill>
                            <a:schemeClr val="tx1"/>
                          </a:solidFill>
                          <a:latin typeface="Meiryo UI" pitchFamily="50" charset="-128"/>
                          <a:ea typeface="Meiryo UI" pitchFamily="50" charset="-128"/>
                          <a:cs typeface="Meiryo UI" pitchFamily="50" charset="-128"/>
                        </a:rPr>
                        <a:t>SUEZ</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2015</a:t>
                      </a:r>
                      <a:r>
                        <a:rPr kumimoji="1" lang="ja-JP" altLang="en-US" sz="1600" b="0" dirty="0" smtClean="0">
                          <a:solidFill>
                            <a:schemeClr val="tx1"/>
                          </a:solidFill>
                          <a:latin typeface="Meiryo UI" pitchFamily="50" charset="-128"/>
                          <a:ea typeface="Meiryo UI" pitchFamily="50" charset="-128"/>
                          <a:cs typeface="Meiryo UI" pitchFamily="50" charset="-128"/>
                        </a:rPr>
                        <a:t>年</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ja-JP" altLang="en-US" sz="1000" b="0" dirty="0" smtClean="0">
                          <a:solidFill>
                            <a:schemeClr val="tx1"/>
                          </a:solidFill>
                          <a:latin typeface="Meiryo UI" pitchFamily="50" charset="-128"/>
                          <a:ea typeface="Meiryo UI" pitchFamily="50" charset="-128"/>
                          <a:cs typeface="Meiryo UI" pitchFamily="50" charset="-128"/>
                        </a:rPr>
                        <a:t>①</a:t>
                      </a:r>
                      <a:r>
                        <a:rPr kumimoji="1" lang="en-US" altLang="ja-JP" sz="1000" b="0" dirty="0" smtClean="0">
                          <a:solidFill>
                            <a:schemeClr val="tx1"/>
                          </a:solidFill>
                          <a:latin typeface="Meiryo UI" pitchFamily="50" charset="-128"/>
                          <a:ea typeface="Meiryo UI" pitchFamily="50" charset="-128"/>
                          <a:cs typeface="Meiryo UI" pitchFamily="50" charset="-128"/>
                        </a:rPr>
                        <a:t>EU</a:t>
                      </a:r>
                      <a:r>
                        <a:rPr kumimoji="1" lang="ja-JP" altLang="en-US" sz="1000" b="0" dirty="0" smtClean="0">
                          <a:solidFill>
                            <a:schemeClr val="tx1"/>
                          </a:solidFill>
                          <a:latin typeface="Meiryo UI" pitchFamily="50" charset="-128"/>
                          <a:ea typeface="Meiryo UI" pitchFamily="50" charset="-128"/>
                          <a:cs typeface="Meiryo UI" pitchFamily="50" charset="-128"/>
                        </a:rPr>
                        <a:t>の価格</a:t>
                      </a: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a:t>
                      </a:r>
                      <a:r>
                        <a:rPr kumimoji="1" lang="en-US" altLang="ja-JP" sz="1000" b="0" dirty="0" smtClean="0">
                          <a:solidFill>
                            <a:schemeClr val="tx1"/>
                          </a:solidFill>
                          <a:latin typeface="Meiryo UI" pitchFamily="50" charset="-128"/>
                          <a:ea typeface="Meiryo UI" pitchFamily="50" charset="-128"/>
                          <a:cs typeface="Meiryo UI" pitchFamily="50" charset="-128"/>
                        </a:rPr>
                        <a:t>30)</a:t>
                      </a:r>
                      <a:r>
                        <a:rPr kumimoji="1" lang="ja-JP" altLang="en-US" sz="1000" b="0" dirty="0" smtClean="0">
                          <a:solidFill>
                            <a:schemeClr val="tx1"/>
                          </a:solidFill>
                          <a:latin typeface="Meiryo UI" pitchFamily="50" charset="-128"/>
                          <a:ea typeface="Meiryo UI" pitchFamily="50" charset="-128"/>
                          <a:cs typeface="Meiryo UI" pitchFamily="50" charset="-128"/>
                        </a:rPr>
                        <a:t>を基に設定</a:t>
                      </a:r>
                      <a:endParaRPr kumimoji="1" lang="en-US" altLang="ja-JP" sz="1000" b="0" dirty="0" smtClean="0">
                        <a:solidFill>
                          <a:schemeClr val="tx1"/>
                        </a:solidFill>
                        <a:latin typeface="Meiryo UI" pitchFamily="50" charset="-128"/>
                        <a:ea typeface="Meiryo UI" pitchFamily="50" charset="-128"/>
                        <a:cs typeface="Meiryo UI" pitchFamily="50" charset="-128"/>
                      </a:endParaRPr>
                    </a:p>
                    <a:p>
                      <a:pPr algn="r"/>
                      <a:r>
                        <a:rPr kumimoji="1" lang="ja-JP" altLang="en-US" sz="1000" b="0" dirty="0" smtClean="0">
                          <a:solidFill>
                            <a:schemeClr val="tx1"/>
                          </a:solidFill>
                          <a:latin typeface="Meiryo UI" pitchFamily="50" charset="-128"/>
                          <a:ea typeface="Meiryo UI" pitchFamily="50" charset="-128"/>
                          <a:cs typeface="Meiryo UI" pitchFamily="50" charset="-128"/>
                        </a:rPr>
                        <a:t>②€</a:t>
                      </a:r>
                      <a:r>
                        <a:rPr kumimoji="1" lang="en-US" altLang="ja-JP" sz="1000" b="0" dirty="0" smtClean="0">
                          <a:solidFill>
                            <a:schemeClr val="tx1"/>
                          </a:solidFill>
                          <a:latin typeface="Meiryo UI" pitchFamily="50" charset="-128"/>
                          <a:ea typeface="Meiryo UI" pitchFamily="50" charset="-128"/>
                          <a:cs typeface="Meiryo UI" pitchFamily="50" charset="-128"/>
                        </a:rPr>
                        <a:t>50</a:t>
                      </a:r>
                      <a:endParaRPr kumimoji="1" lang="ja-JP" altLang="en-US" sz="10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000" b="0" dirty="0" smtClean="0">
                          <a:solidFill>
                            <a:schemeClr val="tx1"/>
                          </a:solidFill>
                          <a:latin typeface="Meiryo UI" pitchFamily="50" charset="-128"/>
                          <a:ea typeface="Meiryo UI" pitchFamily="50" charset="-128"/>
                          <a:cs typeface="Meiryo UI" pitchFamily="50" charset="-128"/>
                        </a:rPr>
                        <a:t>高効率ウォーターポンプなどの低炭素技術への投資促進</a:t>
                      </a:r>
                      <a:endParaRPr kumimoji="1" lang="en-US" altLang="ja-JP" sz="1000" b="0"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600" b="0" dirty="0" smtClean="0">
                          <a:solidFill>
                            <a:schemeClr val="tx1"/>
                          </a:solidFill>
                          <a:latin typeface="Meiryo UI" pitchFamily="50" charset="-128"/>
                          <a:ea typeface="Meiryo UI" pitchFamily="50" charset="-128"/>
                          <a:cs typeface="Meiryo UI" pitchFamily="50" charset="-128"/>
                        </a:rPr>
                        <a:t>Solvay</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2016</a:t>
                      </a:r>
                      <a:r>
                        <a:rPr kumimoji="1" lang="ja-JP" altLang="en-US" sz="1600" b="0" dirty="0" smtClean="0">
                          <a:solidFill>
                            <a:schemeClr val="tx1"/>
                          </a:solidFill>
                          <a:latin typeface="Meiryo UI" pitchFamily="50" charset="-128"/>
                          <a:ea typeface="Meiryo UI" pitchFamily="50" charset="-128"/>
                          <a:cs typeface="Meiryo UI" pitchFamily="50" charset="-128"/>
                        </a:rPr>
                        <a:t>年</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ja-JP" altLang="en-US" sz="1600" b="0" dirty="0" smtClean="0">
                          <a:solidFill>
                            <a:schemeClr val="tx1"/>
                          </a:solidFill>
                          <a:latin typeface="Meiryo UI" pitchFamily="50" charset="-128"/>
                          <a:ea typeface="Meiryo UI" pitchFamily="50" charset="-128"/>
                          <a:cs typeface="Meiryo UI" pitchFamily="50" charset="-128"/>
                        </a:rPr>
                        <a:t>€</a:t>
                      </a:r>
                      <a:r>
                        <a:rPr kumimoji="1" lang="en-US" altLang="ja-JP" sz="1600" b="0" dirty="0" smtClean="0">
                          <a:solidFill>
                            <a:schemeClr val="tx1"/>
                          </a:solidFill>
                          <a:latin typeface="Meiryo UI" pitchFamily="50" charset="-128"/>
                          <a:ea typeface="Meiryo UI" pitchFamily="50" charset="-128"/>
                          <a:cs typeface="Meiryo UI" pitchFamily="50" charset="-128"/>
                        </a:rPr>
                        <a:t>25</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000" smtClean="0">
                          <a:latin typeface="Meiryo UI" panose="020B0604030504040204" pitchFamily="50" charset="-128"/>
                          <a:ea typeface="Meiryo UI" panose="020B0604030504040204" pitchFamily="50" charset="-128"/>
                          <a:cs typeface="Meiryo UI" panose="020B0604030504040204" pitchFamily="50" charset="-128"/>
                        </a:rPr>
                        <a:t>すべて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の投資決定において、気候問題対策を考慮に入れたものにする</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42413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600" b="0" dirty="0" smtClean="0">
                          <a:solidFill>
                            <a:schemeClr val="tx1"/>
                          </a:solidFill>
                          <a:latin typeface="Meiryo UI" pitchFamily="50" charset="-128"/>
                          <a:ea typeface="Meiryo UI" pitchFamily="50" charset="-128"/>
                          <a:cs typeface="Meiryo UI" pitchFamily="50" charset="-128"/>
                        </a:rPr>
                        <a:t>TOTAL</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en-US" altLang="ja-JP" sz="1600" b="0" dirty="0" smtClean="0">
                          <a:solidFill>
                            <a:schemeClr val="tx1"/>
                          </a:solidFill>
                          <a:latin typeface="Meiryo UI" pitchFamily="50" charset="-128"/>
                          <a:ea typeface="Meiryo UI" pitchFamily="50" charset="-128"/>
                          <a:cs typeface="Meiryo UI" pitchFamily="50" charset="-128"/>
                        </a:rPr>
                        <a:t>2016</a:t>
                      </a:r>
                      <a:r>
                        <a:rPr kumimoji="1" lang="ja-JP" altLang="en-US" sz="1600" b="0" dirty="0" smtClean="0">
                          <a:solidFill>
                            <a:schemeClr val="tx1"/>
                          </a:solidFill>
                          <a:latin typeface="Meiryo UI" pitchFamily="50" charset="-128"/>
                          <a:ea typeface="Meiryo UI" pitchFamily="50" charset="-128"/>
                          <a:cs typeface="Meiryo UI" pitchFamily="50" charset="-128"/>
                        </a:rPr>
                        <a:t>年</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r"/>
                      <a:r>
                        <a:rPr kumimoji="1" lang="ja-JP" altLang="en-US" sz="1600" b="0" dirty="0" smtClean="0">
                          <a:solidFill>
                            <a:schemeClr val="tx1"/>
                          </a:solidFill>
                          <a:latin typeface="Meiryo UI" pitchFamily="50" charset="-128"/>
                          <a:ea typeface="Meiryo UI" pitchFamily="50" charset="-128"/>
                          <a:cs typeface="Meiryo UI" pitchFamily="50" charset="-128"/>
                        </a:rPr>
                        <a:t>＄</a:t>
                      </a:r>
                      <a:r>
                        <a:rPr kumimoji="1" lang="en-US" altLang="ja-JP" sz="1600" b="0" dirty="0" smtClean="0">
                          <a:solidFill>
                            <a:schemeClr val="tx1"/>
                          </a:solidFill>
                          <a:latin typeface="Meiryo UI" pitchFamily="50" charset="-128"/>
                          <a:ea typeface="Meiryo UI" pitchFamily="50" charset="-128"/>
                          <a:cs typeface="Meiryo UI" pitchFamily="50" charset="-128"/>
                        </a:rPr>
                        <a:t>40</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低炭素技術への研究投資などの気候変動プロジェクトと長期戦略の実行可能性を確実なものとする</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bl>
          </a:graphicData>
        </a:graphic>
      </p:graphicFrame>
      <p:sp>
        <p:nvSpPr>
          <p:cNvPr id="12" name="テキスト ボックス 11"/>
          <p:cNvSpPr txBox="1">
            <a:spLocks noChangeArrowheads="1"/>
          </p:cNvSpPr>
          <p:nvPr/>
        </p:nvSpPr>
        <p:spPr bwMode="auto">
          <a:xfrm>
            <a:off x="593724" y="6517756"/>
            <a:ext cx="90364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smtClean="0">
                <a:solidFill>
                  <a:srgbClr val="000000"/>
                </a:solidFill>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＜取組説明＞</a:t>
            </a:r>
            <a:r>
              <a:rPr lang="en-US" altLang="ja-JP" sz="1000" dirty="0" smtClean="0">
                <a:solidFill>
                  <a:srgbClr val="000000"/>
                </a:solidFill>
                <a:latin typeface="Meiryo UI" pitchFamily="50" charset="-128"/>
                <a:ea typeface="Meiryo UI" pitchFamily="50" charset="-128"/>
                <a:cs typeface="Meiryo UI" pitchFamily="50" charset="-128"/>
              </a:rPr>
              <a:t>WE </a:t>
            </a:r>
            <a:r>
              <a:rPr lang="en-US" altLang="ja-JP" sz="1000" dirty="0">
                <a:solidFill>
                  <a:srgbClr val="000000"/>
                </a:solidFill>
                <a:latin typeface="Meiryo UI" pitchFamily="50" charset="-128"/>
                <a:ea typeface="Meiryo UI" pitchFamily="50" charset="-128"/>
                <a:cs typeface="Meiryo UI" pitchFamily="50" charset="-128"/>
              </a:rPr>
              <a:t>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smtClean="0">
                <a:solidFill>
                  <a:srgbClr val="000000"/>
                </a:solidFill>
                <a:latin typeface="Meiryo UI" pitchFamily="50" charset="-128"/>
                <a:ea typeface="Meiryo UI" pitchFamily="50" charset="-128"/>
                <a:cs typeface="Meiryo UI" pitchFamily="50" charset="-128"/>
              </a:rPr>
              <a:t>Carbon</a:t>
            </a:r>
            <a:r>
              <a:rPr lang="ja-JP" altLang="en-US" sz="1000" dirty="0" smtClean="0">
                <a:solidFill>
                  <a:srgbClr val="000000"/>
                </a:solidFill>
                <a:latin typeface="Meiryo UI" pitchFamily="50" charset="-128"/>
                <a:ea typeface="Meiryo UI" pitchFamily="50" charset="-128"/>
                <a:cs typeface="Meiryo UI" pitchFamily="50" charset="-128"/>
              </a:rPr>
              <a:t> </a:t>
            </a:r>
            <a:r>
              <a:rPr lang="en-US" altLang="ja-JP" sz="1000" dirty="0" smtClean="0">
                <a:solidFill>
                  <a:srgbClr val="000000"/>
                </a:solidFill>
                <a:latin typeface="Meiryo UI" pitchFamily="50" charset="-128"/>
                <a:ea typeface="Meiryo UI" pitchFamily="50" charset="-128"/>
                <a:cs typeface="Meiryo UI" pitchFamily="50" charset="-128"/>
              </a:rPr>
              <a:t>pricing</a:t>
            </a:r>
            <a:endParaRPr lang="en-US" altLang="ja-JP" sz="1000" dirty="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https://www.wemeanbusinesscoalition.org/commitment/put-a-price-on-carbon/</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a:t>
            </a:r>
            <a:r>
              <a:rPr lang="ja-JP" altLang="en-US" sz="1000" dirty="0" smtClean="0">
                <a:solidFill>
                  <a:srgbClr val="000000"/>
                </a:solidFill>
                <a:latin typeface="Meiryo UI" pitchFamily="50" charset="-128"/>
                <a:ea typeface="Meiryo UI" pitchFamily="50" charset="-128"/>
                <a:cs typeface="Meiryo UI" pitchFamily="50" charset="-128"/>
              </a:rPr>
              <a:t>作成</a:t>
            </a:r>
            <a:endParaRPr lang="en-US" altLang="ja-JP" sz="1000" dirty="0" smtClean="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ja-JP" altLang="en-US" sz="1000" dirty="0" smtClean="0">
                <a:solidFill>
                  <a:srgbClr val="000000"/>
                </a:solidFill>
                <a:latin typeface="Meiryo UI" pitchFamily="50" charset="-128"/>
                <a:ea typeface="Meiryo UI" pitchFamily="50" charset="-128"/>
                <a:cs typeface="Meiryo UI" pitchFamily="50" charset="-128"/>
              </a:rPr>
              <a:t>＜参加企業例＞</a:t>
            </a:r>
            <a:r>
              <a:rPr lang="en-US" altLang="ja-JP" sz="1000" dirty="0" smtClean="0">
                <a:solidFill>
                  <a:srgbClr val="000000"/>
                </a:solidFill>
                <a:latin typeface="Meiryo UI" pitchFamily="50" charset="-128"/>
                <a:ea typeface="Meiryo UI" pitchFamily="50" charset="-128"/>
                <a:cs typeface="Meiryo UI" pitchFamily="50" charset="-128"/>
              </a:rPr>
              <a:t>CDP</a:t>
            </a:r>
            <a:r>
              <a:rPr lang="ja-JP" altLang="en-US" sz="1000" dirty="0">
                <a:solidFill>
                  <a:srgbClr val="000000"/>
                </a:solidFill>
                <a:latin typeface="Meiryo UI" pitchFamily="50" charset="-128"/>
                <a:ea typeface="Meiryo UI" pitchFamily="50" charset="-128"/>
                <a:cs typeface="Meiryo UI" pitchFamily="50" charset="-128"/>
              </a:rPr>
              <a:t>ホームページ　データとインサイト リサーチページ内「</a:t>
            </a:r>
            <a:r>
              <a:rPr lang="en-US" altLang="ja-JP" sz="1000" dirty="0">
                <a:solidFill>
                  <a:srgbClr val="000000"/>
                </a:solidFill>
                <a:latin typeface="Meiryo UI" pitchFamily="50" charset="-128"/>
                <a:ea typeface="Meiryo UI" pitchFamily="50" charset="-128"/>
                <a:cs typeface="Meiryo UI" pitchFamily="50" charset="-128"/>
              </a:rPr>
              <a:t>Carbon Price report 2016</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https://www.cdp.net/ja/reports/downloads/1132</a:t>
            </a:r>
            <a:r>
              <a:rPr lang="ja-JP" altLang="en-US" sz="1000" dirty="0">
                <a:solidFill>
                  <a:srgbClr val="000000"/>
                </a:solidFill>
                <a:latin typeface="Meiryo UI" pitchFamily="50" charset="-128"/>
                <a:ea typeface="Meiryo UI" pitchFamily="50" charset="-128"/>
                <a:cs typeface="Meiryo UI" pitchFamily="50" charset="-128"/>
              </a:rPr>
              <a:t>）、</a:t>
            </a:r>
            <a:endParaRPr lang="en-US" altLang="ja-JP" sz="1000" dirty="0">
              <a:solidFill>
                <a:srgbClr val="000000"/>
              </a:solidFill>
              <a:latin typeface="Meiryo UI" pitchFamily="50" charset="-128"/>
              <a:ea typeface="Meiryo UI" pitchFamily="50" charset="-128"/>
              <a:cs typeface="Meiryo UI" pitchFamily="50" charset="-128"/>
            </a:endParaRPr>
          </a:p>
          <a:p>
            <a:pPr marL="352425"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i4ce</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publications 3</a:t>
            </a:r>
            <a:r>
              <a:rPr lang="ja-JP" altLang="en-US" sz="1000" dirty="0">
                <a:solidFill>
                  <a:srgbClr val="000000"/>
                </a:solidFill>
                <a:latin typeface="Meiryo UI" pitchFamily="50" charset="-128"/>
                <a:ea typeface="Meiryo UI" pitchFamily="50" charset="-128"/>
                <a:cs typeface="Meiryo UI" pitchFamily="50" charset="-128"/>
              </a:rPr>
              <a:t>ページ目　「</a:t>
            </a:r>
            <a:r>
              <a:rPr lang="en-US" altLang="ja-JP" sz="1000" dirty="0">
                <a:solidFill>
                  <a:srgbClr val="000000"/>
                </a:solidFill>
                <a:latin typeface="Meiryo UI" pitchFamily="50" charset="-128"/>
                <a:ea typeface="Meiryo UI" pitchFamily="50" charset="-128"/>
                <a:cs typeface="Meiryo UI" pitchFamily="50" charset="-128"/>
              </a:rPr>
              <a:t>Prix</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interne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du</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carbone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une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pratique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montante</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en</a:t>
            </a:r>
            <a:r>
              <a:rPr lang="ja-JP" altLang="en-US" sz="1000" dirty="0">
                <a:solidFill>
                  <a:srgbClr val="000000"/>
                </a:solidFill>
                <a:latin typeface="Meiryo UI" pitchFamily="50" charset="-128"/>
                <a:ea typeface="Meiryo UI" pitchFamily="50" charset="-128"/>
                <a:cs typeface="Meiryo UI" pitchFamily="50" charset="-128"/>
              </a:rPr>
              <a:t> </a:t>
            </a:r>
            <a:r>
              <a:rPr lang="en-US" altLang="ja-JP" sz="1000" dirty="0" err="1">
                <a:solidFill>
                  <a:srgbClr val="000000"/>
                </a:solidFill>
                <a:latin typeface="Meiryo UI" pitchFamily="50" charset="-128"/>
                <a:ea typeface="Meiryo UI" pitchFamily="50" charset="-128"/>
                <a:cs typeface="Meiryo UI" pitchFamily="50" charset="-128"/>
              </a:rPr>
              <a:t>entreprise</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http://www.i4ce.org/publications/page/3/</a:t>
            </a:r>
            <a:r>
              <a:rPr lang="ja-JP" altLang="en-US" sz="1000" dirty="0">
                <a:solidFill>
                  <a:srgbClr val="000000"/>
                </a:solidFill>
                <a:latin typeface="Meiryo UI" pitchFamily="50" charset="-128"/>
                <a:ea typeface="Meiryo UI" pitchFamily="50" charset="-128"/>
                <a:cs typeface="Meiryo UI" pitchFamily="50" charset="-128"/>
              </a:rPr>
              <a:t>）より作成</a:t>
            </a:r>
            <a:endParaRPr lang="en-US" altLang="ja-JP" sz="1000" dirty="0">
              <a:solidFill>
                <a:srgbClr val="000000"/>
              </a:solidFill>
              <a:latin typeface="Meiryo UI" pitchFamily="50" charset="-128"/>
              <a:ea typeface="Meiryo UI" pitchFamily="50" charset="-128"/>
              <a:cs typeface="Meiryo UI" pitchFamily="50" charset="-128"/>
            </a:endParaRPr>
          </a:p>
        </p:txBody>
      </p:sp>
      <p:sp>
        <p:nvSpPr>
          <p:cNvPr id="13" name="テキスト ボックス 12"/>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68550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気候変動対策への責任ある関与へのコミット</a:t>
            </a:r>
            <a:endParaRPr kumimoji="1" lang="ja-JP" altLang="en-US"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kumimoji="1" lang="ja-JP" altLang="en-US" dirty="0" smtClean="0"/>
              <a:t>実現に向けて（</a:t>
            </a:r>
            <a:r>
              <a:rPr kumimoji="1" lang="en-US" altLang="ja-JP" dirty="0" smtClean="0"/>
              <a:t>Enablers</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1404382"/>
          </a:xfrm>
        </p:spPr>
        <p:txBody>
          <a:bodyPr/>
          <a:lstStyle/>
          <a:p>
            <a:pPr marL="273050" indent="-273050"/>
            <a:r>
              <a:rPr lang="ja-JP" altLang="en-US" dirty="0"/>
              <a:t>企業に対し、ガイドラインに基づいた気候変動対策と毎年の進捗報告を促す取組</a:t>
            </a:r>
            <a:endParaRPr lang="en-US" altLang="ja-JP" dirty="0"/>
          </a:p>
          <a:p>
            <a:pPr marL="273050" indent="-273050"/>
            <a:r>
              <a:rPr lang="en-US" altLang="ja-JP" dirty="0"/>
              <a:t>WRI</a:t>
            </a:r>
            <a:r>
              <a:rPr lang="ja-JP" altLang="en-US" dirty="0" err="1"/>
              <a:t>、</a:t>
            </a:r>
            <a:r>
              <a:rPr lang="en-US" altLang="ja-JP" dirty="0"/>
              <a:t>CDP</a:t>
            </a:r>
            <a:r>
              <a:rPr lang="ja-JP" altLang="en-US" dirty="0" err="1"/>
              <a:t>、</a:t>
            </a:r>
            <a:r>
              <a:rPr lang="en-US" altLang="ja-JP" dirty="0"/>
              <a:t>WWF</a:t>
            </a:r>
            <a:r>
              <a:rPr lang="ja-JP" altLang="en-US" dirty="0" err="1"/>
              <a:t>、</a:t>
            </a:r>
            <a:r>
              <a:rPr lang="en-US" altLang="ja-JP" dirty="0"/>
              <a:t>Ceres</a:t>
            </a:r>
            <a:r>
              <a:rPr lang="ja-JP" altLang="en-US" dirty="0" err="1"/>
              <a:t>、</a:t>
            </a:r>
            <a:r>
              <a:rPr lang="en-US" altLang="ja-JP" dirty="0"/>
              <a:t>The</a:t>
            </a:r>
            <a:r>
              <a:rPr lang="ja-JP" altLang="en-US" dirty="0"/>
              <a:t> </a:t>
            </a:r>
            <a:r>
              <a:rPr lang="en-US" altLang="ja-JP" dirty="0"/>
              <a:t>Climate Group</a:t>
            </a:r>
            <a:r>
              <a:rPr lang="ja-JP" altLang="en-US" dirty="0"/>
              <a:t>が共同して実施。ガイドラインも共同作成</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smtClean="0">
                <a:solidFill>
                  <a:srgbClr val="FF0000"/>
                </a:solidFill>
              </a:rPr>
              <a:t>129</a:t>
            </a:r>
            <a:r>
              <a:rPr lang="ja-JP" altLang="en-US" b="1" dirty="0" smtClean="0">
                <a:solidFill>
                  <a:srgbClr val="FF0000"/>
                </a:solidFill>
              </a:rPr>
              <a:t>社</a:t>
            </a:r>
            <a:r>
              <a:rPr lang="ja-JP" altLang="en-US" b="1" dirty="0">
                <a:solidFill>
                  <a:srgbClr val="FF0000"/>
                </a:solidFill>
              </a:rPr>
              <a:t>、うち日本企業は</a:t>
            </a:r>
            <a:r>
              <a:rPr lang="en-US" altLang="ja-JP" b="1" dirty="0">
                <a:solidFill>
                  <a:srgbClr val="FF0000"/>
                </a:solidFill>
              </a:rPr>
              <a:t>6</a:t>
            </a:r>
            <a:r>
              <a:rPr lang="ja-JP" altLang="en-US" b="1" dirty="0" smtClean="0">
                <a:solidFill>
                  <a:srgbClr val="FF0000"/>
                </a:solidFill>
              </a:rPr>
              <a:t>社</a:t>
            </a:r>
            <a:endParaRPr lang="en-US" altLang="ja-JP" b="1" dirty="0">
              <a:solidFill>
                <a:srgbClr val="FF0000"/>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435353886"/>
              </p:ext>
            </p:extLst>
          </p:nvPr>
        </p:nvGraphicFramePr>
        <p:xfrm>
          <a:off x="507966" y="3040843"/>
          <a:ext cx="9648828" cy="3061293"/>
        </p:xfrm>
        <a:graphic>
          <a:graphicData uri="http://schemas.openxmlformats.org/drawingml/2006/table">
            <a:tbl>
              <a:tblPr firstRow="1" bandRow="1"/>
              <a:tblGrid>
                <a:gridCol w="2412207">
                  <a:extLst>
                    <a:ext uri="{9D8B030D-6E8A-4147-A177-3AD203B41FA5}">
                      <a16:colId xmlns:a16="http://schemas.microsoft.com/office/drawing/2014/main" xmlns="" val="20000"/>
                    </a:ext>
                  </a:extLst>
                </a:gridCol>
                <a:gridCol w="2412207">
                  <a:extLst>
                    <a:ext uri="{9D8B030D-6E8A-4147-A177-3AD203B41FA5}">
                      <a16:colId xmlns:a16="http://schemas.microsoft.com/office/drawing/2014/main" xmlns="" val="20004"/>
                    </a:ext>
                  </a:extLst>
                </a:gridCol>
                <a:gridCol w="2412207"/>
                <a:gridCol w="2412207"/>
              </a:tblGrid>
              <a:tr h="501764">
                <a:tc gridSpan="4">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参加企業の例</a:t>
                      </a:r>
                      <a:endParaRPr kumimoji="1" lang="en-US" altLang="ja-JP" sz="1600" b="1" dirty="0" smtClean="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pPr algn="ctr"/>
                      <a:endParaRPr kumimoji="1" lang="ja-JP" altLang="en-US" sz="1600" b="1" dirty="0">
                        <a:solidFill>
                          <a:schemeClr val="tx1"/>
                        </a:solidFill>
                        <a:latin typeface="Meiryo UI" pitchFamily="50" charset="-128"/>
                        <a:ea typeface="Meiryo UI" pitchFamily="50" charset="-128"/>
                        <a:cs typeface="Meiryo UI" pitchFamily="50" charset="-128"/>
                      </a:endParaRPr>
                    </a:p>
                  </a:txBody>
                  <a:tcPr marL="91420" marR="91420" marT="42221" marB="42221"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43915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花王</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近畿日本鉄道</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rgbClr val="FF0000"/>
                          </a:solidFill>
                          <a:latin typeface="Meiryo UI" pitchFamily="50" charset="-128"/>
                          <a:ea typeface="Meiryo UI" pitchFamily="50" charset="-128"/>
                          <a:cs typeface="Meiryo UI" pitchFamily="50" charset="-128"/>
                        </a:rPr>
                        <a:t>コニカミノルタ</a:t>
                      </a:r>
                      <a:endParaRPr kumimoji="1" lang="en-US" altLang="ja-JP" sz="1600" b="1" dirty="0" smtClean="0">
                        <a:solidFill>
                          <a:srgbClr val="FF0000"/>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富士フイルムホールディングス</a:t>
                      </a:r>
                      <a:endPar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本田技研工業</a:t>
                      </a:r>
                      <a:endPar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リコー</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AXA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Group</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BNP</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Paribas</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Danone</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Fiat</a:t>
                      </a:r>
                      <a:r>
                        <a:rPr lang="ja-JP" altLang="en-US" sz="16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Chrysler</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GlaxoSmithKline</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H&amp;M</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IKEA</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Kellog</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Landsec</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Nestlé</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Renault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salesforce.com</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Suez</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Tesco</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24074">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Tiffany &amp; Co.</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Unilever plc</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Vodafone Group</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Wipro</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テキスト ボックス 20"/>
          <p:cNvSpPr txBox="1">
            <a:spLocks noChangeArrowheads="1"/>
          </p:cNvSpPr>
          <p:nvPr/>
        </p:nvSpPr>
        <p:spPr bwMode="auto">
          <a:xfrm>
            <a:off x="599439" y="6959014"/>
            <a:ext cx="867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Responsible Climate Policy</a:t>
            </a:r>
          </a:p>
          <a:p>
            <a:pPr marL="273050"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https://www.wemeanbusinesscoalition.org/commitment/responsible-engagement-in-climate-policy/</a:t>
            </a:r>
            <a:r>
              <a:rPr lang="ja-JP" altLang="en-US" sz="1000" dirty="0">
                <a:solidFill>
                  <a:srgbClr val="000000"/>
                </a:solidFill>
                <a:latin typeface="Meiryo UI" pitchFamily="50" charset="-128"/>
                <a:ea typeface="Meiryo UI" pitchFamily="50" charset="-128"/>
                <a:cs typeface="Meiryo UI" pitchFamily="50" charset="-128"/>
              </a:rPr>
              <a:t>）より作成</a:t>
            </a:r>
          </a:p>
        </p:txBody>
      </p:sp>
      <p:sp>
        <p:nvSpPr>
          <p:cNvPr id="15" name="テキスト ボックス 14"/>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5140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sz="2200" dirty="0" smtClean="0"/>
              <a:t>気候変動関連財務情報開示タスクフォースによる提言へのコミット</a:t>
            </a:r>
            <a:endParaRPr kumimoji="1" lang="ja-JP" altLang="en-US" sz="2200" dirty="0"/>
          </a:p>
        </p:txBody>
      </p:sp>
      <p:sp>
        <p:nvSpPr>
          <p:cNvPr id="4" name="コンテンツ プレースホルダー 3"/>
          <p:cNvSpPr>
            <a:spLocks noGrp="1"/>
          </p:cNvSpPr>
          <p:nvPr>
            <p:ph sz="quarter" idx="11"/>
          </p:nvPr>
        </p:nvSpPr>
        <p:spPr/>
        <p:txBody>
          <a:bodyPr/>
          <a:lstStyle/>
          <a:p>
            <a:r>
              <a:rPr kumimoji="1" lang="en-US" altLang="ja-JP" dirty="0" smtClean="0"/>
              <a:t>We Mean Business</a:t>
            </a:r>
            <a:r>
              <a:rPr kumimoji="1" lang="ja-JP" altLang="en-US" dirty="0" smtClean="0"/>
              <a:t>の取組</a:t>
            </a:r>
            <a:r>
              <a:rPr kumimoji="1" lang="en-US" altLang="ja-JP" dirty="0" smtClean="0"/>
              <a:t>【</a:t>
            </a:r>
            <a:r>
              <a:rPr kumimoji="1" lang="ja-JP" altLang="en-US" dirty="0" smtClean="0"/>
              <a:t>実現に向けて（</a:t>
            </a:r>
            <a:r>
              <a:rPr kumimoji="1" lang="en-US" altLang="ja-JP" dirty="0" smtClean="0"/>
              <a:t>Enablers</a:t>
            </a:r>
            <a:r>
              <a:rPr kumimoji="1" lang="ja-JP" altLang="en-US" dirty="0" smtClean="0"/>
              <a:t>）</a:t>
            </a:r>
            <a:r>
              <a:rPr kumimoji="1" lang="en-US" altLang="ja-JP" dirty="0" smtClean="0"/>
              <a:t>】</a:t>
            </a:r>
            <a:endParaRPr kumimoji="1" lang="ja-JP" altLang="en-US" dirty="0"/>
          </a:p>
        </p:txBody>
      </p:sp>
      <p:sp>
        <p:nvSpPr>
          <p:cNvPr id="14" name="コンテンツ プレースホルダー 4"/>
          <p:cNvSpPr>
            <a:spLocks noGrp="1"/>
          </p:cNvSpPr>
          <p:nvPr>
            <p:ph sz="quarter" idx="12"/>
          </p:nvPr>
        </p:nvSpPr>
        <p:spPr>
          <a:xfrm>
            <a:off x="161925" y="1110920"/>
            <a:ext cx="10367963" cy="2019935"/>
          </a:xfrm>
        </p:spPr>
        <p:txBody>
          <a:bodyPr/>
          <a:lstStyle/>
          <a:p>
            <a:pPr marL="273050" indent="-273050"/>
            <a:r>
              <a:rPr lang="ja-JP" altLang="en-US" dirty="0"/>
              <a:t>企業に、気候関連財務情報開示タスクフォース（</a:t>
            </a:r>
            <a:r>
              <a:rPr lang="en-US" altLang="ja-JP" dirty="0"/>
              <a:t>TCFD</a:t>
            </a:r>
            <a:r>
              <a:rPr lang="ja-JP" altLang="en-US" dirty="0"/>
              <a:t>）による提言を実施するように促す取組。以前の「⑤信認義務として主要な報告において気候変動情報を開示」を更新したもので、そこでの参加企業は「</a:t>
            </a:r>
            <a:r>
              <a:rPr lang="en-US" altLang="ja-JP" dirty="0"/>
              <a:t>CDSB</a:t>
            </a:r>
            <a:r>
              <a:rPr lang="ja-JP" altLang="en-US" dirty="0"/>
              <a:t>声明への署名企業」として等取組に含む</a:t>
            </a:r>
            <a:endParaRPr lang="en-US" altLang="ja-JP" dirty="0"/>
          </a:p>
          <a:p>
            <a:pPr marL="273050" indent="-273050"/>
            <a:r>
              <a:rPr lang="ja-JP" altLang="en-US" dirty="0"/>
              <a:t>気候変動開示基準委員会（</a:t>
            </a:r>
            <a:r>
              <a:rPr lang="en-US" altLang="ja-JP" dirty="0"/>
              <a:t>Climate</a:t>
            </a:r>
            <a:r>
              <a:rPr lang="ja-JP" altLang="en-US" dirty="0"/>
              <a:t> </a:t>
            </a:r>
            <a:r>
              <a:rPr lang="en-US" altLang="ja-JP" dirty="0"/>
              <a:t>Disclosure</a:t>
            </a:r>
            <a:r>
              <a:rPr lang="ja-JP" altLang="en-US" dirty="0"/>
              <a:t> </a:t>
            </a:r>
            <a:r>
              <a:rPr lang="en-US" altLang="ja-JP" dirty="0"/>
              <a:t>Standards</a:t>
            </a:r>
            <a:r>
              <a:rPr lang="ja-JP" altLang="en-US" dirty="0"/>
              <a:t> </a:t>
            </a:r>
            <a:r>
              <a:rPr lang="en-US" altLang="ja-JP" dirty="0"/>
              <a:t>Board</a:t>
            </a:r>
            <a:r>
              <a:rPr lang="ja-JP" altLang="en-US" dirty="0"/>
              <a:t>）が実施</a:t>
            </a:r>
            <a:endParaRPr lang="en-US" altLang="ja-JP" dirty="0"/>
          </a:p>
          <a:p>
            <a:pPr marL="273050" indent="-273050"/>
            <a:r>
              <a:rPr lang="ja-JP" altLang="en-US" dirty="0"/>
              <a:t>コミットした企業は</a:t>
            </a:r>
            <a:r>
              <a:rPr lang="ja-JP" altLang="en-US" b="1" dirty="0">
                <a:solidFill>
                  <a:srgbClr val="FF0000"/>
                </a:solidFill>
              </a:rPr>
              <a:t>世界で</a:t>
            </a:r>
            <a:r>
              <a:rPr lang="en-US" altLang="ja-JP" b="1" dirty="0">
                <a:solidFill>
                  <a:srgbClr val="FF0000"/>
                </a:solidFill>
              </a:rPr>
              <a:t>165</a:t>
            </a:r>
            <a:r>
              <a:rPr lang="ja-JP" altLang="en-US" b="1" dirty="0">
                <a:solidFill>
                  <a:srgbClr val="FF0000"/>
                </a:solidFill>
              </a:rPr>
              <a:t>社、うち日本企業は</a:t>
            </a:r>
            <a:r>
              <a:rPr lang="en-US" altLang="ja-JP" b="1" dirty="0">
                <a:solidFill>
                  <a:srgbClr val="FF0000"/>
                </a:solidFill>
              </a:rPr>
              <a:t>4</a:t>
            </a:r>
            <a:r>
              <a:rPr lang="ja-JP" altLang="en-US" b="1" dirty="0">
                <a:solidFill>
                  <a:srgbClr val="FF0000"/>
                </a:solidFill>
              </a:rPr>
              <a:t>社</a:t>
            </a:r>
            <a:endParaRPr lang="en-US" altLang="ja-JP" b="1" dirty="0">
              <a:solidFill>
                <a:srgbClr val="FF0000"/>
              </a:solidFill>
            </a:endParaRPr>
          </a:p>
        </p:txBody>
      </p:sp>
      <p:sp>
        <p:nvSpPr>
          <p:cNvPr id="9" name="テキスト ボックス 8"/>
          <p:cNvSpPr txBox="1"/>
          <p:nvPr/>
        </p:nvSpPr>
        <p:spPr bwMode="auto">
          <a:xfrm>
            <a:off x="7815049" y="56824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81631512"/>
              </p:ext>
            </p:extLst>
          </p:nvPr>
        </p:nvGraphicFramePr>
        <p:xfrm>
          <a:off x="507966" y="3519009"/>
          <a:ext cx="9648828" cy="3051851"/>
        </p:xfrm>
        <a:graphic>
          <a:graphicData uri="http://schemas.openxmlformats.org/drawingml/2006/table">
            <a:tbl>
              <a:tblPr firstRow="1" bandRow="1"/>
              <a:tblGrid>
                <a:gridCol w="2412207">
                  <a:extLst>
                    <a:ext uri="{9D8B030D-6E8A-4147-A177-3AD203B41FA5}">
                      <a16:colId xmlns:a16="http://schemas.microsoft.com/office/drawing/2014/main" xmlns="" val="20001"/>
                    </a:ext>
                  </a:extLst>
                </a:gridCol>
                <a:gridCol w="2412207"/>
                <a:gridCol w="2412207"/>
                <a:gridCol w="2412207">
                  <a:extLst>
                    <a:ext uri="{9D8B030D-6E8A-4147-A177-3AD203B41FA5}">
                      <a16:colId xmlns:a16="http://schemas.microsoft.com/office/drawing/2014/main" xmlns="" val="20002"/>
                    </a:ext>
                  </a:extLst>
                </a:gridCol>
              </a:tblGrid>
              <a:tr h="410006">
                <a:tc gridSpan="4">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TCFD</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の提言実行をコミットしている企業事例</a:t>
                      </a:r>
                      <a:endPar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pPr algn="ctr"/>
                      <a:endParaRPr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tc>
                <a:tc hMerge="1">
                  <a:txBody>
                    <a:bodyPr/>
                    <a:lstStyle/>
                    <a:p>
                      <a:pPr algn="ctr"/>
                      <a:endParaRPr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tc>
                <a:tc hMerge="1">
                  <a:txBody>
                    <a:bodyPr/>
                    <a:lstStyle/>
                    <a:p>
                      <a:pPr algn="ct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tc>
              </a:tr>
              <a:tr h="432048">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Aviva</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Ferrovial</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Iberdrola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SA</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Marks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and</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Spencer</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32048">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Philips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Lighting</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Royal</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DSM</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Sopra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Steria</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Wipro</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32048">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500" b="1" dirty="0" smtClean="0">
                          <a:solidFill>
                            <a:schemeClr val="tx1"/>
                          </a:solidFill>
                          <a:latin typeface="Meiryo UI" pitchFamily="50" charset="-128"/>
                          <a:ea typeface="Meiryo UI" pitchFamily="50" charset="-128"/>
                          <a:cs typeface="Meiryo UI" pitchFamily="50" charset="-128"/>
                        </a:rPr>
                        <a:t>CDSB</a:t>
                      </a:r>
                      <a:r>
                        <a:rPr kumimoji="1" lang="ja-JP" altLang="en-US" sz="1500" b="1" dirty="0" smtClean="0">
                          <a:solidFill>
                            <a:schemeClr val="tx1"/>
                          </a:solidFill>
                          <a:latin typeface="Meiryo UI" pitchFamily="50" charset="-128"/>
                          <a:ea typeface="Meiryo UI" pitchFamily="50" charset="-128"/>
                          <a:cs typeface="Meiryo UI" pitchFamily="50" charset="-128"/>
                        </a:rPr>
                        <a:t>声明への署名企業</a:t>
                      </a: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500" b="1" dirty="0">
                        <a:solidFill>
                          <a:schemeClr val="tx1"/>
                        </a:solidFill>
                        <a:latin typeface="Meiryo UI" pitchFamily="50" charset="-128"/>
                        <a:ea typeface="Meiryo UI" pitchFamily="50" charset="-128"/>
                        <a:cs typeface="Meiryo UI" pitchFamily="50" charset="-128"/>
                      </a:endParaRPr>
                    </a:p>
                  </a:txBody>
                  <a:tcPr marL="91420" marR="91420" marT="42221" marB="42221" anchor="ctr"/>
                </a:tc>
                <a:extLst>
                  <a:ext uri="{0D108BD9-81ED-4DB2-BD59-A6C34878D82A}">
                    <a16:rowId xmlns:a16="http://schemas.microsoft.com/office/drawing/2014/main" xmlns="" val="10000"/>
                  </a:ext>
                </a:extLst>
              </a:tr>
              <a:tr h="29186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キリンホールディングス</a:t>
                      </a:r>
                      <a:endParaRPr lang="en-US" altLang="ja-JP"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コニカミノルタ</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日産自動車</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本田技研工業</a:t>
                      </a:r>
                      <a:endParaRPr lang="en-US" altLang="ja-JP"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485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600" b="0" dirty="0" smtClean="0">
                          <a:solidFill>
                            <a:schemeClr val="tx1"/>
                          </a:solidFill>
                          <a:latin typeface="Meiryo UI" pitchFamily="50" charset="-128"/>
                          <a:ea typeface="Meiryo UI" pitchFamily="50" charset="-128"/>
                          <a:cs typeface="Meiryo UI" pitchFamily="50" charset="-128"/>
                        </a:rPr>
                        <a:t>AXA</a:t>
                      </a:r>
                      <a:endParaRPr kumimoji="1" lang="ja-JP" altLang="en-US" sz="1600" b="0" dirty="0">
                        <a:solidFill>
                          <a:schemeClr val="tx1"/>
                        </a:solidFill>
                        <a:latin typeface="Meiryo UI" pitchFamily="50" charset="-128"/>
                        <a:ea typeface="Meiryo UI" pitchFamily="50" charset="-128"/>
                        <a:cs typeface="Meiryo UI"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BNP Paribas</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Fiat Chrysler</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GlaxoSmithKline</a:t>
                      </a: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69841">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H&amp;M</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L’Oréal</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err="1" smtClean="0">
                          <a:latin typeface="Meiryo UI" panose="020B0604030504040204" pitchFamily="50" charset="-128"/>
                          <a:ea typeface="Meiryo UI" panose="020B0604030504040204" pitchFamily="50" charset="-128"/>
                          <a:cs typeface="Meiryo UI" panose="020B0604030504040204" pitchFamily="50" charset="-128"/>
                        </a:rPr>
                        <a:t>Landsec</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Lenovo</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6085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Nestlé</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Royal KPN</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Unilever</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Wal-Mart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91420" marR="91420" marT="42221" marB="42221"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sp>
        <p:nvSpPr>
          <p:cNvPr id="13" name="テキスト ボックス 20"/>
          <p:cNvSpPr txBox="1">
            <a:spLocks noChangeArrowheads="1"/>
          </p:cNvSpPr>
          <p:nvPr/>
        </p:nvSpPr>
        <p:spPr bwMode="auto">
          <a:xfrm>
            <a:off x="599439" y="6959014"/>
            <a:ext cx="867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auto" hangingPunct="1">
              <a:spcBef>
                <a:spcPts val="0"/>
              </a:spcBef>
              <a:spcAft>
                <a:spcPts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Report Climate Change Information</a:t>
            </a:r>
          </a:p>
          <a:p>
            <a:pPr marL="273050" defTabSz="844083" eaLnBrk="1" fontAlgn="auto" hangingPunct="1">
              <a:spcBef>
                <a:spcPts val="0"/>
              </a:spcBef>
              <a:spcAft>
                <a:spcPts val="0"/>
              </a:spcAft>
              <a:defRPr/>
            </a:pP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https://www.wemeanbusinesscoalition.org/commitment/commit-to-implement-the-recommendations-of-the-tcfd/</a:t>
            </a:r>
            <a:r>
              <a:rPr lang="ja-JP" altLang="en-US" sz="1000" dirty="0">
                <a:solidFill>
                  <a:srgbClr val="000000"/>
                </a:solidFill>
                <a:latin typeface="Meiryo UI" pitchFamily="50" charset="-128"/>
                <a:ea typeface="Meiryo UI" pitchFamily="50" charset="-128"/>
                <a:cs typeface="Meiryo UI" pitchFamily="50" charset="-128"/>
              </a:rPr>
              <a:t>）より作成</a:t>
            </a:r>
          </a:p>
        </p:txBody>
      </p:sp>
    </p:spTree>
    <p:extLst>
      <p:ext uri="{BB962C8B-B14F-4D97-AF65-F5344CB8AC3E}">
        <p14:creationId xmlns:p14="http://schemas.microsoft.com/office/powerpoint/2010/main" val="934449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801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 xmlns:a16="http://schemas.microsoft.com/office/drawing/2014/main" id="{8EFA0E9B-9F04-4296-A40B-CF80463D00D0}"/>
              </a:ext>
            </a:extLst>
          </p:cNvPr>
          <p:cNvSpPr>
            <a:spLocks noGrp="1"/>
          </p:cNvSpPr>
          <p:nvPr>
            <p:ph type="title"/>
          </p:nvPr>
        </p:nvSpPr>
        <p:spPr/>
        <p:txBody>
          <a:bodyPr/>
          <a:lstStyle/>
          <a:p>
            <a:pPr marL="514800" indent="-514800">
              <a:buFont typeface="+mj-lt"/>
              <a:buAutoNum type="arabicPeriod"/>
            </a:pPr>
            <a:r>
              <a:rPr lang="en-US" altLang="ja-JP" dirty="0" smtClean="0"/>
              <a:t>We Mean Business</a:t>
            </a:r>
            <a:r>
              <a:rPr lang="ja-JP" altLang="en-US" dirty="0" smtClean="0"/>
              <a:t>の概要</a:t>
            </a:r>
            <a:endParaRPr lang="ja-JP" altLang="en-US" dirty="0"/>
          </a:p>
        </p:txBody>
      </p:sp>
    </p:spTree>
    <p:extLst>
      <p:ext uri="{BB962C8B-B14F-4D97-AF65-F5344CB8AC3E}">
        <p14:creationId xmlns:p14="http://schemas.microsoft.com/office/powerpoint/2010/main" val="574467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We Mean Business</a:t>
            </a:r>
            <a:r>
              <a:rPr lang="ja-JP" altLang="en-US" dirty="0" smtClean="0"/>
              <a:t>の概要 </a:t>
            </a:r>
            <a:r>
              <a:rPr lang="en-US" altLang="ja-JP" dirty="0" smtClean="0"/>
              <a:t>1/2</a:t>
            </a:r>
            <a:endParaRPr kumimoji="1" lang="ja-JP" altLang="en-US" dirty="0"/>
          </a:p>
        </p:txBody>
      </p:sp>
      <p:sp>
        <p:nvSpPr>
          <p:cNvPr id="3" name="コンテンツ プレースホルダー 2"/>
          <p:cNvSpPr>
            <a:spLocks noGrp="1"/>
          </p:cNvSpPr>
          <p:nvPr>
            <p:ph sz="quarter" idx="12"/>
          </p:nvPr>
        </p:nvSpPr>
        <p:spPr>
          <a:xfrm>
            <a:off x="161925" y="1110920"/>
            <a:ext cx="10367963" cy="2327712"/>
          </a:xfrm>
        </p:spPr>
        <p:txBody>
          <a:bodyPr/>
          <a:lstStyle/>
          <a:p>
            <a:pPr marL="273050" indent="-273050"/>
            <a:r>
              <a:rPr lang="ja-JP" altLang="en-US" dirty="0"/>
              <a:t>企業や投資家の温暖化対策を推進している国際機関やシンクタンク、</a:t>
            </a:r>
            <a:r>
              <a:rPr lang="en-US" altLang="ja-JP" dirty="0"/>
              <a:t>NGO</a:t>
            </a:r>
            <a:r>
              <a:rPr lang="ja-JP" altLang="en-US" dirty="0"/>
              <a:t>等が構成機関となって運営しているプラットフォーム</a:t>
            </a:r>
            <a:endParaRPr lang="en-US" altLang="ja-JP" dirty="0"/>
          </a:p>
          <a:p>
            <a:pPr marL="273050" indent="-273050"/>
            <a:r>
              <a:rPr lang="ja-JP" altLang="en-US" dirty="0"/>
              <a:t>構成機関はこのプラットフォームを通じて連携しながら</a:t>
            </a:r>
            <a:r>
              <a:rPr lang="ja-JP" altLang="en-US" dirty="0" smtClean="0"/>
              <a:t>、</a:t>
            </a:r>
            <a:r>
              <a:rPr lang="ja-JP" altLang="en-US" dirty="0"/>
              <a:t>経済</a:t>
            </a:r>
            <a:r>
              <a:rPr lang="ja-JP" altLang="en-US" dirty="0" smtClean="0"/>
              <a:t>（</a:t>
            </a:r>
            <a:r>
              <a:rPr lang="en-US" altLang="ja-JP" dirty="0" smtClean="0"/>
              <a:t>Econom</a:t>
            </a:r>
            <a:r>
              <a:rPr lang="en-US" altLang="ja-JP" dirty="0"/>
              <a:t>y</a:t>
            </a:r>
            <a:r>
              <a:rPr lang="ja-JP" altLang="en-US" dirty="0" smtClean="0"/>
              <a:t>）</a:t>
            </a:r>
            <a:r>
              <a:rPr lang="ja-JP" altLang="en-US" dirty="0"/>
              <a:t>、エネルギー、輸送（</a:t>
            </a:r>
            <a:r>
              <a:rPr lang="en-US" altLang="ja-JP" dirty="0"/>
              <a:t>Transport</a:t>
            </a:r>
            <a:r>
              <a:rPr lang="ja-JP" altLang="en-US" dirty="0"/>
              <a:t>）</a:t>
            </a:r>
            <a:r>
              <a:rPr lang="ja-JP" altLang="en-US" dirty="0" smtClean="0"/>
              <a:t>、土地（</a:t>
            </a:r>
            <a:r>
              <a:rPr lang="en-US" altLang="ja-JP" dirty="0" smtClean="0"/>
              <a:t>Lan</a:t>
            </a:r>
            <a:r>
              <a:rPr lang="en-US" altLang="ja-JP" dirty="0"/>
              <a:t>d</a:t>
            </a:r>
            <a:r>
              <a:rPr lang="ja-JP" altLang="en-US" dirty="0" smtClean="0"/>
              <a:t>）</a:t>
            </a:r>
            <a:r>
              <a:rPr lang="ja-JP" altLang="en-US" dirty="0"/>
              <a:t>、環境と産業の構築（</a:t>
            </a:r>
            <a:r>
              <a:rPr lang="en-US" altLang="ja-JP" dirty="0"/>
              <a:t>Built</a:t>
            </a:r>
            <a:r>
              <a:rPr lang="ja-JP" altLang="en-US" dirty="0"/>
              <a:t> </a:t>
            </a:r>
            <a:r>
              <a:rPr lang="en-US" altLang="ja-JP" dirty="0"/>
              <a:t>Environment</a:t>
            </a:r>
            <a:r>
              <a:rPr lang="ja-JP" altLang="en-US" dirty="0"/>
              <a:t> </a:t>
            </a:r>
            <a:r>
              <a:rPr lang="en-US" altLang="ja-JP" dirty="0"/>
              <a:t>&amp;</a:t>
            </a:r>
            <a:r>
              <a:rPr lang="ja-JP" altLang="en-US" dirty="0"/>
              <a:t> </a:t>
            </a:r>
            <a:r>
              <a:rPr lang="en-US" altLang="ja-JP" dirty="0"/>
              <a:t>Industry</a:t>
            </a:r>
            <a:r>
              <a:rPr lang="ja-JP" altLang="en-US" dirty="0"/>
              <a:t>）、実現に向けて（</a:t>
            </a:r>
            <a:r>
              <a:rPr lang="en-US" altLang="ja-JP" dirty="0"/>
              <a:t>Enabler</a:t>
            </a:r>
            <a:r>
              <a:rPr lang="ja-JP" altLang="en-US" dirty="0"/>
              <a:t>）といった</a:t>
            </a:r>
            <a:r>
              <a:rPr lang="en-US" altLang="ja-JP" dirty="0"/>
              <a:t>6</a:t>
            </a:r>
            <a:r>
              <a:rPr lang="ja-JP" altLang="en-US" dirty="0" err="1"/>
              <a:t>つの</a:t>
            </a:r>
            <a:r>
              <a:rPr lang="ja-JP" altLang="en-US" dirty="0"/>
              <a:t>領域において計</a:t>
            </a:r>
            <a:r>
              <a:rPr lang="en-US" altLang="ja-JP" dirty="0"/>
              <a:t>10</a:t>
            </a:r>
            <a:r>
              <a:rPr lang="ja-JP" altLang="en-US" dirty="0"/>
              <a:t>種の取組を実施</a:t>
            </a:r>
            <a:endParaRPr lang="en-US" altLang="ja-JP" dirty="0"/>
          </a:p>
          <a:p>
            <a:pPr marL="273050" indent="-273050"/>
            <a:r>
              <a:rPr lang="ja-JP" altLang="en-US" dirty="0"/>
              <a:t>参加企業は世界</a:t>
            </a:r>
            <a:r>
              <a:rPr lang="ja-JP" altLang="en-US" dirty="0" smtClean="0"/>
              <a:t>で</a:t>
            </a:r>
            <a:r>
              <a:rPr lang="en-US" altLang="ja-JP" dirty="0" smtClean="0"/>
              <a:t>2,011</a:t>
            </a:r>
            <a:r>
              <a:rPr lang="ja-JP" altLang="en-US" dirty="0" smtClean="0"/>
              <a:t>社</a:t>
            </a:r>
            <a:endParaRPr lang="ja-JP" altLang="en-US" dirty="0"/>
          </a:p>
        </p:txBody>
      </p:sp>
      <p:sp>
        <p:nvSpPr>
          <p:cNvPr id="5" name="テキスト ボックス 4"/>
          <p:cNvSpPr txBox="1"/>
          <p:nvPr/>
        </p:nvSpPr>
        <p:spPr bwMode="auto">
          <a:xfrm>
            <a:off x="7815049" y="52760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753067512"/>
              </p:ext>
            </p:extLst>
          </p:nvPr>
        </p:nvGraphicFramePr>
        <p:xfrm>
          <a:off x="516796" y="4037568"/>
          <a:ext cx="9627476" cy="2886165"/>
        </p:xfrm>
        <a:graphic>
          <a:graphicData uri="http://schemas.openxmlformats.org/drawingml/2006/table">
            <a:tbl>
              <a:tblPr firstRow="1" bandRow="1"/>
              <a:tblGrid>
                <a:gridCol w="2288701">
                  <a:extLst>
                    <a:ext uri="{9D8B030D-6E8A-4147-A177-3AD203B41FA5}">
                      <a16:colId xmlns:a16="http://schemas.microsoft.com/office/drawing/2014/main" xmlns="" val="20000"/>
                    </a:ext>
                  </a:extLst>
                </a:gridCol>
                <a:gridCol w="4029352">
                  <a:extLst>
                    <a:ext uri="{9D8B030D-6E8A-4147-A177-3AD203B41FA5}">
                      <a16:colId xmlns:a16="http://schemas.microsoft.com/office/drawing/2014/main" xmlns="" val="20001"/>
                    </a:ext>
                  </a:extLst>
                </a:gridCol>
                <a:gridCol w="2075843">
                  <a:extLst>
                    <a:ext uri="{9D8B030D-6E8A-4147-A177-3AD203B41FA5}">
                      <a16:colId xmlns:a16="http://schemas.microsoft.com/office/drawing/2014/main" xmlns="" val="20002"/>
                    </a:ext>
                  </a:extLst>
                </a:gridCol>
                <a:gridCol w="1233580">
                  <a:extLst>
                    <a:ext uri="{9D8B030D-6E8A-4147-A177-3AD203B41FA5}">
                      <a16:colId xmlns:a16="http://schemas.microsoft.com/office/drawing/2014/main" xmlns="" val="20003"/>
                    </a:ext>
                  </a:extLst>
                </a:gridCol>
              </a:tblGrid>
              <a:tr h="288032">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取組</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概要</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関連機関</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コミット企業数</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244099">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l"/>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経済（</a:t>
                      </a:r>
                      <a:r>
                        <a:rPr kumimoji="1" lang="en-US" altLang="ja-JP" sz="1400" b="1" dirty="0" smtClean="0">
                          <a:solidFill>
                            <a:schemeClr val="tx1"/>
                          </a:solidFill>
                          <a:latin typeface="Meiryo UI" panose="020B0604030504040204" pitchFamily="50" charset="-128"/>
                          <a:ea typeface="Meiryo UI" panose="020B0604030504040204" pitchFamily="50" charset="-128"/>
                        </a:rPr>
                        <a:t>Economy</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244099">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科学に基づく排出削減目標（</a:t>
                      </a:r>
                      <a:r>
                        <a:rPr kumimoji="1" lang="en-US" altLang="ja-JP" sz="1100" dirty="0" smtClean="0">
                          <a:latin typeface="Meiryo UI" panose="020B0604030504040204" pitchFamily="50" charset="-128"/>
                          <a:ea typeface="Meiryo UI" panose="020B0604030504040204" pitchFamily="50" charset="-128"/>
                        </a:rPr>
                        <a:t>SBT</a:t>
                      </a:r>
                      <a:r>
                        <a:rPr kumimoji="1" lang="ja-JP" altLang="en-US" sz="1100" dirty="0" smtClean="0">
                          <a:latin typeface="Meiryo UI" panose="020B0604030504040204" pitchFamily="50" charset="-128"/>
                          <a:ea typeface="Meiryo UI" panose="020B0604030504040204" pitchFamily="50" charset="-128"/>
                        </a:rPr>
                        <a:t>）の採用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企業にパリ協定に整合する目標設定を促す。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CDP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UNGC</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WRI</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WWF</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1671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59200">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エネルギー（</a:t>
                      </a:r>
                      <a:r>
                        <a:rPr kumimoji="1" lang="en-US" altLang="ja-JP" sz="1400" b="1" dirty="0" smtClean="0">
                          <a:solidFill>
                            <a:schemeClr val="tx1"/>
                          </a:solidFill>
                          <a:latin typeface="Meiryo UI" panose="020B0604030504040204" pitchFamily="50" charset="-128"/>
                          <a:ea typeface="Meiryo UI" panose="020B0604030504040204" pitchFamily="50" charset="-128"/>
                        </a:rPr>
                        <a:t>Energy</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再エネ</a:t>
                      </a:r>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％目標（</a:t>
                      </a:r>
                      <a:r>
                        <a:rPr kumimoji="1" lang="en-US" altLang="ja-JP" sz="1100" dirty="0" smtClean="0">
                          <a:latin typeface="Meiryo UI" panose="020B0604030504040204" pitchFamily="50" charset="-128"/>
                          <a:ea typeface="Meiryo UI" panose="020B0604030504040204" pitchFamily="50" charset="-128"/>
                        </a:rPr>
                        <a:t>RE100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企業に電力をすべて再エネ由来にするコミットを促す。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CDP</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319</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倍化へのコミット（</a:t>
                      </a:r>
                      <a:r>
                        <a:rPr kumimoji="1" lang="en-US" altLang="ja-JP" sz="1100" dirty="0" smtClean="0">
                          <a:latin typeface="Meiryo UI" panose="020B0604030504040204" pitchFamily="50" charset="-128"/>
                          <a:ea typeface="Meiryo UI" panose="020B0604030504040204" pitchFamily="50" charset="-128"/>
                        </a:rPr>
                        <a:t>EP100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The Alliance to Save Energy </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59200">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rPr>
                        <a:t>輸送（</a:t>
                      </a:r>
                      <a:r>
                        <a:rPr kumimoji="1" lang="en-US" altLang="ja-JP" sz="1400" b="1" dirty="0" smtClean="0">
                          <a:solidFill>
                            <a:schemeClr val="tx1"/>
                          </a:solidFill>
                          <a:latin typeface="Meiryo UI" panose="020B0604030504040204" pitchFamily="50" charset="-128"/>
                          <a:ea typeface="Meiryo UI" panose="020B0604030504040204" pitchFamily="50" charset="-128"/>
                        </a:rPr>
                        <a:t>Transport</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402045">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電気自動車移行へのコミット（</a:t>
                      </a:r>
                      <a:r>
                        <a:rPr kumimoji="1" lang="en-US" altLang="ja-JP" sz="1100" dirty="0" smtClean="0">
                          <a:latin typeface="Meiryo UI" panose="020B0604030504040204" pitchFamily="50" charset="-128"/>
                          <a:ea typeface="Meiryo UI" panose="020B0604030504040204" pitchFamily="50" charset="-128"/>
                        </a:rPr>
                        <a:t>EV100</a:t>
                      </a:r>
                      <a:r>
                        <a:rPr kumimoji="1" lang="ja-JP" altLang="en-US" sz="1100" dirty="0" smtClean="0">
                          <a:latin typeface="Meiryo UI" panose="020B0604030504040204" pitchFamily="50" charset="-128"/>
                          <a:ea typeface="Meiryo UI" panose="020B0604030504040204" pitchFamily="50" charset="-128"/>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a:t>
                      </a: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smtClean="0">
                          <a:latin typeface="Meiryo UI" panose="020B0604030504040204" pitchFamily="50" charset="-128"/>
                          <a:ea typeface="Meiryo UI" panose="020B0604030504040204" pitchFamily="50" charset="-128"/>
                        </a:rPr>
                        <a:t>年までの電気自動車への移行もしくは普及へのコミットを促す。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Climate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Group</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103</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テキスト ボックス 20"/>
          <p:cNvSpPr txBox="1">
            <a:spLocks noChangeArrowheads="1"/>
          </p:cNvSpPr>
          <p:nvPr/>
        </p:nvSpPr>
        <p:spPr bwMode="auto">
          <a:xfrm>
            <a:off x="516796" y="721489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hangingPunct="1">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Companies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https://www.wemeanbusinesscoalition.org/companies</a:t>
            </a:r>
            <a:r>
              <a:rPr lang="en-US" altLang="ja-JP" sz="1000" dirty="0" smtClean="0">
                <a:solidFill>
                  <a:srgbClr val="000000"/>
                </a:solidFill>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spTree>
    <p:extLst>
      <p:ext uri="{BB962C8B-B14F-4D97-AF65-F5344CB8AC3E}">
        <p14:creationId xmlns:p14="http://schemas.microsoft.com/office/powerpoint/2010/main" val="221848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We Mean Business</a:t>
            </a:r>
            <a:r>
              <a:rPr lang="ja-JP" altLang="en-US" dirty="0" smtClean="0"/>
              <a:t>の概要 </a:t>
            </a:r>
            <a:r>
              <a:rPr lang="en-US" altLang="ja-JP" dirty="0"/>
              <a:t>2</a:t>
            </a:r>
            <a:r>
              <a:rPr lang="en-US" altLang="ja-JP" dirty="0" smtClean="0"/>
              <a:t>/2</a:t>
            </a:r>
            <a:endParaRPr kumimoji="1" lang="ja-JP" altLang="en-US" dirty="0"/>
          </a:p>
        </p:txBody>
      </p:sp>
      <p:sp>
        <p:nvSpPr>
          <p:cNvPr id="5" name="テキスト ボックス 4"/>
          <p:cNvSpPr txBox="1"/>
          <p:nvPr/>
        </p:nvSpPr>
        <p:spPr bwMode="auto">
          <a:xfrm>
            <a:off x="7815049" y="52760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20"/>
          <p:cNvSpPr txBox="1">
            <a:spLocks noChangeArrowheads="1"/>
          </p:cNvSpPr>
          <p:nvPr/>
        </p:nvSpPr>
        <p:spPr bwMode="auto">
          <a:xfrm>
            <a:off x="516796" y="7214893"/>
            <a:ext cx="86741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hangingPunct="1">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]WE MEAN BUSINESS</a:t>
            </a:r>
            <a:r>
              <a:rPr lang="ja-JP" altLang="en-US" sz="1000" dirty="0">
                <a:solidFill>
                  <a:srgbClr val="000000"/>
                </a:solidFill>
                <a:latin typeface="Meiryo UI" pitchFamily="50" charset="-128"/>
                <a:ea typeface="Meiryo UI" pitchFamily="50" charset="-128"/>
                <a:cs typeface="Meiryo UI" pitchFamily="50" charset="-128"/>
              </a:rPr>
              <a:t>ホームページ　</a:t>
            </a:r>
            <a:r>
              <a:rPr lang="en-US" altLang="ja-JP" sz="1000" dirty="0">
                <a:solidFill>
                  <a:srgbClr val="000000"/>
                </a:solidFill>
                <a:latin typeface="Meiryo UI" pitchFamily="50" charset="-128"/>
                <a:ea typeface="Meiryo UI" pitchFamily="50" charset="-128"/>
                <a:cs typeface="Meiryo UI" pitchFamily="50" charset="-128"/>
              </a:rPr>
              <a:t>Companies</a:t>
            </a:r>
            <a:r>
              <a:rPr lang="ja-JP" altLang="en-US" sz="1000" dirty="0">
                <a:solidFill>
                  <a:srgbClr val="000000"/>
                </a:solidFill>
                <a:latin typeface="Meiryo UI" pitchFamily="50" charset="-128"/>
                <a:ea typeface="Meiryo UI" pitchFamily="50" charset="-128"/>
                <a:cs typeface="Meiryo UI" pitchFamily="50" charset="-128"/>
              </a:rPr>
              <a:t>（</a:t>
            </a:r>
            <a:r>
              <a:rPr lang="en-US" altLang="ja-JP" sz="1000" dirty="0">
                <a:solidFill>
                  <a:srgbClr val="000000"/>
                </a:solidFill>
                <a:latin typeface="Meiryo UI" pitchFamily="50" charset="-128"/>
                <a:ea typeface="Meiryo UI" pitchFamily="50" charset="-128"/>
                <a:cs typeface="Meiryo UI" pitchFamily="50" charset="-128"/>
              </a:rPr>
              <a:t>https://www.wemeanbusinesscoalition.org/companies</a:t>
            </a:r>
            <a:r>
              <a:rPr lang="en-US" altLang="ja-JP" sz="1000" dirty="0" smtClean="0">
                <a:solidFill>
                  <a:srgbClr val="000000"/>
                </a:solidFill>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より作成</a:t>
            </a:r>
          </a:p>
        </p:txBody>
      </p:sp>
      <p:graphicFrame>
        <p:nvGraphicFramePr>
          <p:cNvPr id="9" name="表 8"/>
          <p:cNvGraphicFramePr>
            <a:graphicFrameLocks noGrp="1"/>
          </p:cNvGraphicFramePr>
          <p:nvPr>
            <p:extLst>
              <p:ext uri="{D42A27DB-BD31-4B8C-83A1-F6EECF244321}">
                <p14:modId xmlns:p14="http://schemas.microsoft.com/office/powerpoint/2010/main" val="2108942924"/>
              </p:ext>
            </p:extLst>
          </p:nvPr>
        </p:nvGraphicFramePr>
        <p:xfrm>
          <a:off x="514272" y="1240303"/>
          <a:ext cx="9630000" cy="4399268"/>
        </p:xfrm>
        <a:graphic>
          <a:graphicData uri="http://schemas.openxmlformats.org/drawingml/2006/table">
            <a:tbl>
              <a:tblPr firstRow="1" bandRow="1"/>
              <a:tblGrid>
                <a:gridCol w="2289600">
                  <a:extLst>
                    <a:ext uri="{9D8B030D-6E8A-4147-A177-3AD203B41FA5}">
                      <a16:colId xmlns="" xmlns:a16="http://schemas.microsoft.com/office/drawing/2014/main" val="20000"/>
                    </a:ext>
                  </a:extLst>
                </a:gridCol>
                <a:gridCol w="4028400">
                  <a:extLst>
                    <a:ext uri="{9D8B030D-6E8A-4147-A177-3AD203B41FA5}">
                      <a16:colId xmlns="" xmlns:a16="http://schemas.microsoft.com/office/drawing/2014/main" val="20001"/>
                    </a:ext>
                  </a:extLst>
                </a:gridCol>
                <a:gridCol w="2077200">
                  <a:extLst>
                    <a:ext uri="{9D8B030D-6E8A-4147-A177-3AD203B41FA5}">
                      <a16:colId xmlns="" xmlns:a16="http://schemas.microsoft.com/office/drawing/2014/main" val="20002"/>
                    </a:ext>
                  </a:extLst>
                </a:gridCol>
                <a:gridCol w="1234800">
                  <a:extLst>
                    <a:ext uri="{9D8B030D-6E8A-4147-A177-3AD203B41FA5}">
                      <a16:colId xmlns="" xmlns:a16="http://schemas.microsoft.com/office/drawing/2014/main" val="20003"/>
                    </a:ext>
                  </a:extLst>
                </a:gridCol>
              </a:tblGrid>
              <a:tr h="0">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取組</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概要</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関連機関</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b="1" kern="1200">
                          <a:solidFill>
                            <a:schemeClr val="lt1"/>
                          </a:solidFill>
                          <a:latin typeface="Calibri"/>
                          <a:ea typeface="Meiryo UI"/>
                        </a:defRPr>
                      </a:lvl1pPr>
                      <a:lvl2pPr marL="457200" algn="l" defTabSz="914400" rtl="0" eaLnBrk="1" latinLnBrk="0" hangingPunct="1">
                        <a:defRPr kumimoji="1" sz="1800" b="1" kern="1200">
                          <a:solidFill>
                            <a:schemeClr val="lt1"/>
                          </a:solidFill>
                          <a:latin typeface="Calibri"/>
                          <a:ea typeface="Meiryo UI"/>
                        </a:defRPr>
                      </a:lvl2pPr>
                      <a:lvl3pPr marL="914400" algn="l" defTabSz="914400" rtl="0" eaLnBrk="1" latinLnBrk="0" hangingPunct="1">
                        <a:defRPr kumimoji="1" sz="1800" b="1" kern="1200">
                          <a:solidFill>
                            <a:schemeClr val="lt1"/>
                          </a:solidFill>
                          <a:latin typeface="Calibri"/>
                          <a:ea typeface="Meiryo UI"/>
                        </a:defRPr>
                      </a:lvl3pPr>
                      <a:lvl4pPr marL="1371600" algn="l" defTabSz="914400" rtl="0" eaLnBrk="1" latinLnBrk="0" hangingPunct="1">
                        <a:defRPr kumimoji="1" sz="1800" b="1" kern="1200">
                          <a:solidFill>
                            <a:schemeClr val="lt1"/>
                          </a:solidFill>
                          <a:latin typeface="Calibri"/>
                          <a:ea typeface="Meiryo UI"/>
                        </a:defRPr>
                      </a:lvl4pPr>
                      <a:lvl5pPr marL="1828800" algn="l" defTabSz="914400" rtl="0" eaLnBrk="1" latinLnBrk="0" hangingPunct="1">
                        <a:defRPr kumimoji="1" sz="1800" b="1" kern="1200">
                          <a:solidFill>
                            <a:schemeClr val="lt1"/>
                          </a:solidFill>
                          <a:latin typeface="Calibri"/>
                          <a:ea typeface="Meiryo UI"/>
                        </a:defRPr>
                      </a:lvl5pPr>
                      <a:lvl6pPr marL="2286000" algn="l" defTabSz="914400" rtl="0" eaLnBrk="1" latinLnBrk="0" hangingPunct="1">
                        <a:defRPr kumimoji="1" sz="1800" b="1" kern="1200">
                          <a:solidFill>
                            <a:schemeClr val="lt1"/>
                          </a:solidFill>
                          <a:latin typeface="Calibri"/>
                          <a:ea typeface="Meiryo UI"/>
                        </a:defRPr>
                      </a:lvl6pPr>
                      <a:lvl7pPr marL="2743200" algn="l" defTabSz="914400" rtl="0" eaLnBrk="1" latinLnBrk="0" hangingPunct="1">
                        <a:defRPr kumimoji="1" sz="1800" b="1" kern="1200">
                          <a:solidFill>
                            <a:schemeClr val="lt1"/>
                          </a:solidFill>
                          <a:latin typeface="Calibri"/>
                          <a:ea typeface="Meiryo UI"/>
                        </a:defRPr>
                      </a:lvl7pPr>
                      <a:lvl8pPr marL="3200400" algn="l" defTabSz="914400" rtl="0" eaLnBrk="1" latinLnBrk="0" hangingPunct="1">
                        <a:defRPr kumimoji="1" sz="1800" b="1" kern="1200">
                          <a:solidFill>
                            <a:schemeClr val="lt1"/>
                          </a:solidFill>
                          <a:latin typeface="Calibri"/>
                          <a:ea typeface="Meiryo UI"/>
                        </a:defRPr>
                      </a:lvl8pPr>
                      <a:lvl9pPr marL="3657600" algn="l" defTabSz="914400" rtl="0" eaLnBrk="1" latinLnBrk="0" hangingPunct="1">
                        <a:defRPr kumimoji="1" sz="1800" b="1" kern="1200">
                          <a:solidFill>
                            <a:schemeClr val="lt1"/>
                          </a:solidFill>
                          <a:latin typeface="Calibri"/>
                          <a:ea typeface="Meiryo UI"/>
                        </a:defRPr>
                      </a:lvl9pPr>
                    </a:lstStyle>
                    <a:p>
                      <a:pPr algn="ctr"/>
                      <a:r>
                        <a:rPr kumimoji="1" lang="ja-JP" altLang="en-US" sz="1400" dirty="0" smtClean="0">
                          <a:solidFill>
                            <a:schemeClr val="tx1"/>
                          </a:solidFill>
                          <a:latin typeface="+mj-ea"/>
                          <a:ea typeface="+mj-ea"/>
                        </a:rPr>
                        <a:t>コミット企業数</a:t>
                      </a:r>
                      <a:endParaRPr kumimoji="1" lang="ja-JP" altLang="en-US" sz="14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 xmlns:a16="http://schemas.microsoft.com/office/drawing/2014/main" val="10000"/>
                  </a:ext>
                </a:extLst>
              </a:tr>
              <a:tr h="268457">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algn="l" defTabSz="914400" rtl="0" eaLnBrk="1" latinLnBrk="0" hangingPunct="1"/>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土地（</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Land</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581657">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1100" dirty="0" smtClean="0">
                          <a:latin typeface="+mj-ea"/>
                          <a:ea typeface="+mj-ea"/>
                        </a:rPr>
                        <a:t>気候変動対応型農業へのコミット（</a:t>
                      </a:r>
                      <a:r>
                        <a:rPr kumimoji="1" lang="en-US" altLang="ja-JP" sz="1100" dirty="0" smtClean="0">
                          <a:latin typeface="+mj-ea"/>
                          <a:ea typeface="+mj-ea"/>
                        </a:rPr>
                        <a:t>CSA100</a:t>
                      </a:r>
                      <a:r>
                        <a:rPr kumimoji="1" lang="ja-JP" altLang="en-US" sz="1100" dirty="0" smtClean="0">
                          <a:latin typeface="+mj-ea"/>
                          <a:ea typeface="+mj-ea"/>
                        </a:rPr>
                        <a:t>）</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lang="ja-JP" altLang="en-US" sz="1100" dirty="0" smtClean="0">
                          <a:solidFill>
                            <a:prstClr val="black"/>
                          </a:solidFill>
                          <a:latin typeface="+mj-ea"/>
                          <a:ea typeface="+mj-ea"/>
                        </a:rPr>
                        <a:t>食品、飲料、および農業分野における気候変動対応型農業の採用を促す。</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1100" dirty="0" smtClean="0">
                          <a:latin typeface="+mj-ea"/>
                          <a:ea typeface="+mj-ea"/>
                        </a:rPr>
                        <a:t>BSR</a:t>
                      </a:r>
                      <a:r>
                        <a:rPr kumimoji="1" lang="ja-JP" altLang="en-US" sz="1100" dirty="0" err="1" smtClean="0">
                          <a:latin typeface="+mj-ea"/>
                          <a:ea typeface="+mj-ea"/>
                        </a:rPr>
                        <a:t>、</a:t>
                      </a:r>
                      <a:r>
                        <a:rPr kumimoji="1" lang="en-US" altLang="ja-JP" sz="1100" dirty="0" smtClean="0">
                          <a:latin typeface="+mj-ea"/>
                          <a:ea typeface="+mj-ea"/>
                        </a:rPr>
                        <a:t>WBCSD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en-US" altLang="ja-JP" sz="1100" dirty="0" smtClean="0">
                          <a:solidFill>
                            <a:schemeClr val="tx1"/>
                          </a:solidFill>
                          <a:latin typeface="+mj-ea"/>
                          <a:ea typeface="+mj-ea"/>
                        </a:rPr>
                        <a:t>7</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r>
              <a:tr h="268457">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algn="l" defTabSz="914400" rtl="0" eaLnBrk="1" latinLnBrk="0" hangingPunct="1"/>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環境と産業の構築（</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Built Environment &amp;</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 </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Industry</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5816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倍化へのコミット（</a:t>
                      </a:r>
                      <a:r>
                        <a:rPr kumimoji="1" lang="en-US" altLang="ja-JP" sz="1100" dirty="0" smtClean="0">
                          <a:latin typeface="Meiryo UI" panose="020B0604030504040204" pitchFamily="50" charset="-128"/>
                          <a:ea typeface="Meiryo UI" panose="020B0604030504040204" pitchFamily="50" charset="-128"/>
                        </a:rPr>
                        <a:t>EP100</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企業にエネルギー生産性の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倍化を促す。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The Climate Group</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The Alliance to Save Energy </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TlToBr w="12700" cmpd="sng">
                      <a:noFill/>
                      <a:prstDash val="solid"/>
                    </a:lnTlToBr>
                    <a:lnBlToTr w="12700" cmpd="sng">
                      <a:noFill/>
                      <a:prstDash val="solid"/>
                    </a:lnBlToTr>
                    <a:noFill/>
                  </a:tcPr>
                </a:tc>
              </a:tr>
              <a:tr h="2684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100</a:t>
                      </a:r>
                      <a:r>
                        <a:rPr kumimoji="1" lang="ja-JP" altLang="en-US" sz="1100" dirty="0" smtClean="0">
                          <a:latin typeface="Meiryo UI" panose="020B0604030504040204" pitchFamily="50" charset="-128"/>
                          <a:ea typeface="Meiryo UI" panose="020B0604030504040204" pitchFamily="50" charset="-128"/>
                        </a:rPr>
                        <a:t>％ネットゼロ鉄鋼へのコミット</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eiryo UI" panose="020B0604030504040204" pitchFamily="50" charset="-128"/>
                          <a:ea typeface="Meiryo UI" panose="020B0604030504040204" pitchFamily="50" charset="-128"/>
                        </a:rPr>
                        <a:t>企業に、遅くとも</a:t>
                      </a:r>
                      <a:r>
                        <a:rPr kumimoji="1" lang="en-US" altLang="ja-JP" sz="1100" dirty="0" smtClean="0">
                          <a:latin typeface="Meiryo UI" panose="020B0604030504040204" pitchFamily="50" charset="-128"/>
                          <a:ea typeface="Meiryo UI" panose="020B0604030504040204" pitchFamily="50" charset="-128"/>
                        </a:rPr>
                        <a:t>2050</a:t>
                      </a:r>
                      <a:r>
                        <a:rPr kumimoji="1" lang="ja-JP" altLang="en-US" sz="1100" dirty="0" smtClean="0">
                          <a:latin typeface="Meiryo UI" panose="020B0604030504040204" pitchFamily="50" charset="-128"/>
                          <a:ea typeface="Meiryo UI" panose="020B0604030504040204" pitchFamily="50" charset="-128"/>
                        </a:rPr>
                        <a:t>年までに鉄鋼生産における排出のネットゼロ移行を促す</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ysClr val="windowText" lastClr="000000"/>
                      </a:solidFill>
                      <a:prstDash val="solid"/>
                      <a:round/>
                      <a:headEnd type="none" w="med" len="med"/>
                      <a:tailEnd type="none" w="med" len="med"/>
                    </a:ln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eiryo UI" panose="020B0604030504040204" pitchFamily="50" charset="-128"/>
                          <a:ea typeface="Meiryo UI" panose="020B0604030504040204" pitchFamily="50" charset="-128"/>
                        </a:rPr>
                        <a:t>Responsible</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Steel</a:t>
                      </a:r>
                      <a:endParaRPr kumimoji="1" lang="ja-JP" altLang="en-US" sz="1100" dirty="0">
                        <a:latin typeface="Meiryo UI" panose="020B0604030504040204" pitchFamily="50" charset="-128"/>
                        <a:ea typeface="Meiryo UI" panose="020B0604030504040204" pitchFamily="50" charset="-128"/>
                      </a:endParaRPr>
                    </a:p>
                  </a:txBody>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10</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r>
              <a:tr h="268457">
                <a:tc gridSpan="4">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marL="0" algn="l" defTabSz="914400" rtl="0" eaLnBrk="1" latinLnBrk="0" hangingPunct="1"/>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実現に向けて（</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Enablers</a:t>
                      </a:r>
                      <a:r>
                        <a:rPr kumimoji="1" lang="ja-JP" altLang="en-US" sz="1400" b="1"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400" b="1" kern="1200" dirty="0" smtClean="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r>
              <a:tr h="5816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j-ea"/>
                          <a:ea typeface="+mj-ea"/>
                        </a:rPr>
                        <a:t>カーボンプライシングの設定</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j-ea"/>
                          <a:ea typeface="+mj-ea"/>
                        </a:rPr>
                        <a:t>企業のカーボンプライシング設定を促す。</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j-ea"/>
                          <a:ea typeface="+mj-ea"/>
                        </a:rPr>
                        <a:t>Carbon</a:t>
                      </a:r>
                      <a:r>
                        <a:rPr kumimoji="1" lang="ja-JP" altLang="en-US" sz="1100" dirty="0" smtClean="0">
                          <a:latin typeface="+mj-ea"/>
                          <a:ea typeface="+mj-ea"/>
                        </a:rPr>
                        <a:t> </a:t>
                      </a:r>
                      <a:r>
                        <a:rPr kumimoji="1" lang="en-US" altLang="ja-JP" sz="1100" dirty="0" smtClean="0">
                          <a:latin typeface="+mj-ea"/>
                          <a:ea typeface="+mj-ea"/>
                        </a:rPr>
                        <a:t>Pricing</a:t>
                      </a:r>
                      <a:r>
                        <a:rPr kumimoji="1" lang="ja-JP" altLang="en-US" sz="1100" dirty="0" smtClean="0">
                          <a:latin typeface="+mj-ea"/>
                          <a:ea typeface="+mj-ea"/>
                        </a:rPr>
                        <a:t> </a:t>
                      </a:r>
                      <a:r>
                        <a:rPr kumimoji="1" lang="en-US" altLang="ja-JP" sz="1100" dirty="0" smtClean="0">
                          <a:latin typeface="+mj-ea"/>
                          <a:ea typeface="+mj-ea"/>
                        </a:rPr>
                        <a:t>Leadership</a:t>
                      </a:r>
                      <a:r>
                        <a:rPr kumimoji="1" lang="ja-JP" altLang="en-US" sz="1100" dirty="0" smtClean="0">
                          <a:latin typeface="+mj-ea"/>
                          <a:ea typeface="+mj-ea"/>
                        </a:rPr>
                        <a:t> </a:t>
                      </a:r>
                      <a:r>
                        <a:rPr kumimoji="1" lang="en-US" altLang="ja-JP" sz="1100" dirty="0" smtClean="0">
                          <a:latin typeface="+mj-ea"/>
                          <a:ea typeface="+mj-ea"/>
                        </a:rPr>
                        <a:t>Coalition</a:t>
                      </a:r>
                      <a:r>
                        <a:rPr kumimoji="1" lang="ja-JP" altLang="en-US" sz="1100" dirty="0" err="1" smtClean="0">
                          <a:latin typeface="+mj-ea"/>
                          <a:ea typeface="+mj-ea"/>
                        </a:rPr>
                        <a:t>、</a:t>
                      </a:r>
                      <a:r>
                        <a:rPr kumimoji="1" lang="en-US" altLang="ja-JP" sz="1100" dirty="0" smtClean="0">
                          <a:latin typeface="+mj-ea"/>
                          <a:ea typeface="+mj-ea"/>
                        </a:rPr>
                        <a:t>CDP</a:t>
                      </a:r>
                      <a:r>
                        <a:rPr kumimoji="1" lang="ja-JP" altLang="en-US" sz="1100" dirty="0" err="1" smtClean="0">
                          <a:latin typeface="+mj-ea"/>
                          <a:ea typeface="+mj-ea"/>
                        </a:rPr>
                        <a:t>、</a:t>
                      </a:r>
                      <a:r>
                        <a:rPr kumimoji="1" lang="en-US" altLang="ja-JP" sz="1100" dirty="0" smtClean="0">
                          <a:latin typeface="+mj-ea"/>
                          <a:ea typeface="+mj-ea"/>
                        </a:rPr>
                        <a:t>UNGC</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j-ea"/>
                          <a:ea typeface="+mj-ea"/>
                        </a:rPr>
                        <a:t>76</a:t>
                      </a:r>
                      <a:endParaRPr kumimoji="1" lang="ja-JP" altLang="en-US" sz="11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17600">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100" dirty="0" smtClean="0">
                          <a:latin typeface="+mj-ea"/>
                          <a:ea typeface="+mj-ea"/>
                        </a:rPr>
                        <a:t>気候変動対策への責任ある関与へのコミット</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ja-JP" altLang="en-US" sz="1100" dirty="0" smtClean="0">
                          <a:latin typeface="+mj-ea"/>
                          <a:ea typeface="+mj-ea"/>
                        </a:rPr>
                        <a:t>企業にガイドラインに基づいた気候変動対策を促す。</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j-ea"/>
                          <a:ea typeface="+mj-ea"/>
                        </a:rPr>
                        <a:t>WRI</a:t>
                      </a:r>
                      <a:r>
                        <a:rPr kumimoji="1" lang="ja-JP" altLang="en-US" sz="1100" dirty="0" err="1" smtClean="0">
                          <a:latin typeface="+mj-ea"/>
                          <a:ea typeface="+mj-ea"/>
                        </a:rPr>
                        <a:t>、</a:t>
                      </a:r>
                      <a:r>
                        <a:rPr kumimoji="1" lang="en-US" altLang="ja-JP" sz="1100" dirty="0" smtClean="0">
                          <a:latin typeface="+mj-ea"/>
                          <a:ea typeface="+mj-ea"/>
                        </a:rPr>
                        <a:t>CDP</a:t>
                      </a:r>
                      <a:r>
                        <a:rPr kumimoji="1" lang="ja-JP" altLang="en-US" sz="1100" dirty="0" err="1" smtClean="0">
                          <a:latin typeface="+mj-ea"/>
                          <a:ea typeface="+mj-ea"/>
                        </a:rPr>
                        <a:t>、</a:t>
                      </a:r>
                      <a:r>
                        <a:rPr kumimoji="1" lang="en-US" altLang="ja-JP" sz="1100" dirty="0" smtClean="0">
                          <a:latin typeface="+mj-ea"/>
                          <a:ea typeface="+mj-ea"/>
                        </a:rPr>
                        <a:t>WWF</a:t>
                      </a:r>
                      <a:r>
                        <a:rPr kumimoji="1" lang="ja-JP" altLang="en-US" sz="1100" dirty="0" err="1" smtClean="0">
                          <a:latin typeface="+mj-ea"/>
                          <a:ea typeface="+mj-ea"/>
                        </a:rPr>
                        <a:t>、</a:t>
                      </a:r>
                      <a:r>
                        <a:rPr kumimoji="1" lang="en-US" altLang="ja-JP" sz="1100" dirty="0" smtClean="0">
                          <a:latin typeface="+mj-ea"/>
                          <a:ea typeface="+mj-ea"/>
                        </a:rPr>
                        <a:t>Ceres</a:t>
                      </a:r>
                      <a:r>
                        <a:rPr kumimoji="1" lang="ja-JP" altLang="en-US" sz="1100" dirty="0" err="1" smtClean="0">
                          <a:latin typeface="+mj-ea"/>
                          <a:ea typeface="+mj-ea"/>
                        </a:rPr>
                        <a:t>、</a:t>
                      </a:r>
                      <a:r>
                        <a:rPr kumimoji="1" lang="en-US" altLang="ja-JP" sz="1100" dirty="0" smtClean="0">
                          <a:latin typeface="+mj-ea"/>
                          <a:ea typeface="+mj-ea"/>
                        </a:rPr>
                        <a:t>The</a:t>
                      </a:r>
                      <a:r>
                        <a:rPr kumimoji="1" lang="en-US" altLang="ja-JP" sz="1100" baseline="0" dirty="0" smtClean="0">
                          <a:latin typeface="+mj-ea"/>
                          <a:ea typeface="+mj-ea"/>
                        </a:rPr>
                        <a:t> Climate Group</a:t>
                      </a:r>
                      <a:r>
                        <a:rPr kumimoji="1" lang="ja-JP" altLang="en-US" sz="1100" baseline="0" dirty="0" err="1" smtClean="0">
                          <a:latin typeface="+mj-ea"/>
                          <a:ea typeface="+mj-ea"/>
                        </a:rPr>
                        <a:t>、</a:t>
                      </a:r>
                      <a:r>
                        <a:rPr kumimoji="1" lang="ja-JP" altLang="en-US" sz="1100" baseline="0" dirty="0" smtClean="0">
                          <a:latin typeface="+mj-ea"/>
                          <a:ea typeface="+mj-ea"/>
                        </a:rPr>
                        <a:t>他</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j-ea"/>
                          <a:ea typeface="+mj-ea"/>
                        </a:rPr>
                        <a:t>129</a:t>
                      </a:r>
                      <a:endParaRPr kumimoji="1" lang="ja-JP" altLang="en-US" sz="1100" dirty="0">
                        <a:solidFill>
                          <a:schemeClr val="tx1"/>
                        </a:solidFill>
                        <a:latin typeface="+mj-ea"/>
                        <a:ea typeface="+mj-ea"/>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581657">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l"/>
                      <a:r>
                        <a:rPr kumimoji="1" lang="ja-JP" altLang="en-US" sz="1100" b="0" dirty="0" smtClean="0">
                          <a:solidFill>
                            <a:schemeClr val="tx1"/>
                          </a:solidFill>
                          <a:latin typeface="+mj-ea"/>
                          <a:ea typeface="+mj-ea"/>
                        </a:rPr>
                        <a:t>気候関連財務情報開示タスクフォースによる提言へのコミット</a:t>
                      </a:r>
                      <a:endParaRPr kumimoji="1" lang="en-US" altLang="ja-JP" sz="1100" b="0" dirty="0" smtClean="0">
                        <a:solidFill>
                          <a:schemeClr val="tx1"/>
                        </a:solidFill>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lang="ja-JP" altLang="en-US" sz="1100" dirty="0" smtClean="0">
                          <a:solidFill>
                            <a:prstClr val="black"/>
                          </a:solidFill>
                          <a:latin typeface="+mj-ea"/>
                          <a:ea typeface="+mj-ea"/>
                          <a:cs typeface="メイリオ" panose="020B0604030504040204" pitchFamily="50" charset="-128"/>
                        </a:rPr>
                        <a:t>企業に気候関連財務情報開示タスクフォース（</a:t>
                      </a:r>
                      <a:r>
                        <a:rPr lang="en-US" altLang="ja-JP" sz="1100" dirty="0" smtClean="0">
                          <a:solidFill>
                            <a:prstClr val="black"/>
                          </a:solidFill>
                          <a:latin typeface="+mj-ea"/>
                          <a:ea typeface="+mj-ea"/>
                          <a:cs typeface="メイリオ" panose="020B0604030504040204" pitchFamily="50" charset="-128"/>
                        </a:rPr>
                        <a:t>TCFD</a:t>
                      </a:r>
                      <a:r>
                        <a:rPr lang="ja-JP" altLang="en-US" sz="1100" dirty="0" smtClean="0">
                          <a:solidFill>
                            <a:prstClr val="black"/>
                          </a:solidFill>
                          <a:latin typeface="+mj-ea"/>
                          <a:ea typeface="+mj-ea"/>
                          <a:cs typeface="メイリオ" panose="020B0604030504040204" pitchFamily="50" charset="-128"/>
                        </a:rPr>
                        <a:t>）による提言を実施するよう促す。</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r>
                        <a:rPr kumimoji="1" lang="en-US" altLang="ja-JP" sz="1100" dirty="0" smtClean="0">
                          <a:latin typeface="+mj-ea"/>
                          <a:ea typeface="+mj-ea"/>
                        </a:rPr>
                        <a:t>CDSB</a:t>
                      </a:r>
                      <a:endParaRPr kumimoji="1" lang="ja-JP" altLang="en-US" sz="1100" dirty="0">
                        <a:latin typeface="+mj-ea"/>
                        <a:ea typeface="+mj-ea"/>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a:ea typeface="Meiryo UI"/>
                        </a:defRPr>
                      </a:lvl1pPr>
                      <a:lvl2pPr marL="457200" algn="l" defTabSz="914400" rtl="0" eaLnBrk="1" latinLnBrk="0" hangingPunct="1">
                        <a:defRPr kumimoji="1" sz="1800" kern="1200">
                          <a:solidFill>
                            <a:schemeClr val="dk1"/>
                          </a:solidFill>
                          <a:latin typeface="Calibri"/>
                          <a:ea typeface="Meiryo UI"/>
                        </a:defRPr>
                      </a:lvl2pPr>
                      <a:lvl3pPr marL="914400" algn="l" defTabSz="914400" rtl="0" eaLnBrk="1" latinLnBrk="0" hangingPunct="1">
                        <a:defRPr kumimoji="1" sz="1800" kern="1200">
                          <a:solidFill>
                            <a:schemeClr val="dk1"/>
                          </a:solidFill>
                          <a:latin typeface="Calibri"/>
                          <a:ea typeface="Meiryo UI"/>
                        </a:defRPr>
                      </a:lvl3pPr>
                      <a:lvl4pPr marL="1371600" algn="l" defTabSz="914400" rtl="0" eaLnBrk="1" latinLnBrk="0" hangingPunct="1">
                        <a:defRPr kumimoji="1" sz="1800" kern="1200">
                          <a:solidFill>
                            <a:schemeClr val="dk1"/>
                          </a:solidFill>
                          <a:latin typeface="Calibri"/>
                          <a:ea typeface="Meiryo UI"/>
                        </a:defRPr>
                      </a:lvl4pPr>
                      <a:lvl5pPr marL="1828800" algn="l" defTabSz="914400" rtl="0" eaLnBrk="1" latinLnBrk="0" hangingPunct="1">
                        <a:defRPr kumimoji="1" sz="1800" kern="1200">
                          <a:solidFill>
                            <a:schemeClr val="dk1"/>
                          </a:solidFill>
                          <a:latin typeface="Calibri"/>
                          <a:ea typeface="Meiryo UI"/>
                        </a:defRPr>
                      </a:lvl5pPr>
                      <a:lvl6pPr marL="2286000" algn="l" defTabSz="914400" rtl="0" eaLnBrk="1" latinLnBrk="0" hangingPunct="1">
                        <a:defRPr kumimoji="1" sz="1800" kern="1200">
                          <a:solidFill>
                            <a:schemeClr val="dk1"/>
                          </a:solidFill>
                          <a:latin typeface="Calibri"/>
                          <a:ea typeface="Meiryo UI"/>
                        </a:defRPr>
                      </a:lvl6pPr>
                      <a:lvl7pPr marL="2743200" algn="l" defTabSz="914400" rtl="0" eaLnBrk="1" latinLnBrk="0" hangingPunct="1">
                        <a:defRPr kumimoji="1" sz="1800" kern="1200">
                          <a:solidFill>
                            <a:schemeClr val="dk1"/>
                          </a:solidFill>
                          <a:latin typeface="Calibri"/>
                          <a:ea typeface="Meiryo UI"/>
                        </a:defRPr>
                      </a:lvl7pPr>
                      <a:lvl8pPr marL="3200400" algn="l" defTabSz="914400" rtl="0" eaLnBrk="1" latinLnBrk="0" hangingPunct="1">
                        <a:defRPr kumimoji="1" sz="1800" kern="1200">
                          <a:solidFill>
                            <a:schemeClr val="dk1"/>
                          </a:solidFill>
                          <a:latin typeface="Calibri"/>
                          <a:ea typeface="Meiryo UI"/>
                        </a:defRPr>
                      </a:lvl8pPr>
                      <a:lvl9pPr marL="3657600" algn="l" defTabSz="914400" rtl="0" eaLnBrk="1" latinLnBrk="0" hangingPunct="1">
                        <a:defRPr kumimoji="1" sz="1800" kern="1200">
                          <a:solidFill>
                            <a:schemeClr val="dk1"/>
                          </a:solidFill>
                          <a:latin typeface="Calibri"/>
                          <a:ea typeface="Meiryo UI"/>
                        </a:defRPr>
                      </a:lvl9pPr>
                    </a:lstStyle>
                    <a:p>
                      <a:pPr algn="ctr"/>
                      <a:r>
                        <a:rPr kumimoji="1" lang="en-US" altLang="ja-JP" sz="1100" dirty="0" smtClean="0">
                          <a:solidFill>
                            <a:schemeClr val="tx1"/>
                          </a:solidFill>
                          <a:latin typeface="+mj-ea"/>
                          <a:ea typeface="+mj-ea"/>
                        </a:rPr>
                        <a:t>165</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575429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 Mean Business</a:t>
            </a:r>
            <a:r>
              <a:rPr kumimoji="1" lang="ja-JP" altLang="en-US" dirty="0" smtClean="0"/>
              <a:t>の構成機関</a:t>
            </a:r>
            <a:endParaRPr kumimoji="1" lang="ja-JP" altLang="en-US" dirty="0"/>
          </a:p>
        </p:txBody>
      </p:sp>
      <p:sp>
        <p:nvSpPr>
          <p:cNvPr id="3" name="コンテンツ プレースホルダー 2"/>
          <p:cNvSpPr>
            <a:spLocks noGrp="1"/>
          </p:cNvSpPr>
          <p:nvPr>
            <p:ph sz="quarter" idx="12"/>
          </p:nvPr>
        </p:nvSpPr>
        <p:spPr>
          <a:xfrm>
            <a:off x="161925" y="1110920"/>
            <a:ext cx="10367963" cy="942717"/>
          </a:xfrm>
        </p:spPr>
        <p:txBody>
          <a:bodyPr/>
          <a:lstStyle/>
          <a:p>
            <a:r>
              <a:rPr lang="en-US" altLang="ja-JP" dirty="0" smtClean="0"/>
              <a:t>We Mean Business</a:t>
            </a:r>
            <a:r>
              <a:rPr lang="ja-JP" altLang="en-US" dirty="0" smtClean="0"/>
              <a:t>は「主導する機関」をはじめ、「各取組の協力機関」、「支援機関」で構成されている</a:t>
            </a:r>
            <a:endParaRPr lang="en-US" altLang="ja-JP" dirty="0"/>
          </a:p>
        </p:txBody>
      </p:sp>
      <p:sp>
        <p:nvSpPr>
          <p:cNvPr id="7" name="角丸四角形 6"/>
          <p:cNvSpPr/>
          <p:nvPr/>
        </p:nvSpPr>
        <p:spPr>
          <a:xfrm>
            <a:off x="866163" y="5112574"/>
            <a:ext cx="8784976" cy="2302219"/>
          </a:xfrm>
          <a:prstGeom prst="roundRect">
            <a:avLst/>
          </a:prstGeom>
          <a:noFill/>
          <a:ln w="25400" cap="flat" cmpd="sng" algn="ctr">
            <a:solidFill>
              <a:srgbClr val="4F81BD"/>
            </a:solidFill>
            <a:prstDash val="solid"/>
          </a:ln>
          <a:effectLst/>
        </p:spPr>
        <p:txBody>
          <a:bodyPr rtlCol="0" anchor="ctr"/>
          <a:lstStyle/>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8" name="角丸四角形 7"/>
          <p:cNvSpPr/>
          <p:nvPr/>
        </p:nvSpPr>
        <p:spPr>
          <a:xfrm>
            <a:off x="866162" y="3465424"/>
            <a:ext cx="8784976" cy="1471147"/>
          </a:xfrm>
          <a:prstGeom prst="roundRect">
            <a:avLst/>
          </a:prstGeom>
          <a:solidFill>
            <a:sysClr val="window" lastClr="FFFFFF"/>
          </a:solidFill>
          <a:ln w="25400" cap="flat" cmpd="sng" algn="ctr">
            <a:solidFill>
              <a:srgbClr val="4F81BD"/>
            </a:solidFill>
            <a:prstDash val="solid"/>
          </a:ln>
          <a:effectLst/>
        </p:spPr>
        <p:txBody>
          <a:bodyPr rtlCol="0" anchor="ctr"/>
          <a:lstStyle/>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9" name="角丸四角形 8"/>
          <p:cNvSpPr/>
          <p:nvPr/>
        </p:nvSpPr>
        <p:spPr>
          <a:xfrm>
            <a:off x="866162" y="2231638"/>
            <a:ext cx="8784976" cy="1057783"/>
          </a:xfrm>
          <a:prstGeom prst="roundRect">
            <a:avLst/>
          </a:prstGeom>
          <a:solidFill>
            <a:sysClr val="window" lastClr="FFFFFF">
              <a:alpha val="0"/>
            </a:sysClr>
          </a:solidFill>
          <a:ln w="25400" cap="flat" cmpd="sng" algn="ctr">
            <a:solidFill>
              <a:srgbClr val="4F81BD"/>
            </a:solidFill>
            <a:prstDash val="solid"/>
          </a:ln>
          <a:effectLst/>
        </p:spPr>
        <p:txBody>
          <a:bodyPr rtlCol="0" anchor="ctr"/>
          <a:lstStyle/>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200" kern="0" dirty="0" smtClean="0">
              <a:solidFill>
                <a:prstClr val="black"/>
              </a:solidFill>
              <a:latin typeface="Meiryo UI" panose="020B0604030504040204" pitchFamily="50" charset="-128"/>
              <a:ea typeface="ＭＳ Ｐゴシック" panose="020B0600070205080204" pitchFamily="50" charset="-128"/>
            </a:endParaRPr>
          </a:p>
        </p:txBody>
      </p:sp>
      <p:sp>
        <p:nvSpPr>
          <p:cNvPr id="10" name="角丸四角形 9"/>
          <p:cNvSpPr/>
          <p:nvPr/>
        </p:nvSpPr>
        <p:spPr>
          <a:xfrm>
            <a:off x="6942968" y="2795865"/>
            <a:ext cx="1040647" cy="378288"/>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WBCSD</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1" name="角丸四角形 10"/>
          <p:cNvSpPr/>
          <p:nvPr/>
        </p:nvSpPr>
        <p:spPr>
          <a:xfrm>
            <a:off x="7345658" y="4448990"/>
            <a:ext cx="842417" cy="341791"/>
          </a:xfrm>
          <a:prstGeom prst="roundRect">
            <a:avLst/>
          </a:prstGeom>
          <a:solidFill>
            <a:sysClr val="window" lastClr="FFFFFF"/>
          </a:solidFill>
          <a:ln w="25400" cap="flat" cmpd="sng" algn="ctr">
            <a:solidFill>
              <a:srgbClr val="C0504D"/>
            </a:solidFill>
            <a:prstDash val="solid"/>
          </a:ln>
          <a:effectLst/>
        </p:spPr>
        <p:txBody>
          <a:bodyPr rtlCol="0" anchor="b"/>
          <a:lstStyle/>
          <a:p>
            <a:pPr algn="ctr" defTabSz="914400">
              <a:lnSpc>
                <a:spcPts val="1500"/>
              </a:lnSpc>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WRI</a:t>
            </a:r>
          </a:p>
        </p:txBody>
      </p:sp>
      <p:sp>
        <p:nvSpPr>
          <p:cNvPr id="12" name="角丸四角形 11"/>
          <p:cNvSpPr/>
          <p:nvPr/>
        </p:nvSpPr>
        <p:spPr>
          <a:xfrm>
            <a:off x="2220619" y="2795866"/>
            <a:ext cx="1253284"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Climate Group</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13" name="角丸四角形 12"/>
          <p:cNvSpPr/>
          <p:nvPr/>
        </p:nvSpPr>
        <p:spPr>
          <a:xfrm>
            <a:off x="3541077" y="2795865"/>
            <a:ext cx="1040646"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CDP</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4" name="角丸四角形 13"/>
          <p:cNvSpPr/>
          <p:nvPr/>
        </p:nvSpPr>
        <p:spPr>
          <a:xfrm>
            <a:off x="1328273" y="2795866"/>
            <a:ext cx="825172"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BSR</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5" name="角丸四角形 14"/>
          <p:cNvSpPr/>
          <p:nvPr/>
        </p:nvSpPr>
        <p:spPr>
          <a:xfrm>
            <a:off x="5800921" y="2795865"/>
            <a:ext cx="1074872" cy="378289"/>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Ceres</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6" name="角丸四角形 15"/>
          <p:cNvSpPr/>
          <p:nvPr/>
        </p:nvSpPr>
        <p:spPr>
          <a:xfrm>
            <a:off x="8050787" y="2795865"/>
            <a:ext cx="1152365"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B TEAM</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17" name="角丸四角形 16"/>
          <p:cNvSpPr/>
          <p:nvPr/>
        </p:nvSpPr>
        <p:spPr>
          <a:xfrm>
            <a:off x="4648897" y="2795865"/>
            <a:ext cx="1084850" cy="385150"/>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CLG</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8" name="角丸四角形 17"/>
          <p:cNvSpPr/>
          <p:nvPr/>
        </p:nvSpPr>
        <p:spPr>
          <a:xfrm>
            <a:off x="8351858" y="4448990"/>
            <a:ext cx="953636"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WWF</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19" name="角丸四角形 18"/>
          <p:cNvSpPr/>
          <p:nvPr/>
        </p:nvSpPr>
        <p:spPr>
          <a:xfrm>
            <a:off x="1214234" y="4018715"/>
            <a:ext cx="1591133" cy="338017"/>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lnSpc>
                <a:spcPts val="1700"/>
              </a:lnSpc>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C40</a:t>
            </a: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 </a:t>
            </a: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CITIES</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0" name="角丸四角形 19"/>
          <p:cNvSpPr/>
          <p:nvPr/>
        </p:nvSpPr>
        <p:spPr>
          <a:xfrm>
            <a:off x="2964248"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CGIAR</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1" name="角丸四角形 20"/>
          <p:cNvSpPr/>
          <p:nvPr/>
        </p:nvSpPr>
        <p:spPr>
          <a:xfrm>
            <a:off x="4264274"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the EARTH GENOME</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22" name="角丸四角形 21"/>
          <p:cNvSpPr/>
          <p:nvPr/>
        </p:nvSpPr>
        <p:spPr>
          <a:xfrm>
            <a:off x="5564300" y="4018715"/>
            <a:ext cx="1141144" cy="354805"/>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GACSA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3" name="角丸四角形 22"/>
          <p:cNvSpPr/>
          <p:nvPr/>
        </p:nvSpPr>
        <p:spPr>
          <a:xfrm>
            <a:off x="6864326"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100" kern="0" dirty="0" smtClean="0">
                <a:solidFill>
                  <a:prstClr val="black"/>
                </a:solidFill>
                <a:latin typeface="Meiryo UI" panose="020B0604030504040204" pitchFamily="50" charset="-128"/>
                <a:ea typeface="ＭＳ Ｐゴシック" panose="020B0600070205080204" pitchFamily="50" charset="-128"/>
              </a:rPr>
              <a:t>LEADERS QUEST</a:t>
            </a:r>
            <a:endParaRPr kumimoji="0" lang="ja-JP" altLang="en-US" sz="1100" kern="0" dirty="0" smtClean="0">
              <a:solidFill>
                <a:prstClr val="black"/>
              </a:solidFill>
              <a:latin typeface="Meiryo UI" panose="020B0604030504040204" pitchFamily="50" charset="-128"/>
              <a:ea typeface="ＭＳ Ｐゴシック" panose="020B0600070205080204" pitchFamily="50" charset="-128"/>
            </a:endParaRPr>
          </a:p>
        </p:txBody>
      </p:sp>
      <p:sp>
        <p:nvSpPr>
          <p:cNvPr id="24" name="角丸四角形 23"/>
          <p:cNvSpPr/>
          <p:nvPr/>
        </p:nvSpPr>
        <p:spPr>
          <a:xfrm>
            <a:off x="8164350" y="4018715"/>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NACSAA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5" name="角丸四角形 24"/>
          <p:cNvSpPr/>
          <p:nvPr/>
        </p:nvSpPr>
        <p:spPr>
          <a:xfrm>
            <a:off x="3806234" y="4448990"/>
            <a:ext cx="953636"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err="1" smtClean="0">
                <a:solidFill>
                  <a:prstClr val="black"/>
                </a:solidFill>
                <a:latin typeface="Meiryo UI" panose="020B0604030504040204" pitchFamily="50" charset="-128"/>
                <a:ea typeface="ＭＳ Ｐゴシック" panose="020B0600070205080204" pitchFamily="50" charset="-128"/>
              </a:rPr>
              <a:t>SBTi</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6" name="角丸四角形 25"/>
          <p:cNvSpPr/>
          <p:nvPr/>
        </p:nvSpPr>
        <p:spPr>
          <a:xfrm>
            <a:off x="6040729" y="4448990"/>
            <a:ext cx="1141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UN Global</a:t>
            </a:r>
          </a:p>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Compact</a:t>
            </a:r>
            <a:endParaRPr kumimoji="0" lang="ja-JP" altLang="en-US" sz="1000" kern="0" dirty="0" smtClean="0">
              <a:solidFill>
                <a:prstClr val="black"/>
              </a:solidFill>
              <a:latin typeface="Meiryo UI" panose="020B0604030504040204" pitchFamily="50" charset="-128"/>
              <a:ea typeface="ＭＳ Ｐゴシック" panose="020B0600070205080204" pitchFamily="50" charset="-128"/>
            </a:endParaRPr>
          </a:p>
        </p:txBody>
      </p:sp>
      <p:sp>
        <p:nvSpPr>
          <p:cNvPr id="27" name="角丸四角形 26"/>
          <p:cNvSpPr/>
          <p:nvPr/>
        </p:nvSpPr>
        <p:spPr>
          <a:xfrm>
            <a:off x="2346306" y="4448990"/>
            <a:ext cx="1296144"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000" kern="0" dirty="0" smtClean="0">
                <a:solidFill>
                  <a:prstClr val="black"/>
                </a:solidFill>
                <a:latin typeface="Meiryo UI" panose="020B0604030504040204" pitchFamily="50" charset="-128"/>
                <a:ea typeface="ＭＳ Ｐゴシック" panose="020B0600070205080204" pitchFamily="50" charset="-128"/>
              </a:rPr>
              <a:t>Rocky Mountain Institute</a:t>
            </a:r>
            <a:endParaRPr kumimoji="0" lang="ja-JP" altLang="en-US" sz="1000" kern="0" dirty="0" smtClean="0">
              <a:solidFill>
                <a:prstClr val="black"/>
              </a:solidFill>
              <a:latin typeface="Meiryo UI" panose="020B0604030504040204" pitchFamily="50" charset="-128"/>
              <a:ea typeface="ＭＳ Ｐゴシック" panose="020B0600070205080204" pitchFamily="50" charset="-128"/>
            </a:endParaRPr>
          </a:p>
        </p:txBody>
      </p:sp>
      <p:sp>
        <p:nvSpPr>
          <p:cNvPr id="28" name="角丸四角形 27"/>
          <p:cNvSpPr/>
          <p:nvPr/>
        </p:nvSpPr>
        <p:spPr>
          <a:xfrm>
            <a:off x="1219376" y="4448990"/>
            <a:ext cx="963147"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err="1" smtClean="0">
                <a:solidFill>
                  <a:prstClr val="black"/>
                </a:solidFill>
                <a:latin typeface="Meiryo UI" panose="020B0604030504040204" pitchFamily="50" charset="-128"/>
                <a:ea typeface="ＭＳ Ｐゴシック" panose="020B0600070205080204" pitchFamily="50" charset="-128"/>
              </a:rPr>
              <a:t>NBi</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
        <p:nvSpPr>
          <p:cNvPr id="29" name="テキスト ボックス 28"/>
          <p:cNvSpPr txBox="1"/>
          <p:nvPr/>
        </p:nvSpPr>
        <p:spPr>
          <a:xfrm>
            <a:off x="938169" y="5587022"/>
            <a:ext cx="8640960" cy="1754326"/>
          </a:xfrm>
          <a:prstGeom prst="rect">
            <a:avLst/>
          </a:prstGeom>
          <a:noFill/>
        </p:spPr>
        <p:txBody>
          <a:bodyPr wrap="square" rtlCol="0">
            <a:spAutoFit/>
          </a:bodyPr>
          <a:lstStyle/>
          <a:p>
            <a:pPr defTabSz="914400"/>
            <a:r>
              <a:rPr lang="en-US" altLang="ja-JP" sz="1200" dirty="0">
                <a:solidFill>
                  <a:prstClr val="black"/>
                </a:solidFill>
                <a:latin typeface="Meiryo UI" panose="020B0604030504040204" pitchFamily="50" charset="-128"/>
              </a:rPr>
              <a:t>ABBI/Asset Owners Disclosure Project/</a:t>
            </a:r>
            <a:r>
              <a:rPr lang="en-US" altLang="ja-JP" sz="1200" dirty="0" err="1">
                <a:solidFill>
                  <a:prstClr val="black"/>
                </a:solidFill>
                <a:latin typeface="Meiryo UI" panose="020B0604030504040204" pitchFamily="50" charset="-128"/>
              </a:rPr>
              <a:t>Biofuture</a:t>
            </a:r>
            <a:r>
              <a:rPr lang="en-US" altLang="ja-JP" sz="1200" dirty="0">
                <a:solidFill>
                  <a:prstClr val="black"/>
                </a:solidFill>
                <a:latin typeface="Meiryo UI" panose="020B0604030504040204" pitchFamily="50" charset="-128"/>
              </a:rPr>
              <a:t> Platform/Business Council for Sustainable Energy/Carbon Pricing Leadership Coalition/</a:t>
            </a:r>
            <a:r>
              <a:rPr lang="en-US" altLang="ja-JP" sz="1200" dirty="0" err="1">
                <a:solidFill>
                  <a:prstClr val="black"/>
                </a:solidFill>
                <a:latin typeface="Meiryo UI" panose="020B0604030504040204" pitchFamily="50" charset="-128"/>
              </a:rPr>
              <a:t>CarbonTracker</a:t>
            </a:r>
            <a:r>
              <a:rPr lang="en-US" altLang="ja-JP" sz="1200" dirty="0">
                <a:solidFill>
                  <a:prstClr val="black"/>
                </a:solidFill>
                <a:latin typeface="Meiryo UI" panose="020B0604030504040204" pitchFamily="50" charset="-128"/>
              </a:rPr>
              <a:t>/CEADS/CEBDS/CEM EVI/CLC (Finland)/Clean Energy Ministerial/Cleaner Car Contracts/Climate and Clean Air Coalition/Climate Bond Initiative/Climate Briefing Services/Climate Leadership Council/Climate Markets &amp; Investment Association/Confederation of Indian Industries/</a:t>
            </a:r>
            <a:r>
              <a:rPr lang="en-US" altLang="ja-JP" sz="1200" dirty="0" err="1">
                <a:solidFill>
                  <a:prstClr val="black"/>
                </a:solidFill>
                <a:latin typeface="Meiryo UI" panose="020B0604030504040204" pitchFamily="50" charset="-128"/>
              </a:rPr>
              <a:t>CounterCulture</a:t>
            </a:r>
            <a:r>
              <a:rPr lang="en-US" altLang="ja-JP" sz="1200" dirty="0">
                <a:solidFill>
                  <a:prstClr val="black"/>
                </a:solidFill>
                <a:latin typeface="Meiryo UI" panose="020B0604030504040204" pitchFamily="50" charset="-128"/>
              </a:rPr>
              <a:t>/</a:t>
            </a:r>
            <a:r>
              <a:rPr lang="en-US" altLang="ja-JP" sz="1200" dirty="0" err="1">
                <a:solidFill>
                  <a:prstClr val="black"/>
                </a:solidFill>
                <a:latin typeface="Meiryo UI" panose="020B0604030504040204" pitchFamily="50" charset="-128"/>
              </a:rPr>
              <a:t>Diga</a:t>
            </a:r>
            <a:r>
              <a:rPr lang="en-US" altLang="ja-JP" sz="1200" dirty="0">
                <a:solidFill>
                  <a:prstClr val="black"/>
                </a:solidFill>
                <a:latin typeface="Meiryo UI" panose="020B0604030504040204" pitchFamily="50" charset="-128"/>
              </a:rPr>
              <a:t> Communications/E3G/Energy Transitions Commission/Energy Efficiency Leadership Network/EPC/Forum for the Future/Global Alliance for Energy Productivity/Groundswell/</a:t>
            </a:r>
            <a:r>
              <a:rPr lang="en-US" altLang="ja-JP" sz="1200" dirty="0" err="1">
                <a:solidFill>
                  <a:prstClr val="black"/>
                </a:solidFill>
                <a:latin typeface="Meiryo UI" panose="020B0604030504040204" pitchFamily="50" charset="-128"/>
              </a:rPr>
              <a:t>Haga</a:t>
            </a:r>
            <a:r>
              <a:rPr lang="en-US" altLang="ja-JP" sz="1200" dirty="0">
                <a:solidFill>
                  <a:prstClr val="black"/>
                </a:solidFill>
                <a:latin typeface="Meiryo UI" panose="020B0604030504040204" pitchFamily="50" charset="-128"/>
              </a:rPr>
              <a:t> Initiative/Hoffman Centre/IETA/IFC/IIGCC/</a:t>
            </a:r>
          </a:p>
          <a:p>
            <a:pPr defTabSz="914400"/>
            <a:r>
              <a:rPr lang="en-US" altLang="ja-JP" sz="1200" dirty="0">
                <a:solidFill>
                  <a:prstClr val="black"/>
                </a:solidFill>
                <a:latin typeface="Meiryo UI" panose="020B0604030504040204" pitchFamily="50" charset="-128"/>
              </a:rPr>
              <a:t>International Renewable Energy Agency/IRENA/Japan-CLP/Low Carbon Fuels Coalition/Mission 2020/New Climate Economy/PEV Collaborative/PRI/REBA/Roundtable for Sustainable Biomaterials/SE4ALL/</a:t>
            </a:r>
            <a:r>
              <a:rPr lang="en-US" altLang="ja-JP" sz="1200" dirty="0" err="1">
                <a:solidFill>
                  <a:prstClr val="black"/>
                </a:solidFill>
                <a:latin typeface="Meiryo UI" panose="020B0604030504040204" pitchFamily="50" charset="-128"/>
              </a:rPr>
              <a:t>SloCat</a:t>
            </a:r>
            <a:r>
              <a:rPr lang="en-US" altLang="ja-JP" sz="1200" dirty="0">
                <a:solidFill>
                  <a:prstClr val="black"/>
                </a:solidFill>
                <a:latin typeface="Meiryo UI" panose="020B0604030504040204" pitchFamily="50" charset="-128"/>
              </a:rPr>
              <a:t>/UNFCCC Secretariat and Champions/Teri/The Shift Project/UNEP/UNEP Finance Initiative/World Bank/ZEV Alliance</a:t>
            </a:r>
            <a:endParaRPr lang="ja-JP" altLang="en-US" sz="1200" dirty="0">
              <a:solidFill>
                <a:prstClr val="black"/>
              </a:solidFill>
              <a:latin typeface="Meiryo UI" panose="020B0604030504040204" pitchFamily="50" charset="-128"/>
            </a:endParaRPr>
          </a:p>
        </p:txBody>
      </p:sp>
      <p:sp>
        <p:nvSpPr>
          <p:cNvPr id="30" name="テキスト ボックス 29"/>
          <p:cNvSpPr txBox="1"/>
          <p:nvPr/>
        </p:nvSpPr>
        <p:spPr>
          <a:xfrm>
            <a:off x="2264370" y="2232291"/>
            <a:ext cx="5988563"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Coalition</a:t>
            </a:r>
            <a:r>
              <a:rPr lang="ja-JP" altLang="en-US" sz="1400" b="1" dirty="0">
                <a:solidFill>
                  <a:srgbClr val="002060"/>
                </a:solidFill>
                <a:latin typeface="Meiryo UI" panose="020B0604030504040204" pitchFamily="50" charset="-128"/>
              </a:rPr>
              <a:t> </a:t>
            </a:r>
            <a:r>
              <a:rPr lang="en-US" altLang="ja-JP" sz="1400" b="1" dirty="0">
                <a:solidFill>
                  <a:srgbClr val="002060"/>
                </a:solidFill>
                <a:latin typeface="Meiryo UI" panose="020B0604030504040204" pitchFamily="50" charset="-128"/>
              </a:rPr>
              <a:t>Partners</a:t>
            </a:r>
          </a:p>
          <a:p>
            <a:pPr algn="ctr" defTabSz="914400"/>
            <a:r>
              <a:rPr lang="ja-JP" altLang="en-US" sz="1400" dirty="0">
                <a:solidFill>
                  <a:prstClr val="black"/>
                </a:solidFill>
                <a:latin typeface="Meiryo UI" panose="020B0604030504040204" pitchFamily="50" charset="-128"/>
              </a:rPr>
              <a:t>企業・投資家への各取組の連携を促し、</a:t>
            </a:r>
            <a:r>
              <a:rPr lang="en-US" altLang="ja-JP" sz="1400" dirty="0">
                <a:solidFill>
                  <a:prstClr val="black"/>
                </a:solidFill>
                <a:latin typeface="Meiryo UI" panose="020B0604030504040204" pitchFamily="50" charset="-128"/>
              </a:rPr>
              <a:t>We Mean Business</a:t>
            </a:r>
            <a:r>
              <a:rPr lang="ja-JP" altLang="en-US" sz="1400" dirty="0">
                <a:solidFill>
                  <a:prstClr val="black"/>
                </a:solidFill>
                <a:latin typeface="Meiryo UI" panose="020B0604030504040204" pitchFamily="50" charset="-128"/>
              </a:rPr>
              <a:t>を</a:t>
            </a:r>
            <a:r>
              <a:rPr lang="ja-JP" altLang="en-US" sz="1400" b="1" dirty="0">
                <a:solidFill>
                  <a:prstClr val="black"/>
                </a:solidFill>
                <a:latin typeface="Meiryo UI" panose="020B0604030504040204" pitchFamily="50" charset="-128"/>
              </a:rPr>
              <a:t>主導する機関</a:t>
            </a:r>
            <a:endParaRPr lang="en-US" altLang="ja-JP" sz="1200" b="1" dirty="0">
              <a:solidFill>
                <a:prstClr val="black"/>
              </a:solidFill>
              <a:latin typeface="Meiryo UI" panose="020B0604030504040204" pitchFamily="50" charset="-128"/>
            </a:endParaRPr>
          </a:p>
        </p:txBody>
      </p:sp>
      <p:sp>
        <p:nvSpPr>
          <p:cNvPr id="31" name="テキスト ボックス 30"/>
          <p:cNvSpPr txBox="1"/>
          <p:nvPr/>
        </p:nvSpPr>
        <p:spPr>
          <a:xfrm>
            <a:off x="3225369" y="3465423"/>
            <a:ext cx="4066561"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Implementation Partners</a:t>
            </a:r>
          </a:p>
          <a:p>
            <a:pPr algn="ctr" defTabSz="914400"/>
            <a:r>
              <a:rPr lang="en-US" altLang="ja-JP" sz="1400" dirty="0">
                <a:solidFill>
                  <a:prstClr val="black"/>
                </a:solidFill>
                <a:latin typeface="Meiryo UI" panose="020B0604030504040204" pitchFamily="50" charset="-128"/>
              </a:rPr>
              <a:t>We Mean Business </a:t>
            </a:r>
            <a:r>
              <a:rPr lang="ja-JP" altLang="en-US" sz="1400" dirty="0">
                <a:solidFill>
                  <a:prstClr val="black"/>
                </a:solidFill>
                <a:latin typeface="Meiryo UI" panose="020B0604030504040204" pitchFamily="50" charset="-128"/>
              </a:rPr>
              <a:t>が実施する</a:t>
            </a:r>
            <a:r>
              <a:rPr lang="ja-JP" altLang="en-US" sz="1400" b="1" dirty="0">
                <a:solidFill>
                  <a:prstClr val="black"/>
                </a:solidFill>
                <a:latin typeface="Meiryo UI" panose="020B0604030504040204" pitchFamily="50" charset="-128"/>
              </a:rPr>
              <a:t>各取組の協力機関</a:t>
            </a:r>
            <a:endParaRPr lang="en-US" altLang="ja-JP" sz="1400" b="1" dirty="0">
              <a:solidFill>
                <a:prstClr val="black"/>
              </a:solidFill>
              <a:latin typeface="Meiryo UI" panose="020B0604030504040204" pitchFamily="50" charset="-128"/>
            </a:endParaRPr>
          </a:p>
        </p:txBody>
      </p:sp>
      <p:sp>
        <p:nvSpPr>
          <p:cNvPr id="32" name="テキスト ボックス 31"/>
          <p:cNvSpPr txBox="1"/>
          <p:nvPr/>
        </p:nvSpPr>
        <p:spPr>
          <a:xfrm>
            <a:off x="3164458" y="5115853"/>
            <a:ext cx="4188391" cy="523220"/>
          </a:xfrm>
          <a:prstGeom prst="rect">
            <a:avLst/>
          </a:prstGeom>
          <a:noFill/>
        </p:spPr>
        <p:txBody>
          <a:bodyPr wrap="none" rtlCol="0">
            <a:spAutoFit/>
          </a:bodyPr>
          <a:lstStyle/>
          <a:p>
            <a:pPr algn="ctr" defTabSz="914400"/>
            <a:r>
              <a:rPr lang="en-US" altLang="ja-JP" sz="1400" b="1" dirty="0">
                <a:solidFill>
                  <a:srgbClr val="002060"/>
                </a:solidFill>
                <a:latin typeface="Meiryo UI" panose="020B0604030504040204" pitchFamily="50" charset="-128"/>
              </a:rPr>
              <a:t>Network</a:t>
            </a:r>
            <a:r>
              <a:rPr lang="ja-JP" altLang="en-US" sz="1400" b="1" dirty="0">
                <a:solidFill>
                  <a:srgbClr val="002060"/>
                </a:solidFill>
                <a:latin typeface="Meiryo UI" panose="020B0604030504040204" pitchFamily="50" charset="-128"/>
              </a:rPr>
              <a:t> </a:t>
            </a:r>
            <a:r>
              <a:rPr lang="en-US" altLang="ja-JP" sz="1400" b="1" dirty="0">
                <a:solidFill>
                  <a:srgbClr val="002060"/>
                </a:solidFill>
                <a:latin typeface="Meiryo UI" panose="020B0604030504040204" pitchFamily="50" charset="-128"/>
              </a:rPr>
              <a:t>Partners</a:t>
            </a:r>
          </a:p>
          <a:p>
            <a:pPr algn="ctr" defTabSz="914400"/>
            <a:r>
              <a:rPr lang="en-US" altLang="ja-JP" sz="1400" dirty="0">
                <a:solidFill>
                  <a:prstClr val="black"/>
                </a:solidFill>
                <a:latin typeface="Meiryo UI" panose="020B0604030504040204" pitchFamily="50" charset="-128"/>
              </a:rPr>
              <a:t>We Mean Business </a:t>
            </a:r>
            <a:r>
              <a:rPr lang="ja-JP" altLang="en-US" sz="1400" dirty="0">
                <a:solidFill>
                  <a:prstClr val="black"/>
                </a:solidFill>
                <a:latin typeface="Meiryo UI" panose="020B0604030504040204" pitchFamily="50" charset="-128"/>
              </a:rPr>
              <a:t>に賛同し、ともに進める</a:t>
            </a:r>
            <a:r>
              <a:rPr lang="ja-JP" altLang="en-US" sz="1400" b="1" dirty="0">
                <a:solidFill>
                  <a:prstClr val="black"/>
                </a:solidFill>
                <a:latin typeface="Meiryo UI" panose="020B0604030504040204" pitchFamily="50" charset="-128"/>
              </a:rPr>
              <a:t>支援機関</a:t>
            </a:r>
            <a:endParaRPr lang="en-US" altLang="ja-JP" sz="1400" b="1" dirty="0">
              <a:solidFill>
                <a:prstClr val="black"/>
              </a:solidFill>
              <a:latin typeface="Meiryo UI" panose="020B0604030504040204" pitchFamily="50" charset="-128"/>
            </a:endParaRPr>
          </a:p>
        </p:txBody>
      </p:sp>
      <p:sp>
        <p:nvSpPr>
          <p:cNvPr id="33" name="角丸四角形 32"/>
          <p:cNvSpPr/>
          <p:nvPr/>
        </p:nvSpPr>
        <p:spPr>
          <a:xfrm>
            <a:off x="4923655" y="4448990"/>
            <a:ext cx="953291" cy="341791"/>
          </a:xfrm>
          <a:prstGeom prst="roundRect">
            <a:avLst/>
          </a:prstGeom>
          <a:solidFill>
            <a:sysClr val="window" lastClr="FFFFFF"/>
          </a:solidFill>
          <a:ln w="25400" cap="flat" cmpd="sng" algn="ctr">
            <a:solidFill>
              <a:srgbClr val="C0504D"/>
            </a:solidFill>
            <a:prstDash val="solid"/>
          </a:ln>
          <a:effectLst/>
        </p:spPr>
        <p:txBody>
          <a:bodyPr rtlCol="0" anchor="ctr"/>
          <a:lstStyle/>
          <a:p>
            <a:pPr algn="ctr" defTabSz="914400">
              <a:defRPr/>
            </a:pPr>
            <a:r>
              <a:rPr kumimoji="0" lang="en-US" altLang="ja-JP" sz="1400" kern="0" dirty="0" smtClean="0">
                <a:solidFill>
                  <a:prstClr val="black"/>
                </a:solidFill>
                <a:latin typeface="Meiryo UI" panose="020B0604030504040204" pitchFamily="50" charset="-128"/>
                <a:ea typeface="ＭＳ Ｐゴシック" panose="020B0600070205080204" pitchFamily="50" charset="-128"/>
              </a:rPr>
              <a:t>GRA</a:t>
            </a:r>
            <a:endParaRPr kumimoji="0" lang="ja-JP" altLang="en-US" sz="1400" kern="0" dirty="0" smtClean="0">
              <a:solidFill>
                <a:prstClr val="black"/>
              </a:solidFill>
              <a:latin typeface="Meiryo UI" panose="020B0604030504040204" pitchFamily="50" charset="-128"/>
              <a:ea typeface="ＭＳ Ｐゴシック" panose="020B0600070205080204" pitchFamily="50" charset="-128"/>
            </a:endParaRPr>
          </a:p>
        </p:txBody>
      </p:sp>
    </p:spTree>
    <p:extLst>
      <p:ext uri="{BB962C8B-B14F-4D97-AF65-F5344CB8AC3E}">
        <p14:creationId xmlns:p14="http://schemas.microsoft.com/office/powerpoint/2010/main" val="162749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200" dirty="0" smtClean="0"/>
              <a:t>We Mean Business</a:t>
            </a:r>
            <a:r>
              <a:rPr kumimoji="1" lang="ja-JP" altLang="en-US" sz="2200" dirty="0" smtClean="0"/>
              <a:t>の構成機関と著名取組（</a:t>
            </a:r>
            <a:r>
              <a:rPr kumimoji="1" lang="en-US" altLang="ja-JP" sz="2200" dirty="0" smtClean="0"/>
              <a:t>SBT,RE100</a:t>
            </a:r>
            <a:r>
              <a:rPr lang="ja-JP" altLang="en-US" sz="2200" dirty="0" smtClean="0"/>
              <a:t>等）の関係図</a:t>
            </a:r>
            <a:endParaRPr kumimoji="1" lang="ja-JP" altLang="en-US" sz="2200" dirty="0"/>
          </a:p>
        </p:txBody>
      </p:sp>
      <p:sp>
        <p:nvSpPr>
          <p:cNvPr id="3" name="コンテンツ プレースホルダー 2"/>
          <p:cNvSpPr>
            <a:spLocks noGrp="1"/>
          </p:cNvSpPr>
          <p:nvPr>
            <p:ph sz="quarter" idx="12"/>
          </p:nvPr>
        </p:nvSpPr>
        <p:spPr>
          <a:xfrm>
            <a:off x="161925" y="1110920"/>
            <a:ext cx="10367963" cy="942717"/>
          </a:xfrm>
        </p:spPr>
        <p:txBody>
          <a:bodyPr/>
          <a:lstStyle/>
          <a:p>
            <a:r>
              <a:rPr lang="en-US" altLang="ja-JP" dirty="0" smtClean="0"/>
              <a:t>SBT</a:t>
            </a:r>
            <a:r>
              <a:rPr lang="ja-JP" altLang="en-US" dirty="0" smtClean="0"/>
              <a:t>は企業取組</a:t>
            </a:r>
            <a:r>
              <a:rPr lang="en-US" altLang="ja-JP" dirty="0" smtClean="0"/>
              <a:t>10</a:t>
            </a:r>
            <a:r>
              <a:rPr lang="ja-JP" altLang="en-US" dirty="0" smtClean="0"/>
              <a:t>種の一つであり、</a:t>
            </a:r>
            <a:r>
              <a:rPr lang="en-US" altLang="ja-JP" dirty="0" smtClean="0"/>
              <a:t>SBT</a:t>
            </a:r>
            <a:r>
              <a:rPr lang="ja-JP" altLang="en-US" dirty="0" smtClean="0"/>
              <a:t>イニシアティブ（</a:t>
            </a:r>
            <a:r>
              <a:rPr lang="en-US" altLang="ja-JP" dirty="0" smtClean="0"/>
              <a:t>CDP</a:t>
            </a:r>
            <a:r>
              <a:rPr lang="ja-JP" altLang="en-US" dirty="0" smtClean="0"/>
              <a:t>等</a:t>
            </a:r>
            <a:r>
              <a:rPr lang="en-US" altLang="ja-JP" dirty="0" smtClean="0"/>
              <a:t>4</a:t>
            </a:r>
            <a:r>
              <a:rPr lang="ja-JP" altLang="en-US" dirty="0" smtClean="0"/>
              <a:t>機関が設立）もプラットフォームの</a:t>
            </a:r>
            <a:r>
              <a:rPr lang="en-US" altLang="ja-JP" dirty="0" smtClean="0"/>
              <a:t>1</a:t>
            </a:r>
            <a:r>
              <a:rPr lang="ja-JP" altLang="en-US" dirty="0" smtClean="0"/>
              <a:t>構成機関との位置づけ</a:t>
            </a:r>
            <a:endParaRPr lang="en-US" altLang="ja-JP" dirty="0" smtClean="0"/>
          </a:p>
        </p:txBody>
      </p:sp>
      <p:sp>
        <p:nvSpPr>
          <p:cNvPr id="10" name="角丸四角形 9"/>
          <p:cNvSpPr/>
          <p:nvPr/>
        </p:nvSpPr>
        <p:spPr>
          <a:xfrm>
            <a:off x="1895557" y="2952179"/>
            <a:ext cx="4926742" cy="687636"/>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1" name="L 字 20"/>
          <p:cNvSpPr/>
          <p:nvPr/>
        </p:nvSpPr>
        <p:spPr>
          <a:xfrm>
            <a:off x="1495620" y="3019360"/>
            <a:ext cx="7477798" cy="2550729"/>
          </a:xfrm>
          <a:custGeom>
            <a:avLst/>
            <a:gdLst>
              <a:gd name="connsiteX0" fmla="*/ 0 w 3797089"/>
              <a:gd name="connsiteY0" fmla="*/ 0 h 2539631"/>
              <a:gd name="connsiteX1" fmla="*/ 1232204 w 3797089"/>
              <a:gd name="connsiteY1" fmla="*/ 0 h 2539631"/>
              <a:gd name="connsiteX2" fmla="*/ 1232204 w 3797089"/>
              <a:gd name="connsiteY2" fmla="*/ 1912063 h 2539631"/>
              <a:gd name="connsiteX3" fmla="*/ 3797089 w 3797089"/>
              <a:gd name="connsiteY3" fmla="*/ 1912063 h 2539631"/>
              <a:gd name="connsiteX4" fmla="*/ 3797089 w 3797089"/>
              <a:gd name="connsiteY4" fmla="*/ 2539631 h 2539631"/>
              <a:gd name="connsiteX5" fmla="*/ 0 w 3797089"/>
              <a:gd name="connsiteY5" fmla="*/ 2539631 h 2539631"/>
              <a:gd name="connsiteX6" fmla="*/ 0 w 3797089"/>
              <a:gd name="connsiteY6" fmla="*/ 0 h 2539631"/>
              <a:gd name="connsiteX0" fmla="*/ 1779372 w 5576461"/>
              <a:gd name="connsiteY0" fmla="*/ 0 h 2542424"/>
              <a:gd name="connsiteX1" fmla="*/ 3011576 w 5576461"/>
              <a:gd name="connsiteY1" fmla="*/ 0 h 2542424"/>
              <a:gd name="connsiteX2" fmla="*/ 3011576 w 5576461"/>
              <a:gd name="connsiteY2" fmla="*/ 1912063 h 2542424"/>
              <a:gd name="connsiteX3" fmla="*/ 5576461 w 5576461"/>
              <a:gd name="connsiteY3" fmla="*/ 1912063 h 2542424"/>
              <a:gd name="connsiteX4" fmla="*/ 5576461 w 5576461"/>
              <a:gd name="connsiteY4" fmla="*/ 2539631 h 2542424"/>
              <a:gd name="connsiteX5" fmla="*/ 1779372 w 5576461"/>
              <a:gd name="connsiteY5" fmla="*/ 2539631 h 2542424"/>
              <a:gd name="connsiteX6" fmla="*/ 1779372 w 5576461"/>
              <a:gd name="connsiteY6" fmla="*/ 0 h 2542424"/>
              <a:gd name="connsiteX0" fmla="*/ 1653867 w 5450956"/>
              <a:gd name="connsiteY0" fmla="*/ 0 h 2598344"/>
              <a:gd name="connsiteX1" fmla="*/ 2886071 w 5450956"/>
              <a:gd name="connsiteY1" fmla="*/ 0 h 2598344"/>
              <a:gd name="connsiteX2" fmla="*/ 2886071 w 5450956"/>
              <a:gd name="connsiteY2" fmla="*/ 1912063 h 2598344"/>
              <a:gd name="connsiteX3" fmla="*/ 5450956 w 5450956"/>
              <a:gd name="connsiteY3" fmla="*/ 1912063 h 2598344"/>
              <a:gd name="connsiteX4" fmla="*/ 5450956 w 5450956"/>
              <a:gd name="connsiteY4" fmla="*/ 2539631 h 2598344"/>
              <a:gd name="connsiteX5" fmla="*/ 1653867 w 5450956"/>
              <a:gd name="connsiteY5" fmla="*/ 2539631 h 2598344"/>
              <a:gd name="connsiteX6" fmla="*/ 0 w 5450956"/>
              <a:gd name="connsiteY6" fmla="*/ 1746998 h 2598344"/>
              <a:gd name="connsiteX7" fmla="*/ 1653867 w 5450956"/>
              <a:gd name="connsiteY7" fmla="*/ 0 h 2598344"/>
              <a:gd name="connsiteX0" fmla="*/ 4051078 w 7848167"/>
              <a:gd name="connsiteY0" fmla="*/ 0 h 2568444"/>
              <a:gd name="connsiteX1" fmla="*/ 5283282 w 7848167"/>
              <a:gd name="connsiteY1" fmla="*/ 0 h 2568444"/>
              <a:gd name="connsiteX2" fmla="*/ 5283282 w 7848167"/>
              <a:gd name="connsiteY2" fmla="*/ 1912063 h 2568444"/>
              <a:gd name="connsiteX3" fmla="*/ 7848167 w 7848167"/>
              <a:gd name="connsiteY3" fmla="*/ 1912063 h 2568444"/>
              <a:gd name="connsiteX4" fmla="*/ 7848167 w 7848167"/>
              <a:gd name="connsiteY4" fmla="*/ 2539631 h 2568444"/>
              <a:gd name="connsiteX5" fmla="*/ 4051078 w 7848167"/>
              <a:gd name="connsiteY5" fmla="*/ 2539631 h 2568444"/>
              <a:gd name="connsiteX6" fmla="*/ 0 w 7848167"/>
              <a:gd name="connsiteY6" fmla="*/ 2150652 h 2568444"/>
              <a:gd name="connsiteX7" fmla="*/ 4051078 w 7848167"/>
              <a:gd name="connsiteY7" fmla="*/ 0 h 2568444"/>
              <a:gd name="connsiteX0" fmla="*/ 4056572 w 7853661"/>
              <a:gd name="connsiteY0" fmla="*/ 0 h 2568444"/>
              <a:gd name="connsiteX1" fmla="*/ 5288776 w 7853661"/>
              <a:gd name="connsiteY1" fmla="*/ 0 h 2568444"/>
              <a:gd name="connsiteX2" fmla="*/ 5288776 w 7853661"/>
              <a:gd name="connsiteY2" fmla="*/ 1912063 h 2568444"/>
              <a:gd name="connsiteX3" fmla="*/ 7853661 w 7853661"/>
              <a:gd name="connsiteY3" fmla="*/ 1912063 h 2568444"/>
              <a:gd name="connsiteX4" fmla="*/ 7853661 w 7853661"/>
              <a:gd name="connsiteY4" fmla="*/ 2539631 h 2568444"/>
              <a:gd name="connsiteX5" fmla="*/ 4056572 w 7853661"/>
              <a:gd name="connsiteY5" fmla="*/ 2539631 h 2568444"/>
              <a:gd name="connsiteX6" fmla="*/ 5494 w 7853661"/>
              <a:gd name="connsiteY6" fmla="*/ 2150652 h 2568444"/>
              <a:gd name="connsiteX7" fmla="*/ 4056572 w 7853661"/>
              <a:gd name="connsiteY7" fmla="*/ 0 h 2568444"/>
              <a:gd name="connsiteX0" fmla="*/ 4204636 w 8001725"/>
              <a:gd name="connsiteY0" fmla="*/ 0 h 2585774"/>
              <a:gd name="connsiteX1" fmla="*/ 5436840 w 8001725"/>
              <a:gd name="connsiteY1" fmla="*/ 0 h 2585774"/>
              <a:gd name="connsiteX2" fmla="*/ 5436840 w 8001725"/>
              <a:gd name="connsiteY2" fmla="*/ 1912063 h 2585774"/>
              <a:gd name="connsiteX3" fmla="*/ 8001725 w 8001725"/>
              <a:gd name="connsiteY3" fmla="*/ 1912063 h 2585774"/>
              <a:gd name="connsiteX4" fmla="*/ 8001725 w 8001725"/>
              <a:gd name="connsiteY4" fmla="*/ 2539631 h 2585774"/>
              <a:gd name="connsiteX5" fmla="*/ 4204636 w 8001725"/>
              <a:gd name="connsiteY5" fmla="*/ 2539631 h 2585774"/>
              <a:gd name="connsiteX6" fmla="*/ 5277 w 8001725"/>
              <a:gd name="connsiteY6" fmla="*/ 2381312 h 2585774"/>
              <a:gd name="connsiteX7" fmla="*/ 4204636 w 8001725"/>
              <a:gd name="connsiteY7" fmla="*/ 0 h 2585774"/>
              <a:gd name="connsiteX0" fmla="*/ 4199359 w 7996448"/>
              <a:gd name="connsiteY0" fmla="*/ 0 h 2551358"/>
              <a:gd name="connsiteX1" fmla="*/ 5431563 w 7996448"/>
              <a:gd name="connsiteY1" fmla="*/ 0 h 2551358"/>
              <a:gd name="connsiteX2" fmla="*/ 5431563 w 7996448"/>
              <a:gd name="connsiteY2" fmla="*/ 1912063 h 2551358"/>
              <a:gd name="connsiteX3" fmla="*/ 7996448 w 7996448"/>
              <a:gd name="connsiteY3" fmla="*/ 1912063 h 2551358"/>
              <a:gd name="connsiteX4" fmla="*/ 7996448 w 7996448"/>
              <a:gd name="connsiteY4" fmla="*/ 2539631 h 2551358"/>
              <a:gd name="connsiteX5" fmla="*/ 4199359 w 7996448"/>
              <a:gd name="connsiteY5" fmla="*/ 2539631 h 2551358"/>
              <a:gd name="connsiteX6" fmla="*/ 0 w 7996448"/>
              <a:gd name="connsiteY6" fmla="*/ 2381312 h 2551358"/>
              <a:gd name="connsiteX7" fmla="*/ 4199359 w 7996448"/>
              <a:gd name="connsiteY7" fmla="*/ 0 h 2551358"/>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4215835 w 8012924"/>
              <a:gd name="connsiteY7" fmla="*/ 0 h 2539631"/>
              <a:gd name="connsiteX0" fmla="*/ 4396046 w 8193135"/>
              <a:gd name="connsiteY0" fmla="*/ 0 h 2539631"/>
              <a:gd name="connsiteX1" fmla="*/ 5628250 w 8193135"/>
              <a:gd name="connsiteY1" fmla="*/ 0 h 2539631"/>
              <a:gd name="connsiteX2" fmla="*/ 5628250 w 8193135"/>
              <a:gd name="connsiteY2" fmla="*/ 1912063 h 2539631"/>
              <a:gd name="connsiteX3" fmla="*/ 8193135 w 8193135"/>
              <a:gd name="connsiteY3" fmla="*/ 1912063 h 2539631"/>
              <a:gd name="connsiteX4" fmla="*/ 8193135 w 8193135"/>
              <a:gd name="connsiteY4" fmla="*/ 2539631 h 2539631"/>
              <a:gd name="connsiteX5" fmla="*/ 4396046 w 8193135"/>
              <a:gd name="connsiteY5" fmla="*/ 2539631 h 2539631"/>
              <a:gd name="connsiteX6" fmla="*/ 180211 w 8193135"/>
              <a:gd name="connsiteY6" fmla="*/ 2496642 h 2539631"/>
              <a:gd name="connsiteX7" fmla="*/ 1045183 w 8193135"/>
              <a:gd name="connsiteY7" fmla="*/ 1746999 h 2539631"/>
              <a:gd name="connsiteX8" fmla="*/ 4396046 w 8193135"/>
              <a:gd name="connsiteY8" fmla="*/ 0 h 2539631"/>
              <a:gd name="connsiteX0" fmla="*/ 4396046 w 8193135"/>
              <a:gd name="connsiteY0" fmla="*/ 0 h 2539631"/>
              <a:gd name="connsiteX1" fmla="*/ 5628250 w 8193135"/>
              <a:gd name="connsiteY1" fmla="*/ 0 h 2539631"/>
              <a:gd name="connsiteX2" fmla="*/ 5628250 w 8193135"/>
              <a:gd name="connsiteY2" fmla="*/ 1912063 h 2539631"/>
              <a:gd name="connsiteX3" fmla="*/ 8193135 w 8193135"/>
              <a:gd name="connsiteY3" fmla="*/ 1912063 h 2539631"/>
              <a:gd name="connsiteX4" fmla="*/ 8193135 w 8193135"/>
              <a:gd name="connsiteY4" fmla="*/ 2539631 h 2539631"/>
              <a:gd name="connsiteX5" fmla="*/ 4396046 w 8193135"/>
              <a:gd name="connsiteY5" fmla="*/ 2539631 h 2539631"/>
              <a:gd name="connsiteX6" fmla="*/ 180211 w 8193135"/>
              <a:gd name="connsiteY6" fmla="*/ 2496642 h 2539631"/>
              <a:gd name="connsiteX7" fmla="*/ 1045183 w 8193135"/>
              <a:gd name="connsiteY7" fmla="*/ 1746999 h 2539631"/>
              <a:gd name="connsiteX8" fmla="*/ 4396046 w 8193135"/>
              <a:gd name="connsiteY8" fmla="*/ 0 h 2539631"/>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864972 w 8012924"/>
              <a:gd name="connsiteY7" fmla="*/ 1746999 h 2539631"/>
              <a:gd name="connsiteX8" fmla="*/ 4215835 w 8012924"/>
              <a:gd name="connsiteY8" fmla="*/ 0 h 2539631"/>
              <a:gd name="connsiteX0" fmla="*/ 4502596 w 8299685"/>
              <a:gd name="connsiteY0" fmla="*/ 0 h 2539631"/>
              <a:gd name="connsiteX1" fmla="*/ 5734800 w 8299685"/>
              <a:gd name="connsiteY1" fmla="*/ 0 h 2539631"/>
              <a:gd name="connsiteX2" fmla="*/ 5734800 w 8299685"/>
              <a:gd name="connsiteY2" fmla="*/ 1912063 h 2539631"/>
              <a:gd name="connsiteX3" fmla="*/ 8299685 w 8299685"/>
              <a:gd name="connsiteY3" fmla="*/ 1912063 h 2539631"/>
              <a:gd name="connsiteX4" fmla="*/ 8299685 w 8299685"/>
              <a:gd name="connsiteY4" fmla="*/ 2539631 h 2539631"/>
              <a:gd name="connsiteX5" fmla="*/ 4502596 w 8299685"/>
              <a:gd name="connsiteY5" fmla="*/ 2539631 h 2539631"/>
              <a:gd name="connsiteX6" fmla="*/ 286761 w 8299685"/>
              <a:gd name="connsiteY6" fmla="*/ 2496642 h 2539631"/>
              <a:gd name="connsiteX7" fmla="*/ 319711 w 8299685"/>
              <a:gd name="connsiteY7" fmla="*/ 1565767 h 2539631"/>
              <a:gd name="connsiteX8" fmla="*/ 4502596 w 8299685"/>
              <a:gd name="connsiteY8" fmla="*/ 0 h 2539631"/>
              <a:gd name="connsiteX0" fmla="*/ 4215835 w 8012924"/>
              <a:gd name="connsiteY0" fmla="*/ 0 h 2539631"/>
              <a:gd name="connsiteX1" fmla="*/ 5448039 w 8012924"/>
              <a:gd name="connsiteY1" fmla="*/ 0 h 2539631"/>
              <a:gd name="connsiteX2" fmla="*/ 5448039 w 8012924"/>
              <a:gd name="connsiteY2" fmla="*/ 1912063 h 2539631"/>
              <a:gd name="connsiteX3" fmla="*/ 8012924 w 8012924"/>
              <a:gd name="connsiteY3" fmla="*/ 1912063 h 2539631"/>
              <a:gd name="connsiteX4" fmla="*/ 8012924 w 8012924"/>
              <a:gd name="connsiteY4" fmla="*/ 2539631 h 2539631"/>
              <a:gd name="connsiteX5" fmla="*/ 4215835 w 8012924"/>
              <a:gd name="connsiteY5" fmla="*/ 2539631 h 2539631"/>
              <a:gd name="connsiteX6" fmla="*/ 0 w 8012924"/>
              <a:gd name="connsiteY6" fmla="*/ 2496642 h 2539631"/>
              <a:gd name="connsiteX7" fmla="*/ 32950 w 8012924"/>
              <a:gd name="connsiteY7" fmla="*/ 1565767 h 2539631"/>
              <a:gd name="connsiteX8" fmla="*/ 4215835 w 8012924"/>
              <a:gd name="connsiteY8"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24074 w 8021163"/>
              <a:gd name="connsiteY8"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2281882 w 8021163"/>
              <a:gd name="connsiteY8" fmla="*/ 865550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176585 w 8021163"/>
              <a:gd name="connsiteY8" fmla="*/ 1821139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06468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06468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49664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14572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44708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36350 w 8021163"/>
              <a:gd name="connsiteY8" fmla="*/ 1910786 h 2539631"/>
              <a:gd name="connsiteX9" fmla="*/ 4224074 w 8021163"/>
              <a:gd name="connsiteY9" fmla="*/ 0 h 2539631"/>
              <a:gd name="connsiteX0" fmla="*/ 4224074 w 8021163"/>
              <a:gd name="connsiteY0" fmla="*/ 0 h 2539631"/>
              <a:gd name="connsiteX1" fmla="*/ 5456278 w 8021163"/>
              <a:gd name="connsiteY1" fmla="*/ 0 h 2539631"/>
              <a:gd name="connsiteX2" fmla="*/ 5456278 w 8021163"/>
              <a:gd name="connsiteY2" fmla="*/ 1912063 h 2539631"/>
              <a:gd name="connsiteX3" fmla="*/ 8021163 w 8021163"/>
              <a:gd name="connsiteY3" fmla="*/ 1912063 h 2539631"/>
              <a:gd name="connsiteX4" fmla="*/ 8021163 w 8021163"/>
              <a:gd name="connsiteY4" fmla="*/ 2539631 h 2539631"/>
              <a:gd name="connsiteX5" fmla="*/ 4224074 w 8021163"/>
              <a:gd name="connsiteY5" fmla="*/ 2539631 h 2539631"/>
              <a:gd name="connsiteX6" fmla="*/ 8239 w 8021163"/>
              <a:gd name="connsiteY6" fmla="*/ 2538478 h 2539631"/>
              <a:gd name="connsiteX7" fmla="*/ 0 w 8021163"/>
              <a:gd name="connsiteY7" fmla="*/ 1932756 h 2539631"/>
              <a:gd name="connsiteX8" fmla="*/ 4224398 w 8021163"/>
              <a:gd name="connsiteY8" fmla="*/ 1916763 h 2539631"/>
              <a:gd name="connsiteX9" fmla="*/ 4224074 w 8021163"/>
              <a:gd name="connsiteY9" fmla="*/ 0 h 2539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21163" h="2539631">
                <a:moveTo>
                  <a:pt x="4224074" y="0"/>
                </a:moveTo>
                <a:lnTo>
                  <a:pt x="5456278" y="0"/>
                </a:lnTo>
                <a:lnTo>
                  <a:pt x="5456278" y="1912063"/>
                </a:lnTo>
                <a:lnTo>
                  <a:pt x="8021163" y="1912063"/>
                </a:lnTo>
                <a:lnTo>
                  <a:pt x="8021163" y="2539631"/>
                </a:lnTo>
                <a:lnTo>
                  <a:pt x="4224074" y="2539631"/>
                </a:lnTo>
                <a:lnTo>
                  <a:pt x="8239" y="2538478"/>
                </a:lnTo>
                <a:cubicBezTo>
                  <a:pt x="-3876" y="2111264"/>
                  <a:pt x="5815" y="2303636"/>
                  <a:pt x="0" y="1932756"/>
                </a:cubicBezTo>
                <a:lnTo>
                  <a:pt x="4224398" y="1916763"/>
                </a:lnTo>
                <a:cubicBezTo>
                  <a:pt x="4225932" y="1252632"/>
                  <a:pt x="4228368" y="823718"/>
                  <a:pt x="4224074" y="0"/>
                </a:cubicBezTo>
                <a:close/>
              </a:path>
            </a:pathLst>
          </a:custGeom>
          <a:solidFill>
            <a:srgbClr val="4F81BD">
              <a:alpha val="40000"/>
            </a:srgbClr>
          </a:solidFill>
          <a:ln w="25400" cap="flat" cmpd="sng" algn="ctr">
            <a:solidFill>
              <a:srgbClr val="4F81BD">
                <a:shade val="50000"/>
              </a:srgbClr>
            </a:solidFill>
            <a:prstDash val="solid"/>
          </a:ln>
          <a:effectLst/>
        </p:spPr>
        <p:txBody>
          <a:bodyPr rtlCol="0" anchor="ctr"/>
          <a:lstStyle/>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2" name="角丸四角形 11"/>
          <p:cNvSpPr/>
          <p:nvPr/>
        </p:nvSpPr>
        <p:spPr>
          <a:xfrm>
            <a:off x="5561971" y="6273973"/>
            <a:ext cx="3640319" cy="200713"/>
          </a:xfrm>
          <a:prstGeom prst="roundRect">
            <a:avLst/>
          </a:prstGeom>
          <a:solidFill>
            <a:sysClr val="window" lastClr="FFFFFF"/>
          </a:solidFill>
          <a:ln w="25400" cap="flat" cmpd="sng" algn="ctr">
            <a:noFill/>
            <a:prstDash val="solid"/>
          </a:ln>
          <a:effectLst/>
        </p:spPr>
        <p:txBody>
          <a:bodyPr rtlCol="0" anchor="ctr"/>
          <a:lstStyle/>
          <a:p>
            <a:pPr algn="ctr" defTabSz="914400">
              <a:defRPr/>
            </a:pPr>
            <a:r>
              <a:rPr kumimoji="0" lang="en-US" altLang="ja-JP" sz="1200" kern="0" dirty="0" smtClean="0">
                <a:solidFill>
                  <a:prstClr val="black"/>
                </a:solidFill>
                <a:latin typeface="+mn-ea"/>
              </a:rPr>
              <a:t>※</a:t>
            </a:r>
            <a:r>
              <a:rPr kumimoji="0" lang="ja-JP" altLang="en-US" sz="1200" kern="0" dirty="0" smtClean="0">
                <a:solidFill>
                  <a:prstClr val="black"/>
                </a:solidFill>
                <a:latin typeface="+mn-ea"/>
              </a:rPr>
              <a:t>その他</a:t>
            </a:r>
            <a:r>
              <a:rPr kumimoji="0" lang="en-US" altLang="ja-JP" sz="1200" kern="0" dirty="0" smtClean="0">
                <a:solidFill>
                  <a:prstClr val="black"/>
                </a:solidFill>
                <a:latin typeface="+mn-ea"/>
              </a:rPr>
              <a:t>World Bank, IETA,</a:t>
            </a:r>
            <a:r>
              <a:rPr kumimoji="0" lang="ja-JP" altLang="en-US" sz="1200" kern="0" dirty="0" smtClean="0">
                <a:solidFill>
                  <a:prstClr val="black"/>
                </a:solidFill>
                <a:latin typeface="+mn-ea"/>
              </a:rPr>
              <a:t>等合計</a:t>
            </a:r>
            <a:r>
              <a:rPr kumimoji="0" lang="en-US" altLang="ja-JP" sz="1200" kern="0" dirty="0" smtClean="0">
                <a:solidFill>
                  <a:prstClr val="black"/>
                </a:solidFill>
                <a:latin typeface="+mn-ea"/>
              </a:rPr>
              <a:t>44</a:t>
            </a:r>
            <a:r>
              <a:rPr kumimoji="0" lang="ja-JP" altLang="en-US" sz="1200" kern="0" dirty="0" smtClean="0">
                <a:solidFill>
                  <a:prstClr val="black"/>
                </a:solidFill>
                <a:latin typeface="+mn-ea"/>
              </a:rPr>
              <a:t>者</a:t>
            </a:r>
          </a:p>
        </p:txBody>
      </p:sp>
      <p:sp>
        <p:nvSpPr>
          <p:cNvPr id="13" name="角丸四角形 12"/>
          <p:cNvSpPr/>
          <p:nvPr/>
        </p:nvSpPr>
        <p:spPr>
          <a:xfrm>
            <a:off x="7388021" y="2821310"/>
            <a:ext cx="1724173" cy="2725250"/>
          </a:xfrm>
          <a:prstGeom prst="roundRect">
            <a:avLst/>
          </a:prstGeom>
          <a:solidFill>
            <a:srgbClr val="9BBB59">
              <a:lumMod val="75000"/>
              <a:alpha val="35000"/>
            </a:srgb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defTabSz="914400">
              <a:defRPr/>
            </a:pPr>
            <a:endParaRPr kumimoji="0" lang="en-US" altLang="ja-JP" sz="1662" kern="0" dirty="0" smtClean="0">
              <a:solidFill>
                <a:srgbClr val="C9D2B5"/>
              </a:solidFill>
              <a:latin typeface="Meiryo UI" panose="020B0604030504040204" pitchFamily="50" charset="-128"/>
              <a:ea typeface="ＭＳ Ｐゴシック" panose="020B0600070205080204" pitchFamily="50" charset="-128"/>
            </a:endParaRPr>
          </a:p>
        </p:txBody>
      </p:sp>
      <p:sp>
        <p:nvSpPr>
          <p:cNvPr id="14" name="角丸四角形 13"/>
          <p:cNvSpPr/>
          <p:nvPr/>
        </p:nvSpPr>
        <p:spPr>
          <a:xfrm>
            <a:off x="1236611" y="2598073"/>
            <a:ext cx="8076734" cy="1227540"/>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	</a:t>
            </a: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	</a:t>
            </a: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5" name="角丸四角形 14"/>
          <p:cNvSpPr/>
          <p:nvPr/>
        </p:nvSpPr>
        <p:spPr>
          <a:xfrm>
            <a:off x="2084084" y="3070724"/>
            <a:ext cx="1595254" cy="475942"/>
          </a:xfrm>
          <a:prstGeom prst="roundRect">
            <a:avLst/>
          </a:prstGeom>
          <a:solidFill>
            <a:sysClr val="window" lastClr="FFFFFF"/>
          </a:solidFill>
          <a:ln w="25400" cap="flat" cmpd="sng" algn="ctr">
            <a:solidFill>
              <a:sysClr val="windowText" lastClr="000000"/>
            </a:solidFill>
            <a:prstDash val="solid"/>
          </a:ln>
          <a:effectLst/>
        </p:spPr>
        <p:txBody>
          <a:bodyPr tIns="89723" rtlCol="0" anchor="ctr"/>
          <a:lstStyle/>
          <a:p>
            <a:pPr algn="ctr" defTabSz="914400">
              <a:lnSpc>
                <a:spcPct val="70000"/>
              </a:lnSpc>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The Climate Group</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6" name="角丸四角形 15"/>
          <p:cNvSpPr/>
          <p:nvPr/>
        </p:nvSpPr>
        <p:spPr>
          <a:xfrm>
            <a:off x="4250278" y="2644776"/>
            <a:ext cx="2692518" cy="285363"/>
          </a:xfrm>
          <a:prstGeom prst="roundRect">
            <a:avLst/>
          </a:prstGeom>
          <a:noFill/>
          <a:ln w="25400" cap="flat" cmpd="sng" algn="ctr">
            <a:noFill/>
            <a:prstDash val="solid"/>
          </a:ln>
          <a:effectLst/>
        </p:spPr>
        <p:txBody>
          <a:bodyPr rtlCol="0" anchor="ctr"/>
          <a:lstStyle/>
          <a:p>
            <a:pPr algn="ctr" defTabSz="914400">
              <a:defRPr/>
            </a:pPr>
            <a:r>
              <a:rPr kumimoji="0" lang="en-US" altLang="ja-JP" sz="1200" kern="0" dirty="0" smtClean="0">
                <a:solidFill>
                  <a:prstClr val="black"/>
                </a:solidFill>
                <a:latin typeface="+mn-ea"/>
              </a:rPr>
              <a:t>※</a:t>
            </a:r>
            <a:r>
              <a:rPr kumimoji="0" lang="ja-JP" altLang="en-US" sz="1200" kern="0" dirty="0" smtClean="0">
                <a:solidFill>
                  <a:prstClr val="black"/>
                </a:solidFill>
                <a:latin typeface="+mn-ea"/>
              </a:rPr>
              <a:t>その他</a:t>
            </a:r>
            <a:r>
              <a:rPr kumimoji="0" lang="en-US" altLang="ja-JP" sz="1200" kern="0" dirty="0" smtClean="0">
                <a:solidFill>
                  <a:prstClr val="black"/>
                </a:solidFill>
                <a:latin typeface="+mn-ea"/>
              </a:rPr>
              <a:t>BSR, CERES,</a:t>
            </a:r>
            <a:r>
              <a:rPr kumimoji="0" lang="ja-JP" altLang="en-US" sz="1200" kern="0" dirty="0" smtClean="0">
                <a:solidFill>
                  <a:prstClr val="black"/>
                </a:solidFill>
                <a:latin typeface="+mn-ea"/>
              </a:rPr>
              <a:t>等合計</a:t>
            </a:r>
            <a:r>
              <a:rPr kumimoji="0" lang="en-US" altLang="ja-JP" sz="1200" kern="0" dirty="0" smtClean="0">
                <a:solidFill>
                  <a:prstClr val="black"/>
                </a:solidFill>
                <a:latin typeface="+mn-ea"/>
              </a:rPr>
              <a:t>7</a:t>
            </a:r>
            <a:r>
              <a:rPr kumimoji="0" lang="ja-JP" altLang="en-US" sz="1200" kern="0" dirty="0" smtClean="0">
                <a:solidFill>
                  <a:prstClr val="black"/>
                </a:solidFill>
                <a:latin typeface="+mn-ea"/>
              </a:rPr>
              <a:t>者</a:t>
            </a:r>
          </a:p>
        </p:txBody>
      </p:sp>
      <p:sp>
        <p:nvSpPr>
          <p:cNvPr id="17" name="角丸四角形 16"/>
          <p:cNvSpPr/>
          <p:nvPr/>
        </p:nvSpPr>
        <p:spPr>
          <a:xfrm>
            <a:off x="1233579" y="4211922"/>
            <a:ext cx="8079766" cy="1462763"/>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18" name="角丸四角形 17"/>
          <p:cNvSpPr/>
          <p:nvPr/>
        </p:nvSpPr>
        <p:spPr>
          <a:xfrm>
            <a:off x="1219945" y="4438042"/>
            <a:ext cx="2478293" cy="470809"/>
          </a:xfrm>
          <a:prstGeom prst="roundRect">
            <a:avLst/>
          </a:prstGeom>
          <a:noFill/>
          <a:ln w="25400" cap="flat" cmpd="sng" algn="ctr">
            <a:noFill/>
            <a:prstDash val="solid"/>
          </a:ln>
          <a:effectLst/>
        </p:spPr>
        <p:txBody>
          <a:bodyPr rtlCol="0" anchor="ctr"/>
          <a:lstStyle/>
          <a:p>
            <a:pPr algn="ctr" defTabSz="914400">
              <a:defRPr/>
            </a:pPr>
            <a:r>
              <a:rPr kumimoji="0" lang="en-US" altLang="ja-JP" sz="1108" kern="0" dirty="0" smtClean="0">
                <a:solidFill>
                  <a:prstClr val="black"/>
                </a:solidFill>
                <a:latin typeface="+mn-ea"/>
              </a:rPr>
              <a:t>※</a:t>
            </a:r>
            <a:r>
              <a:rPr kumimoji="0" lang="ja-JP" altLang="en-US" sz="1108" kern="0" dirty="0" smtClean="0">
                <a:solidFill>
                  <a:prstClr val="black"/>
                </a:solidFill>
                <a:latin typeface="+mn-ea"/>
              </a:rPr>
              <a:t>その他</a:t>
            </a:r>
            <a:r>
              <a:rPr kumimoji="0" lang="en-US" altLang="ja-JP" sz="1108" kern="0" dirty="0" err="1" smtClean="0">
                <a:solidFill>
                  <a:prstClr val="black"/>
                </a:solidFill>
                <a:latin typeface="+mn-ea"/>
              </a:rPr>
              <a:t>CGIAR,NBi</a:t>
            </a:r>
            <a:r>
              <a:rPr kumimoji="0" lang="ja-JP" altLang="en-US" sz="1108" kern="0" dirty="0" smtClean="0">
                <a:solidFill>
                  <a:prstClr val="black"/>
                </a:solidFill>
                <a:latin typeface="+mn-ea"/>
              </a:rPr>
              <a:t>等</a:t>
            </a:r>
            <a:endParaRPr kumimoji="0" lang="en-US" altLang="ja-JP" sz="1108" kern="0" dirty="0" smtClean="0">
              <a:solidFill>
                <a:prstClr val="black"/>
              </a:solidFill>
              <a:latin typeface="+mn-ea"/>
            </a:endParaRPr>
          </a:p>
          <a:p>
            <a:pPr algn="ctr" defTabSz="914400">
              <a:defRPr/>
            </a:pPr>
            <a:r>
              <a:rPr kumimoji="0" lang="ja-JP" altLang="en-US" sz="1108" kern="0" dirty="0" smtClean="0">
                <a:solidFill>
                  <a:prstClr val="black"/>
                </a:solidFill>
                <a:latin typeface="+mn-ea"/>
              </a:rPr>
              <a:t>合計</a:t>
            </a:r>
            <a:r>
              <a:rPr kumimoji="0" lang="en-US" altLang="ja-JP" sz="1108" kern="0" dirty="0" smtClean="0">
                <a:solidFill>
                  <a:prstClr val="black"/>
                </a:solidFill>
                <a:latin typeface="+mn-ea"/>
              </a:rPr>
              <a:t>13</a:t>
            </a:r>
            <a:r>
              <a:rPr kumimoji="0" lang="ja-JP" altLang="en-US" sz="1108" kern="0" dirty="0" smtClean="0">
                <a:solidFill>
                  <a:prstClr val="black"/>
                </a:solidFill>
                <a:latin typeface="+mn-ea"/>
              </a:rPr>
              <a:t>者</a:t>
            </a:r>
          </a:p>
        </p:txBody>
      </p:sp>
      <p:sp>
        <p:nvSpPr>
          <p:cNvPr id="19" name="角丸四角形 18"/>
          <p:cNvSpPr/>
          <p:nvPr/>
        </p:nvSpPr>
        <p:spPr>
          <a:xfrm>
            <a:off x="5475002" y="3065119"/>
            <a:ext cx="1069276" cy="461755"/>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CDP</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0" name="角丸四角形 19"/>
          <p:cNvSpPr/>
          <p:nvPr/>
        </p:nvSpPr>
        <p:spPr>
          <a:xfrm>
            <a:off x="1785586" y="5085675"/>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WWF</a:t>
            </a:r>
          </a:p>
        </p:txBody>
      </p:sp>
      <p:sp>
        <p:nvSpPr>
          <p:cNvPr id="21" name="角丸四角形 20"/>
          <p:cNvSpPr/>
          <p:nvPr/>
        </p:nvSpPr>
        <p:spPr>
          <a:xfrm>
            <a:off x="3643530" y="4976269"/>
            <a:ext cx="1347013" cy="570291"/>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UN Global Compact</a:t>
            </a:r>
          </a:p>
        </p:txBody>
      </p:sp>
      <p:sp>
        <p:nvSpPr>
          <p:cNvPr id="22" name="角丸四角形 21"/>
          <p:cNvSpPr/>
          <p:nvPr/>
        </p:nvSpPr>
        <p:spPr>
          <a:xfrm>
            <a:off x="7640006" y="3083996"/>
            <a:ext cx="1196441" cy="423999"/>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WBCSD</a:t>
            </a: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3" name="角丸四角形 22"/>
          <p:cNvSpPr/>
          <p:nvPr/>
        </p:nvSpPr>
        <p:spPr>
          <a:xfrm>
            <a:off x="7655100" y="5043756"/>
            <a:ext cx="1196442" cy="417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WRI</a:t>
            </a:r>
          </a:p>
        </p:txBody>
      </p:sp>
      <p:sp>
        <p:nvSpPr>
          <p:cNvPr id="24" name="角丸四角形 23"/>
          <p:cNvSpPr/>
          <p:nvPr/>
        </p:nvSpPr>
        <p:spPr>
          <a:xfrm>
            <a:off x="1242636" y="6042637"/>
            <a:ext cx="8070710" cy="1152790"/>
          </a:xfrm>
          <a:prstGeom prst="roundRect">
            <a:avLst/>
          </a:prstGeom>
          <a:noFill/>
          <a:ln w="57150" cap="flat" cmpd="sng" algn="ctr">
            <a:solidFill>
              <a:sysClr val="windowText" lastClr="000000"/>
            </a:solidFill>
            <a:prstDash val="solid"/>
          </a:ln>
          <a:effectLst/>
        </p:spPr>
        <p:txBody>
          <a:bodyPr rtlCol="0" anchor="ctr"/>
          <a:lstStyle/>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en-US" altLang="ja-JP" sz="1662" kern="0" dirty="0" smtClean="0">
              <a:solidFill>
                <a:prstClr val="black"/>
              </a:solidFill>
              <a:latin typeface="Meiryo UI" panose="020B0604030504040204" pitchFamily="50" charset="-128"/>
              <a:ea typeface="ＭＳ Ｐゴシック" panose="020B0600070205080204" pitchFamily="50" charset="-128"/>
            </a:endParaRPr>
          </a:p>
          <a:p>
            <a:pPr algn="ctr" defTabSz="914400">
              <a:defRPr/>
            </a:pPr>
            <a:endParaRPr kumimoji="0" lang="ja-JP" altLang="en-US" sz="1662" kern="0" dirty="0" smtClean="0">
              <a:solidFill>
                <a:prstClr val="black"/>
              </a:solidFill>
              <a:latin typeface="Meiryo UI" panose="020B0604030504040204" pitchFamily="50" charset="-128"/>
              <a:ea typeface="ＭＳ Ｐゴシック" panose="020B0600070205080204" pitchFamily="50" charset="-128"/>
            </a:endParaRPr>
          </a:p>
        </p:txBody>
      </p:sp>
      <p:sp>
        <p:nvSpPr>
          <p:cNvPr id="25" name="正方形/長方形 24"/>
          <p:cNvSpPr/>
          <p:nvPr/>
        </p:nvSpPr>
        <p:spPr>
          <a:xfrm>
            <a:off x="4572668" y="4401754"/>
            <a:ext cx="2720681" cy="490134"/>
          </a:xfrm>
          <a:prstGeom prst="rect">
            <a:avLst/>
          </a:prstGeom>
        </p:spPr>
        <p:txBody>
          <a:bodyPr wrap="none">
            <a:spAutoFit/>
          </a:bodyPr>
          <a:lstStyle/>
          <a:p>
            <a:pPr defTabSz="914400"/>
            <a:r>
              <a:rPr lang="en-US" altLang="ja-JP" sz="2585" b="1" dirty="0">
                <a:solidFill>
                  <a:srgbClr val="002060"/>
                </a:solidFill>
                <a:latin typeface="Meiryo UI" panose="020B0604030504040204" pitchFamily="50" charset="-128"/>
              </a:rPr>
              <a:t>SBT</a:t>
            </a:r>
            <a:r>
              <a:rPr lang="ja-JP" altLang="en-US" sz="2585" b="1" dirty="0">
                <a:solidFill>
                  <a:srgbClr val="002060"/>
                </a:solidFill>
                <a:latin typeface="Meiryo UI" panose="020B0604030504040204" pitchFamily="50" charset="-128"/>
              </a:rPr>
              <a:t>イニシアティブ</a:t>
            </a:r>
            <a:endParaRPr lang="en-US" altLang="ja-JP" sz="2585" b="1" dirty="0">
              <a:solidFill>
                <a:srgbClr val="002060"/>
              </a:solidFill>
              <a:latin typeface="Meiryo UI" panose="020B0604030504040204" pitchFamily="50" charset="-128"/>
            </a:endParaRPr>
          </a:p>
        </p:txBody>
      </p:sp>
      <p:sp>
        <p:nvSpPr>
          <p:cNvPr id="26" name="正方形/長方形 25"/>
          <p:cNvSpPr/>
          <p:nvPr/>
        </p:nvSpPr>
        <p:spPr>
          <a:xfrm>
            <a:off x="1541856" y="2384185"/>
            <a:ext cx="2459328" cy="376385"/>
          </a:xfrm>
          <a:prstGeom prst="rect">
            <a:avLst/>
          </a:prstGeom>
          <a:solidFill>
            <a:srgbClr val="FFFF00"/>
          </a:solidFill>
          <a:ln w="38100">
            <a:solidFill>
              <a:sysClr val="windowText" lastClr="000000"/>
            </a:solidFill>
          </a:ln>
        </p:spPr>
        <p:txBody>
          <a:bodyPr wrap="none">
            <a:spAutoFit/>
          </a:bodyPr>
          <a:lstStyle/>
          <a:p>
            <a:pPr algn="ctr" defTabSz="914400">
              <a:defRPr/>
            </a:pPr>
            <a:r>
              <a:rPr kumimoji="0" lang="ja-JP" altLang="en-US" sz="1846" kern="0" dirty="0" smtClean="0">
                <a:solidFill>
                  <a:prstClr val="black"/>
                </a:solidFill>
                <a:latin typeface="Meiryo UI" panose="020B0604030504040204" pitchFamily="50" charset="-128"/>
              </a:rPr>
              <a:t>①</a:t>
            </a:r>
            <a:r>
              <a:rPr kumimoji="0" lang="en-US" altLang="ja-JP" sz="1846" kern="0" dirty="0" smtClean="0">
                <a:solidFill>
                  <a:prstClr val="black"/>
                </a:solidFill>
                <a:latin typeface="Meiryo UI" panose="020B0604030504040204" pitchFamily="50" charset="-128"/>
              </a:rPr>
              <a:t>Coalition</a:t>
            </a:r>
            <a:r>
              <a:rPr kumimoji="0" lang="ja-JP" altLang="en-US" sz="1846" kern="0" dirty="0" smtClean="0">
                <a:solidFill>
                  <a:prstClr val="black"/>
                </a:solidFill>
                <a:latin typeface="Meiryo UI" panose="020B0604030504040204" pitchFamily="50" charset="-128"/>
              </a:rPr>
              <a:t> </a:t>
            </a:r>
            <a:r>
              <a:rPr kumimoji="0" lang="en-US" altLang="ja-JP" sz="1846" kern="0" dirty="0" smtClean="0">
                <a:solidFill>
                  <a:prstClr val="black"/>
                </a:solidFill>
                <a:latin typeface="Meiryo UI" panose="020B0604030504040204" pitchFamily="50" charset="-128"/>
              </a:rPr>
              <a:t>Partners</a:t>
            </a:r>
          </a:p>
        </p:txBody>
      </p:sp>
      <p:sp>
        <p:nvSpPr>
          <p:cNvPr id="27" name="正方形/長方形 26"/>
          <p:cNvSpPr/>
          <p:nvPr/>
        </p:nvSpPr>
        <p:spPr>
          <a:xfrm>
            <a:off x="1656700" y="5859855"/>
            <a:ext cx="2194127" cy="376385"/>
          </a:xfrm>
          <a:prstGeom prst="rect">
            <a:avLst/>
          </a:prstGeom>
          <a:solidFill>
            <a:sysClr val="window" lastClr="FFFFFF"/>
          </a:solidFill>
          <a:ln w="38100">
            <a:solidFill>
              <a:sysClr val="windowText" lastClr="000000"/>
            </a:solidFill>
          </a:ln>
        </p:spPr>
        <p:txBody>
          <a:bodyPr wrap="none">
            <a:spAutoFit/>
          </a:bodyPr>
          <a:lstStyle/>
          <a:p>
            <a:pPr algn="ctr" defTabSz="914400">
              <a:defRPr/>
            </a:pPr>
            <a:r>
              <a:rPr kumimoji="0" lang="en-US" altLang="ja-JP" sz="1846" kern="0" dirty="0" smtClean="0">
                <a:solidFill>
                  <a:prstClr val="black"/>
                </a:solidFill>
                <a:latin typeface="Meiryo UI" panose="020B0604030504040204" pitchFamily="50" charset="-128"/>
              </a:rPr>
              <a:t>Network Partners</a:t>
            </a:r>
          </a:p>
        </p:txBody>
      </p:sp>
      <p:sp>
        <p:nvSpPr>
          <p:cNvPr id="28" name="正方形/長方形 27"/>
          <p:cNvSpPr/>
          <p:nvPr/>
        </p:nvSpPr>
        <p:spPr>
          <a:xfrm>
            <a:off x="1582313" y="4023664"/>
            <a:ext cx="3304111" cy="376385"/>
          </a:xfrm>
          <a:prstGeom prst="rect">
            <a:avLst/>
          </a:prstGeom>
          <a:solidFill>
            <a:srgbClr val="FFFF00"/>
          </a:solidFill>
          <a:ln w="38100" cap="rnd">
            <a:solidFill>
              <a:sysClr val="windowText" lastClr="000000"/>
            </a:solidFill>
            <a:round/>
          </a:ln>
        </p:spPr>
        <p:txBody>
          <a:bodyPr wrap="none">
            <a:spAutoFit/>
          </a:bodyPr>
          <a:lstStyle/>
          <a:p>
            <a:pPr algn="ctr" defTabSz="914400">
              <a:defRPr/>
            </a:pPr>
            <a:r>
              <a:rPr kumimoji="0" lang="ja-JP" altLang="en-US" sz="1846" kern="0" dirty="0" smtClean="0">
                <a:solidFill>
                  <a:prstClr val="black"/>
                </a:solidFill>
                <a:latin typeface="Meiryo UI" panose="020B0604030504040204" pitchFamily="50" charset="-128"/>
              </a:rPr>
              <a:t>②</a:t>
            </a:r>
            <a:r>
              <a:rPr kumimoji="0" lang="en-US" altLang="ja-JP" sz="1846" kern="0" dirty="0" smtClean="0">
                <a:solidFill>
                  <a:prstClr val="black"/>
                </a:solidFill>
                <a:latin typeface="Meiryo UI" panose="020B0604030504040204" pitchFamily="50" charset="-128"/>
              </a:rPr>
              <a:t>Implementation Partners</a:t>
            </a:r>
          </a:p>
        </p:txBody>
      </p:sp>
      <p:sp>
        <p:nvSpPr>
          <p:cNvPr id="29" name="角丸四角形 28"/>
          <p:cNvSpPr/>
          <p:nvPr/>
        </p:nvSpPr>
        <p:spPr>
          <a:xfrm>
            <a:off x="1551338"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Japan-CLP</a:t>
            </a:r>
          </a:p>
        </p:txBody>
      </p:sp>
      <p:sp>
        <p:nvSpPr>
          <p:cNvPr id="30" name="角丸四角形 29"/>
          <p:cNvSpPr/>
          <p:nvPr/>
        </p:nvSpPr>
        <p:spPr>
          <a:xfrm>
            <a:off x="3074733"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CLC</a:t>
            </a:r>
          </a:p>
        </p:txBody>
      </p:sp>
      <p:sp>
        <p:nvSpPr>
          <p:cNvPr id="31" name="角丸四角形 30"/>
          <p:cNvSpPr/>
          <p:nvPr/>
        </p:nvSpPr>
        <p:spPr>
          <a:xfrm>
            <a:off x="4598129"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PRI</a:t>
            </a:r>
          </a:p>
        </p:txBody>
      </p:sp>
      <p:sp>
        <p:nvSpPr>
          <p:cNvPr id="32" name="角丸四角形 31"/>
          <p:cNvSpPr/>
          <p:nvPr/>
        </p:nvSpPr>
        <p:spPr>
          <a:xfrm>
            <a:off x="6121524"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Teri</a:t>
            </a:r>
          </a:p>
        </p:txBody>
      </p:sp>
      <p:sp>
        <p:nvSpPr>
          <p:cNvPr id="33" name="角丸四角形 32"/>
          <p:cNvSpPr/>
          <p:nvPr/>
        </p:nvSpPr>
        <p:spPr>
          <a:xfrm>
            <a:off x="7644920" y="6526358"/>
            <a:ext cx="1347013" cy="388583"/>
          </a:xfrm>
          <a:prstGeom prst="roundRect">
            <a:avLst/>
          </a:prstGeom>
          <a:solidFill>
            <a:sysClr val="window" lastClr="FFFFFF"/>
          </a:solidFill>
          <a:ln w="25400" cap="flat" cmpd="sng" algn="ctr">
            <a:solidFill>
              <a:sysClr val="windowText" lastClr="000000"/>
            </a:solidFill>
            <a:prstDash val="solid"/>
          </a:ln>
          <a:effectLst/>
        </p:spPr>
        <p:txBody>
          <a:bodyPr rtlCol="0" anchor="ctr"/>
          <a:lstStyle/>
          <a:p>
            <a:pPr algn="ctr" defTabSz="914400">
              <a:defRPr/>
            </a:pPr>
            <a:r>
              <a:rPr kumimoji="0" lang="en-US" altLang="ja-JP" sz="1662" kern="0" dirty="0" smtClean="0">
                <a:solidFill>
                  <a:prstClr val="black"/>
                </a:solidFill>
                <a:latin typeface="Meiryo UI" panose="020B0604030504040204" pitchFamily="50" charset="-128"/>
                <a:ea typeface="ＭＳ Ｐゴシック" panose="020B0600070205080204" pitchFamily="50" charset="-128"/>
              </a:rPr>
              <a:t>UNEP Fi</a:t>
            </a:r>
          </a:p>
        </p:txBody>
      </p:sp>
      <p:sp>
        <p:nvSpPr>
          <p:cNvPr id="34" name="正方形/長方形 33"/>
          <p:cNvSpPr/>
          <p:nvPr/>
        </p:nvSpPr>
        <p:spPr>
          <a:xfrm>
            <a:off x="3992210" y="3107884"/>
            <a:ext cx="1064715" cy="400110"/>
          </a:xfrm>
          <a:prstGeom prst="rect">
            <a:avLst/>
          </a:prstGeom>
        </p:spPr>
        <p:txBody>
          <a:bodyPr wrap="none">
            <a:spAutoFit/>
          </a:bodyPr>
          <a:lstStyle/>
          <a:p>
            <a:pPr defTabSz="914400"/>
            <a:r>
              <a:rPr lang="en-US" altLang="ja-JP" sz="2000" b="1" dirty="0">
                <a:solidFill>
                  <a:srgbClr val="FF5050"/>
                </a:solidFill>
                <a:latin typeface="Meiryo UI" panose="020B0604030504040204" pitchFamily="50" charset="-128"/>
              </a:rPr>
              <a:t>RE100</a:t>
            </a:r>
          </a:p>
        </p:txBody>
      </p:sp>
      <p:sp>
        <p:nvSpPr>
          <p:cNvPr id="35" name="正方形/長方形 34"/>
          <p:cNvSpPr/>
          <p:nvPr/>
        </p:nvSpPr>
        <p:spPr>
          <a:xfrm>
            <a:off x="7450651" y="3742611"/>
            <a:ext cx="1597398" cy="1069973"/>
          </a:xfrm>
          <a:prstGeom prst="rect">
            <a:avLst/>
          </a:prstGeom>
          <a:solidFill>
            <a:srgbClr val="9BBB59">
              <a:lumMod val="40000"/>
              <a:lumOff val="60000"/>
              <a:alpha val="76000"/>
            </a:srgbClr>
          </a:solidFill>
          <a:ln w="19050">
            <a:solidFill>
              <a:srgbClr val="9BBB59">
                <a:lumMod val="50000"/>
              </a:srgbClr>
            </a:solidFill>
          </a:ln>
        </p:spPr>
        <p:txBody>
          <a:bodyPr wrap="square">
            <a:spAutoFit/>
          </a:bodyPr>
          <a:lstStyle/>
          <a:p>
            <a:pPr algn="ctr" defTabSz="914400">
              <a:spcAft>
                <a:spcPts val="554"/>
              </a:spcAft>
              <a:defRPr/>
            </a:pPr>
            <a:r>
              <a:rPr kumimoji="0" lang="en-US" altLang="ja-JP" sz="2215" b="1" kern="0" dirty="0" smtClean="0">
                <a:solidFill>
                  <a:srgbClr val="4F6228"/>
                </a:solidFill>
                <a:latin typeface="Meiryo UI" panose="020B0604030504040204" pitchFamily="50" charset="-128"/>
              </a:rPr>
              <a:t>GHG</a:t>
            </a:r>
          </a:p>
          <a:p>
            <a:pPr algn="ctr" defTabSz="914400">
              <a:spcAft>
                <a:spcPts val="554"/>
              </a:spcAft>
              <a:defRPr/>
            </a:pPr>
            <a:r>
              <a:rPr kumimoji="0" lang="en-US" altLang="ja-JP" sz="2215" b="1" kern="0" dirty="0" smtClean="0">
                <a:solidFill>
                  <a:srgbClr val="4F6228"/>
                </a:solidFill>
                <a:latin typeface="Meiryo UI" panose="020B0604030504040204" pitchFamily="50" charset="-128"/>
              </a:rPr>
              <a:t>Protocol</a:t>
            </a:r>
          </a:p>
          <a:p>
            <a:pPr algn="ctr" defTabSz="914400">
              <a:spcAft>
                <a:spcPts val="554"/>
              </a:spcAft>
              <a:defRPr/>
            </a:pPr>
            <a:r>
              <a:rPr kumimoji="0" lang="en-US" altLang="ja-JP" sz="923" kern="0" dirty="0" smtClean="0">
                <a:solidFill>
                  <a:srgbClr val="4F6228"/>
                </a:solidFill>
                <a:latin typeface="Meiryo UI" panose="020B0604030504040204" pitchFamily="50" charset="-128"/>
              </a:rPr>
              <a:t>※WMB</a:t>
            </a:r>
            <a:r>
              <a:rPr kumimoji="0" lang="ja-JP" altLang="en-US" sz="923" kern="0" dirty="0" smtClean="0">
                <a:solidFill>
                  <a:srgbClr val="4F6228"/>
                </a:solidFill>
                <a:latin typeface="Meiryo UI" panose="020B0604030504040204" pitchFamily="50" charset="-128"/>
              </a:rPr>
              <a:t>の対象取組ではない</a:t>
            </a:r>
            <a:endParaRPr kumimoji="0" lang="en-US" altLang="ja-JP" sz="923" kern="0" dirty="0" smtClean="0">
              <a:solidFill>
                <a:srgbClr val="4F6228"/>
              </a:solidFill>
              <a:latin typeface="Meiryo UI" panose="020B0604030504040204" pitchFamily="50" charset="-128"/>
            </a:endParaRPr>
          </a:p>
        </p:txBody>
      </p:sp>
    </p:spTree>
    <p:extLst>
      <p:ext uri="{BB962C8B-B14F-4D97-AF65-F5344CB8AC3E}">
        <p14:creationId xmlns:p14="http://schemas.microsoft.com/office/powerpoint/2010/main" val="271270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600" dirty="0" smtClean="0"/>
              <a:t>We Mean Business</a:t>
            </a:r>
            <a:r>
              <a:rPr kumimoji="1" lang="ja-JP" altLang="en-US" sz="2600" dirty="0" smtClean="0"/>
              <a:t>構成機関　①</a:t>
            </a:r>
            <a:r>
              <a:rPr kumimoji="1" lang="en-US" altLang="ja-JP" sz="2600" dirty="0" smtClean="0"/>
              <a:t>Coalition</a:t>
            </a:r>
            <a:r>
              <a:rPr kumimoji="1" lang="ja-JP" altLang="en-US" sz="2600" dirty="0" smtClean="0"/>
              <a:t> </a:t>
            </a:r>
            <a:r>
              <a:rPr kumimoji="1" lang="en-US" altLang="ja-JP" sz="2600" dirty="0" smtClean="0"/>
              <a:t>Partners 1/2</a:t>
            </a:r>
            <a:endParaRPr kumimoji="1" lang="ja-JP" altLang="en-US" sz="2600" dirty="0"/>
          </a:p>
        </p:txBody>
      </p:sp>
      <p:graphicFrame>
        <p:nvGraphicFramePr>
          <p:cNvPr id="5" name="表 4"/>
          <p:cNvGraphicFramePr>
            <a:graphicFrameLocks noGrp="1"/>
          </p:cNvGraphicFramePr>
          <p:nvPr>
            <p:extLst>
              <p:ext uri="{D42A27DB-BD31-4B8C-83A1-F6EECF244321}">
                <p14:modId xmlns:p14="http://schemas.microsoft.com/office/powerpoint/2010/main" val="4245140690"/>
              </p:ext>
            </p:extLst>
          </p:nvPr>
        </p:nvGraphicFramePr>
        <p:xfrm>
          <a:off x="516796" y="1246250"/>
          <a:ext cx="9647928" cy="3250545"/>
        </p:xfrm>
        <a:graphic>
          <a:graphicData uri="http://schemas.openxmlformats.org/drawingml/2006/table">
            <a:tbl>
              <a:tblPr/>
              <a:tblGrid>
                <a:gridCol w="1943928">
                  <a:extLst>
                    <a:ext uri="{9D8B030D-6E8A-4147-A177-3AD203B41FA5}">
                      <a16:colId xmlns:a16="http://schemas.microsoft.com/office/drawing/2014/main" xmlns="" val="20000"/>
                    </a:ext>
                  </a:extLst>
                </a:gridCol>
                <a:gridCol w="702000">
                  <a:extLst>
                    <a:ext uri="{9D8B030D-6E8A-4147-A177-3AD203B41FA5}">
                      <a16:colId xmlns:a16="http://schemas.microsoft.com/office/drawing/2014/main" xmlns="" val="20001"/>
                    </a:ext>
                  </a:extLst>
                </a:gridCol>
                <a:gridCol w="5202000">
                  <a:extLst>
                    <a:ext uri="{9D8B030D-6E8A-4147-A177-3AD203B41FA5}">
                      <a16:colId xmlns:a16="http://schemas.microsoft.com/office/drawing/2014/main" xmlns="" val="20002"/>
                    </a:ext>
                  </a:extLst>
                </a:gridCol>
                <a:gridCol w="1800000"/>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fontAlgn="ctr"/>
                      <a:r>
                        <a:rPr lang="ja-JP" altLang="en-US" sz="1400" b="1" i="0" u="none" strike="noStrike" dirty="0" smtClean="0">
                          <a:solidFill>
                            <a:srgbClr val="000000"/>
                          </a:solidFill>
                          <a:effectLst/>
                          <a:latin typeface="Meiryo UI" panose="020B0604030504040204" pitchFamily="50" charset="-128"/>
                          <a:ea typeface="Meiryo UI" panose="020B0604030504040204" pitchFamily="50" charset="-128"/>
                        </a:rPr>
                        <a:t>出所</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817125">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Business for Social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Responsibility</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BSR</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公正で持続可能な世界の構築に向けて活動している</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アジア、ヨーロッパ、および北米に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250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社を超える会員企業をもち、コンサルティング、リサーチ、クロスセクター・コラボレーションなどを通じて、持続可能なビジネス戦略とソリューションの開発に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年以上にわたり取り組んでいる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marR="0" indent="0" algn="l" defTabSz="914400" rtl="0" eaLnBrk="1" fontAlgn="ctr" latinLnBrk="0" hangingPunct="1">
                        <a:lnSpc>
                          <a:spcPct val="100000"/>
                        </a:lnSpc>
                        <a:spcBef>
                          <a:spcPts val="0"/>
                        </a:spcBef>
                        <a:spcAft>
                          <a:spcPts val="0"/>
                        </a:spcAft>
                        <a:buClrTx/>
                        <a:buSzTx/>
                        <a:buFontTx/>
                        <a:buNone/>
                        <a:tabLst/>
                        <a:defRPr/>
                      </a:pP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Business for Social Responsibility</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https://www.bsr.org/en/about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Climate Group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TCG</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温室効果ガス</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のネットゼロ排出</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の持続可能な社会と経済を目指す英国に本部を置く国際</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企業</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や都市に</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対する気候変動</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とエネルギーに</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ついて</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の取組を</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促している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RE100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EP100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」等の取組を展開している。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Climate Group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https://www.theclimategroup.org/about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511838">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は、投資家、企業、地域による環境への影響の測定・管理を可能にする情報開示プログラムを運営する国際</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世界数千社を超える企業の環境データは、世界中の投資家や政策立案者の気候変動に関する意思決定を支援している。</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https://www.cdp.net/en/info/about-us</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Prince of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Wales‘s </a:t>
                      </a:r>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Corporate Leaders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Group</a:t>
                      </a:r>
                      <a:endParaRPr kumimoji="1" lang="ja-JP" altLang="en-US" sz="12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CLG</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気候変動対策の長期政策の実現を目指企業グループ。</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英チャールズ皇太子を代表に、シェルやユニリーバ、フィリップス、ボーダフォンなど英国・</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EU </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の主要企業のビジネスリーダーによって</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2005</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年</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に構成され、欧州および世界で気候変動問題への解決策を政府や企業に提言する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。気候変動に関するリーダーシップを取り、共通のプラットフォームを提供する。</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Prince of Wale’s Corporate Leaders Group</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http://www.corporateleadersgroup.com/about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0908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600" dirty="0" smtClean="0"/>
              <a:t>We Mean Business</a:t>
            </a:r>
            <a:r>
              <a:rPr kumimoji="1" lang="ja-JP" altLang="en-US" sz="2600" dirty="0" smtClean="0"/>
              <a:t>構成機関　①</a:t>
            </a:r>
            <a:r>
              <a:rPr kumimoji="1" lang="en-US" altLang="ja-JP" sz="2600" dirty="0" smtClean="0"/>
              <a:t>Coalition</a:t>
            </a:r>
            <a:r>
              <a:rPr kumimoji="1" lang="ja-JP" altLang="en-US" sz="2600" dirty="0" smtClean="0"/>
              <a:t> </a:t>
            </a:r>
            <a:r>
              <a:rPr kumimoji="1" lang="en-US" altLang="ja-JP" sz="2600" dirty="0" smtClean="0"/>
              <a:t>Partners 2/2</a:t>
            </a:r>
            <a:endParaRPr kumimoji="1" lang="ja-JP" altLang="en-US" sz="2600" dirty="0"/>
          </a:p>
        </p:txBody>
      </p:sp>
      <p:graphicFrame>
        <p:nvGraphicFramePr>
          <p:cNvPr id="4" name="表 3"/>
          <p:cNvGraphicFramePr>
            <a:graphicFrameLocks noGrp="1"/>
          </p:cNvGraphicFramePr>
          <p:nvPr>
            <p:extLst>
              <p:ext uri="{D42A27DB-BD31-4B8C-83A1-F6EECF244321}">
                <p14:modId xmlns:p14="http://schemas.microsoft.com/office/powerpoint/2010/main" val="817400733"/>
              </p:ext>
            </p:extLst>
          </p:nvPr>
        </p:nvGraphicFramePr>
        <p:xfrm>
          <a:off x="516796" y="1252197"/>
          <a:ext cx="9647928" cy="3667860"/>
        </p:xfrm>
        <a:graphic>
          <a:graphicData uri="http://schemas.openxmlformats.org/drawingml/2006/table">
            <a:tbl>
              <a:tblPr/>
              <a:tblGrid>
                <a:gridCol w="1943928">
                  <a:extLst>
                    <a:ext uri="{9D8B030D-6E8A-4147-A177-3AD203B41FA5}">
                      <a16:colId xmlns:a16="http://schemas.microsoft.com/office/drawing/2014/main" xmlns="" val="20000"/>
                    </a:ext>
                  </a:extLst>
                </a:gridCol>
                <a:gridCol w="702000">
                  <a:extLst>
                    <a:ext uri="{9D8B030D-6E8A-4147-A177-3AD203B41FA5}">
                      <a16:colId xmlns:a16="http://schemas.microsoft.com/office/drawing/2014/main" xmlns="" val="20001"/>
                    </a:ext>
                  </a:extLst>
                </a:gridCol>
                <a:gridCol w="5202000">
                  <a:extLst>
                    <a:ext uri="{9D8B030D-6E8A-4147-A177-3AD203B41FA5}">
                      <a16:colId xmlns:a16="http://schemas.microsoft.com/office/drawing/2014/main" xmlns="" val="20002"/>
                    </a:ext>
                  </a:extLst>
                </a:gridCol>
                <a:gridCol w="1800000"/>
              </a:tblGrid>
              <a:tr h="28800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名称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略称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概要</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fontAlgn="ctr"/>
                      <a:r>
                        <a:rPr lang="ja-JP" altLang="en-US" sz="1400" b="1" i="0" u="none" strike="noStrike" dirty="0" smtClean="0">
                          <a:solidFill>
                            <a:srgbClr val="000000"/>
                          </a:solidFill>
                          <a:effectLst/>
                          <a:latin typeface="Meiryo UI" panose="020B0604030504040204" pitchFamily="50" charset="-128"/>
                          <a:ea typeface="Meiryo UI" panose="020B0604030504040204" pitchFamily="50" charset="-128"/>
                        </a:rPr>
                        <a:t>出所</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xmlns="" val="10000"/>
                  </a:ext>
                </a:extLst>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Coalition for Environmentally Responsible Economies</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環境</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に責任を持つ経済のための連合）</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Ceres</a:t>
                      </a:r>
                      <a:endPar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地球温暖化などの環境問題に関する企業の取組を推進するネットワークを構築</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する</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気候変動がもたらす企業のリスクと機会を分析するために投資家が必要とする情報を整理した枠組み「気候変動リスクに関する情報開示のためのグローバル・フレームワーク（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Global Framework for Climate Risk Disclosure</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）」の作成にあたり、同組織のプロジェクトである「気候変動リスクに関する投資家ネットワーク</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(INCR: Investor Network </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on Climate </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Risk)</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CDP</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」、「グローバル・レポーティング・イニシアチブ</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(GRI)</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」が中心となった</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Coalition for Environmentally Responsibility Economies</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http://www.ceres.org/about-us</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World Business Council for Sustainable Development</a:t>
                      </a:r>
                      <a:b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持続</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可能な開発のための世界経済人会議）</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WBCSD</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1992</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年のリオ地球サミットに対応するかたちで、世界各国の経済人が集まり設置された国際経済団体である。現在、世界</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34</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カ国から日本企業</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20</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社を</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含む</a:t>
                      </a:r>
                      <a:r>
                        <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200</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以上の</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多国籍企業が加盟しており、国連気候変動交渉などに影響力を及ぼしている。また、</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WRI</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とともに</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プロトコルを運営しており、</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GHG</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の算定方法の基準作りなどを行っている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World Business Council for Sustainable Development</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http://www.wbcsd.org/Overview/About-us</a:t>
                      </a:r>
                    </a:p>
                    <a:p>
                      <a:pPr marL="36000" algn="l" defTabSz="914400" rtl="0" eaLnBrk="1" fontAlgn="ctr" latinLnBrk="0" hangingPunct="1"/>
                      <a:endPar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939950">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The B </a:t>
                      </a:r>
                      <a:r>
                        <a:rPr kumimoji="1" 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Team</a:t>
                      </a:r>
                      <a:endPar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ea typeface="Meiryo UI"/>
                        </a:defRPr>
                      </a:lvl1pPr>
                      <a:lvl2pPr marL="457200" algn="l" defTabSz="914400" rtl="0" eaLnBrk="1" latinLnBrk="0" hangingPunct="1">
                        <a:defRPr kumimoji="1" sz="1800" kern="1200">
                          <a:solidFill>
                            <a:schemeClr val="tx1"/>
                          </a:solidFill>
                          <a:latin typeface="Calibri"/>
                          <a:ea typeface="Meiryo UI"/>
                        </a:defRPr>
                      </a:lvl2pPr>
                      <a:lvl3pPr marL="914400" algn="l" defTabSz="914400" rtl="0" eaLnBrk="1" latinLnBrk="0" hangingPunct="1">
                        <a:defRPr kumimoji="1" sz="1800" kern="1200">
                          <a:solidFill>
                            <a:schemeClr val="tx1"/>
                          </a:solidFill>
                          <a:latin typeface="Calibri"/>
                          <a:ea typeface="Meiryo UI"/>
                        </a:defRPr>
                      </a:lvl3pPr>
                      <a:lvl4pPr marL="1371600" algn="l" defTabSz="914400" rtl="0" eaLnBrk="1" latinLnBrk="0" hangingPunct="1">
                        <a:defRPr kumimoji="1" sz="1800" kern="1200">
                          <a:solidFill>
                            <a:schemeClr val="tx1"/>
                          </a:solidFill>
                          <a:latin typeface="Calibri"/>
                          <a:ea typeface="Meiryo UI"/>
                        </a:defRPr>
                      </a:lvl4pPr>
                      <a:lvl5pPr marL="1828800" algn="l" defTabSz="914400" rtl="0" eaLnBrk="1" latinLnBrk="0" hangingPunct="1">
                        <a:defRPr kumimoji="1" sz="1800" kern="1200">
                          <a:solidFill>
                            <a:schemeClr val="tx1"/>
                          </a:solidFill>
                          <a:latin typeface="Calibri"/>
                          <a:ea typeface="Meiryo UI"/>
                        </a:defRPr>
                      </a:lvl5pPr>
                      <a:lvl6pPr marL="2286000" algn="l" defTabSz="914400" rtl="0" eaLnBrk="1" latinLnBrk="0" hangingPunct="1">
                        <a:defRPr kumimoji="1" sz="1800" kern="1200">
                          <a:solidFill>
                            <a:schemeClr val="tx1"/>
                          </a:solidFill>
                          <a:latin typeface="Calibri"/>
                          <a:ea typeface="Meiryo UI"/>
                        </a:defRPr>
                      </a:lvl6pPr>
                      <a:lvl7pPr marL="2743200" algn="l" defTabSz="914400" rtl="0" eaLnBrk="1" latinLnBrk="0" hangingPunct="1">
                        <a:defRPr kumimoji="1" sz="1800" kern="1200">
                          <a:solidFill>
                            <a:schemeClr val="tx1"/>
                          </a:solidFill>
                          <a:latin typeface="Calibri"/>
                          <a:ea typeface="Meiryo UI"/>
                        </a:defRPr>
                      </a:lvl7pPr>
                      <a:lvl8pPr marL="3200400" algn="l" defTabSz="914400" rtl="0" eaLnBrk="1" latinLnBrk="0" hangingPunct="1">
                        <a:defRPr kumimoji="1" sz="1800" kern="1200">
                          <a:solidFill>
                            <a:schemeClr val="tx1"/>
                          </a:solidFill>
                          <a:latin typeface="Calibri"/>
                          <a:ea typeface="Meiryo UI"/>
                        </a:defRPr>
                      </a:lvl8pPr>
                      <a:lvl9pPr marL="3657600" algn="l" defTabSz="914400" rtl="0" eaLnBrk="1" latinLnBrk="0" hangingPunct="1">
                        <a:defRPr kumimoji="1" sz="1800" kern="1200">
                          <a:solidFill>
                            <a:schemeClr val="tx1"/>
                          </a:solidFill>
                          <a:latin typeface="Calibri"/>
                          <a:ea typeface="Meiryo UI"/>
                        </a:defRPr>
                      </a:lvl9pPr>
                    </a:lstStyle>
                    <a:p>
                      <a:pPr marL="36000" algn="l" defTabSz="914400" rtl="0" eaLnBrk="1" fontAlgn="ctr" latinLnBrk="0" hangingPunct="1"/>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利益よりも人と地球を守ることを優先し、より良い資本主義社会を形づくることを目指している</a:t>
                      </a:r>
                      <a:r>
                        <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rPr>
                        <a:t>NPO</a:t>
                      </a:r>
                      <a:r>
                        <a:rPr kumimoji="1" lang="ja-JP" altLang="en-US" sz="1200" b="0" i="0" u="none" strike="noStrike" kern="1200" dirty="0" err="1">
                          <a:solidFill>
                            <a:srgbClr val="000000"/>
                          </a:solidFill>
                          <a:effectLst/>
                          <a:latin typeface="Meiryo UI" panose="020B0604030504040204" pitchFamily="50" charset="-128"/>
                          <a:ea typeface="Meiryo UI" panose="020B0604030504040204" pitchFamily="50" charset="-128"/>
                          <a:cs typeface="+mn-cs"/>
                        </a:rPr>
                        <a:t>。</a:t>
                      </a: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
                      </a:r>
                      <a:b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b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ヴァージン・グループの創設者兼会長、リチャード・ブランソンとプーマの会長、ヨッヘン・ザイツが設立し、世界中のビジネスリーダーたちと手を組むことで、企業がより大きな社会的責任を果たすべく改革を推進していくことを目指している</a:t>
                      </a:r>
                      <a:r>
                        <a:rPr kumimoji="1" lang="ja-JP" altLang="en-US"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a:t>
                      </a:r>
                      <a:endParaRPr kumimoji="1" lang="en-US" altLang="ja-JP" sz="1200" b="0" i="0" u="none" strike="noStrike" kern="1200" dirty="0" smtClean="0">
                        <a:solidFill>
                          <a:srgbClr val="000000"/>
                        </a:solidFill>
                        <a:effectLst/>
                        <a:latin typeface="Meiryo UI" panose="020B0604030504040204" pitchFamily="50" charset="-128"/>
                        <a:ea typeface="Meiryo UI" panose="020B0604030504040204" pitchFamily="50" charset="-128"/>
                        <a:cs typeface="+mn-cs"/>
                      </a:endParaRP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6000" algn="l" defTabSz="914400" rtl="0" eaLnBrk="1" fontAlgn="ctr" latinLnBrk="0" hangingPunct="1"/>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The B Team</a:t>
                      </a:r>
                      <a:r>
                        <a:rPr kumimoji="1" lang="ja-JP" altLang="en-US"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ホームページ　</a:t>
                      </a:r>
                      <a:r>
                        <a:rPr kumimoji="1" lang="en-US" altLang="ja-JP" sz="105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http://bteam.org/about/</a:t>
                      </a:r>
                    </a:p>
                  </a:txBody>
                  <a:tcPr marL="8375" marR="8375" marT="83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39565740"/>
      </p:ext>
    </p:extLst>
  </p:cSld>
  <p:clrMapOvr>
    <a:masterClrMapping/>
  </p:clrMapOvr>
</p:sld>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4368</Words>
  <Application>Microsoft Office PowerPoint</Application>
  <PresentationFormat>ユーザー設定</PresentationFormat>
  <Paragraphs>664</Paragraphs>
  <Slides>23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23</vt:i4>
      </vt:variant>
    </vt:vector>
  </HeadingPairs>
  <TitlesOfParts>
    <vt:vector size="33" baseType="lpstr">
      <vt:lpstr>HGPｺﾞｼｯｸE</vt:lpstr>
      <vt:lpstr>Meiryo UI</vt:lpstr>
      <vt:lpstr>ＭＳ Ｐゴシック</vt:lpstr>
      <vt:lpstr>メイリオ</vt:lpstr>
      <vt:lpstr>游ゴシック</vt:lpstr>
      <vt:lpstr>Arial</vt:lpstr>
      <vt:lpstr>Segoe UI</vt:lpstr>
      <vt:lpstr>Wingdings</vt:lpstr>
      <vt:lpstr>Office テーマ</vt:lpstr>
      <vt:lpstr>1_Office テーマ</vt:lpstr>
      <vt:lpstr>We Mean Businessについて</vt:lpstr>
      <vt:lpstr>PowerPoint プレゼンテーション</vt:lpstr>
      <vt:lpstr>We Mean Businessの概要</vt:lpstr>
      <vt:lpstr>We Mean Businessの概要 1/2</vt:lpstr>
      <vt:lpstr>We Mean Businessの概要 2/2</vt:lpstr>
      <vt:lpstr>We Mean Businessの構成機関</vt:lpstr>
      <vt:lpstr>We Mean Businessの構成機関と著名取組（SBT,RE100等）の関係図</vt:lpstr>
      <vt:lpstr>We Mean Business構成機関　①Coalition Partners 1/2</vt:lpstr>
      <vt:lpstr>We Mean Business構成機関　①Coalition Partners 2/2</vt:lpstr>
      <vt:lpstr>We Mean Business構成機関　②Implementation Partners 1/2</vt:lpstr>
      <vt:lpstr>We Mean Business構成機関　②Implementation Partners 2/2</vt:lpstr>
      <vt:lpstr>We Mean Businessの取組概要</vt:lpstr>
      <vt:lpstr>科学に基づく排出削減目標（SBT）の採用</vt:lpstr>
      <vt:lpstr>100％再エネ導入へのコミット（RE100）</vt:lpstr>
      <vt:lpstr>エネルギー生産性の2倍化へのコミット（EP100）</vt:lpstr>
      <vt:lpstr>電気自動車移行へのコミット（EV100）</vt:lpstr>
      <vt:lpstr>気候変動対応型農業へのコミット（CSA100）</vt:lpstr>
      <vt:lpstr>エネルギー生産性の2倍化へのコミット（EP100）</vt:lpstr>
      <vt:lpstr>100％ネットゼロ鉄鋼へのコミット</vt:lpstr>
      <vt:lpstr>カーボンプライシングの設定</vt:lpstr>
      <vt:lpstr>気候変動対策への責任ある関与へのコミット</vt:lpstr>
      <vt:lpstr>気候変動関連財務情報開示タスクフォースによる提言へのコミット</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2021-02-26T10:48:20Z</dcterms:created>
  <dcterms:modified xsi:type="dcterms:W3CDTF">2021-08-11T00:11:31Z</dcterms:modified>
</cp:coreProperties>
</file>