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658" r:id="rId2"/>
  </p:sldMasterIdLst>
  <p:notesMasterIdLst>
    <p:notesMasterId r:id="rId143"/>
  </p:notesMasterIdLst>
  <p:sldIdLst>
    <p:sldId id="256" r:id="rId3"/>
    <p:sldId id="258" r:id="rId4"/>
    <p:sldId id="489" r:id="rId5"/>
    <p:sldId id="265" r:id="rId6"/>
    <p:sldId id="434" r:id="rId7"/>
    <p:sldId id="435" r:id="rId8"/>
    <p:sldId id="436" r:id="rId9"/>
    <p:sldId id="437" r:id="rId10"/>
    <p:sldId id="490" r:id="rId11"/>
    <p:sldId id="491" r:id="rId12"/>
    <p:sldId id="492" r:id="rId13"/>
    <p:sldId id="493" r:id="rId14"/>
    <p:sldId id="440" r:id="rId15"/>
    <p:sldId id="494" r:id="rId16"/>
    <p:sldId id="380" r:id="rId17"/>
    <p:sldId id="495" r:id="rId18"/>
    <p:sldId id="497" r:id="rId19"/>
    <p:sldId id="498" r:id="rId20"/>
    <p:sldId id="499" r:id="rId21"/>
    <p:sldId id="500" r:id="rId22"/>
    <p:sldId id="501" r:id="rId23"/>
    <p:sldId id="502" r:id="rId24"/>
    <p:sldId id="616" r:id="rId25"/>
    <p:sldId id="503" r:id="rId26"/>
    <p:sldId id="505" r:id="rId27"/>
    <p:sldId id="504"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618" r:id="rId42"/>
    <p:sldId id="619" r:id="rId43"/>
    <p:sldId id="521" r:id="rId44"/>
    <p:sldId id="620" r:id="rId45"/>
    <p:sldId id="523" r:id="rId46"/>
    <p:sldId id="524" r:id="rId47"/>
    <p:sldId id="525" r:id="rId48"/>
    <p:sldId id="526" r:id="rId49"/>
    <p:sldId id="527" r:id="rId50"/>
    <p:sldId id="528" r:id="rId51"/>
    <p:sldId id="529" r:id="rId52"/>
    <p:sldId id="621" r:id="rId53"/>
    <p:sldId id="622" r:id="rId54"/>
    <p:sldId id="623" r:id="rId55"/>
    <p:sldId id="624" r:id="rId56"/>
    <p:sldId id="531" r:id="rId57"/>
    <p:sldId id="532" r:id="rId58"/>
    <p:sldId id="533" r:id="rId59"/>
    <p:sldId id="534" r:id="rId60"/>
    <p:sldId id="535" r:id="rId61"/>
    <p:sldId id="536" r:id="rId62"/>
    <p:sldId id="537" r:id="rId63"/>
    <p:sldId id="538" r:id="rId64"/>
    <p:sldId id="539" r:id="rId65"/>
    <p:sldId id="625" r:id="rId66"/>
    <p:sldId id="626" r:id="rId67"/>
    <p:sldId id="627" r:id="rId68"/>
    <p:sldId id="540" r:id="rId69"/>
    <p:sldId id="541" r:id="rId70"/>
    <p:sldId id="542" r:id="rId71"/>
    <p:sldId id="543" r:id="rId72"/>
    <p:sldId id="628" r:id="rId73"/>
    <p:sldId id="629" r:id="rId74"/>
    <p:sldId id="544" r:id="rId75"/>
    <p:sldId id="617" r:id="rId76"/>
    <p:sldId id="545" r:id="rId77"/>
    <p:sldId id="546" r:id="rId78"/>
    <p:sldId id="547" r:id="rId79"/>
    <p:sldId id="548" r:id="rId80"/>
    <p:sldId id="550" r:id="rId81"/>
    <p:sldId id="551" r:id="rId82"/>
    <p:sldId id="552" r:id="rId83"/>
    <p:sldId id="553" r:id="rId84"/>
    <p:sldId id="554" r:id="rId85"/>
    <p:sldId id="555" r:id="rId86"/>
    <p:sldId id="560" r:id="rId87"/>
    <p:sldId id="556" r:id="rId88"/>
    <p:sldId id="557" r:id="rId89"/>
    <p:sldId id="558" r:id="rId90"/>
    <p:sldId id="559" r:id="rId91"/>
    <p:sldId id="561" r:id="rId92"/>
    <p:sldId id="562" r:id="rId93"/>
    <p:sldId id="563" r:id="rId94"/>
    <p:sldId id="564" r:id="rId95"/>
    <p:sldId id="565" r:id="rId96"/>
    <p:sldId id="566" r:id="rId97"/>
    <p:sldId id="567" r:id="rId98"/>
    <p:sldId id="568" r:id="rId99"/>
    <p:sldId id="569" r:id="rId100"/>
    <p:sldId id="570" r:id="rId101"/>
    <p:sldId id="571" r:id="rId102"/>
    <p:sldId id="572" r:id="rId103"/>
    <p:sldId id="573" r:id="rId104"/>
    <p:sldId id="574" r:id="rId105"/>
    <p:sldId id="575" r:id="rId106"/>
    <p:sldId id="576" r:id="rId107"/>
    <p:sldId id="577" r:id="rId108"/>
    <p:sldId id="578" r:id="rId109"/>
    <p:sldId id="579" r:id="rId110"/>
    <p:sldId id="580" r:id="rId111"/>
    <p:sldId id="581" r:id="rId112"/>
    <p:sldId id="582" r:id="rId113"/>
    <p:sldId id="583" r:id="rId114"/>
    <p:sldId id="584" r:id="rId115"/>
    <p:sldId id="585" r:id="rId116"/>
    <p:sldId id="586" r:id="rId117"/>
    <p:sldId id="587" r:id="rId118"/>
    <p:sldId id="588" r:id="rId119"/>
    <p:sldId id="589" r:id="rId120"/>
    <p:sldId id="590" r:id="rId121"/>
    <p:sldId id="591" r:id="rId122"/>
    <p:sldId id="592" r:id="rId123"/>
    <p:sldId id="593" r:id="rId124"/>
    <p:sldId id="594" r:id="rId125"/>
    <p:sldId id="595" r:id="rId126"/>
    <p:sldId id="596" r:id="rId127"/>
    <p:sldId id="597" r:id="rId128"/>
    <p:sldId id="598" r:id="rId129"/>
    <p:sldId id="599" r:id="rId130"/>
    <p:sldId id="600" r:id="rId131"/>
    <p:sldId id="601" r:id="rId132"/>
    <p:sldId id="602" r:id="rId133"/>
    <p:sldId id="603" r:id="rId134"/>
    <p:sldId id="604" r:id="rId135"/>
    <p:sldId id="605" r:id="rId136"/>
    <p:sldId id="606" r:id="rId137"/>
    <p:sldId id="607" r:id="rId138"/>
    <p:sldId id="608" r:id="rId139"/>
    <p:sldId id="609" r:id="rId140"/>
    <p:sldId id="610" r:id="rId141"/>
    <p:sldId id="611" r:id="rId142"/>
  </p:sldIdLst>
  <p:sldSz cx="10691813" cy="7559675"/>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D7D31"/>
    <a:srgbClr val="DCE6F2"/>
    <a:srgbClr val="FFFFFF"/>
    <a:srgbClr val="CBD1D0"/>
    <a:srgbClr val="E7EAE9"/>
    <a:srgbClr val="FFF5DD"/>
    <a:srgbClr val="83A4D1"/>
    <a:srgbClr val="FFFF97"/>
    <a:srgbClr val="B0C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45" autoAdjust="0"/>
    <p:restoredTop sz="96238" autoAdjust="0"/>
  </p:normalViewPr>
  <p:slideViewPr>
    <p:cSldViewPr snapToGrid="0" showGuides="1">
      <p:cViewPr varScale="1">
        <p:scale>
          <a:sx n="64" d="100"/>
          <a:sy n="64" d="100"/>
        </p:scale>
        <p:origin x="1160" y="3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2021/8/11</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2.jpeg"/><Relationship Id="rId5" Type="http://schemas.openxmlformats.org/officeDocument/2006/relationships/image" Target="../media/image11.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prstClr val="black"/>
              </a:solidFill>
            </a:endParaRPr>
          </a:p>
        </p:txBody>
      </p:sp>
      <p:grpSp>
        <p:nvGrpSpPr>
          <p:cNvPr id="4" name="グループ化 3">
            <a:extLst>
              <a:ext uri="{FF2B5EF4-FFF2-40B4-BE49-F238E27FC236}">
                <a16:creationId xmlns=""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3224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solidFill>
                  <a:prstClr val="black"/>
                </a:solidFill>
              </a:endParaRPr>
            </a:p>
          </p:txBody>
        </p:sp>
        <p:cxnSp>
          <p:nvCxnSpPr>
            <p:cNvPr id="22" name="直線コネクタ 21">
              <a:extLst>
                <a:ext uri="{FF2B5EF4-FFF2-40B4-BE49-F238E27FC236}">
                  <a16:creationId xmlns=""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 xmlns:a16="http://schemas.microsoft.com/office/drawing/2014/main" id="{665A837A-D774-4985-B30F-35B13836C960}"/>
              </a:ext>
            </a:extLst>
          </p:cNvPr>
          <p:cNvSpPr/>
          <p:nvPr userDrawn="1"/>
        </p:nvSpPr>
        <p:spPr>
          <a:xfrm>
            <a:off x="1078065" y="1786421"/>
            <a:ext cx="0" cy="504000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コンテンツ プレースホルダー 8">
            <a:extLst>
              <a:ext uri="{FF2B5EF4-FFF2-40B4-BE49-F238E27FC236}">
                <a16:creationId xmlns=""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2713873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solidFill>
                  <a:prstClr val="black"/>
                </a:solidFill>
              </a:endParaRPr>
            </a:p>
          </p:txBody>
        </p:sp>
        <p:cxnSp>
          <p:nvCxnSpPr>
            <p:cNvPr id="14" name="直線コネクタ 13">
              <a:extLst>
                <a:ext uri="{FF2B5EF4-FFF2-40B4-BE49-F238E27FC236}">
                  <a16:creationId xmlns=""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 xmlns:a16="http://schemas.microsoft.com/office/drawing/2014/main" id="{217043BF-6B11-4540-B78A-D1AECDE4B04F}"/>
              </a:ext>
            </a:extLst>
          </p:cNvPr>
          <p:cNvSpPr>
            <a:spLocks noGrp="1"/>
          </p:cNvSpPr>
          <p:nvPr userDrawn="1">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763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 xmlns:a16="http://schemas.microsoft.com/office/drawing/2014/main" id="{2BF78C1F-895C-47B9-BFD6-D818DFB885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solidFill>
                  <a:prstClr val="black"/>
                </a:solidFill>
              </a:endParaRPr>
            </a:p>
          </p:txBody>
        </p:sp>
        <p:sp>
          <p:nvSpPr>
            <p:cNvPr id="49" name="フリーフォーム: 図形 48">
              <a:extLst>
                <a:ext uri="{FF2B5EF4-FFF2-40B4-BE49-F238E27FC236}">
                  <a16:creationId xmlns=""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7" name="直線コネクタ 16">
              <a:extLst>
                <a:ext uri="{FF2B5EF4-FFF2-40B4-BE49-F238E27FC236}">
                  <a16:creationId xmlns=""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 xmlns:a16="http://schemas.microsoft.com/office/drawing/2014/main" id="{EDF4FE31-3A07-443C-9CD8-C81650AD9D2F}"/>
              </a:ext>
            </a:extLst>
          </p:cNvPr>
          <p:cNvSpPr>
            <a:spLocks noGrp="1"/>
          </p:cNvSpPr>
          <p:nvPr>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308633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lang="ja-JP" altLang="en-US" sz="2400" smtClean="0">
                <a:solidFill>
                  <a:prstClr val="black"/>
                </a:solidFill>
                <a:latin typeface="Arial" panose="020B0604020202020204" pitchFamily="34" charset="0"/>
                <a:ea typeface="メイリオ" panose="020B0604030504040204" pitchFamily="50" charset="-128"/>
                <a:cs typeface="Arial" panose="020B0604020202020204" pitchFamily="34" charset="0"/>
              </a:rPr>
              <a:pPr algn="ctr"/>
              <a:t>‹#›</a:t>
            </a:fld>
            <a:endParaRPr lang="ja-JP" altLang="en-US" sz="16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36727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xmlns=""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prstClr val="white"/>
                </a:solidFill>
              </a:rPr>
              <a:t>お問合せ先：</a:t>
            </a:r>
          </a:p>
        </p:txBody>
      </p:sp>
      <p:sp>
        <p:nvSpPr>
          <p:cNvPr id="15" name="テキスト ボックス 14">
            <a:extLst>
              <a:ext uri="{FF2B5EF4-FFF2-40B4-BE49-F238E27FC236}">
                <a16:creationId xmlns=""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rgbClr val="00584E"/>
                </a:solidFill>
              </a:rPr>
              <a:t>2. </a:t>
            </a:r>
            <a:r>
              <a:rPr lang="ja-JP" altLang="en-US" sz="1511" b="1" dirty="0">
                <a:solidFill>
                  <a:srgbClr val="00584E"/>
                </a:solidFill>
              </a:rPr>
              <a:t>事業内容</a:t>
            </a:r>
          </a:p>
        </p:txBody>
      </p:sp>
      <p:sp>
        <p:nvSpPr>
          <p:cNvPr id="17" name="テキスト プレースホルダー 37">
            <a:extLst>
              <a:ext uri="{FF2B5EF4-FFF2-40B4-BE49-F238E27FC236}">
                <a16:creationId xmlns=""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rgbClr val="00584E"/>
                </a:solidFill>
              </a:rPr>
              <a:t>1. </a:t>
            </a:r>
            <a:r>
              <a:rPr lang="ja-JP" altLang="en-US" sz="1511" b="1" dirty="0">
                <a:solidFill>
                  <a:srgbClr val="00584E"/>
                </a:solidFill>
              </a:rPr>
              <a:t>事業目的</a:t>
            </a:r>
          </a:p>
        </p:txBody>
      </p:sp>
      <p:sp>
        <p:nvSpPr>
          <p:cNvPr id="22" name="テキスト プレースホルダー 36">
            <a:extLst>
              <a:ext uri="{FF2B5EF4-FFF2-40B4-BE49-F238E27FC236}">
                <a16:creationId xmlns=""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prstClr val="black"/>
                </a:solidFill>
              </a:rPr>
              <a:t>■事業形態：</a:t>
            </a:r>
          </a:p>
        </p:txBody>
      </p:sp>
      <p:sp>
        <p:nvSpPr>
          <p:cNvPr id="24" name="テキスト プレースホルダー 37">
            <a:extLst>
              <a:ext uri="{FF2B5EF4-FFF2-40B4-BE49-F238E27FC236}">
                <a16:creationId xmlns=""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prstClr val="black"/>
                </a:solidFill>
              </a:rPr>
              <a:t>■実施期間：</a:t>
            </a:r>
          </a:p>
        </p:txBody>
      </p:sp>
      <p:cxnSp>
        <p:nvCxnSpPr>
          <p:cNvPr id="27" name="直線コネクタ 26">
            <a:extLst>
              <a:ext uri="{FF2B5EF4-FFF2-40B4-BE49-F238E27FC236}">
                <a16:creationId xmlns=""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r>
              <a:rPr lang="ja-JP" altLang="en-US" sz="1295" dirty="0">
                <a:solidFill>
                  <a:prstClr val="black"/>
                </a:solidFill>
              </a:rPr>
              <a:t>■　　　　　　：</a:t>
            </a:r>
          </a:p>
        </p:txBody>
      </p:sp>
      <p:sp>
        <p:nvSpPr>
          <p:cNvPr id="35" name="テキスト ボックス 34">
            <a:extLst>
              <a:ext uri="{FF2B5EF4-FFF2-40B4-BE49-F238E27FC236}">
                <a16:creationId xmlns=""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rgbClr val="00584E"/>
                </a:solidFill>
              </a:rPr>
              <a:t>3. </a:t>
            </a:r>
            <a:r>
              <a:rPr lang="ja-JP" altLang="en-US" sz="1511" b="1" dirty="0">
                <a:solidFill>
                  <a:srgbClr val="00584E"/>
                </a:solidFill>
              </a:rPr>
              <a:t>事業スキーム</a:t>
            </a:r>
          </a:p>
        </p:txBody>
      </p:sp>
      <p:cxnSp>
        <p:nvCxnSpPr>
          <p:cNvPr id="36" name="直線コネクタ 35">
            <a:extLst>
              <a:ext uri="{FF2B5EF4-FFF2-40B4-BE49-F238E27FC236}">
                <a16:creationId xmlns=""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xmlns=""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 xmlns:a16="http://schemas.microsoft.com/office/drawing/2014/main" id="{E4524634-FD36-4E22-9D09-12B514CD191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r>
              <a:rPr lang="en-US" altLang="ja-JP" sz="1511" b="1" dirty="0">
                <a:solidFill>
                  <a:srgbClr val="00584E"/>
                </a:solidFill>
              </a:rPr>
              <a:t>4. </a:t>
            </a:r>
          </a:p>
        </p:txBody>
      </p:sp>
      <p:sp>
        <p:nvSpPr>
          <p:cNvPr id="31" name="テキスト プレースホルダー 37">
            <a:extLst>
              <a:ext uri="{FF2B5EF4-FFF2-40B4-BE49-F238E27FC236}">
                <a16:creationId xmlns=""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67839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prstClr val="black"/>
              </a:solidFill>
            </a:endParaRPr>
          </a:p>
        </p:txBody>
      </p:sp>
      <p:pic>
        <p:nvPicPr>
          <p:cNvPr id="17" name="Picture 2">
            <a:extLst>
              <a:ext uri="{FF2B5EF4-FFF2-40B4-BE49-F238E27FC236}">
                <a16:creationId xmlns=""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88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 xmlns:a16="http://schemas.microsoft.com/office/drawing/2014/main" id="{665A837A-D774-4985-B30F-35B13836C960}"/>
              </a:ext>
            </a:extLst>
          </p:cNvPr>
          <p:cNvSpPr/>
          <p:nvPr userDrawn="1"/>
        </p:nvSpPr>
        <p:spPr>
          <a:xfrm flipH="1">
            <a:off x="1078059" y="2397761"/>
            <a:ext cx="45719" cy="359664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 xmlns:a16="http://schemas.microsoft.com/office/drawing/2014/main" id="{217043BF-6B11-4540-B78A-D1AECDE4B04F}"/>
              </a:ext>
            </a:extLst>
          </p:cNvPr>
          <p:cNvSpPr>
            <a:spLocks noGrp="1"/>
          </p:cNvSpPr>
          <p:nvPr userDrawn="1">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 xmlns:a16="http://schemas.microsoft.com/office/drawing/2014/main" id="{EDF4FE31-3A07-443C-9CD8-C81650AD9D2F}"/>
              </a:ext>
            </a:extLst>
          </p:cNvPr>
          <p:cNvSpPr>
            <a:spLocks noGrp="1"/>
          </p:cNvSpPr>
          <p:nvPr>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dirty="0">
              <a:solidFill>
                <a:prstClr val="black"/>
              </a:solidFill>
            </a:endParaRPr>
          </a:p>
        </p:txBody>
      </p:sp>
      <p:grpSp>
        <p:nvGrpSpPr>
          <p:cNvPr id="8" name="グループ化 7">
            <a:extLst>
              <a:ext uri="{FF2B5EF4-FFF2-40B4-BE49-F238E27FC236}">
                <a16:creationId xmlns=""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 xmlns:a16="http://schemas.microsoft.com/office/drawing/2014/main" id="{48EFA85C-A46F-4AC1-8E75-830689451B28}"/>
                </a:ext>
              </a:extLst>
            </p:cNvPr>
            <p:cNvPicPr>
              <a:picLocks noChangeAspect="1"/>
            </p:cNvPicPr>
            <p:nvPr userDrawn="1"/>
          </p:nvPicPr>
          <p:blipFill rotWithShape="1">
            <a:blip r:embed="rId2"/>
            <a:srcRect l="25425" t="26413" r="27381" b="26835"/>
            <a:stretch/>
          </p:blipFill>
          <p:spPr>
            <a:xfrm>
              <a:off x="4927824" y="6387031"/>
              <a:ext cx="991169" cy="700377"/>
            </a:xfrm>
            <a:prstGeom prst="rect">
              <a:avLst/>
            </a:prstGeom>
          </p:spPr>
        </p:pic>
        <p:pic>
          <p:nvPicPr>
            <p:cNvPr id="10" name="図 9">
              <a:extLst>
                <a:ext uri="{FF2B5EF4-FFF2-40B4-BE49-F238E27FC236}">
                  <a16:creationId xmlns="" xmlns:a16="http://schemas.microsoft.com/office/drawing/2014/main" id="{9F5C018F-8455-43E6-B9B6-228E8AD0436B}"/>
                </a:ext>
              </a:extLst>
            </p:cNvPr>
            <p:cNvPicPr>
              <a:picLocks noChangeAspect="1"/>
            </p:cNvPicPr>
            <p:nvPr userDrawn="1"/>
          </p:nvPicPr>
          <p:blipFill>
            <a:blip r:embed="rId3"/>
            <a:stretch>
              <a:fillRect/>
            </a:stretch>
          </p:blipFill>
          <p:spPr>
            <a:xfrm>
              <a:off x="6106890" y="6463627"/>
              <a:ext cx="614647" cy="526500"/>
            </a:xfrm>
            <a:prstGeom prst="rect">
              <a:avLst/>
            </a:prstGeom>
          </p:spPr>
        </p:pic>
        <p:pic>
          <p:nvPicPr>
            <p:cNvPr id="11" name="図 10">
              <a:extLst>
                <a:ext uri="{FF2B5EF4-FFF2-40B4-BE49-F238E27FC236}">
                  <a16:creationId xmlns="" xmlns:a16="http://schemas.microsoft.com/office/drawing/2014/main" id="{34A081C5-EF14-4467-B19D-E35B6B3CBAD1}"/>
                </a:ext>
              </a:extLst>
            </p:cNvPr>
            <p:cNvPicPr>
              <a:picLocks noChangeAspect="1"/>
            </p:cNvPicPr>
            <p:nvPr userDrawn="1"/>
          </p:nvPicPr>
          <p:blipFill>
            <a:blip r:embed="rId4"/>
            <a:stretch>
              <a:fillRect/>
            </a:stretch>
          </p:blipFill>
          <p:spPr>
            <a:xfrm>
              <a:off x="2456520" y="6498254"/>
              <a:ext cx="946944" cy="536322"/>
            </a:xfrm>
            <a:prstGeom prst="rect">
              <a:avLst/>
            </a:prstGeom>
          </p:spPr>
        </p:pic>
        <p:pic>
          <p:nvPicPr>
            <p:cNvPr id="12" name="図 11">
              <a:extLst>
                <a:ext uri="{FF2B5EF4-FFF2-40B4-BE49-F238E27FC236}">
                  <a16:creationId xmlns="" xmlns:a16="http://schemas.microsoft.com/office/drawing/2014/main" id="{353D9AAD-EE32-457B-B8B4-29FF67E0F4E9}"/>
                </a:ext>
              </a:extLst>
            </p:cNvPr>
            <p:cNvPicPr>
              <a:picLocks noChangeAspect="1"/>
            </p:cNvPicPr>
            <p:nvPr userDrawn="1"/>
          </p:nvPicPr>
          <p:blipFill>
            <a:blip r:embed="rId5"/>
            <a:stretch>
              <a:fillRect/>
            </a:stretch>
          </p:blipFill>
          <p:spPr>
            <a:xfrm>
              <a:off x="3635177" y="6432722"/>
              <a:ext cx="1292647" cy="641986"/>
            </a:xfrm>
            <a:prstGeom prst="rect">
              <a:avLst/>
            </a:prstGeom>
          </p:spPr>
        </p:pic>
        <p:pic>
          <p:nvPicPr>
            <p:cNvPr id="13" name="図 12">
              <a:extLst>
                <a:ext uri="{FF2B5EF4-FFF2-40B4-BE49-F238E27FC236}">
                  <a16:creationId xmlns="" xmlns:a16="http://schemas.microsoft.com/office/drawing/2014/main" id="{E3FD0292-C091-43A1-9252-D1D0C6352D0A}"/>
                </a:ext>
              </a:extLst>
            </p:cNvPr>
            <p:cNvPicPr>
              <a:picLocks noChangeAspect="1"/>
            </p:cNvPicPr>
            <p:nvPr userDrawn="1"/>
          </p:nvPicPr>
          <p:blipFill>
            <a:blip r:embed="rId6"/>
            <a:stretch>
              <a:fillRect/>
            </a:stretch>
          </p:blipFill>
          <p:spPr>
            <a:xfrm>
              <a:off x="7044047" y="6463627"/>
              <a:ext cx="1287558" cy="494981"/>
            </a:xfrm>
            <a:prstGeom prst="rect">
              <a:avLst/>
            </a:prstGeom>
          </p:spPr>
        </p:pic>
      </p:grpSp>
      <p:pic>
        <p:nvPicPr>
          <p:cNvPr id="14" name="Picture 2">
            <a:extLst>
              <a:ext uri="{FF2B5EF4-FFF2-40B4-BE49-F238E27FC236}">
                <a16:creationId xmlns="" xmlns:a16="http://schemas.microsoft.com/office/drawing/2014/main" id="{76484A44-3003-4277-9737-236918E2A04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47009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9" name="Line 4">
                <a:extLst>
                  <a:ext uri="{FF2B5EF4-FFF2-40B4-BE49-F238E27FC236}">
                    <a16:creationId xmlns=""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0" name="Line 4">
                <a:extLst>
                  <a:ext uri="{FF2B5EF4-FFF2-40B4-BE49-F238E27FC236}">
                    <a16:creationId xmlns=""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1" name="Line 5">
                <a:extLst>
                  <a:ext uri="{FF2B5EF4-FFF2-40B4-BE49-F238E27FC236}">
                    <a16:creationId xmlns=""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2" name="Line 6">
                <a:extLst>
                  <a:ext uri="{FF2B5EF4-FFF2-40B4-BE49-F238E27FC236}">
                    <a16:creationId xmlns=""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3" name="Line 7">
                <a:extLst>
                  <a:ext uri="{FF2B5EF4-FFF2-40B4-BE49-F238E27FC236}">
                    <a16:creationId xmlns=""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4" name="Line 8">
                <a:extLst>
                  <a:ext uri="{FF2B5EF4-FFF2-40B4-BE49-F238E27FC236}">
                    <a16:creationId xmlns=""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5" name="Line 9">
                <a:extLst>
                  <a:ext uri="{FF2B5EF4-FFF2-40B4-BE49-F238E27FC236}">
                    <a16:creationId xmlns=""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6" name="Line 10">
                <a:extLst>
                  <a:ext uri="{FF2B5EF4-FFF2-40B4-BE49-F238E27FC236}">
                    <a16:creationId xmlns=""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7" name="Line 11">
                <a:extLst>
                  <a:ext uri="{FF2B5EF4-FFF2-40B4-BE49-F238E27FC236}">
                    <a16:creationId xmlns=""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8" name="Line 12">
                <a:extLst>
                  <a:ext uri="{FF2B5EF4-FFF2-40B4-BE49-F238E27FC236}">
                    <a16:creationId xmlns=""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9" name="Line 13">
                <a:extLst>
                  <a:ext uri="{FF2B5EF4-FFF2-40B4-BE49-F238E27FC236}">
                    <a16:creationId xmlns=""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0" name="Line 14">
                <a:extLst>
                  <a:ext uri="{FF2B5EF4-FFF2-40B4-BE49-F238E27FC236}">
                    <a16:creationId xmlns=""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1" name="Line 15">
                <a:extLst>
                  <a:ext uri="{FF2B5EF4-FFF2-40B4-BE49-F238E27FC236}">
                    <a16:creationId xmlns=""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2" name="Line 16">
                <a:extLst>
                  <a:ext uri="{FF2B5EF4-FFF2-40B4-BE49-F238E27FC236}">
                    <a16:creationId xmlns=""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3" name="Line 17">
                <a:extLst>
                  <a:ext uri="{FF2B5EF4-FFF2-40B4-BE49-F238E27FC236}">
                    <a16:creationId xmlns=""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4" name="Line 18">
                <a:extLst>
                  <a:ext uri="{FF2B5EF4-FFF2-40B4-BE49-F238E27FC236}">
                    <a16:creationId xmlns=""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5" name="Line 19">
                <a:extLst>
                  <a:ext uri="{FF2B5EF4-FFF2-40B4-BE49-F238E27FC236}">
                    <a16:creationId xmlns=""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6" name="Line 20">
                <a:extLst>
                  <a:ext uri="{FF2B5EF4-FFF2-40B4-BE49-F238E27FC236}">
                    <a16:creationId xmlns=""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7" name="Line 21">
                <a:extLst>
                  <a:ext uri="{FF2B5EF4-FFF2-40B4-BE49-F238E27FC236}">
                    <a16:creationId xmlns=""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8" name="Line 22">
                <a:extLst>
                  <a:ext uri="{FF2B5EF4-FFF2-40B4-BE49-F238E27FC236}">
                    <a16:creationId xmlns=""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9" name="Line 23">
                <a:extLst>
                  <a:ext uri="{FF2B5EF4-FFF2-40B4-BE49-F238E27FC236}">
                    <a16:creationId xmlns=""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0" name="Line 24">
                <a:extLst>
                  <a:ext uri="{FF2B5EF4-FFF2-40B4-BE49-F238E27FC236}">
                    <a16:creationId xmlns=""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1" name="Line 25">
                <a:extLst>
                  <a:ext uri="{FF2B5EF4-FFF2-40B4-BE49-F238E27FC236}">
                    <a16:creationId xmlns=""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2" name="Line 26">
                <a:extLst>
                  <a:ext uri="{FF2B5EF4-FFF2-40B4-BE49-F238E27FC236}">
                    <a16:creationId xmlns=""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3" name="Line 27">
                <a:extLst>
                  <a:ext uri="{FF2B5EF4-FFF2-40B4-BE49-F238E27FC236}">
                    <a16:creationId xmlns=""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4" name="Line 28">
                <a:extLst>
                  <a:ext uri="{FF2B5EF4-FFF2-40B4-BE49-F238E27FC236}">
                    <a16:creationId xmlns=""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5" name="Line 29">
                <a:extLst>
                  <a:ext uri="{FF2B5EF4-FFF2-40B4-BE49-F238E27FC236}">
                    <a16:creationId xmlns=""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6" name="Line 30">
                <a:extLst>
                  <a:ext uri="{FF2B5EF4-FFF2-40B4-BE49-F238E27FC236}">
                    <a16:creationId xmlns=""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7" name="Line 31">
                <a:extLst>
                  <a:ext uri="{FF2B5EF4-FFF2-40B4-BE49-F238E27FC236}">
                    <a16:creationId xmlns=""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8" name="Line 32">
                <a:extLst>
                  <a:ext uri="{FF2B5EF4-FFF2-40B4-BE49-F238E27FC236}">
                    <a16:creationId xmlns=""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9" name="Line 33">
                <a:extLst>
                  <a:ext uri="{FF2B5EF4-FFF2-40B4-BE49-F238E27FC236}">
                    <a16:creationId xmlns=""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0" name="Line 34">
                <a:extLst>
                  <a:ext uri="{FF2B5EF4-FFF2-40B4-BE49-F238E27FC236}">
                    <a16:creationId xmlns=""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1" name="Line 35">
                <a:extLst>
                  <a:ext uri="{FF2B5EF4-FFF2-40B4-BE49-F238E27FC236}">
                    <a16:creationId xmlns=""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2" name="Line 36">
                <a:extLst>
                  <a:ext uri="{FF2B5EF4-FFF2-40B4-BE49-F238E27FC236}">
                    <a16:creationId xmlns=""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3" name="Line 37">
                <a:extLst>
                  <a:ext uri="{FF2B5EF4-FFF2-40B4-BE49-F238E27FC236}">
                    <a16:creationId xmlns=""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4" name="Line 38">
                <a:extLst>
                  <a:ext uri="{FF2B5EF4-FFF2-40B4-BE49-F238E27FC236}">
                    <a16:creationId xmlns=""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5" name="Line 39">
                <a:extLst>
                  <a:ext uri="{FF2B5EF4-FFF2-40B4-BE49-F238E27FC236}">
                    <a16:creationId xmlns=""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6" name="Line 102">
                <a:extLst>
                  <a:ext uri="{FF2B5EF4-FFF2-40B4-BE49-F238E27FC236}">
                    <a16:creationId xmlns=""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7" name="Line 4">
                <a:extLst>
                  <a:ext uri="{FF2B5EF4-FFF2-40B4-BE49-F238E27FC236}">
                    <a16:creationId xmlns=""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8" name="Line 4">
                <a:extLst>
                  <a:ext uri="{FF2B5EF4-FFF2-40B4-BE49-F238E27FC236}">
                    <a16:creationId xmlns=""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9" name="Line 39">
                <a:extLst>
                  <a:ext uri="{FF2B5EF4-FFF2-40B4-BE49-F238E27FC236}">
                    <a16:creationId xmlns=""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0" name="Line 4">
                <a:extLst>
                  <a:ext uri="{FF2B5EF4-FFF2-40B4-BE49-F238E27FC236}">
                    <a16:creationId xmlns=""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1" name="Line 34">
                <a:extLst>
                  <a:ext uri="{FF2B5EF4-FFF2-40B4-BE49-F238E27FC236}">
                    <a16:creationId xmlns=""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2" name="Line 35">
                <a:extLst>
                  <a:ext uri="{FF2B5EF4-FFF2-40B4-BE49-F238E27FC236}">
                    <a16:creationId xmlns=""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3" name="Line 36">
                <a:extLst>
                  <a:ext uri="{FF2B5EF4-FFF2-40B4-BE49-F238E27FC236}">
                    <a16:creationId xmlns=""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nvGrpSpPr>
            <p:cNvPr id="4" name="グループ化 3">
              <a:extLst>
                <a:ext uri="{FF2B5EF4-FFF2-40B4-BE49-F238E27FC236}">
                  <a16:creationId xmlns=""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 name="Line 42">
                <a:extLst>
                  <a:ext uri="{FF2B5EF4-FFF2-40B4-BE49-F238E27FC236}">
                    <a16:creationId xmlns=""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 name="Line 43">
                <a:extLst>
                  <a:ext uri="{FF2B5EF4-FFF2-40B4-BE49-F238E27FC236}">
                    <a16:creationId xmlns=""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8" name="Line 44">
                <a:extLst>
                  <a:ext uri="{FF2B5EF4-FFF2-40B4-BE49-F238E27FC236}">
                    <a16:creationId xmlns=""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9" name="Line 45">
                <a:extLst>
                  <a:ext uri="{FF2B5EF4-FFF2-40B4-BE49-F238E27FC236}">
                    <a16:creationId xmlns=""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0" name="Line 46">
                <a:extLst>
                  <a:ext uri="{FF2B5EF4-FFF2-40B4-BE49-F238E27FC236}">
                    <a16:creationId xmlns=""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1" name="Line 47">
                <a:extLst>
                  <a:ext uri="{FF2B5EF4-FFF2-40B4-BE49-F238E27FC236}">
                    <a16:creationId xmlns=""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 name="Line 48">
                <a:extLst>
                  <a:ext uri="{FF2B5EF4-FFF2-40B4-BE49-F238E27FC236}">
                    <a16:creationId xmlns=""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3" name="Line 49">
                <a:extLst>
                  <a:ext uri="{FF2B5EF4-FFF2-40B4-BE49-F238E27FC236}">
                    <a16:creationId xmlns=""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4" name="Line 50">
                <a:extLst>
                  <a:ext uri="{FF2B5EF4-FFF2-40B4-BE49-F238E27FC236}">
                    <a16:creationId xmlns=""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5" name="Line 51">
                <a:extLst>
                  <a:ext uri="{FF2B5EF4-FFF2-40B4-BE49-F238E27FC236}">
                    <a16:creationId xmlns=""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6" name="Line 52">
                <a:extLst>
                  <a:ext uri="{FF2B5EF4-FFF2-40B4-BE49-F238E27FC236}">
                    <a16:creationId xmlns=""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7" name="Line 53">
                <a:extLst>
                  <a:ext uri="{FF2B5EF4-FFF2-40B4-BE49-F238E27FC236}">
                    <a16:creationId xmlns=""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 name="Line 54">
                <a:extLst>
                  <a:ext uri="{FF2B5EF4-FFF2-40B4-BE49-F238E27FC236}">
                    <a16:creationId xmlns=""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 name="Line 55">
                <a:extLst>
                  <a:ext uri="{FF2B5EF4-FFF2-40B4-BE49-F238E27FC236}">
                    <a16:creationId xmlns=""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 name="Line 56">
                <a:extLst>
                  <a:ext uri="{FF2B5EF4-FFF2-40B4-BE49-F238E27FC236}">
                    <a16:creationId xmlns=""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 name="Line 57">
                <a:extLst>
                  <a:ext uri="{FF2B5EF4-FFF2-40B4-BE49-F238E27FC236}">
                    <a16:creationId xmlns=""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 name="Line 58">
                <a:extLst>
                  <a:ext uri="{FF2B5EF4-FFF2-40B4-BE49-F238E27FC236}">
                    <a16:creationId xmlns=""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 name="Line 59">
                <a:extLst>
                  <a:ext uri="{FF2B5EF4-FFF2-40B4-BE49-F238E27FC236}">
                    <a16:creationId xmlns=""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 name="Line 60">
                <a:extLst>
                  <a:ext uri="{FF2B5EF4-FFF2-40B4-BE49-F238E27FC236}">
                    <a16:creationId xmlns=""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 name="Line 61">
                <a:extLst>
                  <a:ext uri="{FF2B5EF4-FFF2-40B4-BE49-F238E27FC236}">
                    <a16:creationId xmlns=""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 name="Line 62">
                <a:extLst>
                  <a:ext uri="{FF2B5EF4-FFF2-40B4-BE49-F238E27FC236}">
                    <a16:creationId xmlns=""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 name="Line 63">
                <a:extLst>
                  <a:ext uri="{FF2B5EF4-FFF2-40B4-BE49-F238E27FC236}">
                    <a16:creationId xmlns=""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 name="Line 64">
                <a:extLst>
                  <a:ext uri="{FF2B5EF4-FFF2-40B4-BE49-F238E27FC236}">
                    <a16:creationId xmlns=""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 name="Line 65">
                <a:extLst>
                  <a:ext uri="{FF2B5EF4-FFF2-40B4-BE49-F238E27FC236}">
                    <a16:creationId xmlns=""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 name="Line 66">
                <a:extLst>
                  <a:ext uri="{FF2B5EF4-FFF2-40B4-BE49-F238E27FC236}">
                    <a16:creationId xmlns=""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 name="Line 67">
                <a:extLst>
                  <a:ext uri="{FF2B5EF4-FFF2-40B4-BE49-F238E27FC236}">
                    <a16:creationId xmlns=""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 name="Line 68">
                <a:extLst>
                  <a:ext uri="{FF2B5EF4-FFF2-40B4-BE49-F238E27FC236}">
                    <a16:creationId xmlns=""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 name="Line 69">
                <a:extLst>
                  <a:ext uri="{FF2B5EF4-FFF2-40B4-BE49-F238E27FC236}">
                    <a16:creationId xmlns=""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 name="Line 70">
                <a:extLst>
                  <a:ext uri="{FF2B5EF4-FFF2-40B4-BE49-F238E27FC236}">
                    <a16:creationId xmlns=""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5" name="Line 71">
                <a:extLst>
                  <a:ext uri="{FF2B5EF4-FFF2-40B4-BE49-F238E27FC236}">
                    <a16:creationId xmlns=""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6" name="Line 72">
                <a:extLst>
                  <a:ext uri="{FF2B5EF4-FFF2-40B4-BE49-F238E27FC236}">
                    <a16:creationId xmlns=""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7" name="Line 73">
                <a:extLst>
                  <a:ext uri="{FF2B5EF4-FFF2-40B4-BE49-F238E27FC236}">
                    <a16:creationId xmlns=""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8" name="Line 74">
                <a:extLst>
                  <a:ext uri="{FF2B5EF4-FFF2-40B4-BE49-F238E27FC236}">
                    <a16:creationId xmlns=""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9" name="Line 75">
                <a:extLst>
                  <a:ext uri="{FF2B5EF4-FFF2-40B4-BE49-F238E27FC236}">
                    <a16:creationId xmlns=""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0" name="Line 76">
                <a:extLst>
                  <a:ext uri="{FF2B5EF4-FFF2-40B4-BE49-F238E27FC236}">
                    <a16:creationId xmlns=""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1" name="Line 77">
                <a:extLst>
                  <a:ext uri="{FF2B5EF4-FFF2-40B4-BE49-F238E27FC236}">
                    <a16:creationId xmlns=""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2" name="Line 78">
                <a:extLst>
                  <a:ext uri="{FF2B5EF4-FFF2-40B4-BE49-F238E27FC236}">
                    <a16:creationId xmlns=""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3" name="Line 79">
                <a:extLst>
                  <a:ext uri="{FF2B5EF4-FFF2-40B4-BE49-F238E27FC236}">
                    <a16:creationId xmlns=""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4" name="Line 80">
                <a:extLst>
                  <a:ext uri="{FF2B5EF4-FFF2-40B4-BE49-F238E27FC236}">
                    <a16:creationId xmlns=""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5" name="Line 81">
                <a:extLst>
                  <a:ext uri="{FF2B5EF4-FFF2-40B4-BE49-F238E27FC236}">
                    <a16:creationId xmlns=""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6" name="Line 82">
                <a:extLst>
                  <a:ext uri="{FF2B5EF4-FFF2-40B4-BE49-F238E27FC236}">
                    <a16:creationId xmlns=""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7" name="Line 83">
                <a:extLst>
                  <a:ext uri="{FF2B5EF4-FFF2-40B4-BE49-F238E27FC236}">
                    <a16:creationId xmlns=""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8" name="Line 84">
                <a:extLst>
                  <a:ext uri="{FF2B5EF4-FFF2-40B4-BE49-F238E27FC236}">
                    <a16:creationId xmlns=""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49" name="Line 85">
                <a:extLst>
                  <a:ext uri="{FF2B5EF4-FFF2-40B4-BE49-F238E27FC236}">
                    <a16:creationId xmlns=""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0" name="Line 86">
                <a:extLst>
                  <a:ext uri="{FF2B5EF4-FFF2-40B4-BE49-F238E27FC236}">
                    <a16:creationId xmlns=""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1" name="Line 87">
                <a:extLst>
                  <a:ext uri="{FF2B5EF4-FFF2-40B4-BE49-F238E27FC236}">
                    <a16:creationId xmlns=""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2" name="Line 88">
                <a:extLst>
                  <a:ext uri="{FF2B5EF4-FFF2-40B4-BE49-F238E27FC236}">
                    <a16:creationId xmlns=""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3" name="Line 89">
                <a:extLst>
                  <a:ext uri="{FF2B5EF4-FFF2-40B4-BE49-F238E27FC236}">
                    <a16:creationId xmlns=""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4" name="Line 90">
                <a:extLst>
                  <a:ext uri="{FF2B5EF4-FFF2-40B4-BE49-F238E27FC236}">
                    <a16:creationId xmlns=""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5" name="Line 91">
                <a:extLst>
                  <a:ext uri="{FF2B5EF4-FFF2-40B4-BE49-F238E27FC236}">
                    <a16:creationId xmlns=""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6" name="Line 92">
                <a:extLst>
                  <a:ext uri="{FF2B5EF4-FFF2-40B4-BE49-F238E27FC236}">
                    <a16:creationId xmlns=""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7" name="Line 93">
                <a:extLst>
                  <a:ext uri="{FF2B5EF4-FFF2-40B4-BE49-F238E27FC236}">
                    <a16:creationId xmlns=""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8" name="Line 94">
                <a:extLst>
                  <a:ext uri="{FF2B5EF4-FFF2-40B4-BE49-F238E27FC236}">
                    <a16:creationId xmlns=""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59" name="Line 95">
                <a:extLst>
                  <a:ext uri="{FF2B5EF4-FFF2-40B4-BE49-F238E27FC236}">
                    <a16:creationId xmlns=""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0" name="Line 96">
                <a:extLst>
                  <a:ext uri="{FF2B5EF4-FFF2-40B4-BE49-F238E27FC236}">
                    <a16:creationId xmlns=""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1" name="Line 97">
                <a:extLst>
                  <a:ext uri="{FF2B5EF4-FFF2-40B4-BE49-F238E27FC236}">
                    <a16:creationId xmlns=""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solidFill>
                    <a:prstClr val="black"/>
                  </a:solidFill>
                </a:endParaRPr>
              </a:p>
            </p:txBody>
          </p:sp>
          <p:sp>
            <p:nvSpPr>
              <p:cNvPr id="62" name="Line 98">
                <a:extLst>
                  <a:ext uri="{FF2B5EF4-FFF2-40B4-BE49-F238E27FC236}">
                    <a16:creationId xmlns=""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3" name="Line 99">
                <a:extLst>
                  <a:ext uri="{FF2B5EF4-FFF2-40B4-BE49-F238E27FC236}">
                    <a16:creationId xmlns=""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4" name="Line 100">
                <a:extLst>
                  <a:ext uri="{FF2B5EF4-FFF2-40B4-BE49-F238E27FC236}">
                    <a16:creationId xmlns=""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5" name="Line 103">
                <a:extLst>
                  <a:ext uri="{FF2B5EF4-FFF2-40B4-BE49-F238E27FC236}">
                    <a16:creationId xmlns=""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6" name="Line 99">
                <a:extLst>
                  <a:ext uri="{FF2B5EF4-FFF2-40B4-BE49-F238E27FC236}">
                    <a16:creationId xmlns=""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7" name="Line 99">
                <a:extLst>
                  <a:ext uri="{FF2B5EF4-FFF2-40B4-BE49-F238E27FC236}">
                    <a16:creationId xmlns=""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8" name="Line 100">
                <a:extLst>
                  <a:ext uri="{FF2B5EF4-FFF2-40B4-BE49-F238E27FC236}">
                    <a16:creationId xmlns=""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69" name="Line 99">
                <a:extLst>
                  <a:ext uri="{FF2B5EF4-FFF2-40B4-BE49-F238E27FC236}">
                    <a16:creationId xmlns=""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0" name="Line 99">
                <a:extLst>
                  <a:ext uri="{FF2B5EF4-FFF2-40B4-BE49-F238E27FC236}">
                    <a16:creationId xmlns=""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1" name="Line 99">
                <a:extLst>
                  <a:ext uri="{FF2B5EF4-FFF2-40B4-BE49-F238E27FC236}">
                    <a16:creationId xmlns=""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2" name="Line 99">
                <a:extLst>
                  <a:ext uri="{FF2B5EF4-FFF2-40B4-BE49-F238E27FC236}">
                    <a16:creationId xmlns=""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3" name="Line 99">
                <a:extLst>
                  <a:ext uri="{FF2B5EF4-FFF2-40B4-BE49-F238E27FC236}">
                    <a16:creationId xmlns=""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4" name="Line 100">
                <a:extLst>
                  <a:ext uri="{FF2B5EF4-FFF2-40B4-BE49-F238E27FC236}">
                    <a16:creationId xmlns=""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5" name="Line 100">
                <a:extLst>
                  <a:ext uri="{FF2B5EF4-FFF2-40B4-BE49-F238E27FC236}">
                    <a16:creationId xmlns=""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6" name="Line 100">
                <a:extLst>
                  <a:ext uri="{FF2B5EF4-FFF2-40B4-BE49-F238E27FC236}">
                    <a16:creationId xmlns=""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77" name="Line 100">
                <a:extLst>
                  <a:ext uri="{FF2B5EF4-FFF2-40B4-BE49-F238E27FC236}">
                    <a16:creationId xmlns=""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spTree>
    <p:extLst>
      <p:ext uri="{BB962C8B-B14F-4D97-AF65-F5344CB8AC3E}">
        <p14:creationId xmlns:p14="http://schemas.microsoft.com/office/powerpoint/2010/main" val="41415130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aigcc.net/" TargetMode="External"/><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 Id="rId9" Type="http://schemas.openxmlformats.org/officeDocument/2006/relationships/image" Target="../media/image4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5ECDC26-993F-4A78-8D31-18BE42F37D6C}"/>
              </a:ext>
            </a:extLst>
          </p:cNvPr>
          <p:cNvSpPr>
            <a:spLocks noGrp="1"/>
          </p:cNvSpPr>
          <p:nvPr>
            <p:ph type="title"/>
          </p:nvPr>
        </p:nvSpPr>
        <p:spPr/>
        <p:txBody>
          <a:bodyPr>
            <a:normAutofit fontScale="90000"/>
          </a:bodyPr>
          <a:lstStyle/>
          <a:p>
            <a:r>
              <a:rPr lang="en-US" altLang="ja-JP" dirty="0" smtClean="0"/>
              <a:t>SBT</a:t>
            </a:r>
            <a:r>
              <a:rPr lang="ja-JP" altLang="en-US" dirty="0" smtClean="0"/>
              <a:t>（</a:t>
            </a:r>
            <a:r>
              <a:rPr lang="en-US" altLang="ja-JP" dirty="0" smtClean="0"/>
              <a:t>Science Based Targets</a:t>
            </a:r>
            <a:r>
              <a:rPr lang="ja-JP" altLang="en-US" dirty="0" smtClean="0"/>
              <a:t>）について</a:t>
            </a:r>
            <a:endParaRPr kumimoji="1" lang="ja-JP" altLang="en-US" sz="2000" dirty="0"/>
          </a:p>
        </p:txBody>
      </p:sp>
      <p:sp>
        <p:nvSpPr>
          <p:cNvPr id="5" name="コンテンツ プレースホルダー 4">
            <a:extLst>
              <a:ext uri="{FF2B5EF4-FFF2-40B4-BE49-F238E27FC236}">
                <a16:creationId xmlns=""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dirty="0"/>
              <a:t>環境省・</a:t>
            </a:r>
            <a:r>
              <a:rPr lang="ja-JP" altLang="en-US" dirty="0" smtClean="0"/>
              <a:t>みずほリサーチ＆テクノロジーズ</a:t>
            </a:r>
            <a:endParaRPr lang="ja-JP" altLang="en-US" dirty="0"/>
          </a:p>
        </p:txBody>
      </p:sp>
    </p:spTree>
    <p:extLst>
      <p:ext uri="{BB962C8B-B14F-4D97-AF65-F5344CB8AC3E}">
        <p14:creationId xmlns:p14="http://schemas.microsoft.com/office/powerpoint/2010/main" val="161867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a:t>
            </a:r>
            <a:r>
              <a:rPr lang="en-US" altLang="ja-JP" dirty="0"/>
              <a:t>T</a:t>
            </a:r>
            <a:r>
              <a:rPr lang="ja-JP" altLang="en-US" dirty="0" smtClean="0"/>
              <a:t>の運営機関の詳細</a:t>
            </a:r>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888518085"/>
              </p:ext>
            </p:extLst>
          </p:nvPr>
        </p:nvGraphicFramePr>
        <p:xfrm>
          <a:off x="498239" y="1217580"/>
          <a:ext cx="9657052" cy="5699760"/>
        </p:xfrm>
        <a:graphic>
          <a:graphicData uri="http://schemas.openxmlformats.org/drawingml/2006/table">
            <a:tbl>
              <a:tblPr firstRow="1" bandRow="1"/>
              <a:tblGrid>
                <a:gridCol w="1741667">
                  <a:extLst>
                    <a:ext uri="{9D8B030D-6E8A-4147-A177-3AD203B41FA5}">
                      <a16:colId xmlns="" xmlns:a16="http://schemas.microsoft.com/office/drawing/2014/main" val="20000"/>
                    </a:ext>
                  </a:extLst>
                </a:gridCol>
                <a:gridCol w="7915385">
                  <a:extLst>
                    <a:ext uri="{9D8B030D-6E8A-4147-A177-3AD203B41FA5}">
                      <a16:colId xmlns="" xmlns:a16="http://schemas.microsoft.com/office/drawing/2014/main" val="20001"/>
                    </a:ext>
                  </a:extLst>
                </a:gridCol>
              </a:tblGrid>
              <a:tr h="45279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組織</a:t>
                      </a:r>
                      <a:endParaRPr kumimoji="1" lang="ja-JP" altLang="en-US" sz="2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24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 xmlns:a16="http://schemas.microsoft.com/office/drawing/2014/main" val="10000"/>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CDP</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企業の気候変動、水、森林に関する世界最大の情報開示プログラムを運営する英国で設立された国際</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NGO</a:t>
                      </a:r>
                      <a:r>
                        <a:rPr kumimoji="1"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世界</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9,600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社の環境データを有する</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データは</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515</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の機関投資家の</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ESG</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投資における基礎データとしての地位を確立（</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月時点）。</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コンパクト（</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UNGC</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参加企業・団体に「人権」「労働」「環境」「腐敗防止」の</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分野で、本質的な価値観を容認し、支持し、実行に移すことを求めているイニシアティブ。</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1999</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年に当時の国連事務総長が提唱し、現事務総長のアントニオ・グテーレスも支持。現在</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6000</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以上の企業・団体が加盟（日本は</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391</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29799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世界資源</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研究所（</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WRI</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気候、エネルギー、食料、森林、水等の自然資源の持続可能性について調査・研究を行う国際的なシンクタンク。</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プロトコル」の共催団体の一つとして、国際的な</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排出量算定基準の作成などにも取組む。</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97900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世界自然保護基金（</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WWF</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生物多様性の保全、再生可能な資源利用、環境汚染と浪費的な消費の削減を使命とし、世界約</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カ国以上で活動する環境保全団体。</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8958045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参考</a:t>
            </a:r>
            <a:r>
              <a:rPr kumimoji="1" lang="en-US" altLang="ja-JP" dirty="0" smtClean="0"/>
              <a:t>】Business</a:t>
            </a:r>
            <a:r>
              <a:rPr kumimoji="1" lang="ja-JP" altLang="en-US" dirty="0" smtClean="0"/>
              <a:t> </a:t>
            </a:r>
            <a:r>
              <a:rPr kumimoji="1" lang="en-US" altLang="ja-JP" dirty="0" smtClean="0"/>
              <a:t>Ambition</a:t>
            </a:r>
            <a:r>
              <a:rPr kumimoji="1" lang="ja-JP" altLang="en-US" dirty="0" smtClean="0"/>
              <a:t> </a:t>
            </a:r>
            <a:r>
              <a:rPr kumimoji="1" lang="en-US" altLang="ja-JP" dirty="0" smtClean="0"/>
              <a:t>for</a:t>
            </a:r>
            <a:r>
              <a:rPr kumimoji="1" lang="ja-JP" altLang="en-US" dirty="0" smtClean="0"/>
              <a:t> </a:t>
            </a:r>
            <a:r>
              <a:rPr kumimoji="1" lang="en-US" altLang="ja-JP" dirty="0" smtClean="0"/>
              <a:t>1.5</a:t>
            </a:r>
            <a:r>
              <a:rPr kumimoji="1" lang="ja-JP" altLang="en-US" dirty="0" smtClean="0"/>
              <a:t>℃</a:t>
            </a:r>
            <a:endParaRPr kumimoji="1" lang="ja-JP" altLang="en-US" dirty="0"/>
          </a:p>
        </p:txBody>
      </p:sp>
      <p:sp>
        <p:nvSpPr>
          <p:cNvPr id="4" name="コンテンツ プレースホルダー 2"/>
          <p:cNvSpPr txBox="1">
            <a:spLocks/>
          </p:cNvSpPr>
          <p:nvPr/>
        </p:nvSpPr>
        <p:spPr>
          <a:xfrm>
            <a:off x="500102" y="1352279"/>
            <a:ext cx="9469052" cy="60539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spcBef>
                <a:spcPts val="600"/>
              </a:spcBef>
            </a:pPr>
            <a:r>
              <a:rPr lang="ja-JP" altLang="en-US" sz="1800" dirty="0" smtClean="0">
                <a:solidFill>
                  <a:prstClr val="black"/>
                </a:solidFill>
                <a:latin typeface="+mn-ea"/>
              </a:rPr>
              <a:t>国連グローバル・コンパクトが推進する、企業</a:t>
            </a:r>
            <a:r>
              <a:rPr lang="ja-JP" altLang="en-US" sz="1800" dirty="0">
                <a:solidFill>
                  <a:prstClr val="black"/>
                </a:solidFill>
                <a:latin typeface="+mn-ea"/>
              </a:rPr>
              <a:t>が</a:t>
            </a:r>
            <a:r>
              <a:rPr lang="en-US" altLang="ja-JP" sz="1800" dirty="0">
                <a:solidFill>
                  <a:prstClr val="black"/>
                </a:solidFill>
                <a:latin typeface="+mn-ea"/>
              </a:rPr>
              <a:t>1.5</a:t>
            </a:r>
            <a:r>
              <a:rPr lang="en-US" altLang="ja-JP" sz="1800" dirty="0" smtClean="0">
                <a:solidFill>
                  <a:prstClr val="black"/>
                </a:solidFill>
                <a:latin typeface="+mn-ea"/>
              </a:rPr>
              <a:t>℃</a:t>
            </a:r>
            <a:r>
              <a:rPr lang="ja-JP" altLang="en-US" sz="1800" dirty="0" smtClean="0">
                <a:solidFill>
                  <a:prstClr val="black"/>
                </a:solidFill>
                <a:latin typeface="+mn-ea"/>
              </a:rPr>
              <a:t>目標を</a:t>
            </a:r>
            <a:r>
              <a:rPr lang="ja-JP" altLang="en-US" sz="1800" dirty="0">
                <a:solidFill>
                  <a:prstClr val="black"/>
                </a:solidFill>
                <a:latin typeface="+mn-ea"/>
              </a:rPr>
              <a:t>目指すことを誓約するキャンペーン。参加により、ステークホルダーに対し高い野心を発信できる他</a:t>
            </a:r>
            <a:r>
              <a:rPr lang="ja-JP" altLang="en-US" sz="1800" dirty="0" smtClean="0">
                <a:solidFill>
                  <a:prstClr val="black"/>
                </a:solidFill>
                <a:latin typeface="+mn-ea"/>
              </a:rPr>
              <a:t>、コミュニケーション</a:t>
            </a:r>
            <a:r>
              <a:rPr lang="ja-JP" altLang="en-US" sz="1800" dirty="0">
                <a:solidFill>
                  <a:prstClr val="black"/>
                </a:solidFill>
                <a:latin typeface="+mn-ea"/>
              </a:rPr>
              <a:t>や政策提言の機会を得られる可能性が</a:t>
            </a:r>
            <a:r>
              <a:rPr lang="ja-JP" altLang="en-US" sz="1800" dirty="0" smtClean="0">
                <a:solidFill>
                  <a:prstClr val="black"/>
                </a:solidFill>
                <a:latin typeface="+mn-ea"/>
              </a:rPr>
              <a:t>ある</a:t>
            </a:r>
            <a:endParaRPr lang="en-US" altLang="ja-JP" sz="1800" dirty="0">
              <a:solidFill>
                <a:prstClr val="black"/>
              </a:solidFill>
              <a:latin typeface="+mn-ea"/>
            </a:endParaRPr>
          </a:p>
          <a:p>
            <a:pPr lvl="0">
              <a:spcBef>
                <a:spcPts val="600"/>
              </a:spcBef>
            </a:pPr>
            <a:r>
              <a:rPr lang="en-US" altLang="ja-JP" sz="1800" dirty="0" err="1" smtClean="0">
                <a:solidFill>
                  <a:prstClr val="black"/>
                </a:solidFill>
                <a:latin typeface="+mn-ea"/>
              </a:rPr>
              <a:t>SBTi</a:t>
            </a:r>
            <a:r>
              <a:rPr lang="ja-JP" altLang="en-US" sz="1800" dirty="0" smtClean="0">
                <a:solidFill>
                  <a:prstClr val="black"/>
                </a:solidFill>
                <a:latin typeface="+mn-ea"/>
              </a:rPr>
              <a:t>ウェブサイト</a:t>
            </a:r>
            <a:r>
              <a:rPr lang="ja-JP" altLang="en-US" sz="1800" dirty="0">
                <a:solidFill>
                  <a:prstClr val="black"/>
                </a:solidFill>
                <a:latin typeface="+mn-ea"/>
              </a:rPr>
              <a:t>で公開されて</a:t>
            </a:r>
            <a:r>
              <a:rPr lang="ja-JP" altLang="en-US" sz="1800" dirty="0" smtClean="0">
                <a:solidFill>
                  <a:prstClr val="black"/>
                </a:solidFill>
                <a:latin typeface="+mn-ea"/>
              </a:rPr>
              <a:t>いる</a:t>
            </a:r>
            <a:r>
              <a:rPr lang="en-US" altLang="ja-JP" sz="1800" dirty="0" smtClean="0">
                <a:solidFill>
                  <a:prstClr val="black"/>
                </a:solidFill>
                <a:latin typeface="+mn-ea"/>
              </a:rPr>
              <a:t>Commitment Letter</a:t>
            </a:r>
            <a:r>
              <a:rPr lang="ja-JP" altLang="en-US" sz="1800" dirty="0" smtClean="0">
                <a:solidFill>
                  <a:prstClr val="black"/>
                </a:solidFill>
                <a:latin typeface="+mn-ea"/>
              </a:rPr>
              <a:t>に署名</a:t>
            </a:r>
            <a:r>
              <a:rPr lang="ja-JP" altLang="en-US" sz="1800" dirty="0">
                <a:solidFill>
                  <a:prstClr val="black"/>
                </a:solidFill>
                <a:latin typeface="+mn-ea"/>
              </a:rPr>
              <a:t>し、</a:t>
            </a:r>
            <a:r>
              <a:rPr lang="en-US" altLang="ja-JP" sz="1800" dirty="0" smtClean="0">
                <a:solidFill>
                  <a:prstClr val="black"/>
                </a:solidFill>
                <a:latin typeface="+mn-ea"/>
              </a:rPr>
              <a:t>SBT</a:t>
            </a:r>
            <a:r>
              <a:rPr lang="ja-JP" altLang="en-US" sz="1800" dirty="0" smtClean="0">
                <a:solidFill>
                  <a:prstClr val="black"/>
                </a:solidFill>
                <a:latin typeface="+mn-ea"/>
              </a:rPr>
              <a:t>事務局に</a:t>
            </a:r>
            <a:r>
              <a:rPr lang="ja-JP" altLang="en-US" sz="1800" dirty="0">
                <a:solidFill>
                  <a:prstClr val="black"/>
                </a:solidFill>
                <a:latin typeface="+mn-ea"/>
              </a:rPr>
              <a:t>提出</a:t>
            </a:r>
            <a:r>
              <a:rPr lang="ja-JP" altLang="en-US" sz="1800" dirty="0" smtClean="0">
                <a:solidFill>
                  <a:prstClr val="black"/>
                </a:solidFill>
                <a:latin typeface="+mn-ea"/>
              </a:rPr>
              <a:t>すること</a:t>
            </a:r>
            <a:r>
              <a:rPr lang="ja-JP" altLang="en-US" sz="1800" dirty="0">
                <a:solidFill>
                  <a:prstClr val="black"/>
                </a:solidFill>
                <a:latin typeface="+mn-ea"/>
              </a:rPr>
              <a:t>で</a:t>
            </a:r>
            <a:r>
              <a:rPr lang="ja-JP" altLang="en-US" sz="1800" dirty="0" smtClean="0">
                <a:solidFill>
                  <a:prstClr val="black"/>
                </a:solidFill>
                <a:latin typeface="+mn-ea"/>
              </a:rPr>
              <a:t>参加可能</a:t>
            </a:r>
            <a:r>
              <a:rPr lang="ja-JP" altLang="en-US" sz="1800" b="1" dirty="0" smtClean="0">
                <a:solidFill>
                  <a:srgbClr val="FF0000"/>
                </a:solidFill>
                <a:latin typeface="+mn-ea"/>
              </a:rPr>
              <a:t>（</a:t>
            </a:r>
            <a:r>
              <a:rPr lang="en-US" altLang="ja-JP" sz="1800" b="1" dirty="0" smtClean="0">
                <a:solidFill>
                  <a:srgbClr val="FF0000"/>
                </a:solidFill>
                <a:latin typeface="+mn-ea"/>
              </a:rPr>
              <a:t>SBT</a:t>
            </a:r>
            <a:r>
              <a:rPr lang="ja-JP" altLang="en-US" sz="1800" b="1" dirty="0" smtClean="0">
                <a:solidFill>
                  <a:srgbClr val="FF0000"/>
                </a:solidFill>
                <a:latin typeface="+mn-ea"/>
              </a:rPr>
              <a:t>の</a:t>
            </a:r>
            <a:r>
              <a:rPr lang="en-US" altLang="ja-JP" sz="1800" b="1" dirty="0" smtClean="0">
                <a:solidFill>
                  <a:srgbClr val="FF0000"/>
                </a:solidFill>
                <a:latin typeface="+mn-ea"/>
              </a:rPr>
              <a:t>1.5</a:t>
            </a:r>
            <a:r>
              <a:rPr lang="ja-JP" altLang="en-US" sz="1800" b="1" dirty="0" smtClean="0">
                <a:solidFill>
                  <a:srgbClr val="FF0000"/>
                </a:solidFill>
                <a:latin typeface="+mn-ea"/>
              </a:rPr>
              <a:t>℃目標申請とは異なる）</a:t>
            </a:r>
            <a:r>
              <a:rPr lang="ja-JP" altLang="en-US" sz="1800" dirty="0" smtClean="0">
                <a:solidFill>
                  <a:prstClr val="black"/>
                </a:solidFill>
                <a:latin typeface="+mn-ea"/>
              </a:rPr>
              <a:t>。署名</a:t>
            </a:r>
            <a:r>
              <a:rPr lang="ja-JP" altLang="en-US" sz="1800" dirty="0">
                <a:solidFill>
                  <a:prstClr val="black"/>
                </a:solidFill>
                <a:latin typeface="+mn-ea"/>
              </a:rPr>
              <a:t>にあたり、以下の２つ</a:t>
            </a:r>
            <a:r>
              <a:rPr lang="ja-JP" altLang="en-US" sz="1800" dirty="0" smtClean="0">
                <a:solidFill>
                  <a:prstClr val="black"/>
                </a:solidFill>
                <a:latin typeface="+mn-ea"/>
              </a:rPr>
              <a:t>のいずれ</a:t>
            </a:r>
            <a:r>
              <a:rPr lang="ja-JP" altLang="en-US" sz="1800" dirty="0">
                <a:solidFill>
                  <a:prstClr val="black"/>
                </a:solidFill>
                <a:latin typeface="+mn-ea"/>
              </a:rPr>
              <a:t>か、または両方を通じて、</a:t>
            </a:r>
            <a:r>
              <a:rPr lang="en-US" altLang="ja-JP" sz="1800" dirty="0">
                <a:solidFill>
                  <a:prstClr val="black"/>
                </a:solidFill>
                <a:latin typeface="+mn-ea"/>
              </a:rPr>
              <a:t>24</a:t>
            </a:r>
            <a:r>
              <a:rPr lang="ja-JP" altLang="en-US" sz="1800" dirty="0">
                <a:solidFill>
                  <a:prstClr val="black"/>
                </a:solidFill>
                <a:latin typeface="+mn-ea"/>
              </a:rPr>
              <a:t>ヶ月以内に自社の</a:t>
            </a:r>
            <a:r>
              <a:rPr lang="ja-JP" altLang="en-US" sz="1800" dirty="0" smtClean="0">
                <a:solidFill>
                  <a:prstClr val="black"/>
                </a:solidFill>
                <a:latin typeface="+mn-ea"/>
              </a:rPr>
              <a:t>脱炭素計画を</a:t>
            </a:r>
            <a:r>
              <a:rPr lang="ja-JP" altLang="en-US" sz="1800" dirty="0">
                <a:solidFill>
                  <a:prstClr val="black"/>
                </a:solidFill>
                <a:latin typeface="+mn-ea"/>
              </a:rPr>
              <a:t>調整</a:t>
            </a:r>
            <a:r>
              <a:rPr lang="ja-JP" altLang="en-US" sz="1800" dirty="0" smtClean="0">
                <a:solidFill>
                  <a:prstClr val="black"/>
                </a:solidFill>
                <a:latin typeface="+mn-ea"/>
              </a:rPr>
              <a:t>する</a:t>
            </a:r>
            <a:r>
              <a:rPr lang="ja-JP" altLang="en-US" sz="1800" dirty="0">
                <a:solidFill>
                  <a:prstClr val="black"/>
                </a:solidFill>
                <a:latin typeface="+mn-ea"/>
              </a:rPr>
              <a:t>ことを宣言する必要が</a:t>
            </a:r>
            <a:r>
              <a:rPr lang="ja-JP" altLang="en-US" sz="1800" dirty="0" smtClean="0">
                <a:solidFill>
                  <a:prstClr val="black"/>
                </a:solidFill>
                <a:latin typeface="+mn-ea"/>
              </a:rPr>
              <a:t>ある</a:t>
            </a:r>
            <a:endParaRPr lang="ja-JP" altLang="en-US" sz="1800" dirty="0">
              <a:solidFill>
                <a:prstClr val="black"/>
              </a:solidFill>
              <a:latin typeface="+mn-ea"/>
            </a:endParaRPr>
          </a:p>
          <a:p>
            <a:pPr marL="628650" lvl="0" indent="-315913">
              <a:spcBef>
                <a:spcPts val="600"/>
              </a:spcBef>
              <a:buFont typeface="Wingdings" panose="05000000000000000000" pitchFamily="2" charset="2"/>
              <a:buChar char="Ø"/>
            </a:pPr>
            <a:r>
              <a:rPr lang="en-US" altLang="ja-JP" sz="1600" dirty="0">
                <a:solidFill>
                  <a:prstClr val="black"/>
                </a:solidFill>
                <a:latin typeface="+mn-ea"/>
              </a:rPr>
              <a:t>1.5℃ </a:t>
            </a:r>
            <a:r>
              <a:rPr lang="en-US" altLang="ja-JP" sz="1600" dirty="0" smtClean="0">
                <a:solidFill>
                  <a:prstClr val="black"/>
                </a:solidFill>
                <a:latin typeface="+mn-ea"/>
              </a:rPr>
              <a:t>science-based emissions reduction targets</a:t>
            </a:r>
            <a:r>
              <a:rPr lang="ja-JP" altLang="en-US" sz="1600" dirty="0" smtClean="0">
                <a:solidFill>
                  <a:prstClr val="black"/>
                </a:solidFill>
                <a:latin typeface="+mn-ea"/>
              </a:rPr>
              <a:t>：</a:t>
            </a:r>
            <a:r>
              <a:rPr lang="en-US" altLang="ja-JP" sz="1600" dirty="0" smtClean="0">
                <a:solidFill>
                  <a:prstClr val="black"/>
                </a:solidFill>
                <a:latin typeface="+mn-ea"/>
              </a:rPr>
              <a:t/>
            </a:r>
            <a:br>
              <a:rPr lang="en-US" altLang="ja-JP" sz="1600" dirty="0" smtClean="0">
                <a:solidFill>
                  <a:prstClr val="black"/>
                </a:solidFill>
                <a:latin typeface="+mn-ea"/>
              </a:rPr>
            </a:br>
            <a:r>
              <a:rPr lang="ja-JP" altLang="en-US" sz="1600" dirty="0" smtClean="0">
                <a:solidFill>
                  <a:prstClr val="black"/>
                </a:solidFill>
                <a:latin typeface="+mn-ea"/>
              </a:rPr>
              <a:t>　関連</a:t>
            </a:r>
            <a:r>
              <a:rPr lang="ja-JP" altLang="en-US" sz="1600" dirty="0">
                <a:solidFill>
                  <a:prstClr val="black"/>
                </a:solidFill>
                <a:latin typeface="+mn-ea"/>
              </a:rPr>
              <a:t>する</a:t>
            </a:r>
            <a:r>
              <a:rPr lang="ja-JP" altLang="en-US" sz="1600" dirty="0" smtClean="0">
                <a:solidFill>
                  <a:prstClr val="black"/>
                </a:solidFill>
                <a:latin typeface="+mn-ea"/>
              </a:rPr>
              <a:t>全てのスコープ</a:t>
            </a:r>
            <a:r>
              <a:rPr lang="ja-JP" altLang="en-US" sz="1600" dirty="0">
                <a:solidFill>
                  <a:prstClr val="black"/>
                </a:solidFill>
                <a:latin typeface="+mn-ea"/>
              </a:rPr>
              <a:t>で、削減目標を</a:t>
            </a:r>
            <a:r>
              <a:rPr lang="en-US" altLang="ja-JP" sz="1600" dirty="0">
                <a:solidFill>
                  <a:prstClr val="black"/>
                </a:solidFill>
                <a:latin typeface="+mn-ea"/>
              </a:rPr>
              <a:t>1.5</a:t>
            </a:r>
            <a:r>
              <a:rPr lang="ja-JP" altLang="en-US" sz="1600" dirty="0">
                <a:solidFill>
                  <a:prstClr val="black"/>
                </a:solidFill>
                <a:latin typeface="+mn-ea"/>
              </a:rPr>
              <a:t>℃シナリオに</a:t>
            </a:r>
            <a:r>
              <a:rPr lang="ja-JP" altLang="en-US" sz="1600" dirty="0" smtClean="0">
                <a:solidFill>
                  <a:prstClr val="black"/>
                </a:solidFill>
                <a:latin typeface="+mn-ea"/>
              </a:rPr>
              <a:t>合わせる</a:t>
            </a:r>
            <a:endParaRPr lang="ja-JP" altLang="en-US" sz="1600" dirty="0">
              <a:solidFill>
                <a:prstClr val="black"/>
              </a:solidFill>
              <a:latin typeface="+mn-ea"/>
            </a:endParaRPr>
          </a:p>
          <a:p>
            <a:pPr marL="628650" lvl="0" indent="-315913">
              <a:spcBef>
                <a:spcPts val="600"/>
              </a:spcBef>
              <a:buFont typeface="Wingdings" panose="05000000000000000000" pitchFamily="2" charset="2"/>
              <a:buChar char="Ø"/>
            </a:pPr>
            <a:r>
              <a:rPr lang="en-US" altLang="ja-JP" sz="1600" dirty="0">
                <a:solidFill>
                  <a:prstClr val="black"/>
                </a:solidFill>
                <a:latin typeface="+mn-ea"/>
              </a:rPr>
              <a:t>Net-zero </a:t>
            </a:r>
            <a:r>
              <a:rPr lang="en-US" altLang="ja-JP" sz="1600" dirty="0" smtClean="0">
                <a:solidFill>
                  <a:prstClr val="black"/>
                </a:solidFill>
                <a:latin typeface="+mn-ea"/>
              </a:rPr>
              <a:t>commitment and interim science-based reduction targets</a:t>
            </a:r>
            <a:r>
              <a:rPr lang="ja-JP" altLang="en-US" sz="1600" dirty="0" smtClean="0">
                <a:solidFill>
                  <a:prstClr val="black"/>
                </a:solidFill>
                <a:latin typeface="+mn-ea"/>
              </a:rPr>
              <a:t>：</a:t>
            </a:r>
            <a:r>
              <a:rPr lang="en-US" altLang="ja-JP" sz="1600" dirty="0" smtClean="0">
                <a:solidFill>
                  <a:prstClr val="black"/>
                </a:solidFill>
                <a:latin typeface="+mn-ea"/>
              </a:rPr>
              <a:t/>
            </a:r>
            <a:br>
              <a:rPr lang="en-US" altLang="ja-JP" sz="1600" dirty="0" smtClean="0">
                <a:solidFill>
                  <a:prstClr val="black"/>
                </a:solidFill>
                <a:latin typeface="+mn-ea"/>
              </a:rPr>
            </a:br>
            <a:r>
              <a:rPr lang="ja-JP" altLang="en-US" sz="1600" dirty="0" smtClean="0">
                <a:solidFill>
                  <a:prstClr val="black"/>
                </a:solidFill>
                <a:latin typeface="+mn-ea"/>
              </a:rPr>
              <a:t>　</a:t>
            </a:r>
            <a:r>
              <a:rPr lang="en-US" altLang="ja-JP" sz="1600" dirty="0" smtClean="0">
                <a:solidFill>
                  <a:prstClr val="black"/>
                </a:solidFill>
                <a:latin typeface="+mn-ea"/>
              </a:rPr>
              <a:t>2050</a:t>
            </a:r>
            <a:r>
              <a:rPr lang="ja-JP" altLang="en-US" sz="1600" dirty="0">
                <a:solidFill>
                  <a:prstClr val="black"/>
                </a:solidFill>
                <a:latin typeface="+mn-ea"/>
              </a:rPr>
              <a:t>年までにネットゼロとなり</a:t>
            </a:r>
            <a:r>
              <a:rPr lang="ja-JP" altLang="en-US" sz="1600" dirty="0" smtClean="0">
                <a:solidFill>
                  <a:prstClr val="black"/>
                </a:solidFill>
                <a:latin typeface="+mn-ea"/>
              </a:rPr>
              <a:t>、かつ、</a:t>
            </a:r>
            <a:r>
              <a:rPr lang="en-US" altLang="ja-JP" sz="1600" dirty="0" smtClean="0">
                <a:solidFill>
                  <a:prstClr val="black"/>
                </a:solidFill>
                <a:latin typeface="+mn-ea"/>
              </a:rPr>
              <a:t>SBT</a:t>
            </a:r>
            <a:r>
              <a:rPr lang="ja-JP" altLang="en-US" sz="1600" dirty="0" smtClean="0">
                <a:solidFill>
                  <a:prstClr val="black"/>
                </a:solidFill>
                <a:latin typeface="+mn-ea"/>
              </a:rPr>
              <a:t>の水準を満たす削減</a:t>
            </a:r>
            <a:r>
              <a:rPr lang="ja-JP" altLang="en-US" sz="1600" dirty="0">
                <a:solidFill>
                  <a:prstClr val="black"/>
                </a:solidFill>
                <a:latin typeface="+mn-ea"/>
              </a:rPr>
              <a:t>目標を設定</a:t>
            </a:r>
            <a:r>
              <a:rPr lang="ja-JP" altLang="en-US" sz="1600" dirty="0" smtClean="0">
                <a:solidFill>
                  <a:prstClr val="black"/>
                </a:solidFill>
                <a:latin typeface="+mn-ea"/>
              </a:rPr>
              <a:t>する</a:t>
            </a:r>
            <a:endParaRPr lang="ja-JP" altLang="en-US" sz="1600" dirty="0">
              <a:solidFill>
                <a:prstClr val="black"/>
              </a:solidFill>
              <a:latin typeface="+mn-ea"/>
            </a:endParaRPr>
          </a:p>
          <a:p>
            <a:pPr lvl="0">
              <a:spcBef>
                <a:spcPts val="600"/>
              </a:spcBef>
            </a:pPr>
            <a:r>
              <a:rPr lang="en-US" altLang="ja-JP" sz="1800" dirty="0" smtClean="0">
                <a:solidFill>
                  <a:prstClr val="black"/>
                </a:solidFill>
                <a:latin typeface="+mn-ea"/>
              </a:rPr>
              <a:t>2021</a:t>
            </a:r>
            <a:r>
              <a:rPr lang="ja-JP" altLang="en-US" sz="1800" dirty="0" smtClean="0">
                <a:solidFill>
                  <a:prstClr val="black"/>
                </a:solidFill>
                <a:latin typeface="+mn-ea"/>
              </a:rPr>
              <a:t>年</a:t>
            </a:r>
            <a:r>
              <a:rPr lang="en-US" altLang="ja-JP" sz="1800" dirty="0">
                <a:solidFill>
                  <a:prstClr val="black"/>
                </a:solidFill>
                <a:latin typeface="+mn-ea"/>
              </a:rPr>
              <a:t>3</a:t>
            </a:r>
            <a:r>
              <a:rPr lang="ja-JP" altLang="en-US" sz="1800" dirty="0" smtClean="0">
                <a:solidFill>
                  <a:prstClr val="black"/>
                </a:solidFill>
                <a:latin typeface="+mn-ea"/>
              </a:rPr>
              <a:t>月</a:t>
            </a:r>
            <a:r>
              <a:rPr lang="en-US" altLang="ja-JP" sz="1800" dirty="0" smtClean="0">
                <a:solidFill>
                  <a:prstClr val="black"/>
                </a:solidFill>
                <a:latin typeface="+mn-ea"/>
              </a:rPr>
              <a:t>1</a:t>
            </a:r>
            <a:r>
              <a:rPr lang="en-US" altLang="ja-JP" sz="1800" dirty="0">
                <a:solidFill>
                  <a:prstClr val="black"/>
                </a:solidFill>
                <a:latin typeface="+mn-ea"/>
              </a:rPr>
              <a:t>2</a:t>
            </a:r>
            <a:r>
              <a:rPr lang="ja-JP" altLang="en-US" sz="1800" dirty="0" smtClean="0">
                <a:solidFill>
                  <a:prstClr val="black"/>
                </a:solidFill>
                <a:latin typeface="+mn-ea"/>
              </a:rPr>
              <a:t>日時点で</a:t>
            </a:r>
            <a:r>
              <a:rPr lang="en-US" altLang="ja-JP" sz="1800" dirty="0" smtClean="0">
                <a:solidFill>
                  <a:prstClr val="black"/>
                </a:solidFill>
                <a:latin typeface="+mn-ea"/>
              </a:rPr>
              <a:t>438</a:t>
            </a:r>
            <a:r>
              <a:rPr lang="ja-JP" altLang="en-US" sz="1800" dirty="0" smtClean="0">
                <a:solidFill>
                  <a:prstClr val="black"/>
                </a:solidFill>
                <a:latin typeface="+mn-ea"/>
              </a:rPr>
              <a:t>社</a:t>
            </a:r>
            <a:r>
              <a:rPr lang="ja-JP" altLang="en-US" sz="1800" dirty="0">
                <a:solidFill>
                  <a:prstClr val="black"/>
                </a:solidFill>
                <a:latin typeface="+mn-ea"/>
              </a:rPr>
              <a:t>が</a:t>
            </a:r>
            <a:r>
              <a:rPr lang="en-US" altLang="ja-JP" sz="1800" dirty="0">
                <a:solidFill>
                  <a:prstClr val="black"/>
                </a:solidFill>
                <a:latin typeface="+mn-ea"/>
              </a:rPr>
              <a:t>1.5℃</a:t>
            </a:r>
            <a:r>
              <a:rPr lang="ja-JP" altLang="en-US" sz="1800" dirty="0">
                <a:solidFill>
                  <a:prstClr val="black"/>
                </a:solidFill>
                <a:latin typeface="+mn-ea"/>
              </a:rPr>
              <a:t>目標を目指すことを宣言。日本の宣言企業</a:t>
            </a:r>
            <a:r>
              <a:rPr lang="ja-JP" altLang="en-US" sz="1800" dirty="0" smtClean="0">
                <a:solidFill>
                  <a:prstClr val="black"/>
                </a:solidFill>
                <a:latin typeface="+mn-ea"/>
              </a:rPr>
              <a:t>は</a:t>
            </a:r>
            <a:r>
              <a:rPr lang="en-US" altLang="ja-JP" sz="1800" dirty="0" smtClean="0">
                <a:solidFill>
                  <a:prstClr val="black"/>
                </a:solidFill>
                <a:latin typeface="+mn-ea"/>
              </a:rPr>
              <a:t>14</a:t>
            </a:r>
            <a:r>
              <a:rPr lang="ja-JP" altLang="en-US" sz="1800" dirty="0" smtClean="0">
                <a:solidFill>
                  <a:prstClr val="black"/>
                </a:solidFill>
                <a:latin typeface="+mn-ea"/>
              </a:rPr>
              <a:t>社</a:t>
            </a:r>
            <a:endParaRPr lang="en-US" altLang="ja-JP" sz="1800" dirty="0" smtClean="0">
              <a:solidFill>
                <a:prstClr val="black"/>
              </a:solidFill>
              <a:latin typeface="+mn-ea"/>
            </a:endParaRPr>
          </a:p>
          <a:p>
            <a:pPr marL="273050" lvl="0" indent="0">
              <a:spcBef>
                <a:spcPts val="600"/>
              </a:spcBef>
              <a:buNone/>
            </a:pPr>
            <a:r>
              <a:rPr lang="ja-JP" altLang="en-US" sz="1600" dirty="0" smtClean="0">
                <a:solidFill>
                  <a:prstClr val="black"/>
                </a:solidFill>
                <a:latin typeface="+mn-ea"/>
              </a:rPr>
              <a:t>（味の素、アスクル、アシックス、デジタルグリッド、日立製作所、キリンホールディングス、国際航業</a:t>
            </a:r>
            <a:r>
              <a:rPr lang="ja-JP" altLang="en-US" sz="1600" dirty="0">
                <a:solidFill>
                  <a:prstClr val="black"/>
                </a:solidFill>
                <a:latin typeface="+mn-ea"/>
              </a:rPr>
              <a:t>、</a:t>
            </a:r>
            <a:r>
              <a:rPr lang="ja-JP" altLang="en-US" sz="1600" dirty="0" smtClean="0">
                <a:solidFill>
                  <a:prstClr val="black"/>
                </a:solidFill>
                <a:latin typeface="+mn-ea"/>
              </a:rPr>
              <a:t>丸井</a:t>
            </a:r>
            <a:r>
              <a:rPr lang="ja-JP" altLang="en-US" sz="1600" dirty="0">
                <a:solidFill>
                  <a:prstClr val="black"/>
                </a:solidFill>
                <a:latin typeface="+mn-ea"/>
              </a:rPr>
              <a:t>グループ</a:t>
            </a:r>
            <a:r>
              <a:rPr lang="ja-JP" altLang="en-US" sz="1600" dirty="0" smtClean="0">
                <a:solidFill>
                  <a:prstClr val="black"/>
                </a:solidFill>
                <a:latin typeface="+mn-ea"/>
              </a:rPr>
              <a:t>、ニコン、野村総合研究所、小野薬品工業、リコー、ソニー、ウェイストボックス）</a:t>
            </a:r>
            <a:endParaRPr lang="en-US" altLang="ja-JP" sz="1600" dirty="0">
              <a:solidFill>
                <a:prstClr val="black"/>
              </a:solidFill>
              <a:latin typeface="+mn-ea"/>
            </a:endParaRPr>
          </a:p>
          <a:p>
            <a:pPr lvl="0">
              <a:spcBef>
                <a:spcPts val="600"/>
              </a:spcBef>
            </a:pPr>
            <a:r>
              <a:rPr lang="ja-JP" altLang="en-US" sz="1800" dirty="0">
                <a:solidFill>
                  <a:prstClr val="black"/>
                </a:solidFill>
                <a:latin typeface="+mn-ea"/>
              </a:rPr>
              <a:t>ガイドライン</a:t>
            </a:r>
            <a:r>
              <a:rPr lang="ja-JP" altLang="en-US" sz="1800" dirty="0" smtClean="0">
                <a:solidFill>
                  <a:prstClr val="black"/>
                </a:solidFill>
                <a:latin typeface="+mn-ea"/>
              </a:rPr>
              <a:t>において以下</a:t>
            </a:r>
            <a:r>
              <a:rPr lang="ja-JP" altLang="en-US" sz="1800" dirty="0">
                <a:solidFill>
                  <a:prstClr val="black"/>
                </a:solidFill>
                <a:latin typeface="+mn-ea"/>
              </a:rPr>
              <a:t>のことが示されて</a:t>
            </a:r>
            <a:r>
              <a:rPr lang="ja-JP" altLang="en-US" sz="1800" dirty="0" smtClean="0">
                <a:solidFill>
                  <a:prstClr val="black"/>
                </a:solidFill>
                <a:latin typeface="+mn-ea"/>
              </a:rPr>
              <a:t>いる</a:t>
            </a:r>
            <a:endParaRPr lang="ja-JP" altLang="en-US" sz="1800" dirty="0">
              <a:solidFill>
                <a:prstClr val="black"/>
              </a:solidFill>
              <a:latin typeface="+mn-ea"/>
            </a:endParaRPr>
          </a:p>
          <a:p>
            <a:pPr marL="628650" indent="-315913">
              <a:spcBef>
                <a:spcPts val="600"/>
              </a:spcBef>
              <a:buFont typeface="Wingdings" panose="05000000000000000000" pitchFamily="2" charset="2"/>
              <a:buChar char="Ø"/>
            </a:pPr>
            <a:r>
              <a:rPr lang="en-US" altLang="ja-JP" sz="1600" dirty="0">
                <a:solidFill>
                  <a:prstClr val="black"/>
                </a:solidFill>
                <a:latin typeface="+mn-ea"/>
              </a:rPr>
              <a:t>Scope3</a:t>
            </a:r>
            <a:r>
              <a:rPr lang="ja-JP" altLang="en-US" sz="1600" dirty="0">
                <a:solidFill>
                  <a:prstClr val="black"/>
                </a:solidFill>
                <a:latin typeface="+mn-ea"/>
              </a:rPr>
              <a:t>排出量が</a:t>
            </a:r>
            <a:r>
              <a:rPr lang="en-US" altLang="ja-JP" sz="1600" dirty="0">
                <a:solidFill>
                  <a:prstClr val="black"/>
                </a:solidFill>
                <a:latin typeface="+mn-ea"/>
              </a:rPr>
              <a:t>Scope1+2+3</a:t>
            </a:r>
            <a:r>
              <a:rPr lang="ja-JP" altLang="en-US" sz="1600" dirty="0">
                <a:solidFill>
                  <a:prstClr val="black"/>
                </a:solidFill>
                <a:latin typeface="+mn-ea"/>
              </a:rPr>
              <a:t>排出量合計の</a:t>
            </a:r>
            <a:r>
              <a:rPr lang="en-US" altLang="ja-JP" sz="1600" dirty="0">
                <a:solidFill>
                  <a:prstClr val="black"/>
                </a:solidFill>
                <a:latin typeface="+mn-ea"/>
              </a:rPr>
              <a:t>40</a:t>
            </a:r>
            <a:r>
              <a:rPr lang="ja-JP" altLang="en-US" sz="1600" dirty="0">
                <a:solidFill>
                  <a:prstClr val="black"/>
                </a:solidFill>
                <a:latin typeface="+mn-ea"/>
              </a:rPr>
              <a:t>％以上の場合、</a:t>
            </a:r>
            <a:r>
              <a:rPr lang="en-US" altLang="ja-JP" sz="1600" dirty="0">
                <a:solidFill>
                  <a:prstClr val="black"/>
                </a:solidFill>
                <a:latin typeface="+mn-ea"/>
              </a:rPr>
              <a:t>Scope1</a:t>
            </a:r>
            <a:r>
              <a:rPr lang="ja-JP" altLang="en-US" sz="1600" dirty="0">
                <a:solidFill>
                  <a:prstClr val="black"/>
                </a:solidFill>
                <a:latin typeface="+mn-ea"/>
              </a:rPr>
              <a:t>・</a:t>
            </a:r>
            <a:r>
              <a:rPr lang="en-US" altLang="ja-JP" sz="1600" dirty="0">
                <a:solidFill>
                  <a:prstClr val="black"/>
                </a:solidFill>
                <a:latin typeface="+mn-ea"/>
              </a:rPr>
              <a:t>2</a:t>
            </a:r>
            <a:r>
              <a:rPr lang="ja-JP" altLang="en-US" sz="1600" dirty="0">
                <a:solidFill>
                  <a:prstClr val="black"/>
                </a:solidFill>
                <a:latin typeface="+mn-ea"/>
              </a:rPr>
              <a:t>のみならず、</a:t>
            </a:r>
            <a:r>
              <a:rPr lang="en-US" altLang="ja-JP" sz="1600" dirty="0">
                <a:solidFill>
                  <a:prstClr val="black"/>
                </a:solidFill>
                <a:latin typeface="+mn-ea"/>
              </a:rPr>
              <a:t>Scope3</a:t>
            </a:r>
            <a:r>
              <a:rPr lang="ja-JP" altLang="en-US" sz="1600" dirty="0">
                <a:solidFill>
                  <a:prstClr val="black"/>
                </a:solidFill>
                <a:latin typeface="+mn-ea"/>
              </a:rPr>
              <a:t>についても</a:t>
            </a:r>
            <a:r>
              <a:rPr lang="en-US" altLang="ja-JP" sz="1600" dirty="0">
                <a:solidFill>
                  <a:prstClr val="black"/>
                </a:solidFill>
                <a:latin typeface="+mn-ea"/>
              </a:rPr>
              <a:t>1.5℃</a:t>
            </a:r>
            <a:r>
              <a:rPr lang="ja-JP" altLang="en-US" sz="1600" dirty="0">
                <a:solidFill>
                  <a:prstClr val="black"/>
                </a:solidFill>
                <a:latin typeface="+mn-ea"/>
              </a:rPr>
              <a:t>水準を満たす必要が</a:t>
            </a:r>
            <a:r>
              <a:rPr lang="ja-JP" altLang="en-US" sz="1600" dirty="0" smtClean="0">
                <a:solidFill>
                  <a:prstClr val="black"/>
                </a:solidFill>
                <a:latin typeface="+mn-ea"/>
              </a:rPr>
              <a:t>ある</a:t>
            </a:r>
            <a:endParaRPr lang="en-US" altLang="ja-JP" sz="1600" dirty="0">
              <a:solidFill>
                <a:prstClr val="black"/>
              </a:solidFill>
              <a:latin typeface="+mn-ea"/>
            </a:endParaRPr>
          </a:p>
          <a:p>
            <a:pPr marL="628650" lvl="0" indent="-315913">
              <a:spcBef>
                <a:spcPts val="600"/>
              </a:spcBef>
              <a:buFont typeface="Wingdings" panose="05000000000000000000" pitchFamily="2" charset="2"/>
              <a:buChar char="Ø"/>
            </a:pPr>
            <a:r>
              <a:rPr lang="ja-JP" altLang="en-US" sz="1600" dirty="0" smtClean="0">
                <a:solidFill>
                  <a:prstClr val="black"/>
                </a:solidFill>
                <a:latin typeface="+mn-ea"/>
              </a:rPr>
              <a:t>ネットゼロ</a:t>
            </a:r>
            <a:r>
              <a:rPr lang="ja-JP" altLang="en-US" sz="1600" dirty="0">
                <a:solidFill>
                  <a:prstClr val="black"/>
                </a:solidFill>
                <a:latin typeface="+mn-ea"/>
              </a:rPr>
              <a:t>とは地球全体で</a:t>
            </a:r>
            <a:r>
              <a:rPr lang="en-US" altLang="ja-JP" sz="1600" dirty="0">
                <a:solidFill>
                  <a:prstClr val="black"/>
                </a:solidFill>
                <a:latin typeface="+mn-ea"/>
              </a:rPr>
              <a:t>GHG</a:t>
            </a:r>
            <a:r>
              <a:rPr lang="ja-JP" altLang="en-US" sz="1600" dirty="0">
                <a:solidFill>
                  <a:prstClr val="black"/>
                </a:solidFill>
                <a:latin typeface="+mn-ea"/>
              </a:rPr>
              <a:t>排出量と除去量が釣り合った状態を指す</a:t>
            </a:r>
            <a:r>
              <a:rPr lang="ja-JP" altLang="en-US" sz="1600" dirty="0" smtClean="0">
                <a:solidFill>
                  <a:prstClr val="black"/>
                </a:solidFill>
                <a:latin typeface="+mn-ea"/>
              </a:rPr>
              <a:t>。</a:t>
            </a:r>
            <a:r>
              <a:rPr lang="en-US" altLang="ja-JP" sz="1600" dirty="0" smtClean="0">
                <a:solidFill>
                  <a:prstClr val="black"/>
                </a:solidFill>
                <a:latin typeface="+mn-ea"/>
              </a:rPr>
              <a:t>2050</a:t>
            </a:r>
            <a:r>
              <a:rPr lang="ja-JP" altLang="en-US" sz="1600" dirty="0" smtClean="0">
                <a:solidFill>
                  <a:prstClr val="black"/>
                </a:solidFill>
                <a:latin typeface="+mn-ea"/>
              </a:rPr>
              <a:t>年までのネットゼロを達成するために、企業には</a:t>
            </a:r>
            <a:r>
              <a:rPr lang="en-US" altLang="ja-JP" sz="1600" dirty="0" smtClean="0">
                <a:solidFill>
                  <a:prstClr val="black"/>
                </a:solidFill>
                <a:latin typeface="+mn-ea"/>
              </a:rPr>
              <a:t>2050</a:t>
            </a:r>
            <a:r>
              <a:rPr lang="ja-JP" altLang="en-US" sz="1600" dirty="0" smtClean="0">
                <a:solidFill>
                  <a:prstClr val="black"/>
                </a:solidFill>
                <a:latin typeface="+mn-ea"/>
              </a:rPr>
              <a:t>年のネットゼロ目標だけでなく、中間目標を設定することが期待される</a:t>
            </a:r>
          </a:p>
        </p:txBody>
      </p:sp>
      <p:sp>
        <p:nvSpPr>
          <p:cNvPr id="5" name="テキスト ボックス 11"/>
          <p:cNvSpPr txBox="1">
            <a:spLocks noChangeArrowheads="1"/>
          </p:cNvSpPr>
          <p:nvPr/>
        </p:nvSpPr>
        <p:spPr bwMode="auto">
          <a:xfrm>
            <a:off x="842140" y="7056334"/>
            <a:ext cx="8784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900" b="0" dirty="0">
                <a:solidFill>
                  <a:srgbClr val="000000"/>
                </a:solidFill>
                <a:latin typeface="Meiryo UI" pitchFamily="50" charset="-128"/>
                <a:ea typeface="Meiryo UI" pitchFamily="50" charset="-128"/>
                <a:cs typeface="Meiryo UI" pitchFamily="50" charset="-128"/>
              </a:rPr>
              <a:t>[</a:t>
            </a:r>
            <a:r>
              <a:rPr lang="ja-JP" altLang="en-US" sz="900" b="0" dirty="0" smtClean="0">
                <a:solidFill>
                  <a:srgbClr val="000000"/>
                </a:solidFill>
                <a:latin typeface="Meiryo UI" pitchFamily="50" charset="-128"/>
                <a:ea typeface="Meiryo UI" pitchFamily="50" charset="-128"/>
                <a:cs typeface="Meiryo UI" pitchFamily="50" charset="-128"/>
              </a:rPr>
              <a:t>出所</a:t>
            </a:r>
            <a:r>
              <a:rPr lang="en-US" altLang="ja-JP" sz="900" b="0" dirty="0" smtClean="0">
                <a:solidFill>
                  <a:srgbClr val="000000"/>
                </a:solidFill>
                <a:latin typeface="Meiryo UI" pitchFamily="50" charset="-128"/>
                <a:ea typeface="Meiryo UI" pitchFamily="50" charset="-128"/>
                <a:cs typeface="Meiryo UI" pitchFamily="50" charset="-128"/>
              </a:rPr>
              <a:t>]UN</a:t>
            </a:r>
            <a:r>
              <a:rPr lang="ja-JP" altLang="en-US" sz="900" b="0" dirty="0" smtClean="0">
                <a:solidFill>
                  <a:srgbClr val="000000"/>
                </a:solidFill>
                <a:latin typeface="Meiryo UI" pitchFamily="50" charset="-128"/>
                <a:ea typeface="Meiryo UI" pitchFamily="50" charset="-128"/>
                <a:cs typeface="Meiryo UI" pitchFamily="50" charset="-128"/>
              </a:rPr>
              <a:t> </a:t>
            </a:r>
            <a:r>
              <a:rPr lang="en-US" altLang="ja-JP" sz="900" b="0" dirty="0" smtClean="0">
                <a:solidFill>
                  <a:srgbClr val="000000"/>
                </a:solidFill>
                <a:latin typeface="Meiryo UI" pitchFamily="50" charset="-128"/>
                <a:ea typeface="Meiryo UI" pitchFamily="50" charset="-128"/>
                <a:cs typeface="Meiryo UI" pitchFamily="50" charset="-128"/>
              </a:rPr>
              <a:t>Global</a:t>
            </a:r>
            <a:r>
              <a:rPr lang="ja-JP" altLang="en-US" sz="900" b="0" dirty="0" smtClean="0">
                <a:solidFill>
                  <a:srgbClr val="000000"/>
                </a:solidFill>
                <a:latin typeface="Meiryo UI" pitchFamily="50" charset="-128"/>
                <a:ea typeface="Meiryo UI" pitchFamily="50" charset="-128"/>
                <a:cs typeface="Meiryo UI" pitchFamily="50" charset="-128"/>
              </a:rPr>
              <a:t> </a:t>
            </a:r>
            <a:r>
              <a:rPr lang="en-US" altLang="ja-JP" sz="900" b="0" dirty="0" smtClean="0">
                <a:solidFill>
                  <a:srgbClr val="000000"/>
                </a:solidFill>
                <a:latin typeface="Meiryo UI" pitchFamily="50" charset="-128"/>
                <a:ea typeface="Meiryo UI" pitchFamily="50" charset="-128"/>
                <a:cs typeface="Meiryo UI" pitchFamily="50" charset="-128"/>
              </a:rPr>
              <a:t>Compact </a:t>
            </a:r>
            <a:r>
              <a:rPr lang="ja-JP" altLang="en-US" sz="900" b="0" dirty="0" smtClean="0">
                <a:solidFill>
                  <a:srgbClr val="000000"/>
                </a:solidFill>
                <a:latin typeface="Meiryo UI" pitchFamily="50" charset="-128"/>
                <a:ea typeface="Meiryo UI" pitchFamily="50" charset="-128"/>
                <a:cs typeface="Meiryo UI" pitchFamily="50" charset="-128"/>
              </a:rPr>
              <a:t>ホームページ</a:t>
            </a:r>
            <a:r>
              <a:rPr lang="ja-JP" altLang="en-US" sz="900" b="0" dirty="0">
                <a:solidFill>
                  <a:srgbClr val="000000"/>
                </a:solidFill>
                <a:latin typeface="Meiryo UI" pitchFamily="50" charset="-128"/>
                <a:ea typeface="Meiryo UI" pitchFamily="50" charset="-128"/>
                <a:cs typeface="Meiryo UI" pitchFamily="50" charset="-128"/>
              </a:rPr>
              <a:t>　</a:t>
            </a:r>
            <a:r>
              <a:rPr lang="en-US" altLang="ja-JP" sz="900" b="0" dirty="0" smtClean="0">
                <a:solidFill>
                  <a:srgbClr val="000000"/>
                </a:solidFill>
                <a:latin typeface="Meiryo UI" pitchFamily="50" charset="-128"/>
                <a:ea typeface="Meiryo UI" pitchFamily="50" charset="-128"/>
                <a:cs typeface="Meiryo UI" pitchFamily="50" charset="-128"/>
              </a:rPr>
              <a:t>Take</a:t>
            </a:r>
            <a:r>
              <a:rPr lang="ja-JP" altLang="en-US" sz="900" b="0" dirty="0" smtClean="0">
                <a:solidFill>
                  <a:srgbClr val="000000"/>
                </a:solidFill>
                <a:latin typeface="Meiryo UI" pitchFamily="50" charset="-128"/>
                <a:ea typeface="Meiryo UI" pitchFamily="50" charset="-128"/>
                <a:cs typeface="Meiryo UI" pitchFamily="50" charset="-128"/>
              </a:rPr>
              <a:t> </a:t>
            </a:r>
            <a:r>
              <a:rPr lang="en-US" altLang="ja-JP" sz="900" b="0" dirty="0" smtClean="0">
                <a:solidFill>
                  <a:srgbClr val="000000"/>
                </a:solidFill>
                <a:latin typeface="Meiryo UI" pitchFamily="50" charset="-128"/>
                <a:ea typeface="Meiryo UI" pitchFamily="50" charset="-128"/>
                <a:cs typeface="Meiryo UI" pitchFamily="50" charset="-128"/>
              </a:rPr>
              <a:t>Action</a:t>
            </a:r>
            <a:r>
              <a:rPr lang="ja-JP" altLang="en-US" sz="900" b="0" dirty="0" smtClean="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https://www.unglobalcompact.org/take-action/events/climate-action-summit-2019/business-ambition/business-leaders-taking-action</a:t>
            </a:r>
            <a:r>
              <a:rPr lang="ja-JP" altLang="en-US" sz="900" b="0" dirty="0" smtClean="0">
                <a:solidFill>
                  <a:srgbClr val="000000"/>
                </a:solidFill>
                <a:latin typeface="Meiryo UI" pitchFamily="50" charset="-128"/>
                <a:ea typeface="Meiryo UI" pitchFamily="50" charset="-128"/>
                <a:cs typeface="Meiryo UI" pitchFamily="50" charset="-128"/>
              </a:rPr>
              <a:t>）より作成</a:t>
            </a:r>
            <a:endParaRPr lang="ja-JP" altLang="en-US" sz="900" b="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253395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7"/>
            </a:pPr>
            <a:r>
              <a:rPr lang="en-US" altLang="ja-JP" dirty="0" smtClean="0"/>
              <a:t>SBT</a:t>
            </a:r>
            <a:r>
              <a:rPr lang="ja-JP" altLang="en-US" dirty="0" smtClean="0"/>
              <a:t>の認定基準</a:t>
            </a:r>
            <a:endParaRPr lang="ja-JP" altLang="en-US" dirty="0"/>
          </a:p>
        </p:txBody>
      </p:sp>
      <p:sp>
        <p:nvSpPr>
          <p:cNvPr id="4" name="正方形/長方形 1"/>
          <p:cNvSpPr>
            <a:spLocks noChangeArrowheads="1"/>
          </p:cNvSpPr>
          <p:nvPr/>
        </p:nvSpPr>
        <p:spPr bwMode="auto">
          <a:xfrm>
            <a:off x="1707156" y="5464752"/>
            <a:ext cx="7308812" cy="707886"/>
          </a:xfrm>
          <a:prstGeom prst="rect">
            <a:avLst/>
          </a:prstGeom>
          <a:noFill/>
          <a:ln w="2857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914400" eaLnBrk="1" fontAlgn="base" hangingPunct="1">
              <a:spcBef>
                <a:spcPct val="0"/>
              </a:spcBef>
              <a:spcAft>
                <a:spcPct val="0"/>
              </a:spcAft>
              <a:buFont typeface="Arial" pitchFamily="34" charset="0"/>
              <a:buNone/>
              <a:defRPr/>
            </a:pPr>
            <a:r>
              <a:rPr lang="ja-JP" altLang="en-US" sz="2000" dirty="0" smtClean="0">
                <a:solidFill>
                  <a:prstClr val="black"/>
                </a:solidFill>
                <a:latin typeface="Meiryo UI" pitchFamily="50" charset="-128"/>
                <a:ea typeface="Meiryo UI" pitchFamily="50" charset="-128"/>
                <a:cs typeface="Meiryo UI" pitchFamily="50" charset="-128"/>
              </a:rPr>
              <a:t>本</a:t>
            </a:r>
            <a:r>
              <a:rPr lang="ja-JP" altLang="en-US" sz="2000" dirty="0">
                <a:solidFill>
                  <a:prstClr val="black"/>
                </a:solidFill>
                <a:latin typeface="Meiryo UI" pitchFamily="50" charset="-128"/>
                <a:ea typeface="Meiryo UI" pitchFamily="50" charset="-128"/>
                <a:cs typeface="Meiryo UI" pitchFamily="50" charset="-128"/>
              </a:rPr>
              <a:t>章</a:t>
            </a:r>
            <a:r>
              <a:rPr lang="ja-JP" altLang="en-US" sz="2000" dirty="0" smtClean="0">
                <a:solidFill>
                  <a:prstClr val="black"/>
                </a:solidFill>
                <a:latin typeface="Meiryo UI" pitchFamily="50" charset="-128"/>
                <a:ea typeface="Meiryo UI" pitchFamily="50" charset="-128"/>
                <a:cs typeface="Meiryo UI" pitchFamily="50" charset="-128"/>
              </a:rPr>
              <a:t>に掲載の内容は、</a:t>
            </a:r>
            <a:r>
              <a:rPr lang="en-US" altLang="ja-JP" sz="2000" dirty="0" smtClean="0">
                <a:solidFill>
                  <a:prstClr val="black"/>
                </a:solidFill>
                <a:latin typeface="Meiryo UI" pitchFamily="50" charset="-128"/>
                <a:ea typeface="Meiryo UI" pitchFamily="50" charset="-128"/>
                <a:cs typeface="Meiryo UI" pitchFamily="50" charset="-128"/>
              </a:rPr>
              <a:t>2020</a:t>
            </a:r>
            <a:r>
              <a:rPr lang="ja-JP" altLang="en-US" sz="2000" dirty="0" smtClean="0">
                <a:solidFill>
                  <a:prstClr val="black"/>
                </a:solidFill>
                <a:latin typeface="Meiryo UI" pitchFamily="50" charset="-128"/>
                <a:ea typeface="Meiryo UI" pitchFamily="50" charset="-128"/>
                <a:cs typeface="Meiryo UI" pitchFamily="50" charset="-128"/>
              </a:rPr>
              <a:t>年</a:t>
            </a:r>
            <a:r>
              <a:rPr lang="en-US" altLang="ja-JP" sz="2000" dirty="0">
                <a:solidFill>
                  <a:prstClr val="black"/>
                </a:solidFill>
                <a:latin typeface="Meiryo UI" pitchFamily="50" charset="-128"/>
                <a:ea typeface="Meiryo UI" pitchFamily="50" charset="-128"/>
                <a:cs typeface="Meiryo UI" pitchFamily="50" charset="-128"/>
              </a:rPr>
              <a:t>4</a:t>
            </a:r>
            <a:r>
              <a:rPr lang="ja-JP" altLang="en-US" sz="2000" dirty="0" smtClean="0">
                <a:solidFill>
                  <a:prstClr val="black"/>
                </a:solidFill>
                <a:latin typeface="Meiryo UI" pitchFamily="50" charset="-128"/>
                <a:ea typeface="Meiryo UI" pitchFamily="50" charset="-128"/>
                <a:cs typeface="Meiryo UI" pitchFamily="50" charset="-128"/>
              </a:rPr>
              <a:t>月</a:t>
            </a:r>
            <a:r>
              <a:rPr lang="en-US" altLang="ja-JP" sz="2000" dirty="0" smtClean="0">
                <a:solidFill>
                  <a:prstClr val="black"/>
                </a:solidFill>
                <a:latin typeface="Meiryo UI" pitchFamily="50" charset="-128"/>
                <a:ea typeface="Meiryo UI" pitchFamily="50" charset="-128"/>
                <a:cs typeface="Meiryo UI" pitchFamily="50" charset="-128"/>
              </a:rPr>
              <a:t>15</a:t>
            </a:r>
            <a:r>
              <a:rPr lang="ja-JP" altLang="en-US" sz="2000" dirty="0" smtClean="0">
                <a:solidFill>
                  <a:prstClr val="black"/>
                </a:solidFill>
                <a:latin typeface="Meiryo UI" pitchFamily="50" charset="-128"/>
                <a:ea typeface="Meiryo UI" pitchFamily="50" charset="-128"/>
                <a:cs typeface="Meiryo UI" pitchFamily="50" charset="-128"/>
              </a:rPr>
              <a:t>日に</a:t>
            </a:r>
            <a:r>
              <a:rPr lang="en-US" altLang="ja-JP" sz="2000" dirty="0" smtClean="0">
                <a:solidFill>
                  <a:prstClr val="black"/>
                </a:solidFill>
                <a:latin typeface="Meiryo UI" pitchFamily="50" charset="-128"/>
                <a:ea typeface="Meiryo UI" pitchFamily="50" charset="-128"/>
                <a:cs typeface="Meiryo UI" pitchFamily="50" charset="-128"/>
              </a:rPr>
              <a:t>SBT</a:t>
            </a:r>
            <a:r>
              <a:rPr lang="ja-JP" altLang="en-US" sz="2000" dirty="0" smtClean="0">
                <a:solidFill>
                  <a:prstClr val="black"/>
                </a:solidFill>
                <a:latin typeface="Meiryo UI" pitchFamily="50" charset="-128"/>
                <a:ea typeface="Meiryo UI" pitchFamily="50" charset="-128"/>
                <a:cs typeface="Meiryo UI" pitchFamily="50" charset="-128"/>
              </a:rPr>
              <a:t>事務局から公開された</a:t>
            </a:r>
            <a:r>
              <a:rPr lang="ja-JP" altLang="en-US" sz="2000" dirty="0">
                <a:solidFill>
                  <a:prstClr val="black"/>
                </a:solidFill>
                <a:latin typeface="Meiryo UI" pitchFamily="50" charset="-128"/>
                <a:ea typeface="Meiryo UI" pitchFamily="50" charset="-128"/>
                <a:cs typeface="Meiryo UI" pitchFamily="50" charset="-128"/>
              </a:rPr>
              <a:t>各資料</a:t>
            </a:r>
            <a:r>
              <a:rPr lang="ja-JP" altLang="en-US" sz="2000" dirty="0" smtClean="0">
                <a:solidFill>
                  <a:prstClr val="black"/>
                </a:solidFill>
                <a:latin typeface="Meiryo UI" pitchFamily="50" charset="-128"/>
                <a:ea typeface="Meiryo UI" pitchFamily="50" charset="-128"/>
                <a:cs typeface="Meiryo UI" pitchFamily="50" charset="-128"/>
              </a:rPr>
              <a:t>の内容に基づいて事務局が作成しています。</a:t>
            </a:r>
            <a:endParaRPr lang="en-US" altLang="ja-JP" sz="2000"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918646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の考え方</a:t>
            </a:r>
            <a:endParaRPr kumimoji="1" lang="ja-JP" altLang="en-US" dirty="0"/>
          </a:p>
        </p:txBody>
      </p:sp>
      <p:sp>
        <p:nvSpPr>
          <p:cNvPr id="3" name="コンテンツ プレースホルダー 2"/>
          <p:cNvSpPr>
            <a:spLocks noGrp="1"/>
          </p:cNvSpPr>
          <p:nvPr>
            <p:ph sz="quarter" idx="12"/>
          </p:nvPr>
        </p:nvSpPr>
        <p:spPr>
          <a:xfrm>
            <a:off x="161925" y="1110920"/>
            <a:ext cx="10367963" cy="2235379"/>
          </a:xfrm>
        </p:spPr>
        <p:txBody>
          <a:bodyPr/>
          <a:lstStyle/>
          <a:p>
            <a:pPr marL="273050" indent="-273050"/>
            <a:r>
              <a:rPr lang="en-US" altLang="ja-JP" sz="2400" dirty="0"/>
              <a:t>SBT</a:t>
            </a:r>
            <a:r>
              <a:rPr lang="ja-JP" altLang="en-US" sz="2400" dirty="0"/>
              <a:t>の削減目標設定（特に</a:t>
            </a:r>
            <a:r>
              <a:rPr lang="en-US" altLang="ja-JP" sz="2400" dirty="0"/>
              <a:t>Scope1+2</a:t>
            </a:r>
            <a:r>
              <a:rPr lang="ja-JP" altLang="en-US" sz="2400" dirty="0"/>
              <a:t>）は下記の経路が基本となる</a:t>
            </a:r>
            <a:endParaRPr lang="en-US" altLang="ja-JP" sz="2400" dirty="0"/>
          </a:p>
          <a:p>
            <a:pPr marL="622300" indent="-342900">
              <a:lnSpc>
                <a:spcPts val="1800"/>
              </a:lnSpc>
              <a:buFont typeface="Wingdings" panose="05000000000000000000" pitchFamily="2" charset="2"/>
              <a:buChar char="l"/>
            </a:pPr>
            <a:r>
              <a:rPr lang="en-US" altLang="ja-JP" dirty="0"/>
              <a:t>Scope1,2</a:t>
            </a:r>
            <a:r>
              <a:rPr lang="ja-JP" altLang="en-US" dirty="0"/>
              <a:t>および</a:t>
            </a:r>
            <a:r>
              <a:rPr lang="en-US" altLang="ja-JP" dirty="0"/>
              <a:t>3</a:t>
            </a:r>
            <a:r>
              <a:rPr lang="ja-JP" altLang="en-US" dirty="0"/>
              <a:t>（該当する場合）について目標設定の必要がある</a:t>
            </a:r>
            <a:endParaRPr lang="en-US" altLang="ja-JP" dirty="0"/>
          </a:p>
          <a:p>
            <a:pPr marL="622300" indent="-342900">
              <a:lnSpc>
                <a:spcPts val="1800"/>
              </a:lnSpc>
              <a:buFont typeface="Wingdings" panose="05000000000000000000" pitchFamily="2" charset="2"/>
              <a:buChar char="l"/>
            </a:pPr>
            <a:r>
              <a:rPr lang="en-US" altLang="ja-JP" dirty="0"/>
              <a:t>Scope1,2</a:t>
            </a:r>
            <a:r>
              <a:rPr lang="ja-JP" altLang="en-US" dirty="0"/>
              <a:t>の削減経路はほぼ限定されており、「</a:t>
            </a:r>
            <a:r>
              <a:rPr lang="ja-JP" altLang="en-US" b="1" dirty="0">
                <a:solidFill>
                  <a:srgbClr val="FF0000"/>
                </a:solidFill>
              </a:rPr>
              <a:t>総量同量</a:t>
            </a:r>
            <a:r>
              <a:rPr lang="ja-JP" altLang="en-US" dirty="0"/>
              <a:t>」削減とする必要がある</a:t>
            </a:r>
            <a:endParaRPr lang="en-US" altLang="ja-JP" dirty="0"/>
          </a:p>
          <a:p>
            <a:pPr marL="622300" indent="-342900">
              <a:lnSpc>
                <a:spcPts val="1800"/>
              </a:lnSpc>
              <a:buFont typeface="Wingdings" panose="05000000000000000000" pitchFamily="2" charset="2"/>
              <a:buChar char="l"/>
            </a:pPr>
            <a:r>
              <a:rPr lang="en-US" altLang="ja-JP" dirty="0"/>
              <a:t>Scope3</a:t>
            </a:r>
            <a:r>
              <a:rPr lang="ja-JP" altLang="en-US" dirty="0"/>
              <a:t>の目標は、以下のいずれかを満たす「</a:t>
            </a:r>
            <a:r>
              <a:rPr lang="ja-JP" altLang="en-US" b="1" dirty="0">
                <a:solidFill>
                  <a:srgbClr val="FF0000"/>
                </a:solidFill>
              </a:rPr>
              <a:t>野心的な</a:t>
            </a:r>
            <a:r>
              <a:rPr lang="ja-JP" altLang="en-US" dirty="0"/>
              <a:t>」目標を設定する</a:t>
            </a:r>
            <a:endParaRPr lang="en-US" altLang="ja-JP" dirty="0"/>
          </a:p>
          <a:p>
            <a:pPr marL="0" indent="0">
              <a:lnSpc>
                <a:spcPts val="1800"/>
              </a:lnSpc>
              <a:buNone/>
            </a:pPr>
            <a:r>
              <a:rPr lang="ja-JP" altLang="en-US" dirty="0" smtClean="0"/>
              <a:t>　　　　（</a:t>
            </a:r>
            <a:r>
              <a:rPr lang="ja-JP" altLang="en-US" dirty="0"/>
              <a:t>総量削減か原単位削減、あるいはサプライヤー</a:t>
            </a:r>
            <a:r>
              <a:rPr lang="en-US" altLang="ja-JP" dirty="0"/>
              <a:t>/</a:t>
            </a:r>
            <a:r>
              <a:rPr lang="ja-JP" altLang="en-US" dirty="0"/>
              <a:t>顧客エンゲージメント目標）</a:t>
            </a:r>
            <a:endParaRPr lang="en-US" altLang="ja-JP" dirty="0"/>
          </a:p>
          <a:p>
            <a:pPr marL="622300" indent="-342900">
              <a:lnSpc>
                <a:spcPts val="1800"/>
              </a:lnSpc>
              <a:buFont typeface="Wingdings" panose="05000000000000000000" pitchFamily="2" charset="2"/>
              <a:buChar char="l"/>
            </a:pPr>
            <a:r>
              <a:rPr lang="ja-JP" altLang="en-US" dirty="0"/>
              <a:t>事業セクターによっては、</a:t>
            </a:r>
            <a:r>
              <a:rPr lang="ja-JP" altLang="en-US" u="sng" dirty="0"/>
              <a:t>セクターの特性を踏まえた算定手法</a:t>
            </a:r>
            <a:r>
              <a:rPr lang="ja-JP" altLang="en-US" dirty="0"/>
              <a:t>も用意されている</a:t>
            </a:r>
            <a:r>
              <a:rPr lang="ja-JP" altLang="en-US" b="1" dirty="0">
                <a:solidFill>
                  <a:srgbClr val="FF0000"/>
                </a:solidFill>
              </a:rPr>
              <a:t>（</a:t>
            </a:r>
            <a:r>
              <a:rPr lang="en-US" altLang="ja-JP" b="1" dirty="0">
                <a:solidFill>
                  <a:srgbClr val="FF0000"/>
                </a:solidFill>
              </a:rPr>
              <a:t>SDA</a:t>
            </a:r>
            <a:r>
              <a:rPr lang="ja-JP" altLang="en-US" b="1" dirty="0">
                <a:solidFill>
                  <a:srgbClr val="FF0000"/>
                </a:solidFill>
              </a:rPr>
              <a:t>）</a:t>
            </a:r>
          </a:p>
        </p:txBody>
      </p:sp>
      <p:cxnSp>
        <p:nvCxnSpPr>
          <p:cNvPr id="6" name="直線コネクタ 5"/>
          <p:cNvCxnSpPr>
            <a:cxnSpLocks noChangeAspect="1"/>
          </p:cNvCxnSpPr>
          <p:nvPr/>
        </p:nvCxnSpPr>
        <p:spPr bwMode="auto">
          <a:xfrm>
            <a:off x="2408634" y="4824790"/>
            <a:ext cx="3712613" cy="1818751"/>
          </a:xfrm>
          <a:prstGeom prst="line">
            <a:avLst/>
          </a:prstGeom>
          <a:noFill/>
          <a:ln w="28575" cap="flat" cmpd="sng" algn="ctr">
            <a:solidFill>
              <a:sysClr val="windowText" lastClr="000000">
                <a:shade val="95000"/>
                <a:satMod val="105000"/>
              </a:sysClr>
            </a:solidFill>
            <a:prstDash val="dash"/>
            <a:headEnd type="none" w="med" len="med"/>
            <a:tailEnd type="none" w="med" len="med"/>
          </a:ln>
          <a:effectLst/>
        </p:spPr>
      </p:cxnSp>
      <p:cxnSp>
        <p:nvCxnSpPr>
          <p:cNvPr id="7" name="直線コネクタ 6"/>
          <p:cNvCxnSpPr>
            <a:cxnSpLocks noChangeAspect="1"/>
          </p:cNvCxnSpPr>
          <p:nvPr/>
        </p:nvCxnSpPr>
        <p:spPr bwMode="auto">
          <a:xfrm>
            <a:off x="2389258" y="4879182"/>
            <a:ext cx="3702370" cy="1188000"/>
          </a:xfrm>
          <a:prstGeom prst="line">
            <a:avLst/>
          </a:prstGeom>
          <a:noFill/>
          <a:ln w="28575" cap="flat" cmpd="sng" algn="ctr">
            <a:solidFill>
              <a:srgbClr val="FF0000"/>
            </a:solidFill>
            <a:prstDash val="dash"/>
            <a:round/>
            <a:headEnd type="none" w="med" len="med"/>
            <a:tailEnd type="none" w="med" len="med"/>
          </a:ln>
          <a:effectLst/>
        </p:spPr>
      </p:cxnSp>
      <p:cxnSp>
        <p:nvCxnSpPr>
          <p:cNvPr id="8" name="直線矢印コネクタ 7"/>
          <p:cNvCxnSpPr/>
          <p:nvPr/>
        </p:nvCxnSpPr>
        <p:spPr bwMode="auto">
          <a:xfrm>
            <a:off x="2010111" y="6967282"/>
            <a:ext cx="4680000" cy="0"/>
          </a:xfrm>
          <a:prstGeom prst="straightConnector1">
            <a:avLst/>
          </a:prstGeom>
          <a:noFill/>
          <a:ln w="38100" cap="flat" cmpd="sng" algn="ctr">
            <a:solidFill>
              <a:sysClr val="windowText" lastClr="000000"/>
            </a:solidFill>
            <a:prstDash val="solid"/>
            <a:round/>
            <a:headEnd type="none" w="med" len="med"/>
            <a:tailEnd type="triangle"/>
          </a:ln>
          <a:effectLst/>
        </p:spPr>
      </p:cxnSp>
      <p:cxnSp>
        <p:nvCxnSpPr>
          <p:cNvPr id="9" name="直線矢印コネクタ 8"/>
          <p:cNvCxnSpPr/>
          <p:nvPr/>
        </p:nvCxnSpPr>
        <p:spPr bwMode="auto">
          <a:xfrm flipV="1">
            <a:off x="2010111" y="3906942"/>
            <a:ext cx="0" cy="3060000"/>
          </a:xfrm>
          <a:prstGeom prst="straightConnector1">
            <a:avLst/>
          </a:prstGeom>
          <a:noFill/>
          <a:ln w="38100" cap="flat" cmpd="sng" algn="ctr">
            <a:solidFill>
              <a:sysClr val="windowText" lastClr="000000"/>
            </a:solidFill>
            <a:prstDash val="solid"/>
            <a:round/>
            <a:headEnd type="none" w="med" len="med"/>
            <a:tailEnd type="triangle"/>
          </a:ln>
          <a:effectLst/>
        </p:spPr>
      </p:cxnSp>
      <p:sp>
        <p:nvSpPr>
          <p:cNvPr id="10" name="テキスト ボックス 9"/>
          <p:cNvSpPr txBox="1"/>
          <p:nvPr/>
        </p:nvSpPr>
        <p:spPr bwMode="auto">
          <a:xfrm>
            <a:off x="6170036" y="5846813"/>
            <a:ext cx="3044423" cy="415498"/>
          </a:xfrm>
          <a:prstGeom prst="rect">
            <a:avLst/>
          </a:prstGeom>
          <a:noFill/>
          <a:ln w="9525">
            <a:noFill/>
            <a:miter lim="800000"/>
            <a:headEnd/>
            <a:tailEnd/>
          </a:ln>
        </p:spPr>
        <p:txBody>
          <a:bodyPr wrap="none" rtlCol="0">
            <a:spAutoFit/>
          </a:bodyPr>
          <a:lstStyle/>
          <a:p>
            <a:pPr defTabSz="914400"/>
            <a:r>
              <a:rPr lang="ja-JP" altLang="en-US" sz="2100" u="sng" dirty="0" smtClean="0">
                <a:solidFill>
                  <a:srgbClr val="FF0000"/>
                </a:solidFill>
                <a:latin typeface="Meiryo UI" panose="020B0604030504040204" pitchFamily="50" charset="-128"/>
                <a:cs typeface="Meiryo UI" panose="020B0604030504040204" pitchFamily="50" charset="-128"/>
              </a:rPr>
              <a:t>毎年</a:t>
            </a:r>
            <a:r>
              <a:rPr lang="en-US" altLang="ja-JP" sz="2100" u="sng" dirty="0" smtClean="0">
                <a:solidFill>
                  <a:srgbClr val="FF0000"/>
                </a:solidFill>
                <a:latin typeface="Meiryo UI" panose="020B0604030504040204" pitchFamily="50" charset="-128"/>
                <a:cs typeface="Meiryo UI" panose="020B0604030504040204" pitchFamily="50" charset="-128"/>
              </a:rPr>
              <a:t>2.5%</a:t>
            </a:r>
            <a:r>
              <a:rPr lang="ja-JP" altLang="en-US" sz="2100" u="sng" dirty="0">
                <a:solidFill>
                  <a:srgbClr val="FF0000"/>
                </a:solidFill>
                <a:latin typeface="Meiryo UI" panose="020B0604030504040204" pitchFamily="50" charset="-128"/>
                <a:cs typeface="Meiryo UI" panose="020B0604030504040204" pitchFamily="50" charset="-128"/>
              </a:rPr>
              <a:t>削減（</a:t>
            </a:r>
            <a:r>
              <a:rPr lang="ja-JP" altLang="en-US" sz="2100" u="sng" dirty="0" smtClean="0">
                <a:solidFill>
                  <a:srgbClr val="FF0000"/>
                </a:solidFill>
                <a:latin typeface="Meiryo UI" panose="020B0604030504040204" pitchFamily="50" charset="-128"/>
                <a:cs typeface="Meiryo UI" panose="020B0604030504040204" pitchFamily="50" charset="-128"/>
              </a:rPr>
              <a:t>必須）</a:t>
            </a:r>
            <a:endParaRPr lang="ja-JP" altLang="en-US" sz="2100" u="sng" dirty="0">
              <a:solidFill>
                <a:srgbClr val="FF0000"/>
              </a:solidFill>
              <a:latin typeface="Meiryo UI" panose="020B0604030504040204" pitchFamily="50" charset="-128"/>
              <a:cs typeface="Meiryo UI" panose="020B0604030504040204" pitchFamily="50" charset="-128"/>
            </a:endParaRPr>
          </a:p>
        </p:txBody>
      </p:sp>
      <p:sp>
        <p:nvSpPr>
          <p:cNvPr id="11" name="テキスト ボックス 10"/>
          <p:cNvSpPr txBox="1"/>
          <p:nvPr/>
        </p:nvSpPr>
        <p:spPr bwMode="auto">
          <a:xfrm>
            <a:off x="2273258" y="6984444"/>
            <a:ext cx="877163" cy="369332"/>
          </a:xfrm>
          <a:prstGeom prst="rect">
            <a:avLst/>
          </a:prstGeom>
          <a:noFill/>
          <a:ln w="9525">
            <a:noFill/>
            <a:miter lim="800000"/>
            <a:headEnd/>
            <a:tailEnd/>
          </a:ln>
        </p:spPr>
        <p:txBody>
          <a:bodyPr wrap="none" rtlCol="0">
            <a:spAutoFit/>
          </a:bodyPr>
          <a:lstStyle/>
          <a:p>
            <a:pPr defTabSz="914400"/>
            <a:r>
              <a:rPr lang="ja-JP" altLang="en-US" sz="1800" dirty="0" smtClean="0">
                <a:solidFill>
                  <a:prstClr val="black"/>
                </a:solidFill>
                <a:latin typeface="Meiryo UI" panose="020B0604030504040204" pitchFamily="50" charset="-128"/>
                <a:cs typeface="Meiryo UI" panose="020B0604030504040204" pitchFamily="50" charset="-128"/>
              </a:rPr>
              <a:t>基準</a:t>
            </a:r>
            <a:r>
              <a:rPr lang="ja-JP" altLang="en-US" sz="1800" dirty="0">
                <a:solidFill>
                  <a:prstClr val="black"/>
                </a:solidFill>
                <a:latin typeface="Meiryo UI" panose="020B0604030504040204" pitchFamily="50" charset="-128"/>
                <a:cs typeface="Meiryo UI" panose="020B0604030504040204" pitchFamily="50" charset="-128"/>
              </a:rPr>
              <a:t>年</a:t>
            </a:r>
          </a:p>
        </p:txBody>
      </p:sp>
      <p:sp>
        <p:nvSpPr>
          <p:cNvPr id="12" name="テキスト ボックス 11"/>
          <p:cNvSpPr txBox="1"/>
          <p:nvPr/>
        </p:nvSpPr>
        <p:spPr bwMode="auto">
          <a:xfrm>
            <a:off x="3452458" y="6984444"/>
            <a:ext cx="1575969" cy="369332"/>
          </a:xfrm>
          <a:prstGeom prst="rect">
            <a:avLst/>
          </a:prstGeom>
          <a:noFill/>
          <a:ln w="9525">
            <a:noFill/>
            <a:miter lim="800000"/>
            <a:headEnd/>
            <a:tailEnd/>
          </a:ln>
        </p:spPr>
        <p:txBody>
          <a:bodyPr wrap="square" rtlCol="0">
            <a:spAutoFit/>
          </a:bodyPr>
          <a:lstStyle/>
          <a:p>
            <a:pPr algn="ctr" defTabSz="914400"/>
            <a:r>
              <a:rPr lang="ja-JP" altLang="en-US" sz="1800" dirty="0" smtClean="0">
                <a:solidFill>
                  <a:prstClr val="black"/>
                </a:solidFill>
                <a:latin typeface="Meiryo UI" panose="020B0604030504040204" pitchFamily="50" charset="-128"/>
                <a:cs typeface="Meiryo UI" panose="020B0604030504040204" pitchFamily="50" charset="-128"/>
              </a:rPr>
              <a:t>目標年</a:t>
            </a:r>
            <a:endParaRPr lang="ja-JP" altLang="en-US" sz="1800" dirty="0">
              <a:solidFill>
                <a:prstClr val="black"/>
              </a:solidFill>
              <a:latin typeface="Meiryo UI" panose="020B0604030504040204" pitchFamily="50" charset="-128"/>
              <a:cs typeface="Meiryo UI" panose="020B0604030504040204" pitchFamily="50" charset="-128"/>
            </a:endParaRPr>
          </a:p>
        </p:txBody>
      </p:sp>
      <p:sp>
        <p:nvSpPr>
          <p:cNvPr id="13" name="テキスト ボックス 12"/>
          <p:cNvSpPr txBox="1"/>
          <p:nvPr/>
        </p:nvSpPr>
        <p:spPr bwMode="auto">
          <a:xfrm>
            <a:off x="6170036" y="6388926"/>
            <a:ext cx="3044423" cy="415498"/>
          </a:xfrm>
          <a:prstGeom prst="rect">
            <a:avLst/>
          </a:prstGeom>
          <a:noFill/>
          <a:ln w="9525">
            <a:noFill/>
            <a:miter lim="800000"/>
            <a:headEnd/>
            <a:tailEnd/>
          </a:ln>
        </p:spPr>
        <p:txBody>
          <a:bodyPr wrap="none" rtlCol="0">
            <a:spAutoFit/>
          </a:bodyPr>
          <a:lstStyle/>
          <a:p>
            <a:pPr defTabSz="914400"/>
            <a:r>
              <a:rPr lang="ja-JP" altLang="en-US" sz="2100" u="sng" dirty="0" smtClean="0">
                <a:solidFill>
                  <a:prstClr val="black"/>
                </a:solidFill>
                <a:latin typeface="Meiryo UI" panose="020B0604030504040204" pitchFamily="50" charset="-128"/>
                <a:cs typeface="Meiryo UI" panose="020B0604030504040204" pitchFamily="50" charset="-128"/>
              </a:rPr>
              <a:t>毎年</a:t>
            </a:r>
            <a:r>
              <a:rPr lang="en-US" altLang="ja-JP" sz="2100" u="sng" dirty="0" smtClean="0">
                <a:solidFill>
                  <a:prstClr val="black"/>
                </a:solidFill>
                <a:latin typeface="Meiryo UI" panose="020B0604030504040204" pitchFamily="50" charset="-128"/>
                <a:cs typeface="Meiryo UI" panose="020B0604030504040204" pitchFamily="50" charset="-128"/>
              </a:rPr>
              <a:t>4.2%</a:t>
            </a:r>
            <a:r>
              <a:rPr lang="ja-JP" altLang="en-US" sz="2100" u="sng" dirty="0">
                <a:solidFill>
                  <a:prstClr val="black"/>
                </a:solidFill>
                <a:latin typeface="Meiryo UI" panose="020B0604030504040204" pitchFamily="50" charset="-128"/>
                <a:cs typeface="Meiryo UI" panose="020B0604030504040204" pitchFamily="50" charset="-128"/>
              </a:rPr>
              <a:t>削減（推奨）</a:t>
            </a:r>
          </a:p>
        </p:txBody>
      </p:sp>
      <p:cxnSp>
        <p:nvCxnSpPr>
          <p:cNvPr id="14" name="直線矢印コネクタ 13"/>
          <p:cNvCxnSpPr/>
          <p:nvPr/>
        </p:nvCxnSpPr>
        <p:spPr bwMode="auto">
          <a:xfrm flipV="1">
            <a:off x="3580715" y="5013048"/>
            <a:ext cx="1217977" cy="0"/>
          </a:xfrm>
          <a:prstGeom prst="straightConnector1">
            <a:avLst/>
          </a:prstGeom>
          <a:noFill/>
          <a:ln w="28575" cap="flat" cmpd="sng" algn="ctr">
            <a:solidFill>
              <a:srgbClr val="0A50A0"/>
            </a:solidFill>
            <a:prstDash val="dash"/>
            <a:round/>
            <a:headEnd type="triangle"/>
            <a:tailEnd type="triangle"/>
          </a:ln>
          <a:effectLst/>
        </p:spPr>
      </p:cxnSp>
      <p:sp>
        <p:nvSpPr>
          <p:cNvPr id="15" name="角丸四角形 14"/>
          <p:cNvSpPr/>
          <p:nvPr/>
        </p:nvSpPr>
        <p:spPr bwMode="auto">
          <a:xfrm>
            <a:off x="3577993" y="5135602"/>
            <a:ext cx="1242728" cy="1827848"/>
          </a:xfrm>
          <a:prstGeom prst="roundRect">
            <a:avLst>
              <a:gd name="adj" fmla="val 19267"/>
            </a:avLst>
          </a:prstGeom>
          <a:noFill/>
          <a:ln w="28575">
            <a:solidFill>
              <a:srgbClr val="0A50A0"/>
            </a:solidFill>
            <a:round/>
            <a:headEnd/>
            <a:tailEnd/>
          </a:ln>
        </p:spPr>
        <p:txBody>
          <a:bodyPr wrap="square" lIns="0" tIns="0" rIns="0" bIns="0" rtlCol="0" anchor="ctr">
            <a:noAutofit/>
          </a:bodyPr>
          <a:lstStyle/>
          <a:p>
            <a:pPr marL="542925" indent="-542925" algn="just" defTabSz="914400">
              <a:lnSpc>
                <a:spcPct val="120000"/>
              </a:lnSpc>
              <a:spcBef>
                <a:spcPct val="0"/>
              </a:spcBef>
              <a:spcAft>
                <a:spcPct val="50000"/>
              </a:spcAft>
            </a:pPr>
            <a:endParaRPr lang="ja-JP" altLang="en-US" sz="2800" b="1" dirty="0">
              <a:solidFill>
                <a:prstClr val="black"/>
              </a:solidFill>
              <a:latin typeface="Meiryo UI" panose="020B0604030504040204" pitchFamily="50" charset="-128"/>
              <a:cs typeface="Meiryo UI" panose="020B0604030504040204" pitchFamily="50" charset="-128"/>
            </a:endParaRPr>
          </a:p>
        </p:txBody>
      </p:sp>
      <p:sp>
        <p:nvSpPr>
          <p:cNvPr id="16" name="テキスト ボックス 15"/>
          <p:cNvSpPr txBox="1"/>
          <p:nvPr/>
        </p:nvSpPr>
        <p:spPr bwMode="auto">
          <a:xfrm>
            <a:off x="3553567" y="5995270"/>
            <a:ext cx="1210589" cy="707886"/>
          </a:xfrm>
          <a:prstGeom prst="rect">
            <a:avLst/>
          </a:prstGeom>
          <a:noFill/>
          <a:ln w="9525">
            <a:noFill/>
            <a:miter lim="800000"/>
            <a:headEnd/>
            <a:tailEnd/>
          </a:ln>
        </p:spPr>
        <p:txBody>
          <a:bodyPr wrap="none" rtlCol="0">
            <a:spAutoFit/>
          </a:bodyPr>
          <a:lstStyle/>
          <a:p>
            <a:pPr algn="ctr" defTabSz="914400"/>
            <a:r>
              <a:rPr lang="ja-JP" altLang="en-US" sz="2000" b="1" u="sng" dirty="0">
                <a:solidFill>
                  <a:srgbClr val="0A50A0"/>
                </a:solidFill>
                <a:latin typeface="Meiryo UI" panose="020B0604030504040204" pitchFamily="50" charset="-128"/>
                <a:cs typeface="Meiryo UI" panose="020B0604030504040204" pitchFamily="50" charset="-128"/>
              </a:rPr>
              <a:t>④目標値</a:t>
            </a:r>
            <a:endParaRPr lang="en-US" altLang="ja-JP" sz="2000" b="1" u="sng" dirty="0">
              <a:solidFill>
                <a:srgbClr val="0A50A0"/>
              </a:solidFill>
              <a:latin typeface="Meiryo UI" panose="020B0604030504040204" pitchFamily="50" charset="-128"/>
              <a:cs typeface="Meiryo UI" panose="020B0604030504040204" pitchFamily="50" charset="-128"/>
            </a:endParaRPr>
          </a:p>
          <a:p>
            <a:pPr algn="ctr" defTabSz="914400"/>
            <a:r>
              <a:rPr lang="ja-JP" altLang="en-US" sz="2000" b="1" u="sng" dirty="0">
                <a:solidFill>
                  <a:srgbClr val="0A50A0"/>
                </a:solidFill>
                <a:latin typeface="Meiryo UI" panose="020B0604030504040204" pitchFamily="50" charset="-128"/>
                <a:cs typeface="Meiryo UI" panose="020B0604030504040204" pitchFamily="50" charset="-128"/>
              </a:rPr>
              <a:t>の決定</a:t>
            </a:r>
          </a:p>
        </p:txBody>
      </p:sp>
      <p:sp>
        <p:nvSpPr>
          <p:cNvPr id="17" name="テキスト ボックス 16"/>
          <p:cNvSpPr txBox="1"/>
          <p:nvPr/>
        </p:nvSpPr>
        <p:spPr bwMode="auto">
          <a:xfrm>
            <a:off x="2603856" y="3921769"/>
            <a:ext cx="3163271" cy="1015663"/>
          </a:xfrm>
          <a:prstGeom prst="rect">
            <a:avLst/>
          </a:prstGeom>
          <a:noFill/>
          <a:ln w="9525">
            <a:noFill/>
            <a:miter lim="800000"/>
            <a:headEnd/>
            <a:tailEnd/>
          </a:ln>
        </p:spPr>
        <p:txBody>
          <a:bodyPr wrap="square" rtlCol="0">
            <a:spAutoFit/>
          </a:bodyPr>
          <a:lstStyle/>
          <a:p>
            <a:pPr algn="ctr" defTabSz="914400"/>
            <a:r>
              <a:rPr lang="ja-JP" altLang="en-US" sz="2000" dirty="0">
                <a:solidFill>
                  <a:srgbClr val="0A50A0"/>
                </a:solidFill>
                <a:latin typeface="Meiryo UI" panose="020B0604030504040204" pitchFamily="50" charset="-128"/>
                <a:cs typeface="Meiryo UI" panose="020B0604030504040204" pitchFamily="50" charset="-128"/>
              </a:rPr>
              <a:t>③</a:t>
            </a:r>
            <a:r>
              <a:rPr lang="en-US" altLang="ja-JP" sz="2000" dirty="0">
                <a:solidFill>
                  <a:srgbClr val="0A50A0"/>
                </a:solidFill>
                <a:latin typeface="Meiryo UI" panose="020B0604030504040204" pitchFamily="50" charset="-128"/>
                <a:cs typeface="Meiryo UI" panose="020B0604030504040204" pitchFamily="50" charset="-128"/>
              </a:rPr>
              <a:t>SBT</a:t>
            </a:r>
            <a:r>
              <a:rPr lang="ja-JP" altLang="en-US" sz="2000" dirty="0">
                <a:solidFill>
                  <a:srgbClr val="0A50A0"/>
                </a:solidFill>
                <a:latin typeface="Meiryo UI" panose="020B0604030504040204" pitchFamily="50" charset="-128"/>
                <a:cs typeface="Meiryo UI" panose="020B0604030504040204" pitchFamily="50" charset="-128"/>
              </a:rPr>
              <a:t>目標年を</a:t>
            </a:r>
            <a:endParaRPr lang="en-US" altLang="ja-JP" sz="2000" dirty="0">
              <a:solidFill>
                <a:srgbClr val="0A50A0"/>
              </a:solidFill>
              <a:latin typeface="Meiryo UI" panose="020B0604030504040204" pitchFamily="50" charset="-128"/>
              <a:cs typeface="Meiryo UI" panose="020B0604030504040204" pitchFamily="50" charset="-128"/>
            </a:endParaRPr>
          </a:p>
          <a:p>
            <a:pPr algn="ctr" defTabSz="914400"/>
            <a:r>
              <a:rPr lang="ja-JP" altLang="en-US" sz="2000" u="sng" dirty="0">
                <a:solidFill>
                  <a:srgbClr val="0A50A0"/>
                </a:solidFill>
                <a:latin typeface="Meiryo UI" panose="020B0604030504040204" pitchFamily="50" charset="-128"/>
                <a:cs typeface="Meiryo UI" panose="020B0604030504040204" pitchFamily="50" charset="-128"/>
              </a:rPr>
              <a:t>提出</a:t>
            </a:r>
            <a:r>
              <a:rPr lang="ja-JP" altLang="en-US" sz="2000" u="sng" dirty="0" smtClean="0">
                <a:solidFill>
                  <a:srgbClr val="0A50A0"/>
                </a:solidFill>
                <a:latin typeface="Meiryo UI" panose="020B0604030504040204" pitchFamily="50" charset="-128"/>
                <a:cs typeface="Meiryo UI" panose="020B0604030504040204" pitchFamily="50" charset="-128"/>
              </a:rPr>
              <a:t>年</a:t>
            </a:r>
            <a:r>
              <a:rPr lang="ja-JP" altLang="en-US" sz="2000" u="sng" dirty="0">
                <a:solidFill>
                  <a:srgbClr val="0A50A0"/>
                </a:solidFill>
                <a:latin typeface="Meiryo UI" panose="020B0604030504040204" pitchFamily="50" charset="-128"/>
                <a:cs typeface="Meiryo UI" panose="020B0604030504040204" pitchFamily="50" charset="-128"/>
              </a:rPr>
              <a:t>より</a:t>
            </a:r>
            <a:r>
              <a:rPr lang="en-US" altLang="ja-JP" sz="2000" u="sng" dirty="0">
                <a:solidFill>
                  <a:srgbClr val="0A50A0"/>
                </a:solidFill>
                <a:latin typeface="Meiryo UI" panose="020B0604030504040204" pitchFamily="50" charset="-128"/>
                <a:cs typeface="Meiryo UI" panose="020B0604030504040204" pitchFamily="50" charset="-128"/>
              </a:rPr>
              <a:t>5</a:t>
            </a:r>
            <a:r>
              <a:rPr lang="ja-JP" altLang="en-US" sz="2000" u="sng" dirty="0">
                <a:solidFill>
                  <a:srgbClr val="0A50A0"/>
                </a:solidFill>
                <a:latin typeface="Meiryo UI" panose="020B0604030504040204" pitchFamily="50" charset="-128"/>
                <a:cs typeface="Meiryo UI" panose="020B0604030504040204" pitchFamily="50" charset="-128"/>
              </a:rPr>
              <a:t>年～</a:t>
            </a:r>
            <a:r>
              <a:rPr lang="en-US" altLang="ja-JP" sz="2000" u="sng" dirty="0">
                <a:solidFill>
                  <a:srgbClr val="0A50A0"/>
                </a:solidFill>
                <a:latin typeface="Meiryo UI" panose="020B0604030504040204" pitchFamily="50" charset="-128"/>
                <a:cs typeface="Meiryo UI" panose="020B0604030504040204" pitchFamily="50" charset="-128"/>
              </a:rPr>
              <a:t>15</a:t>
            </a:r>
            <a:r>
              <a:rPr lang="ja-JP" altLang="en-US" sz="2000" u="sng" dirty="0">
                <a:solidFill>
                  <a:srgbClr val="0A50A0"/>
                </a:solidFill>
                <a:latin typeface="Meiryo UI" panose="020B0604030504040204" pitchFamily="50" charset="-128"/>
                <a:cs typeface="Meiryo UI" panose="020B0604030504040204" pitchFamily="50" charset="-128"/>
              </a:rPr>
              <a:t>年</a:t>
            </a:r>
            <a:endParaRPr lang="en-US" altLang="ja-JP" sz="2000" u="sng" dirty="0">
              <a:solidFill>
                <a:srgbClr val="0A50A0"/>
              </a:solidFill>
              <a:latin typeface="Meiryo UI" panose="020B0604030504040204" pitchFamily="50" charset="-128"/>
              <a:cs typeface="Meiryo UI" panose="020B0604030504040204" pitchFamily="50" charset="-128"/>
            </a:endParaRPr>
          </a:p>
          <a:p>
            <a:pPr algn="ctr" defTabSz="914400"/>
            <a:r>
              <a:rPr lang="ja-JP" altLang="en-US" sz="2000" dirty="0">
                <a:solidFill>
                  <a:srgbClr val="0A50A0"/>
                </a:solidFill>
                <a:latin typeface="Meiryo UI" panose="020B0604030504040204" pitchFamily="50" charset="-128"/>
                <a:cs typeface="Meiryo UI" panose="020B0604030504040204" pitchFamily="50" charset="-128"/>
              </a:rPr>
              <a:t>の範囲から選択</a:t>
            </a:r>
          </a:p>
        </p:txBody>
      </p:sp>
      <p:sp>
        <p:nvSpPr>
          <p:cNvPr id="18" name="テキスト ボックス 17"/>
          <p:cNvSpPr txBox="1"/>
          <p:nvPr/>
        </p:nvSpPr>
        <p:spPr bwMode="auto">
          <a:xfrm>
            <a:off x="823639" y="4349487"/>
            <a:ext cx="1250663" cy="338554"/>
          </a:xfrm>
          <a:prstGeom prst="rect">
            <a:avLst/>
          </a:prstGeom>
          <a:noFill/>
          <a:ln w="9525">
            <a:noFill/>
            <a:miter lim="800000"/>
            <a:headEnd/>
            <a:tailEnd/>
          </a:ln>
        </p:spPr>
        <p:txBody>
          <a:bodyPr wrap="none" rtlCol="0">
            <a:spAutoFit/>
          </a:bodyPr>
          <a:lstStyle/>
          <a:p>
            <a:pPr defTabSz="914400"/>
            <a:r>
              <a:rPr lang="en-US" altLang="ja-JP" sz="1600" dirty="0">
                <a:solidFill>
                  <a:prstClr val="black"/>
                </a:solidFill>
                <a:latin typeface="Meiryo UI" panose="020B0604030504040204" pitchFamily="50" charset="-128"/>
                <a:cs typeface="Meiryo UI" panose="020B0604030504040204" pitchFamily="50" charset="-128"/>
              </a:rPr>
              <a:t>GHG</a:t>
            </a:r>
            <a:r>
              <a:rPr lang="ja-JP" altLang="en-US" sz="1600" dirty="0">
                <a:solidFill>
                  <a:prstClr val="black"/>
                </a:solidFill>
                <a:latin typeface="Meiryo UI" panose="020B0604030504040204" pitchFamily="50" charset="-128"/>
                <a:cs typeface="Meiryo UI" panose="020B0604030504040204" pitchFamily="50" charset="-128"/>
              </a:rPr>
              <a:t>排出量</a:t>
            </a:r>
          </a:p>
        </p:txBody>
      </p:sp>
      <p:sp>
        <p:nvSpPr>
          <p:cNvPr id="19" name="テキスト ボックス 18"/>
          <p:cNvSpPr txBox="1"/>
          <p:nvPr/>
        </p:nvSpPr>
        <p:spPr bwMode="auto">
          <a:xfrm>
            <a:off x="6684759" y="6968875"/>
            <a:ext cx="415498" cy="369332"/>
          </a:xfrm>
          <a:prstGeom prst="rect">
            <a:avLst/>
          </a:prstGeom>
          <a:noFill/>
          <a:ln w="9525">
            <a:noFill/>
            <a:miter lim="800000"/>
            <a:headEnd/>
            <a:tailEnd/>
          </a:ln>
        </p:spPr>
        <p:txBody>
          <a:bodyPr wrap="none" rtlCol="0">
            <a:spAutoFit/>
          </a:bodyPr>
          <a:lstStyle/>
          <a:p>
            <a:pPr defTabSz="914400"/>
            <a:r>
              <a:rPr lang="ja-JP" altLang="en-US" sz="1800" dirty="0">
                <a:solidFill>
                  <a:prstClr val="black"/>
                </a:solidFill>
                <a:latin typeface="Meiryo UI" panose="020B0604030504040204" pitchFamily="50" charset="-128"/>
                <a:cs typeface="Meiryo UI" panose="020B0604030504040204" pitchFamily="50" charset="-128"/>
              </a:rPr>
              <a:t>年</a:t>
            </a:r>
          </a:p>
        </p:txBody>
      </p:sp>
      <p:sp>
        <p:nvSpPr>
          <p:cNvPr id="20" name="上下矢印 19"/>
          <p:cNvSpPr/>
          <p:nvPr/>
        </p:nvSpPr>
        <p:spPr bwMode="auto">
          <a:xfrm>
            <a:off x="9246083" y="5904324"/>
            <a:ext cx="236321" cy="914930"/>
          </a:xfrm>
          <a:prstGeom prst="upDownArrow">
            <a:avLst/>
          </a:prstGeom>
          <a:solidFill>
            <a:sysClr val="windowText" lastClr="000000">
              <a:lumMod val="50000"/>
              <a:lumOff val="50000"/>
            </a:sysClr>
          </a:solidFill>
          <a:ln w="9525">
            <a:no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2800" b="1" kern="0" dirty="0" smtClean="0">
              <a:solidFill>
                <a:prstClr val="black"/>
              </a:solidFill>
              <a:latin typeface="Meiryo UI" panose="020B0604030504040204" pitchFamily="50" charset="-128"/>
              <a:cs typeface="Meiryo UI" panose="020B0604030504040204" pitchFamily="50" charset="-128"/>
            </a:endParaRPr>
          </a:p>
        </p:txBody>
      </p:sp>
      <p:sp>
        <p:nvSpPr>
          <p:cNvPr id="21" name="テキスト ボックス 20"/>
          <p:cNvSpPr txBox="1"/>
          <p:nvPr/>
        </p:nvSpPr>
        <p:spPr bwMode="auto">
          <a:xfrm>
            <a:off x="994051" y="3495406"/>
            <a:ext cx="3916080" cy="400110"/>
          </a:xfrm>
          <a:prstGeom prst="rect">
            <a:avLst/>
          </a:prstGeom>
          <a:noFill/>
          <a:ln w="9525">
            <a:solidFill>
              <a:sysClr val="windowText" lastClr="000000"/>
            </a:solidFill>
            <a:miter lim="800000"/>
            <a:headEnd/>
            <a:tailEnd/>
          </a:ln>
        </p:spPr>
        <p:txBody>
          <a:bodyPr wrap="square" rtlCol="0">
            <a:spAutoFit/>
          </a:bodyPr>
          <a:lstStyle/>
          <a:p>
            <a:pPr defTabSz="914400">
              <a:defRPr/>
            </a:pPr>
            <a:r>
              <a:rPr kumimoji="0" lang="ja-JP" altLang="en-US" sz="2000" kern="0" dirty="0" smtClean="0">
                <a:solidFill>
                  <a:prstClr val="black"/>
                </a:solidFill>
                <a:latin typeface="Meiryo UI" panose="020B0604030504040204" pitchFamily="50" charset="-128"/>
                <a:cs typeface="Meiryo UI" panose="020B0604030504040204" pitchFamily="50" charset="-128"/>
              </a:rPr>
              <a:t>（参考）</a:t>
            </a:r>
            <a:r>
              <a:rPr kumimoji="0" lang="en-US" altLang="ja-JP" sz="2000" kern="0" dirty="0" smtClean="0">
                <a:solidFill>
                  <a:prstClr val="black"/>
                </a:solidFill>
                <a:latin typeface="Meiryo UI" panose="020B0604030504040204" pitchFamily="50" charset="-128"/>
                <a:cs typeface="Meiryo UI" panose="020B0604030504040204" pitchFamily="50" charset="-128"/>
              </a:rPr>
              <a:t>SBT</a:t>
            </a:r>
            <a:r>
              <a:rPr kumimoji="0" lang="ja-JP" altLang="en-US" sz="2000" kern="0" dirty="0" smtClean="0">
                <a:solidFill>
                  <a:prstClr val="black"/>
                </a:solidFill>
                <a:latin typeface="Meiryo UI" panose="020B0604030504040204" pitchFamily="50" charset="-128"/>
                <a:cs typeface="Meiryo UI" panose="020B0604030504040204" pitchFamily="50" charset="-128"/>
              </a:rPr>
              <a:t>の基本的な削減経路</a:t>
            </a:r>
          </a:p>
        </p:txBody>
      </p:sp>
      <p:sp>
        <p:nvSpPr>
          <p:cNvPr id="22" name="楕円 62"/>
          <p:cNvSpPr/>
          <p:nvPr/>
        </p:nvSpPr>
        <p:spPr bwMode="auto">
          <a:xfrm>
            <a:off x="2605640" y="4879050"/>
            <a:ext cx="212400" cy="212400"/>
          </a:xfrm>
          <a:prstGeom prst="ellipse">
            <a:avLst/>
          </a:prstGeom>
          <a:solidFill>
            <a:sysClr val="window" lastClr="FFFFFF"/>
          </a:solidFill>
          <a:ln w="28575" cap="flat" cmpd="sng" algn="ctr">
            <a:solidFill>
              <a:srgbClr val="FF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dirty="0" smtClean="0">
              <a:solidFill>
                <a:prstClr val="black"/>
              </a:solidFill>
              <a:latin typeface="Meiryo UI" panose="020B0604030504040204" pitchFamily="50" charset="-128"/>
              <a:cs typeface="Meiryo UI" panose="020B0604030504040204" pitchFamily="50" charset="-128"/>
            </a:endParaRPr>
          </a:p>
        </p:txBody>
      </p:sp>
      <p:sp>
        <p:nvSpPr>
          <p:cNvPr id="23" name="楕円 64"/>
          <p:cNvSpPr/>
          <p:nvPr/>
        </p:nvSpPr>
        <p:spPr bwMode="auto">
          <a:xfrm>
            <a:off x="4287455" y="5380826"/>
            <a:ext cx="212400" cy="212400"/>
          </a:xfrm>
          <a:prstGeom prst="ellipse">
            <a:avLst/>
          </a:prstGeom>
          <a:solidFill>
            <a:srgbClr val="1400A0"/>
          </a:solidFill>
          <a:ln w="28575" cap="flat" cmpd="sng" algn="ctr">
            <a:solidFill>
              <a:srgbClr val="1400A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endParaRPr lang="ja-JP" altLang="en-US" sz="3200" dirty="0">
              <a:solidFill>
                <a:prstClr val="black"/>
              </a:solidFill>
              <a:latin typeface="Meiryo UI" panose="020B0604030504040204" pitchFamily="50" charset="-128"/>
              <a:cs typeface="Meiryo UI" panose="020B0604030504040204" pitchFamily="50" charset="-128"/>
            </a:endParaRPr>
          </a:p>
        </p:txBody>
      </p:sp>
      <p:sp>
        <p:nvSpPr>
          <p:cNvPr id="24" name="楕円 64"/>
          <p:cNvSpPr/>
          <p:nvPr/>
        </p:nvSpPr>
        <p:spPr bwMode="auto">
          <a:xfrm>
            <a:off x="4287455" y="5694159"/>
            <a:ext cx="212400" cy="212400"/>
          </a:xfrm>
          <a:prstGeom prst="ellipse">
            <a:avLst/>
          </a:prstGeom>
          <a:solidFill>
            <a:sysClr val="window" lastClr="FFFF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dirty="0" smtClean="0">
              <a:solidFill>
                <a:prstClr val="black"/>
              </a:solidFill>
              <a:latin typeface="Meiryo UI" panose="020B0604030504040204" pitchFamily="50" charset="-128"/>
              <a:cs typeface="Meiryo UI" panose="020B0604030504040204" pitchFamily="50" charset="-128"/>
            </a:endParaRPr>
          </a:p>
        </p:txBody>
      </p:sp>
      <p:cxnSp>
        <p:nvCxnSpPr>
          <p:cNvPr id="25" name="直線コネクタ 24"/>
          <p:cNvCxnSpPr>
            <a:stCxn id="22" idx="4"/>
            <a:endCxn id="11" idx="0"/>
          </p:cNvCxnSpPr>
          <p:nvPr/>
        </p:nvCxnSpPr>
        <p:spPr>
          <a:xfrm>
            <a:off x="2711840" y="5091450"/>
            <a:ext cx="0" cy="1892994"/>
          </a:xfrm>
          <a:prstGeom prst="line">
            <a:avLst/>
          </a:prstGeom>
          <a:noFill/>
          <a:ln w="19050" cap="flat" cmpd="sng" algn="ctr">
            <a:solidFill>
              <a:sysClr val="windowText" lastClr="000000"/>
            </a:solidFill>
            <a:prstDash val="sysDot"/>
          </a:ln>
          <a:effectLst/>
        </p:spPr>
      </p:cxnSp>
      <p:sp>
        <p:nvSpPr>
          <p:cNvPr id="26" name="テキスト ボックス 25"/>
          <p:cNvSpPr txBox="1"/>
          <p:nvPr/>
        </p:nvSpPr>
        <p:spPr bwMode="auto">
          <a:xfrm>
            <a:off x="6089564" y="5432887"/>
            <a:ext cx="3520516" cy="415498"/>
          </a:xfrm>
          <a:prstGeom prst="rect">
            <a:avLst/>
          </a:prstGeom>
          <a:noFill/>
          <a:ln w="9525">
            <a:noFill/>
            <a:miter lim="800000"/>
            <a:headEnd/>
            <a:tailEnd/>
          </a:ln>
        </p:spPr>
        <p:txBody>
          <a:bodyPr wrap="none" rtlCol="0">
            <a:spAutoFit/>
          </a:bodyPr>
          <a:lstStyle/>
          <a:p>
            <a:pPr defTabSz="914400"/>
            <a:r>
              <a:rPr lang="ja-JP" altLang="en-US" sz="2100" u="sng" dirty="0" smtClean="0">
                <a:solidFill>
                  <a:prstClr val="black"/>
                </a:solidFill>
                <a:latin typeface="Meiryo UI" panose="020B0604030504040204" pitchFamily="50" charset="-128"/>
                <a:cs typeface="Meiryo UI" panose="020B0604030504040204" pitchFamily="50" charset="-128"/>
              </a:rPr>
              <a:t>①目標水準と設定手法を</a:t>
            </a:r>
            <a:r>
              <a:rPr lang="ja-JP" altLang="en-US" sz="2100" u="sng" dirty="0">
                <a:solidFill>
                  <a:prstClr val="black"/>
                </a:solidFill>
                <a:latin typeface="Meiryo UI" panose="020B0604030504040204" pitchFamily="50" charset="-128"/>
                <a:cs typeface="Meiryo UI" panose="020B0604030504040204" pitchFamily="50" charset="-128"/>
              </a:rPr>
              <a:t>選択</a:t>
            </a:r>
          </a:p>
        </p:txBody>
      </p:sp>
      <p:sp>
        <p:nvSpPr>
          <p:cNvPr id="27" name="左矢印 26"/>
          <p:cNvSpPr/>
          <p:nvPr/>
        </p:nvSpPr>
        <p:spPr>
          <a:xfrm rot="19129481">
            <a:off x="5074121" y="5132884"/>
            <a:ext cx="1048295" cy="212400"/>
          </a:xfrm>
          <a:prstGeom prst="leftArrow">
            <a:avLst/>
          </a:prstGeom>
          <a:solidFill>
            <a:sysClr val="window" lastClr="FFFFFF"/>
          </a:solidFill>
          <a:ln w="25400" cap="flat" cmpd="sng" algn="ctr">
            <a:solidFill>
              <a:sysClr val="windowText" lastClr="000000"/>
            </a:solidFill>
            <a:prstDash val="solid"/>
          </a:ln>
          <a:effectLst/>
        </p:spPr>
        <p:txBody>
          <a:bodyPr rtlCol="0" anchor="ctr"/>
          <a:lstStyle/>
          <a:p>
            <a:pPr algn="ctr" defTabSz="914400">
              <a:lnSpc>
                <a:spcPct val="120000"/>
              </a:lnSpc>
              <a:spcAft>
                <a:spcPct val="70000"/>
              </a:spcAft>
              <a:defRPr/>
            </a:pPr>
            <a:endParaRPr kumimoji="0" lang="ja-JP" altLang="en-US" sz="1400" b="1" kern="0" smtClean="0">
              <a:solidFill>
                <a:prstClr val="black"/>
              </a:solidFill>
              <a:latin typeface="Calibri"/>
              <a:ea typeface="ＭＳ Ｐゴシック" panose="020B0600070205080204" pitchFamily="50" charset="-128"/>
            </a:endParaRPr>
          </a:p>
        </p:txBody>
      </p:sp>
      <p:sp>
        <p:nvSpPr>
          <p:cNvPr id="28" name="テキスト ボックス 27"/>
          <p:cNvSpPr txBox="1"/>
          <p:nvPr/>
        </p:nvSpPr>
        <p:spPr bwMode="auto">
          <a:xfrm>
            <a:off x="6009066" y="4452356"/>
            <a:ext cx="2273379" cy="415498"/>
          </a:xfrm>
          <a:prstGeom prst="rect">
            <a:avLst/>
          </a:prstGeom>
          <a:noFill/>
          <a:ln w="9525">
            <a:noFill/>
            <a:miter lim="800000"/>
            <a:headEnd/>
            <a:tailEnd/>
          </a:ln>
        </p:spPr>
        <p:txBody>
          <a:bodyPr wrap="none" rtlCol="0">
            <a:spAutoFit/>
          </a:bodyPr>
          <a:lstStyle/>
          <a:p>
            <a:pPr defTabSz="914400"/>
            <a:r>
              <a:rPr lang="ja-JP" altLang="en-US" sz="2100" u="sng" dirty="0">
                <a:solidFill>
                  <a:prstClr val="black"/>
                </a:solidFill>
                <a:latin typeface="Meiryo UI" panose="020B0604030504040204" pitchFamily="50" charset="-128"/>
                <a:cs typeface="Meiryo UI" panose="020B0604030504040204" pitchFamily="50" charset="-128"/>
              </a:rPr>
              <a:t>②削減経路を算出</a:t>
            </a:r>
          </a:p>
        </p:txBody>
      </p:sp>
    </p:spTree>
    <p:extLst>
      <p:ext uri="{BB962C8B-B14F-4D97-AF65-F5344CB8AC3E}">
        <p14:creationId xmlns:p14="http://schemas.microsoft.com/office/powerpoint/2010/main" val="9389034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設定の基準概要 </a:t>
            </a:r>
            <a:r>
              <a:rPr kumimoji="1" lang="en-US" altLang="ja-JP" dirty="0" smtClean="0"/>
              <a:t>1/2</a:t>
            </a:r>
            <a:endParaRPr kumimoji="1" lang="ja-JP" altLang="en-US" dirty="0"/>
          </a:p>
        </p:txBody>
      </p:sp>
      <p:sp>
        <p:nvSpPr>
          <p:cNvPr id="29" name="テキスト ボックス 28"/>
          <p:cNvSpPr txBox="1"/>
          <p:nvPr/>
        </p:nvSpPr>
        <p:spPr>
          <a:xfrm>
            <a:off x="566418" y="6390665"/>
            <a:ext cx="9724785" cy="646331"/>
          </a:xfrm>
          <a:prstGeom prst="rect">
            <a:avLst/>
          </a:prstGeom>
          <a:noFill/>
        </p:spPr>
        <p:txBody>
          <a:bodyPr wrap="square" rtlCol="0">
            <a:spAutoFit/>
          </a:bodyPr>
          <a:lstStyle/>
          <a:p>
            <a:pPr defTabSz="990570">
              <a:defRPr/>
            </a:pPr>
            <a:r>
              <a:rPr lang="en-US" altLang="ja-JP" sz="1800" dirty="0" smtClean="0">
                <a:solidFill>
                  <a:prstClr val="black"/>
                </a:solidFill>
                <a:latin typeface="Meiryo UI" panose="020B0604030504040204" pitchFamily="50" charset="-128"/>
              </a:rPr>
              <a:t>*</a:t>
            </a:r>
            <a:r>
              <a:rPr lang="ja-JP" altLang="en-US" sz="1800" dirty="0" smtClean="0">
                <a:solidFill>
                  <a:prstClr val="black"/>
                </a:solidFill>
                <a:latin typeface="Meiryo UI" panose="020B0604030504040204" pitchFamily="50" charset="-128"/>
              </a:rPr>
              <a:t>親会社もしくはグループのみの目標設定を推奨。ただし</a:t>
            </a:r>
            <a:r>
              <a:rPr lang="ja-JP" altLang="en-US" sz="1800" dirty="0">
                <a:solidFill>
                  <a:prstClr val="black"/>
                </a:solidFill>
                <a:latin typeface="Meiryo UI" panose="020B0604030504040204" pitchFamily="50" charset="-128"/>
              </a:rPr>
              <a:t>、子会社が独自に設定することも可能</a:t>
            </a:r>
            <a:r>
              <a:rPr lang="ja-JP" altLang="en-US" sz="1800" dirty="0" smtClean="0">
                <a:solidFill>
                  <a:prstClr val="black"/>
                </a:solidFill>
                <a:latin typeface="Meiryo UI" panose="020B0604030504040204" pitchFamily="50" charset="-128"/>
              </a:rPr>
              <a:t>。</a:t>
            </a:r>
            <a:endParaRPr lang="en-US" altLang="ja-JP" sz="1800" dirty="0" smtClean="0">
              <a:solidFill>
                <a:prstClr val="black"/>
              </a:solidFill>
              <a:latin typeface="Meiryo UI" panose="020B0604030504040204" pitchFamily="50" charset="-128"/>
            </a:endParaRPr>
          </a:p>
          <a:p>
            <a:pPr defTabSz="990570">
              <a:defRPr/>
            </a:pPr>
            <a:r>
              <a:rPr lang="en-US" altLang="ja-JP" sz="1800" dirty="0" smtClean="0">
                <a:solidFill>
                  <a:prstClr val="black"/>
                </a:solidFill>
                <a:latin typeface="Meiryo UI" panose="020B0604030504040204" pitchFamily="50" charset="-128"/>
              </a:rPr>
              <a:t>**</a:t>
            </a:r>
            <a:r>
              <a:rPr lang="ja-JP" altLang="en-US" sz="1800" dirty="0" smtClean="0">
                <a:solidFill>
                  <a:prstClr val="black"/>
                </a:solidFill>
                <a:latin typeface="Meiryo UI" panose="020B0604030504040204" pitchFamily="50" charset="-128"/>
              </a:rPr>
              <a:t>長期</a:t>
            </a:r>
            <a:r>
              <a:rPr lang="ja-JP" altLang="en-US" sz="1800" dirty="0">
                <a:solidFill>
                  <a:prstClr val="black"/>
                </a:solidFill>
                <a:latin typeface="Meiryo UI" panose="020B0604030504040204" pitchFamily="50" charset="-128"/>
              </a:rPr>
              <a:t>目標（例えば</a:t>
            </a:r>
            <a:r>
              <a:rPr lang="en-US" altLang="ja-JP" sz="1800" dirty="0">
                <a:solidFill>
                  <a:prstClr val="black"/>
                </a:solidFill>
                <a:latin typeface="Meiryo UI" panose="020B0604030504040204" pitchFamily="50" charset="-128"/>
              </a:rPr>
              <a:t>2050</a:t>
            </a:r>
            <a:r>
              <a:rPr lang="ja-JP" altLang="en-US" sz="1800" dirty="0">
                <a:solidFill>
                  <a:prstClr val="black"/>
                </a:solidFill>
                <a:latin typeface="Meiryo UI" panose="020B0604030504040204" pitchFamily="50" charset="-128"/>
              </a:rPr>
              <a:t>年目標）の提出も</a:t>
            </a:r>
            <a:r>
              <a:rPr lang="ja-JP" altLang="en-US" sz="1800" dirty="0" smtClean="0">
                <a:solidFill>
                  <a:prstClr val="black"/>
                </a:solidFill>
                <a:latin typeface="Meiryo UI" panose="020B0604030504040204" pitchFamily="50" charset="-128"/>
              </a:rPr>
              <a:t>推奨。</a:t>
            </a:r>
            <a:endParaRPr lang="en-US" altLang="ja-JP" sz="1800" dirty="0">
              <a:solidFill>
                <a:prstClr val="black"/>
              </a:solidFill>
              <a:latin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3070334568"/>
              </p:ext>
            </p:extLst>
          </p:nvPr>
        </p:nvGraphicFramePr>
        <p:xfrm>
          <a:off x="493521" y="1448384"/>
          <a:ext cx="9653666" cy="4876800"/>
        </p:xfrm>
        <a:graphic>
          <a:graphicData uri="http://schemas.openxmlformats.org/drawingml/2006/table">
            <a:tbl>
              <a:tblPr firstRow="1" bandRow="1"/>
              <a:tblGrid>
                <a:gridCol w="2452866"/>
                <a:gridCol w="7200800"/>
              </a:tblGrid>
              <a:tr h="45423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dirty="0" smtClean="0">
                          <a:solidFill>
                            <a:sysClr val="windowText" lastClr="000000"/>
                          </a:solidFill>
                        </a:rPr>
                        <a:t>項目</a:t>
                      </a:r>
                      <a:endParaRPr kumimoji="1" lang="ja-JP" altLang="en-US"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dirty="0" smtClean="0">
                          <a:solidFill>
                            <a:sysClr val="windowText" lastClr="000000"/>
                          </a:solidFill>
                          <a:latin typeface="+mn-ea"/>
                          <a:ea typeface="+mn-ea"/>
                        </a:rPr>
                        <a:t>内容</a:t>
                      </a:r>
                      <a:endParaRPr kumimoji="1" lang="ja-JP" altLang="en-US" sz="2400" dirty="0">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69649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200" b="1" dirty="0" smtClean="0">
                          <a:solidFill>
                            <a:sysClr val="windowText" lastClr="000000"/>
                          </a:solidFill>
                        </a:rPr>
                        <a:t>バウンダリ</a:t>
                      </a:r>
                      <a:r>
                        <a:rPr kumimoji="1" lang="en-US" altLang="ja-JP" sz="2200" b="1" dirty="0" smtClean="0">
                          <a:solidFill>
                            <a:sysClr val="windowText" lastClr="000000"/>
                          </a:solidFill>
                        </a:rPr>
                        <a:t>(</a:t>
                      </a:r>
                      <a:r>
                        <a:rPr kumimoji="1" lang="ja-JP" altLang="en-US" sz="2200" b="1" dirty="0" smtClean="0">
                          <a:solidFill>
                            <a:sysClr val="windowText" lastClr="000000"/>
                          </a:solidFill>
                        </a:rPr>
                        <a:t>範囲</a:t>
                      </a:r>
                      <a:r>
                        <a:rPr kumimoji="1" lang="en-US" altLang="ja-JP" sz="2200" b="1" dirty="0" smtClean="0">
                          <a:solidFill>
                            <a:sysClr val="windowText" lastClr="000000"/>
                          </a:solidFill>
                        </a:rPr>
                        <a:t>)</a:t>
                      </a:r>
                      <a:endParaRPr kumimoji="1" lang="ja-JP" altLang="en-US"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dirty="0" smtClean="0">
                          <a:latin typeface="+mn-ea"/>
                          <a:ea typeface="+mn-ea"/>
                        </a:rPr>
                        <a:t>企業全体（子会社含む）</a:t>
                      </a:r>
                      <a:r>
                        <a:rPr kumimoji="1" lang="ja-JP" altLang="en-US" sz="2000" baseline="30000" dirty="0" smtClean="0">
                          <a:latin typeface="+mn-ea"/>
                          <a:ea typeface="+mn-ea"/>
                        </a:rPr>
                        <a:t>＊</a:t>
                      </a:r>
                      <a:r>
                        <a:rPr kumimoji="1" lang="ja-JP" altLang="en-US" sz="2000" baseline="0" dirty="0" smtClean="0">
                          <a:latin typeface="+mn-ea"/>
                          <a:ea typeface="+mn-ea"/>
                        </a:rPr>
                        <a:t>の</a:t>
                      </a:r>
                      <a:r>
                        <a:rPr kumimoji="1" lang="en-US" altLang="ja-JP" sz="2000" baseline="0" dirty="0" smtClean="0">
                          <a:latin typeface="+mn-ea"/>
                          <a:ea typeface="+mn-ea"/>
                        </a:rPr>
                        <a:t>Scope1</a:t>
                      </a:r>
                      <a:r>
                        <a:rPr kumimoji="1" lang="ja-JP" altLang="en-US" sz="2000" baseline="0" dirty="0" smtClean="0">
                          <a:latin typeface="+mn-ea"/>
                          <a:ea typeface="+mn-ea"/>
                        </a:rPr>
                        <a:t>及び</a:t>
                      </a:r>
                      <a:r>
                        <a:rPr kumimoji="1" lang="en-US" altLang="ja-JP" sz="2000" baseline="0" dirty="0" smtClean="0">
                          <a:latin typeface="+mn-ea"/>
                          <a:ea typeface="+mn-ea"/>
                        </a:rPr>
                        <a:t>2</a:t>
                      </a:r>
                      <a:r>
                        <a:rPr kumimoji="1" lang="ja-JP" altLang="en-US" sz="2000" baseline="0" dirty="0" smtClean="0">
                          <a:latin typeface="+mn-ea"/>
                          <a:ea typeface="+mn-ea"/>
                        </a:rPr>
                        <a:t>をカバーし、すべての</a:t>
                      </a:r>
                      <a:r>
                        <a:rPr kumimoji="1" lang="en-US" altLang="ja-JP" sz="2000" baseline="0" dirty="0" smtClean="0">
                          <a:latin typeface="+mn-ea"/>
                          <a:ea typeface="+mn-ea"/>
                        </a:rPr>
                        <a:t>GHG</a:t>
                      </a:r>
                      <a:r>
                        <a:rPr kumimoji="1" lang="ja-JP" altLang="en-US" sz="2000" baseline="0" dirty="0" smtClean="0">
                          <a:latin typeface="+mn-ea"/>
                          <a:ea typeface="+mn-ea"/>
                        </a:rPr>
                        <a:t>が対象</a:t>
                      </a:r>
                      <a:endParaRPr kumimoji="1" lang="ja-JP" altLang="en-US" sz="2000" baseline="300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30214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dirty="0" smtClean="0">
                          <a:solidFill>
                            <a:sysClr val="windowText" lastClr="000000"/>
                          </a:solidFill>
                          <a:latin typeface="+mn-ea"/>
                          <a:ea typeface="+mn-ea"/>
                        </a:rPr>
                        <a:t>基準年・目標年</a:t>
                      </a:r>
                      <a:endParaRPr kumimoji="1" lang="en-US" altLang="ja-JP" sz="2200" b="1" dirty="0" smtClean="0">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80975" indent="-180975">
                        <a:buFont typeface="Arial" panose="020B0604020202020204" pitchFamily="34" charset="0"/>
                        <a:buChar char="•"/>
                      </a:pPr>
                      <a:r>
                        <a:rPr kumimoji="1" lang="ja-JP" altLang="en-US" sz="2000" dirty="0" smtClean="0">
                          <a:latin typeface="+mn-ea"/>
                          <a:ea typeface="+mn-ea"/>
                        </a:rPr>
                        <a:t>基準年はデータが存在する最新年とすることを推奨（未来の年を設定することは認められていない）</a:t>
                      </a:r>
                      <a:endParaRPr kumimoji="1" lang="en-US" altLang="ja-JP" sz="2000" dirty="0" smtClean="0">
                        <a:latin typeface="+mn-ea"/>
                        <a:ea typeface="+mn-ea"/>
                      </a:endParaRPr>
                    </a:p>
                    <a:p>
                      <a:pPr marL="180975" indent="-180975">
                        <a:buFont typeface="Arial" panose="020B0604020202020204" pitchFamily="34" charset="0"/>
                        <a:buChar char="•"/>
                      </a:pPr>
                      <a:r>
                        <a:rPr kumimoji="1" lang="ja-JP" altLang="en-US" sz="2000" dirty="0" smtClean="0">
                          <a:latin typeface="+mn-ea"/>
                          <a:ea typeface="+mn-ea"/>
                        </a:rPr>
                        <a:t>目標年は公式提出時点から</a:t>
                      </a:r>
                      <a:r>
                        <a:rPr kumimoji="1" lang="ja-JP" altLang="en-US" sz="2000" dirty="0" smtClean="0">
                          <a:solidFill>
                            <a:srgbClr val="0000FF"/>
                          </a:solidFill>
                          <a:latin typeface="+mn-ea"/>
                          <a:ea typeface="+mn-ea"/>
                        </a:rPr>
                        <a:t>最短</a:t>
                      </a:r>
                      <a:r>
                        <a:rPr kumimoji="1" lang="en-US" altLang="ja-JP" sz="2000" dirty="0" smtClean="0">
                          <a:solidFill>
                            <a:srgbClr val="0000FF"/>
                          </a:solidFill>
                          <a:latin typeface="+mn-ea"/>
                          <a:ea typeface="+mn-ea"/>
                        </a:rPr>
                        <a:t>5</a:t>
                      </a:r>
                      <a:r>
                        <a:rPr kumimoji="1" lang="ja-JP" altLang="en-US" sz="2000" dirty="0" smtClean="0">
                          <a:solidFill>
                            <a:srgbClr val="0000FF"/>
                          </a:solidFill>
                          <a:latin typeface="+mn-ea"/>
                          <a:ea typeface="+mn-ea"/>
                        </a:rPr>
                        <a:t>年、最長</a:t>
                      </a:r>
                      <a:r>
                        <a:rPr kumimoji="1" lang="en-US" altLang="ja-JP" sz="2000" dirty="0" smtClean="0">
                          <a:solidFill>
                            <a:srgbClr val="0000FF"/>
                          </a:solidFill>
                          <a:latin typeface="+mn-ea"/>
                          <a:ea typeface="+mn-ea"/>
                        </a:rPr>
                        <a:t>15</a:t>
                      </a:r>
                      <a:r>
                        <a:rPr kumimoji="1" lang="ja-JP" altLang="en-US" sz="2000" dirty="0" smtClean="0">
                          <a:solidFill>
                            <a:srgbClr val="0000FF"/>
                          </a:solidFill>
                          <a:latin typeface="+mn-ea"/>
                          <a:ea typeface="+mn-ea"/>
                        </a:rPr>
                        <a:t>年以内</a:t>
                      </a:r>
                      <a:r>
                        <a:rPr kumimoji="1" lang="ja-JP" altLang="en-US" sz="2000" baseline="30000" dirty="0" smtClean="0">
                          <a:latin typeface="+mn-ea"/>
                          <a:ea typeface="+mn-ea"/>
                        </a:rPr>
                        <a:t>＊＊</a:t>
                      </a:r>
                      <a:endParaRPr kumimoji="1" lang="en-US" altLang="ja-JP" sz="2000" baseline="30000" dirty="0" smtClean="0">
                        <a:latin typeface="+mn-ea"/>
                        <a:ea typeface="+mn-ea"/>
                      </a:endParaRPr>
                    </a:p>
                    <a:p>
                      <a:pPr marL="180975" indent="-180975">
                        <a:buFont typeface="Arial" panose="020B0604020202020204" pitchFamily="34" charset="0"/>
                        <a:buChar char="•"/>
                      </a:pPr>
                      <a:r>
                        <a:rPr kumimoji="1" lang="ja-JP" altLang="en-US" sz="2000" baseline="0" dirty="0" smtClean="0">
                          <a:latin typeface="+mn-ea"/>
                          <a:ea typeface="+mn-ea"/>
                        </a:rPr>
                        <a:t>提出日までに既に達成している目標は、</a:t>
                      </a:r>
                      <a:r>
                        <a:rPr kumimoji="1" lang="en-US" altLang="ja-JP" sz="2000" baseline="0" dirty="0" smtClean="0">
                          <a:latin typeface="+mn-ea"/>
                          <a:ea typeface="+mn-ea"/>
                        </a:rPr>
                        <a:t>SBT</a:t>
                      </a:r>
                      <a:r>
                        <a:rPr kumimoji="1" lang="ja-JP" altLang="en-US" sz="2000" baseline="0" dirty="0" smtClean="0">
                          <a:latin typeface="+mn-ea"/>
                          <a:ea typeface="+mn-ea"/>
                        </a:rPr>
                        <a:t>としては認定されない</a:t>
                      </a:r>
                      <a:endParaRPr kumimoji="1" lang="en-US" altLang="ja-JP" sz="2000" baseline="0" dirty="0" smtClean="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83428">
                <a:tc row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dirty="0" smtClean="0">
                          <a:solidFill>
                            <a:sysClr val="windowText" lastClr="000000"/>
                          </a:solidFill>
                        </a:rPr>
                        <a:t>目標水準</a:t>
                      </a:r>
                      <a:endParaRPr kumimoji="1" lang="ja-JP" altLang="en-US"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n-ea"/>
                          <a:cs typeface="+mn-cs"/>
                        </a:rPr>
                        <a:t>最低でも</a:t>
                      </a:r>
                      <a:r>
                        <a:rPr kumimoji="1" lang="en-US" altLang="ja-JP" sz="2000" b="0" i="0" u="none" strike="noStrike" kern="1200" cap="none" spc="0" normalizeH="0" baseline="0" noProof="0" dirty="0" smtClean="0">
                          <a:ln>
                            <a:noFill/>
                          </a:ln>
                          <a:solidFill>
                            <a:prstClr val="black"/>
                          </a:solidFill>
                          <a:effectLst/>
                          <a:uLnTx/>
                          <a:uFillTx/>
                          <a:latin typeface="Meiryo UI"/>
                          <a:ea typeface="+mn-ea"/>
                          <a:cs typeface="+mn-cs"/>
                        </a:rPr>
                        <a:t>2</a:t>
                      </a:r>
                      <a:r>
                        <a:rPr kumimoji="1" lang="ja-JP" altLang="en-US" sz="2000" b="0" i="0" u="none" strike="noStrike" kern="1200" cap="none" spc="0" normalizeH="0" baseline="0" noProof="0" dirty="0" smtClean="0">
                          <a:ln>
                            <a:noFill/>
                          </a:ln>
                          <a:solidFill>
                            <a:prstClr val="black"/>
                          </a:solidFill>
                          <a:effectLst/>
                          <a:uLnTx/>
                          <a:uFillTx/>
                          <a:latin typeface="Meiryo UI"/>
                          <a:ea typeface="+mn-ea"/>
                          <a:cs typeface="+mn-cs"/>
                        </a:rPr>
                        <a:t>℃を十分に下回る水準に抑える削減目標を設定しなければならない。さらに、</a:t>
                      </a:r>
                      <a:r>
                        <a:rPr kumimoji="1" lang="en-US" altLang="ja-JP" sz="2000" b="0" i="0" u="none" strike="noStrike" kern="1200" cap="none" spc="0" normalizeH="0" baseline="0" noProof="0" dirty="0" smtClean="0">
                          <a:ln>
                            <a:noFill/>
                          </a:ln>
                          <a:solidFill>
                            <a:prstClr val="black"/>
                          </a:solidFill>
                          <a:effectLst/>
                          <a:uLnTx/>
                          <a:uFillTx/>
                          <a:latin typeface="Meiryo UI"/>
                          <a:ea typeface="+mn-ea"/>
                          <a:cs typeface="+mn-cs"/>
                        </a:rPr>
                        <a:t>1.5</a:t>
                      </a:r>
                      <a:r>
                        <a:rPr kumimoji="1" lang="ja-JP" altLang="en-US" sz="2000" b="0" i="0" u="none" strike="noStrike" kern="1200" cap="none" spc="0" normalizeH="0" baseline="0" noProof="0" dirty="0" smtClean="0">
                          <a:ln>
                            <a:noFill/>
                          </a:ln>
                          <a:solidFill>
                            <a:prstClr val="black"/>
                          </a:solidFill>
                          <a:effectLst/>
                          <a:uLnTx/>
                          <a:uFillTx/>
                          <a:latin typeface="Meiryo UI"/>
                          <a:ea typeface="+mn-ea"/>
                          <a:cs typeface="+mn-cs"/>
                        </a:rPr>
                        <a:t>℃目標を目指すことを推奨する。</a:t>
                      </a:r>
                      <a:endParaRPr kumimoji="1" lang="en-US" altLang="ja-JP" sz="2000" b="0" i="0" u="none" strike="noStrike" kern="1200" cap="none" spc="0" normalizeH="0" baseline="0" noProof="0" dirty="0" smtClean="0">
                        <a:ln>
                          <a:noFill/>
                        </a:ln>
                        <a:solidFill>
                          <a:prstClr val="black"/>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n-ea"/>
                          <a:cs typeface="+mn-cs"/>
                        </a:rPr>
                        <a:t>→</a:t>
                      </a:r>
                      <a:r>
                        <a:rPr kumimoji="1" lang="en-US" altLang="ja-JP" sz="2000" b="0" i="0" u="none" strike="noStrike" kern="1200" cap="none" spc="0" normalizeH="0" baseline="0" noProof="0" dirty="0" smtClean="0">
                          <a:ln>
                            <a:noFill/>
                          </a:ln>
                          <a:solidFill>
                            <a:prstClr val="black"/>
                          </a:solidFill>
                          <a:effectLst/>
                          <a:uLnTx/>
                          <a:uFillTx/>
                          <a:latin typeface="Meiryo UI"/>
                          <a:ea typeface="+mn-ea"/>
                          <a:cs typeface="+mn-cs"/>
                        </a:rPr>
                        <a:t>SBT</a:t>
                      </a:r>
                      <a:r>
                        <a:rPr kumimoji="1" lang="ja-JP" altLang="en-US" sz="2000" b="0" i="0" u="none" strike="noStrike" kern="1200" cap="none" spc="0" normalizeH="0" baseline="0" noProof="0" dirty="0" smtClean="0">
                          <a:ln>
                            <a:noFill/>
                          </a:ln>
                          <a:solidFill>
                            <a:prstClr val="black"/>
                          </a:solidFill>
                          <a:effectLst/>
                          <a:uLnTx/>
                          <a:uFillTx/>
                          <a:latin typeface="Meiryo UI"/>
                          <a:ea typeface="+mn-ea"/>
                          <a:cs typeface="+mn-cs"/>
                        </a:rPr>
                        <a:t>事務局が認定する</a:t>
                      </a:r>
                      <a:r>
                        <a:rPr kumimoji="1" lang="en-US" altLang="ja-JP" sz="2000" b="0" i="0" u="none" strike="noStrike" kern="1200" cap="none" spc="0" normalizeH="0" baseline="0" noProof="0" dirty="0" smtClean="0">
                          <a:ln>
                            <a:noFill/>
                          </a:ln>
                          <a:solidFill>
                            <a:srgbClr val="0000FF"/>
                          </a:solidFill>
                          <a:effectLst/>
                          <a:uLnTx/>
                          <a:uFillTx/>
                          <a:latin typeface="Meiryo UI"/>
                          <a:ea typeface="+mn-ea"/>
                          <a:cs typeface="+mn-cs"/>
                        </a:rPr>
                        <a:t>SBT</a:t>
                      </a:r>
                      <a:r>
                        <a:rPr kumimoji="1" lang="ja-JP" altLang="en-US" sz="2000" b="0" i="0" u="none" strike="noStrike" kern="1200" cap="none" spc="0" normalizeH="0" baseline="0" noProof="0" dirty="0" smtClean="0">
                          <a:ln>
                            <a:noFill/>
                          </a:ln>
                          <a:solidFill>
                            <a:srgbClr val="0000FF"/>
                          </a:solidFill>
                          <a:effectLst/>
                          <a:uLnTx/>
                          <a:uFillTx/>
                          <a:latin typeface="Meiryo UI"/>
                          <a:ea typeface="+mn-ea"/>
                          <a:cs typeface="+mn-cs"/>
                        </a:rPr>
                        <a:t>手法（</a:t>
                      </a:r>
                      <a:r>
                        <a:rPr kumimoji="1" lang="en-US" altLang="ja-JP" sz="2000" b="0" i="0" u="none" strike="noStrike" kern="1200" cap="none" spc="0" normalizeH="0" baseline="0" noProof="0" dirty="0" smtClean="0">
                          <a:ln>
                            <a:noFill/>
                          </a:ln>
                          <a:solidFill>
                            <a:srgbClr val="0000FF"/>
                          </a:solidFill>
                          <a:effectLst/>
                          <a:uLnTx/>
                          <a:uFillTx/>
                          <a:latin typeface="Meiryo UI"/>
                          <a:ea typeface="+mn-ea"/>
                          <a:cs typeface="+mn-cs"/>
                        </a:rPr>
                        <a:t>2</a:t>
                      </a:r>
                      <a:r>
                        <a:rPr kumimoji="1" lang="ja-JP" altLang="en-US" sz="2000" b="0" i="0" u="none" strike="noStrike" kern="1200" cap="none" spc="0" normalizeH="0" baseline="0" noProof="0" dirty="0" smtClean="0">
                          <a:ln>
                            <a:noFill/>
                          </a:ln>
                          <a:solidFill>
                            <a:srgbClr val="0000FF"/>
                          </a:solidFill>
                          <a:effectLst/>
                          <a:uLnTx/>
                          <a:uFillTx/>
                          <a:latin typeface="Meiryo UI"/>
                          <a:ea typeface="+mn-ea"/>
                          <a:cs typeface="+mn-cs"/>
                        </a:rPr>
                        <a:t>手法）</a:t>
                      </a:r>
                      <a:r>
                        <a:rPr kumimoji="1" lang="ja-JP" altLang="en-US" sz="2000" b="0" i="0" u="none" strike="noStrike" kern="1200" cap="none" spc="0" normalizeH="0" baseline="0" noProof="0" dirty="0" smtClean="0">
                          <a:ln>
                            <a:noFill/>
                          </a:ln>
                          <a:solidFill>
                            <a:schemeClr val="tx1"/>
                          </a:solidFill>
                          <a:effectLst/>
                          <a:uLnTx/>
                          <a:uFillTx/>
                          <a:latin typeface="Meiryo UI"/>
                          <a:ea typeface="+mn-ea"/>
                          <a:cs typeface="+mn-cs"/>
                        </a:rPr>
                        <a:t>に基づき</a:t>
                      </a:r>
                      <a:r>
                        <a:rPr kumimoji="1" lang="ja-JP" altLang="en-US" sz="2000" b="0" i="0" u="none" strike="noStrike" kern="1200" cap="none" spc="0" normalizeH="0" baseline="0" noProof="0" dirty="0" smtClean="0">
                          <a:ln>
                            <a:noFill/>
                          </a:ln>
                          <a:solidFill>
                            <a:prstClr val="black"/>
                          </a:solidFill>
                          <a:effectLst/>
                          <a:uLnTx/>
                          <a:uFillTx/>
                          <a:latin typeface="Meiryo UI"/>
                          <a:ea typeface="+mn-ea"/>
                          <a:cs typeface="+mn-cs"/>
                        </a:rPr>
                        <a:t>目標設定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41684">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mn-ea"/>
                          <a:ea typeface="+mn-ea"/>
                        </a:rPr>
                        <a:t>Scope</a:t>
                      </a:r>
                      <a:r>
                        <a:rPr kumimoji="1" lang="ja-JP" altLang="en-US" sz="2000" dirty="0" smtClean="0">
                          <a:latin typeface="+mn-ea"/>
                          <a:ea typeface="+mn-ea"/>
                        </a:rPr>
                        <a:t>を複数合算（例えば、</a:t>
                      </a:r>
                      <a:r>
                        <a:rPr kumimoji="1" lang="en-US" altLang="ja-JP" sz="2000" dirty="0" smtClean="0">
                          <a:latin typeface="+mn-ea"/>
                          <a:ea typeface="+mn-ea"/>
                        </a:rPr>
                        <a:t>1+2</a:t>
                      </a:r>
                      <a:r>
                        <a:rPr kumimoji="1" lang="ja-JP" altLang="en-US" sz="2000" dirty="0" err="1" smtClean="0">
                          <a:latin typeface="+mn-ea"/>
                          <a:ea typeface="+mn-ea"/>
                        </a:rPr>
                        <a:t>、</a:t>
                      </a:r>
                      <a:r>
                        <a:rPr kumimoji="1" lang="ja-JP" altLang="en-US" sz="2000" dirty="0" smtClean="0">
                          <a:latin typeface="+mn-ea"/>
                          <a:ea typeface="+mn-ea"/>
                        </a:rPr>
                        <a:t>または</a:t>
                      </a:r>
                      <a:r>
                        <a:rPr kumimoji="1" lang="en-US" altLang="ja-JP" sz="2000" dirty="0" smtClean="0">
                          <a:latin typeface="+mn-ea"/>
                          <a:ea typeface="+mn-ea"/>
                        </a:rPr>
                        <a:t>1+2+3</a:t>
                      </a:r>
                      <a:r>
                        <a:rPr kumimoji="1" lang="ja-JP" altLang="en-US" sz="2000" dirty="0" smtClean="0">
                          <a:latin typeface="+mn-ea"/>
                          <a:ea typeface="+mn-ea"/>
                        </a:rPr>
                        <a:t>）した目標設定が可能。ただし、</a:t>
                      </a:r>
                      <a:r>
                        <a:rPr kumimoji="1" lang="en-US" altLang="ja-JP" sz="2000" dirty="0" smtClean="0">
                          <a:latin typeface="+mn-ea"/>
                          <a:ea typeface="+mn-ea"/>
                        </a:rPr>
                        <a:t>Scope1+2</a:t>
                      </a:r>
                      <a:r>
                        <a:rPr kumimoji="1" lang="ja-JP" altLang="en-US" sz="2000" dirty="0" smtClean="0">
                          <a:latin typeface="+mn-ea"/>
                          <a:ea typeface="+mn-ea"/>
                        </a:rPr>
                        <a:t>は</a:t>
                      </a:r>
                      <a:r>
                        <a:rPr kumimoji="1" lang="en-US" altLang="ja-JP" sz="2000" dirty="0" smtClean="0">
                          <a:latin typeface="+mn-ea"/>
                          <a:ea typeface="+mn-ea"/>
                        </a:rPr>
                        <a:t>SBT</a:t>
                      </a:r>
                      <a:r>
                        <a:rPr kumimoji="1" lang="ja-JP" altLang="en-US" sz="2000" dirty="0" smtClean="0">
                          <a:latin typeface="+mn-ea"/>
                          <a:ea typeface="+mn-ea"/>
                        </a:rPr>
                        <a:t>水準を満たすことが前提。</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696494">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他者のクレジットの取得による削減、もしくは削減貢献量は、</a:t>
                      </a:r>
                      <a:r>
                        <a:rPr kumimoji="1" lang="en-US" altLang="ja-JP" sz="2000" dirty="0" smtClean="0">
                          <a:latin typeface="+mn-ea"/>
                          <a:ea typeface="+mn-ea"/>
                        </a:rPr>
                        <a:t>SBT</a:t>
                      </a:r>
                      <a:r>
                        <a:rPr kumimoji="1" lang="ja-JP" altLang="en-US" sz="2000" dirty="0" smtClean="0">
                          <a:latin typeface="+mn-ea"/>
                          <a:ea typeface="+mn-ea"/>
                        </a:rPr>
                        <a:t>達成のための削減に算入できない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842385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設定の基準概要 </a:t>
            </a:r>
            <a:r>
              <a:rPr lang="en-US" altLang="ja-JP" dirty="0"/>
              <a:t>2</a:t>
            </a:r>
            <a:r>
              <a:rPr kumimoji="1" lang="en-US" altLang="ja-JP" dirty="0" smtClean="0"/>
              <a:t>/2</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156804277"/>
              </p:ext>
            </p:extLst>
          </p:nvPr>
        </p:nvGraphicFramePr>
        <p:xfrm>
          <a:off x="493521" y="1448383"/>
          <a:ext cx="9653666" cy="4541520"/>
        </p:xfrm>
        <a:graphic>
          <a:graphicData uri="http://schemas.openxmlformats.org/drawingml/2006/table">
            <a:tbl>
              <a:tblPr firstRow="1" bandRow="1"/>
              <a:tblGrid>
                <a:gridCol w="2452866"/>
                <a:gridCol w="7200800"/>
              </a:tblGrid>
              <a:tr h="45302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dirty="0" smtClean="0">
                          <a:solidFill>
                            <a:sysClr val="windowText" lastClr="000000"/>
                          </a:solidFill>
                        </a:rPr>
                        <a:t>項目</a:t>
                      </a:r>
                      <a:endParaRPr kumimoji="1" lang="ja-JP" altLang="en-US"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dirty="0" smtClean="0">
                          <a:solidFill>
                            <a:schemeClr val="tx1"/>
                          </a:solidFill>
                          <a:latin typeface="+mn-ea"/>
                          <a:ea typeface="+mn-ea"/>
                        </a:rPr>
                        <a:t>内容</a:t>
                      </a:r>
                      <a:endParaRPr kumimoji="1" lang="ja-JP" altLang="en-US" sz="24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69463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dirty="0" smtClean="0">
                          <a:solidFill>
                            <a:sysClr val="windowText" lastClr="000000"/>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Clr>
                          <a:schemeClr val="tx1"/>
                        </a:buClr>
                        <a:buFont typeface="Arial" panose="020B0604020202020204" pitchFamily="34" charset="0"/>
                        <a:buNone/>
                      </a:pPr>
                      <a:r>
                        <a:rPr kumimoji="1" lang="ja-JP" altLang="en-US" sz="2000" baseline="0" dirty="0" smtClean="0">
                          <a:solidFill>
                            <a:schemeClr val="tx1"/>
                          </a:solidFill>
                          <a:latin typeface="+mn-ea"/>
                          <a:ea typeface="+mn-ea"/>
                        </a:rPr>
                        <a:t>再エネ電力を</a:t>
                      </a:r>
                      <a:r>
                        <a:rPr kumimoji="1" lang="en-US" altLang="ja-JP" sz="2000" baseline="0" dirty="0" smtClean="0">
                          <a:solidFill>
                            <a:schemeClr val="tx1"/>
                          </a:solidFill>
                          <a:latin typeface="+mn-ea"/>
                          <a:ea typeface="+mn-ea"/>
                        </a:rPr>
                        <a:t>1.5</a:t>
                      </a:r>
                      <a:r>
                        <a:rPr kumimoji="1" lang="ja-JP" altLang="en-US" sz="2000" baseline="0" dirty="0" smtClean="0">
                          <a:solidFill>
                            <a:schemeClr val="tx1"/>
                          </a:solidFill>
                          <a:latin typeface="+mn-ea"/>
                          <a:ea typeface="+mn-ea"/>
                        </a:rPr>
                        <a:t>℃シナリオに準ずる割合で調達することは、</a:t>
                      </a:r>
                      <a:r>
                        <a:rPr kumimoji="1" lang="en-US" altLang="ja-JP" sz="2000" baseline="0" dirty="0" smtClean="0">
                          <a:solidFill>
                            <a:schemeClr val="tx1"/>
                          </a:solidFill>
                          <a:latin typeface="+mn-ea"/>
                          <a:ea typeface="+mn-ea"/>
                        </a:rPr>
                        <a:t>Scope2</a:t>
                      </a:r>
                      <a:r>
                        <a:rPr kumimoji="1" lang="ja-JP" altLang="en-US" sz="2000" baseline="0" dirty="0" smtClean="0">
                          <a:solidFill>
                            <a:schemeClr val="tx1"/>
                          </a:solidFill>
                          <a:latin typeface="+mn-ea"/>
                          <a:ea typeface="+mn-ea"/>
                        </a:rPr>
                        <a:t>排出削減目標の代替案として認められる</a:t>
                      </a:r>
                      <a:endParaRPr kumimoji="1" lang="en-US" altLang="ja-JP" sz="2000" baseline="0"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0671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dirty="0" smtClean="0">
                          <a:solidFill>
                            <a:sysClr val="windowText" lastClr="000000"/>
                          </a:solidFill>
                          <a:latin typeface="+mn-ea"/>
                          <a:ea typeface="+mn-ea"/>
                        </a:rPr>
                        <a:t>Scope3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7800" indent="-177800">
                        <a:buClr>
                          <a:schemeClr val="tx1"/>
                        </a:buClr>
                        <a:buFont typeface="Arial" panose="020B0604020202020204" pitchFamily="34" charset="0"/>
                        <a:buChar char="•"/>
                      </a:pPr>
                      <a:r>
                        <a:rPr kumimoji="1" lang="en-US" altLang="ja-JP" sz="2000" baseline="0" dirty="0" smtClean="0">
                          <a:solidFill>
                            <a:srgbClr val="0000FF"/>
                          </a:solidFill>
                          <a:latin typeface="+mn-ea"/>
                          <a:ea typeface="+mn-ea"/>
                        </a:rPr>
                        <a:t>Scope3</a:t>
                      </a:r>
                      <a:r>
                        <a:rPr kumimoji="1" lang="ja-JP" altLang="en-US" sz="2000" baseline="0" dirty="0" smtClean="0">
                          <a:solidFill>
                            <a:srgbClr val="0000FF"/>
                          </a:solidFill>
                          <a:latin typeface="+mn-ea"/>
                          <a:ea typeface="+mn-ea"/>
                        </a:rPr>
                        <a:t>排出量が</a:t>
                      </a:r>
                      <a:r>
                        <a:rPr kumimoji="1" lang="en-US" altLang="ja-JP" sz="2000" baseline="0" dirty="0" smtClean="0">
                          <a:solidFill>
                            <a:srgbClr val="0000FF"/>
                          </a:solidFill>
                          <a:latin typeface="+mn-ea"/>
                          <a:ea typeface="+mn-ea"/>
                        </a:rPr>
                        <a:t>Scope1+2+3</a:t>
                      </a:r>
                      <a:r>
                        <a:rPr kumimoji="1" lang="ja-JP" altLang="en-US" sz="2000" baseline="0" dirty="0" smtClean="0">
                          <a:solidFill>
                            <a:srgbClr val="0000FF"/>
                          </a:solidFill>
                          <a:latin typeface="+mn-ea"/>
                          <a:ea typeface="+mn-ea"/>
                        </a:rPr>
                        <a:t>排出量合計の</a:t>
                      </a:r>
                      <a:r>
                        <a:rPr kumimoji="1" lang="en-US" altLang="ja-JP" sz="2000" baseline="0" dirty="0" smtClean="0">
                          <a:solidFill>
                            <a:srgbClr val="FF0000"/>
                          </a:solidFill>
                          <a:latin typeface="+mn-ea"/>
                          <a:ea typeface="+mn-ea"/>
                        </a:rPr>
                        <a:t>40</a:t>
                      </a:r>
                      <a:r>
                        <a:rPr kumimoji="1" lang="ja-JP" altLang="en-US" sz="2000" baseline="0" dirty="0" smtClean="0">
                          <a:solidFill>
                            <a:srgbClr val="FF0000"/>
                          </a:solidFill>
                          <a:latin typeface="+mn-ea"/>
                          <a:ea typeface="+mn-ea"/>
                        </a:rPr>
                        <a:t>％以上</a:t>
                      </a:r>
                      <a:r>
                        <a:rPr kumimoji="1" lang="ja-JP" altLang="en-US" sz="2000" baseline="0" dirty="0" smtClean="0">
                          <a:solidFill>
                            <a:srgbClr val="0000FF"/>
                          </a:solidFill>
                          <a:latin typeface="+mn-ea"/>
                          <a:ea typeface="+mn-ea"/>
                        </a:rPr>
                        <a:t>の場合に</a:t>
                      </a:r>
                      <a:r>
                        <a:rPr kumimoji="1" lang="en-US" altLang="ja-JP" sz="2000" baseline="0" dirty="0" smtClean="0">
                          <a:solidFill>
                            <a:srgbClr val="0000FF"/>
                          </a:solidFill>
                          <a:latin typeface="+mn-ea"/>
                          <a:ea typeface="+mn-ea"/>
                        </a:rPr>
                        <a:t>Scope3</a:t>
                      </a:r>
                      <a:r>
                        <a:rPr kumimoji="1" lang="ja-JP" altLang="en-US" sz="2000" baseline="0" dirty="0" smtClean="0">
                          <a:solidFill>
                            <a:srgbClr val="0000FF"/>
                          </a:solidFill>
                          <a:latin typeface="+mn-ea"/>
                          <a:ea typeface="+mn-ea"/>
                        </a:rPr>
                        <a:t>目標を設定。</a:t>
                      </a:r>
                      <a:endParaRPr kumimoji="1" lang="en-US" altLang="ja-JP" sz="2000" baseline="0" dirty="0" smtClean="0">
                        <a:solidFill>
                          <a:srgbClr val="0000FF"/>
                        </a:solidFill>
                        <a:latin typeface="+mn-ea"/>
                        <a:ea typeface="+mn-ea"/>
                      </a:endParaRPr>
                    </a:p>
                    <a:p>
                      <a:pPr marL="177800" indent="-177800">
                        <a:buClr>
                          <a:schemeClr val="tx1"/>
                        </a:buClr>
                        <a:buFont typeface="Arial" panose="020B0604020202020204" pitchFamily="34" charset="0"/>
                        <a:buChar char="•"/>
                      </a:pPr>
                      <a:r>
                        <a:rPr kumimoji="1" lang="en-US" altLang="ja-JP" sz="2000" kern="1200" baseline="0" dirty="0" smtClean="0">
                          <a:solidFill>
                            <a:srgbClr val="0000FF"/>
                          </a:solidFill>
                          <a:latin typeface="+mn-ea"/>
                          <a:ea typeface="+mn-ea"/>
                          <a:cs typeface="+mn-cs"/>
                        </a:rPr>
                        <a:t>Scope</a:t>
                      </a:r>
                      <a:r>
                        <a:rPr kumimoji="1" lang="ja-JP" altLang="en-US" sz="2000" kern="1200" baseline="0" dirty="0" smtClean="0">
                          <a:solidFill>
                            <a:srgbClr val="0000FF"/>
                          </a:solidFill>
                          <a:latin typeface="+mn-ea"/>
                          <a:ea typeface="+mn-ea"/>
                          <a:cs typeface="+mn-cs"/>
                        </a:rPr>
                        <a:t>３排出量全体の</a:t>
                      </a:r>
                      <a:r>
                        <a:rPr kumimoji="1" lang="en-US" altLang="ja-JP" sz="2000" kern="1200" baseline="0" dirty="0" smtClean="0">
                          <a:solidFill>
                            <a:srgbClr val="0000FF"/>
                          </a:solidFill>
                          <a:latin typeface="+mn-ea"/>
                          <a:ea typeface="+mn-ea"/>
                          <a:cs typeface="+mn-cs"/>
                        </a:rPr>
                        <a:t>2/3</a:t>
                      </a:r>
                      <a:r>
                        <a:rPr kumimoji="1" lang="ja-JP" altLang="en-US" sz="2000" kern="1200" baseline="0" dirty="0" smtClean="0">
                          <a:solidFill>
                            <a:srgbClr val="0000FF"/>
                          </a:solidFill>
                          <a:latin typeface="+mn-ea"/>
                          <a:ea typeface="+mn-ea"/>
                          <a:cs typeface="+mn-cs"/>
                        </a:rPr>
                        <a:t>をカバーする目標を、以下のいずれかまたは併用で設定すること。</a:t>
                      </a:r>
                    </a:p>
                    <a:p>
                      <a:pPr marL="0" indent="0">
                        <a:buFont typeface="Arial" panose="020B0604020202020204" pitchFamily="34" charset="0"/>
                        <a:buNone/>
                      </a:pPr>
                      <a:r>
                        <a:rPr kumimoji="1" lang="ja-JP" altLang="en-US" sz="2000" baseline="0" dirty="0" smtClean="0">
                          <a:solidFill>
                            <a:schemeClr val="tx1"/>
                          </a:solidFill>
                          <a:latin typeface="+mn-ea"/>
                          <a:ea typeface="+mn-ea"/>
                        </a:rPr>
                        <a:t>①</a:t>
                      </a:r>
                      <a:r>
                        <a:rPr kumimoji="1" lang="en-US" altLang="ja-JP" sz="2000" baseline="0" dirty="0" smtClean="0">
                          <a:solidFill>
                            <a:schemeClr val="tx1"/>
                          </a:solidFill>
                          <a:latin typeface="+mn-ea"/>
                          <a:ea typeface="+mn-ea"/>
                        </a:rPr>
                        <a:t>1</a:t>
                      </a:r>
                      <a:r>
                        <a:rPr kumimoji="1" lang="ja-JP" altLang="en-US" sz="2000" baseline="0" dirty="0" smtClean="0">
                          <a:solidFill>
                            <a:schemeClr val="tx1"/>
                          </a:solidFill>
                          <a:latin typeface="+mn-ea"/>
                          <a:ea typeface="+mn-ea"/>
                        </a:rPr>
                        <a:t>つ以上の排出削減目標を設定</a:t>
                      </a:r>
                    </a:p>
                    <a:p>
                      <a:pPr marL="0" indent="0">
                        <a:buFont typeface="Arial" panose="020B0604020202020204" pitchFamily="34" charset="0"/>
                        <a:buNone/>
                      </a:pPr>
                      <a:r>
                        <a:rPr kumimoji="1" lang="ja-JP" altLang="en-US" sz="2000" baseline="0" dirty="0" smtClean="0">
                          <a:solidFill>
                            <a:schemeClr val="tx1"/>
                          </a:solidFill>
                          <a:latin typeface="+mn-ea"/>
                          <a:ea typeface="+mn-ea"/>
                        </a:rPr>
                        <a:t>②サプライヤー</a:t>
                      </a:r>
                      <a:r>
                        <a:rPr kumimoji="1" lang="en-US" altLang="ja-JP" sz="2000" baseline="0" dirty="0" smtClean="0">
                          <a:solidFill>
                            <a:schemeClr val="tx1"/>
                          </a:solidFill>
                          <a:latin typeface="+mn-ea"/>
                          <a:ea typeface="+mn-ea"/>
                        </a:rPr>
                        <a:t>/</a:t>
                      </a:r>
                      <a:r>
                        <a:rPr kumimoji="1" lang="ja-JP" altLang="en-US" sz="2000" baseline="0" dirty="0" smtClean="0">
                          <a:solidFill>
                            <a:schemeClr val="tx1"/>
                          </a:solidFill>
                          <a:latin typeface="+mn-ea"/>
                          <a:ea typeface="+mn-ea"/>
                        </a:rPr>
                        <a:t>顧客・エンゲージメント目標を設定</a:t>
                      </a:r>
                      <a:endParaRPr kumimoji="1" lang="en-US" altLang="ja-JP" sz="2000" baseline="0" dirty="0" smtClean="0">
                        <a:solidFill>
                          <a:schemeClr val="tx1"/>
                        </a:solidFill>
                        <a:latin typeface="+mn-ea"/>
                        <a:ea typeface="+mn-ea"/>
                      </a:endParaRPr>
                    </a:p>
                    <a:p>
                      <a:pPr marL="177800" indent="-177800">
                        <a:buClr>
                          <a:schemeClr val="tx1"/>
                        </a:buClr>
                        <a:buFont typeface="Arial" panose="020B0604020202020204" pitchFamily="34" charset="0"/>
                        <a:buChar char="•"/>
                      </a:pPr>
                      <a:r>
                        <a:rPr kumimoji="1" lang="en-US" altLang="ja-JP" sz="2000" baseline="0" dirty="0" smtClean="0">
                          <a:solidFill>
                            <a:srgbClr val="0000FF"/>
                          </a:solidFill>
                          <a:latin typeface="+mn-ea"/>
                          <a:ea typeface="+mn-ea"/>
                        </a:rPr>
                        <a:t>Scope3</a:t>
                      </a:r>
                      <a:r>
                        <a:rPr kumimoji="1" lang="ja-JP" altLang="en-US" sz="2000" baseline="0" dirty="0" smtClean="0">
                          <a:solidFill>
                            <a:srgbClr val="0000FF"/>
                          </a:solidFill>
                          <a:latin typeface="+mn-ea"/>
                          <a:ea typeface="+mn-ea"/>
                        </a:rPr>
                        <a:t>の目標は「野心的」であることが求められる。「野心的」の水準は後述の詳細情報を参照。</a:t>
                      </a:r>
                      <a:endParaRPr kumimoji="1" lang="en-US" altLang="ja-JP" sz="2000" baseline="0"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281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dirty="0" smtClean="0">
                          <a:solidFill>
                            <a:sysClr val="windowText" lastClr="000000"/>
                          </a:solidFill>
                          <a:latin typeface="+mn-lt"/>
                          <a:ea typeface="+mn-ea"/>
                        </a:rPr>
                        <a:t>報告</a:t>
                      </a:r>
                      <a:endParaRPr kumimoji="1" lang="ja-JP" altLang="en-US"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dirty="0" smtClean="0">
                          <a:latin typeface="+mn-ea"/>
                          <a:ea typeface="+mn-ea"/>
                        </a:rPr>
                        <a:t>企業全体の</a:t>
                      </a:r>
                      <a:r>
                        <a:rPr kumimoji="1" lang="en-US" altLang="ja-JP" sz="2000" dirty="0" smtClean="0">
                          <a:latin typeface="+mn-ea"/>
                          <a:ea typeface="+mn-ea"/>
                        </a:rPr>
                        <a:t>GHG</a:t>
                      </a:r>
                      <a:r>
                        <a:rPr kumimoji="1" lang="ja-JP" altLang="en-US" sz="2000" dirty="0" smtClean="0">
                          <a:latin typeface="+mn-ea"/>
                          <a:ea typeface="+mn-ea"/>
                        </a:rPr>
                        <a:t>排出状況を毎年開示</a:t>
                      </a:r>
                      <a:endParaRPr kumimoji="1" lang="ja-JP" altLang="en-US" sz="20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281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dirty="0" smtClean="0">
                          <a:solidFill>
                            <a:sysClr val="windowText" lastClr="000000"/>
                          </a:solidFill>
                        </a:rPr>
                        <a:t>再計算</a:t>
                      </a:r>
                      <a:endParaRPr kumimoji="1" lang="ja-JP" altLang="en-US" sz="2200" b="1"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dirty="0" smtClean="0">
                          <a:latin typeface="+mn-ea"/>
                          <a:ea typeface="+mn-ea"/>
                        </a:rPr>
                        <a:t>最低でも</a:t>
                      </a:r>
                      <a:r>
                        <a:rPr kumimoji="1" lang="en-US" altLang="ja-JP" sz="2000" dirty="0" smtClean="0">
                          <a:latin typeface="+mn-ea"/>
                          <a:ea typeface="+mn-ea"/>
                        </a:rPr>
                        <a:t>5</a:t>
                      </a:r>
                      <a:r>
                        <a:rPr kumimoji="1" lang="ja-JP" altLang="en-US" sz="2000" dirty="0" smtClean="0">
                          <a:latin typeface="+mn-ea"/>
                          <a:ea typeface="+mn-ea"/>
                        </a:rPr>
                        <a:t>年ごとに目標の見直しが必要</a:t>
                      </a:r>
                      <a:endParaRPr kumimoji="1" lang="ja-JP" altLang="en-US" sz="20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847215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smtClean="0"/>
              <a:t>1.</a:t>
            </a:r>
            <a:r>
              <a:rPr lang="ja-JP" altLang="en-US" dirty="0" smtClean="0"/>
              <a:t>インベントリと範囲設定 </a:t>
            </a:r>
            <a:r>
              <a:rPr lang="en-US" altLang="ja-JP" dirty="0" smtClean="0"/>
              <a:t>1/4</a:t>
            </a:r>
            <a:endParaRPr kumimoji="1" lang="ja-JP" altLang="en-US" dirty="0"/>
          </a:p>
        </p:txBody>
      </p:sp>
      <p:sp>
        <p:nvSpPr>
          <p:cNvPr id="4" name="テキスト ボックス 47"/>
          <p:cNvSpPr txBox="1">
            <a:spLocks noChangeArrowheads="1"/>
          </p:cNvSpPr>
          <p:nvPr/>
        </p:nvSpPr>
        <p:spPr bwMode="auto">
          <a:xfrm>
            <a:off x="349979" y="1293912"/>
            <a:ext cx="979341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defRPr/>
            </a:pP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必須事項</a:t>
            </a:r>
            <a:r>
              <a:rPr lang="en-US" altLang="ja-JP" sz="2800" b="1" dirty="0">
                <a:solidFill>
                  <a:srgbClr val="000000"/>
                </a:solidFill>
                <a:latin typeface="Meiryo UI" panose="020B0604030504040204" pitchFamily="50" charset="-128"/>
                <a:ea typeface="Meiryo UI" panose="020B0604030504040204" pitchFamily="50" charset="-128"/>
              </a:rPr>
              <a:t>)</a:t>
            </a:r>
          </a:p>
          <a:p>
            <a:pPr marL="457200" indent="-457200" eaLnBrk="1" hangingPunct="1">
              <a:spcBef>
                <a:spcPts val="1200"/>
              </a:spcBef>
              <a:buFont typeface="Wingdings" panose="05000000000000000000" pitchFamily="2" charset="2"/>
              <a:buChar char="Ø"/>
              <a:defRPr/>
            </a:pPr>
            <a:r>
              <a:rPr lang="en-US" altLang="ja-JP" sz="2800" dirty="0">
                <a:solidFill>
                  <a:prstClr val="black"/>
                </a:solidFill>
                <a:latin typeface="Meiryo UI" panose="020B0604030504040204" pitchFamily="50" charset="-128"/>
                <a:ea typeface="Meiryo UI" panose="020B0604030504040204" pitchFamily="50" charset="-128"/>
              </a:rPr>
              <a:t>GHG</a:t>
            </a:r>
            <a:r>
              <a:rPr lang="ja-JP" altLang="en-US" sz="2800" dirty="0">
                <a:solidFill>
                  <a:prstClr val="black"/>
                </a:solidFill>
                <a:latin typeface="Meiryo UI" panose="020B0604030504040204" pitchFamily="50" charset="-128"/>
                <a:ea typeface="Meiryo UI" panose="020B0604030504040204" pitchFamily="50" charset="-128"/>
              </a:rPr>
              <a:t>プロトコル企業基準に則った、</a:t>
            </a:r>
            <a:r>
              <a:rPr lang="ja-JP" altLang="en-US" sz="3200" b="1" dirty="0">
                <a:solidFill>
                  <a:srgbClr val="FF0000"/>
                </a:solidFill>
                <a:latin typeface="Meiryo UI" panose="020B0604030504040204" pitchFamily="50" charset="-128"/>
                <a:ea typeface="Meiryo UI" panose="020B0604030504040204" pitchFamily="50" charset="-128"/>
              </a:rPr>
              <a:t>企業全体</a:t>
            </a:r>
            <a:r>
              <a:rPr lang="ja-JP" altLang="en-US" sz="2000" b="1" dirty="0">
                <a:solidFill>
                  <a:srgbClr val="FF0000"/>
                </a:solidFill>
                <a:latin typeface="Meiryo UI" panose="020B0604030504040204" pitchFamily="50" charset="-128"/>
                <a:ea typeface="Meiryo UI" panose="020B0604030504040204" pitchFamily="50" charset="-128"/>
              </a:rPr>
              <a:t>（子会社含む）</a:t>
            </a:r>
            <a:r>
              <a:rPr lang="ja-JP" altLang="en-US" sz="3200" b="1" dirty="0">
                <a:solidFill>
                  <a:srgbClr val="FF0000"/>
                </a:solidFill>
                <a:latin typeface="Meiryo UI" panose="020B0604030504040204" pitchFamily="50" charset="-128"/>
                <a:ea typeface="Meiryo UI" panose="020B0604030504040204" pitchFamily="50" charset="-128"/>
              </a:rPr>
              <a:t>の</a:t>
            </a:r>
            <a:r>
              <a:rPr lang="en-US" altLang="ja-JP" sz="3200" b="1" dirty="0">
                <a:solidFill>
                  <a:srgbClr val="FF0000"/>
                </a:solidFill>
                <a:latin typeface="Meiryo UI" panose="020B0604030504040204" pitchFamily="50" charset="-128"/>
                <a:ea typeface="Meiryo UI" panose="020B0604030504040204" pitchFamily="50" charset="-128"/>
              </a:rPr>
              <a:t>Scope1</a:t>
            </a:r>
            <a:r>
              <a:rPr lang="ja-JP" altLang="en-US" sz="3200" b="1" dirty="0" err="1">
                <a:solidFill>
                  <a:srgbClr val="FF0000"/>
                </a:solidFill>
                <a:latin typeface="Meiryo UI" panose="020B0604030504040204" pitchFamily="50" charset="-128"/>
                <a:ea typeface="Meiryo UI" panose="020B0604030504040204" pitchFamily="50" charset="-128"/>
              </a:rPr>
              <a:t>、</a:t>
            </a:r>
            <a:r>
              <a:rPr lang="en-US" altLang="ja-JP" sz="3200" b="1" dirty="0">
                <a:solidFill>
                  <a:srgbClr val="FF0000"/>
                </a:solidFill>
                <a:latin typeface="Meiryo UI" panose="020B0604030504040204" pitchFamily="50" charset="-128"/>
                <a:ea typeface="Meiryo UI" panose="020B0604030504040204" pitchFamily="50" charset="-128"/>
              </a:rPr>
              <a:t>2</a:t>
            </a:r>
            <a:r>
              <a:rPr lang="ja-JP" altLang="en-US" sz="3200" b="1" dirty="0">
                <a:solidFill>
                  <a:srgbClr val="FF0000"/>
                </a:solidFill>
                <a:latin typeface="Meiryo UI" panose="020B0604030504040204" pitchFamily="50" charset="-128"/>
                <a:ea typeface="Meiryo UI" panose="020B0604030504040204" pitchFamily="50" charset="-128"/>
              </a:rPr>
              <a:t>の排出量をおさえる</a:t>
            </a:r>
            <a:r>
              <a:rPr lang="ja-JP" altLang="en-US" sz="3200" dirty="0">
                <a:solidFill>
                  <a:srgbClr val="000000"/>
                </a:solidFill>
                <a:latin typeface="Meiryo UI" panose="020B0604030504040204" pitchFamily="50" charset="-128"/>
                <a:ea typeface="Meiryo UI" panose="020B0604030504040204" pitchFamily="50" charset="-128"/>
              </a:rPr>
              <a:t>必要がある</a:t>
            </a:r>
            <a:r>
              <a:rPr lang="ja-JP" altLang="en-US" sz="3200" dirty="0" smtClean="0">
                <a:solidFill>
                  <a:srgbClr val="000000"/>
                </a:solidFill>
                <a:latin typeface="Meiryo UI" panose="020B0604030504040204" pitchFamily="50" charset="-128"/>
                <a:ea typeface="Meiryo UI" panose="020B0604030504040204" pitchFamily="50" charset="-128"/>
              </a:rPr>
              <a:t>。</a:t>
            </a:r>
            <a:endParaRPr lang="en-US" altLang="ja-JP" sz="3200"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en-US" altLang="ja-JP" sz="2800" dirty="0">
                <a:solidFill>
                  <a:prstClr val="black"/>
                </a:solidFill>
                <a:latin typeface="Meiryo UI" panose="020B0604030504040204" pitchFamily="50" charset="-128"/>
                <a:ea typeface="Meiryo UI" panose="020B0604030504040204" pitchFamily="50" charset="-128"/>
              </a:rPr>
              <a:t>Scope1</a:t>
            </a:r>
            <a:r>
              <a:rPr lang="ja-JP" altLang="en-US" sz="2800" dirty="0">
                <a:solidFill>
                  <a:prstClr val="black"/>
                </a:solidFill>
                <a:latin typeface="Meiryo UI" panose="020B0604030504040204" pitchFamily="50" charset="-128"/>
                <a:ea typeface="Meiryo UI" panose="020B0604030504040204" pitchFamily="50" charset="-128"/>
              </a:rPr>
              <a:t>と</a:t>
            </a:r>
            <a:r>
              <a:rPr lang="en-US" altLang="ja-JP" sz="2800" dirty="0">
                <a:solidFill>
                  <a:prstClr val="black"/>
                </a:solidFill>
                <a:latin typeface="Meiryo UI" panose="020B0604030504040204" pitchFamily="50" charset="-128"/>
                <a:ea typeface="Meiryo UI" panose="020B0604030504040204" pitchFamily="50" charset="-128"/>
              </a:rPr>
              <a:t>2</a:t>
            </a:r>
            <a:r>
              <a:rPr lang="ja-JP" altLang="en-US" sz="2800" dirty="0">
                <a:solidFill>
                  <a:prstClr val="black"/>
                </a:solidFill>
                <a:latin typeface="Meiryo UI" panose="020B0604030504040204" pitchFamily="50" charset="-128"/>
                <a:ea typeface="Meiryo UI" panose="020B0604030504040204" pitchFamily="50" charset="-128"/>
              </a:rPr>
              <a:t>の排出量の</a:t>
            </a:r>
            <a:r>
              <a:rPr lang="en-US" altLang="ja-JP" sz="2800" dirty="0">
                <a:solidFill>
                  <a:prstClr val="black"/>
                </a:solidFill>
                <a:latin typeface="Meiryo UI" panose="020B0604030504040204" pitchFamily="50" charset="-128"/>
                <a:ea typeface="Meiryo UI" panose="020B0604030504040204" pitchFamily="50" charset="-128"/>
              </a:rPr>
              <a:t>5</a:t>
            </a:r>
            <a:r>
              <a:rPr lang="ja-JP" altLang="en-US" sz="2800" dirty="0">
                <a:solidFill>
                  <a:prstClr val="black"/>
                </a:solidFill>
                <a:latin typeface="Meiryo UI" panose="020B0604030504040204" pitchFamily="50" charset="-128"/>
                <a:ea typeface="Meiryo UI" panose="020B0604030504040204" pitchFamily="50" charset="-128"/>
              </a:rPr>
              <a:t>％程度（実績と目標の両者）を除外してもよい</a:t>
            </a:r>
            <a:r>
              <a:rPr lang="ja-JP" altLang="en-US" sz="2800" dirty="0" smtClean="0">
                <a:solidFill>
                  <a:prstClr val="black"/>
                </a:solidFill>
                <a:latin typeface="Meiryo UI" panose="020B0604030504040204" pitchFamily="50" charset="-128"/>
                <a:ea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rPr>
              <a:t>ただし、除外の理由については説明が必要。</a:t>
            </a:r>
            <a:endParaRPr lang="en-US" altLang="ja-JP" sz="2800" dirty="0">
              <a:solidFill>
                <a:prstClr val="black"/>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en-US" altLang="ja-JP" sz="2800" dirty="0">
                <a:solidFill>
                  <a:prstClr val="black"/>
                </a:solidFill>
                <a:latin typeface="Meiryo UI" panose="020B0604030504040204" pitchFamily="50" charset="-128"/>
                <a:ea typeface="Meiryo UI" panose="020B0604030504040204" pitchFamily="50" charset="-128"/>
              </a:rPr>
              <a:t>GHG</a:t>
            </a:r>
            <a:r>
              <a:rPr lang="ja-JP" altLang="en-US" sz="2800" dirty="0">
                <a:solidFill>
                  <a:prstClr val="black"/>
                </a:solidFill>
                <a:latin typeface="Meiryo UI" panose="020B0604030504040204" pitchFamily="50" charset="-128"/>
                <a:ea typeface="Meiryo UI" panose="020B0604030504040204" pitchFamily="50" charset="-128"/>
              </a:rPr>
              <a:t>プロトコル企業基準において必要とされるすべての温室効果</a:t>
            </a:r>
            <a:r>
              <a:rPr lang="ja-JP" altLang="en-US" sz="2800" dirty="0" smtClean="0">
                <a:solidFill>
                  <a:prstClr val="black"/>
                </a:solidFill>
                <a:latin typeface="Meiryo UI" panose="020B0604030504040204" pitchFamily="50" charset="-128"/>
                <a:ea typeface="Meiryo UI" panose="020B0604030504040204" pitchFamily="50" charset="-128"/>
              </a:rPr>
              <a:t>ガスに</a:t>
            </a:r>
            <a:r>
              <a:rPr lang="ja-JP" altLang="en-US" sz="2800" dirty="0">
                <a:solidFill>
                  <a:prstClr val="black"/>
                </a:solidFill>
                <a:latin typeface="Meiryo UI" panose="020B0604030504040204" pitchFamily="50" charset="-128"/>
                <a:ea typeface="Meiryo UI" panose="020B0604030504040204" pitchFamily="50" charset="-128"/>
              </a:rPr>
              <a:t>ついてカバーすること</a:t>
            </a:r>
            <a:r>
              <a:rPr lang="ja-JP" altLang="en-US" sz="2800" dirty="0" smtClean="0">
                <a:solidFill>
                  <a:prstClr val="black"/>
                </a:solidFill>
                <a:latin typeface="Meiryo UI" panose="020B0604030504040204" pitchFamily="50" charset="-128"/>
                <a:ea typeface="Meiryo UI" panose="020B0604030504040204" pitchFamily="50" charset="-128"/>
              </a:rPr>
              <a:t>。</a:t>
            </a:r>
            <a:endParaRPr lang="en-US" altLang="ja-JP" sz="28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79438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補足</a:t>
            </a:r>
            <a:r>
              <a:rPr kumimoji="1" lang="en-US" altLang="ja-JP" dirty="0" smtClean="0"/>
              <a:t>】GHG</a:t>
            </a:r>
            <a:r>
              <a:rPr kumimoji="1" lang="ja-JP" altLang="en-US" dirty="0" smtClean="0"/>
              <a:t>プロトコルにおける企業範囲とは？</a:t>
            </a:r>
            <a:endParaRPr kumimoji="1" lang="ja-JP" altLang="en-US" dirty="0"/>
          </a:p>
        </p:txBody>
      </p:sp>
      <p:sp>
        <p:nvSpPr>
          <p:cNvPr id="5" name="コンテンツ プレースホルダー 2"/>
          <p:cNvSpPr>
            <a:spLocks noGrp="1"/>
          </p:cNvSpPr>
          <p:nvPr>
            <p:ph sz="quarter" idx="12"/>
          </p:nvPr>
        </p:nvSpPr>
        <p:spPr>
          <a:xfrm>
            <a:off x="161925" y="1110920"/>
            <a:ext cx="10367963" cy="1019661"/>
          </a:xfrm>
        </p:spPr>
        <p:txBody>
          <a:bodyPr/>
          <a:lstStyle/>
          <a:p>
            <a:r>
              <a:rPr lang="ja-JP" altLang="en-US" dirty="0" smtClean="0"/>
              <a:t>グローバルルール（</a:t>
            </a:r>
            <a:r>
              <a:rPr lang="en-US" altLang="ja-JP" dirty="0" smtClean="0"/>
              <a:t>GHG</a:t>
            </a:r>
            <a:r>
              <a:rPr lang="ja-JP" altLang="en-US" dirty="0" smtClean="0"/>
              <a:t>プロトコル）では、自社＝自グループ</a:t>
            </a:r>
            <a:endParaRPr lang="en-US" altLang="ja-JP" dirty="0" smtClean="0"/>
          </a:p>
          <a:p>
            <a:r>
              <a:rPr lang="ja-JP" altLang="en-US" dirty="0" smtClean="0"/>
              <a:t>「支配力基準」と「出資比率基準」の</a:t>
            </a:r>
            <a:r>
              <a:rPr lang="en-US" altLang="ja-JP" dirty="0" smtClean="0"/>
              <a:t>2</a:t>
            </a:r>
            <a:r>
              <a:rPr lang="ja-JP" altLang="en-US" dirty="0"/>
              <a:t>種類</a:t>
            </a:r>
            <a:r>
              <a:rPr lang="ja-JP" altLang="en-US" dirty="0" smtClean="0"/>
              <a:t>のグループ</a:t>
            </a:r>
            <a:r>
              <a:rPr lang="ja-JP" altLang="en-US" dirty="0"/>
              <a:t>範囲</a:t>
            </a:r>
            <a:r>
              <a:rPr lang="ja-JP" altLang="en-US" dirty="0" smtClean="0"/>
              <a:t>があ</a:t>
            </a:r>
            <a:r>
              <a:rPr lang="ja-JP" altLang="en-US" dirty="0"/>
              <a:t>る</a:t>
            </a:r>
            <a:endParaRPr lang="en-US" altLang="ja-JP" dirty="0"/>
          </a:p>
        </p:txBody>
      </p:sp>
      <p:sp>
        <p:nvSpPr>
          <p:cNvPr id="6" name="Rectangle 39"/>
          <p:cNvSpPr>
            <a:spLocks noChangeArrowheads="1"/>
          </p:cNvSpPr>
          <p:nvPr/>
        </p:nvSpPr>
        <p:spPr bwMode="auto">
          <a:xfrm>
            <a:off x="503542" y="2309235"/>
            <a:ext cx="9399215" cy="478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04" tIns="43102" rIns="86204" bIns="43102"/>
          <a:lstStyle>
            <a:lvl1pPr marL="323850" indent="-323850" algn="l" defTabSz="862013" eaLnBrk="0" hangingPunct="0">
              <a:lnSpc>
                <a:spcPct val="110000"/>
              </a:lnSpc>
              <a:spcBef>
                <a:spcPct val="20000"/>
              </a:spcBef>
              <a:buClr>
                <a:srgbClr val="140078"/>
              </a:buClr>
              <a:buFont typeface="Wingdings" pitchFamily="2" charset="2"/>
              <a:buChar char="l"/>
              <a:tabLst>
                <a:tab pos="1524000" algn="l"/>
              </a:tabLst>
              <a:defRPr kumimoji="1">
                <a:solidFill>
                  <a:srgbClr val="140078"/>
                </a:solidFill>
                <a:latin typeface="Arial" pitchFamily="34" charset="0"/>
                <a:ea typeface="HGSｺﾞｼｯｸM" pitchFamily="50" charset="-128"/>
              </a:defRPr>
            </a:lvl1pPr>
            <a:lvl2pPr marL="884238" indent="-452438" algn="l" defTabSz="862013" eaLnBrk="0" hangingPunct="0">
              <a:lnSpc>
                <a:spcPct val="110000"/>
              </a:lnSpc>
              <a:spcBef>
                <a:spcPct val="20000"/>
              </a:spcBef>
              <a:buClr>
                <a:schemeClr val="tx1"/>
              </a:buClr>
              <a:buFont typeface="Wingdings" pitchFamily="2" charset="2"/>
              <a:buChar char="£"/>
              <a:tabLst>
                <a:tab pos="1524000" algn="l"/>
              </a:tabLst>
              <a:defRPr sz="1600">
                <a:solidFill>
                  <a:schemeClr val="tx1"/>
                </a:solidFill>
                <a:latin typeface="Arial" pitchFamily="34" charset="0"/>
                <a:ea typeface="HGSｺﾞｼｯｸM" pitchFamily="50" charset="-128"/>
              </a:defRPr>
            </a:lvl2pPr>
            <a:lvl3pPr marL="1524000" indent="-355600" algn="l" defTabSz="862013" eaLnBrk="0" hangingPunct="0">
              <a:lnSpc>
                <a:spcPct val="110000"/>
              </a:lnSpc>
              <a:spcBef>
                <a:spcPct val="20000"/>
              </a:spcBef>
              <a:buClr>
                <a:schemeClr val="tx1"/>
              </a:buClr>
              <a:buChar char="•"/>
              <a:tabLst>
                <a:tab pos="1524000" algn="l"/>
              </a:tabLst>
              <a:defRPr kumimoji="1" sz="1400">
                <a:solidFill>
                  <a:schemeClr val="tx1"/>
                </a:solidFill>
                <a:latin typeface="Arial" pitchFamily="34" charset="0"/>
                <a:ea typeface="HGSｺﾞｼｯｸM" pitchFamily="50" charset="-128"/>
              </a:defRPr>
            </a:lvl3pPr>
            <a:lvl4pPr marL="1931988"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4pPr>
            <a:lvl5pPr marL="2339975" indent="-228600" algn="l" defTabSz="862013" eaLnBrk="0" hangingPunct="0">
              <a:lnSpc>
                <a:spcPct val="110000"/>
              </a:lnSpc>
              <a:spcBef>
                <a:spcPct val="20000"/>
              </a:spcBef>
              <a:buChar char="»"/>
              <a:tabLst>
                <a:tab pos="1524000" algn="l"/>
              </a:tabLst>
              <a:defRPr kumimoji="1" sz="1200">
                <a:solidFill>
                  <a:schemeClr val="tx1"/>
                </a:solidFill>
                <a:latin typeface="Arial" pitchFamily="34" charset="0"/>
                <a:ea typeface="HGSｺﾞｼｯｸM" pitchFamily="50" charset="-128"/>
              </a:defRPr>
            </a:lvl5pPr>
            <a:lvl6pPr marL="27971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6pPr>
            <a:lvl7pPr marL="32543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7pPr>
            <a:lvl8pPr marL="37115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8pPr>
            <a:lvl9pPr marL="4168775" indent="-228600" defTabSz="862013" eaLnBrk="0" fontAlgn="base" hangingPunct="0">
              <a:lnSpc>
                <a:spcPct val="110000"/>
              </a:lnSpc>
              <a:spcBef>
                <a:spcPct val="20000"/>
              </a:spcBef>
              <a:spcAft>
                <a:spcPct val="0"/>
              </a:spcAft>
              <a:buChar char="»"/>
              <a:tabLst>
                <a:tab pos="1524000" algn="l"/>
              </a:tabLst>
              <a:defRPr kumimoji="1" sz="1200">
                <a:solidFill>
                  <a:schemeClr val="tx1"/>
                </a:solidFill>
                <a:latin typeface="Arial" pitchFamily="34" charset="0"/>
                <a:ea typeface="HGSｺﾞｼｯｸM" pitchFamily="50" charset="-128"/>
              </a:defRPr>
            </a:lvl9pPr>
          </a:lstStyle>
          <a:p>
            <a:pPr marL="0" lvl="1" indent="0" eaLnBrk="1" fontAlgn="base" hangingPunct="1">
              <a:spcBef>
                <a:spcPts val="0"/>
              </a:spcBef>
              <a:buClr>
                <a:srgbClr val="0000CC"/>
              </a:buClr>
              <a:buFont typeface="Wingdings" pitchFamily="2" charset="2"/>
              <a:buNone/>
              <a:tabLst>
                <a:tab pos="541338" algn="l"/>
              </a:tabLst>
              <a:defRPr/>
            </a:pPr>
            <a:r>
              <a:rPr kumimoji="0" lang="en-US" altLang="ja-JP" sz="2000" dirty="0" smtClean="0">
                <a:solidFill>
                  <a:prstClr val="black"/>
                </a:solidFill>
                <a:latin typeface="Meiryo UI" panose="020B0604030504040204" pitchFamily="50" charset="-128"/>
                <a:ea typeface="Meiryo UI" panose="020B0604030504040204" pitchFamily="50" charset="-128"/>
              </a:rPr>
              <a:t>【</a:t>
            </a:r>
            <a:r>
              <a:rPr kumimoji="0" lang="ja-JP" altLang="en-US" sz="2000" dirty="0">
                <a:solidFill>
                  <a:prstClr val="black"/>
                </a:solidFill>
                <a:latin typeface="Meiryo UI" panose="020B0604030504040204" pitchFamily="50" charset="-128"/>
                <a:ea typeface="Meiryo UI" panose="020B0604030504040204" pitchFamily="50" charset="-128"/>
              </a:rPr>
              <a:t>支配力基準</a:t>
            </a:r>
            <a:r>
              <a:rPr kumimoji="0" lang="en-US" altLang="ja-JP" sz="2000" dirty="0">
                <a:solidFill>
                  <a:prstClr val="black"/>
                </a:solidFill>
                <a:latin typeface="Meiryo UI" panose="020B0604030504040204" pitchFamily="50" charset="-128"/>
                <a:ea typeface="Meiryo UI" panose="020B0604030504040204" pitchFamily="50" charset="-128"/>
              </a:rPr>
              <a:t>】</a:t>
            </a:r>
          </a:p>
          <a:p>
            <a:pPr marL="533400" lvl="2" eaLnBrk="1" fontAlgn="base" hangingPunct="1">
              <a:lnSpc>
                <a:spcPct val="100000"/>
              </a:lnSpc>
              <a:spcBef>
                <a:spcPts val="600"/>
              </a:spcBef>
              <a:buClrTx/>
              <a:buFont typeface="Wingdings" panose="05000000000000000000" pitchFamily="2" charset="2"/>
              <a:buChar char="Ø"/>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関連会社の中で、</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901700" lvl="3" indent="-363538" eaLnBrk="1" fontAlgn="base" hangingPunct="1">
              <a:lnSpc>
                <a:spcPct val="100000"/>
              </a:lnSpc>
              <a:spcBef>
                <a:spcPts val="600"/>
              </a:spcBef>
              <a:buFont typeface="Arial" panose="020B0604020202020204" pitchFamily="34" charset="0"/>
              <a:buChar char="•"/>
              <a:tabLst>
                <a:tab pos="541338" algn="l"/>
                <a:tab pos="1435100" algn="l"/>
              </a:tabLst>
              <a:defRPr/>
            </a:pPr>
            <a:r>
              <a:rPr kumimoji="0" lang="ja-JP" altLang="en-US" sz="2000" u="sng" dirty="0">
                <a:solidFill>
                  <a:prstClr val="black"/>
                </a:solidFill>
                <a:latin typeface="Meiryo UI" panose="020B0604030504040204" pitchFamily="50" charset="-128"/>
                <a:ea typeface="Meiryo UI" panose="020B0604030504040204" pitchFamily="50" charset="-128"/>
              </a:rPr>
              <a:t>支配力を及ぼしている先</a:t>
            </a:r>
            <a:r>
              <a:rPr kumimoji="0" lang="ja-JP" altLang="en-US" sz="2000" dirty="0">
                <a:solidFill>
                  <a:prstClr val="black"/>
                </a:solidFill>
                <a:latin typeface="Meiryo UI" panose="020B0604030504040204" pitchFamily="50" charset="-128"/>
                <a:ea typeface="Meiryo UI" panose="020B0604030504040204" pitchFamily="50" charset="-128"/>
              </a:rPr>
              <a:t>については、相手先企業の排出量の</a:t>
            </a:r>
            <a:r>
              <a:rPr kumimoji="0" lang="en-US" altLang="ja-JP" sz="2000" u="sng" dirty="0">
                <a:solidFill>
                  <a:prstClr val="black"/>
                </a:solidFill>
                <a:latin typeface="Meiryo UI" panose="020B0604030504040204" pitchFamily="50" charset="-128"/>
                <a:ea typeface="Meiryo UI" panose="020B0604030504040204" pitchFamily="50" charset="-128"/>
              </a:rPr>
              <a:t>100%</a:t>
            </a:r>
            <a:r>
              <a:rPr kumimoji="0" lang="ja-JP" altLang="en-US" sz="2000" u="sng" dirty="0">
                <a:solidFill>
                  <a:prstClr val="black"/>
                </a:solidFill>
                <a:latin typeface="Meiryo UI" panose="020B0604030504040204" pitchFamily="50" charset="-128"/>
                <a:ea typeface="Meiryo UI" panose="020B0604030504040204" pitchFamily="50" charset="-128"/>
              </a:rPr>
              <a:t>を自社の排出量として計上</a:t>
            </a:r>
            <a:r>
              <a:rPr kumimoji="0" lang="ja-JP" altLang="en-US" sz="2000" dirty="0">
                <a:solidFill>
                  <a:prstClr val="black"/>
                </a:solidFill>
                <a:latin typeface="Meiryo UI" panose="020B0604030504040204" pitchFamily="50" charset="-128"/>
                <a:ea typeface="Meiryo UI" panose="020B0604030504040204" pitchFamily="50" charset="-128"/>
              </a:rPr>
              <a:t>、</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901700" lvl="3" indent="-363538" eaLnBrk="1" fontAlgn="base" hangingPunct="1">
              <a:lnSpc>
                <a:spcPct val="100000"/>
              </a:lnSpc>
              <a:spcBef>
                <a:spcPts val="600"/>
              </a:spcBef>
              <a:spcAft>
                <a:spcPts val="600"/>
              </a:spcAft>
              <a:buFont typeface="Arial" panose="020B0604020202020204" pitchFamily="34" charset="0"/>
              <a:buChar char="•"/>
              <a:tabLst>
                <a:tab pos="541338" algn="l"/>
              </a:tabLst>
              <a:defRPr/>
            </a:pPr>
            <a:r>
              <a:rPr kumimoji="0" lang="ja-JP" altLang="en-US" sz="2000" u="sng" dirty="0">
                <a:solidFill>
                  <a:prstClr val="black"/>
                </a:solidFill>
                <a:latin typeface="Meiryo UI" panose="020B0604030504040204" pitchFamily="50" charset="-128"/>
                <a:ea typeface="Meiryo UI" panose="020B0604030504040204" pitchFamily="50" charset="-128"/>
              </a:rPr>
              <a:t>支配力を及ぼしていない先</a:t>
            </a:r>
            <a:r>
              <a:rPr kumimoji="0" lang="ja-JP" altLang="en-US" sz="2000" dirty="0">
                <a:solidFill>
                  <a:prstClr val="black"/>
                </a:solidFill>
                <a:latin typeface="Meiryo UI" panose="020B0604030504040204" pitchFamily="50" charset="-128"/>
                <a:ea typeface="Meiryo UI" panose="020B0604030504040204" pitchFamily="50" charset="-128"/>
              </a:rPr>
              <a:t>については、相手先企業の排出量は、</a:t>
            </a:r>
            <a:r>
              <a:rPr kumimoji="0" lang="ja-JP" altLang="en-US" sz="2000" u="sng" dirty="0">
                <a:solidFill>
                  <a:prstClr val="black"/>
                </a:solidFill>
                <a:latin typeface="Meiryo UI" panose="020B0604030504040204" pitchFamily="50" charset="-128"/>
                <a:ea typeface="Meiryo UI" panose="020B0604030504040204" pitchFamily="50" charset="-128"/>
              </a:rPr>
              <a:t>自社の排出量と見なさない</a:t>
            </a:r>
            <a:r>
              <a:rPr kumimoji="0" lang="ja-JP" altLang="en-US" sz="2000" dirty="0">
                <a:solidFill>
                  <a:prstClr val="black"/>
                </a:solidFill>
                <a:latin typeface="Meiryo UI" panose="020B0604030504040204" pitchFamily="50" charset="-128"/>
                <a:ea typeface="Meiryo UI" panose="020B0604030504040204" pitchFamily="50" charset="-128"/>
              </a:rPr>
              <a:t>、とする考え方。</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533400" lvl="2" indent="-342900" eaLnBrk="1" fontAlgn="base" hangingPunct="1">
              <a:lnSpc>
                <a:spcPct val="100000"/>
              </a:lnSpc>
              <a:spcBef>
                <a:spcPts val="600"/>
              </a:spcBef>
              <a:buClrTx/>
              <a:buFont typeface="Wingdings" panose="05000000000000000000" pitchFamily="2" charset="2"/>
              <a:buChar char="Ø"/>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「支配力」は、株式保有割合を基準とする「</a:t>
            </a:r>
            <a:r>
              <a:rPr kumimoji="0" lang="ja-JP" altLang="en-US" sz="2000" dirty="0">
                <a:solidFill>
                  <a:srgbClr val="FF0000"/>
                </a:solidFill>
                <a:latin typeface="Meiryo UI" panose="020B0604030504040204" pitchFamily="50" charset="-128"/>
                <a:ea typeface="Meiryo UI" panose="020B0604030504040204" pitchFamily="50" charset="-128"/>
              </a:rPr>
              <a:t>財務支配力</a:t>
            </a:r>
            <a:r>
              <a:rPr kumimoji="0" lang="ja-JP" altLang="en-US" sz="2000" dirty="0">
                <a:solidFill>
                  <a:prstClr val="black"/>
                </a:solidFill>
                <a:latin typeface="Meiryo UI" panose="020B0604030504040204" pitchFamily="50" charset="-128"/>
                <a:ea typeface="Meiryo UI" panose="020B0604030504040204" pitchFamily="50" charset="-128"/>
              </a:rPr>
              <a:t>」と、実質的な経営の意思決定への影響力を基準とする「</a:t>
            </a:r>
            <a:r>
              <a:rPr kumimoji="0" lang="ja-JP" altLang="en-US" sz="2000" dirty="0">
                <a:solidFill>
                  <a:srgbClr val="FF0000"/>
                </a:solidFill>
                <a:latin typeface="Meiryo UI" panose="020B0604030504040204" pitchFamily="50" charset="-128"/>
                <a:ea typeface="Meiryo UI" panose="020B0604030504040204" pitchFamily="50" charset="-128"/>
              </a:rPr>
              <a:t>経営支配力</a:t>
            </a:r>
            <a:r>
              <a:rPr kumimoji="0" lang="ja-JP" altLang="en-US" sz="2000" dirty="0">
                <a:solidFill>
                  <a:prstClr val="black"/>
                </a:solidFill>
                <a:latin typeface="Meiryo UI" panose="020B0604030504040204" pitchFamily="50" charset="-128"/>
                <a:ea typeface="Meiryo UI" panose="020B0604030504040204" pitchFamily="50" charset="-128"/>
              </a:rPr>
              <a:t>」に分類される。</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901700" lvl="3" indent="-342900" eaLnBrk="1" fontAlgn="base" hangingPunct="1">
              <a:lnSpc>
                <a:spcPct val="100000"/>
              </a:lnSpc>
              <a:spcBef>
                <a:spcPts val="600"/>
              </a:spcBef>
              <a:spcAft>
                <a:spcPts val="600"/>
              </a:spcAft>
              <a:buFont typeface="Arial" panose="020B0604020202020204" pitchFamily="34" charset="0"/>
              <a:buChar char="•"/>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連結対象までを自社とする場合は、「財務支配力基準」に該当。</a:t>
            </a:r>
            <a:endParaRPr kumimoji="0" lang="en-US" altLang="ja-JP" sz="2000" dirty="0">
              <a:solidFill>
                <a:prstClr val="black"/>
              </a:solidFill>
              <a:latin typeface="Meiryo UI" panose="020B0604030504040204" pitchFamily="50" charset="-128"/>
              <a:ea typeface="Meiryo UI" panose="020B0604030504040204" pitchFamily="50" charset="-128"/>
            </a:endParaRPr>
          </a:p>
          <a:p>
            <a:pPr marL="558800" lvl="3" indent="0" eaLnBrk="1" fontAlgn="base" hangingPunct="1">
              <a:lnSpc>
                <a:spcPct val="100000"/>
              </a:lnSpc>
              <a:spcBef>
                <a:spcPts val="600"/>
              </a:spcBef>
              <a:spcAft>
                <a:spcPts val="600"/>
              </a:spcAft>
              <a:buClr>
                <a:srgbClr val="0000CC"/>
              </a:buClr>
              <a:buFontTx/>
              <a:buNone/>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　企業範囲について</a:t>
            </a:r>
            <a:r>
              <a:rPr kumimoji="0" lang="ja-JP" altLang="en-US" sz="2000" b="1" dirty="0">
                <a:solidFill>
                  <a:srgbClr val="FF0000"/>
                </a:solidFill>
                <a:latin typeface="Meiryo UI" panose="020B0604030504040204" pitchFamily="50" charset="-128"/>
                <a:ea typeface="Meiryo UI" panose="020B0604030504040204" pitchFamily="50" charset="-128"/>
              </a:rPr>
              <a:t>自社＋連結対象事業者</a:t>
            </a:r>
            <a:r>
              <a:rPr kumimoji="0" lang="ja-JP" altLang="en-US" sz="2000" dirty="0">
                <a:solidFill>
                  <a:prstClr val="black"/>
                </a:solidFill>
                <a:latin typeface="Meiryo UI" panose="020B0604030504040204" pitchFamily="50" charset="-128"/>
                <a:ea typeface="Meiryo UI" panose="020B0604030504040204" pitchFamily="50" charset="-128"/>
              </a:rPr>
              <a:t>と考えれば</a:t>
            </a:r>
            <a:r>
              <a:rPr kumimoji="0" lang="ja-JP" altLang="en-US" sz="2000" dirty="0" smtClean="0">
                <a:solidFill>
                  <a:prstClr val="black"/>
                </a:solidFill>
                <a:latin typeface="Meiryo UI" panose="020B0604030504040204" pitchFamily="50" charset="-128"/>
                <a:ea typeface="Meiryo UI" panose="020B0604030504040204" pitchFamily="50" charset="-128"/>
              </a:rPr>
              <a:t>よい</a:t>
            </a:r>
            <a:endParaRPr kumimoji="0" lang="en-US" altLang="ja-JP" sz="2000" dirty="0" smtClean="0">
              <a:solidFill>
                <a:prstClr val="black"/>
              </a:solidFill>
              <a:latin typeface="Meiryo UI" panose="020B0604030504040204" pitchFamily="50" charset="-128"/>
              <a:ea typeface="Meiryo UI" panose="020B0604030504040204" pitchFamily="50" charset="-128"/>
            </a:endParaRPr>
          </a:p>
          <a:p>
            <a:pPr marL="0" lvl="1" indent="0" defTabSz="914400" eaLnBrk="1" fontAlgn="base" hangingPunct="1">
              <a:lnSpc>
                <a:spcPct val="100000"/>
              </a:lnSpc>
              <a:spcBef>
                <a:spcPts val="0"/>
              </a:spcBef>
              <a:buClrTx/>
              <a:buFont typeface="Wingdings" pitchFamily="2" charset="2"/>
              <a:buNone/>
              <a:tabLst>
                <a:tab pos="541338" algn="l"/>
              </a:tabLst>
              <a:defRPr/>
            </a:pPr>
            <a:r>
              <a:rPr kumimoji="0" lang="en-US" altLang="ja-JP" sz="2000" dirty="0">
                <a:solidFill>
                  <a:prstClr val="black"/>
                </a:solidFill>
                <a:latin typeface="Meiryo UI" panose="020B0604030504040204" pitchFamily="50" charset="-128"/>
                <a:ea typeface="Meiryo UI" panose="020B0604030504040204" pitchFamily="50" charset="-128"/>
              </a:rPr>
              <a:t>【</a:t>
            </a:r>
            <a:r>
              <a:rPr kumimoji="0" lang="ja-JP" altLang="en-US" sz="2000" dirty="0">
                <a:solidFill>
                  <a:prstClr val="black"/>
                </a:solidFill>
                <a:latin typeface="Meiryo UI" panose="020B0604030504040204" pitchFamily="50" charset="-128"/>
                <a:ea typeface="Meiryo UI" panose="020B0604030504040204" pitchFamily="50" charset="-128"/>
              </a:rPr>
              <a:t>出資比率基準</a:t>
            </a:r>
            <a:r>
              <a:rPr kumimoji="0" lang="en-US" altLang="ja-JP" sz="2000" dirty="0">
                <a:solidFill>
                  <a:prstClr val="black"/>
                </a:solidFill>
                <a:latin typeface="Meiryo UI" panose="020B0604030504040204" pitchFamily="50" charset="-128"/>
                <a:ea typeface="Meiryo UI" panose="020B0604030504040204" pitchFamily="50" charset="-128"/>
              </a:rPr>
              <a:t>】</a:t>
            </a:r>
          </a:p>
          <a:p>
            <a:pPr marL="533400" lvl="2" eaLnBrk="1" fontAlgn="base" hangingPunct="1">
              <a:lnSpc>
                <a:spcPct val="100000"/>
              </a:lnSpc>
              <a:spcBef>
                <a:spcPts val="600"/>
              </a:spcBef>
              <a:buClrTx/>
              <a:buFont typeface="Wingdings" panose="05000000000000000000" pitchFamily="2" charset="2"/>
              <a:buChar char="Ø"/>
              <a:tabLst>
                <a:tab pos="541338" algn="l"/>
              </a:tabLst>
              <a:defRPr/>
            </a:pPr>
            <a:r>
              <a:rPr kumimoji="0" lang="ja-JP" altLang="en-US" sz="2000" dirty="0">
                <a:solidFill>
                  <a:prstClr val="black"/>
                </a:solidFill>
                <a:latin typeface="Meiryo UI" panose="020B0604030504040204" pitchFamily="50" charset="-128"/>
                <a:ea typeface="Meiryo UI" panose="020B0604030504040204" pitchFamily="50" charset="-128"/>
              </a:rPr>
              <a:t>株式保有している企業全てについて、対象企業の排出量の出資比率相当分を自社の排出量とする考え方。</a:t>
            </a:r>
            <a:endParaRPr kumimoji="0" lang="en-US" altLang="ja-JP" sz="20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46066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補足</a:t>
            </a:r>
            <a:r>
              <a:rPr kumimoji="1" lang="en-US" altLang="ja-JP" dirty="0" smtClean="0"/>
              <a:t>】</a:t>
            </a:r>
            <a:r>
              <a:rPr kumimoji="1" lang="ja-JP" altLang="en-US" dirty="0" smtClean="0"/>
              <a:t>企業範囲のイメージ</a:t>
            </a:r>
            <a:endParaRPr kumimoji="1" lang="ja-JP" altLang="en-US" dirty="0"/>
          </a:p>
        </p:txBody>
      </p:sp>
      <p:sp>
        <p:nvSpPr>
          <p:cNvPr id="7" name="円/楕円 6"/>
          <p:cNvSpPr/>
          <p:nvPr/>
        </p:nvSpPr>
        <p:spPr bwMode="auto">
          <a:xfrm>
            <a:off x="6174397" y="2104633"/>
            <a:ext cx="3595638" cy="3488307"/>
          </a:xfrm>
          <a:prstGeom prst="ellipse">
            <a:avLst/>
          </a:prstGeom>
          <a:solidFill>
            <a:sysClr val="window" lastClr="FFFFFF"/>
          </a:solidFill>
          <a:ln w="19050" cap="flat" cmpd="sng" algn="ctr">
            <a:solidFill>
              <a:srgbClr val="0099FF"/>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8" name="円/楕円 7"/>
          <p:cNvSpPr/>
          <p:nvPr/>
        </p:nvSpPr>
        <p:spPr bwMode="auto">
          <a:xfrm>
            <a:off x="6559928" y="2500895"/>
            <a:ext cx="2808312" cy="2724482"/>
          </a:xfrm>
          <a:prstGeom prst="ellipse">
            <a:avLst/>
          </a:prstGeom>
          <a:solidFill>
            <a:srgbClr val="4BACC6">
              <a:lumMod val="20000"/>
              <a:lumOff val="80000"/>
            </a:srgbClr>
          </a:solidFill>
          <a:ln w="19050" cap="flat" cmpd="sng" algn="ctr">
            <a:solidFill>
              <a:srgbClr val="0099FF"/>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marL="0" marR="0" lvl="0" indent="0" algn="ctr" defTabSz="862013"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smtClean="0">
              <a:ln>
                <a:noFill/>
              </a:ln>
              <a:solidFill>
                <a:prstClr val="black"/>
              </a:solidFill>
              <a:effectLst/>
              <a:uLnTx/>
              <a:uFillTx/>
              <a:latin typeface="HGP創英角ｺﾞｼｯｸUB" pitchFamily="50" charset="-128"/>
              <a:ea typeface="HGP創英角ｺﾞｼｯｸUB" pitchFamily="50" charset="-128"/>
            </a:endParaRPr>
          </a:p>
        </p:txBody>
      </p:sp>
      <p:sp>
        <p:nvSpPr>
          <p:cNvPr id="9" name="円/楕円 8"/>
          <p:cNvSpPr/>
          <p:nvPr/>
        </p:nvSpPr>
        <p:spPr bwMode="auto">
          <a:xfrm>
            <a:off x="7094449" y="3036655"/>
            <a:ext cx="1697727" cy="1647049"/>
          </a:xfrm>
          <a:prstGeom prst="ellipse">
            <a:avLst/>
          </a:prstGeom>
          <a:solidFill>
            <a:srgbClr val="EEECE1">
              <a:lumMod val="90000"/>
            </a:srgbClr>
          </a:solidFill>
          <a:ln w="19050" cap="flat" cmpd="sng" algn="ctr">
            <a:solidFill>
              <a:srgbClr val="0099FF"/>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10" name="円/楕円 9"/>
          <p:cNvSpPr/>
          <p:nvPr/>
        </p:nvSpPr>
        <p:spPr bwMode="auto">
          <a:xfrm>
            <a:off x="1705139" y="2645986"/>
            <a:ext cx="2592288" cy="2514906"/>
          </a:xfrm>
          <a:prstGeom prst="ellipse">
            <a:avLst/>
          </a:prstGeom>
          <a:solidFill>
            <a:srgbClr val="EEECE1">
              <a:lumMod val="90000"/>
            </a:srgbClr>
          </a:solidFill>
          <a:ln w="38100" cap="flat" cmpd="sng" algn="ctr">
            <a:solidFill>
              <a:srgbClr val="0099FF"/>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11" name="角丸四角形 10"/>
          <p:cNvSpPr/>
          <p:nvPr/>
        </p:nvSpPr>
        <p:spPr bwMode="auto">
          <a:xfrm>
            <a:off x="2569235"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panose="020B0604030504040204" pitchFamily="50" charset="-128"/>
                <a:cs typeface="Meiryo UI" panose="020B0604030504040204" pitchFamily="50" charset="-128"/>
              </a:rPr>
              <a:t>単体</a:t>
            </a:r>
          </a:p>
        </p:txBody>
      </p:sp>
      <p:sp>
        <p:nvSpPr>
          <p:cNvPr id="12" name="円/楕円 11"/>
          <p:cNvSpPr/>
          <p:nvPr/>
        </p:nvSpPr>
        <p:spPr bwMode="auto">
          <a:xfrm>
            <a:off x="4225419" y="300065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13" name="円/楕円 12"/>
          <p:cNvSpPr/>
          <p:nvPr/>
        </p:nvSpPr>
        <p:spPr bwMode="auto">
          <a:xfrm>
            <a:off x="3649355"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14" name="円/楕円 13"/>
          <p:cNvSpPr/>
          <p:nvPr/>
        </p:nvSpPr>
        <p:spPr bwMode="auto">
          <a:xfrm>
            <a:off x="3001283"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15" name="円/楕円 14"/>
          <p:cNvSpPr/>
          <p:nvPr/>
        </p:nvSpPr>
        <p:spPr bwMode="auto">
          <a:xfrm>
            <a:off x="3153683" y="4800852"/>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16" name="円/楕円 15"/>
          <p:cNvSpPr/>
          <p:nvPr/>
        </p:nvSpPr>
        <p:spPr bwMode="auto">
          <a:xfrm>
            <a:off x="2137187" y="4512820"/>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17" name="円/楕円 16"/>
          <p:cNvSpPr/>
          <p:nvPr/>
        </p:nvSpPr>
        <p:spPr bwMode="auto">
          <a:xfrm>
            <a:off x="2289587" y="314466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18" name="円/楕円 17"/>
          <p:cNvSpPr/>
          <p:nvPr/>
        </p:nvSpPr>
        <p:spPr bwMode="auto">
          <a:xfrm>
            <a:off x="2321399" y="226151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19" name="円/楕円 18"/>
          <p:cNvSpPr/>
          <p:nvPr/>
        </p:nvSpPr>
        <p:spPr bwMode="auto">
          <a:xfrm>
            <a:off x="1705139" y="2519461"/>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0" name="円/楕円 19"/>
          <p:cNvSpPr/>
          <p:nvPr/>
        </p:nvSpPr>
        <p:spPr bwMode="auto">
          <a:xfrm>
            <a:off x="3073291" y="278462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1" name="円/楕円 20"/>
          <p:cNvSpPr/>
          <p:nvPr/>
        </p:nvSpPr>
        <p:spPr bwMode="auto">
          <a:xfrm>
            <a:off x="1417107" y="2918515"/>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2" name="円/楕円 21"/>
          <p:cNvSpPr/>
          <p:nvPr/>
        </p:nvSpPr>
        <p:spPr bwMode="auto">
          <a:xfrm>
            <a:off x="1057067" y="4044768"/>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3" name="円/楕円 22"/>
          <p:cNvSpPr/>
          <p:nvPr/>
        </p:nvSpPr>
        <p:spPr bwMode="auto">
          <a:xfrm>
            <a:off x="1993171" y="5016876"/>
            <a:ext cx="216024" cy="216024"/>
          </a:xfrm>
          <a:prstGeom prst="ellipse">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4" name="円/楕円 23"/>
          <p:cNvSpPr/>
          <p:nvPr/>
        </p:nvSpPr>
        <p:spPr bwMode="auto">
          <a:xfrm>
            <a:off x="2569235" y="5418294"/>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5" name="円/楕円 24"/>
          <p:cNvSpPr/>
          <p:nvPr/>
        </p:nvSpPr>
        <p:spPr bwMode="auto">
          <a:xfrm>
            <a:off x="4009395" y="5052880"/>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6" name="円/楕円 25"/>
          <p:cNvSpPr/>
          <p:nvPr/>
        </p:nvSpPr>
        <p:spPr bwMode="auto">
          <a:xfrm>
            <a:off x="4441443" y="426079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7" name="円/楕円 26"/>
          <p:cNvSpPr/>
          <p:nvPr/>
        </p:nvSpPr>
        <p:spPr bwMode="auto">
          <a:xfrm>
            <a:off x="3793371" y="247808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28" name="円/楕円 27"/>
          <p:cNvSpPr/>
          <p:nvPr/>
        </p:nvSpPr>
        <p:spPr bwMode="auto">
          <a:xfrm>
            <a:off x="3001283"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cxnSp>
        <p:nvCxnSpPr>
          <p:cNvPr id="29" name="直線矢印コネクタ 28"/>
          <p:cNvCxnSpPr>
            <a:stCxn id="11" idx="2"/>
          </p:cNvCxnSpPr>
          <p:nvPr/>
        </p:nvCxnSpPr>
        <p:spPr bwMode="auto">
          <a:xfrm flipH="1">
            <a:off x="2577619" y="4152780"/>
            <a:ext cx="423664" cy="792088"/>
          </a:xfrm>
          <a:prstGeom prst="straightConnector1">
            <a:avLst/>
          </a:prstGeom>
          <a:noFill/>
          <a:ln w="76200" cap="flat" cmpd="sng" algn="ctr">
            <a:solidFill>
              <a:srgbClr val="0099FF"/>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角丸四角形吹き出し 29"/>
          <p:cNvSpPr/>
          <p:nvPr/>
        </p:nvSpPr>
        <p:spPr bwMode="auto">
          <a:xfrm>
            <a:off x="727280" y="5694565"/>
            <a:ext cx="4536504" cy="1362778"/>
          </a:xfrm>
          <a:prstGeom prst="wedgeRoundRectCallout">
            <a:avLst>
              <a:gd name="adj1" fmla="val -4502"/>
              <a:gd name="adj2" fmla="val -42464"/>
              <a:gd name="adj3" fmla="val 16667"/>
            </a:avLst>
          </a:prstGeom>
          <a:solidFill>
            <a:srgbClr val="C0504D">
              <a:lumMod val="20000"/>
              <a:lumOff val="80000"/>
            </a:srgbClr>
          </a:solidFill>
          <a:ln w="9525" cap="flat" cmpd="sng" algn="ctr">
            <a:solidFill>
              <a:sysClr val="windowText" lastClr="000000"/>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panose="020B0604030504040204" pitchFamily="50" charset="-128"/>
                <a:cs typeface="Meiryo UI" panose="020B0604030504040204" pitchFamily="50" charset="-128"/>
              </a:rPr>
              <a:t>支配力内の関係会社の排出量は</a:t>
            </a:r>
            <a:r>
              <a:rPr kumimoji="0" lang="en-US" altLang="ja-JP" sz="2400" kern="0" dirty="0" smtClean="0">
                <a:solidFill>
                  <a:prstClr val="black"/>
                </a:solidFill>
                <a:latin typeface="Meiryo UI" panose="020B0604030504040204" pitchFamily="50" charset="-128"/>
                <a:cs typeface="Meiryo UI" panose="020B0604030504040204" pitchFamily="50" charset="-128"/>
              </a:rPr>
              <a:t>100%</a:t>
            </a:r>
            <a:r>
              <a:rPr kumimoji="0" lang="ja-JP" altLang="en-US" sz="2400" kern="0" dirty="0" smtClean="0">
                <a:solidFill>
                  <a:prstClr val="black"/>
                </a:solidFill>
                <a:latin typeface="Meiryo UI" panose="020B0604030504040204" pitchFamily="50" charset="-128"/>
                <a:cs typeface="Meiryo UI" panose="020B0604030504040204" pitchFamily="50" charset="-128"/>
              </a:rPr>
              <a:t>自社分に計上</a:t>
            </a:r>
            <a:endParaRPr kumimoji="0" lang="en-US" altLang="ja-JP" sz="2400" kern="0" dirty="0" smtClea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2400" b="1" kern="0" dirty="0" smtClean="0">
                <a:solidFill>
                  <a:srgbClr val="FC0019"/>
                </a:solidFill>
                <a:latin typeface="Meiryo UI" panose="020B0604030504040204" pitchFamily="50" charset="-128"/>
                <a:cs typeface="Meiryo UI" panose="020B0604030504040204" pitchFamily="50" charset="-128"/>
              </a:rPr>
              <a:t>（支配力外は</a:t>
            </a:r>
            <a:r>
              <a:rPr kumimoji="0" lang="en-US" altLang="ja-JP" sz="2400" b="1" kern="0" dirty="0" smtClean="0">
                <a:solidFill>
                  <a:srgbClr val="FC0019"/>
                </a:solidFill>
                <a:latin typeface="Meiryo UI" panose="020B0604030504040204" pitchFamily="50" charset="-128"/>
                <a:cs typeface="Meiryo UI" panose="020B0604030504040204" pitchFamily="50" charset="-128"/>
              </a:rPr>
              <a:t>0%</a:t>
            </a:r>
            <a:r>
              <a:rPr kumimoji="0" lang="ja-JP" altLang="en-US" sz="2400" b="1" kern="0" dirty="0" smtClean="0">
                <a:solidFill>
                  <a:srgbClr val="FC0019"/>
                </a:solidFill>
                <a:latin typeface="Meiryo UI" panose="020B0604030504040204" pitchFamily="50" charset="-128"/>
                <a:cs typeface="Meiryo UI" panose="020B0604030504040204" pitchFamily="50" charset="-128"/>
              </a:rPr>
              <a:t>計上）</a:t>
            </a:r>
            <a:endParaRPr kumimoji="0" lang="ja-JP" altLang="en-US" sz="2400" kern="0" dirty="0" smtClean="0">
              <a:solidFill>
                <a:prstClr val="black"/>
              </a:solidFill>
              <a:latin typeface="Meiryo UI" panose="020B0604030504040204" pitchFamily="50" charset="-128"/>
              <a:cs typeface="Meiryo UI" panose="020B0604030504040204" pitchFamily="50" charset="-128"/>
            </a:endParaRPr>
          </a:p>
        </p:txBody>
      </p:sp>
      <p:sp>
        <p:nvSpPr>
          <p:cNvPr id="31" name="円/楕円 30"/>
          <p:cNvSpPr/>
          <p:nvPr/>
        </p:nvSpPr>
        <p:spPr bwMode="auto">
          <a:xfrm>
            <a:off x="3001283" y="2262059"/>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32" name="テキスト ボックス 31"/>
          <p:cNvSpPr txBox="1"/>
          <p:nvPr/>
        </p:nvSpPr>
        <p:spPr>
          <a:xfrm>
            <a:off x="432246" y="3349371"/>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関係会社</a:t>
            </a:r>
          </a:p>
        </p:txBody>
      </p:sp>
      <p:sp>
        <p:nvSpPr>
          <p:cNvPr id="33" name="正方形/長方形 32"/>
          <p:cNvSpPr/>
          <p:nvPr/>
        </p:nvSpPr>
        <p:spPr>
          <a:xfrm>
            <a:off x="1386854" y="4966063"/>
            <a:ext cx="1107996"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dirty="0" smtClean="0">
                <a:solidFill>
                  <a:srgbClr val="FC0019"/>
                </a:solidFill>
                <a:latin typeface="Meiryo UI" panose="020B0604030504040204" pitchFamily="50" charset="-128"/>
                <a:cs typeface="Meiryo UI" panose="020B0604030504040204" pitchFamily="50" charset="-128"/>
              </a:rPr>
              <a:t>支配力</a:t>
            </a:r>
            <a:endParaRPr kumimoji="0" lang="ja-JP" altLang="en-US" sz="2000" b="1" kern="0" dirty="0" smtClean="0">
              <a:solidFill>
                <a:srgbClr val="FC0019"/>
              </a:solidFill>
              <a:latin typeface="ＭＳ Ｐゴシック" charset="-128"/>
              <a:ea typeface="ＭＳ Ｐゴシック" charset="-128"/>
            </a:endParaRPr>
          </a:p>
        </p:txBody>
      </p:sp>
      <p:sp>
        <p:nvSpPr>
          <p:cNvPr id="34" name="角丸四角形 33"/>
          <p:cNvSpPr/>
          <p:nvPr/>
        </p:nvSpPr>
        <p:spPr bwMode="auto">
          <a:xfrm>
            <a:off x="7496032"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dirty="0" smtClean="0">
                <a:solidFill>
                  <a:prstClr val="black"/>
                </a:solidFill>
                <a:latin typeface="Meiryo UI" panose="020B0604030504040204" pitchFamily="50" charset="-128"/>
                <a:cs typeface="Meiryo UI" panose="020B0604030504040204" pitchFamily="50" charset="-128"/>
              </a:rPr>
              <a:t>単体</a:t>
            </a:r>
          </a:p>
        </p:txBody>
      </p:sp>
      <p:sp>
        <p:nvSpPr>
          <p:cNvPr id="35" name="円/楕円 34"/>
          <p:cNvSpPr/>
          <p:nvPr/>
        </p:nvSpPr>
        <p:spPr bwMode="auto">
          <a:xfrm>
            <a:off x="9152216" y="303665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36" name="円/楕円 35"/>
          <p:cNvSpPr/>
          <p:nvPr/>
        </p:nvSpPr>
        <p:spPr bwMode="auto">
          <a:xfrm>
            <a:off x="8576152"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37" name="円/楕円 36"/>
          <p:cNvSpPr/>
          <p:nvPr/>
        </p:nvSpPr>
        <p:spPr bwMode="auto">
          <a:xfrm>
            <a:off x="7928080"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38" name="円/楕円 37"/>
          <p:cNvSpPr/>
          <p:nvPr/>
        </p:nvSpPr>
        <p:spPr bwMode="auto">
          <a:xfrm>
            <a:off x="8080480" y="4800852"/>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39" name="円/楕円 38"/>
          <p:cNvSpPr/>
          <p:nvPr/>
        </p:nvSpPr>
        <p:spPr bwMode="auto">
          <a:xfrm>
            <a:off x="6930579" y="4235256"/>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0" name="円/楕円 39"/>
          <p:cNvSpPr/>
          <p:nvPr/>
        </p:nvSpPr>
        <p:spPr bwMode="auto">
          <a:xfrm>
            <a:off x="7216384" y="314466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1" name="円/楕円 40"/>
          <p:cNvSpPr/>
          <p:nvPr/>
        </p:nvSpPr>
        <p:spPr bwMode="auto">
          <a:xfrm>
            <a:off x="6631936" y="2537974"/>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2" name="円/楕円 41"/>
          <p:cNvSpPr/>
          <p:nvPr/>
        </p:nvSpPr>
        <p:spPr bwMode="auto">
          <a:xfrm>
            <a:off x="8000088" y="278462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3" name="円/楕円 42"/>
          <p:cNvSpPr/>
          <p:nvPr/>
        </p:nvSpPr>
        <p:spPr bwMode="auto">
          <a:xfrm>
            <a:off x="6343904" y="293702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4" name="円/楕円 43"/>
          <p:cNvSpPr/>
          <p:nvPr/>
        </p:nvSpPr>
        <p:spPr bwMode="auto">
          <a:xfrm>
            <a:off x="5803844" y="408077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5" name="円/楕円 44"/>
          <p:cNvSpPr/>
          <p:nvPr/>
        </p:nvSpPr>
        <p:spPr bwMode="auto">
          <a:xfrm>
            <a:off x="6578357" y="4692840"/>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6" name="円/楕円 45"/>
          <p:cNvSpPr/>
          <p:nvPr/>
        </p:nvSpPr>
        <p:spPr bwMode="auto">
          <a:xfrm>
            <a:off x="9038453" y="485500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7" name="円/楕円 46"/>
          <p:cNvSpPr/>
          <p:nvPr/>
        </p:nvSpPr>
        <p:spPr bwMode="auto">
          <a:xfrm>
            <a:off x="9368240" y="42967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8" name="円/楕円 47"/>
          <p:cNvSpPr/>
          <p:nvPr/>
        </p:nvSpPr>
        <p:spPr bwMode="auto">
          <a:xfrm>
            <a:off x="8720168" y="24965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sp>
        <p:nvSpPr>
          <p:cNvPr id="49" name="円/楕円 48"/>
          <p:cNvSpPr/>
          <p:nvPr/>
        </p:nvSpPr>
        <p:spPr bwMode="auto">
          <a:xfrm>
            <a:off x="7928080"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a:ex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smtClean="0">
              <a:solidFill>
                <a:prstClr val="black"/>
              </a:solidFill>
              <a:latin typeface="HGP創英角ｺﾞｼｯｸUB" pitchFamily="50" charset="-128"/>
              <a:ea typeface="HGP創英角ｺﾞｼｯｸUB" pitchFamily="50" charset="-128"/>
            </a:endParaRPr>
          </a:p>
        </p:txBody>
      </p:sp>
      <p:cxnSp>
        <p:nvCxnSpPr>
          <p:cNvPr id="50" name="直線矢印コネクタ 49"/>
          <p:cNvCxnSpPr/>
          <p:nvPr/>
        </p:nvCxnSpPr>
        <p:spPr bwMode="auto">
          <a:xfrm flipH="1">
            <a:off x="7141718" y="4188784"/>
            <a:ext cx="650730" cy="1216613"/>
          </a:xfrm>
          <a:prstGeom prst="straightConnector1">
            <a:avLst/>
          </a:prstGeom>
          <a:noFill/>
          <a:ln w="76200" cap="flat" cmpd="sng" algn="ctr">
            <a:solidFill>
              <a:srgbClr val="0099FF"/>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正方形/長方形 50"/>
          <p:cNvSpPr/>
          <p:nvPr/>
        </p:nvSpPr>
        <p:spPr>
          <a:xfrm>
            <a:off x="7554790" y="5246871"/>
            <a:ext cx="1415772"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dirty="0" smtClean="0">
                <a:solidFill>
                  <a:srgbClr val="FC0019"/>
                </a:solidFill>
                <a:latin typeface="Meiryo UI" panose="020B0604030504040204" pitchFamily="50" charset="-128"/>
                <a:cs typeface="Meiryo UI" panose="020B0604030504040204" pitchFamily="50" charset="-128"/>
              </a:rPr>
              <a:t>出資比率</a:t>
            </a:r>
            <a:endParaRPr kumimoji="0" lang="ja-JP" altLang="en-US" sz="2000" b="1" kern="0" dirty="0" smtClean="0">
              <a:solidFill>
                <a:srgbClr val="FC0019"/>
              </a:solidFill>
              <a:latin typeface="ＭＳ Ｐゴシック" charset="-128"/>
              <a:ea typeface="ＭＳ Ｐゴシック" charset="-128"/>
            </a:endParaRPr>
          </a:p>
        </p:txBody>
      </p:sp>
      <p:sp>
        <p:nvSpPr>
          <p:cNvPr id="52" name="角丸四角形吹き出し 51"/>
          <p:cNvSpPr/>
          <p:nvPr/>
        </p:nvSpPr>
        <p:spPr bwMode="auto">
          <a:xfrm>
            <a:off x="5479808" y="5845267"/>
            <a:ext cx="4536504" cy="1217450"/>
          </a:xfrm>
          <a:prstGeom prst="wedgeRoundRectCallout">
            <a:avLst>
              <a:gd name="adj1" fmla="val -7489"/>
              <a:gd name="adj2" fmla="val -38115"/>
              <a:gd name="adj3" fmla="val 16667"/>
            </a:avLst>
          </a:prstGeom>
          <a:solidFill>
            <a:sysClr val="window" lastClr="FFFFFF"/>
          </a:solidFill>
          <a:ln w="9525" cap="flat" cmpd="sng" algn="ctr">
            <a:solidFill>
              <a:sysClr val="windowText" lastClr="000000"/>
            </a:solidFill>
            <a:prstDash val="solid"/>
            <a:round/>
            <a:headEnd type="none" w="med" len="med"/>
            <a:tailEnd type="none" w="med" len="med"/>
          </a:ln>
          <a:effectLst/>
          <a:ex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b="1" kern="0" dirty="0" smtClean="0">
                <a:solidFill>
                  <a:srgbClr val="FC0019"/>
                </a:solidFill>
                <a:latin typeface="Meiryo UI" panose="020B0604030504040204" pitchFamily="50" charset="-128"/>
                <a:cs typeface="Meiryo UI" panose="020B0604030504040204" pitchFamily="50" charset="-128"/>
              </a:rPr>
              <a:t>出資先の排出量は、出資比率に比例して自社分として計上</a:t>
            </a:r>
            <a:endParaRPr kumimoji="0" lang="en-US" altLang="ja-JP" sz="2400" b="1" kern="0" dirty="0" smtClean="0">
              <a:solidFill>
                <a:srgbClr val="FC0019"/>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a:xfrm>
            <a:off x="5608744" y="3255513"/>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関係会社</a:t>
            </a:r>
          </a:p>
        </p:txBody>
      </p:sp>
      <p:sp>
        <p:nvSpPr>
          <p:cNvPr id="54" name="テキスト ボックス 53"/>
          <p:cNvSpPr txBox="1"/>
          <p:nvPr/>
        </p:nvSpPr>
        <p:spPr>
          <a:xfrm>
            <a:off x="594767" y="1158061"/>
            <a:ext cx="5101066" cy="1052596"/>
          </a:xfrm>
          <a:prstGeom prst="rect">
            <a:avLst/>
          </a:prstGeom>
          <a:noFill/>
        </p:spPr>
        <p:txBody>
          <a:bodyPr wrap="square" rtlCol="0">
            <a:spAutoFit/>
          </a:bodyPr>
          <a:lstStyle/>
          <a:p>
            <a:pPr algn="ctr" defTabSz="914400" fontAlgn="base">
              <a:lnSpc>
                <a:spcPct val="120000"/>
              </a:lnSpc>
              <a:spcBef>
                <a:spcPct val="0"/>
              </a:spcBef>
            </a:pPr>
            <a:r>
              <a:rPr lang="ja-JP" altLang="en-US" sz="2800" b="1" u="sng" dirty="0">
                <a:solidFill>
                  <a:srgbClr val="FC0019"/>
                </a:solidFill>
                <a:latin typeface="Meiryo UI" panose="020B0604030504040204" pitchFamily="50" charset="-128"/>
                <a:cs typeface="Meiryo UI" panose="020B0604030504040204" pitchFamily="50" charset="-128"/>
              </a:rPr>
              <a:t>支配力基準</a:t>
            </a:r>
            <a:endParaRPr lang="en-US" altLang="ja-JP" sz="2800" b="1" u="sng" dirty="0">
              <a:solidFill>
                <a:srgbClr val="FC0019"/>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spcAft>
                <a:spcPct val="70000"/>
              </a:spcAft>
            </a:pPr>
            <a:r>
              <a:rPr lang="ja-JP" altLang="en-US" sz="2400" b="1" dirty="0">
                <a:solidFill>
                  <a:srgbClr val="FC0019"/>
                </a:solidFill>
                <a:latin typeface="Meiryo UI" panose="020B0604030504040204" pitchFamily="50" charset="-128"/>
                <a:cs typeface="Meiryo UI" panose="020B0604030504040204" pitchFamily="50" charset="-128"/>
              </a:rPr>
              <a:t>（財務支配</a:t>
            </a:r>
            <a:r>
              <a:rPr lang="en-US" altLang="ja-JP" sz="2400" b="1" dirty="0">
                <a:solidFill>
                  <a:srgbClr val="FC0019"/>
                </a:solidFill>
                <a:latin typeface="Meiryo UI" panose="020B0604030504040204" pitchFamily="50" charset="-128"/>
                <a:cs typeface="Meiryo UI" panose="020B0604030504040204" pitchFamily="50" charset="-128"/>
              </a:rPr>
              <a:t>or</a:t>
            </a:r>
            <a:r>
              <a:rPr lang="ja-JP" altLang="en-US" sz="2400" b="1" dirty="0">
                <a:solidFill>
                  <a:srgbClr val="FC0019"/>
                </a:solidFill>
                <a:latin typeface="Meiryo UI" panose="020B0604030504040204" pitchFamily="50" charset="-128"/>
                <a:cs typeface="Meiryo UI" panose="020B0604030504040204" pitchFamily="50" charset="-128"/>
              </a:rPr>
              <a:t>経営支配の２種）</a:t>
            </a:r>
          </a:p>
        </p:txBody>
      </p:sp>
      <p:sp>
        <p:nvSpPr>
          <p:cNvPr id="55" name="テキスト ボックス 54"/>
          <p:cNvSpPr txBox="1"/>
          <p:nvPr/>
        </p:nvSpPr>
        <p:spPr>
          <a:xfrm>
            <a:off x="6457667" y="1282913"/>
            <a:ext cx="2977819" cy="523220"/>
          </a:xfrm>
          <a:prstGeom prst="rect">
            <a:avLst/>
          </a:prstGeom>
          <a:noFill/>
        </p:spPr>
        <p:txBody>
          <a:bodyPr wrap="square" rtlCol="0">
            <a:spAutoFit/>
          </a:bodyPr>
          <a:lstStyle/>
          <a:p>
            <a:pPr algn="ctr" defTabSz="914400" fontAlgn="base">
              <a:lnSpc>
                <a:spcPct val="120000"/>
              </a:lnSpc>
              <a:spcBef>
                <a:spcPct val="0"/>
              </a:spcBef>
              <a:spcAft>
                <a:spcPct val="70000"/>
              </a:spcAft>
            </a:pPr>
            <a:r>
              <a:rPr lang="ja-JP" altLang="en-US" sz="2800" b="1" u="sng" dirty="0">
                <a:solidFill>
                  <a:srgbClr val="FC0019"/>
                </a:solidFill>
                <a:latin typeface="Meiryo UI" panose="020B0604030504040204" pitchFamily="50" charset="-128"/>
                <a:cs typeface="Meiryo UI" panose="020B0604030504040204" pitchFamily="50" charset="-128"/>
              </a:rPr>
              <a:t>出資比率基準</a:t>
            </a:r>
          </a:p>
        </p:txBody>
      </p:sp>
      <p:sp>
        <p:nvSpPr>
          <p:cNvPr id="56" name="テキスト ボックス 55"/>
          <p:cNvSpPr txBox="1"/>
          <p:nvPr/>
        </p:nvSpPr>
        <p:spPr>
          <a:xfrm>
            <a:off x="7474911" y="4251225"/>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大</a:t>
            </a:r>
          </a:p>
        </p:txBody>
      </p:sp>
      <p:sp>
        <p:nvSpPr>
          <p:cNvPr id="57" name="テキスト ボックス 56"/>
          <p:cNvSpPr txBox="1"/>
          <p:nvPr/>
        </p:nvSpPr>
        <p:spPr>
          <a:xfrm>
            <a:off x="7143889" y="5046493"/>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dirty="0">
                <a:solidFill>
                  <a:srgbClr val="FC0019"/>
                </a:solidFill>
                <a:latin typeface="Meiryo UI" panose="020B0604030504040204" pitchFamily="50" charset="-128"/>
                <a:cs typeface="Meiryo UI" panose="020B0604030504040204" pitchFamily="50" charset="-128"/>
              </a:rPr>
              <a:t>小</a:t>
            </a:r>
          </a:p>
        </p:txBody>
      </p:sp>
    </p:spTree>
    <p:extLst>
      <p:ext uri="{BB962C8B-B14F-4D97-AF65-F5344CB8AC3E}">
        <p14:creationId xmlns:p14="http://schemas.microsoft.com/office/powerpoint/2010/main" val="10510453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1.</a:t>
            </a:r>
            <a:r>
              <a:rPr kumimoji="1" lang="ja-JP" altLang="en-US" dirty="0" smtClean="0"/>
              <a:t>インベントリと範囲設定 </a:t>
            </a:r>
            <a:r>
              <a:rPr kumimoji="1" lang="en-US" altLang="ja-JP" dirty="0" smtClean="0"/>
              <a:t>2/4</a:t>
            </a:r>
            <a:endParaRPr kumimoji="1" lang="ja-JP" altLang="en-US" dirty="0"/>
          </a:p>
        </p:txBody>
      </p:sp>
      <p:sp>
        <p:nvSpPr>
          <p:cNvPr id="58" name="テキスト ボックス 47"/>
          <p:cNvSpPr txBox="1">
            <a:spLocks noChangeArrowheads="1"/>
          </p:cNvSpPr>
          <p:nvPr/>
        </p:nvSpPr>
        <p:spPr bwMode="auto">
          <a:xfrm>
            <a:off x="349979" y="1293912"/>
            <a:ext cx="979341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defRPr/>
            </a:pP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必須事項</a:t>
            </a:r>
            <a:r>
              <a:rPr lang="en-US" altLang="ja-JP" sz="2800" b="1" dirty="0">
                <a:solidFill>
                  <a:srgbClr val="000000"/>
                </a:solidFill>
                <a:latin typeface="Meiryo UI" panose="020B0604030504040204" pitchFamily="50" charset="-128"/>
                <a:ea typeface="Meiryo UI" panose="020B0604030504040204" pitchFamily="50" charset="-128"/>
              </a:rPr>
              <a:t>)</a:t>
            </a:r>
          </a:p>
          <a:p>
            <a:pPr marL="457200" indent="-457200" eaLnBrk="1" hangingPunct="1">
              <a:spcBef>
                <a:spcPts val="1200"/>
              </a:spcBef>
              <a:buFont typeface="Wingdings" panose="05000000000000000000" pitchFamily="2" charset="2"/>
              <a:buChar char="Ø"/>
              <a:defRPr/>
            </a:pPr>
            <a:r>
              <a:rPr lang="ja-JP" altLang="en-US" sz="2400" dirty="0" smtClean="0">
                <a:solidFill>
                  <a:prstClr val="black"/>
                </a:solidFill>
                <a:latin typeface="Meiryo UI" panose="020B0604030504040204" pitchFamily="50" charset="-128"/>
                <a:ea typeface="Meiryo UI" panose="020B0604030504040204" pitchFamily="50" charset="-128"/>
              </a:rPr>
              <a:t>バイオ燃料やバイオマス</a:t>
            </a:r>
            <a:r>
              <a:rPr lang="ja-JP" altLang="en-US" sz="2400" dirty="0">
                <a:solidFill>
                  <a:prstClr val="black"/>
                </a:solidFill>
                <a:latin typeface="Meiryo UI" panose="020B0604030504040204" pitchFamily="50" charset="-128"/>
                <a:ea typeface="Meiryo UI" panose="020B0604030504040204" pitchFamily="50" charset="-128"/>
              </a:rPr>
              <a:t>の燃焼に</a:t>
            </a:r>
            <a:r>
              <a:rPr lang="ja-JP" altLang="en-US" sz="2400" dirty="0" smtClean="0">
                <a:solidFill>
                  <a:prstClr val="black"/>
                </a:solidFill>
                <a:latin typeface="Meiryo UI" panose="020B0604030504040204" pitchFamily="50" charset="-128"/>
                <a:ea typeface="Meiryo UI" panose="020B0604030504040204" pitchFamily="50" charset="-128"/>
              </a:rPr>
              <a:t>よる直接排出、及びバイオエネルギー原料</a:t>
            </a:r>
            <a:r>
              <a:rPr lang="en-US" altLang="ja-JP" sz="2400" baseline="30000" dirty="0" smtClean="0">
                <a:solidFill>
                  <a:prstClr val="black"/>
                </a:solidFill>
                <a:latin typeface="Meiryo UI" panose="020B0604030504040204" pitchFamily="50" charset="-128"/>
                <a:ea typeface="Meiryo UI" panose="020B0604030504040204" pitchFamily="50" charset="-128"/>
              </a:rPr>
              <a:t>※</a:t>
            </a:r>
            <a:r>
              <a:rPr lang="ja-JP" altLang="en-US" sz="2400" dirty="0" smtClean="0">
                <a:solidFill>
                  <a:prstClr val="black"/>
                </a:solidFill>
                <a:latin typeface="Meiryo UI" panose="020B0604030504040204" pitchFamily="50" charset="-128"/>
                <a:ea typeface="Meiryo UI" panose="020B0604030504040204" pitchFamily="50" charset="-128"/>
              </a:rPr>
              <a:t>に関する</a:t>
            </a:r>
            <a:r>
              <a:rPr lang="ja-JP" altLang="en-US" sz="2400" dirty="0">
                <a:solidFill>
                  <a:prstClr val="black"/>
                </a:solidFill>
                <a:latin typeface="Meiryo UI" panose="020B0604030504040204" pitchFamily="50" charset="-128"/>
                <a:ea typeface="Meiryo UI" panose="020B0604030504040204" pitchFamily="50" charset="-128"/>
              </a:rPr>
              <a:t>炭素</a:t>
            </a:r>
            <a:r>
              <a:rPr lang="ja-JP" altLang="en-US" sz="2400" dirty="0" smtClean="0">
                <a:solidFill>
                  <a:prstClr val="black"/>
                </a:solidFill>
                <a:latin typeface="Meiryo UI" panose="020B0604030504040204" pitchFamily="50" charset="-128"/>
                <a:ea typeface="Meiryo UI" panose="020B0604030504040204" pitchFamily="50" charset="-128"/>
              </a:rPr>
              <a:t>吸収量は、</a:t>
            </a:r>
            <a:r>
              <a:rPr lang="en-US" altLang="ja-JP" sz="2400" dirty="0" smtClean="0">
                <a:solidFill>
                  <a:prstClr val="black"/>
                </a:solidFill>
                <a:latin typeface="Meiryo UI" panose="020B0604030504040204" pitchFamily="50" charset="-128"/>
                <a:ea typeface="Meiryo UI" panose="020B0604030504040204" pitchFamily="50" charset="-128"/>
              </a:rPr>
              <a:t>SBT</a:t>
            </a:r>
            <a:r>
              <a:rPr lang="ja-JP" altLang="en-US" sz="2400" dirty="0" smtClean="0">
                <a:solidFill>
                  <a:prstClr val="black"/>
                </a:solidFill>
                <a:latin typeface="Meiryo UI" panose="020B0604030504040204" pitchFamily="50" charset="-128"/>
                <a:ea typeface="Meiryo UI" panose="020B0604030504040204" pitchFamily="50" charset="-128"/>
              </a:rPr>
              <a:t>設定や目標に対する進捗報告の際に、企業のインベントリと目標範囲に含めなければならない</a:t>
            </a:r>
            <a:r>
              <a:rPr lang="ja-JP" altLang="en-US" sz="2400" dirty="0">
                <a:solidFill>
                  <a:prstClr val="black"/>
                </a:solidFill>
                <a:latin typeface="Meiryo UI" panose="020B0604030504040204" pitchFamily="50" charset="-128"/>
                <a:ea typeface="Meiryo UI" panose="020B0604030504040204" pitchFamily="50" charset="-128"/>
              </a:rPr>
              <a:t>。バイオ</a:t>
            </a:r>
            <a:r>
              <a:rPr lang="ja-JP" altLang="en-US" sz="2400" dirty="0" smtClean="0">
                <a:solidFill>
                  <a:prstClr val="black"/>
                </a:solidFill>
                <a:latin typeface="Meiryo UI" panose="020B0604030504040204" pitchFamily="50" charset="-128"/>
                <a:ea typeface="Meiryo UI" panose="020B0604030504040204" pitchFamily="50" charset="-128"/>
              </a:rPr>
              <a:t>燃料やバイオマスからの生物起源炭素排出量がニュートラルであると考えられる場合は、その前提条件の正当性について説明しなければならない。バイオエネルギー原料の使用による</a:t>
            </a:r>
            <a:r>
              <a:rPr lang="en-US" altLang="ja-JP" sz="2400" dirty="0" smtClean="0">
                <a:solidFill>
                  <a:prstClr val="black"/>
                </a:solidFill>
                <a:latin typeface="Meiryo UI" panose="020B0604030504040204" pitchFamily="50" charset="-128"/>
                <a:ea typeface="Meiryo UI" panose="020B0604030504040204" pitchFamily="50" charset="-128"/>
              </a:rPr>
              <a:t>N2O</a:t>
            </a:r>
            <a:r>
              <a:rPr lang="ja-JP" altLang="en-US" sz="2400" dirty="0" smtClean="0">
                <a:solidFill>
                  <a:prstClr val="black"/>
                </a:solidFill>
                <a:latin typeface="Meiryo UI" panose="020B0604030504040204" pitchFamily="50" charset="-128"/>
                <a:ea typeface="Meiryo UI" panose="020B0604030504040204" pitchFamily="50" charset="-128"/>
              </a:rPr>
              <a:t>と</a:t>
            </a:r>
            <a:r>
              <a:rPr lang="en-US" altLang="ja-JP" sz="2400" dirty="0" smtClean="0">
                <a:solidFill>
                  <a:prstClr val="black"/>
                </a:solidFill>
                <a:latin typeface="Meiryo UI" panose="020B0604030504040204" pitchFamily="50" charset="-128"/>
                <a:ea typeface="Meiryo UI" panose="020B0604030504040204" pitchFamily="50" charset="-128"/>
              </a:rPr>
              <a:t>CH4</a:t>
            </a:r>
            <a:r>
              <a:rPr lang="ja-JP" altLang="en-US" sz="2400" dirty="0" err="1" smtClean="0">
                <a:solidFill>
                  <a:prstClr val="black"/>
                </a:solidFill>
                <a:latin typeface="Meiryo UI" panose="020B0604030504040204" pitchFamily="50" charset="-128"/>
                <a:ea typeface="Meiryo UI" panose="020B0604030504040204" pitchFamily="50" charset="-128"/>
              </a:rPr>
              <a:t>の排</a:t>
            </a:r>
            <a:r>
              <a:rPr lang="ja-JP" altLang="en-US" sz="2400" dirty="0" smtClean="0">
                <a:solidFill>
                  <a:prstClr val="black"/>
                </a:solidFill>
                <a:latin typeface="Meiryo UI" panose="020B0604030504040204" pitchFamily="50" charset="-128"/>
                <a:ea typeface="Meiryo UI" panose="020B0604030504040204" pitchFamily="50" charset="-128"/>
              </a:rPr>
              <a:t>出についても同様に、企業</a:t>
            </a:r>
            <a:r>
              <a:rPr lang="ja-JP" altLang="en-US" sz="2400" dirty="0">
                <a:solidFill>
                  <a:prstClr val="black"/>
                </a:solidFill>
                <a:latin typeface="Meiryo UI" panose="020B0604030504040204" pitchFamily="50" charset="-128"/>
                <a:ea typeface="Meiryo UI" panose="020B0604030504040204" pitchFamily="50" charset="-128"/>
              </a:rPr>
              <a:t>のインベントリと目標範囲に含めなければならない。 </a:t>
            </a:r>
            <a:endParaRPr lang="en-US" altLang="ja-JP" sz="2400" dirty="0" smtClean="0">
              <a:solidFill>
                <a:prstClr val="black"/>
              </a:solidFill>
              <a:latin typeface="Meiryo UI" panose="020B0604030504040204" pitchFamily="50" charset="-128"/>
              <a:ea typeface="Meiryo UI" panose="020B0604030504040204" pitchFamily="50" charset="-128"/>
            </a:endParaRPr>
          </a:p>
          <a:p>
            <a:pPr marL="355600" indent="-355600" eaLnBrk="1" hangingPunct="1">
              <a:spcBef>
                <a:spcPts val="1200"/>
              </a:spcBef>
              <a:defRPr/>
            </a:pPr>
            <a:r>
              <a:rPr lang="en-US" altLang="ja-JP" sz="2400" dirty="0" smtClean="0">
                <a:solidFill>
                  <a:prstClr val="black"/>
                </a:solidFill>
                <a:latin typeface="Meiryo UI" panose="020B0604030504040204" pitchFamily="50" charset="-128"/>
                <a:ea typeface="Meiryo UI" panose="020B0604030504040204" pitchFamily="50" charset="-128"/>
              </a:rPr>
              <a:t>※</a:t>
            </a:r>
            <a:r>
              <a:rPr lang="ja-JP" altLang="en-US" sz="2400" dirty="0" smtClean="0">
                <a:solidFill>
                  <a:prstClr val="black"/>
                </a:solidFill>
                <a:latin typeface="Meiryo UI" panose="020B0604030504040204" pitchFamily="50" charset="-128"/>
                <a:ea typeface="Meiryo UI" panose="020B0604030504040204" pitchFamily="50" charset="-128"/>
              </a:rPr>
              <a:t>非バイオエネルギーに関する生物起源排出量はインベントリと一緒に報告し、目標範囲に含める必要がある。また、バイオエネルギーの原料に関連しない</a:t>
            </a:r>
            <a:r>
              <a:rPr lang="en-US" altLang="ja-JP" sz="2400" dirty="0" smtClean="0">
                <a:solidFill>
                  <a:prstClr val="black"/>
                </a:solidFill>
                <a:latin typeface="Meiryo UI" panose="020B0604030504040204" pitchFamily="50" charset="-128"/>
                <a:ea typeface="Meiryo UI" panose="020B0604030504040204" pitchFamily="50" charset="-128"/>
              </a:rPr>
              <a:t>GHG</a:t>
            </a:r>
            <a:r>
              <a:rPr lang="ja-JP" altLang="en-US" sz="2400" dirty="0" smtClean="0">
                <a:solidFill>
                  <a:prstClr val="black"/>
                </a:solidFill>
                <a:latin typeface="Meiryo UI" panose="020B0604030504040204" pitchFamily="50" charset="-128"/>
                <a:ea typeface="Meiryo UI" panose="020B0604030504040204" pitchFamily="50" charset="-128"/>
              </a:rPr>
              <a:t>の除去については、現在のところ</a:t>
            </a:r>
            <a:r>
              <a:rPr lang="en-US" altLang="ja-JP" sz="2400" dirty="0" smtClean="0">
                <a:solidFill>
                  <a:prstClr val="black"/>
                </a:solidFill>
                <a:latin typeface="Meiryo UI" panose="020B0604030504040204" pitchFamily="50" charset="-128"/>
                <a:ea typeface="Meiryo UI" panose="020B0604030504040204" pitchFamily="50" charset="-128"/>
              </a:rPr>
              <a:t>SBT</a:t>
            </a:r>
            <a:r>
              <a:rPr lang="ja-JP" altLang="en-US" sz="2400" dirty="0" smtClean="0">
                <a:solidFill>
                  <a:prstClr val="black"/>
                </a:solidFill>
                <a:latin typeface="Meiryo UI" panose="020B0604030504040204" pitchFamily="50" charset="-128"/>
                <a:ea typeface="Meiryo UI" panose="020B0604030504040204" pitchFamily="50" charset="-128"/>
              </a:rPr>
              <a:t>の進捗やインベントリにおける正味排出量としてカウントすることはできない。</a:t>
            </a:r>
            <a:endParaRPr lang="en-US" altLang="ja-JP" sz="2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08655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1.</a:t>
            </a:r>
            <a:r>
              <a:rPr kumimoji="1" lang="ja-JP" altLang="en-US" dirty="0" smtClean="0"/>
              <a:t>インベントリと範囲設定 </a:t>
            </a:r>
            <a:r>
              <a:rPr lang="en-US" altLang="ja-JP" dirty="0"/>
              <a:t>3</a:t>
            </a:r>
            <a:r>
              <a:rPr kumimoji="1" lang="en-US" altLang="ja-JP" dirty="0" smtClean="0"/>
              <a:t>/4</a:t>
            </a:r>
            <a:endParaRPr kumimoji="1" lang="ja-JP" altLang="en-US" dirty="0"/>
          </a:p>
        </p:txBody>
      </p:sp>
      <p:sp>
        <p:nvSpPr>
          <p:cNvPr id="4" name="テキスト ボックス 47"/>
          <p:cNvSpPr txBox="1">
            <a:spLocks noChangeArrowheads="1"/>
          </p:cNvSpPr>
          <p:nvPr/>
        </p:nvSpPr>
        <p:spPr bwMode="auto">
          <a:xfrm>
            <a:off x="349979" y="1293912"/>
            <a:ext cx="979341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defRPr/>
            </a:pPr>
            <a:r>
              <a:rPr lang="en-US" altLang="ja-JP" sz="2400" b="1" dirty="0">
                <a:solidFill>
                  <a:srgbClr val="000000"/>
                </a:solidFill>
                <a:latin typeface="Meiryo UI" panose="020B0604030504040204" pitchFamily="50" charset="-128"/>
                <a:ea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rPr>
              <a:t>必須事項</a:t>
            </a:r>
            <a:r>
              <a:rPr lang="en-US" altLang="ja-JP" sz="2400" b="1" dirty="0">
                <a:solidFill>
                  <a:srgbClr val="000000"/>
                </a:solidFill>
                <a:latin typeface="Meiryo UI" panose="020B0604030504040204" pitchFamily="50" charset="-128"/>
                <a:ea typeface="Meiryo UI" panose="020B0604030504040204" pitchFamily="50" charset="-128"/>
              </a:rPr>
              <a:t>)</a:t>
            </a:r>
          </a:p>
          <a:p>
            <a:pPr marL="457200" indent="-457200" eaLnBrk="1" hangingPunct="1">
              <a:spcBef>
                <a:spcPts val="1200"/>
              </a:spcBef>
              <a:buClr>
                <a:schemeClr val="tx1"/>
              </a:buClr>
              <a:buFont typeface="Wingdings" panose="05000000000000000000" pitchFamily="2" charset="2"/>
              <a:buChar char="Ø"/>
              <a:defRPr/>
            </a:pPr>
            <a:r>
              <a:rPr lang="ja-JP" altLang="en-US" sz="2400" b="1" dirty="0" smtClean="0">
                <a:solidFill>
                  <a:srgbClr val="FF0000"/>
                </a:solidFill>
                <a:latin typeface="Meiryo UI" panose="020B0604030504040204" pitchFamily="50" charset="-128"/>
                <a:ea typeface="Meiryo UI" panose="020B0604030504040204" pitchFamily="50" charset="-128"/>
              </a:rPr>
              <a:t>親会社もしくはグループのみ</a:t>
            </a:r>
            <a:r>
              <a:rPr lang="ja-JP" altLang="en-US" sz="2400" b="1" dirty="0">
                <a:solidFill>
                  <a:srgbClr val="FF0000"/>
                </a:solidFill>
                <a:latin typeface="Meiryo UI" panose="020B0604030504040204" pitchFamily="50" charset="-128"/>
                <a:ea typeface="Meiryo UI" panose="020B0604030504040204" pitchFamily="50" charset="-128"/>
              </a:rPr>
              <a:t>が目標を提出することを推奨</a:t>
            </a:r>
            <a:r>
              <a:rPr lang="ja-JP" altLang="en-US" sz="2400" dirty="0" smtClean="0">
                <a:solidFill>
                  <a:srgbClr val="000000"/>
                </a:solidFill>
                <a:latin typeface="Meiryo UI" panose="020B0604030504040204" pitchFamily="50" charset="-128"/>
                <a:ea typeface="Meiryo UI" panose="020B0604030504040204" pitchFamily="50" charset="-128"/>
              </a:rPr>
              <a:t>。親会社と子会社の両方が目標を提出</a:t>
            </a:r>
            <a:r>
              <a:rPr lang="ja-JP" altLang="en-US" sz="2400" dirty="0">
                <a:solidFill>
                  <a:srgbClr val="000000"/>
                </a:solidFill>
                <a:latin typeface="Meiryo UI" panose="020B0604030504040204" pitchFamily="50" charset="-128"/>
                <a:ea typeface="Meiryo UI" panose="020B0604030504040204" pitchFamily="50" charset="-128"/>
              </a:rPr>
              <a:t>している場合は、親会社の目標に</a:t>
            </a:r>
            <a:r>
              <a:rPr lang="ja-JP" altLang="en-US" sz="2400" dirty="0" smtClean="0">
                <a:solidFill>
                  <a:srgbClr val="000000"/>
                </a:solidFill>
                <a:latin typeface="Meiryo UI" panose="020B0604030504040204" pitchFamily="50" charset="-128"/>
                <a:ea typeface="Meiryo UI" panose="020B0604030504040204" pitchFamily="50" charset="-128"/>
              </a:rPr>
              <a:t>子会社の排出量が含まれなければならない。</a:t>
            </a:r>
            <a:endParaRPr lang="en-US" altLang="ja-JP" sz="2400" dirty="0" smtClean="0">
              <a:solidFill>
                <a:srgbClr val="000000"/>
              </a:solidFill>
              <a:latin typeface="Meiryo UI" panose="020B0604030504040204" pitchFamily="50" charset="-128"/>
              <a:ea typeface="Meiryo UI" panose="020B0604030504040204" pitchFamily="50" charset="-128"/>
            </a:endParaRPr>
          </a:p>
          <a:p>
            <a:pPr eaLnBrk="1" hangingPunct="1">
              <a:spcBef>
                <a:spcPts val="1200"/>
              </a:spcBef>
              <a:defRPr/>
            </a:pPr>
            <a:r>
              <a:rPr lang="en-US" altLang="ja-JP" sz="2400" dirty="0">
                <a:solidFill>
                  <a:srgbClr val="000000"/>
                </a:solidFill>
                <a:latin typeface="Meiryo UI" panose="020B0604030504040204" pitchFamily="50" charset="-128"/>
                <a:ea typeface="Meiryo UI" panose="020B0604030504040204" pitchFamily="50" charset="-128"/>
              </a:rPr>
              <a:t>(</a:t>
            </a:r>
            <a:r>
              <a:rPr lang="ja-JP" altLang="en-US" sz="2400" dirty="0" smtClean="0">
                <a:solidFill>
                  <a:srgbClr val="000000"/>
                </a:solidFill>
                <a:latin typeface="Meiryo UI" panose="020B0604030504040204" pitchFamily="50" charset="-128"/>
                <a:ea typeface="Meiryo UI" panose="020B0604030504040204" pitchFamily="50" charset="-128"/>
              </a:rPr>
              <a:t>推奨事項</a:t>
            </a:r>
            <a:r>
              <a:rPr lang="en-US" altLang="ja-JP" sz="2400" dirty="0" smtClean="0">
                <a:solidFill>
                  <a:srgbClr val="000000"/>
                </a:solidFill>
                <a:latin typeface="Meiryo UI" panose="020B0604030504040204" pitchFamily="50" charset="-128"/>
                <a:ea typeface="Meiryo UI" panose="020B0604030504040204" pitchFamily="50" charset="-128"/>
              </a:rPr>
              <a:t>)</a:t>
            </a:r>
            <a:endParaRPr lang="ja-JP" altLang="en-US" sz="2400" dirty="0" smtClean="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Clr>
                <a:schemeClr val="tx1"/>
              </a:buClr>
              <a:buFont typeface="Wingdings" panose="05000000000000000000" pitchFamily="2" charset="2"/>
              <a:buChar char="Ø"/>
              <a:defRPr/>
            </a:pPr>
            <a:r>
              <a:rPr lang="ja-JP" altLang="en-US" sz="2400" dirty="0" smtClean="0">
                <a:solidFill>
                  <a:prstClr val="black"/>
                </a:solidFill>
                <a:latin typeface="Meiryo UI" panose="020B0604030504040204" pitchFamily="50" charset="-128"/>
                <a:ea typeface="Meiryo UI" panose="020B0604030504040204" pitchFamily="50" charset="-128"/>
              </a:rPr>
              <a:t>関連性があれば、直接的土地利用変化による排出量を</a:t>
            </a:r>
            <a:r>
              <a:rPr lang="ja-JP" altLang="en-US" sz="2400" dirty="0">
                <a:solidFill>
                  <a:prstClr val="black"/>
                </a:solidFill>
                <a:latin typeface="Meiryo UI" panose="020B0604030504040204" pitchFamily="50" charset="-128"/>
                <a:ea typeface="Meiryo UI" panose="020B0604030504040204" pitchFamily="50" charset="-128"/>
              </a:rPr>
              <a:t>算定</a:t>
            </a:r>
            <a:r>
              <a:rPr lang="ja-JP" altLang="en-US" sz="2400" dirty="0" smtClean="0">
                <a:solidFill>
                  <a:prstClr val="black"/>
                </a:solidFill>
                <a:latin typeface="Meiryo UI" panose="020B0604030504040204" pitchFamily="50" charset="-128"/>
                <a:ea typeface="Meiryo UI" panose="020B0604030504040204" pitchFamily="50" charset="-128"/>
              </a:rPr>
              <a:t>し、目標範囲に組み入れることが推奨されている。</a:t>
            </a:r>
            <a:r>
              <a:rPr lang="en-US" altLang="ja-JP" sz="2400" dirty="0" smtClean="0">
                <a:solidFill>
                  <a:prstClr val="black"/>
                </a:solidFill>
                <a:latin typeface="Meiryo UI" panose="020B0604030504040204" pitchFamily="50" charset="-128"/>
                <a:ea typeface="Meiryo UI" panose="020B0604030504040204" pitchFamily="50" charset="-128"/>
              </a:rPr>
              <a:t>SBT</a:t>
            </a:r>
            <a:r>
              <a:rPr lang="ja-JP" altLang="en-US" sz="2400" dirty="0" smtClean="0">
                <a:solidFill>
                  <a:prstClr val="black"/>
                </a:solidFill>
                <a:latin typeface="Meiryo UI" panose="020B0604030504040204" pitchFamily="50" charset="-128"/>
                <a:ea typeface="Meiryo UI" panose="020B0604030504040204" pitchFamily="50" charset="-128"/>
              </a:rPr>
              <a:t>の</a:t>
            </a:r>
            <a:r>
              <a:rPr lang="ja-JP" altLang="en-US" sz="2400" dirty="0">
                <a:solidFill>
                  <a:prstClr val="black"/>
                </a:solidFill>
                <a:latin typeface="Meiryo UI" panose="020B0604030504040204" pitchFamily="50" charset="-128"/>
                <a:ea typeface="Meiryo UI" panose="020B0604030504040204" pitchFamily="50" charset="-128"/>
              </a:rPr>
              <a:t>一環と</a:t>
            </a:r>
            <a:r>
              <a:rPr lang="ja-JP" altLang="en-US" sz="2400" dirty="0" smtClean="0">
                <a:solidFill>
                  <a:prstClr val="black"/>
                </a:solidFill>
                <a:latin typeface="Meiryo UI" panose="020B0604030504040204" pitchFamily="50" charset="-128"/>
                <a:ea typeface="Meiryo UI" panose="020B0604030504040204" pitchFamily="50" charset="-128"/>
              </a:rPr>
              <a:t>して土地</a:t>
            </a:r>
            <a:r>
              <a:rPr lang="ja-JP" altLang="en-US" sz="2400" dirty="0">
                <a:solidFill>
                  <a:prstClr val="black"/>
                </a:solidFill>
                <a:latin typeface="Meiryo UI" panose="020B0604030504040204" pitchFamily="50" charset="-128"/>
                <a:ea typeface="Meiryo UI" panose="020B0604030504040204" pitchFamily="50" charset="-128"/>
              </a:rPr>
              <a:t>利用変化</a:t>
            </a:r>
            <a:r>
              <a:rPr lang="ja-JP" altLang="en-US" sz="2400" dirty="0" smtClean="0">
                <a:solidFill>
                  <a:prstClr val="black"/>
                </a:solidFill>
                <a:latin typeface="Meiryo UI" panose="020B0604030504040204" pitchFamily="50" charset="-128"/>
                <a:ea typeface="Meiryo UI" panose="020B0604030504040204" pitchFamily="50" charset="-128"/>
              </a:rPr>
              <a:t>の減少を</a:t>
            </a:r>
            <a:r>
              <a:rPr lang="ja-JP" altLang="en-US" sz="2400" dirty="0">
                <a:solidFill>
                  <a:prstClr val="black"/>
                </a:solidFill>
                <a:latin typeface="Meiryo UI" panose="020B0604030504040204" pitchFamily="50" charset="-128"/>
                <a:ea typeface="Meiryo UI" panose="020B0604030504040204" pitchFamily="50" charset="-128"/>
              </a:rPr>
              <a:t>目指す緩和</a:t>
            </a:r>
            <a:r>
              <a:rPr lang="ja-JP" altLang="en-US" sz="2400" dirty="0" smtClean="0">
                <a:solidFill>
                  <a:prstClr val="black"/>
                </a:solidFill>
                <a:latin typeface="Meiryo UI" panose="020B0604030504040204" pitchFamily="50" charset="-128"/>
                <a:ea typeface="Meiryo UI" panose="020B0604030504040204" pitchFamily="50" charset="-128"/>
              </a:rPr>
              <a:t>行動（例えばサプライチェーン上の</a:t>
            </a:r>
            <a:r>
              <a:rPr lang="ja-JP" altLang="en-US" sz="2400" dirty="0">
                <a:solidFill>
                  <a:prstClr val="black"/>
                </a:solidFill>
                <a:latin typeface="Meiryo UI" panose="020B0604030504040204" pitchFamily="50" charset="-128"/>
                <a:ea typeface="Meiryo UI" panose="020B0604030504040204" pitchFamily="50" charset="-128"/>
              </a:rPr>
              <a:t>森林</a:t>
            </a:r>
            <a:r>
              <a:rPr lang="ja-JP" altLang="en-US" sz="2400" dirty="0" smtClean="0">
                <a:solidFill>
                  <a:prstClr val="black"/>
                </a:solidFill>
                <a:latin typeface="Meiryo UI" panose="020B0604030504040204" pitchFamily="50" charset="-128"/>
                <a:ea typeface="Meiryo UI" panose="020B0604030504040204" pitchFamily="50" charset="-128"/>
              </a:rPr>
              <a:t>伐採の防止</a:t>
            </a:r>
            <a:r>
              <a:rPr lang="ja-JP" altLang="en-US" sz="2400" dirty="0">
                <a:solidFill>
                  <a:prstClr val="black"/>
                </a:solidFill>
                <a:latin typeface="Meiryo UI" panose="020B0604030504040204" pitchFamily="50" charset="-128"/>
                <a:ea typeface="Meiryo UI" panose="020B0604030504040204" pitchFamily="50" charset="-128"/>
              </a:rPr>
              <a:t>）</a:t>
            </a:r>
            <a:r>
              <a:rPr lang="ja-JP" altLang="en-US" sz="2400" dirty="0" smtClean="0">
                <a:solidFill>
                  <a:prstClr val="black"/>
                </a:solidFill>
                <a:latin typeface="Meiryo UI" panose="020B0604030504040204" pitchFamily="50" charset="-128"/>
                <a:ea typeface="Meiryo UI" panose="020B0604030504040204" pitchFamily="50" charset="-128"/>
              </a:rPr>
              <a:t>を</a:t>
            </a:r>
            <a:r>
              <a:rPr lang="ja-JP" altLang="en-US" sz="2400" dirty="0">
                <a:solidFill>
                  <a:prstClr val="black"/>
                </a:solidFill>
                <a:latin typeface="Meiryo UI" panose="020B0604030504040204" pitchFamily="50" charset="-128"/>
                <a:ea typeface="Meiryo UI" panose="020B0604030504040204" pitchFamily="50" charset="-128"/>
              </a:rPr>
              <a:t>実施しようとする企業は、土地利用</a:t>
            </a:r>
            <a:r>
              <a:rPr lang="ja-JP" altLang="en-US" sz="2400" dirty="0" smtClean="0">
                <a:solidFill>
                  <a:prstClr val="black"/>
                </a:solidFill>
                <a:latin typeface="Meiryo UI" panose="020B0604030504040204" pitchFamily="50" charset="-128"/>
                <a:ea typeface="Meiryo UI" panose="020B0604030504040204" pitchFamily="50" charset="-128"/>
              </a:rPr>
              <a:t>変化の排出量</a:t>
            </a:r>
            <a:r>
              <a:rPr lang="ja-JP" altLang="en-US" sz="2400" dirty="0">
                <a:solidFill>
                  <a:prstClr val="black"/>
                </a:solidFill>
                <a:latin typeface="Meiryo UI" panose="020B0604030504040204" pitchFamily="50" charset="-128"/>
                <a:ea typeface="Meiryo UI" panose="020B0604030504040204" pitchFamily="50" charset="-128"/>
              </a:rPr>
              <a:t>を基準年のインベントリに含めるべきである。土地利用変化の算定方法は大きく異なる可能性があり</a:t>
            </a:r>
            <a:r>
              <a:rPr lang="ja-JP" altLang="en-US" sz="2400" dirty="0" smtClean="0">
                <a:solidFill>
                  <a:prstClr val="black"/>
                </a:solidFill>
                <a:latin typeface="Meiryo UI" panose="020B0604030504040204" pitchFamily="50" charset="-128"/>
                <a:ea typeface="Meiryo UI" panose="020B0604030504040204" pitchFamily="50" charset="-128"/>
              </a:rPr>
              <a:t>、また現在のところ</a:t>
            </a:r>
            <a:r>
              <a:rPr lang="en-US" altLang="ja-JP" sz="2400" dirty="0" smtClean="0">
                <a:solidFill>
                  <a:prstClr val="black"/>
                </a:solidFill>
                <a:latin typeface="Meiryo UI" panose="020B0604030504040204" pitchFamily="50" charset="-128"/>
                <a:ea typeface="Meiryo UI" panose="020B0604030504040204" pitchFamily="50" charset="-128"/>
              </a:rPr>
              <a:t>GHG</a:t>
            </a:r>
            <a:r>
              <a:rPr lang="ja-JP" altLang="en-US" sz="2400" dirty="0" smtClean="0">
                <a:solidFill>
                  <a:prstClr val="black"/>
                </a:solidFill>
                <a:latin typeface="Meiryo UI" panose="020B0604030504040204" pitchFamily="50" charset="-128"/>
                <a:ea typeface="Meiryo UI" panose="020B0604030504040204" pitchFamily="50" charset="-128"/>
              </a:rPr>
              <a:t>プロトコル</a:t>
            </a:r>
            <a:r>
              <a:rPr lang="ja-JP" altLang="en-US" sz="2400" dirty="0">
                <a:solidFill>
                  <a:prstClr val="black"/>
                </a:solidFill>
                <a:latin typeface="Meiryo UI" panose="020B0604030504040204" pitchFamily="50" charset="-128"/>
                <a:ea typeface="Meiryo UI" panose="020B0604030504040204" pitchFamily="50" charset="-128"/>
              </a:rPr>
              <a:t>で認められている標準化された算定方法</a:t>
            </a:r>
            <a:r>
              <a:rPr lang="ja-JP" altLang="en-US" sz="2400" dirty="0" smtClean="0">
                <a:solidFill>
                  <a:prstClr val="black"/>
                </a:solidFill>
                <a:latin typeface="Meiryo UI" panose="020B0604030504040204" pitchFamily="50" charset="-128"/>
                <a:ea typeface="Meiryo UI" panose="020B0604030504040204" pitchFamily="50" charset="-128"/>
              </a:rPr>
              <a:t>が存在</a:t>
            </a:r>
            <a:r>
              <a:rPr lang="ja-JP" altLang="en-US" sz="2400" dirty="0">
                <a:solidFill>
                  <a:prstClr val="black"/>
                </a:solidFill>
                <a:latin typeface="Meiryo UI" panose="020B0604030504040204" pitchFamily="50" charset="-128"/>
                <a:ea typeface="Meiryo UI" panose="020B0604030504040204" pitchFamily="50" charset="-128"/>
              </a:rPr>
              <a:t>しないため、事業者</a:t>
            </a:r>
            <a:r>
              <a:rPr lang="ja-JP" altLang="en-US" sz="2400" dirty="0" smtClean="0">
                <a:solidFill>
                  <a:prstClr val="black"/>
                </a:solidFill>
                <a:latin typeface="Meiryo UI" panose="020B0604030504040204" pitchFamily="50" charset="-128"/>
                <a:ea typeface="Meiryo UI" panose="020B0604030504040204" pitchFamily="50" charset="-128"/>
              </a:rPr>
              <a:t>は</a:t>
            </a:r>
            <a:r>
              <a:rPr lang="en-US" altLang="ja-JP" sz="2400" dirty="0" smtClean="0">
                <a:solidFill>
                  <a:prstClr val="black"/>
                </a:solidFill>
                <a:latin typeface="Meiryo UI" panose="020B0604030504040204" pitchFamily="50" charset="-128"/>
                <a:ea typeface="Meiryo UI" panose="020B0604030504040204" pitchFamily="50" charset="-128"/>
              </a:rPr>
              <a:t>GHG</a:t>
            </a:r>
            <a:r>
              <a:rPr lang="ja-JP" altLang="en-US" sz="2400" dirty="0" smtClean="0">
                <a:solidFill>
                  <a:prstClr val="black"/>
                </a:solidFill>
                <a:latin typeface="Meiryo UI" panose="020B0604030504040204" pitchFamily="50" charset="-128"/>
                <a:ea typeface="Meiryo UI" panose="020B0604030504040204" pitchFamily="50" charset="-128"/>
              </a:rPr>
              <a:t>インベントリ</a:t>
            </a:r>
            <a:r>
              <a:rPr lang="ja-JP" altLang="en-US" sz="2400" dirty="0">
                <a:solidFill>
                  <a:prstClr val="black"/>
                </a:solidFill>
                <a:latin typeface="Meiryo UI" panose="020B0604030504040204" pitchFamily="50" charset="-128"/>
                <a:ea typeface="Meiryo UI" panose="020B0604030504040204" pitchFamily="50" charset="-128"/>
              </a:rPr>
              <a:t>に</a:t>
            </a:r>
            <a:r>
              <a:rPr lang="ja-JP" altLang="en-US" sz="2400" dirty="0" smtClean="0">
                <a:solidFill>
                  <a:prstClr val="black"/>
                </a:solidFill>
                <a:latin typeface="Meiryo UI" panose="020B0604030504040204" pitchFamily="50" charset="-128"/>
                <a:ea typeface="Meiryo UI" panose="020B0604030504040204" pitchFamily="50" charset="-128"/>
              </a:rPr>
              <a:t>おいてこれら</a:t>
            </a:r>
            <a:r>
              <a:rPr lang="ja-JP" altLang="en-US" sz="2400" dirty="0">
                <a:solidFill>
                  <a:prstClr val="black"/>
                </a:solidFill>
                <a:latin typeface="Meiryo UI" panose="020B0604030504040204" pitchFamily="50" charset="-128"/>
                <a:ea typeface="Meiryo UI" panose="020B0604030504040204" pitchFamily="50" charset="-128"/>
              </a:rPr>
              <a:t>の影響の算定に用いられた算定方法を開示すべきである。</a:t>
            </a:r>
            <a:r>
              <a:rPr lang="ja-JP" altLang="en-US" sz="2400" dirty="0" smtClean="0">
                <a:solidFill>
                  <a:prstClr val="black"/>
                </a:solidFill>
                <a:latin typeface="Meiryo UI" panose="020B0604030504040204" pitchFamily="50" charset="-128"/>
                <a:ea typeface="Meiryo UI" panose="020B0604030504040204" pitchFamily="50" charset="-128"/>
              </a:rPr>
              <a:t>間接的土地</a:t>
            </a:r>
            <a:r>
              <a:rPr lang="ja-JP" altLang="en-US" sz="2400" dirty="0">
                <a:solidFill>
                  <a:prstClr val="black"/>
                </a:solidFill>
                <a:latin typeface="Meiryo UI" panose="020B0604030504040204" pitchFamily="50" charset="-128"/>
                <a:ea typeface="Meiryo UI" panose="020B0604030504040204" pitchFamily="50" charset="-128"/>
              </a:rPr>
              <a:t>利用による</a:t>
            </a:r>
            <a:r>
              <a:rPr lang="ja-JP" altLang="en-US" sz="2400" dirty="0" smtClean="0">
                <a:solidFill>
                  <a:prstClr val="black"/>
                </a:solidFill>
                <a:latin typeface="Meiryo UI" panose="020B0604030504040204" pitchFamily="50" charset="-128"/>
                <a:ea typeface="Meiryo UI" panose="020B0604030504040204" pitchFamily="50" charset="-128"/>
              </a:rPr>
              <a:t>排出があ</a:t>
            </a:r>
            <a:r>
              <a:rPr lang="ja-JP" altLang="en-US" sz="2400" dirty="0">
                <a:solidFill>
                  <a:prstClr val="black"/>
                </a:solidFill>
                <a:latin typeface="Meiryo UI" panose="020B0604030504040204" pitchFamily="50" charset="-128"/>
                <a:ea typeface="Meiryo UI" panose="020B0604030504040204" pitchFamily="50" charset="-128"/>
              </a:rPr>
              <a:t>る</a:t>
            </a:r>
            <a:r>
              <a:rPr lang="ja-JP" altLang="en-US" sz="2400" dirty="0" smtClean="0">
                <a:solidFill>
                  <a:prstClr val="black"/>
                </a:solidFill>
                <a:latin typeface="Meiryo UI" panose="020B0604030504040204" pitchFamily="50" charset="-128"/>
                <a:ea typeface="Meiryo UI" panose="020B0604030504040204" pitchFamily="50" charset="-128"/>
              </a:rPr>
              <a:t>企業</a:t>
            </a:r>
            <a:r>
              <a:rPr lang="ja-JP" altLang="en-US" sz="2400" dirty="0">
                <a:solidFill>
                  <a:prstClr val="black"/>
                </a:solidFill>
                <a:latin typeface="Meiryo UI" panose="020B0604030504040204" pitchFamily="50" charset="-128"/>
                <a:ea typeface="Meiryo UI" panose="020B0604030504040204" pitchFamily="50" charset="-128"/>
              </a:rPr>
              <a:t>は、自社のインベントリとは別にこれらを報告することができ、同様にこれらの影響を計算する方法を開示することができる</a:t>
            </a:r>
            <a:r>
              <a:rPr lang="ja-JP" altLang="en-US" sz="2400" dirty="0" smtClean="0">
                <a:solidFill>
                  <a:prstClr val="black"/>
                </a:solidFill>
                <a:latin typeface="Meiryo UI" panose="020B0604030504040204" pitchFamily="50" charset="-128"/>
                <a:ea typeface="Meiryo UI" panose="020B0604030504040204" pitchFamily="50" charset="-128"/>
              </a:rPr>
              <a:t>。</a:t>
            </a:r>
            <a:endParaRPr lang="en-US" altLang="ja-JP" sz="24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93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We Mean Business</a:t>
            </a:r>
            <a:r>
              <a:rPr kumimoji="1" lang="ja-JP" altLang="en-US" dirty="0" smtClean="0"/>
              <a:t>と</a:t>
            </a:r>
            <a:r>
              <a:rPr kumimoji="1" lang="en-US" altLang="ja-JP" dirty="0" smtClean="0"/>
              <a:t>SBT</a:t>
            </a:r>
            <a:endParaRPr kumimoji="1" lang="ja-JP" altLang="en-US" dirty="0"/>
          </a:p>
        </p:txBody>
      </p:sp>
      <p:sp>
        <p:nvSpPr>
          <p:cNvPr id="3" name="コンテンツ プレースホルダー 2"/>
          <p:cNvSpPr>
            <a:spLocks noGrp="1"/>
          </p:cNvSpPr>
          <p:nvPr>
            <p:ph sz="quarter" idx="12"/>
          </p:nvPr>
        </p:nvSpPr>
        <p:spPr>
          <a:xfrm>
            <a:off x="161925" y="1110920"/>
            <a:ext cx="10367963" cy="1866047"/>
          </a:xfrm>
        </p:spPr>
        <p:txBody>
          <a:bodyPr/>
          <a:lstStyle/>
          <a:p>
            <a:r>
              <a:rPr lang="en-US" altLang="ja-JP" dirty="0"/>
              <a:t>We Mean Business</a:t>
            </a:r>
            <a:r>
              <a:rPr lang="ja-JP" altLang="en-US" dirty="0"/>
              <a:t>は、企業や投資家の温暖化対策を推進している国際機関やシンクタンク、</a:t>
            </a:r>
            <a:r>
              <a:rPr lang="en-US" altLang="ja-JP" dirty="0"/>
              <a:t>NGO</a:t>
            </a:r>
            <a:r>
              <a:rPr lang="ja-JP" altLang="en-US" dirty="0"/>
              <a:t>等が構成機関となって運営しているプラットフォーム。構成機関は、このプラットフォームを通じて連携しながら、</a:t>
            </a:r>
            <a:r>
              <a:rPr lang="en-US" altLang="ja-JP" dirty="0"/>
              <a:t>6</a:t>
            </a:r>
            <a:r>
              <a:rPr lang="ja-JP" altLang="en-US" dirty="0" err="1"/>
              <a:t>つの</a:t>
            </a:r>
            <a:r>
              <a:rPr lang="ja-JP" altLang="en-US" dirty="0"/>
              <a:t>領域で企業による取組</a:t>
            </a:r>
            <a:r>
              <a:rPr lang="en-US" altLang="ja-JP" dirty="0"/>
              <a:t>9</a:t>
            </a:r>
            <a:r>
              <a:rPr lang="ja-JP" altLang="en-US" dirty="0"/>
              <a:t>種を広める活動を推進</a:t>
            </a:r>
            <a:r>
              <a:rPr lang="ja-JP" altLang="en-US" dirty="0" smtClean="0"/>
              <a:t>。</a:t>
            </a:r>
            <a:r>
              <a:rPr lang="en-US" altLang="ja-JP" dirty="0" smtClean="0"/>
              <a:t>2021</a:t>
            </a:r>
            <a:r>
              <a:rPr lang="ja-JP" altLang="en-US" dirty="0" smtClean="0"/>
              <a:t>年</a:t>
            </a:r>
            <a:r>
              <a:rPr lang="en-US" altLang="ja-JP" dirty="0"/>
              <a:t>8</a:t>
            </a:r>
            <a:r>
              <a:rPr lang="ja-JP" altLang="en-US" dirty="0" smtClean="0"/>
              <a:t>月</a:t>
            </a:r>
            <a:r>
              <a:rPr lang="en-US" altLang="ja-JP" dirty="0" smtClean="0"/>
              <a:t>10</a:t>
            </a:r>
            <a:r>
              <a:rPr lang="ja-JP" altLang="en-US" dirty="0" smtClean="0"/>
              <a:t>日現在、</a:t>
            </a:r>
            <a:r>
              <a:rPr lang="en-US" altLang="ja-JP" dirty="0" smtClean="0"/>
              <a:t>2,011</a:t>
            </a:r>
            <a:r>
              <a:rPr lang="ja-JP" altLang="en-US" dirty="0" smtClean="0"/>
              <a:t>の</a:t>
            </a:r>
            <a:r>
              <a:rPr lang="ja-JP" altLang="en-US" dirty="0"/>
              <a:t>企業が参加。</a:t>
            </a:r>
            <a:r>
              <a:rPr lang="en-US" altLang="ja-JP" dirty="0"/>
              <a:t>SBT</a:t>
            </a:r>
            <a:r>
              <a:rPr lang="ja-JP" altLang="en-US" dirty="0"/>
              <a:t>は、企業取組</a:t>
            </a:r>
            <a:r>
              <a:rPr lang="en-US" altLang="ja-JP" dirty="0"/>
              <a:t>10</a:t>
            </a:r>
            <a:r>
              <a:rPr lang="ja-JP" altLang="en-US" dirty="0"/>
              <a:t>種の一つであり、</a:t>
            </a:r>
            <a:r>
              <a:rPr lang="en-US" altLang="ja-JP" dirty="0"/>
              <a:t>SBT</a:t>
            </a:r>
            <a:r>
              <a:rPr lang="ja-JP" altLang="en-US" dirty="0"/>
              <a:t>イニシアティブ（</a:t>
            </a:r>
            <a:r>
              <a:rPr lang="en-US" altLang="ja-JP" dirty="0"/>
              <a:t>CDP</a:t>
            </a:r>
            <a:r>
              <a:rPr lang="ja-JP" altLang="en-US" dirty="0"/>
              <a:t>等</a:t>
            </a:r>
            <a:r>
              <a:rPr lang="en-US" altLang="ja-JP" dirty="0"/>
              <a:t>4</a:t>
            </a:r>
            <a:r>
              <a:rPr lang="ja-JP" altLang="en-US" dirty="0"/>
              <a:t>機関が設立）もプラットフォームの</a:t>
            </a:r>
            <a:r>
              <a:rPr lang="en-US" altLang="ja-JP" dirty="0"/>
              <a:t>1</a:t>
            </a:r>
            <a:r>
              <a:rPr lang="ja-JP" altLang="en-US" dirty="0"/>
              <a:t>構成機関との位置づけ</a:t>
            </a:r>
          </a:p>
        </p:txBody>
      </p:sp>
      <p:pic>
        <p:nvPicPr>
          <p:cNvPr id="4" name="図 3"/>
          <p:cNvPicPr>
            <a:picLocks noChangeAspect="1"/>
          </p:cNvPicPr>
          <p:nvPr/>
        </p:nvPicPr>
        <p:blipFill>
          <a:blip r:embed="rId2"/>
          <a:stretch>
            <a:fillRect/>
          </a:stretch>
        </p:blipFill>
        <p:spPr>
          <a:xfrm>
            <a:off x="1767840" y="3125506"/>
            <a:ext cx="6892610" cy="4123166"/>
          </a:xfrm>
          <a:prstGeom prst="rect">
            <a:avLst/>
          </a:prstGeom>
        </p:spPr>
      </p:pic>
    </p:spTree>
    <p:extLst>
      <p:ext uri="{BB962C8B-B14F-4D97-AF65-F5344CB8AC3E}">
        <p14:creationId xmlns:p14="http://schemas.microsoft.com/office/powerpoint/2010/main" val="6954660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1.</a:t>
            </a:r>
            <a:r>
              <a:rPr kumimoji="1" lang="ja-JP" altLang="en-US" dirty="0" smtClean="0"/>
              <a:t>インベントリと範囲設定 </a:t>
            </a:r>
            <a:r>
              <a:rPr lang="en-US" altLang="ja-JP" dirty="0" smtClean="0"/>
              <a:t>4</a:t>
            </a:r>
            <a:r>
              <a:rPr kumimoji="1" lang="en-US" altLang="ja-JP" dirty="0" smtClean="0"/>
              <a:t>/4</a:t>
            </a:r>
            <a:endParaRPr kumimoji="1" lang="ja-JP" altLang="en-US" dirty="0"/>
          </a:p>
        </p:txBody>
      </p:sp>
      <p:sp>
        <p:nvSpPr>
          <p:cNvPr id="5" name="テキスト ボックス 47"/>
          <p:cNvSpPr txBox="1">
            <a:spLocks noChangeArrowheads="1"/>
          </p:cNvSpPr>
          <p:nvPr/>
        </p:nvSpPr>
        <p:spPr bwMode="auto">
          <a:xfrm>
            <a:off x="349979" y="1293912"/>
            <a:ext cx="9696999"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1200"/>
              </a:spcBef>
              <a:defRPr/>
            </a:pPr>
            <a:r>
              <a:rPr lang="en-US" altLang="ja-JP" sz="2400" dirty="0" smtClean="0">
                <a:solidFill>
                  <a:srgbClr val="000000"/>
                </a:solidFill>
                <a:latin typeface="Meiryo UI" panose="020B0604030504040204" pitchFamily="50" charset="-128"/>
                <a:ea typeface="Meiryo UI" panose="020B0604030504040204" pitchFamily="50" charset="-128"/>
              </a:rPr>
              <a:t>(</a:t>
            </a:r>
            <a:r>
              <a:rPr lang="ja-JP" altLang="en-US" sz="2400" dirty="0" smtClean="0">
                <a:solidFill>
                  <a:srgbClr val="000000"/>
                </a:solidFill>
                <a:latin typeface="Meiryo UI" panose="020B0604030504040204" pitchFamily="50" charset="-128"/>
                <a:ea typeface="Meiryo UI" panose="020B0604030504040204" pitchFamily="50" charset="-128"/>
              </a:rPr>
              <a:t>推奨事項</a:t>
            </a:r>
            <a:r>
              <a:rPr lang="en-US" altLang="ja-JP" sz="2400" dirty="0" smtClean="0">
                <a:solidFill>
                  <a:srgbClr val="000000"/>
                </a:solidFill>
                <a:latin typeface="Meiryo UI" panose="020B0604030504040204" pitchFamily="50" charset="-128"/>
                <a:ea typeface="Meiryo UI" panose="020B0604030504040204" pitchFamily="50" charset="-128"/>
              </a:rPr>
              <a:t>)</a:t>
            </a:r>
            <a:endParaRPr lang="ja-JP" altLang="en-US" sz="2400" dirty="0" smtClean="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Clr>
                <a:schemeClr val="tx1"/>
              </a:buClr>
              <a:buFont typeface="Wingdings" panose="05000000000000000000" pitchFamily="2" charset="2"/>
              <a:buChar char="Ø"/>
              <a:defRPr/>
            </a:pPr>
            <a:r>
              <a:rPr lang="ja-JP" altLang="en-US" sz="2400" dirty="0" smtClean="0">
                <a:solidFill>
                  <a:prstClr val="black"/>
                </a:solidFill>
                <a:latin typeface="Meiryo UI" panose="020B0604030504040204" pitchFamily="50" charset="-128"/>
                <a:ea typeface="Meiryo UI" panose="020B0604030504040204" pitchFamily="50" charset="-128"/>
              </a:rPr>
              <a:t>バイオエネルギーが気候ニュートラルであるとの</a:t>
            </a:r>
            <a:r>
              <a:rPr lang="ja-JP" altLang="en-US" sz="2400" dirty="0">
                <a:solidFill>
                  <a:prstClr val="black"/>
                </a:solidFill>
                <a:latin typeface="Meiryo UI" panose="020B0604030504040204" pitchFamily="50" charset="-128"/>
                <a:ea typeface="Meiryo UI" panose="020B0604030504040204" pitchFamily="50" charset="-128"/>
              </a:rPr>
              <a:t>仮定は</a:t>
            </a:r>
            <a:r>
              <a:rPr lang="ja-JP" altLang="en-US" sz="2400" dirty="0" smtClean="0">
                <a:solidFill>
                  <a:prstClr val="black"/>
                </a:solidFill>
                <a:latin typeface="Meiryo UI" panose="020B0604030504040204" pitchFamily="50" charset="-128"/>
                <a:ea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rPr>
              <a:t>生物</a:t>
            </a:r>
            <a:r>
              <a:rPr lang="ja-JP" altLang="en-US" sz="2400" dirty="0" smtClean="0">
                <a:solidFill>
                  <a:prstClr val="black"/>
                </a:solidFill>
                <a:latin typeface="Meiryo UI" panose="020B0604030504040204" pitchFamily="50" charset="-128"/>
                <a:ea typeface="Meiryo UI" panose="020B0604030504040204" pitchFamily="50" charset="-128"/>
              </a:rPr>
              <a:t>由来の資源の除去</a:t>
            </a:r>
            <a:r>
              <a:rPr lang="ja-JP" altLang="en-US" sz="2400" dirty="0">
                <a:solidFill>
                  <a:prstClr val="black"/>
                </a:solidFill>
                <a:latin typeface="Meiryo UI" panose="020B0604030504040204" pitchFamily="50" charset="-128"/>
                <a:ea typeface="Meiryo UI" panose="020B0604030504040204" pitchFamily="50" charset="-128"/>
              </a:rPr>
              <a:t>（</a:t>
            </a:r>
            <a:r>
              <a:rPr lang="ja-JP" altLang="en-US" sz="2400" dirty="0" smtClean="0">
                <a:solidFill>
                  <a:prstClr val="black"/>
                </a:solidFill>
                <a:latin typeface="Meiryo UI" panose="020B0604030504040204" pitchFamily="50" charset="-128"/>
                <a:ea typeface="Meiryo UI" panose="020B0604030504040204" pitchFamily="50" charset="-128"/>
              </a:rPr>
              <a:t>木材</a:t>
            </a:r>
            <a:r>
              <a:rPr lang="en-US" altLang="ja-JP" sz="2400" dirty="0">
                <a:solidFill>
                  <a:prstClr val="black"/>
                </a:solidFill>
                <a:latin typeface="Meiryo UI" panose="020B0604030504040204" pitchFamily="50" charset="-128"/>
                <a:ea typeface="Meiryo UI" panose="020B0604030504040204" pitchFamily="50" charset="-128"/>
              </a:rPr>
              <a:t>/</a:t>
            </a:r>
            <a:r>
              <a:rPr lang="ja-JP" altLang="en-US" sz="2400" dirty="0" smtClean="0">
                <a:solidFill>
                  <a:prstClr val="black"/>
                </a:solidFill>
                <a:latin typeface="Meiryo UI" panose="020B0604030504040204" pitchFamily="50" charset="-128"/>
                <a:ea typeface="Meiryo UI" panose="020B0604030504040204" pitchFamily="50" charset="-128"/>
              </a:rPr>
              <a:t>作物</a:t>
            </a:r>
            <a:r>
              <a:rPr lang="ja-JP" altLang="en-US" sz="2400" dirty="0">
                <a:solidFill>
                  <a:prstClr val="black"/>
                </a:solidFill>
                <a:latin typeface="Meiryo UI" panose="020B0604030504040204" pitchFamily="50" charset="-128"/>
                <a:ea typeface="Meiryo UI" panose="020B0604030504040204" pitchFamily="50" charset="-128"/>
              </a:rPr>
              <a:t>）</a:t>
            </a:r>
            <a:r>
              <a:rPr lang="ja-JP" altLang="en-US" sz="2400" dirty="0" smtClean="0">
                <a:solidFill>
                  <a:prstClr val="black"/>
                </a:solidFill>
                <a:latin typeface="Meiryo UI" panose="020B0604030504040204" pitchFamily="50" charset="-128"/>
                <a:ea typeface="Meiryo UI" panose="020B0604030504040204" pitchFamily="50" charset="-128"/>
              </a:rPr>
              <a:t>と</a:t>
            </a:r>
            <a:r>
              <a:rPr lang="ja-JP" altLang="en-US" sz="2400" dirty="0">
                <a:solidFill>
                  <a:prstClr val="black"/>
                </a:solidFill>
                <a:latin typeface="Meiryo UI" panose="020B0604030504040204" pitchFamily="50" charset="-128"/>
                <a:ea typeface="Meiryo UI" panose="020B0604030504040204" pitchFamily="50" charset="-128"/>
              </a:rPr>
              <a:t>その後の再生の間</a:t>
            </a:r>
            <a:r>
              <a:rPr lang="ja-JP" altLang="en-US" sz="2400" dirty="0" smtClean="0">
                <a:solidFill>
                  <a:prstClr val="black"/>
                </a:solidFill>
                <a:latin typeface="Meiryo UI" panose="020B0604030504040204" pitchFamily="50" charset="-128"/>
                <a:ea typeface="Meiryo UI" panose="020B0604030504040204" pitchFamily="50" charset="-128"/>
              </a:rPr>
              <a:t>に</a:t>
            </a:r>
            <a:r>
              <a:rPr lang="ja-JP" altLang="en-US" sz="2400" dirty="0">
                <a:solidFill>
                  <a:prstClr val="black"/>
                </a:solidFill>
                <a:latin typeface="Meiryo UI" panose="020B0604030504040204" pitchFamily="50" charset="-128"/>
                <a:ea typeface="Meiryo UI" panose="020B0604030504040204" pitchFamily="50" charset="-128"/>
              </a:rPr>
              <a:t>有意</a:t>
            </a:r>
            <a:r>
              <a:rPr lang="ja-JP" altLang="en-US" sz="2400" dirty="0" smtClean="0">
                <a:solidFill>
                  <a:prstClr val="black"/>
                </a:solidFill>
                <a:latin typeface="Meiryo UI" panose="020B0604030504040204" pitchFamily="50" charset="-128"/>
                <a:ea typeface="Meiryo UI" panose="020B0604030504040204" pitchFamily="50" charset="-128"/>
              </a:rPr>
              <a:t>な</a:t>
            </a:r>
            <a:r>
              <a:rPr lang="ja-JP" altLang="en-US" sz="2400" dirty="0">
                <a:solidFill>
                  <a:prstClr val="black"/>
                </a:solidFill>
                <a:latin typeface="Meiryo UI" panose="020B0604030504040204" pitchFamily="50" charset="-128"/>
                <a:ea typeface="Meiryo UI" panose="020B0604030504040204" pitchFamily="50" charset="-128"/>
              </a:rPr>
              <a:t>時間差</a:t>
            </a:r>
            <a:r>
              <a:rPr lang="ja-JP" altLang="en-US" sz="2400" dirty="0" smtClean="0">
                <a:solidFill>
                  <a:prstClr val="black"/>
                </a:solidFill>
                <a:latin typeface="Meiryo UI" panose="020B0604030504040204" pitchFamily="50" charset="-128"/>
                <a:ea typeface="Meiryo UI" panose="020B0604030504040204" pitchFamily="50" charset="-128"/>
              </a:rPr>
              <a:t>が</a:t>
            </a:r>
            <a:r>
              <a:rPr lang="ja-JP" altLang="en-US" sz="2400" dirty="0">
                <a:solidFill>
                  <a:prstClr val="black"/>
                </a:solidFill>
                <a:latin typeface="Meiryo UI" panose="020B0604030504040204" pitchFamily="50" charset="-128"/>
                <a:ea typeface="Meiryo UI" panose="020B0604030504040204" pitchFamily="50" charset="-128"/>
              </a:rPr>
              <a:t>あることを見落としがちである。また、</a:t>
            </a:r>
            <a:r>
              <a:rPr lang="ja-JP" altLang="en-US" sz="2400" dirty="0" smtClean="0">
                <a:solidFill>
                  <a:prstClr val="black"/>
                </a:solidFill>
                <a:latin typeface="Meiryo UI" panose="020B0604030504040204" pitchFamily="50" charset="-128"/>
                <a:ea typeface="Meiryo UI" panose="020B0604030504040204" pitchFamily="50" charset="-128"/>
              </a:rPr>
              <a:t>バイオエネルギーの原料</a:t>
            </a:r>
            <a:r>
              <a:rPr lang="ja-JP" altLang="en-US" sz="2400" dirty="0">
                <a:solidFill>
                  <a:prstClr val="black"/>
                </a:solidFill>
                <a:latin typeface="Meiryo UI" panose="020B0604030504040204" pitchFamily="50" charset="-128"/>
                <a:ea typeface="Meiryo UI" panose="020B0604030504040204" pitchFamily="50" charset="-128"/>
              </a:rPr>
              <a:t>として使用される森林</a:t>
            </a:r>
            <a:r>
              <a:rPr lang="en-US" altLang="ja-JP" sz="2400" dirty="0">
                <a:solidFill>
                  <a:prstClr val="black"/>
                </a:solidFill>
                <a:latin typeface="Meiryo UI" panose="020B0604030504040204" pitchFamily="50" charset="-128"/>
                <a:ea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rPr>
              <a:t>作物システム間の生産性の</a:t>
            </a:r>
            <a:r>
              <a:rPr lang="ja-JP" altLang="en-US" sz="2400" dirty="0" smtClean="0">
                <a:solidFill>
                  <a:prstClr val="black"/>
                </a:solidFill>
                <a:latin typeface="Meiryo UI" panose="020B0604030504040204" pitchFamily="50" charset="-128"/>
                <a:ea typeface="Meiryo UI" panose="020B0604030504040204" pitchFamily="50" charset="-128"/>
              </a:rPr>
              <a:t>違いや、生物由来の製品</a:t>
            </a:r>
            <a:r>
              <a:rPr lang="ja-JP" altLang="en-US" sz="2400" dirty="0">
                <a:solidFill>
                  <a:prstClr val="black"/>
                </a:solidFill>
                <a:latin typeface="Meiryo UI" panose="020B0604030504040204" pitchFamily="50" charset="-128"/>
                <a:ea typeface="Meiryo UI" panose="020B0604030504040204" pitchFamily="50" charset="-128"/>
              </a:rPr>
              <a:t>および</a:t>
            </a:r>
            <a:r>
              <a:rPr lang="en-US" altLang="ja-JP" sz="2400" dirty="0">
                <a:solidFill>
                  <a:prstClr val="black"/>
                </a:solidFill>
                <a:latin typeface="Meiryo UI" panose="020B0604030504040204" pitchFamily="50" charset="-128"/>
                <a:ea typeface="Meiryo UI" panose="020B0604030504040204" pitchFamily="50" charset="-128"/>
              </a:rPr>
              <a:t>/</a:t>
            </a:r>
            <a:r>
              <a:rPr lang="ja-JP" altLang="en-US" sz="2400" dirty="0" smtClean="0">
                <a:solidFill>
                  <a:prstClr val="black"/>
                </a:solidFill>
                <a:latin typeface="Meiryo UI" panose="020B0604030504040204" pitchFamily="50" charset="-128"/>
                <a:ea typeface="Meiryo UI" panose="020B0604030504040204" pitchFamily="50" charset="-128"/>
              </a:rPr>
              <a:t>または処理における</a:t>
            </a:r>
            <a:r>
              <a:rPr lang="ja-JP" altLang="en-US" sz="2400" dirty="0">
                <a:solidFill>
                  <a:prstClr val="black"/>
                </a:solidFill>
                <a:latin typeface="Meiryo UI" panose="020B0604030504040204" pitchFamily="50" charset="-128"/>
                <a:ea typeface="Meiryo UI" panose="020B0604030504040204" pitchFamily="50" charset="-128"/>
              </a:rPr>
              <a:t>長期的な炭素貯蔵の</a:t>
            </a:r>
            <a:r>
              <a:rPr lang="ja-JP" altLang="en-US" sz="2400" dirty="0" smtClean="0">
                <a:solidFill>
                  <a:prstClr val="black"/>
                </a:solidFill>
                <a:latin typeface="Meiryo UI" panose="020B0604030504040204" pitchFamily="50" charset="-128"/>
                <a:ea typeface="Meiryo UI" panose="020B0604030504040204" pitchFamily="50" charset="-128"/>
              </a:rPr>
              <a:t>影響の可能性も見落とされて</a:t>
            </a:r>
            <a:r>
              <a:rPr lang="ja-JP" altLang="en-US" sz="2400" dirty="0">
                <a:solidFill>
                  <a:prstClr val="black"/>
                </a:solidFill>
                <a:latin typeface="Meiryo UI" panose="020B0604030504040204" pitchFamily="50" charset="-128"/>
                <a:ea typeface="Meiryo UI" panose="020B0604030504040204" pitchFamily="50" charset="-128"/>
              </a:rPr>
              <a:t>いる。これらの理由から、バイオエネルギー</a:t>
            </a:r>
            <a:r>
              <a:rPr lang="en-US" altLang="ja-JP" sz="2400" dirty="0" smtClean="0">
                <a:solidFill>
                  <a:prstClr val="black"/>
                </a:solidFill>
                <a:latin typeface="Meiryo UI" panose="020B0604030504040204" pitchFamily="50" charset="-128"/>
                <a:ea typeface="Meiryo UI" panose="020B0604030504040204" pitchFamily="50" charset="-128"/>
              </a:rPr>
              <a:t>GHG</a:t>
            </a:r>
            <a:r>
              <a:rPr lang="ja-JP" altLang="en-US" sz="2400" dirty="0" smtClean="0">
                <a:solidFill>
                  <a:prstClr val="black"/>
                </a:solidFill>
                <a:latin typeface="Meiryo UI" panose="020B0604030504040204" pitchFamily="50" charset="-128"/>
                <a:ea typeface="Meiryo UI" panose="020B0604030504040204" pitchFamily="50" charset="-128"/>
              </a:rPr>
              <a:t>排出量の算定</a:t>
            </a:r>
            <a:r>
              <a:rPr lang="ja-JP" altLang="en-US" sz="2400" dirty="0">
                <a:solidFill>
                  <a:prstClr val="black"/>
                </a:solidFill>
                <a:latin typeface="Meiryo UI" panose="020B0604030504040204" pitchFamily="50" charset="-128"/>
                <a:ea typeface="Meiryo UI" panose="020B0604030504040204" pitchFamily="50" charset="-128"/>
              </a:rPr>
              <a:t>のための標準化された方法が</a:t>
            </a:r>
            <a:r>
              <a:rPr lang="en-US" altLang="ja-JP" sz="2400" dirty="0">
                <a:solidFill>
                  <a:prstClr val="black"/>
                </a:solidFill>
                <a:latin typeface="Meiryo UI" panose="020B0604030504040204" pitchFamily="50" charset="-128"/>
                <a:ea typeface="Meiryo UI" panose="020B0604030504040204" pitchFamily="50" charset="-128"/>
              </a:rPr>
              <a:t>GHG</a:t>
            </a:r>
            <a:r>
              <a:rPr lang="ja-JP" altLang="en-US" sz="2400" dirty="0" smtClean="0">
                <a:solidFill>
                  <a:prstClr val="black"/>
                </a:solidFill>
                <a:latin typeface="Meiryo UI" panose="020B0604030504040204" pitchFamily="50" charset="-128"/>
                <a:ea typeface="Meiryo UI" panose="020B0604030504040204" pitchFamily="50" charset="-128"/>
              </a:rPr>
              <a:t>プロトコルにおいて開発される</a:t>
            </a:r>
            <a:r>
              <a:rPr lang="ja-JP" altLang="en-US" sz="2400" dirty="0">
                <a:solidFill>
                  <a:prstClr val="black"/>
                </a:solidFill>
                <a:latin typeface="Meiryo UI" panose="020B0604030504040204" pitchFamily="50" charset="-128"/>
                <a:ea typeface="Meiryo UI" panose="020B0604030504040204" pitchFamily="50" charset="-128"/>
              </a:rPr>
              <a:t>まで、</a:t>
            </a:r>
            <a:r>
              <a:rPr lang="en-US" altLang="ja-JP" sz="2400" dirty="0" smtClean="0">
                <a:solidFill>
                  <a:prstClr val="black"/>
                </a:solidFill>
                <a:latin typeface="Meiryo UI" panose="020B0604030504040204" pitchFamily="50" charset="-128"/>
                <a:ea typeface="Meiryo UI" panose="020B0604030504040204" pitchFamily="50" charset="-128"/>
              </a:rPr>
              <a:t>SBT</a:t>
            </a:r>
            <a:r>
              <a:rPr lang="ja-JP" altLang="en-US" sz="2400" dirty="0" smtClean="0">
                <a:solidFill>
                  <a:prstClr val="black"/>
                </a:solidFill>
                <a:latin typeface="Meiryo UI" panose="020B0604030504040204" pitchFamily="50" charset="-128"/>
                <a:ea typeface="Meiryo UI" panose="020B0604030504040204" pitchFamily="50" charset="-128"/>
              </a:rPr>
              <a:t>事務局は企業に</a:t>
            </a:r>
            <a:r>
              <a:rPr lang="ja-JP" altLang="en-US" sz="2400" dirty="0">
                <a:solidFill>
                  <a:prstClr val="black"/>
                </a:solidFill>
                <a:latin typeface="Meiryo UI" panose="020B0604030504040204" pitchFamily="50" charset="-128"/>
                <a:ea typeface="Meiryo UI" panose="020B0604030504040204" pitchFamily="50" charset="-128"/>
              </a:rPr>
              <a:t>対し、算定方法</a:t>
            </a:r>
            <a:r>
              <a:rPr lang="ja-JP" altLang="en-US" sz="2400" dirty="0" smtClean="0">
                <a:solidFill>
                  <a:prstClr val="black"/>
                </a:solidFill>
                <a:latin typeface="Meiryo UI" panose="020B0604030504040204" pitchFamily="50" charset="-128"/>
                <a:ea typeface="Meiryo UI" panose="020B0604030504040204" pitchFamily="50" charset="-128"/>
              </a:rPr>
              <a:t>に排出（例えば木材</a:t>
            </a:r>
            <a:r>
              <a:rPr lang="en-US" altLang="ja-JP" sz="2400" dirty="0">
                <a:solidFill>
                  <a:prstClr val="black"/>
                </a:solidFill>
                <a:latin typeface="Meiryo UI" panose="020B0604030504040204" pitchFamily="50" charset="-128"/>
                <a:ea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rPr>
              <a:t>作物の</a:t>
            </a:r>
            <a:r>
              <a:rPr lang="ja-JP" altLang="en-US" sz="2400" dirty="0" smtClean="0">
                <a:solidFill>
                  <a:prstClr val="black"/>
                </a:solidFill>
                <a:latin typeface="Meiryo UI" panose="020B0604030504040204" pitchFamily="50" charset="-128"/>
                <a:ea typeface="Meiryo UI" panose="020B0604030504040204" pitchFamily="50" charset="-128"/>
              </a:rPr>
              <a:t>除去）と吸収（例えば森林</a:t>
            </a:r>
            <a:r>
              <a:rPr lang="en-US" altLang="ja-JP" sz="2400" dirty="0">
                <a:solidFill>
                  <a:prstClr val="black"/>
                </a:solidFill>
                <a:latin typeface="Meiryo UI" panose="020B0604030504040204" pitchFamily="50" charset="-128"/>
                <a:ea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rPr>
              <a:t>作物の</a:t>
            </a:r>
            <a:r>
              <a:rPr lang="ja-JP" altLang="en-US" sz="2400" dirty="0" smtClean="0">
                <a:solidFill>
                  <a:prstClr val="black"/>
                </a:solidFill>
                <a:latin typeface="Meiryo UI" panose="020B0604030504040204" pitchFamily="50" charset="-128"/>
                <a:ea typeface="Meiryo UI" panose="020B0604030504040204" pitchFamily="50" charset="-128"/>
              </a:rPr>
              <a:t>再生）の時点を考慮</a:t>
            </a:r>
            <a:r>
              <a:rPr lang="ja-JP" altLang="en-US" sz="2400" dirty="0">
                <a:solidFill>
                  <a:prstClr val="black"/>
                </a:solidFill>
                <a:latin typeface="Meiryo UI" panose="020B0604030504040204" pitchFamily="50" charset="-128"/>
                <a:ea typeface="Meiryo UI" panose="020B0604030504040204" pitchFamily="50" charset="-128"/>
              </a:rPr>
              <a:t>に入れるよう</a:t>
            </a:r>
            <a:r>
              <a:rPr lang="ja-JP" altLang="en-US" sz="2400" dirty="0" smtClean="0">
                <a:solidFill>
                  <a:prstClr val="black"/>
                </a:solidFill>
                <a:latin typeface="Meiryo UI" panose="020B0604030504040204" pitchFamily="50" charset="-128"/>
                <a:ea typeface="Meiryo UI" panose="020B0604030504040204" pitchFamily="50" charset="-128"/>
              </a:rPr>
              <a:t>強く</a:t>
            </a:r>
            <a:r>
              <a:rPr lang="ja-JP" altLang="en-US" sz="2400" dirty="0">
                <a:solidFill>
                  <a:prstClr val="black"/>
                </a:solidFill>
                <a:latin typeface="Meiryo UI" panose="020B0604030504040204" pitchFamily="50" charset="-128"/>
                <a:ea typeface="Meiryo UI" panose="020B0604030504040204" pitchFamily="50" charset="-128"/>
              </a:rPr>
              <a:t>推奨</a:t>
            </a:r>
            <a:r>
              <a:rPr lang="ja-JP" altLang="en-US" sz="2400" dirty="0" smtClean="0">
                <a:solidFill>
                  <a:prstClr val="black"/>
                </a:solidFill>
                <a:latin typeface="Meiryo UI" panose="020B0604030504040204" pitchFamily="50" charset="-128"/>
                <a:ea typeface="Meiryo UI" panose="020B0604030504040204" pitchFamily="50" charset="-128"/>
              </a:rPr>
              <a:t>する</a:t>
            </a:r>
            <a:r>
              <a:rPr lang="ja-JP" altLang="en-US" sz="2400" dirty="0">
                <a:solidFill>
                  <a:prstClr val="black"/>
                </a:solidFill>
                <a:latin typeface="Meiryo UI" panose="020B0604030504040204" pitchFamily="50" charset="-128"/>
                <a:ea typeface="Meiryo UI" panose="020B0604030504040204" pitchFamily="50" charset="-128"/>
              </a:rPr>
              <a:t>。</a:t>
            </a:r>
            <a:endParaRPr lang="en-US" altLang="ja-JP" sz="24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9545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a:t>2</a:t>
            </a:r>
            <a:r>
              <a:rPr kumimoji="1" lang="en-US" altLang="ja-JP" dirty="0" smtClean="0"/>
              <a:t>.</a:t>
            </a:r>
            <a:r>
              <a:rPr kumimoji="1" lang="ja-JP" altLang="en-US" dirty="0" smtClean="0"/>
              <a:t>基準年・目標年 </a:t>
            </a:r>
            <a:r>
              <a:rPr kumimoji="1" lang="en-US" altLang="ja-JP" dirty="0" smtClean="0"/>
              <a:t>1/3</a:t>
            </a:r>
            <a:endParaRPr kumimoji="1" lang="ja-JP" altLang="en-US" dirty="0"/>
          </a:p>
        </p:txBody>
      </p:sp>
      <p:sp>
        <p:nvSpPr>
          <p:cNvPr id="4" name="テキスト ボックス 47"/>
          <p:cNvSpPr txBox="1">
            <a:spLocks noChangeArrowheads="1"/>
          </p:cNvSpPr>
          <p:nvPr/>
        </p:nvSpPr>
        <p:spPr bwMode="auto">
          <a:xfrm>
            <a:off x="349979" y="1293912"/>
            <a:ext cx="968927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marL="447675" indent="-447675" eaLnBrk="1" hangingPunct="1">
              <a:defRPr/>
            </a:pP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必須事項</a:t>
            </a:r>
            <a:r>
              <a:rPr lang="en-US" altLang="ja-JP" sz="2800" b="1" dirty="0">
                <a:solidFill>
                  <a:srgbClr val="000000"/>
                </a:solidFill>
                <a:latin typeface="Meiryo UI" panose="020B0604030504040204" pitchFamily="50" charset="-128"/>
                <a:ea typeface="Meiryo UI" panose="020B0604030504040204" pitchFamily="50" charset="-128"/>
              </a:rPr>
              <a:t>)</a:t>
            </a:r>
          </a:p>
          <a:p>
            <a:pPr marL="457200" indent="-457200" eaLnBrk="1" hangingPunct="1">
              <a:spcBef>
                <a:spcPts val="1200"/>
              </a:spcBef>
              <a:buFont typeface="Wingdings" panose="05000000000000000000" pitchFamily="2" charset="2"/>
              <a:buChar char="Ø"/>
              <a:defRPr/>
            </a:pPr>
            <a:r>
              <a:rPr lang="ja-JP" altLang="en-US" sz="2800" dirty="0" smtClean="0">
                <a:solidFill>
                  <a:srgbClr val="000000"/>
                </a:solidFill>
                <a:latin typeface="Meiryo UI" panose="020B0604030504040204" pitchFamily="50" charset="-128"/>
                <a:ea typeface="Meiryo UI" panose="020B0604030504040204" pitchFamily="50" charset="-128"/>
              </a:rPr>
              <a:t>目標</a:t>
            </a:r>
            <a:r>
              <a:rPr lang="ja-JP" altLang="en-US" sz="2800" dirty="0">
                <a:solidFill>
                  <a:srgbClr val="000000"/>
                </a:solidFill>
                <a:latin typeface="Meiryo UI" panose="020B0604030504040204" pitchFamily="50" charset="-128"/>
                <a:ea typeface="Meiryo UI" panose="020B0604030504040204" pitchFamily="50" charset="-128"/>
              </a:rPr>
              <a:t>は</a:t>
            </a:r>
            <a:r>
              <a:rPr lang="en-US" altLang="ja-JP" sz="2800" dirty="0">
                <a:solidFill>
                  <a:srgbClr val="000000"/>
                </a:solidFill>
                <a:latin typeface="Meiryo UI" panose="020B0604030504040204" pitchFamily="50" charset="-128"/>
                <a:ea typeface="Meiryo UI" panose="020B0604030504040204" pitchFamily="50" charset="-128"/>
              </a:rPr>
              <a:t>SBT</a:t>
            </a:r>
            <a:r>
              <a:rPr lang="ja-JP" altLang="en-US" sz="2800" dirty="0">
                <a:solidFill>
                  <a:srgbClr val="000000"/>
                </a:solidFill>
                <a:latin typeface="Meiryo UI" panose="020B0604030504040204" pitchFamily="50" charset="-128"/>
                <a:ea typeface="Meiryo UI" panose="020B0604030504040204" pitchFamily="50" charset="-128"/>
              </a:rPr>
              <a:t>事務局に</a:t>
            </a:r>
            <a:r>
              <a:rPr lang="en-US" altLang="ja-JP" sz="2800" dirty="0">
                <a:solidFill>
                  <a:srgbClr val="000000"/>
                </a:solidFill>
                <a:latin typeface="Meiryo UI" panose="020B0604030504040204" pitchFamily="50" charset="-128"/>
                <a:ea typeface="Meiryo UI" panose="020B0604030504040204" pitchFamily="50" charset="-128"/>
              </a:rPr>
              <a:t/>
            </a:r>
            <a:br>
              <a:rPr lang="en-US" altLang="ja-JP" sz="2800" dirty="0">
                <a:solidFill>
                  <a:srgbClr val="000000"/>
                </a:solidFill>
                <a:latin typeface="Meiryo UI" panose="020B0604030504040204" pitchFamily="50" charset="-128"/>
                <a:ea typeface="Meiryo UI" panose="020B0604030504040204" pitchFamily="50" charset="-128"/>
              </a:rPr>
            </a:br>
            <a:r>
              <a:rPr lang="ja-JP" altLang="en-US" sz="2800" b="1" dirty="0">
                <a:solidFill>
                  <a:srgbClr val="FF0000"/>
                </a:solidFill>
                <a:latin typeface="Meiryo UI" panose="020B0604030504040204" pitchFamily="50" charset="-128"/>
                <a:ea typeface="Meiryo UI" panose="020B0604030504040204" pitchFamily="50" charset="-128"/>
              </a:rPr>
              <a:t>公式提出時から</a:t>
            </a:r>
            <a:r>
              <a:rPr lang="en-US" altLang="ja-JP" sz="2800" b="1" dirty="0">
                <a:solidFill>
                  <a:srgbClr val="FF0000"/>
                </a:solidFill>
                <a:latin typeface="Meiryo UI" panose="020B0604030504040204" pitchFamily="50" charset="-128"/>
                <a:ea typeface="Meiryo UI" panose="020B0604030504040204" pitchFamily="50" charset="-128"/>
              </a:rPr>
              <a:t>5</a:t>
            </a:r>
            <a:r>
              <a:rPr lang="ja-JP" altLang="en-US" sz="2800" b="1" dirty="0">
                <a:solidFill>
                  <a:srgbClr val="FF0000"/>
                </a:solidFill>
                <a:latin typeface="Meiryo UI" panose="020B0604030504040204" pitchFamily="50" charset="-128"/>
                <a:ea typeface="Meiryo UI" panose="020B0604030504040204" pitchFamily="50" charset="-128"/>
              </a:rPr>
              <a:t>年以上先、</a:t>
            </a:r>
            <a:r>
              <a:rPr lang="en-US" altLang="ja-JP" sz="2800" b="1" dirty="0">
                <a:solidFill>
                  <a:srgbClr val="FF0000"/>
                </a:solidFill>
                <a:latin typeface="Meiryo UI" panose="020B0604030504040204" pitchFamily="50" charset="-128"/>
                <a:ea typeface="Meiryo UI" panose="020B0604030504040204" pitchFamily="50" charset="-128"/>
              </a:rPr>
              <a:t>15</a:t>
            </a:r>
            <a:r>
              <a:rPr lang="ja-JP" altLang="en-US" sz="2800" b="1" dirty="0">
                <a:solidFill>
                  <a:srgbClr val="FF0000"/>
                </a:solidFill>
                <a:latin typeface="Meiryo UI" panose="020B0604030504040204" pitchFamily="50" charset="-128"/>
                <a:ea typeface="Meiryo UI" panose="020B0604030504040204" pitchFamily="50" charset="-128"/>
              </a:rPr>
              <a:t>年以内の目標</a:t>
            </a:r>
            <a:r>
              <a:rPr lang="en-US" altLang="ja-JP" sz="2800" b="1" u="sng" dirty="0">
                <a:solidFill>
                  <a:srgbClr val="0070C0"/>
                </a:solidFill>
                <a:latin typeface="Meiryo UI" panose="020B0604030504040204" pitchFamily="50" charset="-128"/>
                <a:ea typeface="Meiryo UI" panose="020B0604030504040204" pitchFamily="50" charset="-128"/>
              </a:rPr>
              <a:t/>
            </a:r>
            <a:br>
              <a:rPr lang="en-US" altLang="ja-JP" sz="2800" b="1" u="sng" dirty="0">
                <a:solidFill>
                  <a:srgbClr val="0070C0"/>
                </a:solidFill>
                <a:latin typeface="Meiryo UI" panose="020B0604030504040204" pitchFamily="50" charset="-128"/>
                <a:ea typeface="Meiryo UI" panose="020B0604030504040204" pitchFamily="50" charset="-128"/>
              </a:rPr>
            </a:br>
            <a:r>
              <a:rPr lang="ja-JP" altLang="en-US" sz="2800" dirty="0">
                <a:solidFill>
                  <a:srgbClr val="000000"/>
                </a:solidFill>
                <a:latin typeface="Meiryo UI" panose="020B0604030504040204" pitchFamily="50" charset="-128"/>
                <a:ea typeface="Meiryo UI" panose="020B0604030504040204" pitchFamily="50" charset="-128"/>
              </a:rPr>
              <a:t>である必要が</a:t>
            </a:r>
            <a:r>
              <a:rPr lang="ja-JP" altLang="en-US" sz="2800" dirty="0" smtClean="0">
                <a:solidFill>
                  <a:srgbClr val="000000"/>
                </a:solidFill>
                <a:latin typeface="Meiryo UI" panose="020B0604030504040204" pitchFamily="50" charset="-128"/>
                <a:ea typeface="Meiryo UI" panose="020B0604030504040204" pitchFamily="50" charset="-128"/>
              </a:rPr>
              <a:t>ある</a:t>
            </a:r>
            <a:r>
              <a:rPr lang="ja-JP" altLang="en-US" sz="2800" dirty="0">
                <a:solidFill>
                  <a:srgbClr val="000000"/>
                </a:solidFill>
                <a:latin typeface="Meiryo UI" panose="020B0604030504040204" pitchFamily="50" charset="-128"/>
                <a:ea typeface="Meiryo UI" panose="020B0604030504040204" pitchFamily="50" charset="-128"/>
              </a:rPr>
              <a:t>。</a:t>
            </a:r>
            <a:r>
              <a:rPr lang="en-US" altLang="ja-JP" sz="2000" dirty="0">
                <a:solidFill>
                  <a:srgbClr val="000000"/>
                </a:solidFill>
                <a:latin typeface="Meiryo UI" panose="020B0604030504040204" pitchFamily="50" charset="-128"/>
                <a:ea typeface="Meiryo UI" panose="020B0604030504040204" pitchFamily="50" charset="-128"/>
              </a:rPr>
              <a:t/>
            </a:r>
            <a:br>
              <a:rPr lang="en-US" altLang="ja-JP" sz="2000" dirty="0">
                <a:solidFill>
                  <a:srgbClr val="000000"/>
                </a:solidFill>
                <a:latin typeface="Meiryo UI" panose="020B0604030504040204" pitchFamily="50" charset="-128"/>
                <a:ea typeface="Meiryo UI" panose="020B0604030504040204" pitchFamily="50" charset="-128"/>
              </a:rPr>
            </a:br>
            <a:r>
              <a:rPr lang="en-US" altLang="ja-JP" sz="2000" dirty="0" smtClean="0">
                <a:solidFill>
                  <a:srgbClr val="000000"/>
                </a:solidFill>
                <a:latin typeface="Meiryo UI" panose="020B0604030504040204" pitchFamily="50" charset="-128"/>
                <a:ea typeface="Meiryo UI" panose="020B0604030504040204" pitchFamily="50" charset="-128"/>
              </a:rPr>
              <a:t>※2020</a:t>
            </a:r>
            <a:r>
              <a:rPr lang="ja-JP" altLang="en-US" sz="2000" dirty="0" smtClean="0">
                <a:solidFill>
                  <a:srgbClr val="000000"/>
                </a:solidFill>
                <a:latin typeface="Meiryo UI" panose="020B0604030504040204" pitchFamily="50" charset="-128"/>
                <a:ea typeface="Meiryo UI" panose="020B0604030504040204" pitchFamily="50" charset="-128"/>
              </a:rPr>
              <a:t>年前期に提出したものは</a:t>
            </a:r>
            <a:r>
              <a:rPr lang="en-US" altLang="ja-JP" sz="2000" dirty="0" smtClean="0">
                <a:solidFill>
                  <a:srgbClr val="000000"/>
                </a:solidFill>
                <a:latin typeface="Meiryo UI" panose="020B0604030504040204" pitchFamily="50" charset="-128"/>
                <a:ea typeface="Meiryo UI" panose="020B0604030504040204" pitchFamily="50" charset="-128"/>
              </a:rPr>
              <a:t>2024-2034</a:t>
            </a:r>
            <a:r>
              <a:rPr lang="ja-JP" altLang="en-US" sz="2000" dirty="0" smtClean="0">
                <a:solidFill>
                  <a:srgbClr val="000000"/>
                </a:solidFill>
                <a:latin typeface="Meiryo UI" panose="020B0604030504040204" pitchFamily="50" charset="-128"/>
                <a:ea typeface="Meiryo UI" panose="020B0604030504040204" pitchFamily="50" charset="-128"/>
              </a:rPr>
              <a:t>年が可能であり、</a:t>
            </a:r>
            <a:r>
              <a:rPr lang="en-US" altLang="ja-JP" sz="2000" dirty="0" smtClean="0">
                <a:solidFill>
                  <a:srgbClr val="000000"/>
                </a:solidFill>
                <a:latin typeface="Meiryo UI" panose="020B0604030504040204" pitchFamily="50" charset="-128"/>
                <a:ea typeface="Meiryo UI" panose="020B0604030504040204" pitchFamily="50" charset="-128"/>
              </a:rPr>
              <a:t>2020</a:t>
            </a:r>
            <a:r>
              <a:rPr lang="ja-JP" altLang="en-US" sz="2000" dirty="0" smtClean="0">
                <a:solidFill>
                  <a:srgbClr val="000000"/>
                </a:solidFill>
                <a:latin typeface="Meiryo UI" panose="020B0604030504040204" pitchFamily="50" charset="-128"/>
                <a:ea typeface="Meiryo UI" panose="020B0604030504040204" pitchFamily="50" charset="-128"/>
              </a:rPr>
              <a:t>年後期について</a:t>
            </a:r>
            <a:r>
              <a:rPr lang="ja-JP" altLang="en-US" sz="2000" dirty="0">
                <a:solidFill>
                  <a:srgbClr val="000000"/>
                </a:solidFill>
                <a:latin typeface="Meiryo UI" panose="020B0604030504040204" pitchFamily="50" charset="-128"/>
                <a:ea typeface="Meiryo UI" panose="020B0604030504040204" pitchFamily="50" charset="-128"/>
              </a:rPr>
              <a:t>は</a:t>
            </a:r>
            <a:r>
              <a:rPr lang="en-US" altLang="ja-JP" sz="2000" dirty="0" smtClean="0">
                <a:solidFill>
                  <a:srgbClr val="000000"/>
                </a:solidFill>
                <a:latin typeface="Meiryo UI" panose="020B0604030504040204" pitchFamily="50" charset="-128"/>
                <a:ea typeface="Meiryo UI" panose="020B0604030504040204" pitchFamily="50" charset="-128"/>
              </a:rPr>
              <a:t>2025-2035</a:t>
            </a:r>
            <a:r>
              <a:rPr lang="ja-JP" altLang="en-US" sz="2000" dirty="0" smtClean="0">
                <a:solidFill>
                  <a:srgbClr val="000000"/>
                </a:solidFill>
                <a:latin typeface="Meiryo UI" panose="020B0604030504040204" pitchFamily="50" charset="-128"/>
                <a:ea typeface="Meiryo UI" panose="020B0604030504040204" pitchFamily="50" charset="-128"/>
              </a:rPr>
              <a:t>年であることが必要。</a:t>
            </a:r>
            <a:endParaRPr lang="en-US" altLang="ja-JP" sz="2000" dirty="0" smtClean="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ja-JP" altLang="en-US" sz="2800" dirty="0" smtClean="0">
                <a:solidFill>
                  <a:srgbClr val="000000"/>
                </a:solidFill>
                <a:latin typeface="Meiryo UI" panose="020B0604030504040204" pitchFamily="50" charset="-128"/>
                <a:ea typeface="Meiryo UI" panose="020B0604030504040204" pitchFamily="50" charset="-128"/>
              </a:rPr>
              <a:t>提出日までに既に達成している目標は、</a:t>
            </a:r>
            <a:r>
              <a:rPr lang="en-US" altLang="ja-JP" sz="2800" dirty="0" smtClean="0">
                <a:solidFill>
                  <a:srgbClr val="000000"/>
                </a:solidFill>
                <a:latin typeface="Meiryo UI" panose="020B0604030504040204" pitchFamily="50" charset="-128"/>
                <a:ea typeface="Meiryo UI" panose="020B0604030504040204" pitchFamily="50" charset="-128"/>
              </a:rPr>
              <a:t>SBT</a:t>
            </a:r>
            <a:r>
              <a:rPr lang="ja-JP" altLang="en-US" sz="2800" dirty="0" smtClean="0">
                <a:solidFill>
                  <a:srgbClr val="000000"/>
                </a:solidFill>
                <a:latin typeface="Meiryo UI" panose="020B0604030504040204" pitchFamily="50" charset="-128"/>
                <a:ea typeface="Meiryo UI" panose="020B0604030504040204" pitchFamily="50" charset="-128"/>
              </a:rPr>
              <a:t>目標として認定されない。</a:t>
            </a:r>
            <a:r>
              <a:rPr lang="en-US" altLang="ja-JP" sz="2800" dirty="0" smtClean="0">
                <a:solidFill>
                  <a:srgbClr val="000000"/>
                </a:solidFill>
                <a:latin typeface="Meiryo UI" panose="020B0604030504040204" pitchFamily="50" charset="-128"/>
                <a:ea typeface="Meiryo UI" panose="020B0604030504040204" pitchFamily="50" charset="-128"/>
              </a:rPr>
              <a:t>SBT</a:t>
            </a:r>
            <a:r>
              <a:rPr lang="ja-JP" altLang="en-US" sz="2800" dirty="0" smtClean="0">
                <a:solidFill>
                  <a:srgbClr val="000000"/>
                </a:solidFill>
                <a:latin typeface="Meiryo UI" panose="020B0604030504040204" pitchFamily="50" charset="-128"/>
                <a:ea typeface="Meiryo UI" panose="020B0604030504040204" pitchFamily="50" charset="-128"/>
              </a:rPr>
              <a:t>事務局は、目標が事務局に提出された（あるいは直近で</a:t>
            </a:r>
            <a:r>
              <a:rPr lang="en-US" altLang="ja-JP" sz="2800" dirty="0" smtClean="0">
                <a:solidFill>
                  <a:srgbClr val="000000"/>
                </a:solidFill>
                <a:latin typeface="Meiryo UI" panose="020B0604030504040204" pitchFamily="50" charset="-128"/>
                <a:ea typeface="Meiryo UI" panose="020B0604030504040204" pitchFamily="50" charset="-128"/>
              </a:rPr>
              <a:t>GHG</a:t>
            </a:r>
            <a:r>
              <a:rPr lang="ja-JP" altLang="en-US" sz="2800" dirty="0" smtClean="0">
                <a:solidFill>
                  <a:srgbClr val="000000"/>
                </a:solidFill>
                <a:latin typeface="Meiryo UI" panose="020B0604030504040204" pitchFamily="50" charset="-128"/>
                <a:ea typeface="Meiryo UI" panose="020B0604030504040204" pitchFamily="50" charset="-128"/>
              </a:rPr>
              <a:t>インベントリを作成した）年からの削減率を目標の野心度として評価するとしている。直近で</a:t>
            </a:r>
            <a:r>
              <a:rPr lang="en-US" altLang="ja-JP" sz="2800" dirty="0" smtClean="0">
                <a:solidFill>
                  <a:srgbClr val="000000"/>
                </a:solidFill>
                <a:latin typeface="Meiryo UI" panose="020B0604030504040204" pitchFamily="50" charset="-128"/>
                <a:ea typeface="Meiryo UI" panose="020B0604030504040204" pitchFamily="50" charset="-128"/>
              </a:rPr>
              <a:t>GHG</a:t>
            </a:r>
            <a:r>
              <a:rPr lang="ja-JP" altLang="en-US" sz="2800" dirty="0" smtClean="0">
                <a:solidFill>
                  <a:srgbClr val="000000"/>
                </a:solidFill>
                <a:latin typeface="Meiryo UI" panose="020B0604030504040204" pitchFamily="50" charset="-128"/>
                <a:ea typeface="Meiryo UI" panose="020B0604030504040204" pitchFamily="50" charset="-128"/>
              </a:rPr>
              <a:t>インベントリを作成した年（直近年）は、</a:t>
            </a:r>
            <a:r>
              <a:rPr lang="ja-JP" altLang="en-US" sz="2800" b="1" dirty="0" smtClean="0">
                <a:solidFill>
                  <a:srgbClr val="FF0000"/>
                </a:solidFill>
                <a:latin typeface="Meiryo UI" panose="020B0604030504040204" pitchFamily="50" charset="-128"/>
                <a:ea typeface="Meiryo UI" panose="020B0604030504040204" pitchFamily="50" charset="-128"/>
              </a:rPr>
              <a:t>提出日から</a:t>
            </a:r>
            <a:r>
              <a:rPr lang="en-US" altLang="ja-JP" sz="2800" b="1" dirty="0" smtClean="0">
                <a:solidFill>
                  <a:srgbClr val="FF0000"/>
                </a:solidFill>
                <a:latin typeface="Meiryo UI" panose="020B0604030504040204" pitchFamily="50" charset="-128"/>
                <a:ea typeface="Meiryo UI" panose="020B0604030504040204" pitchFamily="50" charset="-128"/>
              </a:rPr>
              <a:t>2</a:t>
            </a:r>
            <a:r>
              <a:rPr lang="ja-JP" altLang="en-US" sz="2800" b="1" dirty="0" smtClean="0">
                <a:solidFill>
                  <a:srgbClr val="FF0000"/>
                </a:solidFill>
                <a:latin typeface="Meiryo UI" panose="020B0604030504040204" pitchFamily="50" charset="-128"/>
                <a:ea typeface="Meiryo UI" panose="020B0604030504040204" pitchFamily="50" charset="-128"/>
              </a:rPr>
              <a:t>年以内</a:t>
            </a:r>
            <a:r>
              <a:rPr lang="ja-JP" altLang="en-US" sz="2800" dirty="0" smtClean="0">
                <a:solidFill>
                  <a:srgbClr val="000000"/>
                </a:solidFill>
                <a:latin typeface="Meiryo UI" panose="020B0604030504040204" pitchFamily="50" charset="-128"/>
                <a:ea typeface="Meiryo UI" panose="020B0604030504040204" pitchFamily="50" charset="-128"/>
              </a:rPr>
              <a:t>の年を設定しなければならない。</a:t>
            </a:r>
            <a:r>
              <a:rPr lang="en-US" altLang="ja-JP" sz="2800" dirty="0">
                <a:solidFill>
                  <a:srgbClr val="000000"/>
                </a:solidFill>
                <a:latin typeface="Meiryo UI" panose="020B0604030504040204" pitchFamily="50" charset="-128"/>
                <a:ea typeface="Meiryo UI" panose="020B0604030504040204" pitchFamily="50" charset="-128"/>
              </a:rPr>
              <a:t/>
            </a:r>
            <a:br>
              <a:rPr lang="en-US" altLang="ja-JP" sz="2800" dirty="0">
                <a:solidFill>
                  <a:srgbClr val="000000"/>
                </a:solidFill>
                <a:latin typeface="Meiryo UI" panose="020B0604030504040204" pitchFamily="50" charset="-128"/>
                <a:ea typeface="Meiryo UI" panose="020B0604030504040204" pitchFamily="50" charset="-128"/>
              </a:rPr>
            </a:br>
            <a:r>
              <a:rPr lang="en-US" altLang="ja-JP" sz="2000" dirty="0">
                <a:solidFill>
                  <a:srgbClr val="000000"/>
                </a:solidFill>
                <a:latin typeface="Meiryo UI" panose="020B0604030504040204" pitchFamily="50" charset="-128"/>
                <a:ea typeface="Meiryo UI" panose="020B0604030504040204" pitchFamily="50" charset="-128"/>
              </a:rPr>
              <a:t>※2020</a:t>
            </a:r>
            <a:r>
              <a:rPr lang="ja-JP" altLang="en-US" sz="2000" dirty="0" smtClean="0">
                <a:solidFill>
                  <a:srgbClr val="000000"/>
                </a:solidFill>
                <a:latin typeface="Meiryo UI" panose="020B0604030504040204" pitchFamily="50" charset="-128"/>
                <a:ea typeface="Meiryo UI" panose="020B0604030504040204" pitchFamily="50" charset="-128"/>
              </a:rPr>
              <a:t>年に</a:t>
            </a:r>
            <a:r>
              <a:rPr lang="ja-JP" altLang="en-US" sz="2000" dirty="0">
                <a:solidFill>
                  <a:srgbClr val="000000"/>
                </a:solidFill>
                <a:latin typeface="Meiryo UI" panose="020B0604030504040204" pitchFamily="50" charset="-128"/>
                <a:ea typeface="Meiryo UI" panose="020B0604030504040204" pitchFamily="50" charset="-128"/>
              </a:rPr>
              <a:t>提出したもの</a:t>
            </a:r>
            <a:r>
              <a:rPr lang="ja-JP" altLang="en-US" sz="2000" dirty="0" smtClean="0">
                <a:solidFill>
                  <a:srgbClr val="000000"/>
                </a:solidFill>
                <a:latin typeface="Meiryo UI" panose="020B0604030504040204" pitchFamily="50" charset="-128"/>
                <a:ea typeface="Meiryo UI" panose="020B0604030504040204" pitchFamily="50" charset="-128"/>
              </a:rPr>
              <a:t>は直近年が</a:t>
            </a:r>
            <a:r>
              <a:rPr lang="en-US" altLang="ja-JP" sz="2000" dirty="0" smtClean="0">
                <a:solidFill>
                  <a:srgbClr val="FF0000"/>
                </a:solidFill>
                <a:latin typeface="Meiryo UI" panose="020B0604030504040204" pitchFamily="50" charset="-128"/>
                <a:ea typeface="Meiryo UI" panose="020B0604030504040204" pitchFamily="50" charset="-128"/>
              </a:rPr>
              <a:t>2018</a:t>
            </a:r>
            <a:r>
              <a:rPr lang="ja-JP" altLang="en-US" sz="2000" dirty="0" smtClean="0">
                <a:solidFill>
                  <a:srgbClr val="FF0000"/>
                </a:solidFill>
                <a:latin typeface="Meiryo UI" panose="020B0604030504040204" pitchFamily="50" charset="-128"/>
                <a:ea typeface="Meiryo UI" panose="020B0604030504040204" pitchFamily="50" charset="-128"/>
              </a:rPr>
              <a:t>年</a:t>
            </a:r>
            <a:r>
              <a:rPr lang="ja-JP" altLang="en-US" sz="2000" dirty="0" smtClean="0">
                <a:solidFill>
                  <a:srgbClr val="000000"/>
                </a:solidFill>
                <a:latin typeface="Meiryo UI" panose="020B0604030504040204" pitchFamily="50" charset="-128"/>
                <a:ea typeface="Meiryo UI" panose="020B0604030504040204" pitchFamily="50" charset="-128"/>
              </a:rPr>
              <a:t>以降でなければならない。</a:t>
            </a:r>
            <a:endParaRPr lang="en-US" altLang="ja-JP" sz="2000" dirty="0" smtClea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3908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a:t>2</a:t>
            </a:r>
            <a:r>
              <a:rPr kumimoji="1" lang="en-US" altLang="ja-JP" dirty="0" smtClean="0"/>
              <a:t>.</a:t>
            </a:r>
            <a:r>
              <a:rPr kumimoji="1" lang="ja-JP" altLang="en-US" dirty="0" smtClean="0"/>
              <a:t>基準年・目標年 </a:t>
            </a:r>
            <a:r>
              <a:rPr lang="en-US" altLang="ja-JP" dirty="0"/>
              <a:t>2</a:t>
            </a:r>
            <a:r>
              <a:rPr kumimoji="1" lang="en-US" altLang="ja-JP" dirty="0" smtClean="0"/>
              <a:t>/3</a:t>
            </a:r>
            <a:endParaRPr kumimoji="1" lang="ja-JP" altLang="en-US" dirty="0"/>
          </a:p>
        </p:txBody>
      </p:sp>
      <p:sp>
        <p:nvSpPr>
          <p:cNvPr id="5" name="テキスト ボックス 47"/>
          <p:cNvSpPr txBox="1">
            <a:spLocks noChangeArrowheads="1"/>
          </p:cNvSpPr>
          <p:nvPr/>
        </p:nvSpPr>
        <p:spPr bwMode="auto">
          <a:xfrm>
            <a:off x="349979" y="1293912"/>
            <a:ext cx="9689279"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marL="447675" indent="-447675" eaLnBrk="1" hangingPunct="1">
              <a:defRPr/>
            </a:pPr>
            <a:r>
              <a:rPr lang="en-US" altLang="ja-JP" sz="2800" dirty="0" smtClean="0">
                <a:solidFill>
                  <a:srgbClr val="000000"/>
                </a:solidFill>
                <a:latin typeface="Meiryo UI" panose="020B0604030504040204" pitchFamily="50" charset="-128"/>
                <a:ea typeface="Meiryo UI" panose="020B0604030504040204" pitchFamily="50" charset="-128"/>
              </a:rPr>
              <a:t>(</a:t>
            </a:r>
            <a:r>
              <a:rPr lang="ja-JP" altLang="en-US" sz="2800" dirty="0" smtClean="0">
                <a:solidFill>
                  <a:srgbClr val="000000"/>
                </a:solidFill>
                <a:latin typeface="Meiryo UI" panose="020B0604030504040204" pitchFamily="50" charset="-128"/>
                <a:ea typeface="Meiryo UI" panose="020B0604030504040204" pitchFamily="50" charset="-128"/>
              </a:rPr>
              <a:t>推奨</a:t>
            </a:r>
            <a:r>
              <a:rPr lang="ja-JP" altLang="en-US" sz="2800" dirty="0">
                <a:solidFill>
                  <a:srgbClr val="000000"/>
                </a:solidFill>
                <a:latin typeface="Meiryo UI" panose="020B0604030504040204" pitchFamily="50" charset="-128"/>
                <a:ea typeface="Meiryo UI" panose="020B0604030504040204" pitchFamily="50" charset="-128"/>
              </a:rPr>
              <a:t>事項</a:t>
            </a:r>
            <a:r>
              <a:rPr lang="en-US" altLang="ja-JP" sz="2800" dirty="0" smtClean="0">
                <a:solidFill>
                  <a:srgbClr val="000000"/>
                </a:solidFill>
                <a:latin typeface="Meiryo UI" panose="020B0604030504040204" pitchFamily="50" charset="-128"/>
                <a:ea typeface="Meiryo UI" panose="020B0604030504040204" pitchFamily="50" charset="-128"/>
              </a:rPr>
              <a:t>)</a:t>
            </a:r>
            <a:endParaRPr lang="en-US" altLang="ja-JP" sz="2800"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ja-JP" altLang="en-US" sz="2800" dirty="0" smtClean="0">
                <a:solidFill>
                  <a:srgbClr val="000000"/>
                </a:solidFill>
                <a:latin typeface="Meiryo UI" panose="020B0604030504040204" pitchFamily="50" charset="-128"/>
                <a:ea typeface="Meiryo UI" panose="020B0604030504040204" pitchFamily="50" charset="-128"/>
              </a:rPr>
              <a:t>基準年：データが存在する最新年を基準年とすることを推奨（未来の年を設定することは認められていない）</a:t>
            </a:r>
            <a:endParaRPr lang="en-US" altLang="ja-JP" sz="2800" dirty="0" smtClean="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ja-JP" altLang="en-US" sz="2800" dirty="0" smtClean="0">
                <a:solidFill>
                  <a:srgbClr val="000000"/>
                </a:solidFill>
                <a:latin typeface="Meiryo UI" panose="020B0604030504040204" pitchFamily="50" charset="-128"/>
                <a:ea typeface="Meiryo UI" panose="020B0604030504040204" pitchFamily="50" charset="-128"/>
              </a:rPr>
              <a:t>目標年：中期目標に加えて、長期目標（例えば</a:t>
            </a:r>
            <a:r>
              <a:rPr lang="en-US" altLang="ja-JP" sz="2800" dirty="0" smtClean="0">
                <a:solidFill>
                  <a:srgbClr val="000000"/>
                </a:solidFill>
                <a:latin typeface="Meiryo UI" panose="020B0604030504040204" pitchFamily="50" charset="-128"/>
                <a:ea typeface="Meiryo UI" panose="020B0604030504040204" pitchFamily="50" charset="-128"/>
              </a:rPr>
              <a:t>2050</a:t>
            </a:r>
            <a:r>
              <a:rPr lang="ja-JP" altLang="en-US" sz="2800" dirty="0" smtClean="0">
                <a:solidFill>
                  <a:srgbClr val="000000"/>
                </a:solidFill>
                <a:latin typeface="Meiryo UI" panose="020B0604030504040204" pitchFamily="50" charset="-128"/>
                <a:ea typeface="Meiryo UI" panose="020B0604030504040204" pitchFamily="50" charset="-128"/>
              </a:rPr>
              <a:t>年目標）を開発することを推奨。提出日から</a:t>
            </a:r>
            <a:r>
              <a:rPr lang="en-US" altLang="ja-JP" sz="2800" dirty="0" smtClean="0">
                <a:solidFill>
                  <a:srgbClr val="000000"/>
                </a:solidFill>
                <a:latin typeface="Meiryo UI" panose="020B0604030504040204" pitchFamily="50" charset="-128"/>
                <a:ea typeface="Meiryo UI" panose="020B0604030504040204" pitchFamily="50" charset="-128"/>
              </a:rPr>
              <a:t>15</a:t>
            </a:r>
            <a:r>
              <a:rPr lang="ja-JP" altLang="en-US" sz="2800" dirty="0" smtClean="0">
                <a:solidFill>
                  <a:srgbClr val="000000"/>
                </a:solidFill>
                <a:latin typeface="Meiryo UI" panose="020B0604030504040204" pitchFamily="50" charset="-128"/>
                <a:ea typeface="Meiryo UI" panose="020B0604030504040204" pitchFamily="50" charset="-128"/>
              </a:rPr>
              <a:t>年以上を対象とする目標は長期目標と見なされる。長期目標は、</a:t>
            </a:r>
            <a:r>
              <a:rPr lang="en-US" altLang="ja-JP" sz="2800" dirty="0" smtClean="0">
                <a:solidFill>
                  <a:srgbClr val="000000"/>
                </a:solidFill>
                <a:latin typeface="Meiryo UI" panose="020B0604030504040204" pitchFamily="50" charset="-128"/>
                <a:ea typeface="Meiryo UI" panose="020B0604030504040204" pitchFamily="50" charset="-128"/>
              </a:rPr>
              <a:t>SBT</a:t>
            </a:r>
            <a:r>
              <a:rPr lang="ja-JP" altLang="en-US" sz="2800" dirty="0" smtClean="0">
                <a:solidFill>
                  <a:srgbClr val="000000"/>
                </a:solidFill>
                <a:latin typeface="Meiryo UI" panose="020B0604030504040204" pitchFamily="50" charset="-128"/>
                <a:ea typeface="Meiryo UI" panose="020B0604030504040204" pitchFamily="50" charset="-128"/>
              </a:rPr>
              <a:t>事務局が認める、世界の気温上昇を産業革命以前と比べて、</a:t>
            </a:r>
            <a:r>
              <a:rPr lang="en-US" altLang="ja-JP" sz="2800" dirty="0" smtClean="0">
                <a:solidFill>
                  <a:srgbClr val="000000"/>
                </a:solidFill>
                <a:latin typeface="Meiryo UI" panose="020B0604030504040204" pitchFamily="50" charset="-128"/>
                <a:ea typeface="Meiryo UI" panose="020B0604030504040204" pitchFamily="50" charset="-128"/>
              </a:rPr>
              <a:t>2</a:t>
            </a:r>
            <a:r>
              <a:rPr lang="ja-JP" altLang="en-US" sz="2800" dirty="0" smtClean="0">
                <a:solidFill>
                  <a:srgbClr val="000000"/>
                </a:solidFill>
                <a:latin typeface="Meiryo UI" panose="020B0604030504040204" pitchFamily="50" charset="-128"/>
                <a:ea typeface="Meiryo UI" panose="020B0604030504040204" pitchFamily="50" charset="-128"/>
              </a:rPr>
              <a:t>℃を十分に下回るよう抑えるために</a:t>
            </a:r>
            <a:r>
              <a:rPr lang="ja-JP" altLang="en-US" sz="2800" dirty="0">
                <a:solidFill>
                  <a:srgbClr val="000000"/>
                </a:solidFill>
                <a:latin typeface="Meiryo UI" panose="020B0604030504040204" pitchFamily="50" charset="-128"/>
                <a:ea typeface="Meiryo UI" panose="020B0604030504040204" pitchFamily="50" charset="-128"/>
              </a:rPr>
              <a:t>必要</a:t>
            </a:r>
            <a:r>
              <a:rPr lang="ja-JP" altLang="en-US" sz="2800" dirty="0" smtClean="0">
                <a:solidFill>
                  <a:srgbClr val="000000"/>
                </a:solidFill>
                <a:latin typeface="Meiryo UI" panose="020B0604030504040204" pitchFamily="50" charset="-128"/>
                <a:ea typeface="Meiryo UI" panose="020B0604030504040204" pitchFamily="50" charset="-128"/>
              </a:rPr>
              <a:t>な脱炭素</a:t>
            </a:r>
            <a:r>
              <a:rPr lang="ja-JP" altLang="en-US" sz="2800" dirty="0">
                <a:solidFill>
                  <a:srgbClr val="000000"/>
                </a:solidFill>
                <a:latin typeface="Meiryo UI" panose="020B0604030504040204" pitchFamily="50" charset="-128"/>
                <a:ea typeface="Meiryo UI" panose="020B0604030504040204" pitchFamily="50" charset="-128"/>
              </a:rPr>
              <a:t>化</a:t>
            </a:r>
            <a:r>
              <a:rPr lang="ja-JP" altLang="en-US" sz="2800" dirty="0" smtClean="0">
                <a:solidFill>
                  <a:srgbClr val="000000"/>
                </a:solidFill>
                <a:latin typeface="Meiryo UI" panose="020B0604030504040204" pitchFamily="50" charset="-128"/>
                <a:ea typeface="Meiryo UI" panose="020B0604030504040204" pitchFamily="50" charset="-128"/>
              </a:rPr>
              <a:t>の</a:t>
            </a:r>
            <a:r>
              <a:rPr lang="ja-JP" altLang="en-US" sz="2800" dirty="0">
                <a:solidFill>
                  <a:srgbClr val="000000"/>
                </a:solidFill>
                <a:latin typeface="Meiryo UI" panose="020B0604030504040204" pitchFamily="50" charset="-128"/>
                <a:ea typeface="Meiryo UI" panose="020B0604030504040204" pitchFamily="50" charset="-128"/>
              </a:rPr>
              <a:t>水準</a:t>
            </a:r>
            <a:r>
              <a:rPr lang="ja-JP" altLang="en-US" sz="2800" dirty="0" smtClean="0">
                <a:solidFill>
                  <a:srgbClr val="000000"/>
                </a:solidFill>
                <a:latin typeface="Meiryo UI" panose="020B0604030504040204" pitchFamily="50" charset="-128"/>
                <a:ea typeface="Meiryo UI" panose="020B0604030504040204" pitchFamily="50" charset="-128"/>
              </a:rPr>
              <a:t>と</a:t>
            </a:r>
            <a:r>
              <a:rPr lang="ja-JP" altLang="en-US" sz="2800" dirty="0">
                <a:solidFill>
                  <a:srgbClr val="000000"/>
                </a:solidFill>
                <a:latin typeface="Meiryo UI" panose="020B0604030504040204" pitchFamily="50" charset="-128"/>
                <a:ea typeface="Meiryo UI" panose="020B0604030504040204" pitchFamily="50" charset="-128"/>
              </a:rPr>
              <a:t>一致</a:t>
            </a:r>
            <a:r>
              <a:rPr lang="ja-JP" altLang="en-US" sz="2800" dirty="0" smtClean="0">
                <a:solidFill>
                  <a:srgbClr val="000000"/>
                </a:solidFill>
                <a:latin typeface="Meiryo UI" panose="020B0604030504040204" pitchFamily="50" charset="-128"/>
                <a:ea typeface="Meiryo UI" panose="020B0604030504040204" pitchFamily="50" charset="-128"/>
              </a:rPr>
              <a:t>していなければならない。</a:t>
            </a:r>
            <a:endParaRPr lang="en-US" altLang="ja-JP" sz="2800" dirty="0" smtClean="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ja-JP" altLang="en-US" sz="2800" dirty="0" smtClean="0">
                <a:solidFill>
                  <a:srgbClr val="000000"/>
                </a:solidFill>
                <a:latin typeface="Meiryo UI" panose="020B0604030504040204" pitchFamily="50" charset="-128"/>
                <a:ea typeface="Meiryo UI" panose="020B0604030504040204" pitchFamily="50" charset="-128"/>
              </a:rPr>
              <a:t>整合性：中期目標と長期目標は、基準年が同じ年であることが望ましい。　</a:t>
            </a:r>
            <a:endParaRPr lang="ja-JP" altLang="en-US" sz="28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93200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a:t>2</a:t>
            </a:r>
            <a:r>
              <a:rPr kumimoji="1" lang="en-US" altLang="ja-JP" dirty="0" smtClean="0"/>
              <a:t>.</a:t>
            </a:r>
            <a:r>
              <a:rPr kumimoji="1" lang="ja-JP" altLang="en-US" dirty="0" smtClean="0"/>
              <a:t>基準年・目標年 </a:t>
            </a:r>
            <a:r>
              <a:rPr lang="en-US" altLang="ja-JP" dirty="0" smtClean="0"/>
              <a:t>3</a:t>
            </a:r>
            <a:r>
              <a:rPr kumimoji="1" lang="en-US" altLang="ja-JP" dirty="0" smtClean="0"/>
              <a:t>/3</a:t>
            </a:r>
            <a:endParaRPr kumimoji="1" lang="ja-JP" altLang="en-US" dirty="0"/>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l="24970"/>
          <a:stretch/>
        </p:blipFill>
        <p:spPr>
          <a:xfrm>
            <a:off x="917655" y="4011776"/>
            <a:ext cx="3154791" cy="500668"/>
          </a:xfrm>
          <a:prstGeom prst="rect">
            <a:avLst/>
          </a:prstGeom>
        </p:spPr>
      </p:pic>
      <p:sp>
        <p:nvSpPr>
          <p:cNvPr id="6" name="右矢印 5"/>
          <p:cNvSpPr/>
          <p:nvPr/>
        </p:nvSpPr>
        <p:spPr>
          <a:xfrm>
            <a:off x="930354" y="4939558"/>
            <a:ext cx="8424936" cy="324036"/>
          </a:xfrm>
          <a:prstGeom prst="rightArrow">
            <a:avLst/>
          </a:prstGeom>
          <a:solidFill>
            <a:srgbClr val="F79646">
              <a:lumMod val="40000"/>
              <a:lumOff val="60000"/>
            </a:srgbClr>
          </a:solidFill>
          <a:ln w="25400" cap="flat" cmpd="sng" algn="ctr">
            <a:solidFill>
              <a:srgbClr val="F79646">
                <a:shade val="50000"/>
              </a:srgbClr>
            </a:solidFill>
            <a:prstDash val="solid"/>
          </a:ln>
          <a:effectLst/>
        </p:spPr>
        <p:txBody>
          <a:bodyPr rtlCol="0" anchor="ctr"/>
          <a:lstStyle/>
          <a:p>
            <a:pPr algn="ctr" defTabSz="914400">
              <a:lnSpc>
                <a:spcPct val="120000"/>
              </a:lnSpc>
              <a:spcAft>
                <a:spcPct val="70000"/>
              </a:spcAft>
              <a:defRPr/>
            </a:pPr>
            <a:endParaRPr kumimoji="0" lang="ja-JP" altLang="en-US" sz="1600" b="1" kern="0" smtClean="0">
              <a:solidFill>
                <a:prstClr val="white"/>
              </a:solidFill>
              <a:latin typeface="Calibri"/>
              <a:ea typeface="ＭＳ Ｐゴシック" panose="020B0600070205080204" pitchFamily="50" charset="-128"/>
            </a:endParaRPr>
          </a:p>
        </p:txBody>
      </p:sp>
      <p:cxnSp>
        <p:nvCxnSpPr>
          <p:cNvPr id="7" name="直線コネクタ 6"/>
          <p:cNvCxnSpPr/>
          <p:nvPr/>
        </p:nvCxnSpPr>
        <p:spPr>
          <a:xfrm>
            <a:off x="4926798" y="4864654"/>
            <a:ext cx="0" cy="450050"/>
          </a:xfrm>
          <a:prstGeom prst="line">
            <a:avLst/>
          </a:prstGeom>
          <a:noFill/>
          <a:ln w="57150" cap="flat" cmpd="sng" algn="ctr">
            <a:solidFill>
              <a:sysClr val="windowText" lastClr="000000">
                <a:shade val="95000"/>
                <a:satMod val="105000"/>
              </a:sysClr>
            </a:solidFill>
            <a:prstDash val="solid"/>
          </a:ln>
          <a:effectLst/>
        </p:spPr>
      </p:cxnSp>
      <p:sp>
        <p:nvSpPr>
          <p:cNvPr id="8" name="正方形/長方形 7"/>
          <p:cNvSpPr/>
          <p:nvPr/>
        </p:nvSpPr>
        <p:spPr>
          <a:xfrm>
            <a:off x="4045967" y="3147680"/>
            <a:ext cx="1764196" cy="834649"/>
          </a:xfrm>
          <a:prstGeom prst="rect">
            <a:avLst/>
          </a:prstGeom>
          <a:solidFill>
            <a:sysClr val="window" lastClr="FFFFFF"/>
          </a:solidFill>
          <a:ln w="28575" cap="flat" cmpd="sng" algn="ctr">
            <a:solidFill>
              <a:sysClr val="windowText" lastClr="000000"/>
            </a:solidFill>
            <a:prstDash val="solid"/>
          </a:ln>
          <a:effectLst/>
        </p:spPr>
        <p:txBody>
          <a:bodyPr rtlCol="0" anchor="ctr"/>
          <a:lstStyle/>
          <a:p>
            <a:pPr algn="ctr" defTabSz="914400">
              <a:defRPr/>
            </a:pPr>
            <a:r>
              <a:rPr kumimoji="0" lang="en-US" altLang="ja-JP" sz="2400" kern="0" dirty="0" smtClean="0">
                <a:solidFill>
                  <a:prstClr val="black"/>
                </a:solidFill>
                <a:latin typeface="Meiryo UI"/>
                <a:cs typeface="Meiryo UI" panose="020B0604030504040204" pitchFamily="50" charset="-128"/>
              </a:rPr>
              <a:t>SBT</a:t>
            </a:r>
            <a:r>
              <a:rPr kumimoji="0" lang="ja-JP" altLang="en-US" sz="2400" kern="0" dirty="0" smtClean="0">
                <a:solidFill>
                  <a:prstClr val="black"/>
                </a:solidFill>
                <a:latin typeface="Meiryo UI"/>
                <a:cs typeface="Meiryo UI" panose="020B0604030504040204" pitchFamily="50" charset="-128"/>
              </a:rPr>
              <a:t>事務局提出時</a:t>
            </a:r>
          </a:p>
        </p:txBody>
      </p:sp>
      <p:sp>
        <p:nvSpPr>
          <p:cNvPr id="9" name="左中かっこ 8"/>
          <p:cNvSpPr/>
          <p:nvPr/>
        </p:nvSpPr>
        <p:spPr>
          <a:xfrm rot="5400000">
            <a:off x="7334999" y="3556313"/>
            <a:ext cx="953982" cy="1862464"/>
          </a:xfrm>
          <a:prstGeom prst="leftBrace">
            <a:avLst>
              <a:gd name="adj1" fmla="val 8333"/>
              <a:gd name="adj2" fmla="val 49429"/>
            </a:avLst>
          </a:prstGeom>
          <a:noFill/>
          <a:ln w="38100" cap="flat" cmpd="sng" algn="ctr">
            <a:solidFill>
              <a:srgbClr val="FF4747"/>
            </a:solidFill>
            <a:prstDash val="solid"/>
          </a:ln>
          <a:effectLst/>
        </p:spPr>
        <p:txBody>
          <a:bodyPr rtlCol="0" anchor="ctr"/>
          <a:lstStyle/>
          <a:p>
            <a:pPr algn="ctr" defTabSz="914400">
              <a:lnSpc>
                <a:spcPct val="120000"/>
              </a:lnSpc>
              <a:spcAft>
                <a:spcPct val="70000"/>
              </a:spcAft>
              <a:defRPr/>
            </a:pPr>
            <a:endParaRPr kumimoji="0" lang="ja-JP" altLang="en-US" sz="1600" b="1" kern="0" smtClean="0">
              <a:solidFill>
                <a:prstClr val="black"/>
              </a:solidFill>
              <a:latin typeface="Calibri"/>
              <a:ea typeface="ＭＳ Ｐゴシック" panose="020B0600070205080204" pitchFamily="50" charset="-128"/>
            </a:endParaRPr>
          </a:p>
        </p:txBody>
      </p:sp>
      <p:sp>
        <p:nvSpPr>
          <p:cNvPr id="10" name="正方形/長方形 9"/>
          <p:cNvSpPr/>
          <p:nvPr/>
        </p:nvSpPr>
        <p:spPr>
          <a:xfrm>
            <a:off x="1019713" y="3147680"/>
            <a:ext cx="2484276" cy="852108"/>
          </a:xfrm>
          <a:prstGeom prst="rect">
            <a:avLst/>
          </a:prstGeom>
          <a:solidFill>
            <a:sysClr val="window" lastClr="FFFFFF"/>
          </a:solidFill>
          <a:ln w="38100" cap="flat" cmpd="sng" algn="ctr">
            <a:solidFill>
              <a:srgbClr val="0070C0"/>
            </a:solidFill>
            <a:prstDash val="solid"/>
          </a:ln>
          <a:effectLst/>
        </p:spPr>
        <p:txBody>
          <a:bodyPr rtlCol="0" anchor="ctr"/>
          <a:lstStyle/>
          <a:p>
            <a:pPr algn="ctr" defTabSz="914400">
              <a:defRPr/>
            </a:pPr>
            <a:r>
              <a:rPr kumimoji="0" lang="ja-JP" altLang="en-US" sz="2400" b="1" kern="0" dirty="0" smtClean="0">
                <a:solidFill>
                  <a:prstClr val="black"/>
                </a:solidFill>
                <a:latin typeface="Meiryo UI"/>
                <a:cs typeface="Meiryo UI" panose="020B0604030504040204" pitchFamily="50" charset="-128"/>
              </a:rPr>
              <a:t>基準年を設定</a:t>
            </a:r>
            <a:endParaRPr kumimoji="0" lang="en-US" altLang="ja-JP" sz="2400" b="1" kern="0" dirty="0" smtClean="0">
              <a:solidFill>
                <a:prstClr val="black"/>
              </a:solidFill>
              <a:latin typeface="Meiryo UI"/>
              <a:cs typeface="Meiryo UI" panose="020B0604030504040204" pitchFamily="50" charset="-128"/>
            </a:endParaRPr>
          </a:p>
          <a:p>
            <a:pPr algn="ctr" defTabSz="914400">
              <a:defRPr/>
            </a:pPr>
            <a:r>
              <a:rPr kumimoji="0" lang="ja-JP" altLang="en-US" sz="2400" b="1" kern="0" dirty="0" smtClean="0">
                <a:solidFill>
                  <a:prstClr val="black"/>
                </a:solidFill>
                <a:latin typeface="Meiryo UI"/>
                <a:cs typeface="Meiryo UI" panose="020B0604030504040204" pitchFamily="50" charset="-128"/>
              </a:rPr>
              <a:t>できる範囲</a:t>
            </a:r>
          </a:p>
        </p:txBody>
      </p:sp>
      <p:cxnSp>
        <p:nvCxnSpPr>
          <p:cNvPr id="11" name="直線コネクタ 10"/>
          <p:cNvCxnSpPr/>
          <p:nvPr/>
        </p:nvCxnSpPr>
        <p:spPr>
          <a:xfrm>
            <a:off x="6880758" y="4893942"/>
            <a:ext cx="0" cy="450050"/>
          </a:xfrm>
          <a:prstGeom prst="line">
            <a:avLst/>
          </a:prstGeom>
          <a:noFill/>
          <a:ln w="57150" cap="flat" cmpd="sng" algn="ctr">
            <a:solidFill>
              <a:sysClr val="windowText" lastClr="000000">
                <a:shade val="95000"/>
                <a:satMod val="105000"/>
              </a:sysClr>
            </a:solidFill>
            <a:prstDash val="solid"/>
          </a:ln>
          <a:effectLst/>
        </p:spPr>
      </p:cxnSp>
      <p:cxnSp>
        <p:nvCxnSpPr>
          <p:cNvPr id="12" name="直線コネクタ 11"/>
          <p:cNvCxnSpPr/>
          <p:nvPr/>
        </p:nvCxnSpPr>
        <p:spPr>
          <a:xfrm>
            <a:off x="8743222" y="4911333"/>
            <a:ext cx="0" cy="450050"/>
          </a:xfrm>
          <a:prstGeom prst="line">
            <a:avLst/>
          </a:prstGeom>
          <a:noFill/>
          <a:ln w="57150" cap="flat" cmpd="sng" algn="ctr">
            <a:solidFill>
              <a:sysClr val="windowText" lastClr="000000">
                <a:shade val="95000"/>
                <a:satMod val="105000"/>
              </a:sysClr>
            </a:solidFill>
            <a:prstDash val="solid"/>
          </a:ln>
          <a:effectLst/>
        </p:spPr>
      </p:cxnSp>
      <p:cxnSp>
        <p:nvCxnSpPr>
          <p:cNvPr id="13" name="直線コネクタ 12"/>
          <p:cNvCxnSpPr/>
          <p:nvPr/>
        </p:nvCxnSpPr>
        <p:spPr>
          <a:xfrm>
            <a:off x="3208350" y="4864654"/>
            <a:ext cx="0" cy="450050"/>
          </a:xfrm>
          <a:prstGeom prst="line">
            <a:avLst/>
          </a:prstGeom>
          <a:noFill/>
          <a:ln w="57150" cap="flat" cmpd="sng" algn="ctr">
            <a:solidFill>
              <a:sysClr val="windowText" lastClr="000000">
                <a:shade val="95000"/>
                <a:satMod val="105000"/>
              </a:sysClr>
            </a:solidFill>
            <a:prstDash val="solid"/>
          </a:ln>
          <a:effectLst/>
        </p:spPr>
      </p:cxnSp>
      <p:sp>
        <p:nvSpPr>
          <p:cNvPr id="14" name="正方形/長方形 13"/>
          <p:cNvSpPr/>
          <p:nvPr/>
        </p:nvSpPr>
        <p:spPr>
          <a:xfrm>
            <a:off x="6592726" y="3147680"/>
            <a:ext cx="2484276" cy="834649"/>
          </a:xfrm>
          <a:prstGeom prst="rect">
            <a:avLst/>
          </a:prstGeom>
          <a:solidFill>
            <a:sysClr val="window" lastClr="FFFFFF"/>
          </a:solidFill>
          <a:ln w="38100" cap="flat" cmpd="sng" algn="ctr">
            <a:solidFill>
              <a:srgbClr val="FF4747"/>
            </a:solidFill>
            <a:prstDash val="solid"/>
          </a:ln>
          <a:effectLst/>
        </p:spPr>
        <p:txBody>
          <a:bodyPr rtlCol="0" anchor="ctr"/>
          <a:lstStyle/>
          <a:p>
            <a:pPr algn="ctr" defTabSz="914400">
              <a:defRPr/>
            </a:pPr>
            <a:r>
              <a:rPr kumimoji="0" lang="ja-JP" altLang="en-US" sz="2400" b="1" kern="0" dirty="0" smtClean="0">
                <a:solidFill>
                  <a:prstClr val="black"/>
                </a:solidFill>
                <a:latin typeface="Meiryo UI"/>
                <a:cs typeface="Meiryo UI" panose="020B0604030504040204" pitchFamily="50" charset="-128"/>
              </a:rPr>
              <a:t>目標年を設定</a:t>
            </a:r>
            <a:endParaRPr kumimoji="0" lang="en-US" altLang="ja-JP" sz="2400" b="1" kern="0" dirty="0" smtClean="0">
              <a:solidFill>
                <a:prstClr val="black"/>
              </a:solidFill>
              <a:latin typeface="Meiryo UI"/>
              <a:cs typeface="Meiryo UI" panose="020B0604030504040204" pitchFamily="50" charset="-128"/>
            </a:endParaRPr>
          </a:p>
          <a:p>
            <a:pPr algn="ctr" defTabSz="914400">
              <a:defRPr/>
            </a:pPr>
            <a:r>
              <a:rPr kumimoji="0" lang="ja-JP" altLang="en-US" sz="2400" b="1" kern="0" dirty="0" smtClean="0">
                <a:solidFill>
                  <a:prstClr val="black"/>
                </a:solidFill>
                <a:latin typeface="Meiryo UI"/>
                <a:cs typeface="Meiryo UI" panose="020B0604030504040204" pitchFamily="50" charset="-128"/>
              </a:rPr>
              <a:t>できる範囲</a:t>
            </a:r>
          </a:p>
        </p:txBody>
      </p:sp>
      <p:sp>
        <p:nvSpPr>
          <p:cNvPr id="15" name="正方形/長方形 14"/>
          <p:cNvSpPr/>
          <p:nvPr/>
        </p:nvSpPr>
        <p:spPr>
          <a:xfrm>
            <a:off x="4036442" y="5287797"/>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dirty="0" smtClean="0">
                <a:solidFill>
                  <a:prstClr val="black"/>
                </a:solidFill>
                <a:latin typeface="Meiryo UI"/>
                <a:cs typeface="Meiryo UI" panose="020B0604030504040204" pitchFamily="50" charset="-128"/>
              </a:rPr>
              <a:t>2020</a:t>
            </a:r>
            <a:r>
              <a:rPr kumimoji="0" lang="ja-JP" altLang="en-US" sz="2000" kern="0" dirty="0" smtClean="0">
                <a:solidFill>
                  <a:prstClr val="black"/>
                </a:solidFill>
                <a:latin typeface="Meiryo UI"/>
                <a:cs typeface="Meiryo UI" panose="020B0604030504040204" pitchFamily="50" charset="-128"/>
              </a:rPr>
              <a:t>年</a:t>
            </a:r>
          </a:p>
        </p:txBody>
      </p:sp>
      <p:sp>
        <p:nvSpPr>
          <p:cNvPr id="16" name="正方形/長方形 15"/>
          <p:cNvSpPr/>
          <p:nvPr/>
        </p:nvSpPr>
        <p:spPr>
          <a:xfrm>
            <a:off x="6016662" y="5414394"/>
            <a:ext cx="1764196" cy="522058"/>
          </a:xfrm>
          <a:prstGeom prst="rect">
            <a:avLst/>
          </a:prstGeom>
          <a:noFill/>
          <a:ln w="25400" cap="flat" cmpd="sng" algn="ctr">
            <a:noFill/>
            <a:prstDash val="solid"/>
          </a:ln>
          <a:effectLst/>
        </p:spPr>
        <p:txBody>
          <a:bodyPr rtlCol="0" anchor="ctr"/>
          <a:lstStyle/>
          <a:p>
            <a:pPr algn="ctr" defTabSz="914400">
              <a:defRPr/>
            </a:pPr>
            <a:r>
              <a:rPr kumimoji="0" lang="en-US" altLang="ja-JP" sz="2000" kern="0" dirty="0" smtClean="0">
                <a:solidFill>
                  <a:prstClr val="black"/>
                </a:solidFill>
                <a:latin typeface="Meiryo UI"/>
                <a:cs typeface="Meiryo UI" panose="020B0604030504040204" pitchFamily="50" charset="-128"/>
              </a:rPr>
              <a:t>2024</a:t>
            </a:r>
            <a:r>
              <a:rPr kumimoji="0" lang="ja-JP" altLang="en-US" sz="2000" kern="0" dirty="0" smtClean="0">
                <a:solidFill>
                  <a:prstClr val="black"/>
                </a:solidFill>
                <a:latin typeface="Meiryo UI"/>
                <a:cs typeface="Meiryo UI" panose="020B0604030504040204" pitchFamily="50" charset="-128"/>
              </a:rPr>
              <a:t>年</a:t>
            </a:r>
            <a:endParaRPr kumimoji="0" lang="en-US" altLang="ja-JP" sz="2000" kern="0" dirty="0" smtClean="0">
              <a:solidFill>
                <a:prstClr val="black"/>
              </a:solidFill>
              <a:latin typeface="Meiryo UI"/>
              <a:cs typeface="Meiryo UI" panose="020B0604030504040204" pitchFamily="50" charset="-128"/>
            </a:endParaRPr>
          </a:p>
          <a:p>
            <a:pPr algn="ctr" defTabSz="914400">
              <a:defRPr/>
            </a:pPr>
            <a:r>
              <a:rPr kumimoji="0" lang="ja-JP" altLang="en-US" sz="2000" b="1" kern="0" dirty="0" smtClean="0">
                <a:solidFill>
                  <a:prstClr val="black"/>
                </a:solidFill>
                <a:latin typeface="Meiryo UI"/>
                <a:cs typeface="Meiryo UI" panose="020B0604030504040204" pitchFamily="50" charset="-128"/>
              </a:rPr>
              <a:t>（</a:t>
            </a:r>
            <a:r>
              <a:rPr kumimoji="0" lang="en-US" altLang="ja-JP" sz="2000" b="1" kern="0" dirty="0" smtClean="0">
                <a:solidFill>
                  <a:prstClr val="black"/>
                </a:solidFill>
                <a:latin typeface="Meiryo UI"/>
                <a:cs typeface="Meiryo UI" panose="020B0604030504040204" pitchFamily="50" charset="-128"/>
              </a:rPr>
              <a:t>5</a:t>
            </a:r>
            <a:r>
              <a:rPr kumimoji="0" lang="ja-JP" altLang="en-US" sz="2000" b="1" kern="0" dirty="0" smtClean="0">
                <a:solidFill>
                  <a:prstClr val="black"/>
                </a:solidFill>
                <a:latin typeface="Meiryo UI"/>
                <a:cs typeface="Meiryo UI" panose="020B0604030504040204" pitchFamily="50" charset="-128"/>
              </a:rPr>
              <a:t>年後）</a:t>
            </a:r>
          </a:p>
        </p:txBody>
      </p:sp>
      <p:sp>
        <p:nvSpPr>
          <p:cNvPr id="17" name="正方形/長方形 16"/>
          <p:cNvSpPr/>
          <p:nvPr/>
        </p:nvSpPr>
        <p:spPr>
          <a:xfrm>
            <a:off x="7861124" y="5414394"/>
            <a:ext cx="1764196" cy="522058"/>
          </a:xfrm>
          <a:prstGeom prst="rect">
            <a:avLst/>
          </a:prstGeom>
          <a:noFill/>
          <a:ln w="25400" cap="flat" cmpd="sng" algn="ctr">
            <a:noFill/>
            <a:prstDash val="solid"/>
          </a:ln>
          <a:effectLst/>
        </p:spPr>
        <p:txBody>
          <a:bodyPr rtlCol="0" anchor="ctr"/>
          <a:lstStyle/>
          <a:p>
            <a:pPr algn="ctr" defTabSz="914400">
              <a:defRPr/>
            </a:pPr>
            <a:r>
              <a:rPr kumimoji="0" lang="en-US" altLang="ja-JP" sz="2000" kern="0" dirty="0" smtClean="0">
                <a:solidFill>
                  <a:prstClr val="black"/>
                </a:solidFill>
                <a:latin typeface="Meiryo UI"/>
                <a:cs typeface="Meiryo UI" panose="020B0604030504040204" pitchFamily="50" charset="-128"/>
              </a:rPr>
              <a:t>2034</a:t>
            </a:r>
            <a:r>
              <a:rPr kumimoji="0" lang="ja-JP" altLang="en-US" sz="2000" kern="0" dirty="0" smtClean="0">
                <a:solidFill>
                  <a:prstClr val="black"/>
                </a:solidFill>
                <a:latin typeface="Meiryo UI"/>
                <a:cs typeface="Meiryo UI" panose="020B0604030504040204" pitchFamily="50" charset="-128"/>
              </a:rPr>
              <a:t>年</a:t>
            </a:r>
            <a:endParaRPr kumimoji="0" lang="en-US" altLang="ja-JP" sz="2000" kern="0" dirty="0" smtClean="0">
              <a:solidFill>
                <a:prstClr val="black"/>
              </a:solidFill>
              <a:latin typeface="Meiryo UI"/>
              <a:cs typeface="Meiryo UI" panose="020B0604030504040204" pitchFamily="50" charset="-128"/>
            </a:endParaRPr>
          </a:p>
          <a:p>
            <a:pPr algn="ctr" defTabSz="914400">
              <a:defRPr/>
            </a:pPr>
            <a:r>
              <a:rPr kumimoji="0" lang="ja-JP" altLang="en-US" sz="2000" b="1" kern="0" dirty="0" smtClean="0">
                <a:solidFill>
                  <a:prstClr val="black"/>
                </a:solidFill>
                <a:latin typeface="Meiryo UI"/>
                <a:cs typeface="Meiryo UI" panose="020B0604030504040204" pitchFamily="50" charset="-128"/>
              </a:rPr>
              <a:t>（</a:t>
            </a:r>
            <a:r>
              <a:rPr kumimoji="0" lang="en-US" altLang="ja-JP" sz="2000" b="1" kern="0" dirty="0" smtClean="0">
                <a:solidFill>
                  <a:prstClr val="black"/>
                </a:solidFill>
                <a:latin typeface="Meiryo UI"/>
                <a:cs typeface="Meiryo UI" panose="020B0604030504040204" pitchFamily="50" charset="-128"/>
              </a:rPr>
              <a:t>15</a:t>
            </a:r>
            <a:r>
              <a:rPr kumimoji="0" lang="ja-JP" altLang="en-US" sz="2000" b="1" kern="0" dirty="0" smtClean="0">
                <a:solidFill>
                  <a:prstClr val="black"/>
                </a:solidFill>
                <a:latin typeface="Meiryo UI"/>
                <a:cs typeface="Meiryo UI" panose="020B0604030504040204" pitchFamily="50" charset="-128"/>
              </a:rPr>
              <a:t>年後）</a:t>
            </a:r>
          </a:p>
        </p:txBody>
      </p:sp>
      <p:sp>
        <p:nvSpPr>
          <p:cNvPr id="18" name="正方形/長方形 17"/>
          <p:cNvSpPr/>
          <p:nvPr/>
        </p:nvSpPr>
        <p:spPr>
          <a:xfrm>
            <a:off x="961105" y="2088662"/>
            <a:ext cx="2601492" cy="1160807"/>
          </a:xfrm>
          <a:prstGeom prst="rect">
            <a:avLst/>
          </a:prstGeom>
          <a:noFill/>
          <a:ln w="25400" cap="flat" cmpd="sng" algn="ctr">
            <a:noFill/>
            <a:prstDash val="solid"/>
          </a:ln>
          <a:effectLst/>
        </p:spPr>
        <p:txBody>
          <a:bodyPr rtlCol="0" anchor="ctr"/>
          <a:lstStyle/>
          <a:p>
            <a:pPr algn="ctr" defTabSz="914400">
              <a:defRPr/>
            </a:pPr>
            <a:r>
              <a:rPr kumimoji="0" lang="ja-JP" altLang="en-US" sz="1800" b="1" kern="0" dirty="0" smtClean="0">
                <a:solidFill>
                  <a:prstClr val="black"/>
                </a:solidFill>
                <a:latin typeface="Meiryo UI"/>
                <a:cs typeface="Meiryo UI" panose="020B0604030504040204" pitchFamily="50" charset="-128"/>
              </a:rPr>
              <a:t>（排出量のデータが</a:t>
            </a:r>
            <a:endParaRPr kumimoji="0" lang="en-US" altLang="ja-JP" sz="1800" b="1" kern="0" dirty="0" smtClean="0">
              <a:solidFill>
                <a:prstClr val="black"/>
              </a:solidFill>
              <a:latin typeface="Meiryo UI"/>
              <a:cs typeface="Meiryo UI" panose="020B0604030504040204" pitchFamily="50" charset="-128"/>
            </a:endParaRPr>
          </a:p>
          <a:p>
            <a:pPr algn="ctr" defTabSz="914400">
              <a:defRPr/>
            </a:pPr>
            <a:r>
              <a:rPr kumimoji="0" lang="ja-JP" altLang="en-US" sz="1800" b="1" kern="0" dirty="0" smtClean="0">
                <a:solidFill>
                  <a:prstClr val="black"/>
                </a:solidFill>
                <a:latin typeface="Meiryo UI"/>
                <a:cs typeface="Meiryo UI" panose="020B0604030504040204" pitchFamily="50" charset="-128"/>
              </a:rPr>
              <a:t>存在する直近年を基準年とすることを推奨）</a:t>
            </a:r>
          </a:p>
        </p:txBody>
      </p:sp>
      <p:sp>
        <p:nvSpPr>
          <p:cNvPr id="19" name="テキスト ボックス 47"/>
          <p:cNvSpPr txBox="1">
            <a:spLocks noChangeArrowheads="1"/>
          </p:cNvSpPr>
          <p:nvPr/>
        </p:nvSpPr>
        <p:spPr bwMode="auto">
          <a:xfrm>
            <a:off x="604123" y="1404731"/>
            <a:ext cx="9380173" cy="523220"/>
          </a:xfrm>
          <a:prstGeom prst="rect">
            <a:avLst/>
          </a:prstGeom>
          <a:noFill/>
          <a:ln w="9525">
            <a:noFill/>
            <a:miter lim="800000"/>
            <a:headEnd/>
            <a:tailEnd/>
          </a:ln>
        </p:spPr>
        <p:txBody>
          <a:bodyPr wrap="square">
            <a:spAutoFit/>
          </a:bodyPr>
          <a:lstStyle/>
          <a:p>
            <a:pPr marL="342900" indent="-342900" defTabSz="914400" fontAlgn="base">
              <a:spcBef>
                <a:spcPct val="0"/>
              </a:spcBef>
              <a:spcAft>
                <a:spcPct val="0"/>
              </a:spcAft>
              <a:buFont typeface="Wingdings" panose="05000000000000000000" pitchFamily="2" charset="2"/>
              <a:buChar char="l"/>
              <a:defRPr/>
            </a:pPr>
            <a:r>
              <a:rPr lang="ja-JP" altLang="en-US" sz="2800" dirty="0" smtClean="0">
                <a:solidFill>
                  <a:srgbClr val="000000"/>
                </a:solidFill>
                <a:latin typeface="Meiryo UI" panose="020B0604030504040204" pitchFamily="50" charset="-128"/>
              </a:rPr>
              <a:t>基準</a:t>
            </a:r>
            <a:r>
              <a:rPr lang="ja-JP" altLang="en-US" sz="2800" dirty="0">
                <a:solidFill>
                  <a:srgbClr val="000000"/>
                </a:solidFill>
                <a:latin typeface="Meiryo UI" panose="020B0604030504040204" pitchFamily="50" charset="-128"/>
              </a:rPr>
              <a:t>年</a:t>
            </a:r>
            <a:r>
              <a:rPr lang="ja-JP" altLang="en-US" sz="2800" dirty="0" smtClean="0">
                <a:solidFill>
                  <a:srgbClr val="000000"/>
                </a:solidFill>
                <a:latin typeface="Meiryo UI" panose="020B0604030504040204" pitchFamily="50" charset="-128"/>
              </a:rPr>
              <a:t>と目標年のイメージ</a:t>
            </a:r>
            <a:endParaRPr lang="en-US" altLang="ja-JP" sz="2800" dirty="0" smtClean="0">
              <a:solidFill>
                <a:srgbClr val="000000"/>
              </a:solidFill>
              <a:latin typeface="Meiryo UI" panose="020B0604030504040204" pitchFamily="50" charset="-128"/>
            </a:endParaRPr>
          </a:p>
        </p:txBody>
      </p:sp>
      <p:cxnSp>
        <p:nvCxnSpPr>
          <p:cNvPr id="20" name="直線矢印コネクタ 19"/>
          <p:cNvCxnSpPr>
            <a:stCxn id="8" idx="2"/>
          </p:cNvCxnSpPr>
          <p:nvPr/>
        </p:nvCxnSpPr>
        <p:spPr>
          <a:xfrm flipH="1">
            <a:off x="4926798" y="3982329"/>
            <a:ext cx="1267" cy="882325"/>
          </a:xfrm>
          <a:prstGeom prst="straightConnector1">
            <a:avLst/>
          </a:prstGeom>
          <a:noFill/>
          <a:ln w="38100" cap="flat" cmpd="sng" algn="ctr">
            <a:solidFill>
              <a:sysClr val="windowText" lastClr="000000">
                <a:shade val="95000"/>
                <a:satMod val="105000"/>
              </a:sysClr>
            </a:solidFill>
            <a:prstDash val="solid"/>
            <a:tailEnd type="triangle"/>
          </a:ln>
          <a:effectLst/>
        </p:spPr>
      </p:cxnSp>
      <p:sp>
        <p:nvSpPr>
          <p:cNvPr id="21" name="左中かっこ 20"/>
          <p:cNvSpPr/>
          <p:nvPr/>
        </p:nvSpPr>
        <p:spPr>
          <a:xfrm rot="16200000" flipV="1">
            <a:off x="3365702" y="5162483"/>
            <a:ext cx="549392" cy="864096"/>
          </a:xfrm>
          <a:prstGeom prst="leftBrace">
            <a:avLst>
              <a:gd name="adj1" fmla="val 25233"/>
              <a:gd name="adj2" fmla="val 50503"/>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600" b="1" i="0" u="none" strike="noStrike" kern="0" cap="none" spc="0" normalizeH="0" baseline="0" noProof="0" smtClean="0">
              <a:ln>
                <a:noFill/>
              </a:ln>
              <a:solidFill>
                <a:prstClr val="black"/>
              </a:solidFill>
              <a:effectLst/>
              <a:uLnTx/>
              <a:uFillTx/>
              <a:latin typeface="Calibri"/>
              <a:ea typeface="ＭＳ Ｐゴシック" panose="020B0600070205080204" pitchFamily="50" charset="-128"/>
            </a:endParaRPr>
          </a:p>
        </p:txBody>
      </p:sp>
      <p:sp>
        <p:nvSpPr>
          <p:cNvPr id="22" name="正方形/長方形 21"/>
          <p:cNvSpPr/>
          <p:nvPr/>
        </p:nvSpPr>
        <p:spPr>
          <a:xfrm>
            <a:off x="2272246" y="6079486"/>
            <a:ext cx="2484276" cy="834649"/>
          </a:xfrm>
          <a:prstGeom prst="rect">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eiryo UI"/>
                <a:cs typeface="Meiryo UI" panose="020B0604030504040204" pitchFamily="50" charset="-128"/>
              </a:rPr>
              <a:t>直</a:t>
            </a:r>
            <a:r>
              <a:rPr kumimoji="0" lang="ja-JP" altLang="en-US" sz="2400" b="1" i="0" u="none" strike="noStrike" kern="0" cap="none" spc="0" normalizeH="0" baseline="0" noProof="0" dirty="0" smtClean="0">
                <a:ln>
                  <a:noFill/>
                </a:ln>
                <a:solidFill>
                  <a:prstClr val="black"/>
                </a:solidFill>
                <a:effectLst/>
                <a:uLnTx/>
                <a:uFillTx/>
                <a:latin typeface="Meiryo UI"/>
                <a:cs typeface="Meiryo UI" panose="020B0604030504040204" pitchFamily="50" charset="-128"/>
              </a:rPr>
              <a:t>近</a:t>
            </a:r>
            <a:r>
              <a:rPr kumimoji="0" lang="ja-JP" altLang="en-US" sz="2400" b="1" i="0" u="none" strike="noStrike" kern="0" cap="none" spc="0" normalizeH="0" baseline="0" noProof="0" dirty="0">
                <a:ln>
                  <a:noFill/>
                </a:ln>
                <a:solidFill>
                  <a:prstClr val="black"/>
                </a:solidFill>
                <a:effectLst/>
                <a:uLnTx/>
                <a:uFillTx/>
                <a:latin typeface="Meiryo UI"/>
                <a:cs typeface="Meiryo UI" panose="020B0604030504040204" pitchFamily="50" charset="-128"/>
              </a:rPr>
              <a:t>年</a:t>
            </a:r>
            <a:r>
              <a:rPr kumimoji="0" lang="ja-JP" altLang="en-US" sz="2400" b="1" i="0" u="none" strike="noStrike" kern="0" cap="none" spc="0" normalizeH="0" baseline="0" noProof="0" dirty="0" smtClean="0">
                <a:ln>
                  <a:noFill/>
                </a:ln>
                <a:solidFill>
                  <a:prstClr val="black"/>
                </a:solidFill>
                <a:effectLst/>
                <a:uLnTx/>
                <a:uFillTx/>
                <a:latin typeface="Meiryo UI"/>
                <a:cs typeface="Meiryo UI" panose="020B0604030504040204" pitchFamily="50" charset="-128"/>
              </a:rPr>
              <a:t>を設定</a:t>
            </a:r>
            <a:endParaRPr kumimoji="0" lang="en-US" altLang="ja-JP" sz="2400" b="1" i="0" u="none" strike="noStrike" kern="0" cap="none" spc="0" normalizeH="0" baseline="0" noProof="0" dirty="0" smtClean="0">
              <a:ln>
                <a:noFill/>
              </a:ln>
              <a:solidFill>
                <a:prstClr val="black"/>
              </a:solidFill>
              <a:effectLst/>
              <a:uLnTx/>
              <a:uFillTx/>
              <a:latin typeface="Meiryo UI"/>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black"/>
                </a:solidFill>
                <a:effectLst/>
                <a:uLnTx/>
                <a:uFillTx/>
                <a:latin typeface="Meiryo UI"/>
                <a:cs typeface="Meiryo UI" panose="020B0604030504040204" pitchFamily="50" charset="-128"/>
              </a:rPr>
              <a:t>できる範囲</a:t>
            </a:r>
          </a:p>
        </p:txBody>
      </p:sp>
      <p:sp>
        <p:nvSpPr>
          <p:cNvPr id="23" name="正方形/長方形 22"/>
          <p:cNvSpPr/>
          <p:nvPr/>
        </p:nvSpPr>
        <p:spPr>
          <a:xfrm>
            <a:off x="2408091" y="4447301"/>
            <a:ext cx="1764196" cy="522058"/>
          </a:xfrm>
          <a:prstGeom prst="rect">
            <a:avLst/>
          </a:prstGeom>
          <a:noFill/>
          <a:ln w="25400" cap="flat" cmpd="sng" algn="ctr">
            <a:noFill/>
            <a:prstDash val="solid"/>
          </a:ln>
          <a:effectLst/>
        </p:spPr>
        <p:txBody>
          <a:bodyPr rtlCol="0" anchor="ctr"/>
          <a:lstStyle/>
          <a:p>
            <a:pPr algn="ctr" defTabSz="914400">
              <a:lnSpc>
                <a:spcPct val="120000"/>
              </a:lnSpc>
              <a:spcAft>
                <a:spcPct val="70000"/>
              </a:spcAft>
              <a:defRPr/>
            </a:pPr>
            <a:r>
              <a:rPr kumimoji="0" lang="en-US" altLang="ja-JP" sz="2000" kern="0" dirty="0" smtClean="0">
                <a:solidFill>
                  <a:prstClr val="black"/>
                </a:solidFill>
                <a:latin typeface="Meiryo UI"/>
                <a:cs typeface="Meiryo UI" panose="020B0604030504040204" pitchFamily="50" charset="-128"/>
              </a:rPr>
              <a:t>2018</a:t>
            </a:r>
            <a:r>
              <a:rPr kumimoji="0" lang="ja-JP" altLang="en-US" sz="2000" kern="0" dirty="0" smtClean="0">
                <a:solidFill>
                  <a:prstClr val="black"/>
                </a:solidFill>
                <a:latin typeface="Meiryo UI"/>
                <a:cs typeface="Meiryo UI" panose="020B0604030504040204" pitchFamily="50" charset="-128"/>
              </a:rPr>
              <a:t>年</a:t>
            </a:r>
          </a:p>
        </p:txBody>
      </p:sp>
      <p:cxnSp>
        <p:nvCxnSpPr>
          <p:cNvPr id="24" name="直線コネクタ 23"/>
          <p:cNvCxnSpPr/>
          <p:nvPr/>
        </p:nvCxnSpPr>
        <p:spPr>
          <a:xfrm>
            <a:off x="4072446" y="4864654"/>
            <a:ext cx="0" cy="450050"/>
          </a:xfrm>
          <a:prstGeom prst="line">
            <a:avLst/>
          </a:prstGeom>
          <a:noFill/>
          <a:ln w="57150" cap="flat" cmpd="sng" algn="ctr">
            <a:solidFill>
              <a:sysClr val="windowText" lastClr="000000">
                <a:shade val="95000"/>
                <a:satMod val="105000"/>
              </a:sysClr>
            </a:solidFill>
            <a:prstDash val="solid"/>
          </a:ln>
          <a:effectLst/>
        </p:spPr>
      </p:cxnSp>
    </p:spTree>
    <p:extLst>
      <p:ext uri="{BB962C8B-B14F-4D97-AF65-F5344CB8AC3E}">
        <p14:creationId xmlns:p14="http://schemas.microsoft.com/office/powerpoint/2010/main" val="9875412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smtClean="0"/>
              <a:t>3</a:t>
            </a:r>
            <a:r>
              <a:rPr kumimoji="1" lang="en-US" altLang="ja-JP" dirty="0" smtClean="0"/>
              <a:t>.</a:t>
            </a:r>
            <a:r>
              <a:rPr kumimoji="1" lang="ja-JP" altLang="en-US" dirty="0" smtClean="0"/>
              <a:t>目標水準 </a:t>
            </a:r>
            <a:r>
              <a:rPr kumimoji="1" lang="en-US" altLang="ja-JP" dirty="0" smtClean="0"/>
              <a:t>1/3</a:t>
            </a:r>
            <a:endParaRPr kumimoji="1" lang="ja-JP" altLang="en-US" dirty="0"/>
          </a:p>
        </p:txBody>
      </p:sp>
      <p:sp>
        <p:nvSpPr>
          <p:cNvPr id="4" name="テキスト ボックス 47"/>
          <p:cNvSpPr txBox="1">
            <a:spLocks noChangeArrowheads="1"/>
          </p:cNvSpPr>
          <p:nvPr/>
        </p:nvSpPr>
        <p:spPr bwMode="auto">
          <a:xfrm>
            <a:off x="349979" y="1293912"/>
            <a:ext cx="9663603" cy="5047536"/>
          </a:xfrm>
          <a:prstGeom prst="rect">
            <a:avLst/>
          </a:prstGeom>
          <a:noFill/>
          <a:ln w="9525">
            <a:noFill/>
            <a:miter lim="800000"/>
            <a:headEnd/>
            <a:tailEnd/>
          </a:ln>
        </p:spPr>
        <p:txBody>
          <a:bodyPr wrap="square">
            <a:spAutoFit/>
          </a:bodyPr>
          <a:lstStyle/>
          <a:p>
            <a:pPr>
              <a:defRPr/>
            </a:pP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必須事項</a:t>
            </a:r>
            <a:r>
              <a:rPr lang="en-US" altLang="ja-JP" sz="2800" b="1" dirty="0">
                <a:solidFill>
                  <a:srgbClr val="000000"/>
                </a:solidFill>
                <a:latin typeface="Meiryo UI" panose="020B0604030504040204" pitchFamily="50" charset="-128"/>
                <a:ea typeface="Meiryo UI" panose="020B0604030504040204" pitchFamily="50" charset="-128"/>
              </a:rPr>
              <a:t>)</a:t>
            </a:r>
          </a:p>
          <a:p>
            <a:pPr marL="447675" indent="-447675">
              <a:spcBef>
                <a:spcPts val="1200"/>
              </a:spcBef>
              <a:buClr>
                <a:prstClr val="black"/>
              </a:buClr>
              <a:buFont typeface="Wingdings" pitchFamily="2" charset="2"/>
              <a:buChar char="Ø"/>
              <a:defRPr/>
            </a:pPr>
            <a:r>
              <a:rPr lang="ja-JP" altLang="en-US" sz="2400" dirty="0" smtClean="0">
                <a:latin typeface="Meiryo UI" panose="020B0604030504040204" pitchFamily="50" charset="-128"/>
                <a:ea typeface="Meiryo UI" panose="020B0604030504040204" pitchFamily="50" charset="-128"/>
              </a:rPr>
              <a:t>少なくとも</a:t>
            </a:r>
            <a:r>
              <a:rPr lang="en-US" altLang="ja-JP" sz="2400" dirty="0" smtClean="0">
                <a:latin typeface="Meiryo UI" panose="020B0604030504040204" pitchFamily="50" charset="-128"/>
                <a:ea typeface="Meiryo UI" panose="020B0604030504040204" pitchFamily="50" charset="-128"/>
              </a:rPr>
              <a:t>Scope1</a:t>
            </a:r>
            <a:r>
              <a:rPr lang="ja-JP" altLang="en-US" sz="2400" dirty="0" smtClean="0">
                <a:latin typeface="Meiryo UI" panose="020B0604030504040204" pitchFamily="50" charset="-128"/>
                <a:ea typeface="Meiryo UI" panose="020B0604030504040204" pitchFamily="50" charset="-128"/>
              </a:rPr>
              <a:t>および</a:t>
            </a:r>
            <a:r>
              <a:rPr lang="en-US" altLang="ja-JP" sz="2400" dirty="0" smtClean="0">
                <a:latin typeface="Meiryo UI" panose="020B0604030504040204" pitchFamily="50" charset="-128"/>
                <a:ea typeface="Meiryo UI" panose="020B0604030504040204" pitchFamily="50" charset="-128"/>
              </a:rPr>
              <a:t>2</a:t>
            </a:r>
            <a:r>
              <a:rPr lang="ja-JP" altLang="en-US" sz="2400" dirty="0" smtClean="0">
                <a:latin typeface="Meiryo UI" panose="020B0604030504040204" pitchFamily="50" charset="-128"/>
                <a:ea typeface="Meiryo UI" panose="020B0604030504040204" pitchFamily="50" charset="-128"/>
              </a:rPr>
              <a:t>の目標は、</a:t>
            </a:r>
            <a:r>
              <a:rPr lang="ja-JP" altLang="en-US" sz="2400" b="1" dirty="0" smtClean="0">
                <a:solidFill>
                  <a:srgbClr val="FF0000"/>
                </a:solidFill>
                <a:latin typeface="Meiryo UI" panose="020B0604030504040204" pitchFamily="50" charset="-128"/>
                <a:ea typeface="Meiryo UI" panose="020B0604030504040204" pitchFamily="50" charset="-128"/>
              </a:rPr>
              <a:t>世界</a:t>
            </a:r>
            <a:r>
              <a:rPr lang="ja-JP" altLang="en-US" sz="2400" b="1" dirty="0">
                <a:solidFill>
                  <a:srgbClr val="FF0000"/>
                </a:solidFill>
                <a:latin typeface="Meiryo UI" panose="020B0604030504040204" pitchFamily="50" charset="-128"/>
                <a:ea typeface="Meiryo UI" panose="020B0604030504040204" pitchFamily="50" charset="-128"/>
              </a:rPr>
              <a:t>の気温上昇</a:t>
            </a:r>
            <a:r>
              <a:rPr lang="ja-JP" altLang="en-US" sz="2400" b="1" dirty="0" smtClean="0">
                <a:solidFill>
                  <a:srgbClr val="FF0000"/>
                </a:solidFill>
                <a:latin typeface="Meiryo UI" panose="020B0604030504040204" pitchFamily="50" charset="-128"/>
                <a:ea typeface="Meiryo UI" panose="020B0604030504040204" pitchFamily="50" charset="-128"/>
              </a:rPr>
              <a:t>を産業革命以前と比較して</a:t>
            </a:r>
            <a:r>
              <a:rPr lang="en-US" altLang="ja-JP" sz="2400" b="1" dirty="0" smtClean="0">
                <a:solidFill>
                  <a:srgbClr val="FF0000"/>
                </a:solidFill>
                <a:latin typeface="Meiryo UI" panose="020B0604030504040204" pitchFamily="50" charset="-128"/>
                <a:ea typeface="Meiryo UI" panose="020B0604030504040204" pitchFamily="50" charset="-128"/>
              </a:rPr>
              <a:t>2</a:t>
            </a:r>
            <a:r>
              <a:rPr lang="ja-JP" altLang="en-US" sz="2400" b="1" dirty="0" smtClean="0">
                <a:solidFill>
                  <a:srgbClr val="FF0000"/>
                </a:solidFill>
                <a:latin typeface="Meiryo UI" panose="020B0604030504040204" pitchFamily="50" charset="-128"/>
                <a:ea typeface="Meiryo UI" panose="020B0604030504040204" pitchFamily="50" charset="-128"/>
              </a:rPr>
              <a:t>℃を十分に下回るよ</a:t>
            </a:r>
            <a:r>
              <a:rPr lang="ja-JP" altLang="en-US" sz="2400" b="1" dirty="0">
                <a:solidFill>
                  <a:srgbClr val="FF0000"/>
                </a:solidFill>
                <a:latin typeface="Meiryo UI" panose="020B0604030504040204" pitchFamily="50" charset="-128"/>
                <a:ea typeface="Meiryo UI" panose="020B0604030504040204" pitchFamily="50" charset="-128"/>
              </a:rPr>
              <a:t>う</a:t>
            </a:r>
            <a:r>
              <a:rPr lang="ja-JP" altLang="en-US" sz="2400" b="1" dirty="0" smtClean="0">
                <a:solidFill>
                  <a:srgbClr val="FF0000"/>
                </a:solidFill>
                <a:latin typeface="Meiryo UI" panose="020B0604030504040204" pitchFamily="50" charset="-128"/>
                <a:ea typeface="Meiryo UI" panose="020B0604030504040204" pitchFamily="50" charset="-128"/>
              </a:rPr>
              <a:t>抑える水準</a:t>
            </a:r>
            <a:r>
              <a:rPr lang="ja-JP" altLang="en-US" sz="2400" dirty="0" smtClean="0">
                <a:latin typeface="Meiryo UI" panose="020B0604030504040204" pitchFamily="50" charset="-128"/>
                <a:ea typeface="Meiryo UI" panose="020B0604030504040204" pitchFamily="50" charset="-128"/>
              </a:rPr>
              <a:t>でなければならず</a:t>
            </a:r>
            <a:r>
              <a:rPr lang="ja-JP" altLang="en-US" sz="2400" dirty="0" smtClean="0">
                <a:solidFill>
                  <a:srgbClr val="000000"/>
                </a:solidFill>
                <a:latin typeface="Meiryo UI" panose="020B0604030504040204" pitchFamily="50" charset="-128"/>
                <a:ea typeface="Meiryo UI" panose="020B0604030504040204" pitchFamily="50" charset="-128"/>
              </a:rPr>
              <a:t>、</a:t>
            </a:r>
            <a:r>
              <a:rPr lang="ja-JP" altLang="en-US" sz="2400" dirty="0">
                <a:solidFill>
                  <a:srgbClr val="000000"/>
                </a:solidFill>
                <a:latin typeface="Meiryo UI" panose="020B0604030504040204" pitchFamily="50" charset="-128"/>
                <a:ea typeface="Meiryo UI" panose="020B0604030504040204" pitchFamily="50" charset="-128"/>
              </a:rPr>
              <a:t>可能であれば</a:t>
            </a:r>
            <a:r>
              <a:rPr lang="en-US" altLang="ja-JP" sz="2400" dirty="0">
                <a:solidFill>
                  <a:srgbClr val="000000"/>
                </a:solidFill>
                <a:latin typeface="Meiryo UI" panose="020B0604030504040204" pitchFamily="50" charset="-128"/>
                <a:ea typeface="Meiryo UI" panose="020B0604030504040204" pitchFamily="50" charset="-128"/>
              </a:rPr>
              <a:t>1.5</a:t>
            </a:r>
            <a:r>
              <a:rPr lang="ja-JP" altLang="en-US" sz="2400" dirty="0">
                <a:solidFill>
                  <a:srgbClr val="000000"/>
                </a:solidFill>
                <a:latin typeface="Meiryo UI" panose="020B0604030504040204" pitchFamily="50" charset="-128"/>
                <a:ea typeface="Meiryo UI" panose="020B0604030504040204" pitchFamily="50" charset="-128"/>
              </a:rPr>
              <a:t>℃以下に</a:t>
            </a:r>
            <a:r>
              <a:rPr lang="ja-JP" altLang="en-US" sz="2400" dirty="0" smtClean="0">
                <a:solidFill>
                  <a:srgbClr val="000000"/>
                </a:solidFill>
                <a:latin typeface="Meiryo UI" panose="020B0604030504040204" pitchFamily="50" charset="-128"/>
                <a:ea typeface="Meiryo UI" panose="020B0604030504040204" pitchFamily="50" charset="-128"/>
              </a:rPr>
              <a:t>抑えることを推奨する。基準年から目標年、直近年から目標年のどちらも、この目標水準を満たさなければならない。</a:t>
            </a:r>
            <a:endParaRPr lang="en-US" altLang="ja-JP" sz="2400" dirty="0">
              <a:solidFill>
                <a:srgbClr val="000000"/>
              </a:solidFill>
              <a:latin typeface="Meiryo UI" panose="020B0604030504040204" pitchFamily="50" charset="-128"/>
              <a:ea typeface="Meiryo UI" panose="020B0604030504040204" pitchFamily="50" charset="-128"/>
            </a:endParaRPr>
          </a:p>
          <a:p>
            <a:pPr marL="447675" indent="-447675">
              <a:spcBef>
                <a:spcPts val="1200"/>
              </a:spcBef>
              <a:buFont typeface="Wingdings" pitchFamily="2" charset="2"/>
              <a:buChar char="Ø"/>
              <a:defRPr/>
            </a:pPr>
            <a:r>
              <a:rPr lang="en-US" altLang="ja-JP" sz="2400" dirty="0" smtClean="0">
                <a:solidFill>
                  <a:prstClr val="black"/>
                </a:solidFill>
                <a:latin typeface="Meiryo UI" panose="020B0604030504040204" pitchFamily="50" charset="-128"/>
                <a:ea typeface="Meiryo UI" panose="020B0604030504040204" pitchFamily="50" charset="-128"/>
              </a:rPr>
              <a:t>Scope1</a:t>
            </a:r>
            <a:r>
              <a:rPr lang="ja-JP" altLang="en-US" sz="2400" dirty="0" smtClean="0">
                <a:solidFill>
                  <a:prstClr val="black"/>
                </a:solidFill>
                <a:latin typeface="Meiryo UI" panose="020B0604030504040204" pitchFamily="50" charset="-128"/>
                <a:ea typeface="Meiryo UI" panose="020B0604030504040204" pitchFamily="50" charset="-128"/>
              </a:rPr>
              <a:t>および</a:t>
            </a:r>
            <a:r>
              <a:rPr lang="en-US" altLang="ja-JP" sz="2400" dirty="0" smtClean="0">
                <a:solidFill>
                  <a:prstClr val="black"/>
                </a:solidFill>
                <a:latin typeface="Meiryo UI" panose="020B0604030504040204" pitchFamily="50" charset="-128"/>
                <a:ea typeface="Meiryo UI" panose="020B0604030504040204" pitchFamily="50" charset="-128"/>
              </a:rPr>
              <a:t>2</a:t>
            </a:r>
            <a:r>
              <a:rPr lang="ja-JP" altLang="en-US" sz="2400" dirty="0" smtClean="0">
                <a:solidFill>
                  <a:prstClr val="black"/>
                </a:solidFill>
                <a:latin typeface="Meiryo UI" panose="020B0604030504040204" pitchFamily="50" charset="-128"/>
                <a:ea typeface="Meiryo UI" panose="020B0604030504040204" pitchFamily="50" charset="-128"/>
              </a:rPr>
              <a:t>の原単位</a:t>
            </a:r>
            <a:r>
              <a:rPr lang="ja-JP" altLang="en-US" sz="2400" dirty="0">
                <a:solidFill>
                  <a:prstClr val="black"/>
                </a:solidFill>
                <a:latin typeface="Meiryo UI" panose="020B0604030504040204" pitchFamily="50" charset="-128"/>
                <a:ea typeface="Meiryo UI" panose="020B0604030504040204" pitchFamily="50" charset="-128"/>
              </a:rPr>
              <a:t>目標</a:t>
            </a:r>
            <a:r>
              <a:rPr lang="ja-JP" altLang="en-US" sz="2400" dirty="0" smtClean="0">
                <a:solidFill>
                  <a:prstClr val="black"/>
                </a:solidFill>
                <a:latin typeface="Meiryo UI" panose="020B0604030504040204" pitchFamily="50" charset="-128"/>
                <a:ea typeface="Meiryo UI" panose="020B0604030504040204" pitchFamily="50" charset="-128"/>
              </a:rPr>
              <a:t>は、その目標が気温上昇を</a:t>
            </a:r>
            <a:r>
              <a:rPr lang="en-US" altLang="ja-JP" sz="2400" dirty="0" smtClean="0">
                <a:solidFill>
                  <a:prstClr val="black"/>
                </a:solidFill>
                <a:latin typeface="Meiryo UI" panose="020B0604030504040204" pitchFamily="50" charset="-128"/>
                <a:ea typeface="Meiryo UI" panose="020B0604030504040204" pitchFamily="50" charset="-128"/>
              </a:rPr>
              <a:t>2</a:t>
            </a:r>
            <a:r>
              <a:rPr lang="ja-JP" altLang="en-US" sz="2400" dirty="0" smtClean="0">
                <a:solidFill>
                  <a:prstClr val="black"/>
                </a:solidFill>
                <a:latin typeface="Meiryo UI" panose="020B0604030504040204" pitchFamily="50" charset="-128"/>
                <a:ea typeface="Meiryo UI" panose="020B0604030504040204" pitchFamily="50" charset="-128"/>
              </a:rPr>
              <a:t>℃を十分に下回る</a:t>
            </a:r>
            <a:r>
              <a:rPr lang="ja-JP" altLang="en-US" sz="2400" dirty="0">
                <a:solidFill>
                  <a:prstClr val="black"/>
                </a:solidFill>
                <a:latin typeface="Meiryo UI" panose="020B0604030504040204" pitchFamily="50" charset="-128"/>
                <a:ea typeface="Meiryo UI" panose="020B0604030504040204" pitchFamily="50" charset="-128"/>
              </a:rPr>
              <a:t>水準</a:t>
            </a:r>
            <a:r>
              <a:rPr lang="ja-JP" altLang="en-US" sz="2400" dirty="0" smtClean="0">
                <a:solidFill>
                  <a:prstClr val="black"/>
                </a:solidFill>
                <a:latin typeface="Meiryo UI" panose="020B0604030504040204" pitchFamily="50" charset="-128"/>
                <a:ea typeface="Meiryo UI" panose="020B0604030504040204" pitchFamily="50" charset="-128"/>
              </a:rPr>
              <a:t>に抑える気候シナリオに沿う排出総量削減目標につながる場合や、</a:t>
            </a:r>
            <a:r>
              <a:rPr lang="ja-JP" altLang="en-US" sz="2400" dirty="0">
                <a:solidFill>
                  <a:prstClr val="black"/>
                </a:solidFill>
                <a:latin typeface="Meiryo UI" panose="020B0604030504040204" pitchFamily="50" charset="-128"/>
                <a:ea typeface="Meiryo UI" panose="020B0604030504040204" pitchFamily="50" charset="-128"/>
              </a:rPr>
              <a:t>承認</a:t>
            </a:r>
            <a:r>
              <a:rPr lang="ja-JP" altLang="en-US" sz="2400" dirty="0" smtClean="0">
                <a:solidFill>
                  <a:prstClr val="black"/>
                </a:solidFill>
                <a:latin typeface="Meiryo UI" panose="020B0604030504040204" pitchFamily="50" charset="-128"/>
                <a:ea typeface="Meiryo UI" panose="020B0604030504040204" pitchFamily="50" charset="-128"/>
              </a:rPr>
              <a:t>された部門の改善経路を用いてモデル化された場合にのみ設定可能。</a:t>
            </a:r>
            <a:endParaRPr lang="en-US" altLang="ja-JP" sz="2400" dirty="0">
              <a:solidFill>
                <a:prstClr val="black"/>
              </a:solidFill>
              <a:latin typeface="Meiryo UI" panose="020B0604030504040204" pitchFamily="50" charset="-128"/>
              <a:ea typeface="Meiryo UI" panose="020B0604030504040204" pitchFamily="50" charset="-128"/>
            </a:endParaRPr>
          </a:p>
          <a:p>
            <a:pPr marL="447675" indent="-447675">
              <a:spcBef>
                <a:spcPts val="1200"/>
              </a:spcBef>
              <a:buFont typeface="Wingdings" pitchFamily="2" charset="2"/>
              <a:buChar char="Ø"/>
              <a:defRPr/>
            </a:pPr>
            <a:r>
              <a:rPr lang="ja-JP" altLang="en-US" sz="2400" dirty="0" smtClean="0">
                <a:solidFill>
                  <a:prstClr val="black"/>
                </a:solidFill>
                <a:latin typeface="Meiryo UI" panose="020B0604030504040204" pitchFamily="50" charset="-128"/>
                <a:ea typeface="Meiryo UI" panose="020B0604030504040204" pitchFamily="50" charset="-128"/>
              </a:rPr>
              <a:t>総量削減は、</a:t>
            </a:r>
            <a:r>
              <a:rPr lang="en-US" altLang="ja-JP" sz="2400" dirty="0" smtClean="0">
                <a:solidFill>
                  <a:prstClr val="black"/>
                </a:solidFill>
                <a:latin typeface="Meiryo UI" panose="020B0604030504040204" pitchFamily="50" charset="-128"/>
                <a:ea typeface="Meiryo UI" panose="020B0604030504040204" pitchFamily="50" charset="-128"/>
              </a:rPr>
              <a:t>2</a:t>
            </a:r>
            <a:r>
              <a:rPr lang="ja-JP" altLang="en-US" sz="2400" dirty="0" smtClean="0">
                <a:solidFill>
                  <a:prstClr val="black"/>
                </a:solidFill>
                <a:latin typeface="Meiryo UI" panose="020B0604030504040204" pitchFamily="50" charset="-128"/>
                <a:ea typeface="Meiryo UI" panose="020B0604030504040204" pitchFamily="50" charset="-128"/>
              </a:rPr>
              <a:t>℃を十分に下回る排出シナリオの中でも、少なくとも最低基準と合致するか、部門別脱炭素アプローチ（</a:t>
            </a:r>
            <a:r>
              <a:rPr lang="en-US" altLang="ja-JP" sz="2400" dirty="0" smtClean="0">
                <a:solidFill>
                  <a:prstClr val="black"/>
                </a:solidFill>
                <a:latin typeface="Meiryo UI" panose="020B0604030504040204" pitchFamily="50" charset="-128"/>
                <a:ea typeface="Meiryo UI" panose="020B0604030504040204" pitchFamily="50" charset="-128"/>
              </a:rPr>
              <a:t>Sectoral</a:t>
            </a:r>
            <a:r>
              <a:rPr lang="ja-JP" altLang="en-US" sz="2400" dirty="0" smtClean="0">
                <a:solidFill>
                  <a:prstClr val="black"/>
                </a:solidFill>
                <a:latin typeface="Meiryo UI" panose="020B0604030504040204" pitchFamily="50" charset="-128"/>
                <a:ea typeface="Meiryo UI" panose="020B0604030504040204" pitchFamily="50" charset="-128"/>
              </a:rPr>
              <a:t> </a:t>
            </a:r>
            <a:r>
              <a:rPr lang="en-US" altLang="ja-JP" sz="2400" dirty="0" err="1" smtClean="0">
                <a:solidFill>
                  <a:prstClr val="black"/>
                </a:solidFill>
                <a:latin typeface="Meiryo UI" panose="020B0604030504040204" pitchFamily="50" charset="-128"/>
                <a:ea typeface="Meiryo UI" panose="020B0604030504040204" pitchFamily="50" charset="-128"/>
              </a:rPr>
              <a:t>Decarbonization</a:t>
            </a:r>
            <a:r>
              <a:rPr lang="ja-JP" altLang="en-US" sz="2400" dirty="0" smtClean="0">
                <a:solidFill>
                  <a:prstClr val="black"/>
                </a:solidFill>
                <a:latin typeface="Meiryo UI" panose="020B0604030504040204" pitchFamily="50" charset="-128"/>
                <a:ea typeface="Meiryo UI" panose="020B0604030504040204" pitchFamily="50" charset="-128"/>
              </a:rPr>
              <a:t> </a:t>
            </a:r>
            <a:r>
              <a:rPr lang="en-US" altLang="ja-JP" sz="2400" dirty="0" err="1" smtClean="0">
                <a:solidFill>
                  <a:prstClr val="black"/>
                </a:solidFill>
                <a:latin typeface="Meiryo UI" panose="020B0604030504040204" pitchFamily="50" charset="-128"/>
                <a:ea typeface="Meiryo UI" panose="020B0604030504040204" pitchFamily="50" charset="-128"/>
              </a:rPr>
              <a:t>Approach:SDA</a:t>
            </a:r>
            <a:r>
              <a:rPr lang="ja-JP" altLang="en-US" sz="2400" dirty="0" smtClean="0">
                <a:solidFill>
                  <a:prstClr val="black"/>
                </a:solidFill>
                <a:latin typeface="Meiryo UI" panose="020B0604030504040204" pitchFamily="50" charset="-128"/>
                <a:ea typeface="Meiryo UI" panose="020B0604030504040204" pitchFamily="50" charset="-128"/>
              </a:rPr>
              <a:t>）で設定されている各部門の改善経路と合わせる必要がある。</a:t>
            </a:r>
            <a:endParaRPr lang="en-US" altLang="ja-JP" sz="2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01983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smtClean="0"/>
              <a:t>3</a:t>
            </a:r>
            <a:r>
              <a:rPr kumimoji="1" lang="en-US" altLang="ja-JP" dirty="0" smtClean="0"/>
              <a:t>.</a:t>
            </a:r>
            <a:r>
              <a:rPr kumimoji="1" lang="ja-JP" altLang="en-US" dirty="0" smtClean="0"/>
              <a:t>目標水準 </a:t>
            </a:r>
            <a:r>
              <a:rPr lang="en-US" altLang="ja-JP" dirty="0"/>
              <a:t>2</a:t>
            </a:r>
            <a:r>
              <a:rPr kumimoji="1" lang="en-US" altLang="ja-JP" dirty="0" smtClean="0"/>
              <a:t>/3</a:t>
            </a:r>
            <a:endParaRPr kumimoji="1" lang="ja-JP" altLang="en-US" dirty="0"/>
          </a:p>
        </p:txBody>
      </p:sp>
      <p:sp>
        <p:nvSpPr>
          <p:cNvPr id="5" name="テキスト ボックス 47"/>
          <p:cNvSpPr txBox="1">
            <a:spLocks noChangeArrowheads="1"/>
          </p:cNvSpPr>
          <p:nvPr/>
        </p:nvSpPr>
        <p:spPr bwMode="auto">
          <a:xfrm>
            <a:off x="349980" y="1293912"/>
            <a:ext cx="9663602" cy="5262979"/>
          </a:xfrm>
          <a:prstGeom prst="rect">
            <a:avLst/>
          </a:prstGeom>
          <a:noFill/>
          <a:ln w="9525">
            <a:noFill/>
            <a:miter lim="800000"/>
            <a:headEnd/>
            <a:tailEnd/>
          </a:ln>
        </p:spPr>
        <p:txBody>
          <a:bodyPr wrap="square">
            <a:spAutoFit/>
          </a:bodyPr>
          <a:lstStyle/>
          <a:p>
            <a:pPr>
              <a:defRPr/>
            </a:pP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必須事項</a:t>
            </a:r>
            <a:r>
              <a:rPr lang="en-US" altLang="ja-JP" sz="2800" b="1" dirty="0">
                <a:solidFill>
                  <a:srgbClr val="000000"/>
                </a:solidFill>
                <a:latin typeface="Meiryo UI" panose="020B0604030504040204" pitchFamily="50" charset="-128"/>
                <a:ea typeface="Meiryo UI" panose="020B0604030504040204" pitchFamily="50" charset="-128"/>
              </a:rPr>
              <a:t>)</a:t>
            </a:r>
          </a:p>
          <a:p>
            <a:pPr marL="358775" indent="-358775">
              <a:spcBef>
                <a:spcPts val="1200"/>
              </a:spcBef>
              <a:buFont typeface="Wingdings" pitchFamily="2" charset="2"/>
              <a:buChar char="Ø"/>
              <a:defRPr/>
            </a:pPr>
            <a:r>
              <a:rPr lang="ja-JP" altLang="en-US" sz="2800" dirty="0" smtClean="0">
                <a:solidFill>
                  <a:prstClr val="black"/>
                </a:solidFill>
                <a:latin typeface="Meiryo UI" panose="020B0604030504040204" pitchFamily="50" charset="-128"/>
                <a:ea typeface="Meiryo UI" panose="020B0604030504040204" pitchFamily="50" charset="-128"/>
              </a:rPr>
              <a:t>目標</a:t>
            </a:r>
            <a:r>
              <a:rPr lang="ja-JP" altLang="en-US" sz="2800" dirty="0">
                <a:solidFill>
                  <a:prstClr val="black"/>
                </a:solidFill>
                <a:latin typeface="Meiryo UI" panose="020B0604030504040204" pitchFamily="50" charset="-128"/>
                <a:ea typeface="Meiryo UI" panose="020B0604030504040204" pitchFamily="50" charset="-128"/>
              </a:rPr>
              <a:t>は、最新の方法やツールよって計算されていなくてはならない。古いバージョンのツールや方法を利用して計算した目標については、</a:t>
            </a:r>
            <a:r>
              <a:rPr lang="ja-JP" altLang="en-US" sz="2800" dirty="0" smtClean="0">
                <a:solidFill>
                  <a:prstClr val="black"/>
                </a:solidFill>
                <a:latin typeface="Meiryo UI" panose="020B0604030504040204" pitchFamily="50" charset="-128"/>
                <a:ea typeface="Meiryo UI" panose="020B0604030504040204" pitchFamily="50" charset="-128"/>
              </a:rPr>
              <a:t>改訂または関連する部門別ツールの発行後</a:t>
            </a:r>
            <a:r>
              <a:rPr lang="en-US" altLang="ja-JP" sz="2800" dirty="0" smtClean="0">
                <a:solidFill>
                  <a:prstClr val="black"/>
                </a:solidFill>
                <a:latin typeface="Meiryo UI" panose="020B0604030504040204" pitchFamily="50" charset="-128"/>
                <a:ea typeface="Meiryo UI" panose="020B0604030504040204" pitchFamily="50" charset="-128"/>
              </a:rPr>
              <a:t>6</a:t>
            </a:r>
            <a:r>
              <a:rPr lang="ja-JP" altLang="en-US" sz="2800" dirty="0">
                <a:solidFill>
                  <a:prstClr val="black"/>
                </a:solidFill>
                <a:latin typeface="Meiryo UI" panose="020B0604030504040204" pitchFamily="50" charset="-128"/>
                <a:ea typeface="Meiryo UI" panose="020B0604030504040204" pitchFamily="50" charset="-128"/>
              </a:rPr>
              <a:t>か月以内に正式提出をしたときのみ</a:t>
            </a:r>
            <a:r>
              <a:rPr lang="ja-JP" altLang="en-US" sz="2800" dirty="0" smtClean="0">
                <a:solidFill>
                  <a:prstClr val="black"/>
                </a:solidFill>
                <a:latin typeface="Meiryo UI" panose="020B0604030504040204" pitchFamily="50" charset="-128"/>
                <a:ea typeface="Meiryo UI" panose="020B0604030504040204" pitchFamily="50" charset="-128"/>
              </a:rPr>
              <a:t>有効。</a:t>
            </a:r>
            <a:endParaRPr lang="en-US" altLang="ja-JP" sz="2800" dirty="0">
              <a:solidFill>
                <a:prstClr val="black"/>
              </a:solidFill>
              <a:latin typeface="Meiryo UI" panose="020B0604030504040204" pitchFamily="50" charset="-128"/>
              <a:ea typeface="Meiryo UI" panose="020B0604030504040204" pitchFamily="50" charset="-128"/>
            </a:endParaRPr>
          </a:p>
          <a:p>
            <a:pPr marL="358775" indent="-358775">
              <a:spcBef>
                <a:spcPts val="1200"/>
              </a:spcBef>
              <a:buFont typeface="Wingdings" pitchFamily="2" charset="2"/>
              <a:buChar char="Ø"/>
              <a:defRPr/>
            </a:pPr>
            <a:r>
              <a:rPr lang="en-US" altLang="ja-JP" sz="2800" dirty="0" smtClean="0">
                <a:solidFill>
                  <a:prstClr val="black"/>
                </a:solidFill>
                <a:latin typeface="Meiryo UI" panose="020B0604030504040204" pitchFamily="50" charset="-128"/>
                <a:ea typeface="Meiryo UI" panose="020B0604030504040204" pitchFamily="50" charset="-128"/>
              </a:rPr>
              <a:t>Scope</a:t>
            </a:r>
            <a:r>
              <a:rPr lang="ja-JP" altLang="en-US" sz="2800" dirty="0">
                <a:solidFill>
                  <a:prstClr val="black"/>
                </a:solidFill>
                <a:latin typeface="Meiryo UI" panose="020B0604030504040204" pitchFamily="50" charset="-128"/>
                <a:ea typeface="Meiryo UI" panose="020B0604030504040204" pitchFamily="50" charset="-128"/>
              </a:rPr>
              <a:t>を複数合算</a:t>
            </a:r>
            <a:r>
              <a:rPr lang="en-US" altLang="ja-JP" sz="2800" dirty="0">
                <a:solidFill>
                  <a:prstClr val="black"/>
                </a:solidFill>
                <a:latin typeface="Meiryo UI" panose="020B0604030504040204" pitchFamily="50" charset="-128"/>
                <a:ea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rPr>
              <a:t>例えば</a:t>
            </a:r>
            <a:r>
              <a:rPr lang="en-US" altLang="ja-JP" sz="2800" dirty="0" smtClean="0">
                <a:solidFill>
                  <a:prstClr val="black"/>
                </a:solidFill>
                <a:latin typeface="Meiryo UI" panose="020B0604030504040204" pitchFamily="50" charset="-128"/>
                <a:ea typeface="Meiryo UI" panose="020B0604030504040204" pitchFamily="50" charset="-128"/>
              </a:rPr>
              <a:t>1+2</a:t>
            </a:r>
            <a:r>
              <a:rPr lang="ja-JP" altLang="en-US" sz="2800" dirty="0">
                <a:solidFill>
                  <a:prstClr val="black"/>
                </a:solidFill>
                <a:latin typeface="Meiryo UI" panose="020B0604030504040204" pitchFamily="50" charset="-128"/>
                <a:ea typeface="Meiryo UI" panose="020B0604030504040204" pitchFamily="50" charset="-128"/>
              </a:rPr>
              <a:t>、または</a:t>
            </a:r>
            <a:r>
              <a:rPr lang="en-US" altLang="ja-JP" sz="2800" dirty="0">
                <a:solidFill>
                  <a:prstClr val="black"/>
                </a:solidFill>
                <a:latin typeface="Meiryo UI" panose="020B0604030504040204" pitchFamily="50" charset="-128"/>
                <a:ea typeface="Meiryo UI" panose="020B0604030504040204" pitchFamily="50" charset="-128"/>
              </a:rPr>
              <a:t>1+2+3)</a:t>
            </a:r>
            <a:r>
              <a:rPr lang="ja-JP" altLang="en-US" sz="2800" dirty="0">
                <a:solidFill>
                  <a:prstClr val="black"/>
                </a:solidFill>
                <a:latin typeface="Meiryo UI" panose="020B0604030504040204" pitchFamily="50" charset="-128"/>
                <a:ea typeface="Meiryo UI" panose="020B0604030504040204" pitchFamily="50" charset="-128"/>
              </a:rPr>
              <a:t>した目標設定が可能。ただし、</a:t>
            </a:r>
            <a:r>
              <a:rPr lang="en-US" altLang="ja-JP" sz="2800" b="1" dirty="0">
                <a:solidFill>
                  <a:srgbClr val="FF0000"/>
                </a:solidFill>
                <a:latin typeface="Meiryo UI" panose="020B0604030504040204" pitchFamily="50" charset="-128"/>
                <a:ea typeface="Meiryo UI" panose="020B0604030504040204" pitchFamily="50" charset="-128"/>
              </a:rPr>
              <a:t>Scope1+2</a:t>
            </a:r>
            <a:r>
              <a:rPr lang="ja-JP" altLang="en-US" sz="2800" b="1" dirty="0">
                <a:solidFill>
                  <a:srgbClr val="FF0000"/>
                </a:solidFill>
                <a:latin typeface="Meiryo UI" panose="020B0604030504040204" pitchFamily="50" charset="-128"/>
                <a:ea typeface="Meiryo UI" panose="020B0604030504040204" pitchFamily="50" charset="-128"/>
              </a:rPr>
              <a:t>は</a:t>
            </a:r>
            <a:r>
              <a:rPr lang="en-US" altLang="ja-JP" sz="2800" b="1" dirty="0">
                <a:solidFill>
                  <a:srgbClr val="FF0000"/>
                </a:solidFill>
                <a:latin typeface="Meiryo UI" panose="020B0604030504040204" pitchFamily="50" charset="-128"/>
                <a:ea typeface="Meiryo UI" panose="020B0604030504040204" pitchFamily="50" charset="-128"/>
              </a:rPr>
              <a:t>SBT</a:t>
            </a:r>
            <a:r>
              <a:rPr lang="ja-JP" altLang="en-US" sz="2800" b="1" dirty="0">
                <a:solidFill>
                  <a:srgbClr val="FF0000"/>
                </a:solidFill>
                <a:latin typeface="Meiryo UI" panose="020B0604030504040204" pitchFamily="50" charset="-128"/>
                <a:ea typeface="Meiryo UI" panose="020B0604030504040204" pitchFamily="50" charset="-128"/>
              </a:rPr>
              <a:t>水準を満たすことが</a:t>
            </a:r>
            <a:r>
              <a:rPr lang="ja-JP" altLang="en-US" sz="2800" b="1" dirty="0" smtClean="0">
                <a:solidFill>
                  <a:srgbClr val="FF0000"/>
                </a:solidFill>
                <a:latin typeface="Meiryo UI" panose="020B0604030504040204" pitchFamily="50" charset="-128"/>
                <a:ea typeface="Meiryo UI" panose="020B0604030504040204" pitchFamily="50" charset="-128"/>
              </a:rPr>
              <a:t>前提</a:t>
            </a:r>
            <a:r>
              <a:rPr lang="ja-JP" altLang="en-US" sz="2800" dirty="0" smtClean="0">
                <a:solidFill>
                  <a:prstClr val="black"/>
                </a:solidFill>
                <a:latin typeface="Meiryo UI" panose="020B0604030504040204" pitchFamily="50" charset="-128"/>
                <a:ea typeface="Meiryo UI" panose="020B0604030504040204" pitchFamily="50" charset="-128"/>
              </a:rPr>
              <a:t>。</a:t>
            </a:r>
            <a:endParaRPr lang="en-US" altLang="ja-JP" sz="2800" dirty="0" smtClean="0">
              <a:solidFill>
                <a:prstClr val="black"/>
              </a:solidFill>
              <a:latin typeface="Meiryo UI" panose="020B0604030504040204" pitchFamily="50" charset="-128"/>
              <a:ea typeface="Meiryo UI" panose="020B0604030504040204" pitchFamily="50" charset="-128"/>
            </a:endParaRPr>
          </a:p>
          <a:p>
            <a:pPr marL="806450" indent="-342900">
              <a:buFont typeface="Wingdings" panose="05000000000000000000" pitchFamily="2" charset="2"/>
              <a:buChar char="ü"/>
              <a:defRPr/>
            </a:pPr>
            <a:r>
              <a:rPr lang="en-US" altLang="ja-JP" sz="2000" dirty="0" smtClean="0">
                <a:solidFill>
                  <a:prstClr val="black"/>
                </a:solidFill>
                <a:latin typeface="Meiryo UI" panose="020B0604030504040204" pitchFamily="50" charset="-128"/>
                <a:ea typeface="Meiryo UI" panose="020B0604030504040204" pitchFamily="50" charset="-128"/>
              </a:rPr>
              <a:t>Scope1+2+3</a:t>
            </a:r>
            <a:r>
              <a:rPr lang="ja-JP" altLang="en-US" sz="2000" dirty="0" smtClean="0">
                <a:solidFill>
                  <a:prstClr val="black"/>
                </a:solidFill>
                <a:latin typeface="Meiryo UI" panose="020B0604030504040204" pitchFamily="50" charset="-128"/>
                <a:ea typeface="Meiryo UI" panose="020B0604030504040204" pitchFamily="50" charset="-128"/>
              </a:rPr>
              <a:t>目標が</a:t>
            </a:r>
            <a:r>
              <a:rPr lang="en-US" altLang="ja-JP" sz="2000" dirty="0" smtClean="0">
                <a:solidFill>
                  <a:prstClr val="black"/>
                </a:solidFill>
                <a:latin typeface="Meiryo UI" panose="020B0604030504040204" pitchFamily="50" charset="-128"/>
                <a:ea typeface="Meiryo UI" panose="020B0604030504040204" pitchFamily="50" charset="-128"/>
              </a:rPr>
              <a:t>2</a:t>
            </a:r>
            <a:r>
              <a:rPr lang="ja-JP" altLang="en-US" sz="2000" dirty="0" smtClean="0">
                <a:solidFill>
                  <a:prstClr val="black"/>
                </a:solidFill>
                <a:latin typeface="Meiryo UI" panose="020B0604030504040204" pitchFamily="50" charset="-128"/>
                <a:ea typeface="Meiryo UI" panose="020B0604030504040204" pitchFamily="50" charset="-128"/>
              </a:rPr>
              <a:t>℃を十分に下回るシナリオと一致していない場合：</a:t>
            </a:r>
            <a:r>
              <a:rPr lang="en-US" altLang="ja-JP" sz="2000" dirty="0" smtClean="0">
                <a:solidFill>
                  <a:prstClr val="black"/>
                </a:solidFill>
                <a:latin typeface="Meiryo UI" panose="020B0604030504040204" pitchFamily="50" charset="-128"/>
                <a:ea typeface="Meiryo UI" panose="020B0604030504040204" pitchFamily="50" charset="-128"/>
              </a:rPr>
              <a:t>Scope1+2</a:t>
            </a:r>
            <a:r>
              <a:rPr lang="ja-JP" altLang="en-US" sz="2000" dirty="0" smtClean="0">
                <a:solidFill>
                  <a:prstClr val="black"/>
                </a:solidFill>
                <a:latin typeface="Meiryo UI" panose="020B0604030504040204" pitchFamily="50" charset="-128"/>
                <a:ea typeface="Meiryo UI" panose="020B0604030504040204" pitchFamily="50" charset="-128"/>
              </a:rPr>
              <a:t>は</a:t>
            </a:r>
            <a:r>
              <a:rPr lang="en-US" altLang="ja-JP" sz="2000" dirty="0" smtClean="0">
                <a:solidFill>
                  <a:prstClr val="black"/>
                </a:solidFill>
                <a:latin typeface="Meiryo UI" panose="020B0604030504040204" pitchFamily="50" charset="-128"/>
                <a:ea typeface="Meiryo UI" panose="020B0604030504040204" pitchFamily="50" charset="-128"/>
              </a:rPr>
              <a:t>2</a:t>
            </a:r>
            <a:r>
              <a:rPr lang="ja-JP" altLang="en-US" sz="2000" dirty="0" smtClean="0">
                <a:solidFill>
                  <a:prstClr val="black"/>
                </a:solidFill>
                <a:latin typeface="Meiryo UI" panose="020B0604030504040204" pitchFamily="50" charset="-128"/>
                <a:ea typeface="Meiryo UI" panose="020B0604030504040204" pitchFamily="50" charset="-128"/>
              </a:rPr>
              <a:t>℃を十分に下回るシナリオに一致する必要があり、</a:t>
            </a:r>
            <a:r>
              <a:rPr lang="en-US" altLang="ja-JP" sz="2000" dirty="0" smtClean="0">
                <a:solidFill>
                  <a:prstClr val="black"/>
                </a:solidFill>
                <a:latin typeface="Meiryo UI" panose="020B0604030504040204" pitchFamily="50" charset="-128"/>
                <a:ea typeface="Meiryo UI" panose="020B0604030504040204" pitchFamily="50" charset="-128"/>
              </a:rPr>
              <a:t>Scope3</a:t>
            </a:r>
            <a:r>
              <a:rPr lang="ja-JP" altLang="en-US" sz="2000" dirty="0" smtClean="0">
                <a:solidFill>
                  <a:prstClr val="black"/>
                </a:solidFill>
                <a:latin typeface="Meiryo UI" panose="020B0604030504040204" pitchFamily="50" charset="-128"/>
                <a:ea typeface="Meiryo UI" panose="020B0604030504040204" pitchFamily="50" charset="-128"/>
              </a:rPr>
              <a:t>は</a:t>
            </a:r>
            <a:r>
              <a:rPr lang="en-US" altLang="ja-JP" sz="2000" dirty="0" smtClean="0">
                <a:solidFill>
                  <a:prstClr val="black"/>
                </a:solidFill>
                <a:latin typeface="Meiryo UI" panose="020B0604030504040204" pitchFamily="50" charset="-128"/>
                <a:ea typeface="Meiryo UI" panose="020B0604030504040204" pitchFamily="50" charset="-128"/>
              </a:rPr>
              <a:t>P.121</a:t>
            </a:r>
            <a:r>
              <a:rPr lang="ja-JP" altLang="en-US" sz="2000" dirty="0" smtClean="0">
                <a:solidFill>
                  <a:prstClr val="black"/>
                </a:solidFill>
                <a:latin typeface="Meiryo UI" panose="020B0604030504040204" pitchFamily="50" charset="-128"/>
                <a:ea typeface="Meiryo UI" panose="020B0604030504040204" pitchFamily="50" charset="-128"/>
              </a:rPr>
              <a:t>の基準を満たすものでなければならない。</a:t>
            </a:r>
            <a:endParaRPr lang="en-US" altLang="ja-JP" sz="2000" dirty="0" smtClean="0">
              <a:solidFill>
                <a:prstClr val="black"/>
              </a:solidFill>
              <a:latin typeface="Meiryo UI" panose="020B0604030504040204" pitchFamily="50" charset="-128"/>
              <a:ea typeface="Meiryo UI" panose="020B0604030504040204" pitchFamily="50" charset="-128"/>
            </a:endParaRPr>
          </a:p>
          <a:p>
            <a:pPr marL="806450" indent="-342900">
              <a:buFont typeface="Wingdings" panose="05000000000000000000" pitchFamily="2" charset="2"/>
              <a:buChar char="ü"/>
              <a:defRPr/>
            </a:pPr>
            <a:r>
              <a:rPr lang="en-US" altLang="ja-JP" sz="2000" dirty="0" smtClean="0">
                <a:solidFill>
                  <a:prstClr val="black"/>
                </a:solidFill>
                <a:latin typeface="Meiryo UI" panose="020B0604030504040204" pitchFamily="50" charset="-128"/>
                <a:ea typeface="Meiryo UI" panose="020B0604030504040204" pitchFamily="50" charset="-128"/>
              </a:rPr>
              <a:t>Scope1+2+3</a:t>
            </a:r>
            <a:r>
              <a:rPr lang="ja-JP" altLang="en-US" sz="2000" dirty="0" smtClean="0">
                <a:solidFill>
                  <a:prstClr val="black"/>
                </a:solidFill>
                <a:latin typeface="Meiryo UI" panose="020B0604030504040204" pitchFamily="50" charset="-128"/>
                <a:ea typeface="Meiryo UI" panose="020B0604030504040204" pitchFamily="50" charset="-128"/>
              </a:rPr>
              <a:t>目標が</a:t>
            </a:r>
            <a:r>
              <a:rPr lang="en-US" altLang="ja-JP" sz="2000" dirty="0" smtClean="0">
                <a:solidFill>
                  <a:prstClr val="black"/>
                </a:solidFill>
                <a:latin typeface="Meiryo UI" panose="020B0604030504040204" pitchFamily="50" charset="-128"/>
                <a:ea typeface="Meiryo UI" panose="020B0604030504040204" pitchFamily="50" charset="-128"/>
              </a:rPr>
              <a:t>2</a:t>
            </a:r>
            <a:r>
              <a:rPr lang="ja-JP" altLang="en-US" sz="2000" dirty="0" smtClean="0">
                <a:solidFill>
                  <a:prstClr val="black"/>
                </a:solidFill>
                <a:latin typeface="Meiryo UI" panose="020B0604030504040204" pitchFamily="50" charset="-128"/>
                <a:ea typeface="Meiryo UI" panose="020B0604030504040204" pitchFamily="50" charset="-128"/>
              </a:rPr>
              <a:t>℃を十分に下回るシナリオと一致している場合：</a:t>
            </a:r>
            <a:r>
              <a:rPr lang="en-US" altLang="ja-JP" sz="2000" dirty="0" smtClean="0">
                <a:solidFill>
                  <a:prstClr val="black"/>
                </a:solidFill>
                <a:latin typeface="Meiryo UI" panose="020B0604030504040204" pitchFamily="50" charset="-128"/>
                <a:ea typeface="Meiryo UI" panose="020B0604030504040204" pitchFamily="50" charset="-128"/>
              </a:rPr>
              <a:t>Scope1+2</a:t>
            </a:r>
            <a:r>
              <a:rPr lang="ja-JP" altLang="en-US" sz="2000" dirty="0" smtClean="0">
                <a:solidFill>
                  <a:prstClr val="black"/>
                </a:solidFill>
                <a:latin typeface="Meiryo UI" panose="020B0604030504040204" pitchFamily="50" charset="-128"/>
                <a:ea typeface="Meiryo UI" panose="020B0604030504040204" pitchFamily="50" charset="-128"/>
              </a:rPr>
              <a:t>は、</a:t>
            </a:r>
            <a:r>
              <a:rPr lang="en-US" altLang="ja-JP" sz="2000" dirty="0" smtClean="0">
                <a:solidFill>
                  <a:prstClr val="black"/>
                </a:solidFill>
                <a:latin typeface="Meiryo UI" panose="020B0604030504040204" pitchFamily="50" charset="-128"/>
                <a:ea typeface="Meiryo UI" panose="020B0604030504040204" pitchFamily="50" charset="-128"/>
              </a:rPr>
              <a:t>Scope3</a:t>
            </a:r>
            <a:r>
              <a:rPr lang="ja-JP" altLang="en-US" sz="2000" dirty="0" smtClean="0">
                <a:solidFill>
                  <a:prstClr val="black"/>
                </a:solidFill>
                <a:latin typeface="Meiryo UI" panose="020B0604030504040204" pitchFamily="50" charset="-128"/>
                <a:ea typeface="Meiryo UI" panose="020B0604030504040204" pitchFamily="50" charset="-128"/>
              </a:rPr>
              <a:t>の野心に関係なく、</a:t>
            </a:r>
            <a:r>
              <a:rPr lang="en-US" altLang="ja-JP" sz="2000" dirty="0" smtClean="0">
                <a:solidFill>
                  <a:prstClr val="black"/>
                </a:solidFill>
                <a:latin typeface="Meiryo UI" panose="020B0604030504040204" pitchFamily="50" charset="-128"/>
                <a:ea typeface="Meiryo UI" panose="020B0604030504040204" pitchFamily="50" charset="-128"/>
              </a:rPr>
              <a:t>2</a:t>
            </a:r>
            <a:r>
              <a:rPr lang="ja-JP" altLang="en-US" sz="2000" dirty="0" smtClean="0">
                <a:solidFill>
                  <a:prstClr val="black"/>
                </a:solidFill>
                <a:latin typeface="Meiryo UI" panose="020B0604030504040204" pitchFamily="50" charset="-128"/>
                <a:ea typeface="Meiryo UI" panose="020B0604030504040204" pitchFamily="50" charset="-128"/>
              </a:rPr>
              <a:t>℃を十分に下回るシナリオに沿ったものでなければならない。</a:t>
            </a:r>
            <a:endParaRPr lang="en-US" altLang="ja-JP" sz="20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133231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smtClean="0"/>
              <a:t>3</a:t>
            </a:r>
            <a:r>
              <a:rPr kumimoji="1" lang="en-US" altLang="ja-JP" dirty="0" smtClean="0"/>
              <a:t>.</a:t>
            </a:r>
            <a:r>
              <a:rPr kumimoji="1" lang="ja-JP" altLang="en-US" dirty="0" smtClean="0"/>
              <a:t>目標水準 </a:t>
            </a:r>
            <a:r>
              <a:rPr lang="en-US" altLang="ja-JP" dirty="0" smtClean="0"/>
              <a:t>3</a:t>
            </a:r>
            <a:r>
              <a:rPr kumimoji="1" lang="en-US" altLang="ja-JP" dirty="0" smtClean="0"/>
              <a:t>/3</a:t>
            </a:r>
            <a:endParaRPr kumimoji="1" lang="ja-JP" altLang="en-US" dirty="0"/>
          </a:p>
        </p:txBody>
      </p:sp>
      <p:sp>
        <p:nvSpPr>
          <p:cNvPr id="4" name="テキスト ボックス 47"/>
          <p:cNvSpPr txBox="1">
            <a:spLocks noChangeArrowheads="1"/>
          </p:cNvSpPr>
          <p:nvPr/>
        </p:nvSpPr>
        <p:spPr bwMode="auto">
          <a:xfrm>
            <a:off x="349980" y="1293912"/>
            <a:ext cx="9663602" cy="5970865"/>
          </a:xfrm>
          <a:prstGeom prst="rect">
            <a:avLst/>
          </a:prstGeom>
          <a:noFill/>
          <a:ln w="9525">
            <a:noFill/>
            <a:miter lim="800000"/>
            <a:headEnd/>
            <a:tailEnd/>
          </a:ln>
        </p:spPr>
        <p:txBody>
          <a:bodyPr wrap="square">
            <a:spAutoFit/>
          </a:bodyPr>
          <a:lstStyle/>
          <a:p>
            <a:pPr>
              <a:defRPr/>
            </a:pP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必須事項</a:t>
            </a:r>
            <a:r>
              <a:rPr lang="en-US" altLang="ja-JP" sz="2800" b="1" dirty="0">
                <a:solidFill>
                  <a:srgbClr val="000000"/>
                </a:solidFill>
                <a:latin typeface="Meiryo UI" panose="020B0604030504040204" pitchFamily="50" charset="-128"/>
                <a:ea typeface="Meiryo UI" panose="020B0604030504040204" pitchFamily="50" charset="-128"/>
              </a:rPr>
              <a:t>)</a:t>
            </a:r>
          </a:p>
          <a:p>
            <a:pPr marL="358775" indent="-358775">
              <a:spcBef>
                <a:spcPts val="1200"/>
              </a:spcBef>
              <a:buFont typeface="Wingdings" pitchFamily="2" charset="2"/>
              <a:buChar char="Ø"/>
              <a:defRPr/>
            </a:pPr>
            <a:r>
              <a:rPr lang="ja-JP" altLang="en-US" sz="2800" dirty="0" smtClean="0">
                <a:solidFill>
                  <a:prstClr val="black"/>
                </a:solidFill>
                <a:latin typeface="Meiryo UI" panose="020B0604030504040204" pitchFamily="50" charset="-128"/>
                <a:ea typeface="Meiryo UI" panose="020B0604030504040204" pitchFamily="50" charset="-128"/>
              </a:rPr>
              <a:t>他者のクレジット（排出権）の取得による削減（カーボン・オフセット）は、</a:t>
            </a:r>
            <a:r>
              <a:rPr lang="ja-JP" altLang="en-US" sz="2800" b="1" dirty="0" smtClean="0">
                <a:solidFill>
                  <a:srgbClr val="FF0000"/>
                </a:solidFill>
                <a:latin typeface="Meiryo UI" panose="020B0604030504040204" pitchFamily="50" charset="-128"/>
                <a:ea typeface="Meiryo UI" panose="020B0604030504040204" pitchFamily="50" charset="-128"/>
              </a:rPr>
              <a:t>企業の</a:t>
            </a:r>
            <a:r>
              <a:rPr lang="en-US" altLang="ja-JP" sz="2800" b="1" dirty="0" smtClean="0">
                <a:solidFill>
                  <a:srgbClr val="FF0000"/>
                </a:solidFill>
                <a:latin typeface="Meiryo UI" panose="020B0604030504040204" pitchFamily="50" charset="-128"/>
                <a:ea typeface="Meiryo UI" panose="020B0604030504040204" pitchFamily="50" charset="-128"/>
              </a:rPr>
              <a:t>SBT</a:t>
            </a:r>
            <a:r>
              <a:rPr lang="ja-JP" altLang="en-US" sz="2800" b="1" dirty="0" smtClean="0">
                <a:solidFill>
                  <a:srgbClr val="FF0000"/>
                </a:solidFill>
                <a:latin typeface="Meiryo UI" panose="020B0604030504040204" pitchFamily="50" charset="-128"/>
                <a:ea typeface="Meiryo UI" panose="020B0604030504040204" pitchFamily="50" charset="-128"/>
              </a:rPr>
              <a:t>達成のための削減に算入できない</a:t>
            </a:r>
            <a:r>
              <a:rPr lang="ja-JP" altLang="en-US" sz="2800" dirty="0" smtClean="0">
                <a:solidFill>
                  <a:prstClr val="black"/>
                </a:solidFill>
                <a:latin typeface="Meiryo UI" panose="020B0604030504040204" pitchFamily="50" charset="-128"/>
                <a:ea typeface="Meiryo UI" panose="020B0604030504040204" pitchFamily="50" charset="-128"/>
              </a:rPr>
              <a:t>。ただ</a:t>
            </a:r>
            <a:r>
              <a:rPr lang="ja-JP" altLang="en-US" sz="2800" dirty="0" smtClean="0">
                <a:latin typeface="Meiryo UI" panose="020B0604030504040204" pitchFamily="50" charset="-128"/>
                <a:ea typeface="Meiryo UI" panose="020B0604030504040204" pitchFamily="50" charset="-128"/>
              </a:rPr>
              <a:t>し、</a:t>
            </a:r>
            <a:r>
              <a:rPr lang="en-US" altLang="ja-JP" sz="2800" dirty="0" smtClean="0">
                <a:latin typeface="Meiryo UI" panose="020B0604030504040204" pitchFamily="50" charset="-128"/>
                <a:ea typeface="Meiryo UI" panose="020B0604030504040204" pitchFamily="50" charset="-128"/>
              </a:rPr>
              <a:t>SBT</a:t>
            </a:r>
            <a:r>
              <a:rPr lang="ja-JP" altLang="en-US" sz="2800" dirty="0" smtClean="0">
                <a:latin typeface="Meiryo UI" panose="020B0604030504040204" pitchFamily="50" charset="-128"/>
                <a:ea typeface="Meiryo UI" panose="020B0604030504040204" pitchFamily="50" charset="-128"/>
              </a:rPr>
              <a:t>達成を超えた貢献をしたいという場合のみ、認める。</a:t>
            </a:r>
            <a:r>
              <a:rPr lang="en-US" altLang="ja-JP" sz="2800" dirty="0" smtClean="0">
                <a:latin typeface="Meiryo UI" panose="020B0604030504040204" pitchFamily="50" charset="-128"/>
                <a:ea typeface="Meiryo UI" panose="020B0604030504040204" pitchFamily="50" charset="-128"/>
              </a:rPr>
              <a:t> </a:t>
            </a:r>
            <a:endParaRPr lang="en-US" altLang="ja-JP" sz="2800" dirty="0">
              <a:latin typeface="Meiryo UI" panose="020B0604030504040204" pitchFamily="50" charset="-128"/>
              <a:ea typeface="Meiryo UI" panose="020B0604030504040204" pitchFamily="50" charset="-128"/>
            </a:endParaRPr>
          </a:p>
          <a:p>
            <a:pPr marL="358775" indent="-358775">
              <a:spcBef>
                <a:spcPts val="1200"/>
              </a:spcBef>
              <a:buClr>
                <a:schemeClr val="tx1"/>
              </a:buClr>
              <a:buFont typeface="Wingdings" pitchFamily="2" charset="2"/>
              <a:buChar char="Ø"/>
              <a:defRPr/>
            </a:pPr>
            <a:r>
              <a:rPr lang="ja-JP" altLang="en-US" sz="2800" b="1" dirty="0" smtClean="0">
                <a:solidFill>
                  <a:srgbClr val="FF0000"/>
                </a:solidFill>
                <a:latin typeface="Meiryo UI" panose="020B0604030504040204" pitchFamily="50" charset="-128"/>
                <a:ea typeface="Meiryo UI" panose="020B0604030504040204" pitchFamily="50" charset="-128"/>
              </a:rPr>
              <a:t>削減</a:t>
            </a:r>
            <a:r>
              <a:rPr lang="ja-JP" altLang="en-US" sz="2800" b="1" dirty="0">
                <a:solidFill>
                  <a:srgbClr val="FF0000"/>
                </a:solidFill>
                <a:latin typeface="Meiryo UI" panose="020B0604030504040204" pitchFamily="50" charset="-128"/>
                <a:ea typeface="Meiryo UI" panose="020B0604030504040204" pitchFamily="50" charset="-128"/>
              </a:rPr>
              <a:t>貢献量</a:t>
            </a:r>
            <a:r>
              <a:rPr lang="ja-JP" altLang="en-US" sz="2800" dirty="0" smtClean="0">
                <a:latin typeface="Meiryo UI" panose="020B0604030504040204" pitchFamily="50" charset="-128"/>
                <a:ea typeface="Meiryo UI" panose="020B0604030504040204" pitchFamily="50" charset="-128"/>
              </a:rPr>
              <a:t>（従来使用されていた製品・サービスを自社製品・サービスで代替することによる、サプライチェーン上の「削減量」）</a:t>
            </a:r>
            <a:r>
              <a:rPr lang="ja-JP" altLang="en-US" sz="2800" dirty="0" smtClean="0">
                <a:solidFill>
                  <a:prstClr val="black"/>
                </a:solidFill>
                <a:latin typeface="Meiryo UI" panose="020B0604030504040204" pitchFamily="50" charset="-128"/>
                <a:ea typeface="Meiryo UI" panose="020B0604030504040204" pitchFamily="50" charset="-128"/>
              </a:rPr>
              <a:t>は、企業のインベントリそのものではないため、</a:t>
            </a:r>
            <a:r>
              <a:rPr lang="ja-JP" altLang="en-US" sz="2800" b="1" dirty="0" smtClean="0">
                <a:solidFill>
                  <a:srgbClr val="FF0000"/>
                </a:solidFill>
                <a:latin typeface="Meiryo UI" panose="020B0604030504040204" pitchFamily="50" charset="-128"/>
                <a:ea typeface="Meiryo UI" panose="020B0604030504040204" pitchFamily="50" charset="-128"/>
              </a:rPr>
              <a:t>目標設定に算入するのは不可</a:t>
            </a:r>
            <a:r>
              <a:rPr lang="ja-JP" altLang="en-US" sz="2800" dirty="0" smtClean="0">
                <a:latin typeface="Meiryo UI" panose="020B0604030504040204" pitchFamily="50" charset="-128"/>
                <a:ea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endParaRPr>
          </a:p>
          <a:p>
            <a:pPr>
              <a:spcBef>
                <a:spcPts val="1200"/>
              </a:spcBef>
              <a:defRPr/>
            </a:pP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推奨事項</a:t>
            </a:r>
            <a:r>
              <a:rPr lang="en-US" altLang="ja-JP" sz="2800" dirty="0">
                <a:latin typeface="Meiryo UI" panose="020B0604030504040204" pitchFamily="50" charset="-128"/>
                <a:ea typeface="Meiryo UI" panose="020B0604030504040204" pitchFamily="50" charset="-128"/>
              </a:rPr>
              <a:t>)</a:t>
            </a:r>
          </a:p>
          <a:p>
            <a:pPr marL="358775" indent="-358775">
              <a:spcBef>
                <a:spcPts val="1200"/>
              </a:spcBef>
              <a:buFont typeface="Wingdings" pitchFamily="2" charset="2"/>
              <a:buChar char="Ø"/>
              <a:defRPr/>
            </a:pPr>
            <a:r>
              <a:rPr lang="ja-JP" altLang="en-US" sz="2800" dirty="0">
                <a:latin typeface="Meiryo UI" panose="020B0604030504040204" pitchFamily="50" charset="-128"/>
                <a:ea typeface="Meiryo UI" panose="020B0604030504040204" pitchFamily="50" charset="-128"/>
              </a:rPr>
              <a:t>手法の選択</a:t>
            </a:r>
            <a:r>
              <a:rPr lang="en-US" altLang="ja-JP" sz="2800" dirty="0">
                <a:latin typeface="Meiryo UI" panose="020B0604030504040204" pitchFamily="50" charset="-128"/>
                <a:ea typeface="Meiryo UI" panose="020B0604030504040204" pitchFamily="50" charset="-128"/>
              </a:rPr>
              <a:t>:SBT</a:t>
            </a:r>
            <a:r>
              <a:rPr lang="ja-JP" altLang="en-US" sz="2800" dirty="0">
                <a:latin typeface="Meiryo UI" panose="020B0604030504040204" pitchFamily="50" charset="-128"/>
                <a:ea typeface="Meiryo UI" panose="020B0604030504040204" pitchFamily="50" charset="-128"/>
              </a:rPr>
              <a:t>事務局としては、早期に削減し、累積排出が最も少ない削減シナリオの利用を推奨。</a:t>
            </a:r>
          </a:p>
          <a:p>
            <a:pPr marL="358775" indent="-358775">
              <a:spcBef>
                <a:spcPts val="1200"/>
              </a:spcBef>
              <a:buFont typeface="Wingdings" pitchFamily="2" charset="2"/>
              <a:buChar char="Ø"/>
              <a:defRPr/>
            </a:pP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04491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補足</a:t>
            </a:r>
            <a:r>
              <a:rPr kumimoji="1" lang="en-US" altLang="ja-JP" dirty="0" smtClean="0"/>
              <a:t>】</a:t>
            </a:r>
            <a:r>
              <a:rPr kumimoji="1" lang="ja-JP" altLang="en-US" dirty="0" smtClean="0"/>
              <a:t>クレジットを取得した削減について</a:t>
            </a:r>
            <a:endParaRPr kumimoji="1" lang="ja-JP" altLang="en-US" dirty="0"/>
          </a:p>
        </p:txBody>
      </p:sp>
      <p:sp>
        <p:nvSpPr>
          <p:cNvPr id="6" name="正方形/長方形 5"/>
          <p:cNvSpPr/>
          <p:nvPr/>
        </p:nvSpPr>
        <p:spPr>
          <a:xfrm>
            <a:off x="487271" y="1213182"/>
            <a:ext cx="9449153" cy="6080639"/>
          </a:xfrm>
          <a:prstGeom prst="rect">
            <a:avLst/>
          </a:prstGeom>
        </p:spPr>
        <p:txBody>
          <a:bodyPr wrap="square">
            <a:spAutoFit/>
          </a:bodyPr>
          <a:lstStyle/>
          <a:p>
            <a:pPr marL="457200" indent="-457200">
              <a:spcBef>
                <a:spcPts val="600"/>
              </a:spcBef>
              <a:buSzPct val="95000"/>
              <a:buFont typeface="Wingdings" panose="05000000000000000000" pitchFamily="2" charset="2"/>
              <a:buChar char="Ø"/>
              <a:tabLst>
                <a:tab pos="533400" algn="l"/>
                <a:tab pos="990600" algn="l"/>
              </a:tabLst>
              <a:defRPr/>
            </a:pPr>
            <a:r>
              <a:rPr lang="ja-JP" altLang="en-US" dirty="0" smtClean="0">
                <a:solidFill>
                  <a:prstClr val="black"/>
                </a:solidFill>
                <a:latin typeface="Meiryo UI" panose="020B0604030504040204" pitchFamily="50" charset="-128"/>
                <a:ea typeface="Meiryo UI" panose="020B0604030504040204" pitchFamily="50" charset="-128"/>
              </a:rPr>
              <a:t>クレジット（排出権）とは、あるプロジェクト（排出削減対策）を実施したことによって発生する、</a:t>
            </a:r>
            <a:r>
              <a:rPr lang="ja-JP" altLang="en-US" b="1" dirty="0" smtClean="0">
                <a:solidFill>
                  <a:srgbClr val="FF0000"/>
                </a:solidFill>
                <a:latin typeface="Meiryo UI" panose="020B0604030504040204" pitchFamily="50" charset="-128"/>
                <a:ea typeface="Meiryo UI" panose="020B0604030504040204" pitchFamily="50" charset="-128"/>
              </a:rPr>
              <a:t>認定されたベースラインからの削減分</a:t>
            </a:r>
            <a:r>
              <a:rPr lang="ja-JP" altLang="en-US" b="1" dirty="0">
                <a:solidFill>
                  <a:srgbClr val="FF0000"/>
                </a:solidFill>
                <a:latin typeface="Meiryo UI" panose="020B0604030504040204" pitchFamily="50" charset="-128"/>
                <a:ea typeface="Meiryo UI" panose="020B0604030504040204" pitchFamily="50" charset="-128"/>
              </a:rPr>
              <a:t>、</a:t>
            </a:r>
            <a:r>
              <a:rPr lang="ja-JP" altLang="en-US" b="1" dirty="0" smtClean="0">
                <a:solidFill>
                  <a:srgbClr val="FF0000"/>
                </a:solidFill>
                <a:latin typeface="Meiryo UI" panose="020B0604030504040204" pitchFamily="50" charset="-128"/>
                <a:ea typeface="Meiryo UI" panose="020B0604030504040204" pitchFamily="50" charset="-128"/>
              </a:rPr>
              <a:t>又は定められた排出枠（キャップ）から</a:t>
            </a:r>
            <a:r>
              <a:rPr lang="ja-JP" altLang="en-US" b="1" dirty="0">
                <a:solidFill>
                  <a:srgbClr val="FF0000"/>
                </a:solidFill>
                <a:latin typeface="Meiryo UI" panose="020B0604030504040204" pitchFamily="50" charset="-128"/>
                <a:ea typeface="Meiryo UI" panose="020B0604030504040204" pitchFamily="50" charset="-128"/>
              </a:rPr>
              <a:t>の</a:t>
            </a:r>
            <a:r>
              <a:rPr lang="ja-JP" altLang="en-US" b="1" dirty="0" smtClean="0">
                <a:solidFill>
                  <a:srgbClr val="FF0000"/>
                </a:solidFill>
                <a:latin typeface="Meiryo UI" panose="020B0604030504040204" pitchFamily="50" charset="-128"/>
                <a:ea typeface="Meiryo UI" panose="020B0604030504040204" pitchFamily="50" charset="-128"/>
              </a:rPr>
              <a:t>削減分を取引できるようにしたもの</a:t>
            </a:r>
            <a:r>
              <a:rPr lang="ja-JP" altLang="en-US" dirty="0" smtClean="0">
                <a:solidFill>
                  <a:prstClr val="black"/>
                </a:solidFill>
                <a:latin typeface="Meiryo UI" panose="020B0604030504040204" pitchFamily="50" charset="-128"/>
                <a:ea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Ø"/>
              <a:tabLst>
                <a:tab pos="533400" algn="l"/>
                <a:tab pos="990600" algn="l"/>
              </a:tabLst>
              <a:defRPr/>
            </a:pPr>
            <a:r>
              <a:rPr lang="ja-JP" altLang="en-US" dirty="0" smtClean="0">
                <a:solidFill>
                  <a:prstClr val="black"/>
                </a:solidFill>
                <a:latin typeface="Meiryo UI" panose="020B0604030504040204" pitchFamily="50" charset="-128"/>
                <a:ea typeface="Meiryo UI" panose="020B0604030504040204" pitchFamily="50" charset="-128"/>
              </a:rPr>
              <a:t>他者の</a:t>
            </a:r>
            <a:r>
              <a:rPr lang="ja-JP" altLang="en-US" dirty="0">
                <a:solidFill>
                  <a:prstClr val="black"/>
                </a:solidFill>
                <a:latin typeface="Meiryo UI" panose="020B0604030504040204" pitchFamily="50" charset="-128"/>
                <a:ea typeface="Meiryo UI" panose="020B0604030504040204" pitchFamily="50" charset="-128"/>
              </a:rPr>
              <a:t>クレジット</a:t>
            </a:r>
            <a:r>
              <a:rPr lang="ja-JP" altLang="en-US" dirty="0" smtClean="0">
                <a:solidFill>
                  <a:prstClr val="black"/>
                </a:solidFill>
                <a:latin typeface="Meiryo UI" panose="020B0604030504040204" pitchFamily="50" charset="-128"/>
                <a:ea typeface="Meiryo UI" panose="020B0604030504040204" pitchFamily="50" charset="-128"/>
              </a:rPr>
              <a:t>を自社に移転する行為は、地球全体の排出量は削減したことにはならない。つまり、他者のクレジットを取得することによる自らの削減は、総量削減を求める</a:t>
            </a:r>
            <a:r>
              <a:rPr lang="en-US" altLang="ja-JP" b="1" dirty="0" smtClean="0">
                <a:solidFill>
                  <a:srgbClr val="FF0000"/>
                </a:solidFill>
                <a:latin typeface="Meiryo UI" panose="020B0604030504040204" pitchFamily="50" charset="-128"/>
                <a:ea typeface="Meiryo UI" panose="020B0604030504040204" pitchFamily="50" charset="-128"/>
              </a:rPr>
              <a:t>SBT</a:t>
            </a:r>
            <a:r>
              <a:rPr lang="ja-JP" altLang="en-US" b="1" dirty="0" smtClean="0">
                <a:solidFill>
                  <a:srgbClr val="FF0000"/>
                </a:solidFill>
                <a:latin typeface="Meiryo UI" panose="020B0604030504040204" pitchFamily="50" charset="-128"/>
                <a:ea typeface="Meiryo UI" panose="020B0604030504040204" pitchFamily="50" charset="-128"/>
              </a:rPr>
              <a:t>達成のための削減には使えない</a:t>
            </a:r>
            <a:r>
              <a:rPr lang="ja-JP" altLang="en-US" dirty="0" smtClean="0">
                <a:solidFill>
                  <a:prstClr val="black"/>
                </a:solidFill>
                <a:latin typeface="Meiryo UI" panose="020B0604030504040204" pitchFamily="50" charset="-128"/>
                <a:ea typeface="Meiryo UI" panose="020B0604030504040204" pitchFamily="50" charset="-128"/>
              </a:rPr>
              <a:t>という整理。</a:t>
            </a:r>
            <a:endParaRPr lang="en-US" altLang="ja-JP" dirty="0">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Ø"/>
              <a:tabLst>
                <a:tab pos="533400" algn="l"/>
                <a:tab pos="990600" algn="l"/>
              </a:tabLst>
              <a:defRPr/>
            </a:pPr>
            <a:r>
              <a:rPr lang="ja-JP" altLang="en-US" dirty="0" smtClean="0">
                <a:solidFill>
                  <a:prstClr val="black"/>
                </a:solidFill>
                <a:latin typeface="Meiryo UI" panose="020B0604030504040204" pitchFamily="50" charset="-128"/>
                <a:ea typeface="Meiryo UI" panose="020B0604030504040204" pitchFamily="50" charset="-128"/>
              </a:rPr>
              <a:t>ただし、</a:t>
            </a:r>
            <a:r>
              <a:rPr lang="en-US" altLang="ja-JP" dirty="0" smtClean="0">
                <a:solidFill>
                  <a:prstClr val="black"/>
                </a:solidFill>
                <a:latin typeface="Meiryo UI" panose="020B0604030504040204" pitchFamily="50" charset="-128"/>
                <a:ea typeface="Meiryo UI" panose="020B0604030504040204" pitchFamily="50" charset="-128"/>
              </a:rPr>
              <a:t>SBT</a:t>
            </a:r>
            <a:r>
              <a:rPr lang="ja-JP" altLang="en-US" dirty="0" smtClean="0">
                <a:solidFill>
                  <a:prstClr val="black"/>
                </a:solidFill>
                <a:latin typeface="Meiryo UI" panose="020B0604030504040204" pitchFamily="50" charset="-128"/>
                <a:ea typeface="Meiryo UI" panose="020B0604030504040204" pitchFamily="50" charset="-128"/>
              </a:rPr>
              <a:t>が要求する以上の削減を実施し、排出量をゼロ（カーボン・ニュートラル）を目指す企業がクレジットを使うことは</a:t>
            </a:r>
            <a:r>
              <a:rPr lang="ja-JP" altLang="en-US" dirty="0">
                <a:solidFill>
                  <a:prstClr val="black"/>
                </a:solidFill>
                <a:latin typeface="Meiryo UI" panose="020B0604030504040204" pitchFamily="50" charset="-128"/>
                <a:ea typeface="Meiryo UI" panose="020B0604030504040204" pitchFamily="50" charset="-128"/>
              </a:rPr>
              <a:t>支持</a:t>
            </a:r>
            <a:r>
              <a:rPr lang="ja-JP" altLang="en-US" dirty="0" smtClean="0">
                <a:solidFill>
                  <a:prstClr val="black"/>
                </a:solidFill>
                <a:latin typeface="Meiryo UI" panose="020B0604030504040204" pitchFamily="50" charset="-128"/>
                <a:ea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smtClean="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smtClean="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smtClean="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dirty="0">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r>
              <a:rPr lang="en-US" altLang="ja-JP" dirty="0" smtClean="0">
                <a:solidFill>
                  <a:prstClr val="black"/>
                </a:solidFill>
                <a:latin typeface="Meiryo UI" panose="020B0604030504040204" pitchFamily="50" charset="-128"/>
                <a:ea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rPr>
              <a:t>なお、経済産業省、環境省、農林水産省が運営するＪ－クレジット制度の内、</a:t>
            </a:r>
            <a:r>
              <a:rPr lang="ja-JP" altLang="en-US" b="1" dirty="0" smtClean="0">
                <a:solidFill>
                  <a:srgbClr val="FF0000"/>
                </a:solidFill>
                <a:latin typeface="Meiryo UI" panose="020B0604030504040204" pitchFamily="50" charset="-128"/>
                <a:ea typeface="Meiryo UI" panose="020B0604030504040204" pitchFamily="50" charset="-128"/>
              </a:rPr>
              <a:t>再エネ電力・再エネ熱由来</a:t>
            </a:r>
            <a:r>
              <a:rPr lang="ja-JP" altLang="en-US" b="1" dirty="0">
                <a:solidFill>
                  <a:srgbClr val="FF0000"/>
                </a:solidFill>
                <a:latin typeface="Meiryo UI" panose="020B0604030504040204" pitchFamily="50" charset="-128"/>
                <a:ea typeface="Meiryo UI" panose="020B0604030504040204" pitchFamily="50" charset="-128"/>
              </a:rPr>
              <a:t>のＪ－クレジットは</a:t>
            </a:r>
            <a:r>
              <a:rPr lang="en-US" altLang="ja-JP" b="1" dirty="0" smtClean="0">
                <a:solidFill>
                  <a:srgbClr val="FF0000"/>
                </a:solidFill>
                <a:latin typeface="Meiryo UI" panose="020B0604030504040204" pitchFamily="50" charset="-128"/>
                <a:ea typeface="Meiryo UI" panose="020B0604030504040204" pitchFamily="50" charset="-128"/>
              </a:rPr>
              <a:t>SBT</a:t>
            </a:r>
            <a:r>
              <a:rPr lang="ja-JP" altLang="en-US" b="1" dirty="0" smtClean="0">
                <a:solidFill>
                  <a:srgbClr val="FF0000"/>
                </a:solidFill>
                <a:latin typeface="Meiryo UI" panose="020B0604030504040204" pitchFamily="50" charset="-128"/>
                <a:ea typeface="Meiryo UI" panose="020B0604030504040204" pitchFamily="50" charset="-128"/>
              </a:rPr>
              <a:t>の目標達成において再エネ調達量として報告可能。</a:t>
            </a:r>
            <a:endParaRPr lang="en-US" altLang="ja-JP" b="1" dirty="0" smtClean="0">
              <a:solidFill>
                <a:srgbClr val="FF0000"/>
              </a:solidFill>
              <a:latin typeface="Meiryo UI" panose="020B0604030504040204" pitchFamily="50" charset="-128"/>
              <a:ea typeface="Meiryo UI" panose="020B0604030504040204" pitchFamily="50" charset="-128"/>
            </a:endParaRPr>
          </a:p>
        </p:txBody>
      </p:sp>
      <p:sp>
        <p:nvSpPr>
          <p:cNvPr id="7" name="フローチャート: 処理 6"/>
          <p:cNvSpPr/>
          <p:nvPr/>
        </p:nvSpPr>
        <p:spPr>
          <a:xfrm>
            <a:off x="2044045" y="4747554"/>
            <a:ext cx="540060" cy="1487190"/>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cxnSp>
        <p:nvCxnSpPr>
          <p:cNvPr id="8" name="直線コネクタ 7"/>
          <p:cNvCxnSpPr/>
          <p:nvPr/>
        </p:nvCxnSpPr>
        <p:spPr>
          <a:xfrm>
            <a:off x="819909" y="6240268"/>
            <a:ext cx="6624736" cy="0"/>
          </a:xfrm>
          <a:prstGeom prst="line">
            <a:avLst/>
          </a:prstGeom>
          <a:noFill/>
          <a:ln w="28575" cap="flat" cmpd="sng" algn="ctr">
            <a:solidFill>
              <a:sysClr val="windowText" lastClr="000000">
                <a:shade val="95000"/>
                <a:satMod val="105000"/>
              </a:sysClr>
            </a:solidFill>
            <a:prstDash val="solid"/>
          </a:ln>
          <a:effectLst/>
        </p:spPr>
      </p:cxnSp>
      <p:sp>
        <p:nvSpPr>
          <p:cNvPr id="9" name="フローチャート: 処理 8"/>
          <p:cNvSpPr/>
          <p:nvPr/>
        </p:nvSpPr>
        <p:spPr>
          <a:xfrm>
            <a:off x="819909" y="3913482"/>
            <a:ext cx="2776609"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ベースライン排出量</a:t>
            </a:r>
            <a:endParaRPr kumimoji="0" lang="en-US" altLang="ja-JP"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（削減対策を行わなかった場合の</a:t>
            </a:r>
            <a:r>
              <a:rPr kumimoji="0" lang="ja-JP" altLang="en-US" sz="1600" b="0" i="0" u="none" strike="noStrike" kern="0" cap="none" spc="0" normalizeH="0" baseline="0" noProof="0" dirty="0" smtClean="0">
                <a:ln>
                  <a:noFill/>
                </a:ln>
                <a:solidFill>
                  <a:srgbClr val="FF0000"/>
                </a:solidFill>
                <a:effectLst/>
                <a:uLnTx/>
                <a:uFillTx/>
                <a:latin typeface="+mn-ea"/>
                <a:ea typeface="+mn-ea"/>
                <a:cs typeface="Meiryo UI" panose="020B0604030504040204" pitchFamily="50" charset="-128"/>
              </a:rPr>
              <a:t>架空の排出量</a:t>
            </a:r>
            <a:r>
              <a:rPr kumimoji="0" lang="ja-JP" altLang="en-US"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10" name="フローチャート: 処理 9"/>
          <p:cNvSpPr/>
          <p:nvPr/>
        </p:nvSpPr>
        <p:spPr>
          <a:xfrm>
            <a:off x="4744345" y="5463551"/>
            <a:ext cx="540060" cy="770657"/>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1" name="フローチャート: 処理 10"/>
          <p:cNvSpPr/>
          <p:nvPr/>
        </p:nvSpPr>
        <p:spPr>
          <a:xfrm>
            <a:off x="4740553" y="4747554"/>
            <a:ext cx="540060" cy="722841"/>
          </a:xfrm>
          <a:prstGeom prst="flowChartProcess">
            <a:avLst/>
          </a:prstGeom>
          <a:solidFill>
            <a:sysClr val="window" lastClr="FFFFFF"/>
          </a:solidFill>
          <a:ln w="25400" cap="flat" cmpd="sng" algn="ctr">
            <a:solidFill>
              <a:srgbClr val="4BACC6"/>
            </a:solidFill>
            <a:prstDash val="dash"/>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smtClean="0">
              <a:ln>
                <a:noFill/>
              </a:ln>
              <a:solidFill>
                <a:prstClr val="black"/>
              </a:solidFill>
              <a:effectLst/>
              <a:uLnTx/>
              <a:uFillTx/>
              <a:latin typeface="Calibri"/>
              <a:ea typeface="ＭＳ Ｐゴシック" panose="020B0600070205080204" pitchFamily="50" charset="-128"/>
              <a:cs typeface="+mn-cs"/>
            </a:endParaRPr>
          </a:p>
        </p:txBody>
      </p:sp>
      <p:cxnSp>
        <p:nvCxnSpPr>
          <p:cNvPr id="12" name="直線矢印コネクタ 11"/>
          <p:cNvCxnSpPr/>
          <p:nvPr/>
        </p:nvCxnSpPr>
        <p:spPr>
          <a:xfrm>
            <a:off x="2580313" y="4741494"/>
            <a:ext cx="2156448" cy="728901"/>
          </a:xfrm>
          <a:prstGeom prst="straightConnector1">
            <a:avLst/>
          </a:prstGeom>
          <a:noFill/>
          <a:ln w="28575" cap="flat" cmpd="sng" algn="ctr">
            <a:solidFill>
              <a:srgbClr val="4BACC6">
                <a:shade val="95000"/>
                <a:satMod val="105000"/>
              </a:srgbClr>
            </a:solidFill>
            <a:prstDash val="solid"/>
            <a:tailEnd type="triangle"/>
          </a:ln>
          <a:effectLst/>
        </p:spPr>
      </p:cxnSp>
      <p:sp>
        <p:nvSpPr>
          <p:cNvPr id="13" name="フローチャート: 処理 12"/>
          <p:cNvSpPr/>
          <p:nvPr/>
        </p:nvSpPr>
        <p:spPr>
          <a:xfrm>
            <a:off x="3728140" y="3930351"/>
            <a:ext cx="2564886"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プロジェクト排出量</a:t>
            </a:r>
            <a:endParaRPr kumimoji="0" lang="en-US" altLang="ja-JP"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（削減対策を行った場合の</a:t>
            </a:r>
            <a:r>
              <a:rPr kumimoji="0" lang="ja-JP" altLang="en-US" sz="1600" b="0" i="0" u="none" strike="noStrike" kern="0" cap="none" spc="0" normalizeH="0" baseline="0" noProof="0" dirty="0" smtClean="0">
                <a:ln>
                  <a:noFill/>
                </a:ln>
                <a:solidFill>
                  <a:srgbClr val="FF0000"/>
                </a:solidFill>
                <a:effectLst/>
                <a:uLnTx/>
                <a:uFillTx/>
                <a:latin typeface="+mn-ea"/>
                <a:ea typeface="+mn-ea"/>
                <a:cs typeface="Meiryo UI" panose="020B0604030504040204" pitchFamily="50" charset="-128"/>
              </a:rPr>
              <a:t>現実の排出量</a:t>
            </a:r>
            <a:r>
              <a:rPr kumimoji="0" lang="ja-JP" altLang="en-US"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14" name="右矢印 13"/>
          <p:cNvSpPr/>
          <p:nvPr/>
        </p:nvSpPr>
        <p:spPr>
          <a:xfrm>
            <a:off x="5500429" y="4999839"/>
            <a:ext cx="504056" cy="360040"/>
          </a:xfrm>
          <a:prstGeom prst="rightArrow">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smtClean="0">
              <a:ln>
                <a:noFill/>
              </a:ln>
              <a:solidFill>
                <a:prstClr val="black"/>
              </a:solidFill>
              <a:effectLst/>
              <a:uLnTx/>
              <a:uFillTx/>
              <a:latin typeface="Calibri"/>
              <a:ea typeface="ＭＳ Ｐゴシック" panose="020B0600070205080204" pitchFamily="50" charset="-128"/>
              <a:cs typeface="+mn-cs"/>
            </a:endParaRPr>
          </a:p>
        </p:txBody>
      </p:sp>
      <p:sp>
        <p:nvSpPr>
          <p:cNvPr id="15" name="フローチャート: 処理 14"/>
          <p:cNvSpPr/>
          <p:nvPr/>
        </p:nvSpPr>
        <p:spPr>
          <a:xfrm>
            <a:off x="5752457" y="4937157"/>
            <a:ext cx="1908212"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sng"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クレジット</a:t>
            </a:r>
            <a:endParaRPr kumimoji="0" lang="en-US" altLang="ja-JP" sz="2400" b="0" i="0" u="sng" strike="noStrike" kern="0" cap="none" spc="0" normalizeH="0" baseline="0" noProof="0" dirty="0" smtClean="0">
              <a:ln>
                <a:noFill/>
              </a:ln>
              <a:solidFill>
                <a:prstClr val="black"/>
              </a:solidFill>
              <a:effectLst/>
              <a:uLnTx/>
              <a:uFillTx/>
              <a:latin typeface="+mn-ea"/>
              <a:ea typeface="+mn-ea"/>
              <a:cs typeface="Meiryo UI" panose="020B0604030504040204" pitchFamily="50" charset="-128"/>
            </a:endParaRPr>
          </a:p>
        </p:txBody>
      </p:sp>
      <p:sp>
        <p:nvSpPr>
          <p:cNvPr id="16" name="正方形/長方形 15"/>
          <p:cNvSpPr/>
          <p:nvPr/>
        </p:nvSpPr>
        <p:spPr>
          <a:xfrm>
            <a:off x="7440852" y="4678290"/>
            <a:ext cx="2236041" cy="1034268"/>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smtClean="0">
                <a:ln>
                  <a:noFill/>
                </a:ln>
                <a:solidFill>
                  <a:prstClr val="black"/>
                </a:solidFill>
                <a:effectLst/>
                <a:uLnTx/>
                <a:uFillTx/>
                <a:latin typeface="+mn-ea"/>
                <a:ea typeface="+mn-ea"/>
                <a:cs typeface="Meiryo UI" panose="020B0604030504040204" pitchFamily="50" charset="-128"/>
              </a:rPr>
              <a:t>他社に移転ができるが、地球全体の排出量は減らない</a:t>
            </a:r>
          </a:p>
        </p:txBody>
      </p:sp>
    </p:spTree>
    <p:extLst>
      <p:ext uri="{BB962C8B-B14F-4D97-AF65-F5344CB8AC3E}">
        <p14:creationId xmlns:p14="http://schemas.microsoft.com/office/powerpoint/2010/main" val="2919886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4.Scope2</a:t>
            </a:r>
            <a:r>
              <a:rPr kumimoji="1" lang="ja-JP" altLang="en-US" dirty="0" err="1" smtClean="0"/>
              <a:t>への</a:t>
            </a:r>
            <a:r>
              <a:rPr kumimoji="1" lang="ja-JP" altLang="en-US" dirty="0" smtClean="0"/>
              <a:t>対応 </a:t>
            </a:r>
            <a:r>
              <a:rPr kumimoji="1" lang="en-US" altLang="ja-JP" dirty="0" smtClean="0"/>
              <a:t>1/2</a:t>
            </a:r>
            <a:endParaRPr kumimoji="1" lang="ja-JP" altLang="en-US" dirty="0"/>
          </a:p>
        </p:txBody>
      </p:sp>
      <p:sp>
        <p:nvSpPr>
          <p:cNvPr id="5" name="テキスト ボックス 47"/>
          <p:cNvSpPr txBox="1">
            <a:spLocks noChangeArrowheads="1"/>
          </p:cNvSpPr>
          <p:nvPr/>
        </p:nvSpPr>
        <p:spPr bwMode="auto">
          <a:xfrm>
            <a:off x="349979" y="1293912"/>
            <a:ext cx="9663602" cy="4893647"/>
          </a:xfrm>
          <a:prstGeom prst="rect">
            <a:avLst/>
          </a:prstGeom>
          <a:noFill/>
          <a:ln w="9525">
            <a:noFill/>
            <a:miter lim="800000"/>
            <a:headEnd/>
            <a:tailEnd/>
          </a:ln>
        </p:spPr>
        <p:txBody>
          <a:bodyPr wrap="square">
            <a:spAutoFit/>
          </a:bodyPr>
          <a:lstStyle/>
          <a:p>
            <a:pPr>
              <a:defRPr/>
            </a:pPr>
            <a:r>
              <a:rPr lang="en-US" altLang="ja-JP" sz="2800" b="1" dirty="0" smtClean="0">
                <a:solidFill>
                  <a:srgbClr val="000000"/>
                </a:solidFill>
                <a:latin typeface="Meiryo UI" panose="020B0604030504040204" pitchFamily="50" charset="-128"/>
                <a:ea typeface="Meiryo UI" panose="020B0604030504040204" pitchFamily="50" charset="-128"/>
              </a:rPr>
              <a:t>(</a:t>
            </a:r>
            <a:r>
              <a:rPr lang="ja-JP" altLang="en-US" sz="2800" b="1" dirty="0" smtClean="0">
                <a:solidFill>
                  <a:srgbClr val="000000"/>
                </a:solidFill>
                <a:latin typeface="Meiryo UI" panose="020B0604030504040204" pitchFamily="50" charset="-128"/>
                <a:ea typeface="Meiryo UI" panose="020B0604030504040204" pitchFamily="50" charset="-128"/>
              </a:rPr>
              <a:t>必須事項</a:t>
            </a:r>
            <a:r>
              <a:rPr lang="en-US" altLang="ja-JP" sz="2800" b="1" dirty="0" smtClean="0">
                <a:solidFill>
                  <a:srgbClr val="000000"/>
                </a:solidFill>
                <a:latin typeface="Meiryo UI" panose="020B0604030504040204" pitchFamily="50" charset="-128"/>
                <a:ea typeface="Meiryo UI" panose="020B0604030504040204" pitchFamily="50" charset="-128"/>
              </a:rPr>
              <a:t>)</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1200"/>
              </a:spcBef>
              <a:buFont typeface="Wingdings" pitchFamily="2" charset="2"/>
              <a:buChar char="Ø"/>
              <a:defRPr/>
            </a:pPr>
            <a:r>
              <a:rPr lang="ja-JP" altLang="en-US" sz="2400" dirty="0" smtClean="0">
                <a:solidFill>
                  <a:prstClr val="black"/>
                </a:solidFill>
                <a:latin typeface="Meiryo UI" panose="020B0604030504040204" pitchFamily="50" charset="-128"/>
                <a:ea typeface="Meiryo UI" panose="020B0604030504040204" pitchFamily="50" charset="-128"/>
              </a:rPr>
              <a:t>企業</a:t>
            </a:r>
            <a:r>
              <a:rPr lang="ja-JP" altLang="en-US" sz="2400" dirty="0">
                <a:solidFill>
                  <a:prstClr val="black"/>
                </a:solidFill>
                <a:latin typeface="Meiryo UI" panose="020B0604030504040204" pitchFamily="50" charset="-128"/>
                <a:ea typeface="Meiryo UI" panose="020B0604030504040204" pitchFamily="50" charset="-128"/>
              </a:rPr>
              <a:t>は基準</a:t>
            </a:r>
            <a:r>
              <a:rPr lang="ja-JP" altLang="en-US" sz="2400" dirty="0" smtClean="0">
                <a:solidFill>
                  <a:prstClr val="black"/>
                </a:solidFill>
                <a:latin typeface="Meiryo UI" panose="020B0604030504040204" pitchFamily="50" charset="-128"/>
                <a:ea typeface="Meiryo UI" panose="020B0604030504040204" pitchFamily="50" charset="-128"/>
              </a:rPr>
              <a:t>年の排出量や</a:t>
            </a:r>
            <a:r>
              <a:rPr lang="en-US" altLang="ja-JP" sz="2400" dirty="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達成の度合を検証するために、</a:t>
            </a:r>
            <a:r>
              <a:rPr lang="en-US" altLang="ja-JP" sz="2400" dirty="0">
                <a:solidFill>
                  <a:prstClr val="black"/>
                </a:solidFill>
                <a:latin typeface="Meiryo UI" panose="020B0604030504040204" pitchFamily="50" charset="-128"/>
                <a:ea typeface="Meiryo UI" panose="020B0604030504040204" pitchFamily="50" charset="-128"/>
              </a:rPr>
              <a:t>GHG</a:t>
            </a:r>
            <a:r>
              <a:rPr lang="ja-JP" altLang="en-US" sz="2400" dirty="0">
                <a:solidFill>
                  <a:prstClr val="black"/>
                </a:solidFill>
                <a:latin typeface="Meiryo UI" panose="020B0604030504040204" pitchFamily="50" charset="-128"/>
                <a:ea typeface="Meiryo UI" panose="020B0604030504040204" pitchFamily="50" charset="-128"/>
              </a:rPr>
              <a:t>プロトコル</a:t>
            </a:r>
            <a:r>
              <a:rPr lang="en-US" altLang="ja-JP" sz="2400" dirty="0">
                <a:solidFill>
                  <a:prstClr val="black"/>
                </a:solidFill>
                <a:latin typeface="Meiryo UI" panose="020B0604030504040204" pitchFamily="50" charset="-128"/>
                <a:ea typeface="Meiryo UI" panose="020B0604030504040204" pitchFamily="50" charset="-128"/>
              </a:rPr>
              <a:t>Scope2</a:t>
            </a:r>
            <a:r>
              <a:rPr lang="ja-JP" altLang="en-US" sz="2400" dirty="0">
                <a:solidFill>
                  <a:prstClr val="black"/>
                </a:solidFill>
                <a:latin typeface="Meiryo UI" panose="020B0604030504040204" pitchFamily="50" charset="-128"/>
                <a:ea typeface="Meiryo UI" panose="020B0604030504040204" pitchFamily="50" charset="-128"/>
              </a:rPr>
              <a:t>ガイダンスの</a:t>
            </a:r>
            <a:r>
              <a:rPr lang="ja-JP" altLang="en-US" sz="2400" b="1" dirty="0">
                <a:solidFill>
                  <a:srgbClr val="FF0000"/>
                </a:solidFill>
                <a:latin typeface="Meiryo UI" panose="020B0604030504040204" pitchFamily="50" charset="-128"/>
                <a:ea typeface="Meiryo UI" panose="020B0604030504040204" pitchFamily="50" charset="-128"/>
              </a:rPr>
              <a:t>ロケーション基準、マーケット基準のどちらを利用しているの</a:t>
            </a:r>
            <a:r>
              <a:rPr lang="ja-JP" altLang="en-US" sz="2400" b="1" dirty="0" smtClean="0">
                <a:solidFill>
                  <a:srgbClr val="FF0000"/>
                </a:solidFill>
                <a:latin typeface="Meiryo UI" panose="020B0604030504040204" pitchFamily="50" charset="-128"/>
                <a:ea typeface="Meiryo UI" panose="020B0604030504040204" pitchFamily="50" charset="-128"/>
              </a:rPr>
              <a:t>かを開示</a:t>
            </a:r>
            <a:r>
              <a:rPr lang="ja-JP" altLang="en-US" sz="2400" dirty="0" smtClean="0">
                <a:solidFill>
                  <a:prstClr val="black"/>
                </a:solidFill>
                <a:latin typeface="Meiryo UI" panose="020B0604030504040204" pitchFamily="50" charset="-128"/>
                <a:ea typeface="Meiryo UI" panose="020B0604030504040204" pitchFamily="50" charset="-128"/>
              </a:rPr>
              <a:t>す</a:t>
            </a:r>
            <a:r>
              <a:rPr lang="ja-JP" altLang="en-US" sz="2400" dirty="0">
                <a:solidFill>
                  <a:prstClr val="black"/>
                </a:solidFill>
                <a:latin typeface="Meiryo UI" panose="020B0604030504040204" pitchFamily="50" charset="-128"/>
                <a:ea typeface="Meiryo UI" panose="020B0604030504040204" pitchFamily="50" charset="-128"/>
              </a:rPr>
              <a:t>る</a:t>
            </a:r>
            <a:r>
              <a:rPr lang="ja-JP" altLang="en-US" sz="2400" dirty="0" smtClean="0">
                <a:solidFill>
                  <a:prstClr val="black"/>
                </a:solidFill>
                <a:latin typeface="Meiryo UI" panose="020B0604030504040204" pitchFamily="50" charset="-128"/>
                <a:ea typeface="Meiryo UI" panose="020B0604030504040204" pitchFamily="50" charset="-128"/>
              </a:rPr>
              <a:t>必要がある。なお</a:t>
            </a:r>
            <a:r>
              <a:rPr lang="en-US" altLang="ja-JP" sz="2400" dirty="0" smtClean="0">
                <a:solidFill>
                  <a:prstClr val="black"/>
                </a:solidFill>
                <a:latin typeface="Meiryo UI" panose="020B0604030504040204" pitchFamily="50" charset="-128"/>
                <a:ea typeface="Meiryo UI" panose="020B0604030504040204" pitchFamily="50" charset="-128"/>
              </a:rPr>
              <a:t>SBT</a:t>
            </a:r>
            <a:r>
              <a:rPr lang="ja-JP" altLang="en-US" sz="2400" dirty="0" smtClean="0">
                <a:solidFill>
                  <a:prstClr val="black"/>
                </a:solidFill>
                <a:latin typeface="Meiryo UI" panose="020B0604030504040204" pitchFamily="50" charset="-128"/>
                <a:ea typeface="Meiryo UI" panose="020B0604030504040204" pitchFamily="50" charset="-128"/>
              </a:rPr>
              <a:t>の設定と進捗</a:t>
            </a:r>
            <a:r>
              <a:rPr lang="ja-JP" altLang="en-US" sz="2400" dirty="0">
                <a:solidFill>
                  <a:prstClr val="black"/>
                </a:solidFill>
                <a:latin typeface="Meiryo UI" panose="020B0604030504040204" pitchFamily="50" charset="-128"/>
                <a:ea typeface="Meiryo UI" panose="020B0604030504040204" pitchFamily="50" charset="-128"/>
              </a:rPr>
              <a:t>の</a:t>
            </a:r>
            <a:r>
              <a:rPr lang="ja-JP" altLang="en-US" sz="2400" dirty="0" smtClean="0">
                <a:solidFill>
                  <a:prstClr val="black"/>
                </a:solidFill>
                <a:latin typeface="Meiryo UI" panose="020B0604030504040204" pitchFamily="50" charset="-128"/>
                <a:ea typeface="Meiryo UI" panose="020B0604030504040204" pitchFamily="50" charset="-128"/>
              </a:rPr>
              <a:t>把握には、同一の</a:t>
            </a:r>
            <a:r>
              <a:rPr lang="en-US" altLang="ja-JP" sz="2400" dirty="0" smtClean="0">
                <a:solidFill>
                  <a:prstClr val="black"/>
                </a:solidFill>
                <a:latin typeface="Meiryo UI" panose="020B0604030504040204" pitchFamily="50" charset="-128"/>
                <a:ea typeface="Meiryo UI" panose="020B0604030504040204" pitchFamily="50" charset="-128"/>
              </a:rPr>
              <a:t>Scope2</a:t>
            </a:r>
            <a:r>
              <a:rPr lang="ja-JP" altLang="en-US" sz="2400" dirty="0" smtClean="0">
                <a:solidFill>
                  <a:prstClr val="black"/>
                </a:solidFill>
                <a:latin typeface="Meiryo UI" panose="020B0604030504040204" pitchFamily="50" charset="-128"/>
                <a:ea typeface="Meiryo UI" panose="020B0604030504040204" pitchFamily="50" charset="-128"/>
              </a:rPr>
              <a:t>算定アプローチを使用するものとする。</a:t>
            </a:r>
            <a:endParaRPr lang="en-US" altLang="ja-JP" sz="2400" dirty="0" smtClean="0">
              <a:solidFill>
                <a:prstClr val="black"/>
              </a:solidFill>
              <a:latin typeface="Meiryo UI" panose="020B0604030504040204" pitchFamily="50" charset="-128"/>
              <a:ea typeface="Meiryo UI" panose="020B0604030504040204" pitchFamily="50" charset="-128"/>
            </a:endParaRPr>
          </a:p>
          <a:p>
            <a:pPr marL="457200" indent="-457200">
              <a:spcBef>
                <a:spcPts val="1200"/>
              </a:spcBef>
              <a:buFont typeface="Wingdings" pitchFamily="2" charset="2"/>
              <a:buChar char="Ø"/>
              <a:defRPr/>
            </a:pPr>
            <a:r>
              <a:rPr lang="ja-JP" altLang="en-US" sz="2400" dirty="0" smtClean="0">
                <a:solidFill>
                  <a:prstClr val="black"/>
                </a:solidFill>
                <a:latin typeface="Meiryo UI" panose="020B0604030504040204" pitchFamily="50" charset="-128"/>
                <a:ea typeface="Meiryo UI" panose="020B0604030504040204" pitchFamily="50" charset="-128"/>
              </a:rPr>
              <a:t>再エネ電力を</a:t>
            </a:r>
            <a:r>
              <a:rPr lang="en-US" altLang="ja-JP" sz="2400" dirty="0" smtClean="0">
                <a:solidFill>
                  <a:prstClr val="black"/>
                </a:solidFill>
                <a:latin typeface="Meiryo UI" panose="020B0604030504040204" pitchFamily="50" charset="-128"/>
                <a:ea typeface="Meiryo UI" panose="020B0604030504040204" pitchFamily="50" charset="-128"/>
              </a:rPr>
              <a:t>1.5</a:t>
            </a:r>
            <a:r>
              <a:rPr lang="ja-JP" altLang="en-US" sz="2400" dirty="0" smtClean="0">
                <a:solidFill>
                  <a:prstClr val="black"/>
                </a:solidFill>
                <a:latin typeface="Meiryo UI" panose="020B0604030504040204" pitchFamily="50" charset="-128"/>
                <a:ea typeface="Meiryo UI" panose="020B0604030504040204" pitchFamily="50" charset="-128"/>
              </a:rPr>
              <a:t>℃シナリオに準ずる割合で積極的に調達する目標は、</a:t>
            </a:r>
            <a:r>
              <a:rPr lang="en-US" altLang="ja-JP" sz="2400" b="1" dirty="0" smtClean="0">
                <a:solidFill>
                  <a:srgbClr val="FF0000"/>
                </a:solidFill>
                <a:latin typeface="Meiryo UI" panose="020B0604030504040204" pitchFamily="50" charset="-128"/>
                <a:ea typeface="Meiryo UI" panose="020B0604030504040204" pitchFamily="50" charset="-128"/>
              </a:rPr>
              <a:t>Scope2</a:t>
            </a:r>
            <a:r>
              <a:rPr lang="ja-JP" altLang="en-US" sz="2400" b="1" dirty="0" smtClean="0">
                <a:solidFill>
                  <a:srgbClr val="FF0000"/>
                </a:solidFill>
                <a:latin typeface="Meiryo UI" panose="020B0604030504040204" pitchFamily="50" charset="-128"/>
                <a:ea typeface="Meiryo UI" panose="020B0604030504040204" pitchFamily="50" charset="-128"/>
              </a:rPr>
              <a:t>排出削減目標の代替案</a:t>
            </a:r>
            <a:r>
              <a:rPr lang="ja-JP" altLang="en-US" sz="2400" dirty="0" smtClean="0">
                <a:solidFill>
                  <a:prstClr val="black"/>
                </a:solidFill>
                <a:latin typeface="Meiryo UI" panose="020B0604030504040204" pitchFamily="50" charset="-128"/>
                <a:ea typeface="Meiryo UI" panose="020B0604030504040204" pitchFamily="50" charset="-128"/>
              </a:rPr>
              <a:t>として認められる。</a:t>
            </a:r>
            <a:r>
              <a:rPr lang="en-US" altLang="ja-JP" sz="2400" dirty="0" smtClean="0">
                <a:solidFill>
                  <a:prstClr val="black"/>
                </a:solidFill>
                <a:latin typeface="Meiryo UI" panose="020B0604030504040204" pitchFamily="50" charset="-128"/>
                <a:ea typeface="Meiryo UI" panose="020B0604030504040204" pitchFamily="50" charset="-128"/>
              </a:rPr>
              <a:t>SBT</a:t>
            </a:r>
            <a:r>
              <a:rPr lang="ja-JP" altLang="en-US" sz="2400" dirty="0" smtClean="0">
                <a:solidFill>
                  <a:prstClr val="black"/>
                </a:solidFill>
                <a:latin typeface="Meiryo UI" panose="020B0604030504040204" pitchFamily="50" charset="-128"/>
                <a:ea typeface="Meiryo UI" panose="020B0604030504040204" pitchFamily="50" charset="-128"/>
              </a:rPr>
              <a:t>事務局は、</a:t>
            </a:r>
            <a:r>
              <a:rPr lang="en-US" altLang="ja-JP" sz="2400" dirty="0" smtClean="0">
                <a:solidFill>
                  <a:prstClr val="black"/>
                </a:solidFill>
                <a:latin typeface="Meiryo UI" panose="020B0604030504040204" pitchFamily="50" charset="-128"/>
                <a:ea typeface="Meiryo UI" panose="020B0604030504040204" pitchFamily="50" charset="-128"/>
              </a:rPr>
              <a:t>RE100</a:t>
            </a:r>
            <a:r>
              <a:rPr lang="ja-JP" altLang="en-US" sz="2400" dirty="0" smtClean="0">
                <a:solidFill>
                  <a:prstClr val="black"/>
                </a:solidFill>
                <a:latin typeface="Meiryo UI" panose="020B0604030504040204" pitchFamily="50" charset="-128"/>
                <a:ea typeface="Meiryo UI" panose="020B0604030504040204" pitchFamily="50" charset="-128"/>
              </a:rPr>
              <a:t>の推奨事項に沿って、このアプローチにおける再生可能電力閾値（総エネルギー使用量に対する再生可能エネルギー割合）を、</a:t>
            </a:r>
            <a:r>
              <a:rPr lang="en-US" altLang="ja-JP" sz="2400" dirty="0" smtClean="0">
                <a:solidFill>
                  <a:prstClr val="black"/>
                </a:solidFill>
                <a:latin typeface="Meiryo UI" panose="020B0604030504040204" pitchFamily="50" charset="-128"/>
                <a:ea typeface="Meiryo UI" panose="020B0604030504040204" pitchFamily="50" charset="-128"/>
              </a:rPr>
              <a:t>2025</a:t>
            </a:r>
            <a:r>
              <a:rPr lang="ja-JP" altLang="en-US" sz="2400" dirty="0" smtClean="0">
                <a:solidFill>
                  <a:prstClr val="black"/>
                </a:solidFill>
                <a:latin typeface="Meiryo UI" panose="020B0604030504040204" pitchFamily="50" charset="-128"/>
                <a:ea typeface="Meiryo UI" panose="020B0604030504040204" pitchFamily="50" charset="-128"/>
              </a:rPr>
              <a:t>年までに</a:t>
            </a:r>
            <a:r>
              <a:rPr lang="en-US" altLang="ja-JP" sz="2400" dirty="0" smtClean="0">
                <a:solidFill>
                  <a:prstClr val="black"/>
                </a:solidFill>
                <a:latin typeface="Meiryo UI" panose="020B0604030504040204" pitchFamily="50" charset="-128"/>
                <a:ea typeface="Meiryo UI" panose="020B0604030504040204" pitchFamily="50" charset="-128"/>
              </a:rPr>
              <a:t>80</a:t>
            </a:r>
            <a:r>
              <a:rPr lang="ja-JP" altLang="en-US" sz="2400" dirty="0" smtClean="0">
                <a:solidFill>
                  <a:prstClr val="black"/>
                </a:solidFill>
                <a:latin typeface="Meiryo UI" panose="020B0604030504040204" pitchFamily="50" charset="-128"/>
                <a:ea typeface="Meiryo UI" panose="020B0604030504040204" pitchFamily="50" charset="-128"/>
              </a:rPr>
              <a:t>％、</a:t>
            </a:r>
            <a:r>
              <a:rPr lang="en-US" altLang="ja-JP" sz="2400" dirty="0" smtClean="0">
                <a:solidFill>
                  <a:prstClr val="black"/>
                </a:solidFill>
                <a:latin typeface="Meiryo UI" panose="020B0604030504040204" pitchFamily="50" charset="-128"/>
                <a:ea typeface="Meiryo UI" panose="020B0604030504040204" pitchFamily="50" charset="-128"/>
              </a:rPr>
              <a:t>2030</a:t>
            </a:r>
            <a:r>
              <a:rPr lang="ja-JP" altLang="en-US" sz="2400" dirty="0" smtClean="0">
                <a:solidFill>
                  <a:prstClr val="black"/>
                </a:solidFill>
                <a:latin typeface="Meiryo UI" panose="020B0604030504040204" pitchFamily="50" charset="-128"/>
                <a:ea typeface="Meiryo UI" panose="020B0604030504040204" pitchFamily="50" charset="-128"/>
              </a:rPr>
              <a:t>年までに</a:t>
            </a:r>
            <a:r>
              <a:rPr lang="en-US" altLang="ja-JP" sz="2400" dirty="0" smtClean="0">
                <a:solidFill>
                  <a:prstClr val="black"/>
                </a:solidFill>
                <a:latin typeface="Meiryo UI" panose="020B0604030504040204" pitchFamily="50" charset="-128"/>
                <a:ea typeface="Meiryo UI" panose="020B0604030504040204" pitchFamily="50" charset="-128"/>
              </a:rPr>
              <a:t>100</a:t>
            </a:r>
            <a:r>
              <a:rPr lang="ja-JP" altLang="en-US" sz="2400" dirty="0" smtClean="0">
                <a:solidFill>
                  <a:prstClr val="black"/>
                </a:solidFill>
                <a:latin typeface="Meiryo UI" panose="020B0604030504040204" pitchFamily="50" charset="-128"/>
                <a:ea typeface="Meiryo UI" panose="020B0604030504040204" pitchFamily="50" charset="-128"/>
              </a:rPr>
              <a:t>％とすることとしてい</a:t>
            </a:r>
            <a:r>
              <a:rPr lang="ja-JP" altLang="en-US" sz="2400" dirty="0">
                <a:solidFill>
                  <a:prstClr val="black"/>
                </a:solidFill>
                <a:latin typeface="Meiryo UI" panose="020B0604030504040204" pitchFamily="50" charset="-128"/>
                <a:ea typeface="Meiryo UI" panose="020B0604030504040204" pitchFamily="50" charset="-128"/>
              </a:rPr>
              <a:t>る</a:t>
            </a:r>
            <a:r>
              <a:rPr lang="ja-JP" altLang="en-US" sz="2400" dirty="0" smtClean="0">
                <a:solidFill>
                  <a:prstClr val="black"/>
                </a:solidFill>
                <a:latin typeface="Meiryo UI" panose="020B0604030504040204" pitchFamily="50" charset="-128"/>
                <a:ea typeface="Meiryo UI" panose="020B0604030504040204" pitchFamily="50" charset="-128"/>
              </a:rPr>
              <a:t>。既にこの基準値以上の電力を調達している企業は、再生可能エネルギー使用割合を維持または増加させる必要がある。</a:t>
            </a:r>
            <a:endParaRPr lang="en-US" altLang="ja-JP" sz="2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03852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補足</a:t>
            </a:r>
            <a:r>
              <a:rPr kumimoji="1" lang="en-US" altLang="ja-JP" dirty="0" smtClean="0"/>
              <a:t>】Scope2</a:t>
            </a:r>
            <a:r>
              <a:rPr kumimoji="1" lang="ja-JP" altLang="en-US" dirty="0" smtClean="0"/>
              <a:t>排出量の報告方法</a:t>
            </a:r>
            <a:endParaRPr kumimoji="1" lang="ja-JP" altLang="en-US" dirty="0"/>
          </a:p>
        </p:txBody>
      </p:sp>
      <p:sp>
        <p:nvSpPr>
          <p:cNvPr id="4" name="コンテンツ プレースホルダー 2"/>
          <p:cNvSpPr>
            <a:spLocks noGrp="1"/>
          </p:cNvSpPr>
          <p:nvPr>
            <p:ph sz="quarter" idx="12"/>
          </p:nvPr>
        </p:nvSpPr>
        <p:spPr>
          <a:xfrm>
            <a:off x="161925" y="1110920"/>
            <a:ext cx="10367963" cy="2019935"/>
          </a:xfrm>
        </p:spPr>
        <p:txBody>
          <a:bodyPr/>
          <a:lstStyle/>
          <a:p>
            <a:pPr marL="273050" indent="-273050"/>
            <a:r>
              <a:rPr lang="ja-JP" altLang="en-US" dirty="0"/>
              <a:t>基準年の排出量を算定する際は、</a:t>
            </a:r>
            <a:r>
              <a:rPr lang="en-US" altLang="ja-JP" dirty="0"/>
              <a:t>GHG</a:t>
            </a:r>
            <a:r>
              <a:rPr lang="ja-JP" altLang="en-US" dirty="0"/>
              <a:t>プロトコル</a:t>
            </a:r>
            <a:r>
              <a:rPr lang="en-US" altLang="ja-JP" dirty="0"/>
              <a:t>Scope2</a:t>
            </a:r>
            <a:r>
              <a:rPr lang="ja-JP" altLang="en-US" dirty="0"/>
              <a:t>ガイダンスのロケーション基準又はマーケット基準のどちらか一方を選択</a:t>
            </a:r>
            <a:endParaRPr lang="en-US" altLang="ja-JP" dirty="0"/>
          </a:p>
          <a:p>
            <a:pPr marL="273050" indent="-273050"/>
            <a:r>
              <a:rPr lang="ja-JP" altLang="en-US" dirty="0"/>
              <a:t>国・地域によらず基準は統一する必要がある</a:t>
            </a:r>
            <a:endParaRPr lang="en-US" altLang="ja-JP" dirty="0"/>
          </a:p>
          <a:p>
            <a:pPr marL="273050" indent="-273050"/>
            <a:r>
              <a:rPr lang="ja-JP" altLang="en-US" dirty="0"/>
              <a:t>マーケット基準を選択したものの、マーケット基準で適用する排出係数がない国・地域（電力自由化等が未実施）は、自動的にロケーション基準の排出係数となる</a:t>
            </a:r>
            <a:endParaRPr lang="en-US" altLang="ja-JP" dirty="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513" y="3587947"/>
            <a:ext cx="9681774" cy="2267909"/>
          </a:xfrm>
          <a:prstGeom prst="rect">
            <a:avLst/>
          </a:prstGeom>
        </p:spPr>
      </p:pic>
    </p:spTree>
    <p:extLst>
      <p:ext uri="{BB962C8B-B14F-4D97-AF65-F5344CB8AC3E}">
        <p14:creationId xmlns:p14="http://schemas.microsoft.com/office/powerpoint/2010/main" val="342277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dirty="0" smtClean="0"/>
              <a:t>SBT</a:t>
            </a:r>
            <a:r>
              <a:rPr lang="ja-JP" altLang="en-US" dirty="0" smtClean="0"/>
              <a:t>に取組むメリット</a:t>
            </a:r>
            <a:endParaRPr lang="ja-JP" altLang="en-US" dirty="0"/>
          </a:p>
        </p:txBody>
      </p:sp>
    </p:spTree>
    <p:extLst>
      <p:ext uri="{BB962C8B-B14F-4D97-AF65-F5344CB8AC3E}">
        <p14:creationId xmlns:p14="http://schemas.microsoft.com/office/powerpoint/2010/main" val="400368523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4.Scope2</a:t>
            </a:r>
            <a:r>
              <a:rPr kumimoji="1" lang="ja-JP" altLang="en-US" dirty="0" err="1" smtClean="0"/>
              <a:t>への</a:t>
            </a:r>
            <a:r>
              <a:rPr kumimoji="1" lang="ja-JP" altLang="en-US" dirty="0" smtClean="0"/>
              <a:t>対応 </a:t>
            </a:r>
            <a:r>
              <a:rPr lang="en-US" altLang="ja-JP" dirty="0"/>
              <a:t>2</a:t>
            </a:r>
            <a:r>
              <a:rPr kumimoji="1" lang="en-US" altLang="ja-JP" dirty="0" smtClean="0"/>
              <a:t>/2</a:t>
            </a:r>
            <a:endParaRPr kumimoji="1" lang="ja-JP" altLang="en-US" dirty="0"/>
          </a:p>
        </p:txBody>
      </p:sp>
      <p:sp>
        <p:nvSpPr>
          <p:cNvPr id="4" name="テキスト ボックス 47"/>
          <p:cNvSpPr txBox="1">
            <a:spLocks noChangeArrowheads="1"/>
          </p:cNvSpPr>
          <p:nvPr/>
        </p:nvSpPr>
        <p:spPr bwMode="auto">
          <a:xfrm>
            <a:off x="349979" y="1293912"/>
            <a:ext cx="9663602" cy="2985433"/>
          </a:xfrm>
          <a:prstGeom prst="rect">
            <a:avLst/>
          </a:prstGeom>
          <a:noFill/>
          <a:ln w="9525">
            <a:noFill/>
            <a:miter lim="800000"/>
            <a:headEnd/>
            <a:tailEnd/>
          </a:ln>
        </p:spPr>
        <p:txBody>
          <a:bodyPr wrap="square">
            <a:spAutoFit/>
          </a:bodyPr>
          <a:lstStyle/>
          <a:p>
            <a:pPr>
              <a:defRPr/>
            </a:pPr>
            <a:r>
              <a:rPr lang="en-US" altLang="ja-JP" sz="2800" dirty="0" smtClean="0">
                <a:solidFill>
                  <a:srgbClr val="000000"/>
                </a:solidFill>
                <a:latin typeface="Meiryo UI" panose="020B0604030504040204" pitchFamily="50" charset="-128"/>
                <a:ea typeface="Meiryo UI" panose="020B0604030504040204" pitchFamily="50" charset="-128"/>
              </a:rPr>
              <a:t>(</a:t>
            </a:r>
            <a:r>
              <a:rPr lang="ja-JP" altLang="en-US" sz="2800" dirty="0" smtClean="0">
                <a:solidFill>
                  <a:srgbClr val="000000"/>
                </a:solidFill>
                <a:latin typeface="Meiryo UI" panose="020B0604030504040204" pitchFamily="50" charset="-128"/>
                <a:ea typeface="Meiryo UI" panose="020B0604030504040204" pitchFamily="50" charset="-128"/>
              </a:rPr>
              <a:t>推奨</a:t>
            </a:r>
            <a:r>
              <a:rPr lang="ja-JP" altLang="en-US" sz="2800" dirty="0">
                <a:solidFill>
                  <a:srgbClr val="000000"/>
                </a:solidFill>
                <a:latin typeface="Meiryo UI" panose="020B0604030504040204" pitchFamily="50" charset="-128"/>
                <a:ea typeface="Meiryo UI" panose="020B0604030504040204" pitchFamily="50" charset="-128"/>
              </a:rPr>
              <a:t>事項</a:t>
            </a:r>
            <a:r>
              <a:rPr lang="en-US" altLang="ja-JP" sz="2800" dirty="0" smtClean="0">
                <a:solidFill>
                  <a:srgbClr val="000000"/>
                </a:solidFill>
                <a:latin typeface="Meiryo UI" panose="020B0604030504040204" pitchFamily="50" charset="-128"/>
                <a:ea typeface="Meiryo UI" panose="020B0604030504040204" pitchFamily="50" charset="-128"/>
              </a:rPr>
              <a:t>)</a:t>
            </a:r>
          </a:p>
          <a:p>
            <a:pPr marL="457200" indent="-457200">
              <a:spcBef>
                <a:spcPts val="1200"/>
              </a:spcBef>
              <a:buFont typeface="Wingdings" pitchFamily="2" charset="2"/>
              <a:buChar char="Ø"/>
              <a:defRPr/>
            </a:pPr>
            <a:r>
              <a:rPr lang="ja-JP" altLang="en-US" sz="2800" dirty="0" smtClean="0">
                <a:solidFill>
                  <a:prstClr val="black"/>
                </a:solidFill>
                <a:latin typeface="Meiryo UI" panose="020B0604030504040204" pitchFamily="50" charset="-128"/>
                <a:ea typeface="Meiryo UI" panose="020B0604030504040204" pitchFamily="50" charset="-128"/>
              </a:rPr>
              <a:t>熱・蒸気：</a:t>
            </a:r>
            <a:r>
              <a:rPr lang="en-US" altLang="ja-JP" sz="2800" dirty="0" smtClean="0">
                <a:solidFill>
                  <a:prstClr val="black"/>
                </a:solidFill>
                <a:latin typeface="Meiryo UI" panose="020B0604030504040204" pitchFamily="50" charset="-128"/>
                <a:ea typeface="Meiryo UI" panose="020B0604030504040204" pitchFamily="50" charset="-128"/>
              </a:rPr>
              <a:t>SDA</a:t>
            </a:r>
            <a:r>
              <a:rPr lang="ja-JP" altLang="en-US" sz="2800" dirty="0" smtClean="0">
                <a:solidFill>
                  <a:prstClr val="black"/>
                </a:solidFill>
                <a:latin typeface="Meiryo UI" panose="020B0604030504040204" pitchFamily="50" charset="-128"/>
                <a:ea typeface="Meiryo UI" panose="020B0604030504040204" pitchFamily="50" charset="-128"/>
              </a:rPr>
              <a:t>を用いる企業は、熱と蒸気による排出を直接排出（</a:t>
            </a:r>
            <a:r>
              <a:rPr lang="en-US" altLang="ja-JP" sz="2800" dirty="0" smtClean="0">
                <a:solidFill>
                  <a:prstClr val="black"/>
                </a:solidFill>
                <a:latin typeface="Meiryo UI" panose="020B0604030504040204" pitchFamily="50" charset="-128"/>
                <a:ea typeface="Meiryo UI" panose="020B0604030504040204" pitchFamily="50" charset="-128"/>
              </a:rPr>
              <a:t>Scope1</a:t>
            </a:r>
            <a:r>
              <a:rPr lang="ja-JP" altLang="en-US" sz="2800" dirty="0" smtClean="0">
                <a:solidFill>
                  <a:prstClr val="black"/>
                </a:solidFill>
                <a:latin typeface="Meiryo UI" panose="020B0604030504040204" pitchFamily="50" charset="-128"/>
                <a:ea typeface="Meiryo UI" panose="020B0604030504040204" pitchFamily="50" charset="-128"/>
              </a:rPr>
              <a:t>）として計算することを推奨。</a:t>
            </a:r>
            <a:endParaRPr lang="en-US" altLang="ja-JP" sz="2800" dirty="0" smtClean="0">
              <a:solidFill>
                <a:prstClr val="black"/>
              </a:solidFill>
              <a:latin typeface="Meiryo UI" panose="020B0604030504040204" pitchFamily="50" charset="-128"/>
              <a:ea typeface="Meiryo UI" panose="020B0604030504040204" pitchFamily="50" charset="-128"/>
            </a:endParaRPr>
          </a:p>
          <a:p>
            <a:pPr marL="457200" indent="-457200">
              <a:spcBef>
                <a:spcPts val="1200"/>
              </a:spcBef>
              <a:buFont typeface="Wingdings" pitchFamily="2" charset="2"/>
              <a:buChar char="Ø"/>
              <a:defRPr/>
            </a:pPr>
            <a:r>
              <a:rPr lang="ja-JP" altLang="en-US" sz="2800" dirty="0" smtClean="0">
                <a:solidFill>
                  <a:prstClr val="black"/>
                </a:solidFill>
                <a:latin typeface="Meiryo UI" panose="020B0604030504040204" pitchFamily="50" charset="-128"/>
                <a:ea typeface="Meiryo UI" panose="020B0604030504040204" pitchFamily="50" charset="-128"/>
              </a:rPr>
              <a:t>目標</a:t>
            </a:r>
            <a:r>
              <a:rPr lang="ja-JP" altLang="en-US" sz="2800" dirty="0">
                <a:solidFill>
                  <a:prstClr val="black"/>
                </a:solidFill>
                <a:latin typeface="Meiryo UI" panose="020B0604030504040204" pitchFamily="50" charset="-128"/>
                <a:ea typeface="Meiryo UI" panose="020B0604030504040204" pitchFamily="50" charset="-128"/>
              </a:rPr>
              <a:t>年</a:t>
            </a:r>
            <a:r>
              <a:rPr lang="ja-JP" altLang="en-US" sz="2800" dirty="0" smtClean="0">
                <a:solidFill>
                  <a:prstClr val="black"/>
                </a:solidFill>
                <a:latin typeface="Meiryo UI" panose="020B0604030504040204" pitchFamily="50" charset="-128"/>
                <a:ea typeface="Meiryo UI" panose="020B0604030504040204" pitchFamily="50" charset="-128"/>
              </a:rPr>
              <a:t>における電力の排出係数を設定することが必要な場合、</a:t>
            </a:r>
            <a:r>
              <a:rPr lang="ja-JP" altLang="en-US" sz="2800" b="1" dirty="0" smtClean="0">
                <a:solidFill>
                  <a:srgbClr val="FF0000"/>
                </a:solidFill>
                <a:latin typeface="Meiryo UI" panose="020B0604030504040204" pitchFamily="50" charset="-128"/>
                <a:ea typeface="Meiryo UI" panose="020B0604030504040204" pitchFamily="50" charset="-128"/>
              </a:rPr>
              <a:t>電力セクターも</a:t>
            </a:r>
            <a:r>
              <a:rPr lang="en-US" altLang="ja-JP" sz="2800" b="1" dirty="0" smtClean="0">
                <a:solidFill>
                  <a:srgbClr val="FF0000"/>
                </a:solidFill>
                <a:latin typeface="Meiryo UI" panose="020B0604030504040204" pitchFamily="50" charset="-128"/>
                <a:ea typeface="Meiryo UI" panose="020B0604030504040204" pitchFamily="50" charset="-128"/>
              </a:rPr>
              <a:t>2</a:t>
            </a:r>
            <a:r>
              <a:rPr lang="ja-JP" altLang="en-US" sz="2800" b="1" dirty="0" smtClean="0">
                <a:solidFill>
                  <a:srgbClr val="FF0000"/>
                </a:solidFill>
                <a:latin typeface="Meiryo UI" panose="020B0604030504040204" pitchFamily="50" charset="-128"/>
                <a:ea typeface="Meiryo UI" panose="020B0604030504040204" pitchFamily="50" charset="-128"/>
              </a:rPr>
              <a:t>℃を十分に下回るシナリオに沿った</a:t>
            </a:r>
            <a:r>
              <a:rPr lang="en-US" altLang="ja-JP" sz="2800" b="1" dirty="0" smtClean="0">
                <a:solidFill>
                  <a:srgbClr val="FF0000"/>
                </a:solidFill>
                <a:latin typeface="Meiryo UI" panose="020B0604030504040204" pitchFamily="50" charset="-128"/>
                <a:ea typeface="Meiryo UI" panose="020B0604030504040204" pitchFamily="50" charset="-128"/>
              </a:rPr>
              <a:t>SBT</a:t>
            </a:r>
            <a:r>
              <a:rPr lang="ja-JP" altLang="en-US" sz="2800" b="1" dirty="0" smtClean="0">
                <a:solidFill>
                  <a:srgbClr val="FF0000"/>
                </a:solidFill>
                <a:latin typeface="Meiryo UI" panose="020B0604030504040204" pitchFamily="50" charset="-128"/>
                <a:ea typeface="Meiryo UI" panose="020B0604030504040204" pitchFamily="50" charset="-128"/>
              </a:rPr>
              <a:t>水準の排出削減を行うことを想定</a:t>
            </a:r>
            <a:r>
              <a:rPr lang="ja-JP" altLang="en-US" sz="2800" dirty="0" smtClean="0">
                <a:solidFill>
                  <a:prstClr val="black"/>
                </a:solidFill>
                <a:latin typeface="Meiryo UI" panose="020B0604030504040204" pitchFamily="50" charset="-128"/>
                <a:ea typeface="Meiryo UI" panose="020B0604030504040204" pitchFamily="50" charset="-128"/>
              </a:rPr>
              <a:t>して、設定することを推奨。</a:t>
            </a:r>
            <a:endParaRPr lang="en-US" altLang="ja-JP" sz="28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44129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5.Scope3</a:t>
            </a:r>
            <a:r>
              <a:rPr kumimoji="1" lang="ja-JP" altLang="en-US" dirty="0" err="1" smtClean="0"/>
              <a:t>への</a:t>
            </a:r>
            <a:r>
              <a:rPr kumimoji="1" lang="ja-JP" altLang="en-US" dirty="0" smtClean="0"/>
              <a:t>対応 </a:t>
            </a:r>
            <a:r>
              <a:rPr lang="en-US" altLang="ja-JP" dirty="0" smtClean="0"/>
              <a:t>1</a:t>
            </a:r>
            <a:r>
              <a:rPr kumimoji="1" lang="en-US" altLang="ja-JP" dirty="0" smtClean="0"/>
              <a:t>/5</a:t>
            </a:r>
            <a:endParaRPr kumimoji="1" lang="ja-JP" altLang="en-US" dirty="0"/>
          </a:p>
        </p:txBody>
      </p:sp>
      <p:sp>
        <p:nvSpPr>
          <p:cNvPr id="5" name="テキスト ボックス 47"/>
          <p:cNvSpPr txBox="1">
            <a:spLocks noChangeArrowheads="1"/>
          </p:cNvSpPr>
          <p:nvPr/>
        </p:nvSpPr>
        <p:spPr bwMode="auto">
          <a:xfrm>
            <a:off x="349979" y="1290131"/>
            <a:ext cx="9750496"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1200"/>
              </a:spcBef>
              <a:defRPr/>
            </a:pPr>
            <a:r>
              <a:rPr lang="en-US" altLang="ja-JP" sz="2800" b="1" dirty="0" smtClean="0">
                <a:solidFill>
                  <a:srgbClr val="000000"/>
                </a:solidFill>
                <a:latin typeface="Meiryo UI" panose="020B0604030504040204" pitchFamily="50" charset="-128"/>
                <a:ea typeface="Meiryo UI" panose="020B0604030504040204" pitchFamily="50" charset="-128"/>
              </a:rPr>
              <a:t>(</a:t>
            </a:r>
            <a:r>
              <a:rPr lang="ja-JP" altLang="en-US" sz="2800" b="1" dirty="0" smtClean="0">
                <a:solidFill>
                  <a:srgbClr val="000000"/>
                </a:solidFill>
                <a:latin typeface="Meiryo UI" panose="020B0604030504040204" pitchFamily="50" charset="-128"/>
                <a:ea typeface="Meiryo UI" panose="020B0604030504040204" pitchFamily="50" charset="-128"/>
              </a:rPr>
              <a:t>必須事項</a:t>
            </a:r>
            <a:r>
              <a:rPr lang="en-US" altLang="ja-JP" sz="2800" b="1" dirty="0" smtClean="0">
                <a:solidFill>
                  <a:srgbClr val="000000"/>
                </a:solidFill>
                <a:latin typeface="Meiryo UI" panose="020B0604030504040204" pitchFamily="50" charset="-128"/>
                <a:ea typeface="Meiryo UI" panose="020B0604030504040204" pitchFamily="50" charset="-128"/>
              </a:rPr>
              <a:t>)</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0"/>
              </a:spcBef>
              <a:buFont typeface="Wingdings" panose="05000000000000000000" pitchFamily="2" charset="2"/>
              <a:buChar char="Ø"/>
              <a:defRPr/>
            </a:pPr>
            <a:r>
              <a:rPr lang="en-US" altLang="ja-JP" sz="2400" dirty="0" smtClean="0">
                <a:solidFill>
                  <a:srgbClr val="000000"/>
                </a:solidFill>
                <a:latin typeface="Meiryo UI" panose="020B0604030504040204" pitchFamily="50" charset="-128"/>
                <a:ea typeface="Meiryo UI" panose="020B0604030504040204" pitchFamily="50" charset="-128"/>
              </a:rPr>
              <a:t>GHG</a:t>
            </a:r>
            <a:r>
              <a:rPr lang="ja-JP" altLang="en-US" sz="2400" dirty="0" smtClean="0">
                <a:solidFill>
                  <a:srgbClr val="000000"/>
                </a:solidFill>
                <a:latin typeface="Meiryo UI" panose="020B0604030504040204" pitchFamily="50" charset="-128"/>
                <a:ea typeface="Meiryo UI" panose="020B0604030504040204" pitchFamily="50" charset="-128"/>
              </a:rPr>
              <a:t>プロトコル企業バリューチェーン（</a:t>
            </a:r>
            <a:r>
              <a:rPr lang="en-US" altLang="ja-JP" sz="2400" dirty="0" smtClean="0">
                <a:solidFill>
                  <a:srgbClr val="000000"/>
                </a:solidFill>
                <a:latin typeface="Meiryo UI" panose="020B0604030504040204" pitchFamily="50" charset="-128"/>
                <a:ea typeface="Meiryo UI" panose="020B0604030504040204" pitchFamily="50" charset="-128"/>
              </a:rPr>
              <a:t>Scope3</a:t>
            </a:r>
            <a:r>
              <a:rPr lang="ja-JP" altLang="en-US" sz="2400" dirty="0" smtClean="0">
                <a:solidFill>
                  <a:srgbClr val="000000"/>
                </a:solidFill>
                <a:latin typeface="Meiryo UI" panose="020B0604030504040204" pitchFamily="50" charset="-128"/>
                <a:ea typeface="Meiryo UI" panose="020B0604030504040204" pitchFamily="50" charset="-128"/>
              </a:rPr>
              <a:t>）算定報告基準に則り、</a:t>
            </a:r>
            <a:r>
              <a:rPr lang="en-US" altLang="ja-JP" sz="2400" dirty="0" smtClean="0">
                <a:solidFill>
                  <a:srgbClr val="000000"/>
                </a:solidFill>
                <a:latin typeface="Meiryo UI" panose="020B0604030504040204" pitchFamily="50" charset="-128"/>
                <a:ea typeface="Meiryo UI" panose="020B0604030504040204" pitchFamily="50" charset="-128"/>
              </a:rPr>
              <a:t>Scope3</a:t>
            </a:r>
            <a:r>
              <a:rPr lang="ja-JP" altLang="en-US" sz="2400" dirty="0" smtClean="0">
                <a:solidFill>
                  <a:srgbClr val="000000"/>
                </a:solidFill>
                <a:latin typeface="Meiryo UI" panose="020B0604030504040204" pitchFamily="50" charset="-128"/>
                <a:ea typeface="Meiryo UI" panose="020B0604030504040204" pitchFamily="50" charset="-128"/>
              </a:rPr>
              <a:t>各カテゴリの割合を調べるため、すべての関連する</a:t>
            </a:r>
            <a:r>
              <a:rPr lang="en-US" altLang="ja-JP" sz="2400" dirty="0" smtClean="0">
                <a:solidFill>
                  <a:srgbClr val="000000"/>
                </a:solidFill>
                <a:latin typeface="Meiryo UI" panose="020B0604030504040204" pitchFamily="50" charset="-128"/>
                <a:ea typeface="Meiryo UI" panose="020B0604030504040204" pitchFamily="50" charset="-128"/>
              </a:rPr>
              <a:t>Scope3</a:t>
            </a:r>
            <a:r>
              <a:rPr lang="ja-JP" altLang="en-US" sz="2400" dirty="0" smtClean="0">
                <a:solidFill>
                  <a:srgbClr val="000000"/>
                </a:solidFill>
                <a:latin typeface="Meiryo UI" panose="020B0604030504040204" pitchFamily="50" charset="-128"/>
                <a:ea typeface="Meiryo UI" panose="020B0604030504040204" pitchFamily="50" charset="-128"/>
              </a:rPr>
              <a:t>カテゴリの</a:t>
            </a:r>
            <a:r>
              <a:rPr lang="en-US" altLang="ja-JP" sz="2400" dirty="0" smtClean="0">
                <a:solidFill>
                  <a:srgbClr val="000000"/>
                </a:solidFill>
                <a:latin typeface="Meiryo UI" panose="020B0604030504040204" pitchFamily="50" charset="-128"/>
                <a:ea typeface="Meiryo UI" panose="020B0604030504040204" pitchFamily="50" charset="-128"/>
              </a:rPr>
              <a:t>Scope3</a:t>
            </a:r>
            <a:r>
              <a:rPr lang="ja-JP" altLang="en-US" sz="2400" dirty="0" smtClean="0">
                <a:solidFill>
                  <a:srgbClr val="000000"/>
                </a:solidFill>
                <a:latin typeface="Meiryo UI" panose="020B0604030504040204" pitchFamily="50" charset="-128"/>
                <a:ea typeface="Meiryo UI" panose="020B0604030504040204" pitchFamily="50" charset="-128"/>
              </a:rPr>
              <a:t>スクリーニングを実施する必要がある。</a:t>
            </a:r>
            <a:endParaRPr lang="en-US" altLang="ja-JP" sz="2400" dirty="0" smtClean="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ja-JP" altLang="en-US" sz="2400" dirty="0" smtClean="0">
                <a:solidFill>
                  <a:srgbClr val="000000"/>
                </a:solidFill>
                <a:latin typeface="Meiryo UI" panose="020B0604030504040204" pitchFamily="50" charset="-128"/>
                <a:ea typeface="Meiryo UI" panose="020B0604030504040204" pitchFamily="50" charset="-128"/>
              </a:rPr>
              <a:t>企業</a:t>
            </a:r>
            <a:r>
              <a:rPr lang="ja-JP" altLang="en-US" sz="2400" dirty="0">
                <a:solidFill>
                  <a:prstClr val="black"/>
                </a:solidFill>
                <a:latin typeface="Meiryo UI" panose="020B0604030504040204" pitchFamily="50" charset="-128"/>
                <a:ea typeface="Meiryo UI" panose="020B0604030504040204" pitchFamily="50" charset="-128"/>
              </a:rPr>
              <a:t>の</a:t>
            </a:r>
            <a:r>
              <a:rPr lang="en-US" altLang="ja-JP" sz="2400" b="1" dirty="0">
                <a:solidFill>
                  <a:srgbClr val="FF0000"/>
                </a:solidFill>
                <a:latin typeface="Meiryo UI" panose="020B0604030504040204" pitchFamily="50" charset="-128"/>
                <a:ea typeface="Meiryo UI" panose="020B0604030504040204" pitchFamily="50" charset="-128"/>
              </a:rPr>
              <a:t>Scope3</a:t>
            </a:r>
            <a:r>
              <a:rPr lang="ja-JP" altLang="en-US" sz="2400" b="1" dirty="0">
                <a:solidFill>
                  <a:srgbClr val="FF0000"/>
                </a:solidFill>
                <a:latin typeface="Meiryo UI" panose="020B0604030504040204" pitchFamily="50" charset="-128"/>
                <a:ea typeface="Meiryo UI" panose="020B0604030504040204" pitchFamily="50" charset="-128"/>
              </a:rPr>
              <a:t>排出量が</a:t>
            </a:r>
            <a:r>
              <a:rPr lang="en-US" altLang="ja-JP" sz="2400" b="1" dirty="0">
                <a:solidFill>
                  <a:srgbClr val="FF0000"/>
                </a:solidFill>
                <a:latin typeface="Meiryo UI" panose="020B0604030504040204" pitchFamily="50" charset="-128"/>
                <a:ea typeface="Meiryo UI" panose="020B0604030504040204" pitchFamily="50" charset="-128"/>
              </a:rPr>
              <a:t>Scope1,2,3</a:t>
            </a:r>
            <a:r>
              <a:rPr lang="ja-JP" altLang="en-US" sz="2400" b="1" dirty="0">
                <a:solidFill>
                  <a:srgbClr val="FF0000"/>
                </a:solidFill>
                <a:latin typeface="Meiryo UI" panose="020B0604030504040204" pitchFamily="50" charset="-128"/>
                <a:ea typeface="Meiryo UI" panose="020B0604030504040204" pitchFamily="50" charset="-128"/>
              </a:rPr>
              <a:t>を合わせた量の</a:t>
            </a:r>
            <a:r>
              <a:rPr lang="en-US" altLang="ja-JP" sz="2400" b="1" dirty="0">
                <a:solidFill>
                  <a:srgbClr val="FF0000"/>
                </a:solidFill>
                <a:latin typeface="Meiryo UI" panose="020B0604030504040204" pitchFamily="50" charset="-128"/>
                <a:ea typeface="Meiryo UI" panose="020B0604030504040204" pitchFamily="50" charset="-128"/>
              </a:rPr>
              <a:t>40%</a:t>
            </a:r>
            <a:r>
              <a:rPr lang="ja-JP" altLang="en-US" sz="2400" b="1" dirty="0">
                <a:solidFill>
                  <a:srgbClr val="FF0000"/>
                </a:solidFill>
                <a:latin typeface="Meiryo UI" panose="020B0604030504040204" pitchFamily="50" charset="-128"/>
                <a:ea typeface="Meiryo UI" panose="020B0604030504040204" pitchFamily="50" charset="-128"/>
              </a:rPr>
              <a:t>以上を占める場合、</a:t>
            </a:r>
            <a:r>
              <a:rPr lang="en-US" altLang="ja-JP" sz="2400" b="1" dirty="0">
                <a:solidFill>
                  <a:srgbClr val="FF0000"/>
                </a:solidFill>
                <a:latin typeface="Meiryo UI" panose="020B0604030504040204" pitchFamily="50" charset="-128"/>
                <a:ea typeface="Meiryo UI" panose="020B0604030504040204" pitchFamily="50" charset="-128"/>
              </a:rPr>
              <a:t>Scope3</a:t>
            </a:r>
            <a:r>
              <a:rPr lang="ja-JP" altLang="en-US" sz="2400" b="1" dirty="0">
                <a:solidFill>
                  <a:srgbClr val="FF0000"/>
                </a:solidFill>
                <a:latin typeface="Meiryo UI" panose="020B0604030504040204" pitchFamily="50" charset="-128"/>
                <a:ea typeface="Meiryo UI" panose="020B0604030504040204" pitchFamily="50" charset="-128"/>
              </a:rPr>
              <a:t>の目標の設定が必要</a:t>
            </a:r>
            <a:r>
              <a:rPr lang="ja-JP" altLang="en-US" sz="2400" dirty="0" smtClean="0">
                <a:solidFill>
                  <a:srgbClr val="000000"/>
                </a:solidFill>
                <a:latin typeface="Meiryo UI" panose="020B0604030504040204" pitchFamily="50" charset="-128"/>
                <a:ea typeface="Meiryo UI" panose="020B0604030504040204" pitchFamily="50" charset="-128"/>
              </a:rPr>
              <a:t>。</a:t>
            </a:r>
            <a:endParaRPr lang="en-US" altLang="ja-JP" sz="2400" dirty="0" smtClean="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ja-JP" altLang="en-US" sz="2400" dirty="0" smtClean="0">
                <a:solidFill>
                  <a:srgbClr val="000000"/>
                </a:solidFill>
                <a:latin typeface="Meiryo UI" panose="020B0604030504040204" pitchFamily="50" charset="-128"/>
                <a:ea typeface="Meiryo UI" panose="020B0604030504040204" pitchFamily="50" charset="-128"/>
              </a:rPr>
              <a:t>天然ガスまたはその他の化石燃料製品の販売または輸送に関与するすべての企業は、自社の</a:t>
            </a:r>
            <a:r>
              <a:rPr lang="en-US" altLang="ja-JP" sz="2400" dirty="0" smtClean="0">
                <a:solidFill>
                  <a:srgbClr val="000000"/>
                </a:solidFill>
                <a:latin typeface="Meiryo UI" panose="020B0604030504040204" pitchFamily="50" charset="-128"/>
                <a:ea typeface="Meiryo UI" panose="020B0604030504040204" pitchFamily="50" charset="-128"/>
              </a:rPr>
              <a:t>Scope1,2,3</a:t>
            </a:r>
            <a:r>
              <a:rPr lang="ja-JP" altLang="en-US" sz="2400" dirty="0" smtClean="0">
                <a:solidFill>
                  <a:srgbClr val="000000"/>
                </a:solidFill>
                <a:latin typeface="Meiryo UI" panose="020B0604030504040204" pitchFamily="50" charset="-128"/>
                <a:ea typeface="Meiryo UI" panose="020B0604030504040204" pitchFamily="50" charset="-128"/>
              </a:rPr>
              <a:t>合計排出</a:t>
            </a:r>
            <a:r>
              <a:rPr lang="ja-JP" altLang="en-US" sz="2400" dirty="0">
                <a:solidFill>
                  <a:srgbClr val="000000"/>
                </a:solidFill>
                <a:latin typeface="Meiryo UI" panose="020B0604030504040204" pitchFamily="50" charset="-128"/>
                <a:ea typeface="Meiryo UI" panose="020B0604030504040204" pitchFamily="50" charset="-128"/>
              </a:rPr>
              <a:t>量</a:t>
            </a:r>
            <a:r>
              <a:rPr lang="ja-JP" altLang="en-US" sz="2400" dirty="0" smtClean="0">
                <a:solidFill>
                  <a:srgbClr val="000000"/>
                </a:solidFill>
                <a:latin typeface="Meiryo UI" panose="020B0604030504040204" pitchFamily="50" charset="-128"/>
                <a:ea typeface="Meiryo UI" panose="020B0604030504040204" pitchFamily="50" charset="-128"/>
              </a:rPr>
              <a:t>と</a:t>
            </a:r>
            <a:r>
              <a:rPr lang="ja-JP" altLang="en-US" sz="2400" dirty="0">
                <a:solidFill>
                  <a:srgbClr val="000000"/>
                </a:solidFill>
                <a:latin typeface="Meiryo UI" panose="020B0604030504040204" pitchFamily="50" charset="-128"/>
                <a:ea typeface="Meiryo UI" panose="020B0604030504040204" pitchFamily="50" charset="-128"/>
              </a:rPr>
              <a:t>比較</a:t>
            </a:r>
            <a:r>
              <a:rPr lang="ja-JP" altLang="en-US" sz="2400" dirty="0" smtClean="0">
                <a:solidFill>
                  <a:srgbClr val="000000"/>
                </a:solidFill>
                <a:latin typeface="Meiryo UI" panose="020B0604030504040204" pitchFamily="50" charset="-128"/>
                <a:ea typeface="Meiryo UI" panose="020B0604030504040204" pitchFamily="50" charset="-128"/>
              </a:rPr>
              <a:t>したこれらの排出量比率に関係なく、販売した製品の使用に関する</a:t>
            </a:r>
            <a:r>
              <a:rPr lang="en-US" altLang="ja-JP" sz="2400" dirty="0" smtClean="0">
                <a:solidFill>
                  <a:srgbClr val="000000"/>
                </a:solidFill>
                <a:latin typeface="Meiryo UI" panose="020B0604030504040204" pitchFamily="50" charset="-128"/>
                <a:ea typeface="Meiryo UI" panose="020B0604030504040204" pitchFamily="50" charset="-128"/>
              </a:rPr>
              <a:t>Scope3</a:t>
            </a:r>
            <a:r>
              <a:rPr lang="ja-JP" altLang="en-US" sz="2400" dirty="0" smtClean="0">
                <a:solidFill>
                  <a:srgbClr val="000000"/>
                </a:solidFill>
                <a:latin typeface="Meiryo UI" panose="020B0604030504040204" pitchFamily="50" charset="-128"/>
                <a:ea typeface="Meiryo UI" panose="020B0604030504040204" pitchFamily="50" charset="-128"/>
              </a:rPr>
              <a:t>目標を設定しなければならない。</a:t>
            </a:r>
            <a:endParaRPr lang="en-US" altLang="ja-JP" sz="2400" dirty="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en-US" altLang="ja-JP" sz="2400" dirty="0" smtClean="0">
                <a:latin typeface="Meiryo UI" panose="020B0604030504040204" pitchFamily="50" charset="-128"/>
                <a:ea typeface="Meiryo UI" panose="020B0604030504040204" pitchFamily="50" charset="-128"/>
              </a:rPr>
              <a:t>Scope3</a:t>
            </a:r>
            <a:r>
              <a:rPr lang="ja-JP" altLang="en-US" sz="2400" dirty="0" smtClean="0">
                <a:latin typeface="Meiryo UI" panose="020B0604030504040204" pitchFamily="50" charset="-128"/>
                <a:ea typeface="Meiryo UI" panose="020B0604030504040204" pitchFamily="50" charset="-128"/>
              </a:rPr>
              <a:t>目標は、</a:t>
            </a:r>
            <a:r>
              <a:rPr lang="en-US" altLang="ja-JP" sz="2400" dirty="0" smtClean="0">
                <a:latin typeface="Meiryo UI" panose="020B0604030504040204" pitchFamily="50" charset="-128"/>
                <a:ea typeface="Meiryo UI" panose="020B0604030504040204" pitchFamily="50" charset="-128"/>
              </a:rPr>
              <a:t>GHG</a:t>
            </a:r>
            <a:r>
              <a:rPr lang="ja-JP" altLang="en-US" sz="2400" dirty="0" smtClean="0">
                <a:latin typeface="Meiryo UI" panose="020B0604030504040204" pitchFamily="50" charset="-128"/>
                <a:ea typeface="Meiryo UI" panose="020B0604030504040204" pitchFamily="50" charset="-128"/>
              </a:rPr>
              <a:t>プロトコル企業バリューチェーン（</a:t>
            </a:r>
            <a:r>
              <a:rPr lang="en-US" altLang="ja-JP" sz="2400" dirty="0" smtClean="0">
                <a:latin typeface="Meiryo UI" panose="020B0604030504040204" pitchFamily="50" charset="-128"/>
                <a:ea typeface="Meiryo UI" panose="020B0604030504040204" pitchFamily="50" charset="-128"/>
              </a:rPr>
              <a:t>Scope3</a:t>
            </a:r>
            <a:r>
              <a:rPr lang="ja-JP" altLang="en-US" sz="2400" dirty="0" smtClean="0">
                <a:latin typeface="Meiryo UI" panose="020B0604030504040204" pitchFamily="50" charset="-128"/>
                <a:ea typeface="Meiryo UI" panose="020B0604030504040204" pitchFamily="50" charset="-128"/>
              </a:rPr>
              <a:t>）算定報告基準に則り、</a:t>
            </a:r>
            <a:r>
              <a:rPr lang="en-US" altLang="ja-JP" sz="2400" dirty="0" smtClean="0">
                <a:latin typeface="Meiryo UI" panose="020B0604030504040204" pitchFamily="50" charset="-128"/>
                <a:ea typeface="Meiryo UI" panose="020B0604030504040204" pitchFamily="50" charset="-128"/>
              </a:rPr>
              <a:t>Scope3</a:t>
            </a:r>
            <a:r>
              <a:rPr lang="ja-JP" altLang="en-US" sz="2400" dirty="0">
                <a:latin typeface="Meiryo UI" panose="020B0604030504040204" pitchFamily="50" charset="-128"/>
                <a:ea typeface="Meiryo UI" panose="020B0604030504040204" pitchFamily="50" charset="-128"/>
              </a:rPr>
              <a:t>全体の少なくとも</a:t>
            </a:r>
            <a:r>
              <a:rPr lang="en-US" altLang="ja-JP" sz="2400" dirty="0">
                <a:latin typeface="Meiryo UI" panose="020B0604030504040204" pitchFamily="50" charset="-128"/>
                <a:ea typeface="Meiryo UI" panose="020B0604030504040204" pitchFamily="50" charset="-128"/>
              </a:rPr>
              <a:t>2/3</a:t>
            </a:r>
            <a:r>
              <a:rPr lang="ja-JP" altLang="en-US" sz="2400" dirty="0" smtClean="0">
                <a:latin typeface="Meiryo UI" panose="020B0604030504040204" pitchFamily="50" charset="-128"/>
                <a:ea typeface="Meiryo UI" panose="020B0604030504040204" pitchFamily="50" charset="-128"/>
              </a:rPr>
              <a:t>をカバーする、排出削減目標</a:t>
            </a:r>
            <a:r>
              <a:rPr lang="ja-JP" altLang="en-US" sz="2400" dirty="0">
                <a:latin typeface="Meiryo UI" panose="020B0604030504040204" pitchFamily="50" charset="-128"/>
                <a:ea typeface="Meiryo UI" panose="020B0604030504040204" pitchFamily="50" charset="-128"/>
              </a:rPr>
              <a:t>と</a:t>
            </a:r>
            <a:r>
              <a:rPr lang="ja-JP" altLang="en-US" sz="2400" dirty="0" smtClean="0">
                <a:latin typeface="Meiryo UI" panose="020B0604030504040204" pitchFamily="50" charset="-128"/>
                <a:ea typeface="Meiryo UI" panose="020B0604030504040204" pitchFamily="50" charset="-128"/>
              </a:rPr>
              <a:t>サプライヤー</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顧客・エンゲージメント目標のいずれかまたは双方の併用で</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設定する必要がある。</a:t>
            </a:r>
          </a:p>
        </p:txBody>
      </p:sp>
    </p:spTree>
    <p:extLst>
      <p:ext uri="{BB962C8B-B14F-4D97-AF65-F5344CB8AC3E}">
        <p14:creationId xmlns:p14="http://schemas.microsoft.com/office/powerpoint/2010/main" val="11355059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5.Scope3</a:t>
            </a:r>
            <a:r>
              <a:rPr kumimoji="1" lang="ja-JP" altLang="en-US" dirty="0" err="1" smtClean="0"/>
              <a:t>への</a:t>
            </a:r>
            <a:r>
              <a:rPr kumimoji="1" lang="ja-JP" altLang="en-US" dirty="0" smtClean="0"/>
              <a:t>対応 </a:t>
            </a:r>
            <a:r>
              <a:rPr lang="en-US" altLang="ja-JP" dirty="0" smtClean="0"/>
              <a:t>2</a:t>
            </a:r>
            <a:r>
              <a:rPr kumimoji="1" lang="en-US" altLang="ja-JP" dirty="0" smtClean="0"/>
              <a:t>/5</a:t>
            </a:r>
            <a:endParaRPr kumimoji="1" lang="ja-JP" altLang="en-US" dirty="0"/>
          </a:p>
        </p:txBody>
      </p:sp>
      <p:sp>
        <p:nvSpPr>
          <p:cNvPr id="4" name="テキスト ボックス 47"/>
          <p:cNvSpPr txBox="1">
            <a:spLocks noChangeArrowheads="1"/>
          </p:cNvSpPr>
          <p:nvPr/>
        </p:nvSpPr>
        <p:spPr bwMode="auto">
          <a:xfrm>
            <a:off x="349979" y="1290131"/>
            <a:ext cx="9750496"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1200"/>
              </a:spcBef>
              <a:defRPr/>
            </a:pPr>
            <a:r>
              <a:rPr lang="en-US" altLang="ja-JP" sz="2800" b="1" dirty="0" smtClean="0">
                <a:solidFill>
                  <a:srgbClr val="000000"/>
                </a:solidFill>
                <a:latin typeface="Meiryo UI" panose="020B0604030504040204" pitchFamily="50" charset="-128"/>
                <a:ea typeface="Meiryo UI" panose="020B0604030504040204" pitchFamily="50" charset="-128"/>
              </a:rPr>
              <a:t>(</a:t>
            </a:r>
            <a:r>
              <a:rPr lang="ja-JP" altLang="en-US" sz="2800" b="1" dirty="0" smtClean="0">
                <a:solidFill>
                  <a:srgbClr val="000000"/>
                </a:solidFill>
                <a:latin typeface="Meiryo UI" panose="020B0604030504040204" pitchFamily="50" charset="-128"/>
                <a:ea typeface="Meiryo UI" panose="020B0604030504040204" pitchFamily="50" charset="-128"/>
              </a:rPr>
              <a:t>必須事項</a:t>
            </a:r>
            <a:r>
              <a:rPr lang="en-US" altLang="ja-JP" sz="2800" b="1" dirty="0" smtClean="0">
                <a:solidFill>
                  <a:srgbClr val="000000"/>
                </a:solidFill>
                <a:latin typeface="Meiryo UI" panose="020B0604030504040204" pitchFamily="50" charset="-128"/>
                <a:ea typeface="Meiryo UI" panose="020B0604030504040204" pitchFamily="50" charset="-128"/>
              </a:rPr>
              <a:t>)</a:t>
            </a:r>
          </a:p>
          <a:p>
            <a:pPr lvl="0" eaLnBrk="1" hangingPunct="1">
              <a:spcBef>
                <a:spcPts val="1200"/>
              </a:spcBef>
              <a:defRPr/>
            </a:pPr>
            <a:r>
              <a:rPr lang="en-US" altLang="ja-JP" sz="2400" u="sng" dirty="0">
                <a:solidFill>
                  <a:prstClr val="black"/>
                </a:solidFill>
                <a:latin typeface="Meiryo UI" panose="020B0604030504040204" pitchFamily="50" charset="-128"/>
                <a:ea typeface="Meiryo UI" panose="020B0604030504040204" pitchFamily="50" charset="-128"/>
              </a:rPr>
              <a:t>Scope</a:t>
            </a:r>
            <a:r>
              <a:rPr lang="ja-JP" altLang="en-US" sz="2400" u="sng" dirty="0">
                <a:solidFill>
                  <a:prstClr val="black"/>
                </a:solidFill>
                <a:latin typeface="Meiryo UI" panose="020B0604030504040204" pitchFamily="50" charset="-128"/>
                <a:ea typeface="Meiryo UI" panose="020B0604030504040204" pitchFamily="50" charset="-128"/>
              </a:rPr>
              <a:t>３期間設定：</a:t>
            </a:r>
            <a:endParaRPr lang="en-US" altLang="ja-JP" sz="2400" u="sng" dirty="0">
              <a:solidFill>
                <a:prstClr val="black"/>
              </a:solidFill>
              <a:latin typeface="Meiryo UI" panose="020B0604030504040204" pitchFamily="50" charset="-128"/>
              <a:ea typeface="Meiryo UI" panose="020B0604030504040204" pitchFamily="50" charset="-128"/>
            </a:endParaRPr>
          </a:p>
          <a:p>
            <a:pPr marL="457200" lvl="0" indent="-457200" eaLnBrk="1" hangingPunct="1">
              <a:spcBef>
                <a:spcPts val="1200"/>
              </a:spcBef>
              <a:buFont typeface="Wingdings" panose="05000000000000000000" pitchFamily="2" charset="2"/>
              <a:buChar char="Ø"/>
              <a:defRPr/>
            </a:pPr>
            <a:r>
              <a:rPr lang="ja-JP" altLang="en-US" sz="2400" dirty="0">
                <a:solidFill>
                  <a:prstClr val="black"/>
                </a:solidFill>
                <a:latin typeface="Meiryo UI" panose="020B0604030504040204" pitchFamily="50" charset="-128"/>
                <a:ea typeface="Meiryo UI" panose="020B0604030504040204" pitchFamily="50" charset="-128"/>
              </a:rPr>
              <a:t>基準年と目標年についての前述の要件（</a:t>
            </a:r>
            <a:r>
              <a:rPr lang="en-US" altLang="ja-JP" sz="2400" dirty="0">
                <a:solidFill>
                  <a:prstClr val="black"/>
                </a:solidFill>
                <a:latin typeface="Meiryo UI" panose="020B0604030504040204" pitchFamily="50" charset="-128"/>
                <a:ea typeface="Meiryo UI" panose="020B0604030504040204" pitchFamily="50" charset="-128"/>
              </a:rPr>
              <a:t>Scope</a:t>
            </a:r>
            <a:r>
              <a:rPr lang="ja-JP" altLang="en-US" sz="2400" dirty="0">
                <a:solidFill>
                  <a:prstClr val="black"/>
                </a:solidFill>
                <a:latin typeface="Meiryo UI" panose="020B0604030504040204" pitchFamily="50" charset="-128"/>
                <a:ea typeface="Meiryo UI" panose="020B0604030504040204" pitchFamily="50" charset="-128"/>
              </a:rPr>
              <a:t>１</a:t>
            </a:r>
            <a:r>
              <a:rPr lang="en-US" altLang="ja-JP" sz="2400" dirty="0">
                <a:solidFill>
                  <a:prstClr val="black"/>
                </a:solidFill>
                <a:latin typeface="Meiryo UI" panose="020B0604030504040204" pitchFamily="50" charset="-128"/>
                <a:ea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rPr>
              <a:t>２）を参照。また、必要とされる中期目標に加えて、</a:t>
            </a:r>
            <a:r>
              <a:rPr lang="en-US" altLang="ja-JP" sz="2400" dirty="0">
                <a:solidFill>
                  <a:prstClr val="black"/>
                </a:solidFill>
                <a:latin typeface="Meiryo UI" panose="020B0604030504040204" pitchFamily="50" charset="-128"/>
                <a:ea typeface="Meiryo UI" panose="020B0604030504040204" pitchFamily="50" charset="-128"/>
              </a:rPr>
              <a:t>2050</a:t>
            </a:r>
            <a:r>
              <a:rPr lang="ja-JP" altLang="en-US" sz="2400" dirty="0">
                <a:solidFill>
                  <a:prstClr val="black"/>
                </a:solidFill>
                <a:latin typeface="Meiryo UI" panose="020B0604030504040204" pitchFamily="50" charset="-128"/>
                <a:ea typeface="Meiryo UI" panose="020B0604030504040204" pitchFamily="50" charset="-128"/>
              </a:rPr>
              <a:t>年までの長期目標の策定も推奨。その場合、長期的な</a:t>
            </a:r>
            <a:r>
              <a:rPr lang="en-US" altLang="ja-JP" sz="2400" dirty="0">
                <a:solidFill>
                  <a:prstClr val="black"/>
                </a:solidFill>
                <a:latin typeface="Meiryo UI" panose="020B0604030504040204" pitchFamily="50" charset="-128"/>
                <a:ea typeface="Meiryo UI" panose="020B0604030504040204" pitchFamily="50" charset="-128"/>
              </a:rPr>
              <a:t>Scope3</a:t>
            </a:r>
            <a:r>
              <a:rPr lang="ja-JP" altLang="en-US" sz="2400" dirty="0">
                <a:solidFill>
                  <a:prstClr val="black"/>
                </a:solidFill>
                <a:latin typeface="Meiryo UI" panose="020B0604030504040204" pitchFamily="50" charset="-128"/>
                <a:ea typeface="Meiryo UI" panose="020B0604030504040204" pitchFamily="50" charset="-128"/>
              </a:rPr>
              <a:t>目標</a:t>
            </a:r>
            <a:r>
              <a:rPr lang="ja-JP" altLang="en-US" sz="2400" dirty="0" smtClean="0">
                <a:solidFill>
                  <a:prstClr val="black"/>
                </a:solidFill>
                <a:latin typeface="Meiryo UI" panose="020B0604030504040204" pitchFamily="50" charset="-128"/>
                <a:ea typeface="Meiryo UI" panose="020B0604030504040204" pitchFamily="50" charset="-128"/>
              </a:rPr>
              <a:t>も</a:t>
            </a:r>
            <a:r>
              <a:rPr lang="ja-JP" altLang="en-US" sz="2400" dirty="0">
                <a:solidFill>
                  <a:prstClr val="black"/>
                </a:solidFill>
                <a:latin typeface="Meiryo UI" panose="020B0604030504040204" pitchFamily="50" charset="-128"/>
                <a:ea typeface="Meiryo UI" panose="020B0604030504040204" pitchFamily="50" charset="-128"/>
              </a:rPr>
              <a:t>下記</a:t>
            </a:r>
            <a:r>
              <a:rPr lang="ja-JP" altLang="en-US" sz="2400" dirty="0" smtClean="0">
                <a:solidFill>
                  <a:prstClr val="black"/>
                </a:solidFill>
                <a:latin typeface="Meiryo UI" panose="020B0604030504040204" pitchFamily="50" charset="-128"/>
                <a:ea typeface="Meiryo UI" panose="020B0604030504040204" pitchFamily="50" charset="-128"/>
              </a:rPr>
              <a:t>の</a:t>
            </a:r>
            <a:r>
              <a:rPr lang="ja-JP" altLang="en-US" sz="2400" dirty="0">
                <a:solidFill>
                  <a:prstClr val="black"/>
                </a:solidFill>
                <a:latin typeface="Meiryo UI" panose="020B0604030504040204" pitchFamily="50" charset="-128"/>
                <a:ea typeface="Meiryo UI" panose="020B0604030504040204" pitchFamily="50" charset="-128"/>
              </a:rPr>
              <a:t>基準を満たす必要がある</a:t>
            </a:r>
            <a:r>
              <a:rPr lang="ja-JP" altLang="en-US" sz="2400" dirty="0" smtClean="0">
                <a:solidFill>
                  <a:prstClr val="black"/>
                </a:solidFill>
                <a:latin typeface="Meiryo UI" panose="020B0604030504040204" pitchFamily="50" charset="-128"/>
                <a:ea typeface="Meiryo UI" panose="020B0604030504040204" pitchFamily="50" charset="-128"/>
              </a:rPr>
              <a:t>。</a:t>
            </a:r>
            <a:endParaRPr lang="en-US" altLang="ja-JP" sz="2400" dirty="0" smtClean="0">
              <a:solidFill>
                <a:srgbClr val="000000"/>
              </a:solidFill>
              <a:latin typeface="Meiryo UI" panose="020B0604030504040204" pitchFamily="50" charset="-128"/>
              <a:ea typeface="Meiryo UI" panose="020B0604030504040204" pitchFamily="50" charset="-128"/>
            </a:endParaRPr>
          </a:p>
          <a:p>
            <a:pPr eaLnBrk="1" hangingPunct="1">
              <a:spcBef>
                <a:spcPts val="1200"/>
              </a:spcBef>
              <a:defRPr/>
            </a:pPr>
            <a:r>
              <a:rPr lang="ja-JP" altLang="en-US" sz="2400" u="sng" dirty="0" smtClean="0">
                <a:solidFill>
                  <a:srgbClr val="000000"/>
                </a:solidFill>
                <a:latin typeface="Meiryo UI" panose="020B0604030504040204" pitchFamily="50" charset="-128"/>
                <a:ea typeface="Meiryo UI" panose="020B0604030504040204" pitchFamily="50" charset="-128"/>
              </a:rPr>
              <a:t>排出削減目標を設定する場合の目標水準：　</a:t>
            </a:r>
            <a:endParaRPr lang="en-US" altLang="ja-JP" sz="2400" u="sng" dirty="0" smtClean="0">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1200"/>
              </a:spcBef>
              <a:buClr>
                <a:prstClr val="black"/>
              </a:buClr>
              <a:buFont typeface="Wingdings" panose="05000000000000000000" pitchFamily="2" charset="2"/>
              <a:buChar char="Ø"/>
              <a:tabLst>
                <a:tab pos="263525" algn="l"/>
              </a:tabLst>
              <a:defRPr/>
            </a:pPr>
            <a:r>
              <a:rPr lang="en-US" altLang="ja-JP" sz="2400" b="1" dirty="0" smtClean="0">
                <a:solidFill>
                  <a:srgbClr val="FF0000"/>
                </a:solidFill>
                <a:latin typeface="Meiryo UI" panose="020B0604030504040204" pitchFamily="50" charset="-128"/>
                <a:ea typeface="Meiryo UI" panose="020B0604030504040204" pitchFamily="50" charset="-128"/>
              </a:rPr>
              <a:t>Scope3</a:t>
            </a:r>
            <a:r>
              <a:rPr lang="ja-JP" altLang="en-US" sz="2400" b="1" dirty="0" smtClean="0">
                <a:solidFill>
                  <a:srgbClr val="FF0000"/>
                </a:solidFill>
                <a:latin typeface="Meiryo UI" panose="020B0604030504040204" pitchFamily="50" charset="-128"/>
                <a:ea typeface="Meiryo UI" panose="020B0604030504040204" pitchFamily="50" charset="-128"/>
              </a:rPr>
              <a:t>の目標は「野心的」であることが求められる</a:t>
            </a:r>
            <a:r>
              <a:rPr lang="ja-JP" altLang="en-US" sz="2400" dirty="0" smtClean="0">
                <a:solidFill>
                  <a:srgbClr val="000000"/>
                </a:solidFill>
                <a:latin typeface="Meiryo UI" panose="020B0604030504040204" pitchFamily="50" charset="-128"/>
                <a:ea typeface="Meiryo UI" panose="020B0604030504040204" pitchFamily="50" charset="-128"/>
              </a:rPr>
              <a:t>。以下のいずれかを満たした目標が「野心的」であるとみなされる。</a:t>
            </a:r>
            <a:endParaRPr lang="en-US" altLang="ja-JP" sz="2400" dirty="0">
              <a:solidFill>
                <a:srgbClr val="000000"/>
              </a:solidFill>
              <a:latin typeface="Meiryo UI" panose="020B0604030504040204" pitchFamily="50" charset="-128"/>
              <a:ea typeface="Meiryo UI" panose="020B0604030504040204" pitchFamily="50" charset="-128"/>
            </a:endParaRPr>
          </a:p>
          <a:p>
            <a:pPr marL="804863" indent="-355600" eaLnBrk="1" hangingPunct="1">
              <a:buClr>
                <a:prstClr val="black"/>
              </a:buClr>
              <a:buFont typeface="Wingdings" panose="05000000000000000000" pitchFamily="2" charset="2"/>
              <a:buChar char="ü"/>
              <a:tabLst>
                <a:tab pos="263525" algn="l"/>
              </a:tabLst>
              <a:defRPr/>
            </a:pPr>
            <a:r>
              <a:rPr lang="ja-JP" altLang="en-US" sz="2000" dirty="0" smtClean="0">
                <a:solidFill>
                  <a:srgbClr val="000000"/>
                </a:solidFill>
                <a:latin typeface="Meiryo UI" panose="020B0604030504040204" pitchFamily="50" charset="-128"/>
                <a:ea typeface="Meiryo UI" panose="020B0604030504040204" pitchFamily="50" charset="-128"/>
              </a:rPr>
              <a:t>総量削減：世界の気温上昇が産業革命以前の気温と比べて、</a:t>
            </a:r>
            <a:r>
              <a:rPr lang="en-US" altLang="ja-JP" sz="2000" b="1" dirty="0" smtClean="0">
                <a:solidFill>
                  <a:srgbClr val="FF0000"/>
                </a:solidFill>
                <a:latin typeface="Meiryo UI" panose="020B0604030504040204" pitchFamily="50" charset="-128"/>
                <a:ea typeface="Meiryo UI" panose="020B0604030504040204" pitchFamily="50" charset="-128"/>
              </a:rPr>
              <a:t>2</a:t>
            </a:r>
            <a:r>
              <a:rPr lang="ja-JP" altLang="en-US" sz="2000" b="1" dirty="0" smtClean="0">
                <a:solidFill>
                  <a:srgbClr val="FF0000"/>
                </a:solidFill>
                <a:latin typeface="Meiryo UI" panose="020B0604030504040204" pitchFamily="50" charset="-128"/>
                <a:ea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rPr>
              <a:t>未満</a:t>
            </a:r>
            <a:r>
              <a:rPr lang="ja-JP" altLang="en-US" sz="2000" dirty="0" smtClean="0">
                <a:solidFill>
                  <a:srgbClr val="000000"/>
                </a:solidFill>
                <a:latin typeface="Meiryo UI" panose="020B0604030504040204" pitchFamily="50" charset="-128"/>
                <a:ea typeface="Meiryo UI" panose="020B0604030504040204" pitchFamily="50" charset="-128"/>
              </a:rPr>
              <a:t>に抑えるようにした脱炭素化の水準に合致する総量排出削減目標</a:t>
            </a:r>
            <a:endParaRPr lang="en-US" altLang="ja-JP" sz="2000" dirty="0" smtClean="0">
              <a:solidFill>
                <a:srgbClr val="000000"/>
              </a:solidFill>
              <a:latin typeface="Meiryo UI" panose="020B0604030504040204" pitchFamily="50" charset="-128"/>
              <a:ea typeface="Meiryo UI" panose="020B0604030504040204" pitchFamily="50" charset="-128"/>
            </a:endParaRPr>
          </a:p>
          <a:p>
            <a:pPr marL="804863" indent="-355600" eaLnBrk="1" hangingPunct="1">
              <a:buClr>
                <a:prstClr val="black"/>
              </a:buClr>
              <a:buFont typeface="Wingdings" panose="05000000000000000000" pitchFamily="2" charset="2"/>
              <a:buChar char="ü"/>
              <a:tabLst>
                <a:tab pos="263525" algn="l"/>
              </a:tabLst>
              <a:defRPr/>
            </a:pPr>
            <a:r>
              <a:rPr lang="ja-JP" altLang="en-US" sz="2000" dirty="0" smtClean="0">
                <a:solidFill>
                  <a:srgbClr val="000000"/>
                </a:solidFill>
                <a:latin typeface="Meiryo UI" panose="020B0604030504040204" pitchFamily="50" charset="-128"/>
                <a:ea typeface="Meiryo UI" panose="020B0604030504040204" pitchFamily="50" charset="-128"/>
              </a:rPr>
              <a:t>経済的原単位：付加価値あたりの排出量を前年比で少なくとも</a:t>
            </a:r>
            <a:r>
              <a:rPr lang="en-US" altLang="ja-JP" sz="2000" dirty="0" smtClean="0">
                <a:solidFill>
                  <a:srgbClr val="000000"/>
                </a:solidFill>
                <a:latin typeface="Meiryo UI" panose="020B0604030504040204" pitchFamily="50" charset="-128"/>
                <a:ea typeface="Meiryo UI" panose="020B0604030504040204" pitchFamily="50" charset="-128"/>
              </a:rPr>
              <a:t>7</a:t>
            </a:r>
            <a:r>
              <a:rPr lang="ja-JP" altLang="en-US" sz="2000" dirty="0" smtClean="0">
                <a:solidFill>
                  <a:srgbClr val="000000"/>
                </a:solidFill>
                <a:latin typeface="Meiryo UI" panose="020B0604030504040204" pitchFamily="50" charset="-128"/>
                <a:ea typeface="Meiryo UI" panose="020B0604030504040204" pitchFamily="50" charset="-128"/>
              </a:rPr>
              <a:t>％削減する経済的原単位</a:t>
            </a:r>
            <a:endParaRPr lang="en-US" altLang="ja-JP" sz="2000" dirty="0" smtClean="0">
              <a:solidFill>
                <a:srgbClr val="000000"/>
              </a:solidFill>
              <a:latin typeface="Meiryo UI" panose="020B0604030504040204" pitchFamily="50" charset="-128"/>
              <a:ea typeface="Meiryo UI" panose="020B0604030504040204" pitchFamily="50" charset="-128"/>
            </a:endParaRPr>
          </a:p>
          <a:p>
            <a:pPr marL="804863" indent="-355600" eaLnBrk="1" hangingPunct="1">
              <a:buClr>
                <a:prstClr val="black"/>
              </a:buClr>
              <a:buFont typeface="Wingdings" panose="05000000000000000000" pitchFamily="2" charset="2"/>
              <a:buChar char="ü"/>
              <a:tabLst>
                <a:tab pos="263525" algn="l"/>
              </a:tabLst>
              <a:defRPr/>
            </a:pPr>
            <a:r>
              <a:rPr lang="ja-JP" altLang="en-US" sz="2000" dirty="0" smtClean="0">
                <a:solidFill>
                  <a:srgbClr val="000000"/>
                </a:solidFill>
                <a:latin typeface="Meiryo UI" panose="020B0604030504040204" pitchFamily="50" charset="-128"/>
                <a:ea typeface="Meiryo UI" panose="020B0604030504040204" pitchFamily="50" charset="-128"/>
              </a:rPr>
              <a:t>物理的原単位：部門別脱炭素化アプローチ内の関連する部門削減経路に沿った原単位削減。もしくは、総排出量の増加につながらず、少なくとも年間</a:t>
            </a:r>
            <a:r>
              <a:rPr lang="en-US" altLang="ja-JP" sz="2000" dirty="0" smtClean="0">
                <a:solidFill>
                  <a:srgbClr val="000000"/>
                </a:solidFill>
                <a:latin typeface="Meiryo UI" panose="020B0604030504040204" pitchFamily="50" charset="-128"/>
                <a:ea typeface="Meiryo UI" panose="020B0604030504040204" pitchFamily="50" charset="-128"/>
              </a:rPr>
              <a:t>2</a:t>
            </a:r>
            <a:r>
              <a:rPr lang="ja-JP" altLang="en-US" sz="2000" dirty="0" smtClean="0">
                <a:solidFill>
                  <a:srgbClr val="000000"/>
                </a:solidFill>
                <a:latin typeface="Meiryo UI" panose="020B0604030504040204" pitchFamily="50" charset="-128"/>
                <a:ea typeface="Meiryo UI" panose="020B0604030504040204" pitchFamily="50" charset="-128"/>
              </a:rPr>
              <a:t>％の削減に相当する直線形の原単位改善につながる目標</a:t>
            </a:r>
            <a:endParaRPr lang="en-US" altLang="ja-JP" sz="2000" dirty="0" smtClea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24246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5.Scope3</a:t>
            </a:r>
            <a:r>
              <a:rPr kumimoji="1" lang="ja-JP" altLang="en-US" dirty="0" err="1" smtClean="0"/>
              <a:t>への</a:t>
            </a:r>
            <a:r>
              <a:rPr kumimoji="1" lang="ja-JP" altLang="en-US" dirty="0" smtClean="0"/>
              <a:t>対応 </a:t>
            </a:r>
            <a:r>
              <a:rPr lang="en-US" altLang="ja-JP" dirty="0" smtClean="0"/>
              <a:t>3</a:t>
            </a:r>
            <a:r>
              <a:rPr kumimoji="1" lang="en-US" altLang="ja-JP" dirty="0" smtClean="0"/>
              <a:t>/5</a:t>
            </a:r>
            <a:endParaRPr kumimoji="1" lang="ja-JP" altLang="en-US" dirty="0"/>
          </a:p>
        </p:txBody>
      </p:sp>
      <p:sp>
        <p:nvSpPr>
          <p:cNvPr id="5" name="テキスト ボックス 47"/>
          <p:cNvSpPr txBox="1">
            <a:spLocks noChangeArrowheads="1"/>
          </p:cNvSpPr>
          <p:nvPr/>
        </p:nvSpPr>
        <p:spPr bwMode="auto">
          <a:xfrm>
            <a:off x="349979" y="1290131"/>
            <a:ext cx="9750496"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defRPr/>
            </a:pP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必須事項</a:t>
            </a:r>
            <a:r>
              <a:rPr lang="en-US" altLang="ja-JP" sz="2800" b="1" dirty="0">
                <a:solidFill>
                  <a:srgbClr val="000000"/>
                </a:solidFill>
                <a:latin typeface="Meiryo UI" panose="020B0604030504040204" pitchFamily="50" charset="-128"/>
                <a:ea typeface="Meiryo UI" panose="020B0604030504040204" pitchFamily="50" charset="-128"/>
              </a:rPr>
              <a:t>)</a:t>
            </a:r>
          </a:p>
          <a:p>
            <a:pPr eaLnBrk="1" hangingPunct="1">
              <a:defRPr/>
            </a:pPr>
            <a:endParaRPr lang="en-US" altLang="ja-JP" sz="900"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sz="2800" u="sng" dirty="0" smtClean="0">
                <a:solidFill>
                  <a:prstClr val="black"/>
                </a:solidFill>
                <a:latin typeface="Meiryo UI" panose="020B0604030504040204" pitchFamily="50" charset="-128"/>
                <a:ea typeface="Meiryo UI" panose="020B0604030504040204" pitchFamily="50" charset="-128"/>
              </a:rPr>
              <a:t>サプライヤー</a:t>
            </a:r>
            <a:r>
              <a:rPr lang="en-US" altLang="ja-JP" sz="2800" u="sng" dirty="0" smtClean="0">
                <a:solidFill>
                  <a:prstClr val="black"/>
                </a:solidFill>
                <a:latin typeface="Meiryo UI" panose="020B0604030504040204" pitchFamily="50" charset="-128"/>
                <a:ea typeface="Meiryo UI" panose="020B0604030504040204" pitchFamily="50" charset="-128"/>
              </a:rPr>
              <a:t>/</a:t>
            </a:r>
            <a:r>
              <a:rPr lang="ja-JP" altLang="en-US" sz="2800" u="sng" dirty="0" smtClean="0">
                <a:solidFill>
                  <a:prstClr val="black"/>
                </a:solidFill>
                <a:latin typeface="Meiryo UI" panose="020B0604030504040204" pitchFamily="50" charset="-128"/>
                <a:ea typeface="Meiryo UI" panose="020B0604030504040204" pitchFamily="50" charset="-128"/>
              </a:rPr>
              <a:t>顧客・エンゲージメント目標の場合：</a:t>
            </a:r>
            <a:endParaRPr lang="en-US" altLang="ja-JP" sz="2800" u="sng" dirty="0">
              <a:solidFill>
                <a:prstClr val="black"/>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ja-JP" altLang="en-US" sz="2400" dirty="0" smtClean="0">
                <a:solidFill>
                  <a:prstClr val="black"/>
                </a:solidFill>
                <a:latin typeface="Meiryo UI" panose="020B0604030504040204" pitchFamily="50" charset="-128"/>
                <a:ea typeface="Meiryo UI" panose="020B0604030504040204" pitchFamily="50" charset="-128"/>
              </a:rPr>
              <a:t>サプライヤー</a:t>
            </a:r>
            <a:r>
              <a:rPr lang="en-US" altLang="ja-JP" sz="2400" dirty="0" smtClean="0">
                <a:solidFill>
                  <a:prstClr val="black"/>
                </a:solidFill>
                <a:latin typeface="Meiryo UI" panose="020B0604030504040204" pitchFamily="50" charset="-128"/>
                <a:ea typeface="Meiryo UI" panose="020B0604030504040204" pitchFamily="50" charset="-128"/>
              </a:rPr>
              <a:t>/</a:t>
            </a:r>
            <a:r>
              <a:rPr lang="ja-JP" altLang="en-US" sz="2400" dirty="0" smtClean="0">
                <a:solidFill>
                  <a:prstClr val="black"/>
                </a:solidFill>
                <a:latin typeface="Meiryo UI" panose="020B0604030504040204" pitchFamily="50" charset="-128"/>
                <a:ea typeface="Meiryo UI" panose="020B0604030504040204" pitchFamily="50" charset="-128"/>
              </a:rPr>
              <a:t>顧客に対して、気候科学に基づく排出削減目標の</a:t>
            </a:r>
            <a:r>
              <a:rPr lang="ja-JP" altLang="en-US" sz="2400" dirty="0">
                <a:solidFill>
                  <a:prstClr val="black"/>
                </a:solidFill>
                <a:latin typeface="Meiryo UI" panose="020B0604030504040204" pitchFamily="50" charset="-128"/>
                <a:ea typeface="Meiryo UI" panose="020B0604030504040204" pitchFamily="50" charset="-128"/>
              </a:rPr>
              <a:t>設定</a:t>
            </a:r>
            <a:r>
              <a:rPr lang="ja-JP" altLang="en-US" sz="2400" dirty="0" smtClean="0">
                <a:solidFill>
                  <a:prstClr val="black"/>
                </a:solidFill>
                <a:latin typeface="Meiryo UI" panose="020B0604030504040204" pitchFamily="50" charset="-128"/>
                <a:ea typeface="Meiryo UI" panose="020B0604030504040204" pitchFamily="50" charset="-128"/>
              </a:rPr>
              <a:t>を</a:t>
            </a:r>
            <a:r>
              <a:rPr lang="ja-JP" altLang="en-US" sz="2400" dirty="0">
                <a:solidFill>
                  <a:prstClr val="black"/>
                </a:solidFill>
                <a:latin typeface="Meiryo UI" panose="020B0604030504040204" pitchFamily="50" charset="-128"/>
                <a:ea typeface="Meiryo UI" panose="020B0604030504040204" pitchFamily="50" charset="-128"/>
              </a:rPr>
              <a:t>勧</a:t>
            </a:r>
            <a:r>
              <a:rPr lang="ja-JP" altLang="en-US" sz="2400" dirty="0" smtClean="0">
                <a:solidFill>
                  <a:prstClr val="black"/>
                </a:solidFill>
                <a:latin typeface="Meiryo UI" panose="020B0604030504040204" pitchFamily="50" charset="-128"/>
                <a:ea typeface="Meiryo UI" panose="020B0604030504040204" pitchFamily="50" charset="-128"/>
              </a:rPr>
              <a:t>める企業目標は、以下の要件が満たされたときに認められる。</a:t>
            </a:r>
            <a:endParaRPr lang="en-US" altLang="ja-JP" sz="2400" dirty="0" smtClean="0">
              <a:solidFill>
                <a:prstClr val="black"/>
              </a:solidFill>
              <a:latin typeface="Meiryo UI" panose="020B0604030504040204" pitchFamily="50" charset="-128"/>
              <a:ea typeface="Meiryo UI" panose="020B0604030504040204" pitchFamily="50" charset="-128"/>
            </a:endParaRPr>
          </a:p>
          <a:p>
            <a:pPr marL="895350" indent="-457200" eaLnBrk="1" hangingPunct="1">
              <a:buFont typeface="Wingdings" panose="05000000000000000000" pitchFamily="2" charset="2"/>
              <a:buChar char="ü"/>
              <a:defRPr/>
            </a:pPr>
            <a:r>
              <a:rPr lang="ja-JP" altLang="en-US" sz="2000" dirty="0">
                <a:solidFill>
                  <a:prstClr val="black"/>
                </a:solidFill>
                <a:latin typeface="Meiryo UI" panose="020B0604030504040204" pitchFamily="50" charset="-128"/>
                <a:ea typeface="Meiryo UI" panose="020B0604030504040204" pitchFamily="50" charset="-128"/>
              </a:rPr>
              <a:t>企業は、</a:t>
            </a:r>
            <a:r>
              <a:rPr lang="ja-JP" altLang="en-US" sz="2000" dirty="0" smtClean="0">
                <a:solidFill>
                  <a:prstClr val="black"/>
                </a:solidFill>
                <a:latin typeface="Meiryo UI" panose="020B0604030504040204" pitchFamily="50" charset="-128"/>
                <a:ea typeface="Meiryo UI" panose="020B0604030504040204" pitchFamily="50" charset="-128"/>
              </a:rPr>
              <a:t>関連があり信頼のある上流</a:t>
            </a:r>
            <a:r>
              <a:rPr lang="ja-JP" altLang="en-US" sz="2000" dirty="0">
                <a:solidFill>
                  <a:prstClr val="black"/>
                </a:solidFill>
                <a:latin typeface="Meiryo UI" panose="020B0604030504040204" pitchFamily="50" charset="-128"/>
                <a:ea typeface="Meiryo UI" panose="020B0604030504040204" pitchFamily="50" charset="-128"/>
              </a:rPr>
              <a:t>もしくは下流カテゴリのどれでも目標の設定が可能。</a:t>
            </a:r>
            <a:endParaRPr lang="en-US" altLang="ja-JP" sz="2000" dirty="0">
              <a:solidFill>
                <a:prstClr val="black"/>
              </a:solidFill>
              <a:latin typeface="Meiryo UI" panose="020B0604030504040204" pitchFamily="50" charset="-128"/>
              <a:ea typeface="Meiryo UI" panose="020B0604030504040204" pitchFamily="50" charset="-128"/>
            </a:endParaRPr>
          </a:p>
          <a:p>
            <a:pPr marL="895350" indent="-457200" eaLnBrk="1" hangingPunct="1">
              <a:buFont typeface="Wingdings" panose="05000000000000000000" pitchFamily="2" charset="2"/>
              <a:buChar char="ü"/>
              <a:defRPr/>
            </a:pPr>
            <a:r>
              <a:rPr lang="ja-JP" altLang="en-US" sz="2000" dirty="0" smtClean="0">
                <a:solidFill>
                  <a:prstClr val="black"/>
                </a:solidFill>
                <a:latin typeface="Meiryo UI" panose="020B0604030504040204" pitchFamily="50" charset="-128"/>
                <a:ea typeface="Meiryo UI" panose="020B0604030504040204" pitchFamily="50" charset="-128"/>
              </a:rPr>
              <a:t>関連があり信頼のある、上流もしくは下流カテゴリの排出量の何％がエンゲージメント目標によってカバーされるか</a:t>
            </a:r>
            <a:r>
              <a:rPr lang="en-US" altLang="ja-JP" sz="2000" dirty="0" smtClean="0">
                <a:solidFill>
                  <a:prstClr val="black"/>
                </a:solidFill>
                <a:latin typeface="Meiryo UI" panose="020B0604030504040204" pitchFamily="50" charset="-128"/>
                <a:ea typeface="Meiryo UI" panose="020B0604030504040204" pitchFamily="50" charset="-128"/>
              </a:rPr>
              <a:t>SBT</a:t>
            </a:r>
            <a:r>
              <a:rPr lang="ja-JP" altLang="en-US" sz="2000" dirty="0" smtClean="0">
                <a:solidFill>
                  <a:prstClr val="black"/>
                </a:solidFill>
                <a:latin typeface="Meiryo UI" panose="020B0604030504040204" pitchFamily="50" charset="-128"/>
                <a:ea typeface="Meiryo UI" panose="020B0604030504040204" pitchFamily="50" charset="-128"/>
              </a:rPr>
              <a:t>事務局に報告しなければならない。排出量が不明の場合は、年間の調達金額の何％が目標に含まれるか</a:t>
            </a:r>
            <a:r>
              <a:rPr lang="en-US" altLang="ja-JP" sz="2000" baseline="30000" dirty="0" smtClean="0">
                <a:solidFill>
                  <a:prstClr val="black"/>
                </a:solidFill>
                <a:latin typeface="Meiryo UI" panose="020B0604030504040204" pitchFamily="50" charset="-128"/>
                <a:ea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rPr>
              <a:t>を目標文言の中で情報を提供しなければならない。</a:t>
            </a:r>
            <a:endParaRPr lang="en-US" altLang="ja-JP" sz="2000" dirty="0" smtClean="0">
              <a:solidFill>
                <a:prstClr val="black"/>
              </a:solidFill>
              <a:latin typeface="Meiryo UI" panose="020B0604030504040204" pitchFamily="50" charset="-128"/>
              <a:ea typeface="Meiryo UI" panose="020B0604030504040204" pitchFamily="50" charset="-128"/>
            </a:endParaRPr>
          </a:p>
          <a:p>
            <a:pPr marL="895350" indent="-457200" eaLnBrk="1" hangingPunct="1">
              <a:buFont typeface="Wingdings" panose="05000000000000000000" pitchFamily="2" charset="2"/>
              <a:buChar char="ü"/>
              <a:defRPr/>
            </a:pPr>
            <a:r>
              <a:rPr lang="ja-JP" altLang="en-US" sz="2000" dirty="0" smtClean="0">
                <a:solidFill>
                  <a:prstClr val="black"/>
                </a:solidFill>
                <a:latin typeface="Meiryo UI" panose="020B0604030504040204" pitchFamily="50" charset="-128"/>
                <a:ea typeface="Meiryo UI" panose="020B0604030504040204" pitchFamily="50" charset="-128"/>
              </a:rPr>
              <a:t>目標は、</a:t>
            </a:r>
            <a:r>
              <a:rPr lang="en-US" altLang="ja-JP" sz="2000" dirty="0" smtClean="0">
                <a:solidFill>
                  <a:prstClr val="black"/>
                </a:solidFill>
                <a:latin typeface="Meiryo UI" panose="020B0604030504040204" pitchFamily="50" charset="-128"/>
                <a:ea typeface="Meiryo UI" panose="020B0604030504040204" pitchFamily="50" charset="-128"/>
              </a:rPr>
              <a:t>SBT</a:t>
            </a:r>
            <a:r>
              <a:rPr lang="ja-JP" altLang="en-US" sz="2000" dirty="0" smtClean="0">
                <a:solidFill>
                  <a:prstClr val="black"/>
                </a:solidFill>
                <a:latin typeface="Meiryo UI" panose="020B0604030504040204" pitchFamily="50" charset="-128"/>
                <a:ea typeface="Meiryo UI" panose="020B0604030504040204" pitchFamily="50" charset="-128"/>
              </a:rPr>
              <a:t>事務局に正式に提出された日から</a:t>
            </a:r>
            <a:r>
              <a:rPr lang="ja-JP" altLang="en-US" sz="2000" b="1" dirty="0" smtClean="0">
                <a:solidFill>
                  <a:srgbClr val="FF0000"/>
                </a:solidFill>
                <a:latin typeface="Meiryo UI" panose="020B0604030504040204" pitchFamily="50" charset="-128"/>
                <a:ea typeface="Meiryo UI" panose="020B0604030504040204" pitchFamily="50" charset="-128"/>
              </a:rPr>
              <a:t>遅くとも</a:t>
            </a:r>
            <a:r>
              <a:rPr lang="en-US" altLang="ja-JP" sz="2000" b="1" dirty="0" smtClean="0">
                <a:solidFill>
                  <a:srgbClr val="FF0000"/>
                </a:solidFill>
                <a:latin typeface="Meiryo UI" panose="020B0604030504040204" pitchFamily="50" charset="-128"/>
                <a:ea typeface="Meiryo UI" panose="020B0604030504040204" pitchFamily="50" charset="-128"/>
              </a:rPr>
              <a:t>5</a:t>
            </a:r>
            <a:r>
              <a:rPr lang="ja-JP" altLang="en-US" sz="2000" b="1" dirty="0" smtClean="0">
                <a:solidFill>
                  <a:srgbClr val="FF0000"/>
                </a:solidFill>
                <a:latin typeface="Meiryo UI" panose="020B0604030504040204" pitchFamily="50" charset="-128"/>
                <a:ea typeface="Meiryo UI" panose="020B0604030504040204" pitchFamily="50" charset="-128"/>
              </a:rPr>
              <a:t>年以内に達成する必要がある。</a:t>
            </a:r>
            <a:endParaRPr lang="en-US" altLang="ja-JP" sz="2000" b="1" dirty="0" smtClean="0">
              <a:solidFill>
                <a:srgbClr val="FF0000"/>
              </a:solidFill>
              <a:latin typeface="Meiryo UI" panose="020B0604030504040204" pitchFamily="50" charset="-128"/>
              <a:ea typeface="Meiryo UI" panose="020B0604030504040204" pitchFamily="50" charset="-128"/>
            </a:endParaRPr>
          </a:p>
          <a:p>
            <a:pPr marL="895350" indent="-457200" eaLnBrk="1" hangingPunct="1">
              <a:spcBef>
                <a:spcPts val="0"/>
              </a:spcBef>
              <a:buFont typeface="Wingdings" panose="05000000000000000000" pitchFamily="2" charset="2"/>
              <a:buChar char="ü"/>
              <a:defRPr/>
            </a:pPr>
            <a:r>
              <a:rPr lang="ja-JP" altLang="en-US" sz="2000" dirty="0" smtClean="0">
                <a:solidFill>
                  <a:prstClr val="black"/>
                </a:solidFill>
                <a:latin typeface="Meiryo UI" panose="020B0604030504040204" pitchFamily="50" charset="-128"/>
                <a:ea typeface="Meiryo UI" panose="020B0604030504040204" pitchFamily="50" charset="-128"/>
              </a:rPr>
              <a:t>サプライヤー</a:t>
            </a:r>
            <a:r>
              <a:rPr lang="en-US" altLang="ja-JP" sz="2000" dirty="0" smtClean="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顧客</a:t>
            </a:r>
            <a:r>
              <a:rPr lang="ja-JP" altLang="en-US" sz="2000" dirty="0" smtClean="0">
                <a:solidFill>
                  <a:prstClr val="black"/>
                </a:solidFill>
                <a:latin typeface="Meiryo UI" panose="020B0604030504040204" pitchFamily="50" charset="-128"/>
                <a:ea typeface="Meiryo UI" panose="020B0604030504040204" pitchFamily="50" charset="-128"/>
              </a:rPr>
              <a:t>は、</a:t>
            </a:r>
            <a:r>
              <a:rPr lang="en-US" altLang="ja-JP" sz="2000" dirty="0" smtClean="0">
                <a:solidFill>
                  <a:prstClr val="black"/>
                </a:solidFill>
                <a:latin typeface="Meiryo UI" panose="020B0604030504040204" pitchFamily="50" charset="-128"/>
                <a:ea typeface="Meiryo UI" panose="020B0604030504040204" pitchFamily="50" charset="-128"/>
              </a:rPr>
              <a:t>SBT</a:t>
            </a:r>
            <a:r>
              <a:rPr lang="ja-JP" altLang="en-US" sz="2000" dirty="0" smtClean="0">
                <a:solidFill>
                  <a:prstClr val="black"/>
                </a:solidFill>
                <a:latin typeface="Meiryo UI" panose="020B0604030504040204" pitchFamily="50" charset="-128"/>
                <a:ea typeface="Meiryo UI" panose="020B0604030504040204" pitchFamily="50" charset="-128"/>
              </a:rPr>
              <a:t>事務局の資料に沿って気候科学に基づいた排出削減目標を</a:t>
            </a:r>
            <a:r>
              <a:rPr lang="ja-JP" altLang="en-US" sz="2000" dirty="0">
                <a:solidFill>
                  <a:prstClr val="black"/>
                </a:solidFill>
                <a:latin typeface="Meiryo UI" panose="020B0604030504040204" pitchFamily="50" charset="-128"/>
                <a:ea typeface="Meiryo UI" panose="020B0604030504040204" pitchFamily="50" charset="-128"/>
              </a:rPr>
              <a:t>設定</a:t>
            </a:r>
            <a:r>
              <a:rPr lang="ja-JP" altLang="en-US" sz="2000" dirty="0" smtClean="0">
                <a:solidFill>
                  <a:prstClr val="black"/>
                </a:solidFill>
                <a:latin typeface="Meiryo UI" panose="020B0604030504040204" pitchFamily="50" charset="-128"/>
                <a:ea typeface="Meiryo UI" panose="020B0604030504040204" pitchFamily="50" charset="-128"/>
              </a:rPr>
              <a:t>しなければならない。</a:t>
            </a:r>
            <a:endParaRPr lang="en-US" altLang="ja-JP" sz="2000" dirty="0">
              <a:solidFill>
                <a:prstClr val="black"/>
              </a:solidFill>
              <a:latin typeface="Meiryo UI" panose="020B0604030504040204" pitchFamily="50" charset="-128"/>
              <a:ea typeface="Meiryo UI" panose="020B0604030504040204" pitchFamily="50" charset="-128"/>
            </a:endParaRPr>
          </a:p>
          <a:p>
            <a:pPr marL="438150" eaLnBrk="1" hangingPunct="1">
              <a:spcBef>
                <a:spcPts val="0"/>
              </a:spcBef>
              <a:defRPr/>
            </a:pPr>
            <a:endParaRPr lang="en-US" altLang="ja-JP" sz="1800" dirty="0">
              <a:solidFill>
                <a:srgbClr val="000000"/>
              </a:solidFill>
              <a:latin typeface="Meiryo UI" panose="020B0604030504040204" pitchFamily="50" charset="-128"/>
              <a:ea typeface="Meiryo UI" panose="020B0604030504040204" pitchFamily="50" charset="-128"/>
            </a:endParaRPr>
          </a:p>
          <a:p>
            <a:pPr marL="444500" indent="-182563" eaLnBrk="1" hangingPunct="1">
              <a:spcBef>
                <a:spcPts val="0"/>
              </a:spcBef>
              <a:defRPr/>
            </a:pPr>
            <a:r>
              <a:rPr lang="en-US" altLang="ja-JP" sz="1800" dirty="0" smtClean="0">
                <a:solidFill>
                  <a:srgbClr val="000000"/>
                </a:solidFill>
                <a:latin typeface="Meiryo UI" panose="020B0604030504040204" pitchFamily="50" charset="-128"/>
                <a:ea typeface="Meiryo UI" panose="020B0604030504040204" pitchFamily="50" charset="-128"/>
              </a:rPr>
              <a:t>※</a:t>
            </a:r>
            <a:r>
              <a:rPr lang="ja-JP" altLang="en-US" sz="1800" dirty="0" smtClean="0">
                <a:solidFill>
                  <a:srgbClr val="000000"/>
                </a:solidFill>
                <a:latin typeface="Meiryo UI" panose="020B0604030504040204" pitchFamily="50" charset="-128"/>
                <a:ea typeface="Meiryo UI" panose="020B0604030504040204" pitchFamily="50" charset="-128"/>
              </a:rPr>
              <a:t>対象範囲を支払額で測る場合、企業はバウンダリ基準（</a:t>
            </a:r>
            <a:r>
              <a:rPr lang="en-US" altLang="ja-JP" sz="1800" dirty="0" smtClean="0">
                <a:solidFill>
                  <a:srgbClr val="000000"/>
                </a:solidFill>
                <a:latin typeface="Meiryo UI" panose="020B0604030504040204" pitchFamily="50" charset="-128"/>
                <a:ea typeface="Meiryo UI" panose="020B0604030504040204" pitchFamily="50" charset="-128"/>
              </a:rPr>
              <a:t>P.120,4</a:t>
            </a:r>
            <a:r>
              <a:rPr lang="ja-JP" altLang="en-US" sz="1800" dirty="0" smtClean="0">
                <a:solidFill>
                  <a:srgbClr val="000000"/>
                </a:solidFill>
                <a:latin typeface="Meiryo UI" panose="020B0604030504040204" pitchFamily="50" charset="-128"/>
                <a:ea typeface="Meiryo UI" panose="020B0604030504040204" pitchFamily="50" charset="-128"/>
              </a:rPr>
              <a:t>項目目）が準拠されていることを示す妥当性確認のため、その支払額に関連した排出量範囲の見積もりを提供することが推奨される。</a:t>
            </a:r>
            <a:endParaRPr lang="en-US" altLang="ja-JP"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75121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参考</a:t>
            </a:r>
            <a:r>
              <a:rPr kumimoji="1" lang="en-US" altLang="ja-JP" dirty="0" smtClean="0"/>
              <a:t>】</a:t>
            </a:r>
            <a:r>
              <a:rPr kumimoji="1" lang="ja-JP" altLang="en-US" dirty="0" smtClean="0"/>
              <a:t>中小企業向け</a:t>
            </a:r>
            <a:r>
              <a:rPr kumimoji="1" lang="en-US" altLang="ja-JP" dirty="0" smtClean="0"/>
              <a:t>SBT</a:t>
            </a:r>
            <a:endParaRPr kumimoji="1" lang="ja-JP" altLang="en-US" dirty="0"/>
          </a:p>
        </p:txBody>
      </p:sp>
      <p:sp>
        <p:nvSpPr>
          <p:cNvPr id="4" name="コンテンツ プレースホルダー 2"/>
          <p:cNvSpPr txBox="1">
            <a:spLocks/>
          </p:cNvSpPr>
          <p:nvPr/>
        </p:nvSpPr>
        <p:spPr>
          <a:xfrm>
            <a:off x="557489" y="1327376"/>
            <a:ext cx="9469052" cy="60539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600"/>
              </a:spcBef>
            </a:pPr>
            <a:r>
              <a:rPr lang="en-US" altLang="ja-JP" sz="2400" dirty="0" smtClean="0">
                <a:solidFill>
                  <a:prstClr val="black"/>
                </a:solidFill>
                <a:latin typeface="Meiryo UI" panose="020B0604030504040204" pitchFamily="50" charset="-128"/>
              </a:rPr>
              <a:t>SBT</a:t>
            </a:r>
            <a:r>
              <a:rPr lang="ja-JP" altLang="en-US" sz="2400" dirty="0" smtClean="0">
                <a:solidFill>
                  <a:prstClr val="black"/>
                </a:solidFill>
                <a:latin typeface="Meiryo UI" panose="020B0604030504040204" pitchFamily="50" charset="-128"/>
              </a:rPr>
              <a:t>事務局が中小企業の目標設定に向けて独自のガイドラインを設定。通常の</a:t>
            </a:r>
            <a:r>
              <a:rPr lang="en-US" altLang="ja-JP" sz="2400" dirty="0" smtClean="0">
                <a:solidFill>
                  <a:prstClr val="black"/>
                </a:solidFill>
                <a:latin typeface="Meiryo UI" panose="020B0604030504040204" pitchFamily="50" charset="-128"/>
              </a:rPr>
              <a:t>SBT</a:t>
            </a:r>
            <a:r>
              <a:rPr lang="ja-JP" altLang="en-US" sz="2400" dirty="0" smtClean="0">
                <a:solidFill>
                  <a:prstClr val="black"/>
                </a:solidFill>
                <a:latin typeface="Meiryo UI" panose="020B0604030504040204" pitchFamily="50" charset="-128"/>
              </a:rPr>
              <a:t>との違いは下記の通り</a:t>
            </a:r>
            <a:endParaRPr lang="en-US" altLang="ja-JP" sz="2000" dirty="0" smtClean="0">
              <a:solidFill>
                <a:prstClr val="black"/>
              </a:solidFill>
              <a:latin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218661"/>
              </p:ext>
            </p:extLst>
          </p:nvPr>
        </p:nvGraphicFramePr>
        <p:xfrm>
          <a:off x="468015" y="2152108"/>
          <a:ext cx="9647999" cy="5120640"/>
        </p:xfrm>
        <a:graphic>
          <a:graphicData uri="http://schemas.openxmlformats.org/drawingml/2006/table">
            <a:tbl>
              <a:tblPr firstRow="1" bandRow="1"/>
              <a:tblGrid>
                <a:gridCol w="1404329"/>
                <a:gridCol w="4121835"/>
                <a:gridCol w="4121835"/>
              </a:tblGrid>
              <a:tr h="34633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800" b="1" dirty="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b="1" dirty="0" smtClean="0">
                          <a:solidFill>
                            <a:schemeClr val="bg1"/>
                          </a:solidFill>
                          <a:latin typeface="+mn-ea"/>
                          <a:ea typeface="+mn-ea"/>
                        </a:rPr>
                        <a:t>中小企業向け</a:t>
                      </a:r>
                      <a:r>
                        <a:rPr kumimoji="1" lang="en-US" altLang="ja-JP" sz="1800" b="1" dirty="0" smtClean="0">
                          <a:solidFill>
                            <a:schemeClr val="bg1"/>
                          </a:solidFill>
                          <a:latin typeface="+mn-ea"/>
                          <a:ea typeface="+mn-ea"/>
                        </a:rPr>
                        <a:t>SBT</a:t>
                      </a:r>
                      <a:endParaRPr kumimoji="1" lang="ja-JP" altLang="en-US" sz="1800" b="1" dirty="0" smtClean="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b="1" dirty="0" smtClean="0">
                          <a:solidFill>
                            <a:schemeClr val="bg1"/>
                          </a:solidFill>
                          <a:latin typeface="+mn-ea"/>
                          <a:ea typeface="+mn-ea"/>
                        </a:rPr>
                        <a:t>＜参考＞通常</a:t>
                      </a:r>
                      <a:r>
                        <a:rPr kumimoji="1" lang="en-US" altLang="ja-JP" sz="1800" b="1" dirty="0" smtClean="0">
                          <a:solidFill>
                            <a:schemeClr val="bg1"/>
                          </a:solidFill>
                          <a:latin typeface="+mn-ea"/>
                          <a:ea typeface="+mn-ea"/>
                        </a:rPr>
                        <a:t>SBT</a:t>
                      </a:r>
                      <a:endParaRPr kumimoji="1" lang="ja-JP" altLang="en-US" sz="1800" b="1" dirty="0" smtClean="0">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4906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smtClean="0">
                          <a:solidFill>
                            <a:schemeClr val="tx1"/>
                          </a:solidFill>
                          <a:latin typeface="+mn-ea"/>
                          <a:ea typeface="+mn-ea"/>
                        </a:rPr>
                        <a:t>対象</a:t>
                      </a:r>
                      <a:endParaRPr kumimoji="1" lang="ja-JP" altLang="en-US" sz="18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smtClean="0">
                          <a:solidFill>
                            <a:schemeClr val="tx1"/>
                          </a:solidFill>
                          <a:latin typeface="+mn-ea"/>
                          <a:ea typeface="+mn-ea"/>
                        </a:rPr>
                        <a:t>以下を満たす企業</a:t>
                      </a:r>
                      <a:endParaRPr kumimoji="1" lang="en-US" altLang="ja-JP" sz="1400" b="0" dirty="0" smtClean="0">
                        <a:solidFill>
                          <a:schemeClr val="tx1"/>
                        </a:solidFill>
                        <a:latin typeface="+mn-ea"/>
                        <a:ea typeface="+mn-ea"/>
                      </a:endParaRPr>
                    </a:p>
                    <a:p>
                      <a:r>
                        <a:rPr kumimoji="1" lang="ja-JP" altLang="en-US" sz="1400" b="0" dirty="0" smtClean="0">
                          <a:solidFill>
                            <a:schemeClr val="tx1"/>
                          </a:solidFill>
                          <a:latin typeface="+mn-ea"/>
                          <a:ea typeface="+mn-ea"/>
                        </a:rPr>
                        <a:t>・従業員</a:t>
                      </a:r>
                      <a:r>
                        <a:rPr kumimoji="1" lang="en-US" altLang="ja-JP" sz="1400" b="0" dirty="0" smtClean="0">
                          <a:solidFill>
                            <a:schemeClr val="tx1"/>
                          </a:solidFill>
                          <a:latin typeface="+mn-ea"/>
                          <a:ea typeface="+mn-ea"/>
                        </a:rPr>
                        <a:t>500</a:t>
                      </a:r>
                      <a:r>
                        <a:rPr kumimoji="1" lang="ja-JP" altLang="en-US" sz="1400" b="0" dirty="0" smtClean="0">
                          <a:solidFill>
                            <a:schemeClr val="tx1"/>
                          </a:solidFill>
                          <a:latin typeface="+mn-ea"/>
                          <a:ea typeface="+mn-ea"/>
                        </a:rPr>
                        <a:t>人未満・非子会社・独立系企業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smtClean="0">
                          <a:solidFill>
                            <a:schemeClr val="tx1"/>
                          </a:solidFill>
                          <a:latin typeface="+mn-ea"/>
                          <a:ea typeface="+mn-ea"/>
                        </a:rPr>
                        <a:t>特になし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906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smtClean="0">
                          <a:solidFill>
                            <a:schemeClr val="tx1"/>
                          </a:solidFill>
                          <a:latin typeface="+mn-ea"/>
                          <a:ea typeface="+mn-ea"/>
                        </a:rPr>
                        <a:t>目標年</a:t>
                      </a:r>
                      <a:endParaRPr kumimoji="1" lang="ja-JP" altLang="en-US" sz="18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dirty="0" smtClean="0">
                          <a:solidFill>
                            <a:schemeClr val="tx1"/>
                          </a:solidFill>
                          <a:latin typeface="+mn-ea"/>
                          <a:ea typeface="+mn-ea"/>
                        </a:rPr>
                        <a:t>2030</a:t>
                      </a:r>
                      <a:r>
                        <a:rPr kumimoji="1" lang="ja-JP" altLang="en-US" sz="1400" b="0" dirty="0" smtClean="0">
                          <a:solidFill>
                            <a:schemeClr val="tx1"/>
                          </a:solidFill>
                          <a:latin typeface="+mn-ea"/>
                          <a:ea typeface="+mn-ea"/>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smtClean="0">
                          <a:solidFill>
                            <a:schemeClr val="tx1"/>
                          </a:solidFill>
                          <a:latin typeface="+mn-ea"/>
                          <a:ea typeface="+mn-ea"/>
                        </a:rPr>
                        <a:t>公式申請年から、</a:t>
                      </a:r>
                      <a:endParaRPr kumimoji="1" lang="en-US" altLang="ja-JP" sz="1400" b="0" dirty="0" smtClean="0">
                        <a:solidFill>
                          <a:schemeClr val="tx1"/>
                        </a:solidFill>
                        <a:latin typeface="+mn-ea"/>
                        <a:ea typeface="+mn-ea"/>
                      </a:endParaRPr>
                    </a:p>
                    <a:p>
                      <a:r>
                        <a:rPr kumimoji="1" lang="en-US" altLang="ja-JP" sz="1400" b="0" u="none" dirty="0" smtClean="0">
                          <a:solidFill>
                            <a:srgbClr val="FF0000"/>
                          </a:solidFill>
                          <a:latin typeface="+mn-ea"/>
                          <a:ea typeface="+mn-ea"/>
                        </a:rPr>
                        <a:t>5</a:t>
                      </a:r>
                      <a:r>
                        <a:rPr kumimoji="1" lang="ja-JP" altLang="en-US" sz="1400" b="0" u="none" dirty="0" smtClean="0">
                          <a:solidFill>
                            <a:srgbClr val="FF0000"/>
                          </a:solidFill>
                          <a:latin typeface="+mn-ea"/>
                          <a:ea typeface="+mn-ea"/>
                        </a:rPr>
                        <a:t>年以上先、</a:t>
                      </a:r>
                      <a:r>
                        <a:rPr kumimoji="1" lang="en-US" altLang="ja-JP" sz="1400" b="0" u="none" dirty="0" smtClean="0">
                          <a:solidFill>
                            <a:srgbClr val="FF0000"/>
                          </a:solidFill>
                          <a:latin typeface="+mn-ea"/>
                          <a:ea typeface="+mn-ea"/>
                        </a:rPr>
                        <a:t>15</a:t>
                      </a:r>
                      <a:r>
                        <a:rPr kumimoji="1" lang="ja-JP" altLang="en-US" sz="1400" b="0" u="none" dirty="0" smtClean="0">
                          <a:solidFill>
                            <a:srgbClr val="FF0000"/>
                          </a:solidFill>
                          <a:latin typeface="+mn-ea"/>
                          <a:ea typeface="+mn-ea"/>
                        </a:rPr>
                        <a:t>年以内の任意年</a:t>
                      </a:r>
                      <a:endParaRPr kumimoji="1" lang="ja-JP" altLang="en-US" sz="1400" b="0" dirty="0" smtClean="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5713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smtClean="0">
                          <a:solidFill>
                            <a:schemeClr val="tx1"/>
                          </a:solidFill>
                          <a:latin typeface="+mn-ea"/>
                          <a:ea typeface="+mn-ea"/>
                        </a:rPr>
                        <a:t>基準年</a:t>
                      </a:r>
                      <a:endParaRPr kumimoji="1" lang="ja-JP" altLang="en-US" sz="18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dirty="0" smtClean="0">
                          <a:solidFill>
                            <a:schemeClr val="tx1"/>
                          </a:solidFill>
                          <a:latin typeface="+mn-ea"/>
                          <a:ea typeface="+mn-ea"/>
                        </a:rPr>
                        <a:t>2018</a:t>
                      </a:r>
                      <a:r>
                        <a:rPr kumimoji="1" lang="ja-JP" altLang="en-US" sz="1400" b="0" dirty="0" smtClean="0">
                          <a:solidFill>
                            <a:schemeClr val="tx1"/>
                          </a:solidFill>
                          <a:latin typeface="+mn-ea"/>
                          <a:ea typeface="+mn-ea"/>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smtClean="0">
                          <a:solidFill>
                            <a:schemeClr val="tx1"/>
                          </a:solidFill>
                          <a:latin typeface="+mn-ea"/>
                          <a:ea typeface="+mn-ea"/>
                        </a:rPr>
                        <a:t>最新のデータが得られる年での設定を推奨</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6926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smtClean="0">
                          <a:solidFill>
                            <a:schemeClr val="tx1"/>
                          </a:solidFill>
                          <a:latin typeface="+mn-ea"/>
                          <a:ea typeface="+mn-ea"/>
                        </a:rPr>
                        <a:t>削減対象範囲</a:t>
                      </a:r>
                      <a:endParaRPr kumimoji="1" lang="ja-JP" altLang="en-US" sz="18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u="none" dirty="0" smtClean="0">
                          <a:solidFill>
                            <a:srgbClr val="FF0000"/>
                          </a:solidFill>
                          <a:latin typeface="+mn-ea"/>
                          <a:ea typeface="+mn-ea"/>
                        </a:rPr>
                        <a:t>Scope1,2</a:t>
                      </a:r>
                      <a:r>
                        <a:rPr kumimoji="1" lang="ja-JP" altLang="en-US" sz="1400" b="0" u="none" dirty="0" smtClean="0">
                          <a:solidFill>
                            <a:srgbClr val="FF0000"/>
                          </a:solidFill>
                          <a:latin typeface="+mn-ea"/>
                          <a:ea typeface="+mn-ea"/>
                        </a:rPr>
                        <a:t>排出量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u="none" dirty="0" smtClean="0">
                          <a:solidFill>
                            <a:srgbClr val="FF0000"/>
                          </a:solidFill>
                          <a:latin typeface="+mn-ea"/>
                          <a:ea typeface="+mn-ea"/>
                        </a:rPr>
                        <a:t>Scope1,2,3</a:t>
                      </a:r>
                      <a:r>
                        <a:rPr kumimoji="1" lang="ja-JP" altLang="en-US" sz="1400" b="0" u="none" dirty="0" smtClean="0">
                          <a:solidFill>
                            <a:srgbClr val="FF0000"/>
                          </a:solidFill>
                          <a:latin typeface="+mn-ea"/>
                          <a:ea typeface="+mn-ea"/>
                        </a:rPr>
                        <a:t>排出量。但し、</a:t>
                      </a:r>
                      <a:r>
                        <a:rPr kumimoji="1" lang="en-US" altLang="ja-JP" sz="1400" b="0" u="none" dirty="0" smtClean="0">
                          <a:solidFill>
                            <a:srgbClr val="FF0000"/>
                          </a:solidFill>
                          <a:latin typeface="+mn-ea"/>
                          <a:ea typeface="+mn-ea"/>
                        </a:rPr>
                        <a:t>Scope3</a:t>
                      </a:r>
                      <a:r>
                        <a:rPr kumimoji="1" lang="ja-JP" altLang="en-US" sz="1400" b="0" u="none" dirty="0" smtClean="0">
                          <a:solidFill>
                            <a:srgbClr val="FF0000"/>
                          </a:solidFill>
                          <a:latin typeface="+mn-ea"/>
                          <a:ea typeface="+mn-ea"/>
                        </a:rPr>
                        <a:t>が</a:t>
                      </a:r>
                      <a:r>
                        <a:rPr kumimoji="1" lang="en-US" altLang="ja-JP" sz="1400" b="0" u="none" dirty="0" smtClean="0">
                          <a:solidFill>
                            <a:srgbClr val="FF0000"/>
                          </a:solidFill>
                          <a:latin typeface="+mn-ea"/>
                          <a:ea typeface="+mn-ea"/>
                        </a:rPr>
                        <a:t>Scope1</a:t>
                      </a:r>
                      <a:r>
                        <a:rPr kumimoji="1" lang="ja-JP" altLang="en-US" sz="1400" b="0" u="none" dirty="0" smtClean="0">
                          <a:solidFill>
                            <a:srgbClr val="FF0000"/>
                          </a:solidFill>
                          <a:latin typeface="+mn-ea"/>
                          <a:ea typeface="+mn-ea"/>
                        </a:rPr>
                        <a:t>～</a:t>
                      </a:r>
                      <a:r>
                        <a:rPr kumimoji="1" lang="en-US" altLang="ja-JP" sz="1400" b="0" u="none" dirty="0" smtClean="0">
                          <a:solidFill>
                            <a:srgbClr val="FF0000"/>
                          </a:solidFill>
                          <a:latin typeface="+mn-ea"/>
                          <a:ea typeface="+mn-ea"/>
                        </a:rPr>
                        <a:t>3</a:t>
                      </a:r>
                      <a:r>
                        <a:rPr kumimoji="1" lang="ja-JP" altLang="en-US" sz="1400" b="0" u="none" dirty="0" smtClean="0">
                          <a:solidFill>
                            <a:srgbClr val="FF0000"/>
                          </a:solidFill>
                          <a:latin typeface="+mn-ea"/>
                          <a:ea typeface="+mn-ea"/>
                        </a:rPr>
                        <a:t>の合計の</a:t>
                      </a:r>
                      <a:r>
                        <a:rPr kumimoji="1" lang="en-US" altLang="ja-JP" sz="1400" b="0" u="none" dirty="0" smtClean="0">
                          <a:solidFill>
                            <a:srgbClr val="FF0000"/>
                          </a:solidFill>
                          <a:latin typeface="+mn-ea"/>
                          <a:ea typeface="+mn-ea"/>
                        </a:rPr>
                        <a:t>40</a:t>
                      </a:r>
                      <a:r>
                        <a:rPr kumimoji="1" lang="ja-JP" altLang="en-US" sz="1400" b="0" u="none" dirty="0" smtClean="0">
                          <a:solidFill>
                            <a:srgbClr val="FF0000"/>
                          </a:solidFill>
                          <a:latin typeface="+mn-ea"/>
                          <a:ea typeface="+mn-ea"/>
                        </a:rPr>
                        <a:t>％を超えない場合には、</a:t>
                      </a:r>
                      <a:r>
                        <a:rPr kumimoji="1" lang="en-US" altLang="ja-JP" sz="1400" b="0" u="none" dirty="0" smtClean="0">
                          <a:solidFill>
                            <a:srgbClr val="FF0000"/>
                          </a:solidFill>
                          <a:latin typeface="+mn-ea"/>
                          <a:ea typeface="+mn-ea"/>
                        </a:rPr>
                        <a:t>Scope3</a:t>
                      </a:r>
                      <a:r>
                        <a:rPr kumimoji="1" lang="ja-JP" altLang="en-US" sz="1400" b="0" u="none" dirty="0" smtClean="0">
                          <a:solidFill>
                            <a:srgbClr val="FF0000"/>
                          </a:solidFill>
                          <a:latin typeface="+mn-ea"/>
                          <a:ea typeface="+mn-ea"/>
                        </a:rPr>
                        <a:t>目標設定の必要は</a:t>
                      </a:r>
                      <a:r>
                        <a:rPr kumimoji="1" lang="ja-JP" altLang="en-US" sz="1400" b="0" u="none" dirty="0" err="1" smtClean="0">
                          <a:solidFill>
                            <a:srgbClr val="FF0000"/>
                          </a:solidFill>
                          <a:latin typeface="+mn-ea"/>
                          <a:ea typeface="+mn-ea"/>
                        </a:rPr>
                        <a:t>無し</a:t>
                      </a:r>
                      <a:endParaRPr kumimoji="1" lang="ja-JP" altLang="en-US" sz="1400" b="0" u="none" dirty="0" smtClean="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09671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smtClean="0">
                          <a:solidFill>
                            <a:schemeClr val="tx1"/>
                          </a:solidFill>
                          <a:latin typeface="+mn-ea"/>
                          <a:ea typeface="+mn-ea"/>
                        </a:rPr>
                        <a:t>目標レベル</a:t>
                      </a:r>
                      <a:endParaRPr kumimoji="1" lang="ja-JP" altLang="en-US" sz="18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400" b="0" u="none" dirty="0" smtClean="0">
                          <a:solidFill>
                            <a:schemeClr val="tx1"/>
                          </a:solidFill>
                          <a:latin typeface="+mn-ea"/>
                          <a:ea typeface="+mn-ea"/>
                        </a:rPr>
                        <a:t>以下の</a:t>
                      </a:r>
                      <a:r>
                        <a:rPr kumimoji="1" lang="en-US" altLang="ja-JP" sz="1400" b="0" u="none" dirty="0" smtClean="0">
                          <a:solidFill>
                            <a:schemeClr val="tx1"/>
                          </a:solidFill>
                          <a:latin typeface="+mn-ea"/>
                          <a:ea typeface="+mn-ea"/>
                        </a:rPr>
                        <a:t>2</a:t>
                      </a:r>
                      <a:r>
                        <a:rPr kumimoji="1" lang="ja-JP" altLang="en-US" sz="1400" b="0" u="none" dirty="0" err="1" smtClean="0">
                          <a:solidFill>
                            <a:schemeClr val="tx1"/>
                          </a:solidFill>
                          <a:latin typeface="+mn-ea"/>
                          <a:ea typeface="+mn-ea"/>
                        </a:rPr>
                        <a:t>つの</a:t>
                      </a:r>
                      <a:r>
                        <a:rPr kumimoji="1" lang="ja-JP" altLang="en-US" sz="1400" b="0" u="none" dirty="0" smtClean="0">
                          <a:solidFill>
                            <a:schemeClr val="tx1"/>
                          </a:solidFill>
                          <a:latin typeface="+mn-ea"/>
                          <a:ea typeface="+mn-ea"/>
                        </a:rPr>
                        <a:t>オプションから</a:t>
                      </a:r>
                      <a:r>
                        <a:rPr kumimoji="1" lang="ja-JP" altLang="en-US" sz="1400" b="0" u="none" dirty="0" smtClean="0">
                          <a:solidFill>
                            <a:srgbClr val="FF0000"/>
                          </a:solidFill>
                          <a:latin typeface="+mn-ea"/>
                          <a:ea typeface="+mn-ea"/>
                        </a:rPr>
                        <a:t>選択</a:t>
                      </a:r>
                      <a:endParaRPr kumimoji="1" lang="en-US" altLang="ja-JP" sz="1400" b="0" u="none" dirty="0" smtClean="0">
                        <a:solidFill>
                          <a:srgbClr val="FF0000"/>
                        </a:solidFill>
                        <a:latin typeface="+mn-ea"/>
                        <a:ea typeface="+mn-ea"/>
                      </a:endParaRPr>
                    </a:p>
                    <a:p>
                      <a:pPr marL="0" indent="0">
                        <a:buFont typeface="Wingdings" panose="05000000000000000000" pitchFamily="2" charset="2"/>
                        <a:buNone/>
                      </a:pPr>
                      <a:r>
                        <a:rPr kumimoji="1" lang="ja-JP" altLang="en-US" sz="1400" b="0" u="none" dirty="0" smtClean="0">
                          <a:solidFill>
                            <a:srgbClr val="FF0000"/>
                          </a:solidFill>
                          <a:latin typeface="+mn-ea"/>
                          <a:ea typeface="+mn-ea"/>
                        </a:rPr>
                        <a:t>■</a:t>
                      </a:r>
                      <a:r>
                        <a:rPr kumimoji="1" lang="en-US" altLang="ja-JP" sz="1400" b="0" u="none" dirty="0" smtClean="0">
                          <a:solidFill>
                            <a:srgbClr val="FF0000"/>
                          </a:solidFill>
                          <a:latin typeface="+mn-ea"/>
                          <a:ea typeface="+mn-ea"/>
                        </a:rPr>
                        <a:t>Well</a:t>
                      </a:r>
                      <a:r>
                        <a:rPr kumimoji="1" lang="en-US" altLang="ja-JP" sz="1400" b="0" u="none" baseline="0" dirty="0" smtClean="0">
                          <a:solidFill>
                            <a:srgbClr val="FF0000"/>
                          </a:solidFill>
                          <a:latin typeface="+mn-ea"/>
                          <a:ea typeface="+mn-ea"/>
                        </a:rPr>
                        <a:t> </a:t>
                      </a:r>
                      <a:r>
                        <a:rPr kumimoji="1" lang="en-US" altLang="ja-JP" sz="1400" b="0" u="none" dirty="0" smtClean="0">
                          <a:solidFill>
                            <a:srgbClr val="FF0000"/>
                          </a:solidFill>
                          <a:latin typeface="+mn-ea"/>
                          <a:ea typeface="+mn-ea"/>
                        </a:rPr>
                        <a:t>below 2</a:t>
                      </a:r>
                      <a:r>
                        <a:rPr kumimoji="1" lang="ja-JP" altLang="en-US" sz="1400" b="0" u="none" dirty="0" smtClean="0">
                          <a:solidFill>
                            <a:srgbClr val="FF0000"/>
                          </a:solidFill>
                          <a:latin typeface="+mn-ea"/>
                          <a:ea typeface="+mn-ea"/>
                        </a:rPr>
                        <a:t>℃</a:t>
                      </a:r>
                      <a:endParaRPr kumimoji="1" lang="en-US" altLang="ja-JP" sz="1400" b="0" u="none" dirty="0" smtClean="0">
                        <a:solidFill>
                          <a:srgbClr val="FF0000"/>
                        </a:solidFill>
                        <a:latin typeface="+mn-ea"/>
                        <a:ea typeface="+mn-ea"/>
                      </a:endParaRPr>
                    </a:p>
                    <a:p>
                      <a:pPr marL="0" indent="0">
                        <a:buFont typeface="Wingdings" panose="05000000000000000000" pitchFamily="2" charset="2"/>
                        <a:buNone/>
                      </a:pPr>
                      <a:r>
                        <a:rPr kumimoji="1" lang="en-US" altLang="ja-JP" sz="1400" b="0" u="none" dirty="0" smtClean="0">
                          <a:solidFill>
                            <a:srgbClr val="FF0000"/>
                          </a:solidFill>
                          <a:latin typeface="+mn-ea"/>
                          <a:ea typeface="+mn-ea"/>
                        </a:rPr>
                        <a:t> Scope1,2</a:t>
                      </a:r>
                      <a:r>
                        <a:rPr kumimoji="1" lang="ja-JP" altLang="en-US" sz="1400" b="0" u="none" dirty="0" smtClean="0">
                          <a:solidFill>
                            <a:srgbClr val="FF0000"/>
                          </a:solidFill>
                          <a:latin typeface="+mn-ea"/>
                          <a:ea typeface="+mn-ea"/>
                        </a:rPr>
                        <a:t>を</a:t>
                      </a:r>
                      <a:r>
                        <a:rPr kumimoji="1" lang="en-US" altLang="ja-JP" sz="1400" b="0" u="none" dirty="0" smtClean="0">
                          <a:solidFill>
                            <a:srgbClr val="FF0000"/>
                          </a:solidFill>
                          <a:latin typeface="+mn-ea"/>
                          <a:ea typeface="+mn-ea"/>
                        </a:rPr>
                        <a:t>30%</a:t>
                      </a:r>
                      <a:r>
                        <a:rPr kumimoji="1" lang="ja-JP" altLang="en-US" sz="1400" b="0" u="none" dirty="0" smtClean="0">
                          <a:solidFill>
                            <a:srgbClr val="FF0000"/>
                          </a:solidFill>
                          <a:latin typeface="+mn-ea"/>
                          <a:ea typeface="+mn-ea"/>
                        </a:rPr>
                        <a:t>削減、</a:t>
                      </a:r>
                      <a:r>
                        <a:rPr kumimoji="1" lang="en-US" altLang="ja-JP" sz="1400" b="0" u="none" dirty="0" smtClean="0">
                          <a:solidFill>
                            <a:srgbClr val="FF0000"/>
                          </a:solidFill>
                          <a:latin typeface="+mn-ea"/>
                          <a:ea typeface="+mn-ea"/>
                        </a:rPr>
                        <a:t>Scope3</a:t>
                      </a:r>
                      <a:r>
                        <a:rPr kumimoji="1" lang="ja-JP" altLang="en-US" sz="1400" b="0" u="none" dirty="0" smtClean="0">
                          <a:solidFill>
                            <a:srgbClr val="FF0000"/>
                          </a:solidFill>
                          <a:latin typeface="+mn-ea"/>
                          <a:ea typeface="+mn-ea"/>
                        </a:rPr>
                        <a:t>を算定・削減</a:t>
                      </a:r>
                      <a:endParaRPr kumimoji="1" lang="en-US" altLang="ja-JP" sz="1400" b="0" u="none" dirty="0" smtClean="0">
                        <a:solidFill>
                          <a:srgbClr val="FF0000"/>
                        </a:solidFill>
                        <a:latin typeface="+mn-ea"/>
                        <a:ea typeface="+mn-ea"/>
                      </a:endParaRPr>
                    </a:p>
                    <a:p>
                      <a:pPr marL="0" indent="0">
                        <a:buFont typeface="Wingdings" panose="05000000000000000000" pitchFamily="2" charset="2"/>
                        <a:buNone/>
                      </a:pPr>
                      <a:r>
                        <a:rPr kumimoji="1" lang="ja-JP" altLang="en-US" sz="1400" b="0" u="none" dirty="0" smtClean="0">
                          <a:solidFill>
                            <a:srgbClr val="FF0000"/>
                          </a:solidFill>
                          <a:latin typeface="+mn-ea"/>
                          <a:ea typeface="+mn-ea"/>
                        </a:rPr>
                        <a:t>■</a:t>
                      </a:r>
                      <a:r>
                        <a:rPr kumimoji="1" lang="en-US" altLang="ja-JP" sz="1400" b="0" u="none" dirty="0" smtClean="0">
                          <a:solidFill>
                            <a:srgbClr val="FF0000"/>
                          </a:solidFill>
                          <a:latin typeface="+mn-ea"/>
                          <a:ea typeface="+mn-ea"/>
                        </a:rPr>
                        <a:t>1.5</a:t>
                      </a:r>
                      <a:r>
                        <a:rPr kumimoji="1" lang="ja-JP" altLang="en-US" sz="1400" b="0" u="none" dirty="0" smtClean="0">
                          <a:solidFill>
                            <a:srgbClr val="FF0000"/>
                          </a:solidFill>
                          <a:latin typeface="+mn-ea"/>
                          <a:ea typeface="+mn-ea"/>
                        </a:rPr>
                        <a:t>℃</a:t>
                      </a:r>
                      <a:endParaRPr kumimoji="1" lang="en-US" altLang="ja-JP" sz="1400" b="0" u="none" dirty="0" smtClean="0">
                        <a:solidFill>
                          <a:srgbClr val="FF0000"/>
                        </a:solidFill>
                        <a:latin typeface="+mn-ea"/>
                        <a:ea typeface="+mn-ea"/>
                      </a:endParaRPr>
                    </a:p>
                    <a:p>
                      <a:pPr marL="0" indent="0">
                        <a:buFont typeface="Wingdings" panose="05000000000000000000" pitchFamily="2" charset="2"/>
                        <a:buNone/>
                      </a:pPr>
                      <a:r>
                        <a:rPr kumimoji="1" lang="en-US" altLang="ja-JP" sz="1400" b="0" u="none" baseline="0" dirty="0" smtClean="0">
                          <a:solidFill>
                            <a:srgbClr val="FF0000"/>
                          </a:solidFill>
                          <a:latin typeface="+mn-ea"/>
                          <a:ea typeface="+mn-ea"/>
                        </a:rPr>
                        <a:t> </a:t>
                      </a:r>
                      <a:r>
                        <a:rPr kumimoji="1" lang="en-US" altLang="ja-JP" sz="1400" b="0" u="none" dirty="0" smtClean="0">
                          <a:solidFill>
                            <a:srgbClr val="FF0000"/>
                          </a:solidFill>
                          <a:latin typeface="+mn-ea"/>
                          <a:ea typeface="+mn-ea"/>
                        </a:rPr>
                        <a:t>Scope1,2</a:t>
                      </a:r>
                      <a:r>
                        <a:rPr kumimoji="1" lang="ja-JP" altLang="en-US" sz="1400" b="0" u="none" dirty="0" smtClean="0">
                          <a:solidFill>
                            <a:srgbClr val="FF0000"/>
                          </a:solidFill>
                          <a:latin typeface="+mn-ea"/>
                          <a:ea typeface="+mn-ea"/>
                        </a:rPr>
                        <a:t>を</a:t>
                      </a:r>
                      <a:r>
                        <a:rPr kumimoji="1" lang="en-US" altLang="ja-JP" sz="1400" b="0" u="none" dirty="0" smtClean="0">
                          <a:solidFill>
                            <a:srgbClr val="FF0000"/>
                          </a:solidFill>
                          <a:latin typeface="+mn-ea"/>
                          <a:ea typeface="+mn-ea"/>
                        </a:rPr>
                        <a:t>50%</a:t>
                      </a:r>
                      <a:r>
                        <a:rPr kumimoji="1" lang="ja-JP" altLang="en-US" sz="1400" b="0" u="none" dirty="0" smtClean="0">
                          <a:solidFill>
                            <a:srgbClr val="FF0000"/>
                          </a:solidFill>
                          <a:latin typeface="+mn-ea"/>
                          <a:ea typeface="+mn-ea"/>
                        </a:rPr>
                        <a:t>削減、</a:t>
                      </a:r>
                      <a:r>
                        <a:rPr kumimoji="1" lang="en-US" altLang="ja-JP" sz="1400" b="0" u="none" dirty="0" smtClean="0">
                          <a:solidFill>
                            <a:srgbClr val="FF0000"/>
                          </a:solidFill>
                          <a:latin typeface="+mn-ea"/>
                          <a:ea typeface="+mn-ea"/>
                        </a:rPr>
                        <a:t>Scope3</a:t>
                      </a:r>
                      <a:r>
                        <a:rPr kumimoji="1" lang="ja-JP" altLang="en-US" sz="1400" b="0" u="none" dirty="0" smtClean="0">
                          <a:solidFill>
                            <a:srgbClr val="FF0000"/>
                          </a:solidFill>
                          <a:latin typeface="+mn-ea"/>
                          <a:ea typeface="+mn-ea"/>
                        </a:rPr>
                        <a:t>を算定・削減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400" b="0" dirty="0" smtClean="0">
                          <a:solidFill>
                            <a:schemeClr val="tx1"/>
                          </a:solidFill>
                          <a:latin typeface="+mn-ea"/>
                          <a:ea typeface="+mn-ea"/>
                        </a:rPr>
                        <a:t>下記水準を超える削減目標を</a:t>
                      </a:r>
                      <a:r>
                        <a:rPr kumimoji="1" lang="ja-JP" altLang="en-US" sz="1400" b="0" dirty="0" smtClean="0">
                          <a:solidFill>
                            <a:srgbClr val="FF0000"/>
                          </a:solidFill>
                          <a:latin typeface="+mn-ea"/>
                          <a:ea typeface="+mn-ea"/>
                        </a:rPr>
                        <a:t>任意に設定</a:t>
                      </a:r>
                    </a:p>
                    <a:p>
                      <a:r>
                        <a:rPr kumimoji="1" lang="ja-JP" altLang="en-US" sz="1400" b="0" u="none" dirty="0" smtClean="0">
                          <a:solidFill>
                            <a:srgbClr val="FF0000"/>
                          </a:solidFill>
                          <a:latin typeface="+mn-ea"/>
                          <a:ea typeface="+mn-ea"/>
                        </a:rPr>
                        <a:t>■</a:t>
                      </a:r>
                      <a:r>
                        <a:rPr kumimoji="1" lang="en-US" altLang="ja-JP" sz="1400" b="0" u="none" dirty="0" smtClean="0">
                          <a:solidFill>
                            <a:srgbClr val="FF0000"/>
                          </a:solidFill>
                          <a:latin typeface="+mn-ea"/>
                          <a:ea typeface="+mn-ea"/>
                        </a:rPr>
                        <a:t>Well below 2℃</a:t>
                      </a:r>
                      <a:r>
                        <a:rPr kumimoji="1" lang="ja-JP" altLang="en-US" sz="1400" b="0" u="none" dirty="0" smtClean="0">
                          <a:solidFill>
                            <a:srgbClr val="FF0000"/>
                          </a:solidFill>
                          <a:latin typeface="+mn-ea"/>
                          <a:ea typeface="+mn-ea"/>
                        </a:rPr>
                        <a:t>（必須）</a:t>
                      </a:r>
                      <a:endParaRPr kumimoji="1" lang="en-US" altLang="ja-JP" sz="1400" b="0" u="none" dirty="0" smtClean="0">
                        <a:solidFill>
                          <a:srgbClr val="FF0000"/>
                        </a:solidFill>
                        <a:latin typeface="+mn-ea"/>
                        <a:ea typeface="+mn-ea"/>
                      </a:endParaRPr>
                    </a:p>
                    <a:p>
                      <a:r>
                        <a:rPr kumimoji="1" lang="ja-JP" altLang="en-US" sz="1400" b="0" u="none" baseline="0" dirty="0" smtClean="0">
                          <a:solidFill>
                            <a:srgbClr val="FF0000"/>
                          </a:solidFill>
                          <a:latin typeface="+mn-ea"/>
                          <a:ea typeface="+mn-ea"/>
                        </a:rPr>
                        <a:t> </a:t>
                      </a:r>
                      <a:r>
                        <a:rPr kumimoji="1" lang="ja-JP" altLang="en-US" sz="1400" b="0" u="none" dirty="0" smtClean="0">
                          <a:solidFill>
                            <a:srgbClr val="FF0000"/>
                          </a:solidFill>
                          <a:latin typeface="+mn-ea"/>
                          <a:ea typeface="+mn-ea"/>
                        </a:rPr>
                        <a:t>少なくとも年</a:t>
                      </a:r>
                      <a:r>
                        <a:rPr kumimoji="1" lang="en-US" altLang="ja-JP" sz="1400" b="0" u="none" dirty="0" smtClean="0">
                          <a:solidFill>
                            <a:srgbClr val="FF0000"/>
                          </a:solidFill>
                          <a:latin typeface="+mn-ea"/>
                          <a:ea typeface="+mn-ea"/>
                        </a:rPr>
                        <a:t>2.5</a:t>
                      </a:r>
                      <a:r>
                        <a:rPr kumimoji="1" lang="ja-JP" altLang="en-US" sz="1400" b="0" u="none" dirty="0" smtClean="0">
                          <a:solidFill>
                            <a:srgbClr val="FF0000"/>
                          </a:solidFill>
                          <a:latin typeface="+mn-ea"/>
                          <a:ea typeface="+mn-ea"/>
                        </a:rPr>
                        <a:t>％削減</a:t>
                      </a:r>
                    </a:p>
                    <a:p>
                      <a:r>
                        <a:rPr kumimoji="1" lang="ja-JP" altLang="en-US" sz="1400" b="0" u="none" dirty="0" smtClean="0">
                          <a:solidFill>
                            <a:srgbClr val="FF0000"/>
                          </a:solidFill>
                          <a:latin typeface="+mn-ea"/>
                          <a:ea typeface="+mn-ea"/>
                        </a:rPr>
                        <a:t>■</a:t>
                      </a:r>
                      <a:r>
                        <a:rPr kumimoji="1" lang="en-US" altLang="ja-JP" sz="1400" b="0" u="none" dirty="0" smtClean="0">
                          <a:solidFill>
                            <a:srgbClr val="FF0000"/>
                          </a:solidFill>
                          <a:latin typeface="+mn-ea"/>
                          <a:ea typeface="+mn-ea"/>
                        </a:rPr>
                        <a:t>1.5℃</a:t>
                      </a:r>
                      <a:r>
                        <a:rPr kumimoji="1" lang="ja-JP" altLang="en-US" sz="1400" b="0" u="none" dirty="0" smtClean="0">
                          <a:solidFill>
                            <a:srgbClr val="FF0000"/>
                          </a:solidFill>
                          <a:latin typeface="+mn-ea"/>
                          <a:ea typeface="+mn-ea"/>
                        </a:rPr>
                        <a:t>（推奨）</a:t>
                      </a:r>
                      <a:endParaRPr kumimoji="1" lang="en-US" altLang="ja-JP" sz="1400" b="0" u="none" dirty="0" smtClean="0">
                        <a:solidFill>
                          <a:srgbClr val="FF0000"/>
                        </a:solidFill>
                        <a:latin typeface="+mn-ea"/>
                        <a:ea typeface="+mn-ea"/>
                      </a:endParaRPr>
                    </a:p>
                    <a:p>
                      <a:r>
                        <a:rPr kumimoji="1" lang="ja-JP" altLang="en-US" sz="1400" b="0" u="none" baseline="0" dirty="0" smtClean="0">
                          <a:solidFill>
                            <a:srgbClr val="FF0000"/>
                          </a:solidFill>
                          <a:latin typeface="+mn-ea"/>
                          <a:ea typeface="+mn-ea"/>
                        </a:rPr>
                        <a:t> </a:t>
                      </a:r>
                      <a:r>
                        <a:rPr kumimoji="1" lang="ja-JP" altLang="en-US" sz="1400" b="0" u="none" dirty="0" smtClean="0">
                          <a:solidFill>
                            <a:srgbClr val="FF0000"/>
                          </a:solidFill>
                          <a:latin typeface="+mn-ea"/>
                          <a:ea typeface="+mn-ea"/>
                        </a:rPr>
                        <a:t>少なくとも年</a:t>
                      </a:r>
                      <a:r>
                        <a:rPr kumimoji="1" lang="en-US" altLang="ja-JP" sz="1400" b="0" u="none" dirty="0" smtClean="0">
                          <a:solidFill>
                            <a:srgbClr val="FF0000"/>
                          </a:solidFill>
                          <a:latin typeface="+mn-ea"/>
                          <a:ea typeface="+mn-ea"/>
                        </a:rPr>
                        <a:t>4.2</a:t>
                      </a:r>
                      <a:r>
                        <a:rPr kumimoji="1" lang="ja-JP" altLang="en-US" sz="1400" b="0" u="none" dirty="0" smtClean="0">
                          <a:solidFill>
                            <a:srgbClr val="FF0000"/>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6926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smtClean="0">
                          <a:solidFill>
                            <a:schemeClr val="tx1"/>
                          </a:solidFill>
                          <a:latin typeface="+mn-ea"/>
                          <a:ea typeface="+mn-ea"/>
                        </a:rPr>
                        <a:t>費用</a:t>
                      </a:r>
                      <a:endParaRPr kumimoji="1" lang="ja-JP" altLang="en-US" sz="18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b="0" u="none" dirty="0" smtClean="0">
                          <a:solidFill>
                            <a:srgbClr val="FF0000"/>
                          </a:solidFill>
                          <a:latin typeface="+mn-ea"/>
                          <a:ea typeface="+mn-ea"/>
                        </a:rPr>
                        <a:t>1</a:t>
                      </a:r>
                      <a:r>
                        <a:rPr kumimoji="1" lang="ja-JP" altLang="en-US" sz="1400" b="0" u="none" dirty="0" smtClean="0">
                          <a:solidFill>
                            <a:srgbClr val="FF0000"/>
                          </a:solidFill>
                          <a:latin typeface="+mn-ea"/>
                          <a:ea typeface="+mn-ea"/>
                        </a:rPr>
                        <a:t>回</a:t>
                      </a:r>
                      <a:r>
                        <a:rPr kumimoji="1" lang="en-US" altLang="ja-JP" sz="1400" b="0" u="none" dirty="0" smtClean="0">
                          <a:solidFill>
                            <a:srgbClr val="FF0000"/>
                          </a:solidFill>
                          <a:latin typeface="+mn-ea"/>
                          <a:ea typeface="+mn-ea"/>
                        </a:rPr>
                        <a:t>USD1,000(</a:t>
                      </a:r>
                      <a:r>
                        <a:rPr kumimoji="1" lang="ja-JP" altLang="en-US" sz="1400" b="0" u="none" dirty="0" smtClean="0">
                          <a:solidFill>
                            <a:srgbClr val="FF0000"/>
                          </a:solidFill>
                          <a:latin typeface="+mn-ea"/>
                          <a:ea typeface="+mn-ea"/>
                        </a:rPr>
                        <a:t>外税</a:t>
                      </a:r>
                      <a:r>
                        <a:rPr kumimoji="1" lang="en-US" altLang="ja-JP" sz="1400" b="0" u="none" dirty="0" smtClean="0">
                          <a:solidFill>
                            <a:srgbClr val="FF0000"/>
                          </a:solidFill>
                          <a:latin typeface="+mn-ea"/>
                          <a:ea typeface="+mn-ea"/>
                        </a:rPr>
                        <a:t>)</a:t>
                      </a:r>
                      <a:endParaRPr kumimoji="1" lang="ja-JP" altLang="en-US" sz="1400" b="0" u="none" dirty="0" smtClean="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dirty="0" smtClean="0">
                          <a:solidFill>
                            <a:schemeClr val="tx1"/>
                          </a:solidFill>
                          <a:latin typeface="+mn-ea"/>
                          <a:ea typeface="+mn-ea"/>
                        </a:rPr>
                        <a:t>目標妥当性確認サービスは</a:t>
                      </a:r>
                      <a:r>
                        <a:rPr kumimoji="1" lang="en-US" altLang="ja-JP" sz="1400" b="0" u="none" dirty="0" smtClean="0">
                          <a:solidFill>
                            <a:srgbClr val="FF0000"/>
                          </a:solidFill>
                          <a:latin typeface="+mn-ea"/>
                          <a:ea typeface="+mn-ea"/>
                        </a:rPr>
                        <a:t>USD4,950(</a:t>
                      </a:r>
                      <a:r>
                        <a:rPr kumimoji="1" lang="ja-JP" altLang="en-US" sz="1400" b="0" u="none" dirty="0" smtClean="0">
                          <a:solidFill>
                            <a:srgbClr val="FF0000"/>
                          </a:solidFill>
                          <a:latin typeface="+mn-ea"/>
                          <a:ea typeface="+mn-ea"/>
                        </a:rPr>
                        <a:t>外税</a:t>
                      </a:r>
                      <a:r>
                        <a:rPr kumimoji="1" lang="en-US" altLang="ja-JP" sz="1400" b="0" u="none" dirty="0" smtClean="0">
                          <a:solidFill>
                            <a:srgbClr val="FF0000"/>
                          </a:solidFill>
                          <a:latin typeface="+mn-ea"/>
                          <a:ea typeface="+mn-ea"/>
                        </a:rPr>
                        <a:t>)</a:t>
                      </a:r>
                      <a:r>
                        <a:rPr kumimoji="1" lang="ja-JP" altLang="en-US" sz="1400" b="0" dirty="0" smtClean="0">
                          <a:solidFill>
                            <a:schemeClr val="tx1"/>
                          </a:solidFill>
                          <a:latin typeface="+mn-ea"/>
                          <a:ea typeface="+mn-ea"/>
                        </a:rPr>
                        <a:t> （最大</a:t>
                      </a:r>
                      <a:r>
                        <a:rPr kumimoji="1" lang="en-US" altLang="ja-JP" sz="1400" b="0" dirty="0" smtClean="0">
                          <a:solidFill>
                            <a:schemeClr val="tx1"/>
                          </a:solidFill>
                          <a:latin typeface="+mn-ea"/>
                          <a:ea typeface="+mn-ea"/>
                        </a:rPr>
                        <a:t>2</a:t>
                      </a:r>
                      <a:r>
                        <a:rPr kumimoji="1" lang="ja-JP" altLang="en-US" sz="1400" b="0" dirty="0" smtClean="0">
                          <a:solidFill>
                            <a:schemeClr val="tx1"/>
                          </a:solidFill>
                          <a:latin typeface="+mn-ea"/>
                          <a:ea typeface="+mn-ea"/>
                        </a:rPr>
                        <a:t>回の目標評価を受けられる）</a:t>
                      </a:r>
                    </a:p>
                    <a:p>
                      <a:r>
                        <a:rPr kumimoji="1" lang="ja-JP" altLang="en-US" sz="1400" b="0" dirty="0" smtClean="0">
                          <a:solidFill>
                            <a:schemeClr val="tx1"/>
                          </a:solidFill>
                          <a:latin typeface="+mn-ea"/>
                          <a:ea typeface="+mn-ea"/>
                        </a:rPr>
                        <a:t>以降の目標再提出は、</a:t>
                      </a:r>
                      <a:r>
                        <a:rPr kumimoji="1" lang="en-US" altLang="ja-JP" sz="1400" b="0" dirty="0" smtClean="0">
                          <a:solidFill>
                            <a:schemeClr val="tx1"/>
                          </a:solidFill>
                          <a:latin typeface="+mn-ea"/>
                          <a:ea typeface="+mn-ea"/>
                        </a:rPr>
                        <a:t>1</a:t>
                      </a:r>
                      <a:r>
                        <a:rPr kumimoji="1" lang="ja-JP" altLang="en-US" sz="1400" b="0" dirty="0" smtClean="0">
                          <a:solidFill>
                            <a:schemeClr val="tx1"/>
                          </a:solidFill>
                          <a:latin typeface="+mn-ea"/>
                          <a:ea typeface="+mn-ea"/>
                        </a:rPr>
                        <a:t>回</a:t>
                      </a:r>
                      <a:r>
                        <a:rPr kumimoji="1" lang="en-US" altLang="ja-JP" sz="1400" b="0" u="none" dirty="0" smtClean="0">
                          <a:solidFill>
                            <a:srgbClr val="FF0000"/>
                          </a:solidFill>
                          <a:latin typeface="+mn-ea"/>
                          <a:ea typeface="+mn-ea"/>
                        </a:rPr>
                        <a:t>USD2,490(</a:t>
                      </a:r>
                      <a:r>
                        <a:rPr kumimoji="1" lang="ja-JP" altLang="en-US" sz="1400" b="0" u="none" dirty="0" smtClean="0">
                          <a:solidFill>
                            <a:srgbClr val="FF0000"/>
                          </a:solidFill>
                          <a:latin typeface="+mn-ea"/>
                          <a:ea typeface="+mn-ea"/>
                        </a:rPr>
                        <a:t>外税</a:t>
                      </a:r>
                      <a:r>
                        <a:rPr kumimoji="1" lang="en-US" altLang="ja-JP" sz="1400" b="0" u="none" dirty="0" smtClean="0">
                          <a:solidFill>
                            <a:srgbClr val="FF0000"/>
                          </a:solidFill>
                          <a:latin typeface="+mn-ea"/>
                          <a:ea typeface="+mn-ea"/>
                        </a:rPr>
                        <a:t>)</a:t>
                      </a:r>
                      <a:endParaRPr kumimoji="1" lang="ja-JP" altLang="en-US" sz="1400" b="0" u="none" dirty="0" smtClean="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6926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dirty="0" smtClean="0">
                          <a:solidFill>
                            <a:schemeClr val="tx1"/>
                          </a:solidFill>
                          <a:latin typeface="+mn-ea"/>
                          <a:ea typeface="+mn-ea"/>
                        </a:rPr>
                        <a:t>承認までのプロセス</a:t>
                      </a:r>
                      <a:endParaRPr kumimoji="1" lang="ja-JP" altLang="en-US" sz="1800" b="1"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u="none" dirty="0" smtClean="0">
                          <a:solidFill>
                            <a:schemeClr val="tx1"/>
                          </a:solidFill>
                          <a:latin typeface="+mn-ea"/>
                          <a:ea typeface="+mn-ea"/>
                        </a:rPr>
                        <a:t>目標提出後、</a:t>
                      </a:r>
                      <a:r>
                        <a:rPr kumimoji="1" lang="ja-JP" altLang="en-US" sz="1400" b="0" u="none" dirty="0" smtClean="0">
                          <a:solidFill>
                            <a:srgbClr val="FF0000"/>
                          </a:solidFill>
                          <a:latin typeface="+mn-ea"/>
                          <a:ea typeface="+mn-ea"/>
                        </a:rPr>
                        <a:t>自動的に承認</a:t>
                      </a:r>
                      <a:r>
                        <a:rPr kumimoji="1" lang="ja-JP" altLang="en-US" sz="1400" b="0" u="none" dirty="0" smtClean="0">
                          <a:solidFill>
                            <a:schemeClr val="tx1"/>
                          </a:solidFill>
                          <a:latin typeface="+mn-ea"/>
                          <a:ea typeface="+mn-ea"/>
                        </a:rPr>
                        <a:t>され、</a:t>
                      </a:r>
                      <a:r>
                        <a:rPr kumimoji="1" lang="en-US" altLang="ja-JP" sz="1400" b="0" u="none" dirty="0" err="1" smtClean="0">
                          <a:solidFill>
                            <a:schemeClr val="tx1"/>
                          </a:solidFill>
                          <a:latin typeface="+mn-ea"/>
                          <a:ea typeface="+mn-ea"/>
                        </a:rPr>
                        <a:t>SBTi</a:t>
                      </a:r>
                      <a:r>
                        <a:rPr kumimoji="1" lang="ja-JP" altLang="en-US" sz="1400" b="0" u="none" dirty="0" smtClean="0">
                          <a:solidFill>
                            <a:schemeClr val="tx1"/>
                          </a:solidFill>
                          <a:latin typeface="+mn-ea"/>
                          <a:ea typeface="+mn-ea"/>
                        </a:rPr>
                        <a:t> </a:t>
                      </a:r>
                      <a:r>
                        <a:rPr kumimoji="1" lang="en-US" altLang="ja-JP" sz="1400" b="0" u="none" dirty="0" smtClean="0">
                          <a:solidFill>
                            <a:schemeClr val="tx1"/>
                          </a:solidFill>
                          <a:latin typeface="+mn-ea"/>
                          <a:ea typeface="+mn-ea"/>
                        </a:rPr>
                        <a:t>Web</a:t>
                      </a:r>
                      <a:r>
                        <a:rPr kumimoji="1" lang="ja-JP" altLang="en-US" sz="1400" b="0" u="none" dirty="0" smtClean="0">
                          <a:solidFill>
                            <a:schemeClr val="tx1"/>
                          </a:solidFill>
                          <a:latin typeface="+mn-ea"/>
                          <a:ea typeface="+mn-ea"/>
                        </a:rPr>
                        <a:t>サイトに掲載</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b="0" u="none" dirty="0" smtClean="0">
                          <a:solidFill>
                            <a:schemeClr val="tx1"/>
                          </a:solidFill>
                          <a:latin typeface="+mn-ea"/>
                          <a:ea typeface="+mn-ea"/>
                        </a:rPr>
                        <a:t>目標提出後、</a:t>
                      </a:r>
                      <a:r>
                        <a:rPr kumimoji="1" lang="ja-JP" altLang="en-US" sz="1400" b="0" u="none" dirty="0" smtClean="0">
                          <a:solidFill>
                            <a:srgbClr val="FF0000"/>
                          </a:solidFill>
                          <a:latin typeface="+mn-ea"/>
                          <a:ea typeface="+mn-ea"/>
                        </a:rPr>
                        <a:t>事務局による審査（最大</a:t>
                      </a:r>
                      <a:r>
                        <a:rPr kumimoji="1" lang="en-US" altLang="ja-JP" sz="1400" b="0" u="none" dirty="0" smtClean="0">
                          <a:solidFill>
                            <a:srgbClr val="FF0000"/>
                          </a:solidFill>
                          <a:latin typeface="+mn-ea"/>
                          <a:ea typeface="+mn-ea"/>
                        </a:rPr>
                        <a:t>30</a:t>
                      </a:r>
                      <a:r>
                        <a:rPr kumimoji="1" lang="ja-JP" altLang="en-US" sz="1400" b="0" u="none" dirty="0" smtClean="0">
                          <a:solidFill>
                            <a:srgbClr val="FF0000"/>
                          </a:solidFill>
                          <a:latin typeface="+mn-ea"/>
                          <a:ea typeface="+mn-ea"/>
                        </a:rPr>
                        <a:t>営業日）</a:t>
                      </a:r>
                      <a:r>
                        <a:rPr kumimoji="1" lang="ja-JP" altLang="en-US" sz="1400" b="0" u="none" dirty="0" smtClean="0">
                          <a:solidFill>
                            <a:schemeClr val="tx1"/>
                          </a:solidFill>
                          <a:latin typeface="+mn-ea"/>
                          <a:ea typeface="+mn-ea"/>
                        </a:rPr>
                        <a:t>が行われる</a:t>
                      </a:r>
                      <a:endParaRPr kumimoji="1" lang="en-US" altLang="ja-JP" sz="1400" b="0" u="none" dirty="0" smtClean="0">
                        <a:solidFill>
                          <a:schemeClr val="tx1"/>
                        </a:solidFill>
                        <a:latin typeface="+mn-ea"/>
                        <a:ea typeface="+mn-ea"/>
                      </a:endParaRPr>
                    </a:p>
                    <a:p>
                      <a:r>
                        <a:rPr kumimoji="1" lang="ja-JP" altLang="en-US" sz="1400" b="0" u="none" dirty="0" smtClean="0">
                          <a:solidFill>
                            <a:schemeClr val="tx1"/>
                          </a:solidFill>
                          <a:latin typeface="+mn-ea"/>
                          <a:ea typeface="+mn-ea"/>
                        </a:rPr>
                        <a:t>事務局からの質問が送られる場合もある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967708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5.Scope3</a:t>
            </a:r>
            <a:r>
              <a:rPr kumimoji="1" lang="ja-JP" altLang="en-US" dirty="0" err="1" smtClean="0"/>
              <a:t>への</a:t>
            </a:r>
            <a:r>
              <a:rPr kumimoji="1" lang="ja-JP" altLang="en-US" dirty="0" smtClean="0"/>
              <a:t>対応 </a:t>
            </a:r>
            <a:r>
              <a:rPr kumimoji="1" lang="en-US" altLang="ja-JP" dirty="0" smtClean="0"/>
              <a:t>4/5</a:t>
            </a:r>
            <a:endParaRPr kumimoji="1" lang="ja-JP" altLang="en-US" dirty="0"/>
          </a:p>
        </p:txBody>
      </p:sp>
      <p:sp>
        <p:nvSpPr>
          <p:cNvPr id="4" name="テキスト ボックス 47"/>
          <p:cNvSpPr txBox="1">
            <a:spLocks noChangeArrowheads="1"/>
          </p:cNvSpPr>
          <p:nvPr/>
        </p:nvSpPr>
        <p:spPr bwMode="auto">
          <a:xfrm>
            <a:off x="349979" y="1284313"/>
            <a:ext cx="9750496"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defRPr/>
            </a:pPr>
            <a:r>
              <a:rPr lang="en-US" altLang="ja-JP" sz="2800" b="1" dirty="0">
                <a:solidFill>
                  <a:srgbClr val="000000"/>
                </a:solidFill>
                <a:latin typeface="Meiryo UI" panose="020B0604030504040204" pitchFamily="50" charset="-128"/>
                <a:ea typeface="Meiryo UI" panose="020B0604030504040204" pitchFamily="50" charset="-128"/>
              </a:rPr>
              <a:t>(</a:t>
            </a:r>
            <a:r>
              <a:rPr lang="ja-JP" altLang="en-US" sz="2800" b="1" dirty="0">
                <a:solidFill>
                  <a:srgbClr val="000000"/>
                </a:solidFill>
                <a:latin typeface="Meiryo UI" panose="020B0604030504040204" pitchFamily="50" charset="-128"/>
                <a:ea typeface="Meiryo UI" panose="020B0604030504040204" pitchFamily="50" charset="-128"/>
              </a:rPr>
              <a:t>必須事項</a:t>
            </a:r>
            <a:r>
              <a:rPr lang="en-US" altLang="ja-JP" sz="2800" b="1" dirty="0">
                <a:solidFill>
                  <a:srgbClr val="000000"/>
                </a:solidFill>
                <a:latin typeface="Meiryo UI" panose="020B0604030504040204" pitchFamily="50" charset="-128"/>
                <a:ea typeface="Meiryo UI" panose="020B0604030504040204" pitchFamily="50" charset="-128"/>
              </a:rPr>
              <a:t>)</a:t>
            </a:r>
          </a:p>
          <a:p>
            <a:pPr eaLnBrk="1" hangingPunct="1">
              <a:defRPr/>
            </a:pPr>
            <a:endParaRPr lang="en-US" altLang="ja-JP" sz="900" dirty="0">
              <a:solidFill>
                <a:srgbClr val="000000"/>
              </a:solidFill>
              <a:latin typeface="Meiryo UI" panose="020B0604030504040204" pitchFamily="50" charset="-128"/>
              <a:ea typeface="Meiryo UI" panose="020B0604030504040204" pitchFamily="50" charset="-128"/>
            </a:endParaRPr>
          </a:p>
          <a:p>
            <a:pPr eaLnBrk="1" hangingPunct="1">
              <a:spcBef>
                <a:spcPts val="0"/>
              </a:spcBef>
              <a:defRPr/>
            </a:pPr>
            <a:r>
              <a:rPr lang="ja-JP" altLang="en-US" sz="2800" u="sng" dirty="0" smtClean="0">
                <a:solidFill>
                  <a:prstClr val="black"/>
                </a:solidFill>
                <a:latin typeface="Meiryo UI" panose="020B0604030504040204" pitchFamily="50" charset="-128"/>
                <a:ea typeface="Meiryo UI" panose="020B0604030504040204" pitchFamily="50" charset="-128"/>
              </a:rPr>
              <a:t>化石燃料製品を販売・輸送・流通している事業者</a:t>
            </a:r>
            <a:r>
              <a:rPr lang="ja-JP" altLang="en-US" sz="2800" u="sng" dirty="0">
                <a:solidFill>
                  <a:prstClr val="black"/>
                </a:solidFill>
                <a:latin typeface="Meiryo UI" panose="020B0604030504040204" pitchFamily="50" charset="-128"/>
                <a:ea typeface="Meiryo UI" panose="020B0604030504040204" pitchFamily="50" charset="-128"/>
              </a:rPr>
              <a:t>：</a:t>
            </a:r>
            <a:endParaRPr lang="en-US" altLang="ja-JP" sz="2800" u="sng" dirty="0">
              <a:solidFill>
                <a:prstClr val="black"/>
              </a:solidFill>
              <a:latin typeface="Meiryo UI" panose="020B0604030504040204" pitchFamily="50" charset="-128"/>
              <a:ea typeface="Meiryo UI" panose="020B0604030504040204" pitchFamily="50" charset="-128"/>
            </a:endParaRPr>
          </a:p>
          <a:p>
            <a:pPr marL="457200" indent="-457200" eaLnBrk="1" hangingPunct="1">
              <a:spcBef>
                <a:spcPts val="1200"/>
              </a:spcBef>
              <a:buFont typeface="Wingdings" panose="05000000000000000000" pitchFamily="2" charset="2"/>
              <a:buChar char="Ø"/>
              <a:defRPr/>
            </a:pPr>
            <a:r>
              <a:rPr lang="ja-JP" altLang="en-US" sz="2600" dirty="0" smtClean="0">
                <a:solidFill>
                  <a:prstClr val="black"/>
                </a:solidFill>
                <a:latin typeface="Meiryo UI" panose="020B0604030504040204" pitchFamily="50" charset="-128"/>
                <a:ea typeface="Meiryo UI" panose="020B0604030504040204" pitchFamily="50" charset="-128"/>
              </a:rPr>
              <a:t>天然ガスまたはその他の化石燃料製品を販売、輸送、流通している企業は、世界の気温上昇を産業革命以前と比べて、</a:t>
            </a:r>
            <a:r>
              <a:rPr lang="en-US" altLang="ja-JP" sz="2600" dirty="0" smtClean="0">
                <a:solidFill>
                  <a:prstClr val="black"/>
                </a:solidFill>
                <a:latin typeface="Meiryo UI" panose="020B0604030504040204" pitchFamily="50" charset="-128"/>
                <a:ea typeface="Meiryo UI" panose="020B0604030504040204" pitchFamily="50" charset="-128"/>
              </a:rPr>
              <a:t>2</a:t>
            </a:r>
            <a:r>
              <a:rPr lang="ja-JP" altLang="en-US" sz="2600" dirty="0" smtClean="0">
                <a:solidFill>
                  <a:prstClr val="black"/>
                </a:solidFill>
                <a:latin typeface="Meiryo UI" panose="020B0604030504040204" pitchFamily="50" charset="-128"/>
                <a:ea typeface="Meiryo UI" panose="020B0604030504040204" pitchFamily="50" charset="-128"/>
              </a:rPr>
              <a:t>℃を十分に下回るよう抑えるために必要な脱炭素化レベルと一致する、販売した製品の使用に対しての総量または原単位に基づく</a:t>
            </a:r>
            <a:r>
              <a:rPr lang="en-US" altLang="ja-JP" sz="2600" dirty="0" smtClean="0">
                <a:solidFill>
                  <a:prstClr val="black"/>
                </a:solidFill>
                <a:latin typeface="Meiryo UI" panose="020B0604030504040204" pitchFamily="50" charset="-128"/>
                <a:ea typeface="Meiryo UI" panose="020B0604030504040204" pitchFamily="50" charset="-128"/>
              </a:rPr>
              <a:t>Scope3</a:t>
            </a:r>
            <a:r>
              <a:rPr lang="ja-JP" altLang="en-US" sz="2600" dirty="0" smtClean="0">
                <a:solidFill>
                  <a:prstClr val="black"/>
                </a:solidFill>
                <a:latin typeface="Meiryo UI" panose="020B0604030504040204" pitchFamily="50" charset="-128"/>
                <a:ea typeface="Meiryo UI" panose="020B0604030504040204" pitchFamily="50" charset="-128"/>
              </a:rPr>
              <a:t>排出削減目標を設定しなければならない。顧客・エンゲージメント目標の設定によってこれを満たすことはできない。</a:t>
            </a:r>
            <a:endParaRPr lang="en-US" altLang="ja-JP" sz="8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17057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kumimoji="1" lang="en-US" altLang="ja-JP" dirty="0" smtClean="0"/>
              <a:t>5.Scope3</a:t>
            </a:r>
            <a:r>
              <a:rPr kumimoji="1" lang="ja-JP" altLang="en-US" dirty="0" err="1" smtClean="0"/>
              <a:t>への</a:t>
            </a:r>
            <a:r>
              <a:rPr kumimoji="1" lang="ja-JP" altLang="en-US" dirty="0" smtClean="0"/>
              <a:t>対応 </a:t>
            </a:r>
            <a:r>
              <a:rPr lang="en-US" altLang="ja-JP" dirty="0"/>
              <a:t>5</a:t>
            </a:r>
            <a:r>
              <a:rPr kumimoji="1" lang="en-US" altLang="ja-JP" dirty="0" smtClean="0"/>
              <a:t>/5</a:t>
            </a:r>
            <a:endParaRPr kumimoji="1" lang="ja-JP" altLang="en-US" dirty="0"/>
          </a:p>
        </p:txBody>
      </p:sp>
      <p:sp>
        <p:nvSpPr>
          <p:cNvPr id="5" name="テキスト ボックス 47"/>
          <p:cNvSpPr txBox="1">
            <a:spLocks noChangeArrowheads="1"/>
          </p:cNvSpPr>
          <p:nvPr/>
        </p:nvSpPr>
        <p:spPr bwMode="auto">
          <a:xfrm>
            <a:off x="349979" y="1278495"/>
            <a:ext cx="975049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defRPr/>
            </a:pPr>
            <a:r>
              <a:rPr lang="en-US" altLang="ja-JP" sz="2800" dirty="0" smtClean="0">
                <a:solidFill>
                  <a:srgbClr val="000000"/>
                </a:solidFill>
                <a:latin typeface="Meiryo UI" panose="020B0604030504040204" pitchFamily="50" charset="-128"/>
                <a:ea typeface="Meiryo UI" panose="020B0604030504040204" pitchFamily="50" charset="-128"/>
              </a:rPr>
              <a:t>(</a:t>
            </a:r>
            <a:r>
              <a:rPr lang="ja-JP" altLang="en-US" sz="2800" dirty="0">
                <a:solidFill>
                  <a:srgbClr val="000000"/>
                </a:solidFill>
                <a:latin typeface="Meiryo UI" panose="020B0604030504040204" pitchFamily="50" charset="-128"/>
                <a:ea typeface="Meiryo UI" panose="020B0604030504040204" pitchFamily="50" charset="-128"/>
              </a:rPr>
              <a:t>推奨</a:t>
            </a:r>
            <a:r>
              <a:rPr lang="ja-JP" altLang="en-US" sz="2800" dirty="0" smtClean="0">
                <a:solidFill>
                  <a:srgbClr val="000000"/>
                </a:solidFill>
                <a:latin typeface="Meiryo UI" panose="020B0604030504040204" pitchFamily="50" charset="-128"/>
                <a:ea typeface="Meiryo UI" panose="020B0604030504040204" pitchFamily="50" charset="-128"/>
              </a:rPr>
              <a:t>事項</a:t>
            </a:r>
            <a:r>
              <a:rPr lang="en-US" altLang="ja-JP" sz="2800" dirty="0" smtClean="0">
                <a:solidFill>
                  <a:srgbClr val="000000"/>
                </a:solidFill>
                <a:latin typeface="Meiryo UI" panose="020B0604030504040204" pitchFamily="50" charset="-128"/>
                <a:ea typeface="Meiryo UI" panose="020B0604030504040204" pitchFamily="50" charset="-128"/>
              </a:rPr>
              <a:t>)</a:t>
            </a:r>
          </a:p>
          <a:p>
            <a:pPr eaLnBrk="1" hangingPunct="1">
              <a:defRPr/>
            </a:pPr>
            <a:endParaRPr lang="en-US" altLang="ja-JP" sz="800" u="sng" dirty="0" smtClean="0">
              <a:solidFill>
                <a:prstClr val="black"/>
              </a:solidFill>
              <a:latin typeface="Meiryo UI" panose="020B0604030504040204" pitchFamily="50" charset="-128"/>
              <a:ea typeface="Meiryo UI" panose="020B0604030504040204" pitchFamily="50" charset="-128"/>
            </a:endParaRPr>
          </a:p>
          <a:p>
            <a:pPr eaLnBrk="1" hangingPunct="1">
              <a:defRPr/>
            </a:pPr>
            <a:r>
              <a:rPr lang="ja-JP" altLang="en-US" sz="2400" u="sng" dirty="0" smtClean="0">
                <a:solidFill>
                  <a:prstClr val="black"/>
                </a:solidFill>
                <a:latin typeface="Meiryo UI" panose="020B0604030504040204" pitchFamily="50" charset="-128"/>
                <a:ea typeface="Meiryo UI" panose="020B0604030504040204" pitchFamily="50" charset="-128"/>
              </a:rPr>
              <a:t>サプライヤー・エンゲージメント：</a:t>
            </a:r>
            <a:endParaRPr lang="en-US" altLang="ja-JP" sz="2400" u="sng" dirty="0">
              <a:solidFill>
                <a:prstClr val="black"/>
              </a:solidFill>
              <a:latin typeface="Meiryo UI" panose="020B0604030504040204" pitchFamily="50" charset="-128"/>
              <a:ea typeface="Meiryo UI" panose="020B0604030504040204" pitchFamily="50" charset="-128"/>
            </a:endParaRPr>
          </a:p>
          <a:p>
            <a:pPr marL="457200" indent="-457200" eaLnBrk="1" hangingPunct="1">
              <a:buFont typeface="Wingdings" panose="05000000000000000000" pitchFamily="2" charset="2"/>
              <a:buChar char="Ø"/>
              <a:defRPr/>
            </a:pPr>
            <a:r>
              <a:rPr lang="ja-JP" altLang="en-US" sz="2400" dirty="0" smtClean="0">
                <a:solidFill>
                  <a:prstClr val="black"/>
                </a:solidFill>
                <a:latin typeface="Meiryo UI" panose="020B0604030504040204" pitchFamily="50" charset="-128"/>
                <a:ea typeface="Meiryo UI" panose="020B0604030504040204" pitchFamily="50" charset="-128"/>
              </a:rPr>
              <a:t>サプライヤーが</a:t>
            </a:r>
            <a:r>
              <a:rPr lang="en-US" altLang="ja-JP" sz="2400" dirty="0" smtClean="0">
                <a:solidFill>
                  <a:prstClr val="black"/>
                </a:solidFill>
                <a:latin typeface="Meiryo UI" panose="020B0604030504040204" pitchFamily="50" charset="-128"/>
                <a:ea typeface="Meiryo UI" panose="020B0604030504040204" pitchFamily="50" charset="-128"/>
              </a:rPr>
              <a:t>SBT</a:t>
            </a:r>
            <a:r>
              <a:rPr lang="ja-JP" altLang="en-US" sz="2400" dirty="0">
                <a:solidFill>
                  <a:prstClr val="black"/>
                </a:solidFill>
                <a:latin typeface="Meiryo UI" panose="020B0604030504040204" pitchFamily="50" charset="-128"/>
                <a:ea typeface="Meiryo UI" panose="020B0604030504040204" pitchFamily="50" charset="-128"/>
              </a:rPr>
              <a:t>目標</a:t>
            </a:r>
            <a:r>
              <a:rPr lang="ja-JP" altLang="en-US" sz="2400" dirty="0" smtClean="0">
                <a:solidFill>
                  <a:prstClr val="black"/>
                </a:solidFill>
                <a:latin typeface="Meiryo UI" panose="020B0604030504040204" pitchFamily="50" charset="-128"/>
                <a:ea typeface="Meiryo UI" panose="020B0604030504040204" pitchFamily="50" charset="-128"/>
              </a:rPr>
              <a:t>を設定する際に、</a:t>
            </a:r>
            <a:r>
              <a:rPr lang="en-US" altLang="ja-JP" sz="2400" dirty="0" smtClean="0">
                <a:solidFill>
                  <a:prstClr val="black"/>
                </a:solidFill>
                <a:latin typeface="Meiryo UI" panose="020B0604030504040204" pitchFamily="50" charset="-128"/>
                <a:ea typeface="Meiryo UI" panose="020B0604030504040204" pitchFamily="50" charset="-128"/>
              </a:rPr>
              <a:t>SBT</a:t>
            </a:r>
            <a:r>
              <a:rPr lang="ja-JP" altLang="en-US" sz="2400" dirty="0" smtClean="0">
                <a:solidFill>
                  <a:prstClr val="black"/>
                </a:solidFill>
                <a:latin typeface="Meiryo UI" panose="020B0604030504040204" pitchFamily="50" charset="-128"/>
                <a:ea typeface="Meiryo UI" panose="020B0604030504040204" pitchFamily="50" charset="-128"/>
              </a:rPr>
              <a:t>ガイダンスやツールを使用することを推奨している。サプライヤーの目標の検証は必須ではないが、推奨される。</a:t>
            </a:r>
            <a:endParaRPr lang="en-US" altLang="ja-JP" sz="2400" dirty="0">
              <a:solidFill>
                <a:prstClr val="black"/>
              </a:solidFill>
              <a:latin typeface="Meiryo UI" panose="020B0604030504040204" pitchFamily="50" charset="-128"/>
              <a:ea typeface="Meiryo UI" panose="020B0604030504040204" pitchFamily="50" charset="-128"/>
            </a:endParaRPr>
          </a:p>
          <a:p>
            <a:pPr eaLnBrk="1" hangingPunct="1">
              <a:defRPr/>
            </a:pPr>
            <a:endParaRPr lang="en-US" altLang="ja-JP" sz="800" dirty="0" smtClean="0">
              <a:solidFill>
                <a:srgbClr val="FF0000"/>
              </a:solidFill>
              <a:latin typeface="Meiryo UI" panose="020B0604030504040204" pitchFamily="50" charset="-128"/>
              <a:ea typeface="Meiryo UI" panose="020B0604030504040204" pitchFamily="50" charset="-128"/>
            </a:endParaRPr>
          </a:p>
          <a:p>
            <a:pPr eaLnBrk="1" hangingPunct="1">
              <a:defRPr/>
            </a:pPr>
            <a:r>
              <a:rPr lang="ja-JP" altLang="en-US" sz="2400" u="sng" dirty="0" smtClean="0">
                <a:solidFill>
                  <a:prstClr val="black"/>
                </a:solidFill>
                <a:latin typeface="Meiryo UI" panose="020B0604030504040204" pitchFamily="50" charset="-128"/>
                <a:ea typeface="Meiryo UI" panose="020B0604030504040204" pitchFamily="50" charset="-128"/>
              </a:rPr>
              <a:t>間接使用段階目標：</a:t>
            </a:r>
            <a:endParaRPr lang="en-US" altLang="ja-JP" sz="2400" u="sng" dirty="0">
              <a:solidFill>
                <a:prstClr val="black"/>
              </a:solidFill>
              <a:latin typeface="Meiryo UI" panose="020B0604030504040204" pitchFamily="50" charset="-128"/>
              <a:ea typeface="Meiryo UI" panose="020B0604030504040204" pitchFamily="50" charset="-128"/>
            </a:endParaRPr>
          </a:p>
          <a:p>
            <a:pPr marL="457200" indent="-457200" eaLnBrk="1" hangingPunct="1">
              <a:buFont typeface="Wingdings" panose="05000000000000000000" pitchFamily="2" charset="2"/>
              <a:buChar char="Ø"/>
              <a:defRPr/>
            </a:pPr>
            <a:r>
              <a:rPr lang="ja-JP" altLang="en-US" sz="2400" dirty="0" smtClean="0">
                <a:solidFill>
                  <a:prstClr val="black"/>
                </a:solidFill>
                <a:latin typeface="Meiryo UI" panose="020B0604030504040204" pitchFamily="50" charset="-128"/>
                <a:ea typeface="Meiryo UI" panose="020B0604030504040204" pitchFamily="50" charset="-128"/>
              </a:rPr>
              <a:t>エンドユーザーの行動に影響を及ぼす目標（例、啓蒙活動）や法人顧客に</a:t>
            </a:r>
            <a:r>
              <a:rPr lang="en-US" altLang="ja-JP" sz="2400" dirty="0" smtClean="0">
                <a:solidFill>
                  <a:prstClr val="black"/>
                </a:solidFill>
                <a:latin typeface="Meiryo UI" panose="020B0604030504040204" pitchFamily="50" charset="-128"/>
                <a:ea typeface="Meiryo UI" panose="020B0604030504040204" pitchFamily="50" charset="-128"/>
              </a:rPr>
              <a:t>SBT</a:t>
            </a:r>
            <a:r>
              <a:rPr lang="ja-JP" altLang="en-US" sz="2400" dirty="0" smtClean="0">
                <a:solidFill>
                  <a:prstClr val="black"/>
                </a:solidFill>
                <a:latin typeface="Meiryo UI" panose="020B0604030504040204" pitchFamily="50" charset="-128"/>
                <a:ea typeface="Meiryo UI" panose="020B0604030504040204" pitchFamily="50" charset="-128"/>
              </a:rPr>
              <a:t>の採用を促進する目標（例、顧客エンゲージメント目標）は必要ではないが、間接使用段階の排出量が大きい場合は目標の設定が推奨される。企業は、</a:t>
            </a:r>
            <a:r>
              <a:rPr lang="en-US" altLang="ja-JP" sz="2400" dirty="0" smtClean="0">
                <a:solidFill>
                  <a:prstClr val="black"/>
                </a:solidFill>
                <a:latin typeface="Meiryo UI" panose="020B0604030504040204" pitchFamily="50" charset="-128"/>
                <a:ea typeface="Meiryo UI" panose="020B0604030504040204" pitchFamily="50" charset="-128"/>
              </a:rPr>
              <a:t>Scope3</a:t>
            </a:r>
            <a:r>
              <a:rPr lang="ja-JP" altLang="en-US" sz="2400" dirty="0" smtClean="0">
                <a:solidFill>
                  <a:prstClr val="black"/>
                </a:solidFill>
                <a:latin typeface="Meiryo UI" panose="020B0604030504040204" pitchFamily="50" charset="-128"/>
                <a:ea typeface="Meiryo UI" panose="020B0604030504040204" pitchFamily="50" charset="-128"/>
              </a:rPr>
              <a:t>の目標範囲に間接使用段階の排出量を含めることができるが、</a:t>
            </a:r>
            <a:r>
              <a:rPr lang="en-US" altLang="ja-JP" sz="2400" dirty="0" smtClean="0">
                <a:solidFill>
                  <a:prstClr val="black"/>
                </a:solidFill>
                <a:latin typeface="Meiryo UI" panose="020B0604030504040204" pitchFamily="50" charset="-128"/>
                <a:ea typeface="Meiryo UI" panose="020B0604030504040204" pitchFamily="50" charset="-128"/>
              </a:rPr>
              <a:t>P.120</a:t>
            </a:r>
            <a:r>
              <a:rPr lang="ja-JP" altLang="en-US" sz="2400" dirty="0" smtClean="0">
                <a:solidFill>
                  <a:prstClr val="black"/>
                </a:solidFill>
                <a:latin typeface="Meiryo UI" panose="020B0604030504040204" pitchFamily="50" charset="-128"/>
                <a:ea typeface="Meiryo UI" panose="020B0604030504040204" pitchFamily="50" charset="-128"/>
              </a:rPr>
              <a:t>の</a:t>
            </a:r>
            <a:r>
              <a:rPr lang="en-US" altLang="ja-JP" sz="2400" dirty="0" smtClean="0">
                <a:solidFill>
                  <a:prstClr val="black"/>
                </a:solidFill>
                <a:latin typeface="Meiryo UI" panose="020B0604030504040204" pitchFamily="50" charset="-128"/>
                <a:ea typeface="Meiryo UI" panose="020B0604030504040204" pitchFamily="50" charset="-128"/>
              </a:rPr>
              <a:t>4</a:t>
            </a:r>
            <a:r>
              <a:rPr lang="ja-JP" altLang="en-US" sz="2400" dirty="0" smtClean="0">
                <a:solidFill>
                  <a:prstClr val="black"/>
                </a:solidFill>
                <a:latin typeface="Meiryo UI" panose="020B0604030504040204" pitchFamily="50" charset="-128"/>
                <a:ea typeface="Meiryo UI" panose="020B0604030504040204" pitchFamily="50" charset="-128"/>
              </a:rPr>
              <a:t>項目目で定義される</a:t>
            </a:r>
            <a:r>
              <a:rPr lang="en-US" altLang="ja-JP" sz="2400" dirty="0" smtClean="0">
                <a:solidFill>
                  <a:prstClr val="black"/>
                </a:solidFill>
                <a:latin typeface="Meiryo UI" panose="020B0604030504040204" pitchFamily="50" charset="-128"/>
                <a:ea typeface="Meiryo UI" panose="020B0604030504040204" pitchFamily="50" charset="-128"/>
              </a:rPr>
              <a:t>2/3</a:t>
            </a:r>
            <a:r>
              <a:rPr lang="ja-JP" altLang="en-US" sz="2400" dirty="0" smtClean="0">
                <a:solidFill>
                  <a:prstClr val="black"/>
                </a:solidFill>
                <a:latin typeface="Meiryo UI" panose="020B0604030504040204" pitchFamily="50" charset="-128"/>
                <a:ea typeface="Meiryo UI" panose="020B0604030504040204" pitchFamily="50" charset="-128"/>
              </a:rPr>
              <a:t>の閾値に含めることはできない。つまり、これらの目標は、企業の</a:t>
            </a:r>
            <a:r>
              <a:rPr lang="en-US" altLang="ja-JP" sz="2400" dirty="0" smtClean="0">
                <a:solidFill>
                  <a:prstClr val="black"/>
                </a:solidFill>
                <a:latin typeface="Meiryo UI" panose="020B0604030504040204" pitchFamily="50" charset="-128"/>
                <a:ea typeface="Meiryo UI" panose="020B0604030504040204" pitchFamily="50" charset="-128"/>
              </a:rPr>
              <a:t>Scope3</a:t>
            </a:r>
            <a:r>
              <a:rPr lang="ja-JP" altLang="en-US" sz="2400" dirty="0" smtClean="0">
                <a:solidFill>
                  <a:prstClr val="black"/>
                </a:solidFill>
                <a:latin typeface="Meiryo UI" panose="020B0604030504040204" pitchFamily="50" charset="-128"/>
                <a:ea typeface="Meiryo UI" panose="020B0604030504040204" pitchFamily="50" charset="-128"/>
              </a:rPr>
              <a:t>目標を超えるものとして扱われる。直接および間接使用段階で排出量を発生させる製品の一覧に関しては、</a:t>
            </a:r>
            <a:r>
              <a:rPr lang="en-US" altLang="ja-JP" sz="2400" dirty="0" smtClean="0">
                <a:solidFill>
                  <a:prstClr val="black"/>
                </a:solidFill>
                <a:latin typeface="Meiryo UI" panose="020B0604030504040204" pitchFamily="50" charset="-128"/>
                <a:ea typeface="Meiryo UI" panose="020B0604030504040204" pitchFamily="50" charset="-128"/>
              </a:rPr>
              <a:t>GHG</a:t>
            </a:r>
            <a:r>
              <a:rPr lang="ja-JP" altLang="en-US" sz="2400" dirty="0" smtClean="0">
                <a:solidFill>
                  <a:prstClr val="black"/>
                </a:solidFill>
                <a:latin typeface="Meiryo UI" panose="020B0604030504040204" pitchFamily="50" charset="-128"/>
                <a:ea typeface="Meiryo UI" panose="020B0604030504040204" pitchFamily="50" charset="-128"/>
              </a:rPr>
              <a:t>プロトコル</a:t>
            </a:r>
            <a:r>
              <a:rPr lang="en-US" altLang="ja-JP" sz="2400" dirty="0" smtClean="0">
                <a:solidFill>
                  <a:prstClr val="black"/>
                </a:solidFill>
                <a:latin typeface="Meiryo UI" panose="020B0604030504040204" pitchFamily="50" charset="-128"/>
                <a:ea typeface="Meiryo UI" panose="020B0604030504040204" pitchFamily="50" charset="-128"/>
              </a:rPr>
              <a:t>Scope3</a:t>
            </a:r>
            <a:r>
              <a:rPr lang="ja-JP" altLang="en-US" sz="2400" dirty="0" smtClean="0">
                <a:solidFill>
                  <a:prstClr val="black"/>
                </a:solidFill>
                <a:latin typeface="Meiryo UI" panose="020B0604030504040204" pitchFamily="50" charset="-128"/>
                <a:ea typeface="Meiryo UI" panose="020B0604030504040204" pitchFamily="50" charset="-128"/>
              </a:rPr>
              <a:t>基準を参照。</a:t>
            </a:r>
            <a:endParaRPr lang="en-US" altLang="ja-JP" sz="24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94302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a:t>6</a:t>
            </a:r>
            <a:r>
              <a:rPr kumimoji="1" lang="en-US" altLang="ja-JP" dirty="0" smtClean="0"/>
              <a:t>.</a:t>
            </a:r>
            <a:r>
              <a:rPr kumimoji="1" lang="ja-JP" altLang="en-US" dirty="0" smtClean="0"/>
              <a:t>部門別ガイダンス要件</a:t>
            </a:r>
            <a:endParaRPr kumimoji="1" lang="ja-JP" altLang="en-US" dirty="0"/>
          </a:p>
        </p:txBody>
      </p:sp>
      <p:sp>
        <p:nvSpPr>
          <p:cNvPr id="4" name="テキスト ボックス 47"/>
          <p:cNvSpPr txBox="1">
            <a:spLocks noChangeArrowheads="1"/>
          </p:cNvSpPr>
          <p:nvPr/>
        </p:nvSpPr>
        <p:spPr bwMode="auto">
          <a:xfrm>
            <a:off x="349762" y="1278495"/>
            <a:ext cx="9373280" cy="2831544"/>
          </a:xfrm>
          <a:prstGeom prst="rect">
            <a:avLst/>
          </a:prstGeom>
          <a:noFill/>
          <a:ln w="9525">
            <a:noFill/>
            <a:miter lim="800000"/>
            <a:headEnd/>
            <a:tailEnd/>
          </a:ln>
        </p:spPr>
        <p:txBody>
          <a:bodyPr wrap="square">
            <a:spAutoFit/>
          </a:bodyPr>
          <a:lstStyle/>
          <a:p>
            <a:pPr>
              <a:spcBef>
                <a:spcPts val="1200"/>
              </a:spcBef>
              <a:defRPr/>
            </a:pPr>
            <a:r>
              <a:rPr lang="en-US" altLang="ja-JP" sz="2800" b="1" dirty="0" smtClean="0">
                <a:solidFill>
                  <a:srgbClr val="000000"/>
                </a:solidFill>
                <a:latin typeface="Meiryo UI" panose="020B0604030504040204" pitchFamily="50" charset="-128"/>
                <a:ea typeface="Meiryo UI" panose="020B0604030504040204" pitchFamily="50" charset="-128"/>
              </a:rPr>
              <a:t>(</a:t>
            </a:r>
            <a:r>
              <a:rPr lang="ja-JP" altLang="en-US" sz="2800" b="1" dirty="0" smtClean="0">
                <a:solidFill>
                  <a:srgbClr val="000000"/>
                </a:solidFill>
                <a:latin typeface="Meiryo UI" panose="020B0604030504040204" pitchFamily="50" charset="-128"/>
                <a:ea typeface="Meiryo UI" panose="020B0604030504040204" pitchFamily="50" charset="-128"/>
              </a:rPr>
              <a:t>必須事項</a:t>
            </a:r>
            <a:r>
              <a:rPr lang="en-US" altLang="ja-JP" sz="2800" b="1" dirty="0" smtClean="0">
                <a:solidFill>
                  <a:srgbClr val="000000"/>
                </a:solidFill>
                <a:latin typeface="Meiryo UI" panose="020B0604030504040204" pitchFamily="50" charset="-128"/>
                <a:ea typeface="Meiryo UI" panose="020B0604030504040204" pitchFamily="50" charset="-128"/>
              </a:rPr>
              <a:t>)</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1200"/>
              </a:spcBef>
              <a:buFont typeface="Wingdings" panose="05000000000000000000" pitchFamily="2" charset="2"/>
              <a:buChar char="Ø"/>
              <a:defRPr/>
            </a:pPr>
            <a:r>
              <a:rPr lang="ja-JP" altLang="en-US" sz="2800" dirty="0" smtClean="0">
                <a:solidFill>
                  <a:srgbClr val="000000"/>
                </a:solidFill>
                <a:latin typeface="Meiryo UI" panose="020B0604030504040204" pitchFamily="50" charset="-128"/>
                <a:ea typeface="Meiryo UI" panose="020B0604030504040204" pitchFamily="50" charset="-128"/>
              </a:rPr>
              <a:t>企業は、部門ガイダンスの発行後</a:t>
            </a:r>
            <a:r>
              <a:rPr lang="en-US" altLang="ja-JP" sz="2800" dirty="0" smtClean="0">
                <a:solidFill>
                  <a:srgbClr val="000000"/>
                </a:solidFill>
                <a:latin typeface="Meiryo UI" panose="020B0604030504040204" pitchFamily="50" charset="-128"/>
                <a:ea typeface="Meiryo UI" panose="020B0604030504040204" pitchFamily="50" charset="-128"/>
              </a:rPr>
              <a:t>6</a:t>
            </a:r>
            <a:r>
              <a:rPr lang="ja-JP" altLang="en-US" sz="2800" dirty="0" smtClean="0">
                <a:solidFill>
                  <a:srgbClr val="000000"/>
                </a:solidFill>
                <a:latin typeface="Meiryo UI" panose="020B0604030504040204" pitchFamily="50" charset="-128"/>
                <a:ea typeface="Meiryo UI" panose="020B0604030504040204" pitchFamily="50" charset="-128"/>
              </a:rPr>
              <a:t>ヵ月以内に、関連する部門別手法およびガイダンスに示されている目標設定および最低限の野心水準要件に従わなければならない。部門別ガイダンスと要件のリストは、目標検証プロトコルと目標設定</a:t>
            </a:r>
            <a:r>
              <a:rPr lang="ja-JP" altLang="en-US" sz="2800" dirty="0">
                <a:solidFill>
                  <a:srgbClr val="000000"/>
                </a:solidFill>
                <a:latin typeface="Meiryo UI" panose="020B0604030504040204" pitchFamily="50" charset="-128"/>
                <a:ea typeface="Meiryo UI" panose="020B0604030504040204" pitchFamily="50" charset="-128"/>
              </a:rPr>
              <a:t>マニュアル</a:t>
            </a:r>
            <a:r>
              <a:rPr lang="ja-JP" altLang="en-US" sz="2800" dirty="0" smtClean="0">
                <a:solidFill>
                  <a:srgbClr val="000000"/>
                </a:solidFill>
                <a:latin typeface="Meiryo UI" panose="020B0604030504040204" pitchFamily="50" charset="-128"/>
                <a:ea typeface="Meiryo UI" panose="020B0604030504040204" pitchFamily="50" charset="-128"/>
              </a:rPr>
              <a:t>から利用可能。</a:t>
            </a:r>
            <a:endParaRPr lang="ja-JP" altLang="en-US" sz="28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75188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smtClean="0"/>
              <a:t>7</a:t>
            </a:r>
            <a:r>
              <a:rPr kumimoji="1" lang="en-US" altLang="ja-JP" dirty="0" smtClean="0"/>
              <a:t>.</a:t>
            </a:r>
            <a:r>
              <a:rPr kumimoji="1" lang="ja-JP" altLang="en-US" dirty="0" smtClean="0"/>
              <a:t>報告</a:t>
            </a:r>
            <a:endParaRPr kumimoji="1" lang="ja-JP" altLang="en-US" dirty="0"/>
          </a:p>
        </p:txBody>
      </p:sp>
      <p:sp>
        <p:nvSpPr>
          <p:cNvPr id="5" name="テキスト ボックス 47"/>
          <p:cNvSpPr txBox="1">
            <a:spLocks noChangeArrowheads="1"/>
          </p:cNvSpPr>
          <p:nvPr/>
        </p:nvSpPr>
        <p:spPr bwMode="auto">
          <a:xfrm>
            <a:off x="349762" y="1278495"/>
            <a:ext cx="9373280" cy="4062651"/>
          </a:xfrm>
          <a:prstGeom prst="rect">
            <a:avLst/>
          </a:prstGeom>
          <a:noFill/>
          <a:ln w="9525">
            <a:noFill/>
            <a:miter lim="800000"/>
            <a:headEnd/>
            <a:tailEnd/>
          </a:ln>
        </p:spPr>
        <p:txBody>
          <a:bodyPr wrap="square">
            <a:spAutoFit/>
          </a:bodyPr>
          <a:lstStyle/>
          <a:p>
            <a:pPr>
              <a:spcBef>
                <a:spcPts val="1200"/>
              </a:spcBef>
              <a:defRPr/>
            </a:pPr>
            <a:r>
              <a:rPr lang="en-US" altLang="ja-JP" sz="2800" b="1" dirty="0" smtClean="0">
                <a:solidFill>
                  <a:srgbClr val="000000"/>
                </a:solidFill>
                <a:latin typeface="Meiryo UI" panose="020B0604030504040204" pitchFamily="50" charset="-128"/>
                <a:ea typeface="Meiryo UI" panose="020B0604030504040204" pitchFamily="50" charset="-128"/>
              </a:rPr>
              <a:t>(</a:t>
            </a:r>
            <a:r>
              <a:rPr lang="ja-JP" altLang="en-US" sz="2800" b="1" dirty="0" smtClean="0">
                <a:solidFill>
                  <a:srgbClr val="000000"/>
                </a:solidFill>
                <a:latin typeface="Meiryo UI" panose="020B0604030504040204" pitchFamily="50" charset="-128"/>
                <a:ea typeface="Meiryo UI" panose="020B0604030504040204" pitchFamily="50" charset="-128"/>
              </a:rPr>
              <a:t>必須事項</a:t>
            </a:r>
            <a:r>
              <a:rPr lang="en-US" altLang="ja-JP" sz="2800" b="1" dirty="0" smtClean="0">
                <a:solidFill>
                  <a:srgbClr val="000000"/>
                </a:solidFill>
                <a:latin typeface="Meiryo UI" panose="020B0604030504040204" pitchFamily="50" charset="-128"/>
                <a:ea typeface="Meiryo UI" panose="020B0604030504040204" pitchFamily="50" charset="-128"/>
              </a:rPr>
              <a:t>)</a:t>
            </a:r>
            <a:endParaRPr lang="en-US" altLang="ja-JP" sz="2800" b="1" dirty="0">
              <a:solidFill>
                <a:srgbClr val="000000"/>
              </a:solidFill>
              <a:latin typeface="Meiryo UI" panose="020B0604030504040204" pitchFamily="50" charset="-128"/>
              <a:ea typeface="Meiryo UI" panose="020B0604030504040204" pitchFamily="50" charset="-128"/>
            </a:endParaRPr>
          </a:p>
          <a:p>
            <a:pPr marL="636588" indent="-457200">
              <a:spcBef>
                <a:spcPts val="1200"/>
              </a:spcBef>
              <a:buFont typeface="Wingdings" panose="05000000000000000000" pitchFamily="2" charset="2"/>
              <a:buChar char="Ø"/>
              <a:defRPr/>
            </a:pPr>
            <a:r>
              <a:rPr lang="ja-JP" altLang="en-US" sz="2800" dirty="0">
                <a:solidFill>
                  <a:srgbClr val="000000"/>
                </a:solidFill>
                <a:latin typeface="Meiryo UI" panose="020B0604030504040204" pitchFamily="50" charset="-128"/>
                <a:ea typeface="Meiryo UI" panose="020B0604030504040204" pitchFamily="50" charset="-128"/>
              </a:rPr>
              <a:t>企業は企業全体の</a:t>
            </a:r>
            <a:r>
              <a:rPr lang="en-US" altLang="ja-JP" sz="2800" dirty="0">
                <a:solidFill>
                  <a:srgbClr val="000000"/>
                </a:solidFill>
                <a:latin typeface="Meiryo UI" panose="020B0604030504040204" pitchFamily="50" charset="-128"/>
                <a:ea typeface="Meiryo UI" panose="020B0604030504040204" pitchFamily="50" charset="-128"/>
              </a:rPr>
              <a:t>GHG</a:t>
            </a:r>
            <a:r>
              <a:rPr lang="ja-JP" altLang="en-US" sz="2800" dirty="0">
                <a:solidFill>
                  <a:srgbClr val="000000"/>
                </a:solidFill>
                <a:latin typeface="Meiryo UI" panose="020B0604030504040204" pitchFamily="50" charset="-128"/>
                <a:ea typeface="Meiryo UI" panose="020B0604030504040204" pitchFamily="50" charset="-128"/>
              </a:rPr>
              <a:t>排出量インベントリ</a:t>
            </a:r>
            <a:r>
              <a:rPr lang="ja-JP" altLang="en-US" sz="2800" dirty="0" smtClean="0">
                <a:solidFill>
                  <a:srgbClr val="000000"/>
                </a:solidFill>
                <a:latin typeface="Meiryo UI" panose="020B0604030504040204" pitchFamily="50" charset="-128"/>
                <a:ea typeface="Meiryo UI" panose="020B0604030504040204" pitchFamily="50" charset="-128"/>
              </a:rPr>
              <a:t>と公表した目標</a:t>
            </a:r>
            <a:r>
              <a:rPr lang="ja-JP" altLang="en-US" sz="2800" dirty="0">
                <a:solidFill>
                  <a:srgbClr val="000000"/>
                </a:solidFill>
                <a:latin typeface="Meiryo UI" panose="020B0604030504040204" pitchFamily="50" charset="-128"/>
                <a:ea typeface="Meiryo UI" panose="020B0604030504040204" pitchFamily="50" charset="-128"/>
              </a:rPr>
              <a:t>に対する進捗を</a:t>
            </a:r>
            <a:r>
              <a:rPr lang="ja-JP" altLang="en-US" sz="2800" b="1" dirty="0">
                <a:solidFill>
                  <a:srgbClr val="FF0000"/>
                </a:solidFill>
                <a:latin typeface="Meiryo UI" panose="020B0604030504040204" pitchFamily="50" charset="-128"/>
                <a:ea typeface="Meiryo UI" panose="020B0604030504040204" pitchFamily="50" charset="-128"/>
              </a:rPr>
              <a:t>年に</a:t>
            </a:r>
            <a:r>
              <a:rPr lang="en-US" altLang="ja-JP" sz="2800" b="1" dirty="0">
                <a:solidFill>
                  <a:srgbClr val="FF0000"/>
                </a:solidFill>
                <a:latin typeface="Meiryo UI" panose="020B0604030504040204" pitchFamily="50" charset="-128"/>
                <a:ea typeface="Meiryo UI" panose="020B0604030504040204" pitchFamily="50" charset="-128"/>
              </a:rPr>
              <a:t>1</a:t>
            </a:r>
            <a:r>
              <a:rPr lang="ja-JP" altLang="en-US" sz="2800" b="1" dirty="0">
                <a:solidFill>
                  <a:srgbClr val="FF0000"/>
                </a:solidFill>
                <a:latin typeface="Meiryo UI" panose="020B0604030504040204" pitchFamily="50" charset="-128"/>
                <a:ea typeface="Meiryo UI" panose="020B0604030504040204" pitchFamily="50" charset="-128"/>
              </a:rPr>
              <a:t>度報告</a:t>
            </a:r>
            <a:r>
              <a:rPr lang="ja-JP" altLang="en-US" sz="2800" dirty="0">
                <a:solidFill>
                  <a:srgbClr val="000000"/>
                </a:solidFill>
                <a:latin typeface="Meiryo UI" panose="020B0604030504040204" pitchFamily="50" charset="-128"/>
                <a:ea typeface="Meiryo UI" panose="020B0604030504040204" pitchFamily="50" charset="-128"/>
              </a:rPr>
              <a:t>しなくてはいけない</a:t>
            </a:r>
            <a:r>
              <a:rPr lang="ja-JP" altLang="en-US" sz="2800" dirty="0" smtClean="0">
                <a:solidFill>
                  <a:srgbClr val="000000"/>
                </a:solidFill>
                <a:latin typeface="Meiryo UI" panose="020B0604030504040204" pitchFamily="50" charset="-128"/>
                <a:ea typeface="Meiryo UI" panose="020B0604030504040204" pitchFamily="50" charset="-128"/>
              </a:rPr>
              <a:t>。</a:t>
            </a:r>
            <a:endParaRPr lang="en-US" altLang="ja-JP" sz="2800" dirty="0">
              <a:solidFill>
                <a:srgbClr val="000000"/>
              </a:solidFill>
              <a:latin typeface="Meiryo UI" panose="020B0604030504040204" pitchFamily="50" charset="-128"/>
              <a:ea typeface="Meiryo UI" panose="020B0604030504040204" pitchFamily="50" charset="-128"/>
            </a:endParaRPr>
          </a:p>
          <a:p>
            <a:pPr>
              <a:spcBef>
                <a:spcPts val="1200"/>
              </a:spcBef>
              <a:defRPr/>
            </a:pPr>
            <a:r>
              <a:rPr lang="en-US" altLang="ja-JP" sz="2800" dirty="0" smtClean="0">
                <a:solidFill>
                  <a:srgbClr val="000000"/>
                </a:solidFill>
                <a:latin typeface="Meiryo UI" panose="020B0604030504040204" pitchFamily="50" charset="-128"/>
                <a:ea typeface="Meiryo UI" panose="020B0604030504040204" pitchFamily="50" charset="-128"/>
              </a:rPr>
              <a:t>(</a:t>
            </a:r>
            <a:r>
              <a:rPr lang="ja-JP" altLang="en-US" sz="2800" dirty="0" smtClean="0">
                <a:solidFill>
                  <a:srgbClr val="000000"/>
                </a:solidFill>
                <a:latin typeface="Meiryo UI" panose="020B0604030504040204" pitchFamily="50" charset="-128"/>
                <a:ea typeface="Meiryo UI" panose="020B0604030504040204" pitchFamily="50" charset="-128"/>
              </a:rPr>
              <a:t>推奨事項</a:t>
            </a:r>
            <a:r>
              <a:rPr lang="en-US" altLang="ja-JP" sz="2800" dirty="0" smtClean="0">
                <a:solidFill>
                  <a:srgbClr val="000000"/>
                </a:solidFill>
                <a:latin typeface="Meiryo UI" panose="020B0604030504040204" pitchFamily="50" charset="-128"/>
                <a:ea typeface="Meiryo UI" panose="020B0604030504040204" pitchFamily="50" charset="-128"/>
              </a:rPr>
              <a:t>)</a:t>
            </a:r>
            <a:endParaRPr lang="en-US" altLang="ja-JP" sz="2400" dirty="0">
              <a:solidFill>
                <a:srgbClr val="000000"/>
              </a:solidFill>
              <a:latin typeface="Meiryo UI" panose="020B0604030504040204" pitchFamily="50" charset="-128"/>
              <a:ea typeface="Meiryo UI" panose="020B0604030504040204" pitchFamily="50" charset="-128"/>
            </a:endParaRPr>
          </a:p>
          <a:p>
            <a:pPr marL="636588" indent="-457200">
              <a:spcBef>
                <a:spcPts val="1200"/>
              </a:spcBef>
              <a:buFont typeface="Wingdings" panose="05000000000000000000" pitchFamily="2" charset="2"/>
              <a:buChar char="Ø"/>
              <a:defRPr/>
            </a:pPr>
            <a:r>
              <a:rPr lang="ja-JP" altLang="en-US" sz="2800" dirty="0">
                <a:solidFill>
                  <a:srgbClr val="000000"/>
                </a:solidFill>
                <a:latin typeface="Meiryo UI" panose="020B0604030504040204" pitchFamily="50" charset="-128"/>
                <a:ea typeface="Meiryo UI" panose="020B0604030504040204" pitchFamily="50" charset="-128"/>
              </a:rPr>
              <a:t>開示の場所：インベントリの開示場所について、公開である限り特定の要件はない。推奨としては、年次報告、サステナビリティ報告書、企業</a:t>
            </a:r>
            <a:r>
              <a:rPr lang="ja-JP" altLang="en-US" sz="2800" dirty="0" smtClean="0">
                <a:solidFill>
                  <a:srgbClr val="000000"/>
                </a:solidFill>
                <a:latin typeface="Meiryo UI" panose="020B0604030504040204" pitchFamily="50" charset="-128"/>
                <a:ea typeface="Meiryo UI" panose="020B0604030504040204" pitchFamily="50" charset="-128"/>
              </a:rPr>
              <a:t>の</a:t>
            </a:r>
            <a:r>
              <a:rPr lang="ja-JP" altLang="en-US" sz="2800" dirty="0">
                <a:solidFill>
                  <a:srgbClr val="000000"/>
                </a:solidFill>
                <a:latin typeface="Meiryo UI" panose="020B0604030504040204" pitchFamily="50" charset="-128"/>
                <a:ea typeface="Meiryo UI" panose="020B0604030504040204" pitchFamily="50" charset="-128"/>
              </a:rPr>
              <a:t>ウェブ</a:t>
            </a:r>
            <a:r>
              <a:rPr lang="ja-JP" altLang="en-US" sz="2800" dirty="0" smtClean="0">
                <a:solidFill>
                  <a:srgbClr val="000000"/>
                </a:solidFill>
                <a:latin typeface="Meiryo UI" panose="020B0604030504040204" pitchFamily="50" charset="-128"/>
                <a:ea typeface="Meiryo UI" panose="020B0604030504040204" pitchFamily="50" charset="-128"/>
              </a:rPr>
              <a:t>サイト、また</a:t>
            </a:r>
            <a:r>
              <a:rPr lang="ja-JP" altLang="en-US" sz="2800" dirty="0">
                <a:solidFill>
                  <a:srgbClr val="000000"/>
                </a:solidFill>
                <a:latin typeface="Meiryo UI" panose="020B0604030504040204" pitchFamily="50" charset="-128"/>
                <a:ea typeface="Meiryo UI" panose="020B0604030504040204" pitchFamily="50" charset="-128"/>
              </a:rPr>
              <a:t>は、</a:t>
            </a:r>
            <a:r>
              <a:rPr lang="en-US" altLang="ja-JP" sz="2800" dirty="0">
                <a:solidFill>
                  <a:srgbClr val="000000"/>
                </a:solidFill>
                <a:latin typeface="Meiryo UI" panose="020B0604030504040204" pitchFamily="50" charset="-128"/>
                <a:ea typeface="Meiryo UI" panose="020B0604030504040204" pitchFamily="50" charset="-128"/>
              </a:rPr>
              <a:t>CDP</a:t>
            </a:r>
            <a:r>
              <a:rPr lang="ja-JP" altLang="en-US" sz="2800" dirty="0">
                <a:solidFill>
                  <a:srgbClr val="000000"/>
                </a:solidFill>
                <a:latin typeface="Meiryo UI" panose="020B0604030504040204" pitchFamily="50" charset="-128"/>
                <a:ea typeface="Meiryo UI" panose="020B0604030504040204" pitchFamily="50" charset="-128"/>
              </a:rPr>
              <a:t>質問書への回答など。</a:t>
            </a:r>
          </a:p>
        </p:txBody>
      </p:sp>
    </p:spTree>
    <p:extLst>
      <p:ext uri="{BB962C8B-B14F-4D97-AF65-F5344CB8AC3E}">
        <p14:creationId xmlns:p14="http://schemas.microsoft.com/office/powerpoint/2010/main" val="28036368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a:t>8</a:t>
            </a:r>
            <a:r>
              <a:rPr kumimoji="1" lang="en-US" altLang="ja-JP" dirty="0" smtClean="0"/>
              <a:t>.</a:t>
            </a:r>
            <a:r>
              <a:rPr lang="ja-JP" altLang="en-US" dirty="0"/>
              <a:t>再計算</a:t>
            </a:r>
            <a:r>
              <a:rPr lang="ja-JP" altLang="en-US" dirty="0" smtClean="0"/>
              <a:t>と</a:t>
            </a:r>
            <a:r>
              <a:rPr lang="ja-JP" altLang="en-US" dirty="0"/>
              <a:t>目標</a:t>
            </a:r>
            <a:r>
              <a:rPr lang="ja-JP" altLang="en-US" dirty="0" smtClean="0"/>
              <a:t>の有効性 </a:t>
            </a:r>
            <a:r>
              <a:rPr lang="en-US" altLang="ja-JP" dirty="0" smtClean="0"/>
              <a:t>1/2</a:t>
            </a:r>
            <a:endParaRPr kumimoji="1" lang="ja-JP" altLang="en-US" dirty="0"/>
          </a:p>
        </p:txBody>
      </p:sp>
      <p:sp>
        <p:nvSpPr>
          <p:cNvPr id="4" name="テキスト ボックス 47"/>
          <p:cNvSpPr txBox="1">
            <a:spLocks noChangeArrowheads="1"/>
          </p:cNvSpPr>
          <p:nvPr/>
        </p:nvSpPr>
        <p:spPr bwMode="auto">
          <a:xfrm>
            <a:off x="349762" y="1278495"/>
            <a:ext cx="9373280" cy="4524315"/>
          </a:xfrm>
          <a:prstGeom prst="rect">
            <a:avLst/>
          </a:prstGeom>
          <a:noFill/>
          <a:ln w="9525">
            <a:noFill/>
            <a:miter lim="800000"/>
            <a:headEnd/>
            <a:tailEnd/>
          </a:ln>
        </p:spPr>
        <p:txBody>
          <a:bodyPr wrap="square">
            <a:spAutoFit/>
          </a:bodyPr>
          <a:lstStyle/>
          <a:p>
            <a:pPr>
              <a:spcBef>
                <a:spcPts val="1200"/>
              </a:spcBef>
              <a:defRPr/>
            </a:pPr>
            <a:r>
              <a:rPr lang="en-US" altLang="ja-JP" sz="2800" b="1" dirty="0" smtClean="0">
                <a:solidFill>
                  <a:srgbClr val="000000"/>
                </a:solidFill>
                <a:latin typeface="Meiryo UI" panose="020B0604030504040204" pitchFamily="50" charset="-128"/>
                <a:ea typeface="Meiryo UI" panose="020B0604030504040204" pitchFamily="50" charset="-128"/>
              </a:rPr>
              <a:t>(</a:t>
            </a:r>
            <a:r>
              <a:rPr lang="ja-JP" altLang="en-US" sz="2800" b="1" dirty="0" smtClean="0">
                <a:solidFill>
                  <a:srgbClr val="000000"/>
                </a:solidFill>
                <a:latin typeface="Meiryo UI" panose="020B0604030504040204" pitchFamily="50" charset="-128"/>
                <a:ea typeface="Meiryo UI" panose="020B0604030504040204" pitchFamily="50" charset="-128"/>
              </a:rPr>
              <a:t>必須事項</a:t>
            </a:r>
            <a:r>
              <a:rPr lang="en-US" altLang="ja-JP" sz="2800" b="1" dirty="0" smtClean="0">
                <a:solidFill>
                  <a:srgbClr val="000000"/>
                </a:solidFill>
                <a:latin typeface="Meiryo UI" panose="020B0604030504040204" pitchFamily="50" charset="-128"/>
                <a:ea typeface="Meiryo UI" panose="020B0604030504040204" pitchFamily="50" charset="-128"/>
              </a:rPr>
              <a:t>)</a:t>
            </a:r>
            <a:endParaRPr lang="en-US" altLang="ja-JP" sz="2800" b="1" dirty="0">
              <a:solidFill>
                <a:srgbClr val="000000"/>
              </a:solidFill>
              <a:latin typeface="Meiryo UI" panose="020B0604030504040204" pitchFamily="50" charset="-128"/>
              <a:ea typeface="Meiryo UI" panose="020B0604030504040204" pitchFamily="50" charset="-128"/>
            </a:endParaRPr>
          </a:p>
          <a:p>
            <a:pPr marL="457200" indent="-457200">
              <a:spcBef>
                <a:spcPts val="1200"/>
              </a:spcBef>
              <a:buFont typeface="Wingdings" panose="05000000000000000000" pitchFamily="2" charset="2"/>
              <a:buChar char="Ø"/>
              <a:defRPr/>
            </a:pPr>
            <a:r>
              <a:rPr lang="ja-JP" altLang="en-US" sz="2400" dirty="0" smtClean="0">
                <a:solidFill>
                  <a:srgbClr val="000000"/>
                </a:solidFill>
                <a:latin typeface="Meiryo UI" panose="020B0604030504040204" pitchFamily="50" charset="-128"/>
                <a:ea typeface="Meiryo UI" panose="020B0604030504040204" pitchFamily="50" charset="-128"/>
              </a:rPr>
              <a:t>最新の気候科学とベストプラクティスとの整合性を確実にするために、最低</a:t>
            </a:r>
            <a:r>
              <a:rPr lang="en-US" altLang="ja-JP" sz="2400" dirty="0" smtClean="0">
                <a:solidFill>
                  <a:srgbClr val="000000"/>
                </a:solidFill>
                <a:latin typeface="Meiryo UI" panose="020B0604030504040204" pitchFamily="50" charset="-128"/>
                <a:ea typeface="Meiryo UI" panose="020B0604030504040204" pitchFamily="50" charset="-128"/>
              </a:rPr>
              <a:t>5</a:t>
            </a:r>
            <a:r>
              <a:rPr lang="ja-JP" altLang="en-US" sz="2400" dirty="0" smtClean="0">
                <a:solidFill>
                  <a:srgbClr val="000000"/>
                </a:solidFill>
                <a:latin typeface="Meiryo UI" panose="020B0604030504040204" pitchFamily="50" charset="-128"/>
                <a:ea typeface="Meiryo UI" panose="020B0604030504040204" pitchFamily="50" charset="-128"/>
              </a:rPr>
              <a:t>年ごとに目標の見直しを行い、必要に応じて再計算、再検証を受けなければならない。</a:t>
            </a:r>
            <a:r>
              <a:rPr lang="ja-JP" altLang="en-US" sz="2400" b="1" dirty="0" smtClean="0">
                <a:solidFill>
                  <a:srgbClr val="FF0000"/>
                </a:solidFill>
                <a:latin typeface="Meiryo UI" panose="020B0604030504040204" pitchFamily="50" charset="-128"/>
                <a:ea typeface="Meiryo UI" panose="020B0604030504040204" pitchFamily="50" charset="-128"/>
              </a:rPr>
              <a:t>既に承認された目標を持つ企業は、最長でも</a:t>
            </a:r>
            <a:r>
              <a:rPr lang="en-US" altLang="ja-JP" sz="2400" b="1" dirty="0" smtClean="0">
                <a:solidFill>
                  <a:srgbClr val="FF0000"/>
                </a:solidFill>
                <a:latin typeface="Meiryo UI" panose="020B0604030504040204" pitchFamily="50" charset="-128"/>
                <a:ea typeface="Meiryo UI" panose="020B0604030504040204" pitchFamily="50" charset="-128"/>
              </a:rPr>
              <a:t>2025</a:t>
            </a:r>
            <a:r>
              <a:rPr lang="ja-JP" altLang="en-US" sz="2400" b="1" dirty="0" smtClean="0">
                <a:solidFill>
                  <a:srgbClr val="FF0000"/>
                </a:solidFill>
                <a:latin typeface="Meiryo UI" panose="020B0604030504040204" pitchFamily="50" charset="-128"/>
                <a:ea typeface="Meiryo UI" panose="020B0604030504040204" pitchFamily="50" charset="-128"/>
              </a:rPr>
              <a:t>年までに再検証をしなければならない。</a:t>
            </a:r>
            <a:r>
              <a:rPr lang="ja-JP" altLang="en-US" sz="2400" dirty="0" smtClean="0">
                <a:solidFill>
                  <a:srgbClr val="000000"/>
                </a:solidFill>
                <a:latin typeface="Meiryo UI" panose="020B0604030504040204" pitchFamily="50" charset="-128"/>
                <a:ea typeface="Meiryo UI" panose="020B0604030504040204" pitchFamily="50" charset="-128"/>
              </a:rPr>
              <a:t>再計算が必要な、既に承認された目標を持つ企業は、再提出時に適用可能な最新の基準に従わなければならない。</a:t>
            </a:r>
            <a:endParaRPr lang="en-US" altLang="ja-JP" sz="2400" dirty="0">
              <a:solidFill>
                <a:srgbClr val="000000"/>
              </a:solidFill>
              <a:latin typeface="Meiryo UI" panose="020B0604030504040204" pitchFamily="50" charset="-128"/>
              <a:ea typeface="Meiryo UI" panose="020B0604030504040204" pitchFamily="50" charset="-128"/>
            </a:endParaRPr>
          </a:p>
          <a:p>
            <a:pPr marL="457200" indent="-457200">
              <a:spcBef>
                <a:spcPts val="1200"/>
              </a:spcBef>
              <a:buFont typeface="Wingdings" panose="05000000000000000000" pitchFamily="2" charset="2"/>
              <a:buChar char="Ø"/>
              <a:defRPr/>
            </a:pPr>
            <a:r>
              <a:rPr lang="ja-JP" altLang="en-US" sz="2400" dirty="0" smtClean="0">
                <a:solidFill>
                  <a:srgbClr val="000000"/>
                </a:solidFill>
                <a:latin typeface="Meiryo UI" panose="020B0604030504040204" pitchFamily="50" charset="-128"/>
                <a:ea typeface="Meiryo UI" panose="020B0604030504040204" pitchFamily="50" charset="-128"/>
              </a:rPr>
              <a:t>目標が承認された企業は、承認日から</a:t>
            </a:r>
            <a:r>
              <a:rPr lang="en-US" altLang="ja-JP" sz="2400" dirty="0" smtClean="0">
                <a:solidFill>
                  <a:srgbClr val="000000"/>
                </a:solidFill>
                <a:latin typeface="Meiryo UI" panose="020B0604030504040204" pitchFamily="50" charset="-128"/>
                <a:ea typeface="Meiryo UI" panose="020B0604030504040204" pitchFamily="50" charset="-128"/>
              </a:rPr>
              <a:t>6</a:t>
            </a:r>
            <a:r>
              <a:rPr lang="ja-JP" altLang="en-US" sz="2400" dirty="0" smtClean="0">
                <a:solidFill>
                  <a:srgbClr val="000000"/>
                </a:solidFill>
                <a:latin typeface="Meiryo UI" panose="020B0604030504040204" pitchFamily="50" charset="-128"/>
                <a:ea typeface="Meiryo UI" panose="020B0604030504040204" pitchFamily="50" charset="-128"/>
              </a:rPr>
              <a:t>ヵ月以内に</a:t>
            </a:r>
            <a:r>
              <a:rPr lang="en-US" altLang="ja-JP" sz="2400" dirty="0" err="1" smtClean="0">
                <a:solidFill>
                  <a:srgbClr val="000000"/>
                </a:solidFill>
                <a:latin typeface="Meiryo UI" panose="020B0604030504040204" pitchFamily="50" charset="-128"/>
                <a:ea typeface="Meiryo UI" panose="020B0604030504040204" pitchFamily="50" charset="-128"/>
              </a:rPr>
              <a:t>SBTi</a:t>
            </a:r>
            <a:r>
              <a:rPr lang="ja-JP" altLang="en-US" sz="2400" dirty="0">
                <a:solidFill>
                  <a:srgbClr val="000000"/>
                </a:solidFill>
                <a:latin typeface="Meiryo UI" panose="020B0604030504040204" pitchFamily="50" charset="-128"/>
                <a:ea typeface="Meiryo UI" panose="020B0604030504040204" pitchFamily="50" charset="-128"/>
              </a:rPr>
              <a:t> ウェブ</a:t>
            </a:r>
            <a:r>
              <a:rPr lang="ja-JP" altLang="en-US" sz="2400" dirty="0" smtClean="0">
                <a:solidFill>
                  <a:srgbClr val="000000"/>
                </a:solidFill>
                <a:latin typeface="Meiryo UI" panose="020B0604030504040204" pitchFamily="50" charset="-128"/>
                <a:ea typeface="Meiryo UI" panose="020B0604030504040204" pitchFamily="50" charset="-128"/>
              </a:rPr>
              <a:t>サイトで目標を公開する必要がある。他の公開時期について</a:t>
            </a:r>
            <a:r>
              <a:rPr lang="en-US" altLang="ja-JP" sz="2400" dirty="0" err="1" smtClean="0">
                <a:solidFill>
                  <a:srgbClr val="000000"/>
                </a:solidFill>
                <a:latin typeface="Meiryo UI" panose="020B0604030504040204" pitchFamily="50" charset="-128"/>
                <a:ea typeface="Meiryo UI" panose="020B0604030504040204" pitchFamily="50" charset="-128"/>
              </a:rPr>
              <a:t>SBTi</a:t>
            </a:r>
            <a:r>
              <a:rPr lang="ja-JP" altLang="en-US" sz="2400" dirty="0" smtClean="0">
                <a:solidFill>
                  <a:srgbClr val="000000"/>
                </a:solidFill>
                <a:latin typeface="Meiryo UI" panose="020B0604030504040204" pitchFamily="50" charset="-128"/>
                <a:ea typeface="Meiryo UI" panose="020B0604030504040204" pitchFamily="50" charset="-128"/>
              </a:rPr>
              <a:t>との合意がされていない限り、</a:t>
            </a:r>
            <a:r>
              <a:rPr lang="en-US" altLang="ja-JP" sz="2400" dirty="0" smtClean="0">
                <a:solidFill>
                  <a:srgbClr val="000000"/>
                </a:solidFill>
                <a:latin typeface="Meiryo UI" panose="020B0604030504040204" pitchFamily="50" charset="-128"/>
                <a:ea typeface="Meiryo UI" panose="020B0604030504040204" pitchFamily="50" charset="-128"/>
              </a:rPr>
              <a:t>6</a:t>
            </a:r>
            <a:r>
              <a:rPr lang="ja-JP" altLang="en-US" sz="2400" dirty="0" smtClean="0">
                <a:solidFill>
                  <a:srgbClr val="000000"/>
                </a:solidFill>
                <a:latin typeface="Meiryo UI" panose="020B0604030504040204" pitchFamily="50" charset="-128"/>
                <a:ea typeface="Meiryo UI" panose="020B0604030504040204" pitchFamily="50" charset="-128"/>
              </a:rPr>
              <a:t>カ月後に発表されていない目標は再度承認プロセスを経なければならない。</a:t>
            </a:r>
            <a:endParaRPr lang="en-US" altLang="ja-JP" sz="24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409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a:t>
            </a:r>
            <a:r>
              <a:rPr lang="en-US" altLang="ja-JP" dirty="0"/>
              <a:t>T</a:t>
            </a:r>
            <a:r>
              <a:rPr lang="ja-JP" altLang="en-US" dirty="0" smtClean="0"/>
              <a:t>に取り組むメリット</a:t>
            </a:r>
            <a:endParaRPr kumimoji="1" lang="ja-JP" altLang="en-US" dirty="0"/>
          </a:p>
        </p:txBody>
      </p:sp>
      <p:sp>
        <p:nvSpPr>
          <p:cNvPr id="7" name="テキスト ボックス 6"/>
          <p:cNvSpPr txBox="1"/>
          <p:nvPr/>
        </p:nvSpPr>
        <p:spPr>
          <a:xfrm>
            <a:off x="509385" y="4121680"/>
            <a:ext cx="9782175" cy="2592288"/>
          </a:xfrm>
          <a:prstGeom prst="rect">
            <a:avLst/>
          </a:prstGeom>
          <a:noFill/>
          <a:ln w="25400" cap="flat" cmpd="sng" algn="ctr">
            <a:noFill/>
            <a:prstDash val="solid"/>
          </a:ln>
          <a:effectLst/>
        </p:spPr>
        <p:txBody>
          <a:bodyPr anchor="t"/>
          <a:lstStyle/>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企業が</a:t>
            </a:r>
            <a:r>
              <a:rPr kumimoji="0" lang="ja-JP" altLang="en-US" sz="2400" b="1" i="0" u="sng" strike="noStrike" kern="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①投資家、②顧客、③サプライヤー、④社員などのステークホルダー</a:t>
            </a:r>
            <a:r>
              <a:rPr kumimoji="0"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に対し、持続可能な企業とアピールすることで、</a:t>
            </a:r>
            <a:r>
              <a:rPr kumimoji="0" lang="ja-JP" altLang="en-US" sz="2400" b="0" i="0" u="none" strike="noStrike" kern="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評価向上やリスクの低減、　　機会の獲得といったメリットにつなげられる。</a:t>
            </a:r>
            <a:endParaRPr kumimoji="0" lang="en-US" altLang="ja-JP" sz="2400" b="0" i="0" u="none" strike="noStrike" kern="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endParaRP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en-US" altLang="ja-JP"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SBT</a:t>
            </a:r>
            <a:r>
              <a:rPr kumimoji="0"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は、気候科学に基づく「共通基準」で評価・認定された目標であるた</a:t>
            </a:r>
            <a:r>
              <a:rPr kumimoji="0" lang="ja-JP" altLang="en-US" sz="2400" b="0" i="0" u="none" strike="noStrike" kern="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rPr>
              <a:t>め</a:t>
            </a:r>
            <a:r>
              <a:rPr kumimoji="0" lang="ja-JP" altLang="en-US" sz="2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a:t>
            </a:r>
            <a:r>
              <a:rPr kumimoji="0" lang="ja-JP" altLang="en-US" sz="2400" b="0" i="0" u="none" strike="noStrike" kern="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「パリ</a:t>
            </a:r>
            <a:r>
              <a:rPr kumimoji="0" lang="ja-JP" altLang="en-US" sz="2400" b="0" i="0" u="none" strike="noStrike" kern="0" cap="none" spc="0" normalizeH="0" baseline="0" noProof="0" dirty="0">
                <a:ln>
                  <a:noFill/>
                </a:ln>
                <a:solidFill>
                  <a:srgbClr val="FF0000"/>
                </a:solidFill>
                <a:effectLst/>
                <a:uLnTx/>
                <a:uFillTx/>
                <a:latin typeface="Meiryo UI" panose="020B0604030504040204" pitchFamily="50" charset="-128"/>
                <a:ea typeface="Meiryo UI"/>
                <a:cs typeface="Meiryo UI" panose="020B0604030504040204" pitchFamily="50" charset="-128"/>
              </a:rPr>
              <a:t>協定</a:t>
            </a:r>
            <a:r>
              <a:rPr kumimoji="0" lang="ja-JP" altLang="en-US" sz="2400" b="0" i="0" u="none" strike="noStrike" kern="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」に整合していることが分かり易い。</a:t>
            </a:r>
            <a:endParaRPr kumimoji="0" lang="en-US" altLang="ja-JP" sz="2400" b="0" i="0" u="none" strike="noStrike" kern="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endParaRPr>
          </a:p>
        </p:txBody>
      </p:sp>
      <p:sp>
        <p:nvSpPr>
          <p:cNvPr id="8" name="テキスト ボックス 7"/>
          <p:cNvSpPr txBox="1"/>
          <p:nvPr/>
        </p:nvSpPr>
        <p:spPr>
          <a:xfrm>
            <a:off x="647945" y="1776711"/>
            <a:ext cx="9505056" cy="1938992"/>
          </a:xfrm>
          <a:prstGeom prst="rect">
            <a:avLst/>
          </a:prstGeom>
          <a:noFill/>
        </p:spPr>
        <p:txBody>
          <a:bodyPr wrap="square" rtlCol="0">
            <a:spAutoFit/>
          </a:bodyPr>
          <a:lstStyle/>
          <a:p>
            <a:pPr algn="ctr" defTabSz="914400" fontAlgn="base">
              <a:spcBef>
                <a:spcPct val="0"/>
              </a:spcBef>
              <a:spcAft>
                <a:spcPct val="0"/>
              </a:spcAft>
            </a:pPr>
            <a:r>
              <a:rPr lang="en-US" altLang="ja-JP" sz="4000" b="1" dirty="0" smtClean="0">
                <a:solidFill>
                  <a:srgbClr val="FF0000"/>
                </a:solidFill>
                <a:latin typeface="Meiryo UI" panose="020B0604030504040204" pitchFamily="50" charset="-128"/>
                <a:cs typeface="Meiryo UI" panose="020B0604030504040204" pitchFamily="50" charset="-128"/>
              </a:rPr>
              <a:t>SBT</a:t>
            </a:r>
            <a:r>
              <a:rPr lang="ja-JP" altLang="en-US" sz="4000" b="1" dirty="0" smtClean="0">
                <a:solidFill>
                  <a:srgbClr val="FF0000"/>
                </a:solidFill>
                <a:latin typeface="Meiryo UI" panose="020B0604030504040204" pitchFamily="50" charset="-128"/>
                <a:cs typeface="Meiryo UI" panose="020B0604030504040204" pitchFamily="50" charset="-128"/>
              </a:rPr>
              <a:t>はパリ</a:t>
            </a:r>
            <a:r>
              <a:rPr lang="ja-JP" altLang="en-US" sz="4000" b="1" dirty="0">
                <a:solidFill>
                  <a:srgbClr val="FF0000"/>
                </a:solidFill>
                <a:latin typeface="Meiryo UI" panose="020B0604030504040204" pitchFamily="50" charset="-128"/>
                <a:cs typeface="Meiryo UI" panose="020B0604030504040204" pitchFamily="50" charset="-128"/>
              </a:rPr>
              <a:t>協定</a:t>
            </a:r>
            <a:r>
              <a:rPr lang="ja-JP" altLang="en-US" sz="4000" b="1" dirty="0" smtClean="0">
                <a:solidFill>
                  <a:srgbClr val="FF0000"/>
                </a:solidFill>
                <a:latin typeface="Meiryo UI" panose="020B0604030504040204" pitchFamily="50" charset="-128"/>
                <a:cs typeface="Meiryo UI" panose="020B0604030504040204" pitchFamily="50" charset="-128"/>
              </a:rPr>
              <a:t>に整合する持続可能な企業</a:t>
            </a:r>
            <a:r>
              <a:rPr lang="ja-JP" altLang="en-US" sz="4000" b="1" dirty="0">
                <a:solidFill>
                  <a:srgbClr val="FF0000"/>
                </a:solidFill>
                <a:latin typeface="Meiryo UI" panose="020B0604030504040204" pitchFamily="50" charset="-128"/>
                <a:cs typeface="Meiryo UI" panose="020B0604030504040204" pitchFamily="50" charset="-128"/>
              </a:rPr>
              <a:t>であることをステークホルダーに</a:t>
            </a:r>
            <a:r>
              <a:rPr lang="ja-JP" altLang="en-US" sz="4000" b="1" dirty="0" smtClean="0">
                <a:solidFill>
                  <a:srgbClr val="FF0000"/>
                </a:solidFill>
                <a:latin typeface="Meiryo UI" panose="020B0604030504040204" pitchFamily="50" charset="-128"/>
                <a:cs typeface="Meiryo UI" panose="020B0604030504040204" pitchFamily="50" charset="-128"/>
              </a:rPr>
              <a:t>対して</a:t>
            </a:r>
            <a:endParaRPr lang="en-US" altLang="ja-JP" sz="4000" b="1" dirty="0" smtClean="0">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spcAft>
                <a:spcPct val="0"/>
              </a:spcAft>
            </a:pPr>
            <a:r>
              <a:rPr lang="ja-JP" altLang="en-US" sz="4000" b="1" dirty="0" smtClean="0">
                <a:solidFill>
                  <a:srgbClr val="FF0000"/>
                </a:solidFill>
                <a:latin typeface="Meiryo UI" panose="020B0604030504040204" pitchFamily="50" charset="-128"/>
                <a:cs typeface="Meiryo UI" panose="020B0604030504040204" pitchFamily="50" charset="-128"/>
              </a:rPr>
              <a:t>分かり易く</a:t>
            </a:r>
            <a:r>
              <a:rPr lang="ja-JP" altLang="en-US" sz="4000" b="1" dirty="0">
                <a:solidFill>
                  <a:srgbClr val="FF0000"/>
                </a:solidFill>
                <a:latin typeface="Meiryo UI" panose="020B0604030504040204" pitchFamily="50" charset="-128"/>
                <a:cs typeface="Meiryo UI" panose="020B0604030504040204" pitchFamily="50" charset="-128"/>
              </a:rPr>
              <a:t>アピールできる！</a:t>
            </a:r>
            <a:r>
              <a:rPr lang="ja-JP" altLang="en-US" sz="4000" b="1" dirty="0" smtClean="0">
                <a:solidFill>
                  <a:srgbClr val="FF0000"/>
                </a:solidFill>
                <a:latin typeface="Meiryo UI" panose="020B0604030504040204" pitchFamily="50" charset="-128"/>
                <a:cs typeface="Meiryo UI" panose="020B0604030504040204" pitchFamily="50" charset="-128"/>
              </a:rPr>
              <a:t>！</a:t>
            </a:r>
          </a:p>
        </p:txBody>
      </p:sp>
      <p:sp>
        <p:nvSpPr>
          <p:cNvPr id="9" name="角丸四角形 8"/>
          <p:cNvSpPr/>
          <p:nvPr/>
        </p:nvSpPr>
        <p:spPr bwMode="auto">
          <a:xfrm>
            <a:off x="719953" y="6425936"/>
            <a:ext cx="9433048" cy="458119"/>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eiryo UI"/>
              </a:rPr>
              <a:t>以降、ステークホルダー別にメリットをみていく</a:t>
            </a:r>
          </a:p>
        </p:txBody>
      </p:sp>
    </p:spTree>
    <p:extLst>
      <p:ext uri="{BB962C8B-B14F-4D97-AF65-F5344CB8AC3E}">
        <p14:creationId xmlns:p14="http://schemas.microsoft.com/office/powerpoint/2010/main" val="41089351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の基本要件　</a:t>
            </a:r>
            <a:r>
              <a:rPr lang="en-US" altLang="ja-JP" dirty="0"/>
              <a:t>8</a:t>
            </a:r>
            <a:r>
              <a:rPr kumimoji="1" lang="en-US" altLang="ja-JP" dirty="0" smtClean="0"/>
              <a:t>.</a:t>
            </a:r>
            <a:r>
              <a:rPr lang="ja-JP" altLang="en-US" dirty="0"/>
              <a:t>再計算</a:t>
            </a:r>
            <a:r>
              <a:rPr lang="ja-JP" altLang="en-US" dirty="0" smtClean="0"/>
              <a:t>と</a:t>
            </a:r>
            <a:r>
              <a:rPr lang="ja-JP" altLang="en-US" dirty="0"/>
              <a:t>目標</a:t>
            </a:r>
            <a:r>
              <a:rPr lang="ja-JP" altLang="en-US" dirty="0" smtClean="0"/>
              <a:t>の有効性 </a:t>
            </a:r>
            <a:r>
              <a:rPr lang="en-US" altLang="ja-JP" dirty="0"/>
              <a:t>2</a:t>
            </a:r>
            <a:r>
              <a:rPr lang="en-US" altLang="ja-JP" dirty="0" smtClean="0"/>
              <a:t>/2</a:t>
            </a:r>
            <a:endParaRPr kumimoji="1" lang="ja-JP" altLang="en-US" dirty="0"/>
          </a:p>
        </p:txBody>
      </p:sp>
      <p:sp>
        <p:nvSpPr>
          <p:cNvPr id="5" name="テキスト ボックス 47"/>
          <p:cNvSpPr txBox="1">
            <a:spLocks noChangeArrowheads="1"/>
          </p:cNvSpPr>
          <p:nvPr/>
        </p:nvSpPr>
        <p:spPr bwMode="auto">
          <a:xfrm>
            <a:off x="349762" y="1278495"/>
            <a:ext cx="9373280" cy="5355312"/>
          </a:xfrm>
          <a:prstGeom prst="rect">
            <a:avLst/>
          </a:prstGeom>
          <a:noFill/>
          <a:ln w="9525">
            <a:noFill/>
            <a:miter lim="800000"/>
            <a:headEnd/>
            <a:tailEnd/>
          </a:ln>
        </p:spPr>
        <p:txBody>
          <a:bodyPr wrap="square">
            <a:spAutoFit/>
          </a:bodyPr>
          <a:lstStyle/>
          <a:p>
            <a:pPr>
              <a:defRPr/>
            </a:pPr>
            <a:r>
              <a:rPr lang="en-US" altLang="ja-JP" sz="2800" dirty="0" smtClean="0">
                <a:solidFill>
                  <a:srgbClr val="000000"/>
                </a:solidFill>
                <a:latin typeface="Meiryo UI" panose="020B0604030504040204" pitchFamily="50" charset="-128"/>
                <a:ea typeface="Meiryo UI" panose="020B0604030504040204" pitchFamily="50" charset="-128"/>
              </a:rPr>
              <a:t>(</a:t>
            </a:r>
            <a:r>
              <a:rPr lang="ja-JP" altLang="en-US" sz="2800" dirty="0" smtClean="0">
                <a:solidFill>
                  <a:srgbClr val="000000"/>
                </a:solidFill>
                <a:latin typeface="Meiryo UI" panose="020B0604030504040204" pitchFamily="50" charset="-128"/>
                <a:ea typeface="Meiryo UI" panose="020B0604030504040204" pitchFamily="50" charset="-128"/>
              </a:rPr>
              <a:t>推奨</a:t>
            </a:r>
            <a:r>
              <a:rPr lang="ja-JP" altLang="en-US" sz="2800" dirty="0">
                <a:solidFill>
                  <a:srgbClr val="000000"/>
                </a:solidFill>
                <a:latin typeface="Meiryo UI" panose="020B0604030504040204" pitchFamily="50" charset="-128"/>
                <a:ea typeface="Meiryo UI" panose="020B0604030504040204" pitchFamily="50" charset="-128"/>
              </a:rPr>
              <a:t>事項</a:t>
            </a:r>
            <a:r>
              <a:rPr lang="en-US" altLang="ja-JP" sz="2800" dirty="0" smtClean="0">
                <a:solidFill>
                  <a:srgbClr val="000000"/>
                </a:solidFill>
                <a:latin typeface="Meiryo UI" panose="020B0604030504040204" pitchFamily="50" charset="-128"/>
                <a:ea typeface="Meiryo UI" panose="020B0604030504040204" pitchFamily="50" charset="-128"/>
              </a:rPr>
              <a:t>)</a:t>
            </a:r>
            <a:endParaRPr lang="en-US" altLang="ja-JP" sz="2400" dirty="0">
              <a:solidFill>
                <a:srgbClr val="000000"/>
              </a:solidFill>
              <a:latin typeface="Meiryo UI" panose="020B0604030504040204" pitchFamily="50" charset="-128"/>
              <a:ea typeface="Meiryo UI" panose="020B0604030504040204" pitchFamily="50" charset="-128"/>
            </a:endParaRPr>
          </a:p>
          <a:p>
            <a:pPr marL="636588" indent="-457200">
              <a:buFont typeface="Wingdings" panose="05000000000000000000" pitchFamily="2" charset="2"/>
              <a:buChar char="Ø"/>
              <a:defRPr/>
            </a:pPr>
            <a:r>
              <a:rPr lang="ja-JP" altLang="en-US" sz="2400" dirty="0" smtClean="0">
                <a:solidFill>
                  <a:srgbClr val="000000"/>
                </a:solidFill>
                <a:latin typeface="Meiryo UI" panose="020B0604030504040204" pitchFamily="50" charset="-128"/>
                <a:ea typeface="Meiryo UI" panose="020B0604030504040204" pitchFamily="50" charset="-128"/>
              </a:rPr>
              <a:t>既存の目標との関連性や一貫性を損なう可能性がある重大な変更を反映するために、必要に応じて目標を再計算する必要がある。以下の変更は、目標の再計算が必要となる一例である。</a:t>
            </a:r>
            <a:endParaRPr lang="en-US" altLang="ja-JP" sz="2000" dirty="0">
              <a:solidFill>
                <a:srgbClr val="000000"/>
              </a:solidFill>
              <a:latin typeface="Meiryo UI" panose="020B0604030504040204" pitchFamily="50" charset="-128"/>
              <a:ea typeface="Meiryo UI" panose="020B0604030504040204" pitchFamily="50" charset="-128"/>
            </a:endParaRPr>
          </a:p>
          <a:p>
            <a:pPr marL="1093408" lvl="1" indent="-457200">
              <a:buFont typeface="Arial" panose="020B0604020202020204" pitchFamily="34" charset="0"/>
              <a:buChar char="•"/>
              <a:defRPr/>
            </a:pPr>
            <a:r>
              <a:rPr lang="en-US" altLang="ja-JP" sz="2000" dirty="0" smtClean="0">
                <a:solidFill>
                  <a:srgbClr val="000000"/>
                </a:solidFill>
                <a:latin typeface="Meiryo UI" panose="020B0604030504040204" pitchFamily="50" charset="-128"/>
                <a:ea typeface="Meiryo UI" panose="020B0604030504040204" pitchFamily="50" charset="-128"/>
              </a:rPr>
              <a:t>Scope3</a:t>
            </a:r>
            <a:r>
              <a:rPr lang="ja-JP" altLang="en-US" sz="2000" dirty="0" smtClean="0">
                <a:solidFill>
                  <a:srgbClr val="000000"/>
                </a:solidFill>
                <a:latin typeface="Meiryo UI" panose="020B0604030504040204" pitchFamily="50" charset="-128"/>
                <a:ea typeface="Meiryo UI" panose="020B0604030504040204" pitchFamily="50" charset="-128"/>
              </a:rPr>
              <a:t>排出量が</a:t>
            </a:r>
            <a:r>
              <a:rPr lang="en-US" altLang="ja-JP" sz="2000" dirty="0" smtClean="0">
                <a:solidFill>
                  <a:srgbClr val="000000"/>
                </a:solidFill>
                <a:latin typeface="Meiryo UI" panose="020B0604030504040204" pitchFamily="50" charset="-128"/>
                <a:ea typeface="Meiryo UI" panose="020B0604030504040204" pitchFamily="50" charset="-128"/>
              </a:rPr>
              <a:t>Scope1,2,3</a:t>
            </a:r>
            <a:r>
              <a:rPr lang="ja-JP" altLang="en-US" sz="2000" dirty="0" smtClean="0">
                <a:solidFill>
                  <a:srgbClr val="000000"/>
                </a:solidFill>
                <a:latin typeface="Meiryo UI" panose="020B0604030504040204" pitchFamily="50" charset="-128"/>
                <a:ea typeface="Meiryo UI" panose="020B0604030504040204" pitchFamily="50" charset="-128"/>
              </a:rPr>
              <a:t>合計排出量の</a:t>
            </a:r>
            <a:r>
              <a:rPr lang="en-US" altLang="ja-JP" sz="2000" dirty="0" smtClean="0">
                <a:solidFill>
                  <a:srgbClr val="000000"/>
                </a:solidFill>
                <a:latin typeface="Meiryo UI" panose="020B0604030504040204" pitchFamily="50" charset="-128"/>
                <a:ea typeface="Meiryo UI" panose="020B0604030504040204" pitchFamily="50" charset="-128"/>
              </a:rPr>
              <a:t>40</a:t>
            </a:r>
            <a:r>
              <a:rPr lang="ja-JP" altLang="en-US" sz="2000" dirty="0" smtClean="0">
                <a:solidFill>
                  <a:srgbClr val="000000"/>
                </a:solidFill>
                <a:latin typeface="Meiryo UI" panose="020B0604030504040204" pitchFamily="50" charset="-128"/>
                <a:ea typeface="Meiryo UI" panose="020B0604030504040204" pitchFamily="50" charset="-128"/>
              </a:rPr>
              <a:t>％以上になる</a:t>
            </a:r>
            <a:endParaRPr lang="en-US" altLang="ja-JP" sz="2000" dirty="0">
              <a:solidFill>
                <a:srgbClr val="000000"/>
              </a:solidFill>
              <a:latin typeface="Meiryo UI" panose="020B0604030504040204" pitchFamily="50" charset="-128"/>
              <a:ea typeface="Meiryo UI" panose="020B0604030504040204" pitchFamily="50" charset="-128"/>
            </a:endParaRPr>
          </a:p>
          <a:p>
            <a:pPr marL="1093408" lvl="1" indent="-457200">
              <a:buFont typeface="Arial" panose="020B0604020202020204" pitchFamily="34" charset="0"/>
              <a:buChar char="•"/>
              <a:defRPr/>
            </a:pPr>
            <a:r>
              <a:rPr lang="ja-JP" altLang="en-US" sz="2000" dirty="0" smtClean="0">
                <a:solidFill>
                  <a:srgbClr val="000000"/>
                </a:solidFill>
                <a:latin typeface="Meiryo UI" panose="020B0604030504040204" pitchFamily="50" charset="-128"/>
                <a:ea typeface="Meiryo UI" panose="020B0604030504040204" pitchFamily="50" charset="-128"/>
              </a:rPr>
              <a:t>インベントリまたは目標範囲における除外排出量の大幅な変化</a:t>
            </a:r>
            <a:endParaRPr lang="en-US" altLang="ja-JP" sz="2000" dirty="0">
              <a:solidFill>
                <a:srgbClr val="000000"/>
              </a:solidFill>
              <a:latin typeface="Meiryo UI" panose="020B0604030504040204" pitchFamily="50" charset="-128"/>
              <a:ea typeface="Meiryo UI" panose="020B0604030504040204" pitchFamily="50" charset="-128"/>
            </a:endParaRPr>
          </a:p>
          <a:p>
            <a:pPr marL="1093408" lvl="1" indent="-457200">
              <a:buFont typeface="Arial" panose="020B0604020202020204" pitchFamily="34" charset="0"/>
              <a:buChar char="•"/>
              <a:defRPr/>
            </a:pPr>
            <a:r>
              <a:rPr lang="ja-JP" altLang="en-US" sz="2000" dirty="0" smtClean="0">
                <a:solidFill>
                  <a:srgbClr val="000000"/>
                </a:solidFill>
                <a:latin typeface="Meiryo UI" panose="020B0604030504040204" pitchFamily="50" charset="-128"/>
                <a:ea typeface="Meiryo UI" panose="020B0604030504040204" pitchFamily="50" charset="-128"/>
              </a:rPr>
              <a:t>企業の構造や活動の大幅な変更</a:t>
            </a:r>
            <a:r>
              <a:rPr lang="en-US" altLang="ja-JP" sz="2000" dirty="0" smtClean="0">
                <a:solidFill>
                  <a:srgbClr val="000000"/>
                </a:solidFill>
                <a:latin typeface="Meiryo UI" panose="020B0604030504040204" pitchFamily="50" charset="-128"/>
                <a:ea typeface="Meiryo UI" panose="020B0604030504040204" pitchFamily="50" charset="-128"/>
              </a:rPr>
              <a:t>(</a:t>
            </a:r>
            <a:r>
              <a:rPr lang="ja-JP" altLang="en-US" sz="2000" dirty="0">
                <a:solidFill>
                  <a:srgbClr val="000000"/>
                </a:solidFill>
                <a:latin typeface="Meiryo UI" panose="020B0604030504040204" pitchFamily="50" charset="-128"/>
                <a:ea typeface="Meiryo UI" panose="020B0604030504040204" pitchFamily="50" charset="-128"/>
              </a:rPr>
              <a:t>例えば、買収、売却、合併、仕事の企業内部化、</a:t>
            </a:r>
            <a:r>
              <a:rPr lang="ja-JP" altLang="en-US" sz="2000" dirty="0" smtClean="0">
                <a:solidFill>
                  <a:srgbClr val="000000"/>
                </a:solidFill>
                <a:latin typeface="Meiryo UI" panose="020B0604030504040204" pitchFamily="50" charset="-128"/>
                <a:ea typeface="Meiryo UI" panose="020B0604030504040204" pitchFamily="50" charset="-128"/>
              </a:rPr>
              <a:t>外注、商品またはサービス提供の変更）</a:t>
            </a:r>
            <a:endParaRPr lang="en-US" altLang="ja-JP" sz="2000" dirty="0">
              <a:solidFill>
                <a:srgbClr val="000000"/>
              </a:solidFill>
              <a:latin typeface="Meiryo UI" panose="020B0604030504040204" pitchFamily="50" charset="-128"/>
              <a:ea typeface="Meiryo UI" panose="020B0604030504040204" pitchFamily="50" charset="-128"/>
            </a:endParaRPr>
          </a:p>
          <a:p>
            <a:pPr marL="1093408" lvl="1" indent="-457200">
              <a:buFont typeface="Arial" panose="020B0604020202020204" pitchFamily="34" charset="0"/>
              <a:buChar char="•"/>
              <a:defRPr/>
            </a:pPr>
            <a:r>
              <a:rPr lang="ja-JP" altLang="en-US" sz="2000" dirty="0" smtClean="0">
                <a:solidFill>
                  <a:srgbClr val="000000"/>
                </a:solidFill>
                <a:latin typeface="Meiryo UI" panose="020B0604030504040204" pitchFamily="50" charset="-128"/>
                <a:ea typeface="Meiryo UI" panose="020B0604030504040204" pitchFamily="50" charset="-128"/>
              </a:rPr>
              <a:t>基準年排出</a:t>
            </a:r>
            <a:r>
              <a:rPr lang="ja-JP" altLang="en-US" sz="2000" dirty="0">
                <a:solidFill>
                  <a:srgbClr val="000000"/>
                </a:solidFill>
                <a:latin typeface="Meiryo UI" panose="020B0604030504040204" pitchFamily="50" charset="-128"/>
                <a:ea typeface="Meiryo UI" panose="020B0604030504040204" pitchFamily="50" charset="-128"/>
              </a:rPr>
              <a:t>量</a:t>
            </a:r>
            <a:r>
              <a:rPr lang="ja-JP" altLang="en-US" sz="2000" dirty="0" smtClean="0">
                <a:solidFill>
                  <a:srgbClr val="000000"/>
                </a:solidFill>
                <a:latin typeface="Meiryo UI" panose="020B0604030504040204" pitchFamily="50" charset="-128"/>
                <a:ea typeface="Meiryo UI" panose="020B0604030504040204" pitchFamily="50" charset="-128"/>
              </a:rPr>
              <a:t>の</a:t>
            </a:r>
            <a:r>
              <a:rPr lang="ja-JP" altLang="en-US" sz="2000" dirty="0">
                <a:solidFill>
                  <a:srgbClr val="000000"/>
                </a:solidFill>
                <a:latin typeface="Meiryo UI" panose="020B0604030504040204" pitchFamily="50" charset="-128"/>
                <a:ea typeface="Meiryo UI" panose="020B0604030504040204" pitchFamily="50" charset="-128"/>
              </a:rPr>
              <a:t>大幅</a:t>
            </a:r>
            <a:r>
              <a:rPr lang="ja-JP" altLang="en-US" sz="2000" dirty="0" smtClean="0">
                <a:solidFill>
                  <a:srgbClr val="000000"/>
                </a:solidFill>
                <a:latin typeface="Meiryo UI" panose="020B0604030504040204" pitchFamily="50" charset="-128"/>
                <a:ea typeface="Meiryo UI" panose="020B0604030504040204" pitchFamily="50" charset="-128"/>
              </a:rPr>
              <a:t>な見直しまたは成長予測などの、目標を設定するために利用されたデータの変更（例えば、大規模な間違いを見つけたり、小さな間違いが積み重なって大きな規模の修正になっているもの）</a:t>
            </a:r>
            <a:endParaRPr lang="en-US" altLang="ja-JP" sz="2000" dirty="0">
              <a:solidFill>
                <a:srgbClr val="000000"/>
              </a:solidFill>
              <a:latin typeface="Meiryo UI" panose="020B0604030504040204" pitchFamily="50" charset="-128"/>
              <a:ea typeface="Meiryo UI" panose="020B0604030504040204" pitchFamily="50" charset="-128"/>
            </a:endParaRPr>
          </a:p>
          <a:p>
            <a:pPr marL="1093408" lvl="1" indent="-457200">
              <a:buFont typeface="Arial" panose="020B0604020202020204" pitchFamily="34" charset="0"/>
              <a:buChar char="•"/>
              <a:defRPr/>
            </a:pPr>
            <a:r>
              <a:rPr lang="en-US" altLang="ja-JP" sz="2000" dirty="0" smtClean="0">
                <a:solidFill>
                  <a:srgbClr val="000000"/>
                </a:solidFill>
                <a:latin typeface="Meiryo UI" panose="020B0604030504040204" pitchFamily="50" charset="-128"/>
                <a:ea typeface="Meiryo UI" panose="020B0604030504040204" pitchFamily="50" charset="-128"/>
              </a:rPr>
              <a:t>SBT</a:t>
            </a:r>
            <a:r>
              <a:rPr lang="ja-JP" altLang="en-US" sz="2000" dirty="0">
                <a:solidFill>
                  <a:srgbClr val="000000"/>
                </a:solidFill>
                <a:latin typeface="Meiryo UI" panose="020B0604030504040204" pitchFamily="50" charset="-128"/>
                <a:ea typeface="Meiryo UI" panose="020B0604030504040204" pitchFamily="50" charset="-128"/>
              </a:rPr>
              <a:t>目標</a:t>
            </a:r>
            <a:r>
              <a:rPr lang="ja-JP" altLang="en-US" sz="2000" dirty="0" smtClean="0">
                <a:solidFill>
                  <a:srgbClr val="000000"/>
                </a:solidFill>
                <a:latin typeface="Meiryo UI" panose="020B0604030504040204" pitchFamily="50" charset="-128"/>
                <a:ea typeface="Meiryo UI" panose="020B0604030504040204" pitchFamily="50" charset="-128"/>
              </a:rPr>
              <a:t>を</a:t>
            </a:r>
            <a:r>
              <a:rPr lang="ja-JP" altLang="en-US" sz="2000" dirty="0">
                <a:solidFill>
                  <a:srgbClr val="000000"/>
                </a:solidFill>
                <a:latin typeface="Meiryo UI" panose="020B0604030504040204" pitchFamily="50" charset="-128"/>
                <a:ea typeface="Meiryo UI" panose="020B0604030504040204" pitchFamily="50" charset="-128"/>
              </a:rPr>
              <a:t>設定</a:t>
            </a:r>
            <a:r>
              <a:rPr lang="ja-JP" altLang="en-US" sz="2000" dirty="0" smtClean="0">
                <a:solidFill>
                  <a:srgbClr val="000000"/>
                </a:solidFill>
                <a:latin typeface="Meiryo UI" panose="020B0604030504040204" pitchFamily="50" charset="-128"/>
                <a:ea typeface="Meiryo UI" panose="020B0604030504040204" pitchFamily="50" charset="-128"/>
              </a:rPr>
              <a:t>する</a:t>
            </a:r>
            <a:r>
              <a:rPr lang="ja-JP" altLang="en-US" sz="2000" dirty="0">
                <a:solidFill>
                  <a:srgbClr val="000000"/>
                </a:solidFill>
                <a:latin typeface="Meiryo UI" panose="020B0604030504040204" pitchFamily="50" charset="-128"/>
                <a:ea typeface="Meiryo UI" panose="020B0604030504040204" pitchFamily="50" charset="-128"/>
              </a:rPr>
              <a:t>際</a:t>
            </a:r>
            <a:r>
              <a:rPr lang="ja-JP" altLang="en-US" sz="2000" dirty="0" smtClean="0">
                <a:solidFill>
                  <a:srgbClr val="000000"/>
                </a:solidFill>
                <a:latin typeface="Meiryo UI" panose="020B0604030504040204" pitchFamily="50" charset="-128"/>
                <a:ea typeface="Meiryo UI" panose="020B0604030504040204" pitchFamily="50" charset="-128"/>
              </a:rPr>
              <a:t>に使用される予測</a:t>
            </a:r>
            <a:r>
              <a:rPr lang="en-US" altLang="ja-JP" sz="2000" dirty="0" smtClean="0">
                <a:solidFill>
                  <a:srgbClr val="000000"/>
                </a:solidFill>
                <a:latin typeface="Meiryo UI" panose="020B0604030504040204" pitchFamily="50" charset="-128"/>
                <a:ea typeface="Meiryo UI" panose="020B0604030504040204" pitchFamily="50" charset="-128"/>
              </a:rPr>
              <a:t>/</a:t>
            </a:r>
            <a:r>
              <a:rPr lang="ja-JP" altLang="en-US" sz="2000" dirty="0" smtClean="0">
                <a:solidFill>
                  <a:srgbClr val="000000"/>
                </a:solidFill>
                <a:latin typeface="Meiryo UI" panose="020B0604030504040204" pitchFamily="50" charset="-128"/>
                <a:ea typeface="Meiryo UI" panose="020B0604030504040204" pitchFamily="50" charset="-128"/>
              </a:rPr>
              <a:t>前提に対するその他の重要な変更</a:t>
            </a:r>
            <a:endParaRPr lang="en-US" altLang="ja-JP" sz="800" dirty="0" smtClean="0">
              <a:solidFill>
                <a:srgbClr val="000000"/>
              </a:solidFill>
              <a:latin typeface="Meiryo UI" panose="020B0604030504040204" pitchFamily="50" charset="-128"/>
              <a:ea typeface="Meiryo UI" panose="020B0604030504040204" pitchFamily="50" charset="-128"/>
            </a:endParaRPr>
          </a:p>
          <a:p>
            <a:pPr marL="522288" indent="-342900">
              <a:spcBef>
                <a:spcPts val="1200"/>
              </a:spcBef>
              <a:buFont typeface="Wingdings" panose="05000000000000000000" pitchFamily="2" charset="2"/>
              <a:buChar char="Ø"/>
              <a:defRPr/>
            </a:pPr>
            <a:r>
              <a:rPr lang="en-US" altLang="ja-JP" sz="2400" dirty="0" smtClean="0">
                <a:solidFill>
                  <a:srgbClr val="000000"/>
                </a:solidFill>
                <a:latin typeface="Meiryo UI" panose="020B0604030504040204" pitchFamily="50" charset="-128"/>
                <a:ea typeface="Meiryo UI" panose="020B0604030504040204" pitchFamily="50" charset="-128"/>
              </a:rPr>
              <a:t>SBT</a:t>
            </a:r>
            <a:r>
              <a:rPr lang="ja-JP" altLang="en-US" sz="2400" dirty="0" smtClean="0">
                <a:solidFill>
                  <a:srgbClr val="000000"/>
                </a:solidFill>
                <a:latin typeface="Meiryo UI" panose="020B0604030504040204" pitchFamily="50" charset="-128"/>
                <a:ea typeface="Meiryo UI" panose="020B0604030504040204" pitchFamily="50" charset="-128"/>
              </a:rPr>
              <a:t>事務局は、企業が毎年目標に関連する予測の有効性を確認することを推奨。重要な変更は</a:t>
            </a:r>
            <a:r>
              <a:rPr lang="en-US" altLang="ja-JP" sz="2400" dirty="0" smtClean="0">
                <a:solidFill>
                  <a:srgbClr val="000000"/>
                </a:solidFill>
                <a:latin typeface="Meiryo UI" panose="020B0604030504040204" pitchFamily="50" charset="-128"/>
                <a:ea typeface="Meiryo UI" panose="020B0604030504040204" pitchFamily="50" charset="-128"/>
              </a:rPr>
              <a:t>SBT</a:t>
            </a:r>
            <a:r>
              <a:rPr lang="ja-JP" altLang="en-US" sz="2400" dirty="0" smtClean="0">
                <a:solidFill>
                  <a:srgbClr val="000000"/>
                </a:solidFill>
                <a:latin typeface="Meiryo UI" panose="020B0604030504040204" pitchFamily="50" charset="-128"/>
                <a:ea typeface="Meiryo UI" panose="020B0604030504040204" pitchFamily="50" charset="-128"/>
              </a:rPr>
              <a:t>事務局に通知し、該当する場合は重大な変更について公表する必要がある。</a:t>
            </a:r>
            <a:endParaRPr lang="en-US" altLang="ja-JP" sz="2400" dirty="0" smtClea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94950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8"/>
            </a:pPr>
            <a:r>
              <a:rPr lang="en-US" altLang="ja-JP" dirty="0" smtClean="0"/>
              <a:t>SBT</a:t>
            </a:r>
            <a:r>
              <a:rPr lang="ja-JP" altLang="en-US" dirty="0" smtClean="0"/>
              <a:t>の設定手法</a:t>
            </a:r>
            <a:endParaRPr lang="ja-JP" altLang="en-US" dirty="0"/>
          </a:p>
        </p:txBody>
      </p:sp>
    </p:spTree>
    <p:extLst>
      <p:ext uri="{BB962C8B-B14F-4D97-AF65-F5344CB8AC3E}">
        <p14:creationId xmlns:p14="http://schemas.microsoft.com/office/powerpoint/2010/main" val="418197863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の設定手法</a:t>
            </a:r>
            <a:endParaRPr kumimoji="1" lang="ja-JP" altLang="en-US" dirty="0"/>
          </a:p>
        </p:txBody>
      </p:sp>
      <p:sp>
        <p:nvSpPr>
          <p:cNvPr id="4" name="コンテンツ プレースホルダー 2"/>
          <p:cNvSpPr>
            <a:spLocks noGrp="1"/>
          </p:cNvSpPr>
          <p:nvPr>
            <p:ph sz="quarter" idx="12"/>
          </p:nvPr>
        </p:nvSpPr>
        <p:spPr>
          <a:xfrm>
            <a:off x="161925" y="1110920"/>
            <a:ext cx="10367963" cy="634941"/>
          </a:xfrm>
        </p:spPr>
        <p:txBody>
          <a:bodyPr/>
          <a:lstStyle/>
          <a:p>
            <a:pPr marL="273050" indent="-273050"/>
            <a:r>
              <a:rPr lang="en-US" altLang="ja-JP" dirty="0" smtClean="0"/>
              <a:t>Scope1,2</a:t>
            </a:r>
            <a:r>
              <a:rPr lang="ja-JP" altLang="en-US" dirty="0" smtClean="0"/>
              <a:t>の</a:t>
            </a:r>
            <a:r>
              <a:rPr lang="en-US" altLang="ja-JP" dirty="0" smtClean="0"/>
              <a:t>SBT</a:t>
            </a:r>
            <a:r>
              <a:rPr lang="ja-JP" altLang="en-US" dirty="0" smtClean="0"/>
              <a:t>設定手法として、原則「</a:t>
            </a:r>
            <a:r>
              <a:rPr lang="ja-JP" altLang="en-US" b="1" dirty="0" smtClean="0">
                <a:solidFill>
                  <a:srgbClr val="FF0000"/>
                </a:solidFill>
              </a:rPr>
              <a:t>総量削減</a:t>
            </a:r>
            <a:r>
              <a:rPr lang="ja-JP" altLang="en-US" dirty="0" smtClean="0"/>
              <a:t>」、「</a:t>
            </a:r>
            <a:r>
              <a:rPr lang="en-US" altLang="ja-JP" b="1" dirty="0" smtClean="0">
                <a:solidFill>
                  <a:srgbClr val="FF0000"/>
                </a:solidFill>
              </a:rPr>
              <a:t>SDA</a:t>
            </a:r>
            <a:r>
              <a:rPr lang="ja-JP" altLang="en-US" dirty="0" smtClean="0"/>
              <a:t>」の</a:t>
            </a:r>
            <a:r>
              <a:rPr lang="en-US" altLang="ja-JP" dirty="0" smtClean="0"/>
              <a:t>2</a:t>
            </a:r>
            <a:r>
              <a:rPr lang="ja-JP" altLang="en-US" dirty="0" smtClean="0"/>
              <a:t>手法を推奨している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759394714"/>
              </p:ext>
            </p:extLst>
          </p:nvPr>
        </p:nvGraphicFramePr>
        <p:xfrm>
          <a:off x="488511" y="2145999"/>
          <a:ext cx="9648826" cy="4783478"/>
        </p:xfrm>
        <a:graphic>
          <a:graphicData uri="http://schemas.openxmlformats.org/drawingml/2006/table">
            <a:tbl>
              <a:tblPr firstRow="1" bandRow="1"/>
              <a:tblGrid>
                <a:gridCol w="1979600"/>
                <a:gridCol w="4645013"/>
                <a:gridCol w="864096"/>
                <a:gridCol w="2160117"/>
              </a:tblGrid>
              <a:tr h="4553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手法</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基準</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認定水準</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84992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総量削減</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Absolute Emissions</a:t>
                      </a: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Contraction</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（当初の排出量実績に関係なく）全企業が排出総量を同じ割合で削減する手法。</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smtClean="0">
                          <a:solidFill>
                            <a:schemeClr val="tx1"/>
                          </a:solidFill>
                          <a:latin typeface="Meiryo UI" panose="020B0604030504040204" pitchFamily="50" charset="-128"/>
                          <a:ea typeface="Meiryo UI" panose="020B0604030504040204" pitchFamily="50" charset="-128"/>
                        </a:rPr>
                        <a:t>目標の設定と進捗状況の把握が容易で分かり易い手法。</a:t>
                      </a:r>
                      <a:endParaRPr lang="en-US" altLang="ja-JP" sz="1600" dirty="0" smtClean="0">
                        <a:solidFill>
                          <a:schemeClr val="tx1"/>
                        </a:solidFill>
                        <a:latin typeface="Meiryo UI" panose="020B0604030504040204" pitchFamily="50" charset="-128"/>
                        <a:ea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smtClean="0">
                          <a:solidFill>
                            <a:schemeClr val="tx1"/>
                          </a:solidFill>
                          <a:latin typeface="Meiryo UI" panose="020B0604030504040204" pitchFamily="50" charset="-128"/>
                          <a:ea typeface="Meiryo UI" panose="020B0604030504040204" pitchFamily="50" charset="-128"/>
                        </a:rPr>
                        <a:t>多くのセクターに応用が可能（ただし、使用が推奨されないセクターもある）。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98220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SDA</a:t>
                      </a: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Sectoral</a:t>
                      </a:r>
                    </a:p>
                    <a:p>
                      <a:r>
                        <a:rPr kumimoji="1"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Decarbonization</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Approach</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IEA</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が定めた</a:t>
                      </a:r>
                      <a:r>
                        <a:rPr kumimoji="1"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セクター別の原単位</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の改善経路に沿って削減する手法</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SDA</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を利用可能なセクターは下記のとおり。</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IEA B2DS</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シナリオ）</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851122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dirty="0" smtClean="0"/>
              <a:t>手法その</a:t>
            </a:r>
            <a:r>
              <a:rPr kumimoji="1" lang="en-US" altLang="ja-JP" sz="2600" dirty="0" smtClean="0"/>
              <a:t>1 </a:t>
            </a:r>
            <a:r>
              <a:rPr kumimoji="1" lang="ja-JP" altLang="en-US" sz="2600" dirty="0" smtClean="0"/>
              <a:t>総量削減（</a:t>
            </a:r>
            <a:r>
              <a:rPr kumimoji="1" lang="en-US" altLang="ja-JP" sz="2600" dirty="0" smtClean="0"/>
              <a:t>Absolute</a:t>
            </a:r>
            <a:r>
              <a:rPr kumimoji="1" lang="ja-JP" altLang="en-US" sz="2600" dirty="0" smtClean="0"/>
              <a:t> </a:t>
            </a:r>
            <a:r>
              <a:rPr kumimoji="1" lang="en-US" altLang="ja-JP" sz="2600" dirty="0" smtClean="0"/>
              <a:t>Emission</a:t>
            </a:r>
            <a:r>
              <a:rPr kumimoji="1" lang="ja-JP" altLang="en-US" sz="2600" dirty="0" smtClean="0"/>
              <a:t> </a:t>
            </a:r>
            <a:r>
              <a:rPr kumimoji="1" lang="en-US" altLang="ja-JP" sz="2600" dirty="0" smtClean="0"/>
              <a:t>Contraction</a:t>
            </a:r>
            <a:r>
              <a:rPr kumimoji="1" lang="ja-JP" altLang="en-US" sz="2600" dirty="0" smtClean="0"/>
              <a:t>）</a:t>
            </a:r>
            <a:endParaRPr kumimoji="1" lang="ja-JP" altLang="en-US" sz="2600" dirty="0"/>
          </a:p>
        </p:txBody>
      </p:sp>
      <p:sp>
        <p:nvSpPr>
          <p:cNvPr id="6" name="正方形/長方形 5"/>
          <p:cNvSpPr/>
          <p:nvPr/>
        </p:nvSpPr>
        <p:spPr>
          <a:xfrm>
            <a:off x="483686" y="1103236"/>
            <a:ext cx="9649071" cy="1643527"/>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u"/>
            </a:pPr>
            <a:r>
              <a:rPr lang="ja-JP" altLang="en-US" sz="2800" dirty="0" smtClean="0">
                <a:solidFill>
                  <a:prstClr val="black"/>
                </a:solidFill>
                <a:latin typeface="Meiryo UI" panose="020B0604030504040204" pitchFamily="50" charset="-128"/>
                <a:ea typeface="Meiryo UI" panose="020B0604030504040204" pitchFamily="50" charset="-128"/>
              </a:rPr>
              <a:t>全企業</a:t>
            </a:r>
            <a:r>
              <a:rPr lang="ja-JP" altLang="en-US" sz="2800" dirty="0">
                <a:solidFill>
                  <a:prstClr val="black"/>
                </a:solidFill>
                <a:latin typeface="Meiryo UI" panose="020B0604030504040204" pitchFamily="50" charset="-128"/>
                <a:ea typeface="Meiryo UI" panose="020B0604030504040204" pitchFamily="50" charset="-128"/>
              </a:rPr>
              <a:t>が排出総量を同じ割合で削減する</a:t>
            </a:r>
            <a:r>
              <a:rPr lang="ja-JP" altLang="en-US" sz="2800" dirty="0" smtClean="0">
                <a:solidFill>
                  <a:prstClr val="black"/>
                </a:solidFill>
                <a:latin typeface="Meiryo UI" panose="020B0604030504040204" pitchFamily="50" charset="-128"/>
                <a:ea typeface="Meiryo UI" panose="020B0604030504040204" pitchFamily="50" charset="-128"/>
              </a:rPr>
              <a:t>手法。</a:t>
            </a:r>
            <a:endParaRPr lang="en-US" altLang="ja-JP" sz="2800" dirty="0" smtClean="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u"/>
            </a:pPr>
            <a:r>
              <a:rPr lang="ja-JP" altLang="en-US" sz="2800" dirty="0" smtClean="0">
                <a:solidFill>
                  <a:prstClr val="black"/>
                </a:solidFill>
                <a:latin typeface="Meiryo UI" panose="020B0604030504040204" pitchFamily="50" charset="-128"/>
                <a:ea typeface="Meiryo UI" panose="020B0604030504040204" pitchFamily="50" charset="-128"/>
              </a:rPr>
              <a:t>基準</a:t>
            </a:r>
            <a:r>
              <a:rPr lang="ja-JP" altLang="en-US" sz="2800" dirty="0">
                <a:solidFill>
                  <a:prstClr val="black"/>
                </a:solidFill>
                <a:latin typeface="Meiryo UI" panose="020B0604030504040204" pitchFamily="50" charset="-128"/>
                <a:ea typeface="Meiryo UI" panose="020B0604030504040204" pitchFamily="50" charset="-128"/>
              </a:rPr>
              <a:t>年</a:t>
            </a:r>
            <a:r>
              <a:rPr lang="ja-JP" altLang="en-US" sz="2800" dirty="0" smtClean="0">
                <a:solidFill>
                  <a:prstClr val="black"/>
                </a:solidFill>
                <a:latin typeface="Meiryo UI" panose="020B0604030504040204" pitchFamily="50" charset="-128"/>
                <a:ea typeface="Meiryo UI" panose="020B0604030504040204" pitchFamily="50" charset="-128"/>
              </a:rPr>
              <a:t>から毎年同量を削減していく想定で、現在から</a:t>
            </a:r>
            <a:r>
              <a:rPr lang="en-US" altLang="ja-JP" sz="2800" dirty="0" smtClean="0">
                <a:solidFill>
                  <a:prstClr val="black"/>
                </a:solidFill>
                <a:latin typeface="Meiryo UI" panose="020B0604030504040204" pitchFamily="50" charset="-128"/>
                <a:ea typeface="Meiryo UI" panose="020B0604030504040204" pitchFamily="50" charset="-128"/>
              </a:rPr>
              <a:t>5</a:t>
            </a:r>
            <a:r>
              <a:rPr lang="ja-JP" altLang="en-US" sz="2800" dirty="0" smtClean="0">
                <a:solidFill>
                  <a:prstClr val="black"/>
                </a:solidFill>
                <a:latin typeface="Meiryo UI" panose="020B0604030504040204" pitchFamily="50" charset="-128"/>
                <a:ea typeface="Meiryo UI" panose="020B0604030504040204" pitchFamily="50" charset="-128"/>
              </a:rPr>
              <a:t>～</a:t>
            </a:r>
            <a:r>
              <a:rPr lang="en-US" altLang="ja-JP" sz="2800" dirty="0" smtClean="0">
                <a:solidFill>
                  <a:prstClr val="black"/>
                </a:solidFill>
                <a:latin typeface="Meiryo UI" panose="020B0604030504040204" pitchFamily="50" charset="-128"/>
                <a:ea typeface="Meiryo UI" panose="020B0604030504040204" pitchFamily="50" charset="-128"/>
              </a:rPr>
              <a:t>15</a:t>
            </a:r>
            <a:r>
              <a:rPr lang="ja-JP" altLang="en-US" sz="2800" dirty="0" smtClean="0">
                <a:solidFill>
                  <a:prstClr val="black"/>
                </a:solidFill>
                <a:latin typeface="Meiryo UI" panose="020B0604030504040204" pitchFamily="50" charset="-128"/>
                <a:ea typeface="Meiryo UI" panose="020B0604030504040204" pitchFamily="50" charset="-128"/>
              </a:rPr>
              <a:t>年後の目標を設定。</a:t>
            </a:r>
            <a:endParaRPr lang="en-US" altLang="ja-JP" sz="2800" b="1" dirty="0">
              <a:solidFill>
                <a:srgbClr val="FF0000"/>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2245301" y="3135038"/>
            <a:ext cx="5798840" cy="3944737"/>
          </a:xfrm>
          <a:prstGeom prst="rect">
            <a:avLst/>
          </a:prstGeom>
        </p:spPr>
      </p:pic>
      <p:sp>
        <p:nvSpPr>
          <p:cNvPr id="8" name="テキスト ボックス 45"/>
          <p:cNvSpPr txBox="1"/>
          <p:nvPr/>
        </p:nvSpPr>
        <p:spPr>
          <a:xfrm>
            <a:off x="7450276" y="4975274"/>
            <a:ext cx="1178528" cy="276999"/>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傾き</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矢印コネクタ 8"/>
          <p:cNvCxnSpPr/>
          <p:nvPr/>
        </p:nvCxnSpPr>
        <p:spPr>
          <a:xfrm>
            <a:off x="4962612" y="4379679"/>
            <a:ext cx="0" cy="411543"/>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p:cNvCxnSpPr/>
          <p:nvPr/>
        </p:nvCxnSpPr>
        <p:spPr>
          <a:xfrm>
            <a:off x="4962612" y="4774222"/>
            <a:ext cx="0" cy="449048"/>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a:off x="4962612" y="5223270"/>
            <a:ext cx="0" cy="1538918"/>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12" name="テキスト ボックス 50"/>
          <p:cNvSpPr txBox="1"/>
          <p:nvPr/>
        </p:nvSpPr>
        <p:spPr>
          <a:xfrm>
            <a:off x="7796954" y="6701682"/>
            <a:ext cx="338554" cy="276999"/>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52"/>
          <p:cNvSpPr txBox="1"/>
          <p:nvPr/>
        </p:nvSpPr>
        <p:spPr>
          <a:xfrm>
            <a:off x="4098516" y="4359174"/>
            <a:ext cx="84510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水準</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53"/>
          <p:cNvSpPr txBox="1"/>
          <p:nvPr/>
        </p:nvSpPr>
        <p:spPr>
          <a:xfrm>
            <a:off x="3810484" y="4791222"/>
            <a:ext cx="1230566"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54"/>
          <p:cNvSpPr txBox="1"/>
          <p:nvPr/>
        </p:nvSpPr>
        <p:spPr>
          <a:xfrm>
            <a:off x="3904970" y="5799334"/>
            <a:ext cx="1129650"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56"/>
          <p:cNvSpPr txBox="1"/>
          <p:nvPr/>
        </p:nvSpPr>
        <p:spPr>
          <a:xfrm>
            <a:off x="7450276" y="6433697"/>
            <a:ext cx="1834156"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推奨</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ローチャート: 結合子 16"/>
          <p:cNvSpPr/>
          <p:nvPr/>
        </p:nvSpPr>
        <p:spPr>
          <a:xfrm>
            <a:off x="4902078" y="4503190"/>
            <a:ext cx="144016" cy="144016"/>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18" name="フローチャート: 結合子 17"/>
          <p:cNvSpPr/>
          <p:nvPr/>
        </p:nvSpPr>
        <p:spPr>
          <a:xfrm>
            <a:off x="4902078" y="4935238"/>
            <a:ext cx="144016" cy="144016"/>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19" name="フローチャート: 結合子 18"/>
          <p:cNvSpPr/>
          <p:nvPr/>
        </p:nvSpPr>
        <p:spPr>
          <a:xfrm>
            <a:off x="4891054" y="5878288"/>
            <a:ext cx="144016" cy="144016"/>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20" name="テキスト ボックス 17"/>
          <p:cNvSpPr txBox="1"/>
          <p:nvPr/>
        </p:nvSpPr>
        <p:spPr>
          <a:xfrm>
            <a:off x="1480017" y="2868045"/>
            <a:ext cx="1784463"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温室効果ガス</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排出量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49"/>
          <p:cNvSpPr txBox="1"/>
          <p:nvPr/>
        </p:nvSpPr>
        <p:spPr>
          <a:xfrm>
            <a:off x="2049082" y="6812648"/>
            <a:ext cx="646331" cy="276999"/>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51"/>
          <p:cNvSpPr txBox="1"/>
          <p:nvPr/>
        </p:nvSpPr>
        <p:spPr>
          <a:xfrm>
            <a:off x="4650920" y="6812648"/>
            <a:ext cx="646331" cy="276999"/>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55"/>
          <p:cNvSpPr txBox="1"/>
          <p:nvPr/>
        </p:nvSpPr>
        <p:spPr>
          <a:xfrm>
            <a:off x="7450276" y="5801764"/>
            <a:ext cx="1834156"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四角形吹き出し 23"/>
          <p:cNvSpPr/>
          <p:nvPr/>
        </p:nvSpPr>
        <p:spPr bwMode="auto">
          <a:xfrm>
            <a:off x="5387168" y="3596634"/>
            <a:ext cx="2656973" cy="596538"/>
          </a:xfrm>
          <a:prstGeom prst="wedgeRectCallout">
            <a:avLst>
              <a:gd name="adj1" fmla="val -45926"/>
              <a:gd name="adj2" fmla="val 105221"/>
            </a:avLst>
          </a:prstGeom>
          <a:solidFill>
            <a:schemeClr val="bg1"/>
          </a:solidFill>
          <a:ln w="2857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rgbClr val="FF0000"/>
                </a:solidFill>
                <a:effectLst/>
                <a:latin typeface="+mn-ea"/>
                <a:ea typeface="+mn-ea"/>
              </a:rPr>
              <a:t>直線的な削減が前提</a:t>
            </a:r>
          </a:p>
        </p:txBody>
      </p:sp>
    </p:spTree>
    <p:extLst>
      <p:ext uri="{BB962C8B-B14F-4D97-AF65-F5344CB8AC3E}">
        <p14:creationId xmlns:p14="http://schemas.microsoft.com/office/powerpoint/2010/main" val="18172919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dirty="0" smtClean="0"/>
              <a:t>手法その</a:t>
            </a:r>
            <a:r>
              <a:rPr lang="en-US" altLang="ja-JP" sz="2600" dirty="0"/>
              <a:t>2</a:t>
            </a:r>
            <a:r>
              <a:rPr kumimoji="1" lang="en-US" altLang="ja-JP" sz="2600" dirty="0" smtClean="0"/>
              <a:t> SDA</a:t>
            </a:r>
            <a:r>
              <a:rPr kumimoji="1" lang="ja-JP" altLang="en-US" sz="2600" dirty="0" smtClean="0"/>
              <a:t>（部門別段炭素化アプローチ） </a:t>
            </a:r>
            <a:r>
              <a:rPr kumimoji="1" lang="en-US" altLang="ja-JP" sz="2600" dirty="0" smtClean="0"/>
              <a:t>1/2</a:t>
            </a:r>
            <a:endParaRPr kumimoji="1" lang="ja-JP" altLang="en-US" sz="2600" dirty="0"/>
          </a:p>
        </p:txBody>
      </p:sp>
      <p:sp>
        <p:nvSpPr>
          <p:cNvPr id="25" name="正方形/長方形 24"/>
          <p:cNvSpPr/>
          <p:nvPr/>
        </p:nvSpPr>
        <p:spPr>
          <a:xfrm>
            <a:off x="483687" y="1103236"/>
            <a:ext cx="9292612" cy="4228850"/>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u"/>
            </a:pPr>
            <a:r>
              <a:rPr lang="ja-JP" altLang="en-US" sz="2800" dirty="0">
                <a:solidFill>
                  <a:prstClr val="black"/>
                </a:solidFill>
                <a:latin typeface="Meiryo UI" panose="020B0604030504040204" pitchFamily="50" charset="-128"/>
                <a:ea typeface="Meiryo UI" panose="020B0604030504040204" pitchFamily="50" charset="-128"/>
              </a:rPr>
              <a:t>総量削減</a:t>
            </a:r>
            <a:r>
              <a:rPr lang="ja-JP" altLang="en-US" sz="2800" dirty="0" smtClean="0">
                <a:solidFill>
                  <a:prstClr val="black"/>
                </a:solidFill>
                <a:latin typeface="Meiryo UI" panose="020B0604030504040204" pitchFamily="50" charset="-128"/>
                <a:ea typeface="Meiryo UI" panose="020B0604030504040204" pitchFamily="50" charset="-128"/>
              </a:rPr>
              <a:t>アプローチは</a:t>
            </a:r>
            <a:r>
              <a:rPr lang="ja-JP" altLang="en-US" sz="2800" dirty="0">
                <a:solidFill>
                  <a:prstClr val="black"/>
                </a:solidFill>
                <a:latin typeface="Meiryo UI" panose="020B0604030504040204" pitchFamily="50" charset="-128"/>
                <a:ea typeface="Meiryo UI" panose="020B0604030504040204" pitchFamily="50" charset="-128"/>
              </a:rPr>
              <a:t>、全企業が排出総量を同じ割合で削減</a:t>
            </a:r>
            <a:r>
              <a:rPr lang="ja-JP" altLang="en-US" sz="2800" dirty="0" smtClean="0">
                <a:solidFill>
                  <a:prstClr val="black"/>
                </a:solidFill>
                <a:latin typeface="Meiryo UI" panose="020B0604030504040204" pitchFamily="50" charset="-128"/>
                <a:ea typeface="Meiryo UI" panose="020B0604030504040204" pitchFamily="50" charset="-128"/>
              </a:rPr>
              <a:t>するもの</a:t>
            </a:r>
            <a:r>
              <a:rPr lang="ja-JP" altLang="en-US" sz="2800" dirty="0">
                <a:solidFill>
                  <a:prstClr val="black"/>
                </a:solidFill>
                <a:latin typeface="Meiryo UI" panose="020B0604030504040204" pitchFamily="50" charset="-128"/>
                <a:ea typeface="Meiryo UI" panose="020B0604030504040204" pitchFamily="50" charset="-128"/>
              </a:rPr>
              <a:t>であるが、当然、部門・業種・業態によって、排出の実態やこれまでの削減</a:t>
            </a:r>
            <a:r>
              <a:rPr lang="ja-JP" altLang="en-US" sz="2800" dirty="0" smtClean="0">
                <a:solidFill>
                  <a:prstClr val="black"/>
                </a:solidFill>
                <a:latin typeface="Meiryo UI" panose="020B0604030504040204" pitchFamily="50" charset="-128"/>
                <a:ea typeface="Meiryo UI" panose="020B0604030504040204" pitchFamily="50" charset="-128"/>
              </a:rPr>
              <a:t>取組の</a:t>
            </a:r>
            <a:r>
              <a:rPr lang="ja-JP" altLang="en-US" sz="2800" dirty="0">
                <a:solidFill>
                  <a:prstClr val="black"/>
                </a:solidFill>
                <a:latin typeface="Meiryo UI" panose="020B0604030504040204" pitchFamily="50" charset="-128"/>
                <a:ea typeface="Meiryo UI" panose="020B0604030504040204" pitchFamily="50" charset="-128"/>
              </a:rPr>
              <a:t>進捗も異なる。</a:t>
            </a:r>
            <a:endParaRPr lang="en-US" altLang="ja-JP" sz="2800" dirty="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u"/>
            </a:pPr>
            <a:r>
              <a:rPr lang="ja-JP" altLang="en-US" sz="2800" dirty="0">
                <a:solidFill>
                  <a:prstClr val="black"/>
                </a:solidFill>
                <a:latin typeface="Meiryo UI" panose="020B0604030504040204" pitchFamily="50" charset="-128"/>
                <a:ea typeface="Meiryo UI" panose="020B0604030504040204" pitchFamily="50" charset="-128"/>
              </a:rPr>
              <a:t>このため、</a:t>
            </a:r>
            <a:r>
              <a:rPr lang="en-US" altLang="ja-JP" sz="2800" dirty="0">
                <a:solidFill>
                  <a:prstClr val="black"/>
                </a:solidFill>
                <a:latin typeface="Meiryo UI" panose="020B0604030504040204" pitchFamily="50" charset="-128"/>
                <a:ea typeface="Meiryo UI" panose="020B0604030504040204" pitchFamily="50" charset="-128"/>
              </a:rPr>
              <a:t>SBT</a:t>
            </a:r>
            <a:r>
              <a:rPr lang="ja-JP" altLang="en-US" sz="2800" dirty="0" smtClean="0">
                <a:solidFill>
                  <a:prstClr val="black"/>
                </a:solidFill>
                <a:latin typeface="Meiryo UI" panose="020B0604030504040204" pitchFamily="50" charset="-128"/>
                <a:ea typeface="Meiryo UI" panose="020B0604030504040204" pitchFamily="50" charset="-128"/>
              </a:rPr>
              <a:t>ではいくつ</a:t>
            </a:r>
            <a:r>
              <a:rPr lang="ja-JP" altLang="en-US" sz="2800" dirty="0">
                <a:solidFill>
                  <a:prstClr val="black"/>
                </a:solidFill>
                <a:latin typeface="Meiryo UI" panose="020B0604030504040204" pitchFamily="50" charset="-128"/>
                <a:ea typeface="Meiryo UI" panose="020B0604030504040204" pitchFamily="50" charset="-128"/>
              </a:rPr>
              <a:t>かの部門について</a:t>
            </a:r>
            <a:r>
              <a:rPr lang="ja-JP" altLang="en-US" sz="2800" dirty="0" smtClean="0">
                <a:solidFill>
                  <a:prstClr val="black"/>
                </a:solidFill>
                <a:latin typeface="Meiryo UI" panose="020B0604030504040204" pitchFamily="50" charset="-128"/>
                <a:ea typeface="Meiryo UI" panose="020B0604030504040204" pitchFamily="50" charset="-128"/>
              </a:rPr>
              <a:t>、</a:t>
            </a:r>
            <a:r>
              <a:rPr lang="en-US" altLang="ja-JP" sz="2800" b="1" dirty="0" smtClean="0">
                <a:solidFill>
                  <a:srgbClr val="FF0000"/>
                </a:solidFill>
                <a:latin typeface="Meiryo UI" panose="020B0604030504040204" pitchFamily="50" charset="-128"/>
                <a:ea typeface="Meiryo UI" panose="020B0604030504040204" pitchFamily="50" charset="-128"/>
              </a:rPr>
              <a:t>2050</a:t>
            </a:r>
            <a:r>
              <a:rPr lang="ja-JP" altLang="en-US" sz="2800" b="1" dirty="0" smtClean="0">
                <a:solidFill>
                  <a:srgbClr val="FF0000"/>
                </a:solidFill>
                <a:latin typeface="Meiryo UI" panose="020B0604030504040204" pitchFamily="50" charset="-128"/>
                <a:ea typeface="Meiryo UI" panose="020B0604030504040204" pitchFamily="50" charset="-128"/>
              </a:rPr>
              <a:t>年の、何ら</a:t>
            </a:r>
            <a:r>
              <a:rPr lang="ja-JP" altLang="en-US" sz="2800" b="1" dirty="0">
                <a:solidFill>
                  <a:srgbClr val="FF0000"/>
                </a:solidFill>
                <a:latin typeface="Meiryo UI" panose="020B0604030504040204" pitchFamily="50" charset="-128"/>
                <a:ea typeface="Meiryo UI" panose="020B0604030504040204" pitchFamily="50" charset="-128"/>
              </a:rPr>
              <a:t>かの活動量当たりの</a:t>
            </a:r>
            <a:r>
              <a:rPr lang="ja-JP" altLang="en-US" sz="2800" b="1" dirty="0" smtClean="0">
                <a:solidFill>
                  <a:srgbClr val="FF0000"/>
                </a:solidFill>
                <a:latin typeface="Meiryo UI" panose="020B0604030504040204" pitchFamily="50" charset="-128"/>
                <a:ea typeface="Meiryo UI" panose="020B0604030504040204" pitchFamily="50" charset="-128"/>
              </a:rPr>
              <a:t>原単位</a:t>
            </a:r>
            <a:r>
              <a:rPr lang="ja-JP" altLang="en-US" sz="2800" b="1" dirty="0">
                <a:solidFill>
                  <a:srgbClr val="FF0000"/>
                </a:solidFill>
                <a:latin typeface="Meiryo UI" panose="020B0604030504040204" pitchFamily="50" charset="-128"/>
                <a:ea typeface="Meiryo UI" panose="020B0604030504040204" pitchFamily="50" charset="-128"/>
              </a:rPr>
              <a:t>の</a:t>
            </a:r>
            <a:r>
              <a:rPr lang="ja-JP" altLang="en-US" sz="2800" b="1" dirty="0" smtClean="0">
                <a:solidFill>
                  <a:srgbClr val="FF0000"/>
                </a:solidFill>
                <a:latin typeface="Meiryo UI" panose="020B0604030504040204" pitchFamily="50" charset="-128"/>
                <a:ea typeface="Meiryo UI" panose="020B0604030504040204" pitchFamily="50" charset="-128"/>
              </a:rPr>
              <a:t>低減水準を</a:t>
            </a:r>
            <a:r>
              <a:rPr lang="ja-JP" altLang="en-US" sz="2800" b="1" dirty="0">
                <a:solidFill>
                  <a:srgbClr val="FF0000"/>
                </a:solidFill>
                <a:latin typeface="Meiryo UI" panose="020B0604030504040204" pitchFamily="50" charset="-128"/>
                <a:ea typeface="Meiryo UI" panose="020B0604030504040204" pitchFamily="50" charset="-128"/>
              </a:rPr>
              <a:t>設定</a:t>
            </a:r>
            <a:r>
              <a:rPr lang="ja-JP" altLang="en-US" sz="2800" dirty="0">
                <a:solidFill>
                  <a:prstClr val="black"/>
                </a:solidFill>
                <a:latin typeface="Meiryo UI" panose="020B0604030504040204" pitchFamily="50" charset="-128"/>
                <a:ea typeface="Meiryo UI" panose="020B0604030504040204" pitchFamily="50" charset="-128"/>
              </a:rPr>
              <a:t>し、その部門に該当する企業は、その原単位まで下げるという目標を設定するアプローチも用意している。</a:t>
            </a:r>
            <a:endParaRPr lang="en-US" altLang="ja-JP" sz="2800" dirty="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r>
              <a:rPr lang="ja-JP" altLang="en-US" sz="2800" dirty="0">
                <a:solidFill>
                  <a:prstClr val="black"/>
                </a:solidFill>
                <a:latin typeface="Meiryo UI" panose="020B0604030504040204" pitchFamily="50" charset="-128"/>
                <a:ea typeface="Meiryo UI" panose="020B0604030504040204" pitchFamily="50" charset="-128"/>
              </a:rPr>
              <a:t>⇒　</a:t>
            </a:r>
            <a:r>
              <a:rPr lang="en-US" altLang="ja-JP" sz="2800" b="1" dirty="0">
                <a:solidFill>
                  <a:srgbClr val="FF0000"/>
                </a:solidFill>
                <a:latin typeface="Meiryo UI" panose="020B0604030504040204" pitchFamily="50" charset="-128"/>
                <a:ea typeface="Meiryo UI" panose="020B0604030504040204" pitchFamily="50" charset="-128"/>
              </a:rPr>
              <a:t>Sectoral </a:t>
            </a:r>
            <a:r>
              <a:rPr lang="en-US" altLang="ja-JP" sz="2800" b="1" dirty="0" err="1" smtClean="0">
                <a:solidFill>
                  <a:srgbClr val="FF0000"/>
                </a:solidFill>
                <a:latin typeface="Meiryo UI" panose="020B0604030504040204" pitchFamily="50" charset="-128"/>
                <a:ea typeface="Meiryo UI" panose="020B0604030504040204" pitchFamily="50" charset="-128"/>
              </a:rPr>
              <a:t>Decarbonization</a:t>
            </a:r>
            <a:r>
              <a:rPr lang="en-US" altLang="ja-JP" sz="2800" b="1" dirty="0" smtClean="0">
                <a:solidFill>
                  <a:srgbClr val="FF0000"/>
                </a:solidFill>
                <a:latin typeface="Meiryo UI" panose="020B0604030504040204" pitchFamily="50" charset="-128"/>
                <a:ea typeface="Meiryo UI" panose="020B0604030504040204" pitchFamily="50" charset="-128"/>
              </a:rPr>
              <a:t> </a:t>
            </a:r>
            <a:r>
              <a:rPr lang="en-US" altLang="ja-JP" sz="2800" b="1" dirty="0">
                <a:solidFill>
                  <a:srgbClr val="FF0000"/>
                </a:solidFill>
                <a:latin typeface="Meiryo UI" panose="020B0604030504040204" pitchFamily="50" charset="-128"/>
                <a:ea typeface="Meiryo UI" panose="020B0604030504040204" pitchFamily="50" charset="-128"/>
              </a:rPr>
              <a:t>Approach</a:t>
            </a:r>
            <a:r>
              <a:rPr lang="ja-JP" altLang="en-US" sz="2800" b="1" dirty="0">
                <a:solidFill>
                  <a:srgbClr val="FF0000"/>
                </a:solidFill>
                <a:latin typeface="Meiryo UI" panose="020B0604030504040204" pitchFamily="50" charset="-128"/>
                <a:ea typeface="Meiryo UI" panose="020B0604030504040204" pitchFamily="50" charset="-128"/>
              </a:rPr>
              <a:t>（</a:t>
            </a:r>
            <a:r>
              <a:rPr lang="en-US" altLang="ja-JP" sz="2800" b="1" dirty="0">
                <a:solidFill>
                  <a:srgbClr val="FF0000"/>
                </a:solidFill>
                <a:latin typeface="Meiryo UI" panose="020B0604030504040204" pitchFamily="50" charset="-128"/>
                <a:ea typeface="Meiryo UI" panose="020B0604030504040204" pitchFamily="50" charset="-128"/>
              </a:rPr>
              <a:t>SDA</a:t>
            </a:r>
            <a:r>
              <a:rPr lang="ja-JP" altLang="en-US" sz="2800" b="1" dirty="0">
                <a:solidFill>
                  <a:srgbClr val="FF0000"/>
                </a:solidFill>
                <a:latin typeface="Meiryo UI" panose="020B0604030504040204" pitchFamily="50" charset="-128"/>
                <a:ea typeface="Meiryo UI" panose="020B0604030504040204" pitchFamily="50" charset="-128"/>
              </a:rPr>
              <a:t>）</a:t>
            </a:r>
            <a:endParaRPr lang="en-US" altLang="ja-JP" sz="2800" b="1" dirty="0">
              <a:solidFill>
                <a:srgbClr val="FF0000"/>
              </a:solidFill>
              <a:latin typeface="Meiryo UI" panose="020B0604030504040204" pitchFamily="50" charset="-128"/>
              <a:ea typeface="Meiryo UI" panose="020B0604030504040204" pitchFamily="50" charset="-128"/>
            </a:endParaRPr>
          </a:p>
        </p:txBody>
      </p:sp>
      <p:sp>
        <p:nvSpPr>
          <p:cNvPr id="26" name="コンテンツ プレースホルダー 2"/>
          <p:cNvSpPr txBox="1">
            <a:spLocks/>
          </p:cNvSpPr>
          <p:nvPr/>
        </p:nvSpPr>
        <p:spPr>
          <a:xfrm>
            <a:off x="483687" y="5540568"/>
            <a:ext cx="9526075" cy="828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fontAlgn="auto">
              <a:spcAft>
                <a:spcPts val="0"/>
              </a:spcAft>
              <a:buFont typeface="Arial" pitchFamily="34" charset="0"/>
              <a:buNone/>
            </a:pPr>
            <a:r>
              <a:rPr lang="en-US" altLang="ja-JP" sz="2200" dirty="0" smtClean="0">
                <a:latin typeface="Meiryo UI" panose="020B0604030504040204" pitchFamily="50" charset="-128"/>
                <a:ea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rPr>
              <a:t>具体的な</a:t>
            </a:r>
            <a:r>
              <a:rPr lang="en-US" altLang="ja-JP" sz="2200" dirty="0" smtClean="0">
                <a:latin typeface="Meiryo UI" panose="020B0604030504040204" pitchFamily="50" charset="-128"/>
                <a:ea typeface="Meiryo UI" panose="020B0604030504040204" pitchFamily="50" charset="-128"/>
              </a:rPr>
              <a:t>2050</a:t>
            </a:r>
            <a:r>
              <a:rPr lang="ja-JP" altLang="en-US" sz="2200" dirty="0" smtClean="0">
                <a:latin typeface="Meiryo UI" panose="020B0604030504040204" pitchFamily="50" charset="-128"/>
                <a:ea typeface="Meiryo UI" panose="020B0604030504040204" pitchFamily="50" charset="-128"/>
              </a:rPr>
              <a:t>年の部門ごとの原単位目標は、</a:t>
            </a:r>
            <a:r>
              <a:rPr lang="en-US" altLang="ja-JP" sz="2200" dirty="0" smtClean="0">
                <a:latin typeface="Meiryo UI" panose="020B0604030504040204" pitchFamily="50" charset="-128"/>
                <a:ea typeface="Meiryo UI" panose="020B0604030504040204" pitchFamily="50" charset="-128"/>
              </a:rPr>
              <a:t>IEA</a:t>
            </a:r>
            <a:r>
              <a:rPr lang="ja-JP" altLang="en-US" sz="2200" dirty="0" smtClean="0">
                <a:latin typeface="Meiryo UI" panose="020B0604030504040204" pitchFamily="50" charset="-128"/>
                <a:ea typeface="Meiryo UI" panose="020B0604030504040204" pitchFamily="50" charset="-128"/>
              </a:rPr>
              <a:t>が実施した最適化計算による原単位予測をベースにして、</a:t>
            </a:r>
            <a:r>
              <a:rPr lang="en-US" altLang="ja-JP" sz="2200" dirty="0" smtClean="0">
                <a:latin typeface="Meiryo UI" panose="020B0604030504040204" pitchFamily="50" charset="-128"/>
                <a:ea typeface="Meiryo UI" panose="020B0604030504040204" pitchFamily="50" charset="-128"/>
              </a:rPr>
              <a:t>SBT</a:t>
            </a:r>
            <a:r>
              <a:rPr lang="ja-JP" altLang="en-US" sz="2200" dirty="0" smtClean="0">
                <a:latin typeface="Meiryo UI" panose="020B0604030504040204" pitchFamily="50" charset="-128"/>
                <a:ea typeface="Meiryo UI" panose="020B0604030504040204" pitchFamily="50" charset="-128"/>
              </a:rPr>
              <a:t>事務局にて設定している。</a:t>
            </a:r>
            <a:endParaRPr lang="en-US" altLang="ja-JP" sz="2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20091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dirty="0" smtClean="0"/>
              <a:t>手法その</a:t>
            </a:r>
            <a:r>
              <a:rPr lang="en-US" altLang="ja-JP" sz="2600" dirty="0"/>
              <a:t>2</a:t>
            </a:r>
            <a:r>
              <a:rPr kumimoji="1" lang="en-US" altLang="ja-JP" sz="2600" dirty="0" smtClean="0"/>
              <a:t> SDA</a:t>
            </a:r>
            <a:r>
              <a:rPr kumimoji="1" lang="ja-JP" altLang="en-US" sz="2600" dirty="0" smtClean="0"/>
              <a:t>（部門別段炭素化アプローチ） </a:t>
            </a:r>
            <a:r>
              <a:rPr lang="en-US" altLang="ja-JP" sz="2600" dirty="0"/>
              <a:t>2</a:t>
            </a:r>
            <a:r>
              <a:rPr kumimoji="1" lang="en-US" altLang="ja-JP" sz="2600" dirty="0" smtClean="0"/>
              <a:t>/2</a:t>
            </a:r>
            <a:endParaRPr kumimoji="1" lang="ja-JP" altLang="en-US" sz="2600" dirty="0"/>
          </a:p>
        </p:txBody>
      </p:sp>
      <p:sp>
        <p:nvSpPr>
          <p:cNvPr id="5" name="正方形/長方形 4"/>
          <p:cNvSpPr/>
          <p:nvPr/>
        </p:nvSpPr>
        <p:spPr>
          <a:xfrm>
            <a:off x="483687" y="1103236"/>
            <a:ext cx="9649071" cy="4081117"/>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u"/>
            </a:pPr>
            <a:r>
              <a:rPr lang="en-US" altLang="ja-JP" sz="2800" dirty="0">
                <a:solidFill>
                  <a:prstClr val="black"/>
                </a:solidFill>
                <a:latin typeface="Meiryo UI" panose="020B0604030504040204" pitchFamily="50" charset="-128"/>
                <a:ea typeface="Meiryo UI" panose="020B0604030504040204" pitchFamily="50" charset="-128"/>
              </a:rPr>
              <a:t>SDA</a:t>
            </a:r>
            <a:r>
              <a:rPr lang="ja-JP" altLang="en-US" sz="2800" dirty="0">
                <a:solidFill>
                  <a:prstClr val="black"/>
                </a:solidFill>
                <a:latin typeface="Meiryo UI" panose="020B0604030504040204" pitchFamily="50" charset="-128"/>
                <a:ea typeface="Meiryo UI" panose="020B0604030504040204" pitchFamily="50" charset="-128"/>
              </a:rPr>
              <a:t>の設定では</a:t>
            </a:r>
            <a:r>
              <a:rPr lang="en-US" altLang="ja-JP" sz="2800" dirty="0">
                <a:solidFill>
                  <a:prstClr val="black"/>
                </a:solidFill>
                <a:latin typeface="Meiryo UI" panose="020B0604030504040204" pitchFamily="50" charset="-128"/>
                <a:ea typeface="Meiryo UI" panose="020B0604030504040204" pitchFamily="50" charset="-128"/>
              </a:rPr>
              <a:t>SBT</a:t>
            </a:r>
            <a:r>
              <a:rPr lang="ja-JP" altLang="en-US" sz="2800" dirty="0">
                <a:solidFill>
                  <a:prstClr val="black"/>
                </a:solidFill>
                <a:latin typeface="Meiryo UI" panose="020B0604030504040204" pitchFamily="50" charset="-128"/>
                <a:ea typeface="Meiryo UI" panose="020B0604030504040204" pitchFamily="50" charset="-128"/>
              </a:rPr>
              <a:t>事務局が公開している計算ツールを利用。</a:t>
            </a:r>
            <a:endParaRPr lang="en-US" altLang="ja-JP" sz="2800" dirty="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u"/>
            </a:pPr>
            <a:r>
              <a:rPr lang="ja-JP" altLang="en-US" sz="2800" dirty="0">
                <a:solidFill>
                  <a:prstClr val="black"/>
                </a:solidFill>
                <a:latin typeface="Meiryo UI" panose="020B0604030504040204" pitchFamily="50" charset="-128"/>
                <a:ea typeface="Meiryo UI" panose="020B0604030504040204" pitchFamily="50" charset="-128"/>
              </a:rPr>
              <a:t>計算ツールに</a:t>
            </a:r>
            <a:r>
              <a:rPr lang="ja-JP" altLang="en-US" sz="2800" b="1" dirty="0">
                <a:solidFill>
                  <a:srgbClr val="FF0000"/>
                </a:solidFill>
                <a:latin typeface="Meiryo UI" panose="020B0604030504040204" pitchFamily="50" charset="-128"/>
                <a:ea typeface="Meiryo UI" panose="020B0604030504040204" pitchFamily="50" charset="-128"/>
              </a:rPr>
              <a:t>「部門」、「基準年・目標年」、「事業活動・排出量に関するデータ」</a:t>
            </a:r>
            <a:r>
              <a:rPr lang="ja-JP" altLang="en-US" sz="2800" dirty="0">
                <a:solidFill>
                  <a:prstClr val="black"/>
                </a:solidFill>
                <a:latin typeface="Meiryo UI" panose="020B0604030504040204" pitchFamily="50" charset="-128"/>
                <a:ea typeface="Meiryo UI" panose="020B0604030504040204" pitchFamily="50" charset="-128"/>
              </a:rPr>
              <a:t>を入力すれば、</a:t>
            </a:r>
            <a:r>
              <a:rPr lang="ja-JP" altLang="en-US" sz="2800" b="1" dirty="0">
                <a:solidFill>
                  <a:srgbClr val="FF0000"/>
                </a:solidFill>
                <a:latin typeface="Meiryo UI" panose="020B0604030504040204" pitchFamily="50" charset="-128"/>
                <a:ea typeface="Meiryo UI" panose="020B0604030504040204" pitchFamily="50" charset="-128"/>
              </a:rPr>
              <a:t>目標とする原単位の改善率、削減量、削減率、削減経路が自動で計算される</a:t>
            </a:r>
            <a:r>
              <a:rPr lang="ja-JP" altLang="en-US" sz="2800" b="1" dirty="0" smtClean="0">
                <a:solidFill>
                  <a:srgbClr val="FF0000"/>
                </a:solidFill>
                <a:latin typeface="Meiryo UI" panose="020B0604030504040204" pitchFamily="50" charset="-128"/>
                <a:ea typeface="Meiryo UI" panose="020B0604030504040204" pitchFamily="50" charset="-128"/>
              </a:rPr>
              <a:t>！</a:t>
            </a:r>
            <a:endParaRPr lang="en-US" altLang="ja-JP" sz="2800" b="1" dirty="0" smtClean="0">
              <a:solidFill>
                <a:srgbClr val="FF0000"/>
              </a:solidFill>
              <a:latin typeface="Meiryo UI" panose="020B0604030504040204" pitchFamily="50" charset="-128"/>
              <a:ea typeface="Meiryo UI" panose="020B0604030504040204" pitchFamily="50" charset="-128"/>
            </a:endParaRPr>
          </a:p>
          <a:p>
            <a:pPr>
              <a:lnSpc>
                <a:spcPct val="120000"/>
              </a:lnSpc>
              <a:spcBef>
                <a:spcPts val="0"/>
              </a:spcBef>
              <a:spcAft>
                <a:spcPts val="0"/>
              </a:spcAft>
            </a:pPr>
            <a:endParaRPr lang="en-US" altLang="ja-JP" sz="2400" b="1" dirty="0">
              <a:solidFill>
                <a:srgbClr val="FF0000"/>
              </a:solidFill>
              <a:latin typeface="Meiryo UI" panose="020B0604030504040204" pitchFamily="50" charset="-128"/>
              <a:ea typeface="Meiryo UI" panose="020B0604030504040204" pitchFamily="50" charset="-128"/>
            </a:endParaRPr>
          </a:p>
          <a:p>
            <a:pPr marL="266700" marR="0" lvl="0" indent="-266700" defTabSz="914400" eaLnBrk="1" fontAlgn="auto" latinLnBrk="0" hangingPunct="1">
              <a:lnSpc>
                <a:spcPct val="120000"/>
              </a:lnSpc>
              <a:spcBef>
                <a:spcPts val="0"/>
              </a:spcBef>
              <a:spcAft>
                <a:spcPts val="0"/>
              </a:spcAft>
              <a:buClrTx/>
              <a:buSzTx/>
              <a:buFontTx/>
              <a:buNone/>
              <a:tabLst/>
              <a:defRPr/>
            </a:pPr>
            <a:r>
              <a:rPr kumimoji="0" lang="en-US" altLang="ja-JP" sz="2000" kern="0" dirty="0">
                <a:solidFill>
                  <a:prstClr val="black"/>
                </a:solidFill>
                <a:latin typeface="+mn-ea"/>
                <a:ea typeface="+mn-ea"/>
              </a:rPr>
              <a:t>※</a:t>
            </a:r>
            <a:r>
              <a:rPr kumimoji="0" lang="ja-JP" altLang="en-US" sz="2000" kern="0" dirty="0">
                <a:solidFill>
                  <a:prstClr val="black"/>
                </a:solidFill>
                <a:latin typeface="+mn-ea"/>
                <a:ea typeface="+mn-ea"/>
              </a:rPr>
              <a:t>最新の</a:t>
            </a:r>
            <a:r>
              <a:rPr kumimoji="0" lang="en-US" altLang="ja-JP" sz="2000" kern="0" dirty="0">
                <a:solidFill>
                  <a:prstClr val="black"/>
                </a:solidFill>
                <a:latin typeface="+mn-ea"/>
                <a:ea typeface="+mn-ea"/>
              </a:rPr>
              <a:t>SBT</a:t>
            </a:r>
            <a:r>
              <a:rPr kumimoji="0" lang="ja-JP" altLang="en-US" sz="2000" kern="0" dirty="0">
                <a:solidFill>
                  <a:prstClr val="black"/>
                </a:solidFill>
                <a:latin typeface="+mn-ea"/>
                <a:ea typeface="+mn-ea"/>
              </a:rPr>
              <a:t>ツール（</a:t>
            </a:r>
            <a:r>
              <a:rPr kumimoji="0" lang="en-US" altLang="ja-JP" sz="2000" kern="0" dirty="0" smtClean="0">
                <a:solidFill>
                  <a:prstClr val="black"/>
                </a:solidFill>
                <a:latin typeface="+mn-ea"/>
                <a:ea typeface="+mn-ea"/>
              </a:rPr>
              <a:t>Ver.1.2</a:t>
            </a:r>
            <a:r>
              <a:rPr kumimoji="0" lang="ja-JP" altLang="en-US" sz="2000" kern="0" dirty="0" smtClean="0">
                <a:solidFill>
                  <a:prstClr val="black"/>
                </a:solidFill>
                <a:latin typeface="+mn-ea"/>
                <a:ea typeface="+mn-ea"/>
              </a:rPr>
              <a:t>）</a:t>
            </a:r>
            <a:r>
              <a:rPr kumimoji="0" lang="ja-JP" altLang="en-US" sz="2000" kern="0" dirty="0">
                <a:solidFill>
                  <a:prstClr val="black"/>
                </a:solidFill>
                <a:latin typeface="+mn-ea"/>
                <a:ea typeface="+mn-ea"/>
              </a:rPr>
              <a:t>では、</a:t>
            </a:r>
            <a:r>
              <a:rPr kumimoji="0" lang="ja-JP" altLang="en-US" sz="2000" b="1" u="sng" kern="0" dirty="0">
                <a:solidFill>
                  <a:prstClr val="black"/>
                </a:solidFill>
                <a:latin typeface="+mn-ea"/>
                <a:ea typeface="+mn-ea"/>
              </a:rPr>
              <a:t>化学・石油化学部門の</a:t>
            </a:r>
            <a:r>
              <a:rPr kumimoji="0" lang="en-US" altLang="ja-JP" sz="2000" b="1" u="sng" kern="0" dirty="0">
                <a:solidFill>
                  <a:prstClr val="black"/>
                </a:solidFill>
                <a:latin typeface="+mn-ea"/>
                <a:ea typeface="+mn-ea"/>
              </a:rPr>
              <a:t>Scope1</a:t>
            </a:r>
            <a:r>
              <a:rPr kumimoji="0" lang="ja-JP" altLang="en-US" sz="2000" b="1" u="sng" kern="0" dirty="0" err="1">
                <a:solidFill>
                  <a:prstClr val="black"/>
                </a:solidFill>
                <a:latin typeface="+mn-ea"/>
                <a:ea typeface="+mn-ea"/>
              </a:rPr>
              <a:t>、</a:t>
            </a:r>
            <a:r>
              <a:rPr kumimoji="0" lang="en-US" altLang="ja-JP" sz="2000" b="1" u="sng" kern="0" dirty="0">
                <a:solidFill>
                  <a:prstClr val="black"/>
                </a:solidFill>
                <a:latin typeface="+mn-ea"/>
                <a:ea typeface="+mn-ea"/>
              </a:rPr>
              <a:t>2</a:t>
            </a:r>
            <a:r>
              <a:rPr kumimoji="0" lang="ja-JP" altLang="en-US" sz="2000" b="1" u="sng" kern="0" dirty="0">
                <a:solidFill>
                  <a:prstClr val="black"/>
                </a:solidFill>
                <a:latin typeface="+mn-ea"/>
                <a:ea typeface="+mn-ea"/>
              </a:rPr>
              <a:t>計算には利用できない。</a:t>
            </a:r>
            <a:endParaRPr kumimoji="0" lang="en-US" altLang="ja-JP" sz="2000" b="1" u="sng" kern="0" dirty="0">
              <a:solidFill>
                <a:prstClr val="black"/>
              </a:solidFill>
              <a:latin typeface="+mn-ea"/>
              <a:ea typeface="+mn-ea"/>
            </a:endParaRPr>
          </a:p>
          <a:p>
            <a:pPr marL="266700" marR="0" lvl="0" indent="-266700" defTabSz="914400" eaLnBrk="1" fontAlgn="auto" latinLnBrk="0" hangingPunct="1">
              <a:lnSpc>
                <a:spcPct val="120000"/>
              </a:lnSpc>
              <a:spcBef>
                <a:spcPts val="0"/>
              </a:spcBef>
              <a:spcAft>
                <a:spcPts val="0"/>
              </a:spcAft>
              <a:buClrTx/>
              <a:buSzTx/>
              <a:buFontTx/>
              <a:buNone/>
              <a:tabLst/>
              <a:defRPr/>
            </a:pPr>
            <a:r>
              <a:rPr kumimoji="0" lang="en-US" altLang="ja-JP" sz="2000" kern="0" dirty="0">
                <a:solidFill>
                  <a:prstClr val="black"/>
                </a:solidFill>
                <a:latin typeface="+mn-ea"/>
                <a:ea typeface="+mn-ea"/>
              </a:rPr>
              <a:t>※</a:t>
            </a:r>
            <a:r>
              <a:rPr kumimoji="0" lang="ja-JP" altLang="en-US" sz="2000" kern="0" dirty="0">
                <a:solidFill>
                  <a:prstClr val="black"/>
                </a:solidFill>
                <a:latin typeface="+mn-ea"/>
                <a:ea typeface="+mn-ea"/>
              </a:rPr>
              <a:t>自動車製造業の</a:t>
            </a:r>
            <a:r>
              <a:rPr kumimoji="0" lang="en-US" altLang="ja-JP" sz="2000" kern="0" dirty="0">
                <a:solidFill>
                  <a:prstClr val="black"/>
                </a:solidFill>
                <a:latin typeface="+mn-ea"/>
                <a:ea typeface="+mn-ea"/>
              </a:rPr>
              <a:t>Scope3</a:t>
            </a:r>
            <a:r>
              <a:rPr kumimoji="0" lang="ja-JP" altLang="en-US" sz="2000" kern="0" dirty="0">
                <a:solidFill>
                  <a:prstClr val="black"/>
                </a:solidFill>
                <a:latin typeface="+mn-ea"/>
                <a:ea typeface="+mn-ea"/>
              </a:rPr>
              <a:t>算定は</a:t>
            </a:r>
            <a:r>
              <a:rPr kumimoji="0" lang="en-US" altLang="ja-JP" sz="2000" kern="0" dirty="0">
                <a:solidFill>
                  <a:prstClr val="black"/>
                </a:solidFill>
                <a:latin typeface="+mn-ea"/>
                <a:ea typeface="+mn-ea"/>
              </a:rPr>
              <a:t>SDA</a:t>
            </a:r>
            <a:r>
              <a:rPr kumimoji="0" lang="ja-JP" altLang="en-US" sz="2000" kern="0" dirty="0">
                <a:solidFill>
                  <a:prstClr val="black"/>
                </a:solidFill>
                <a:latin typeface="+mn-ea"/>
                <a:ea typeface="+mn-ea"/>
              </a:rPr>
              <a:t>計算ツールの「</a:t>
            </a:r>
            <a:r>
              <a:rPr kumimoji="0" lang="en-US" altLang="ja-JP" sz="2000" kern="0" dirty="0">
                <a:solidFill>
                  <a:prstClr val="black"/>
                </a:solidFill>
                <a:latin typeface="+mn-ea"/>
                <a:ea typeface="+mn-ea"/>
              </a:rPr>
              <a:t>Transport Tool</a:t>
            </a:r>
            <a:r>
              <a:rPr kumimoji="0" lang="ja-JP" altLang="en-US" sz="2000" kern="0" dirty="0">
                <a:solidFill>
                  <a:prstClr val="black"/>
                </a:solidFill>
                <a:latin typeface="+mn-ea"/>
                <a:ea typeface="+mn-ea"/>
              </a:rPr>
              <a:t>」を利用する必要がある</a:t>
            </a:r>
            <a:r>
              <a:rPr kumimoji="0" lang="ja-JP" altLang="en-US" sz="2000" kern="0" dirty="0" smtClean="0">
                <a:solidFill>
                  <a:prstClr val="black"/>
                </a:solidFill>
                <a:latin typeface="+mn-ea"/>
                <a:ea typeface="+mn-ea"/>
              </a:rPr>
              <a:t>。</a:t>
            </a:r>
            <a:endParaRPr kumimoji="0" lang="ja-JP" altLang="en-US" sz="2000" kern="0" dirty="0">
              <a:solidFill>
                <a:prstClr val="black"/>
              </a:solidFill>
              <a:latin typeface="+mn-ea"/>
              <a:ea typeface="+mn-ea"/>
            </a:endParaRPr>
          </a:p>
        </p:txBody>
      </p:sp>
    </p:spTree>
    <p:extLst>
      <p:ext uri="{BB962C8B-B14F-4D97-AF65-F5344CB8AC3E}">
        <p14:creationId xmlns:p14="http://schemas.microsoft.com/office/powerpoint/2010/main" val="26542414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SDA</a:t>
            </a:r>
            <a:r>
              <a:rPr kumimoji="1" lang="ja-JP" altLang="en-US" dirty="0" smtClean="0"/>
              <a:t>が設定されている部門</a:t>
            </a:r>
            <a:endParaRPr kumimoji="1" lang="ja-JP" altLang="en-US" dirty="0"/>
          </a:p>
        </p:txBody>
      </p:sp>
      <p:sp>
        <p:nvSpPr>
          <p:cNvPr id="4"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smtClean="0"/>
              <a:t>以下のセクターに対して</a:t>
            </a:r>
            <a:r>
              <a:rPr lang="en-US" altLang="ja-JP" dirty="0" smtClean="0"/>
              <a:t>SDA</a:t>
            </a:r>
            <a:r>
              <a:rPr lang="ja-JP" altLang="en-US" dirty="0" smtClean="0"/>
              <a:t>が用意されている</a:t>
            </a:r>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1828005930"/>
              </p:ext>
            </p:extLst>
          </p:nvPr>
        </p:nvGraphicFramePr>
        <p:xfrm>
          <a:off x="477387" y="2213625"/>
          <a:ext cx="9646083" cy="3607272"/>
        </p:xfrm>
        <a:graphic>
          <a:graphicData uri="http://schemas.openxmlformats.org/drawingml/2006/table">
            <a:tbl>
              <a:tblPr firstRow="1" bandRow="1"/>
              <a:tblGrid>
                <a:gridCol w="2157375"/>
                <a:gridCol w="4104456"/>
                <a:gridCol w="3384252"/>
              </a:tblGrid>
              <a:tr h="37131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dirty="0" smtClean="0">
                          <a:solidFill>
                            <a:sysClr val="windowText" lastClr="000000"/>
                          </a:solidFill>
                        </a:rPr>
                        <a:t>部門</a:t>
                      </a:r>
                      <a:endParaRPr kumimoji="1" lang="ja-JP" altLang="en-US"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dirty="0" smtClean="0">
                          <a:solidFill>
                            <a:sysClr val="windowText" lastClr="000000"/>
                          </a:solidFill>
                        </a:rPr>
                        <a:t>中部門</a:t>
                      </a:r>
                      <a:endParaRPr kumimoji="1" lang="ja-JP" altLang="en-US"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dirty="0" smtClean="0">
                          <a:solidFill>
                            <a:sysClr val="windowText" lastClr="000000"/>
                          </a:solidFill>
                        </a:rPr>
                        <a:t>活動量</a:t>
                      </a:r>
                      <a:endParaRPr kumimoji="1" lang="ja-JP" altLang="en-US"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37084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電力</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電力量</a:t>
                      </a:r>
                      <a:r>
                        <a:rPr kumimoji="1" lang="en-US" altLang="ja-JP" dirty="0" smtClean="0"/>
                        <a:t>(MWh)</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rowSpan="4">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製造業</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鉄鋼</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粗鋼生産</a:t>
                      </a:r>
                      <a:r>
                        <a:rPr kumimoji="1" lang="en-US" altLang="ja-JP" dirty="0" smtClean="0"/>
                        <a:t>(</a:t>
                      </a:r>
                      <a:r>
                        <a:rPr kumimoji="1" lang="ja-JP" altLang="en-US" dirty="0" smtClean="0"/>
                        <a:t>トン</a:t>
                      </a:r>
                      <a:r>
                        <a:rPr kumimoji="1" lang="en-US" altLang="ja-JP" dirty="0" smtClean="0"/>
                        <a:t>)</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セメント</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セメント生産</a:t>
                      </a:r>
                      <a:r>
                        <a:rPr kumimoji="1" lang="en-US" altLang="ja-JP" dirty="0" smtClean="0"/>
                        <a:t>(</a:t>
                      </a:r>
                      <a:r>
                        <a:rPr kumimoji="1" lang="ja-JP" altLang="en-US" dirty="0" smtClean="0"/>
                        <a:t>トン</a:t>
                      </a:r>
                      <a:r>
                        <a:rPr kumimoji="1" lang="en-US" altLang="ja-JP" dirty="0" smtClean="0"/>
                        <a:t>)</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アルミ</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アルミ生産</a:t>
                      </a:r>
                      <a:r>
                        <a:rPr kumimoji="1" lang="en-US" altLang="ja-JP" dirty="0" smtClean="0"/>
                        <a:t>(</a:t>
                      </a:r>
                      <a:r>
                        <a:rPr kumimoji="1" lang="ja-JP" altLang="en-US" dirty="0" smtClean="0"/>
                        <a:t>トン</a:t>
                      </a:r>
                      <a:r>
                        <a:rPr kumimoji="1" lang="en-US" altLang="ja-JP" dirty="0" smtClean="0"/>
                        <a:t>)</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紙・パルプ</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紙・板紙生産</a:t>
                      </a:r>
                      <a:r>
                        <a:rPr kumimoji="1" lang="en-US" altLang="ja-JP" dirty="0" smtClean="0"/>
                        <a:t>(</a:t>
                      </a:r>
                      <a:r>
                        <a:rPr kumimoji="1" lang="ja-JP" altLang="en-US" dirty="0" smtClean="0"/>
                        <a:t>トン</a:t>
                      </a:r>
                      <a:r>
                        <a:rPr kumimoji="1" lang="en-US" altLang="ja-JP" dirty="0" smtClean="0"/>
                        <a:t>)</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輸送サービス</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旅客</a:t>
                      </a:r>
                      <a:r>
                        <a:rPr kumimoji="1" lang="en-US" altLang="ja-JP" dirty="0" smtClean="0"/>
                        <a:t>(</a:t>
                      </a:r>
                      <a:r>
                        <a:rPr kumimoji="1" lang="ja-JP" altLang="en-US" dirty="0" smtClean="0"/>
                        <a:t>航空，バス，乗用車，鉄道</a:t>
                      </a:r>
                      <a:r>
                        <a:rPr kumimoji="1" lang="en-US" altLang="ja-JP" dirty="0" smtClean="0"/>
                        <a:t>)</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収益・人・キロ</a:t>
                      </a:r>
                      <a:r>
                        <a:rPr kumimoji="1" lang="en-US" altLang="ja-JP" sz="1100" dirty="0" smtClean="0"/>
                        <a:t>(revenue passenger</a:t>
                      </a:r>
                      <a:r>
                        <a:rPr kumimoji="1" lang="en-US" altLang="ja-JP" sz="1100" baseline="0" dirty="0" smtClean="0"/>
                        <a:t> kilometer</a:t>
                      </a:r>
                      <a:r>
                        <a:rPr kumimoji="1" lang="en-US" altLang="ja-JP" sz="1100" dirty="0" smtClean="0"/>
                        <a:t>)</a:t>
                      </a:r>
                      <a:endParaRPr kumimoji="1" lang="ja-JP" altLang="en-US" sz="11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kumimoji="1" lang="ja-JP" altLang="en-US" dirty="0"/>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その他輸送</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付加価値</a:t>
                      </a:r>
                      <a:r>
                        <a:rPr kumimoji="1" lang="en-US" altLang="ja-JP" dirty="0" smtClean="0"/>
                        <a:t>(</a:t>
                      </a:r>
                      <a:r>
                        <a:rPr kumimoji="1" lang="ja-JP" altLang="en-US" dirty="0" smtClean="0"/>
                        <a:t>ドル</a:t>
                      </a:r>
                      <a:r>
                        <a:rPr kumimoji="1" lang="en-US" altLang="ja-JP" dirty="0" smtClean="0"/>
                        <a:t>)</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サービス・商業ビル</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貿易，小売，金融，不動産，公共部門，病院等，教育，他商業</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床面積</a:t>
                      </a:r>
                      <a:r>
                        <a:rPr kumimoji="1" lang="en-US" altLang="ja-JP" dirty="0" smtClean="0"/>
                        <a:t>(m</a:t>
                      </a:r>
                      <a:r>
                        <a:rPr kumimoji="1" lang="en-US" altLang="ja-JP" baseline="30000" dirty="0" smtClean="0"/>
                        <a:t>2</a:t>
                      </a:r>
                      <a:r>
                        <a:rPr kumimoji="1" lang="en-US" altLang="ja-JP" dirty="0" smtClean="0"/>
                        <a:t>)</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テキスト ボックス 6"/>
          <p:cNvSpPr txBox="1"/>
          <p:nvPr/>
        </p:nvSpPr>
        <p:spPr>
          <a:xfrm>
            <a:off x="477387" y="5820897"/>
            <a:ext cx="8237381" cy="324036"/>
          </a:xfrm>
          <a:prstGeom prst="rect">
            <a:avLst/>
          </a:prstGeom>
        </p:spPr>
        <p:txBody>
          <a:bodyPr vert="horz" wrap="none" lIns="99060" tIns="49530" rIns="99060" bIns="49530" rtlCol="0">
            <a:noAutofit/>
          </a:bodyPr>
          <a:lstStyle/>
          <a:p>
            <a:pPr defTabSz="990570" fontAlgn="auto">
              <a:lnSpc>
                <a:spcPct val="150000"/>
              </a:lnSpc>
              <a:spcBef>
                <a:spcPct val="20000"/>
              </a:spcBef>
              <a:spcAft>
                <a:spcPts val="0"/>
              </a:spcAft>
              <a:buClr>
                <a:srgbClr val="B42E3E"/>
              </a:buClr>
            </a:pPr>
            <a:r>
              <a:rPr kumimoji="0" lang="en-US" altLang="ja-JP" sz="1137" dirty="0" smtClean="0">
                <a:solidFill>
                  <a:prstClr val="black"/>
                </a:solidFill>
                <a:latin typeface="Meiryo UI" panose="020B0604030504040204" pitchFamily="50" charset="-128"/>
                <a:ea typeface="Meiryo UI" panose="020B0604030504040204" pitchFamily="50" charset="-128"/>
                <a:cs typeface="Arial" pitchFamily="34" charset="0"/>
              </a:rPr>
              <a:t>※</a:t>
            </a:r>
            <a:r>
              <a:rPr kumimoji="0" lang="ja-JP" altLang="en-US" sz="1137" dirty="0" smtClean="0">
                <a:solidFill>
                  <a:prstClr val="black"/>
                </a:solidFill>
                <a:latin typeface="Meiryo UI" panose="020B0604030504040204" pitchFamily="50" charset="-128"/>
                <a:ea typeface="Meiryo UI" panose="020B0604030504040204" pitchFamily="50" charset="-128"/>
                <a:cs typeface="Arial" pitchFamily="34" charset="0"/>
              </a:rPr>
              <a:t>熱</a:t>
            </a:r>
            <a:r>
              <a:rPr kumimoji="0" lang="ja-JP" altLang="en-US" sz="1137" dirty="0">
                <a:solidFill>
                  <a:prstClr val="black"/>
                </a:solidFill>
                <a:latin typeface="Meiryo UI" panose="020B0604030504040204" pitchFamily="50" charset="-128"/>
                <a:ea typeface="Meiryo UI" panose="020B0604030504040204" pitchFamily="50" charset="-128"/>
                <a:cs typeface="Arial" pitchFamily="34" charset="0"/>
              </a:rPr>
              <a:t>供給、産業用エネルギー利用、家庭用建築物については扱っていない。</a:t>
            </a:r>
          </a:p>
        </p:txBody>
      </p:sp>
    </p:spTree>
    <p:extLst>
      <p:ext uri="{BB962C8B-B14F-4D97-AF65-F5344CB8AC3E}">
        <p14:creationId xmlns:p14="http://schemas.microsoft.com/office/powerpoint/2010/main" val="4650309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セクター別ガイダンスの準備状況</a:t>
            </a:r>
            <a:endParaRPr kumimoji="1" lang="ja-JP" altLang="en-US" dirty="0"/>
          </a:p>
        </p:txBody>
      </p:sp>
      <p:sp>
        <p:nvSpPr>
          <p:cNvPr id="4" name="コンテンツ プレースホルダー 2"/>
          <p:cNvSpPr>
            <a:spLocks noGrp="1"/>
          </p:cNvSpPr>
          <p:nvPr>
            <p:ph sz="quarter" idx="12"/>
          </p:nvPr>
        </p:nvSpPr>
        <p:spPr>
          <a:xfrm>
            <a:off x="161925" y="1110920"/>
            <a:ext cx="10367963" cy="634941"/>
          </a:xfrm>
        </p:spPr>
        <p:txBody>
          <a:bodyPr/>
          <a:lstStyle/>
          <a:p>
            <a:pPr marL="273050" indent="-273050"/>
            <a:r>
              <a:rPr lang="ja-JP" altLang="en-US" dirty="0" smtClean="0"/>
              <a:t>その他以下のセクターに対して、セクター別ガイダンスが準備されている（準備中のものを含む）</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2182962294"/>
              </p:ext>
            </p:extLst>
          </p:nvPr>
        </p:nvGraphicFramePr>
        <p:xfrm>
          <a:off x="500980" y="2131955"/>
          <a:ext cx="9646084" cy="5064784"/>
        </p:xfrm>
        <a:graphic>
          <a:graphicData uri="http://schemas.openxmlformats.org/drawingml/2006/table">
            <a:tbl>
              <a:tblPr firstRow="1" bandRow="1"/>
              <a:tblGrid>
                <a:gridCol w="2157534"/>
                <a:gridCol w="7488550"/>
              </a:tblGrid>
              <a:tr h="37131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dirty="0" smtClean="0">
                          <a:solidFill>
                            <a:sysClr val="windowText" lastClr="000000"/>
                          </a:solidFill>
                        </a:rPr>
                        <a:t>部門</a:t>
                      </a:r>
                      <a:endParaRPr kumimoji="1" lang="ja-JP" altLang="en-US" sz="1800"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dirty="0" smtClean="0">
                          <a:solidFill>
                            <a:sysClr val="windowText" lastClr="000000"/>
                          </a:solidFill>
                        </a:rPr>
                        <a:t>状況</a:t>
                      </a:r>
                      <a:endParaRPr kumimoji="1" lang="ja-JP" altLang="en-US" sz="1800" dirty="0">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12702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アルミニウム</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SBT</a:t>
                      </a:r>
                      <a:r>
                        <a:rPr kumimoji="1" lang="ja-JP" altLang="en-US" sz="1800" dirty="0" smtClean="0"/>
                        <a:t>事務局よりアルミニウムセクターにおける取組の障壁に関する報告書が公開中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2138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農業・林業・その他土地利用</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800" dirty="0" smtClean="0"/>
                        <a:t>2021</a:t>
                      </a:r>
                      <a:r>
                        <a:rPr kumimoji="1" lang="ja-JP" altLang="en-US" sz="1800" dirty="0" smtClean="0"/>
                        <a:t>年第</a:t>
                      </a:r>
                      <a:r>
                        <a:rPr kumimoji="1" lang="en-US" altLang="ja-JP" sz="1800" dirty="0" smtClean="0"/>
                        <a:t>2</a:t>
                      </a:r>
                      <a:r>
                        <a:rPr kumimoji="1" lang="ja-JP" altLang="en-US" sz="1800" dirty="0" smtClean="0"/>
                        <a:t>四半期に食料製造・農業・森林セクター向けの方法論とガイダンスが発表予定</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2138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化学</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SBT</a:t>
                      </a:r>
                      <a:r>
                        <a:rPr kumimoji="1" lang="ja-JP" altLang="en-US" sz="1800" dirty="0" smtClean="0"/>
                        <a:t>事務局より化学セクターにおける取組の障壁に関する報告書が公開中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720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空運</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2021</a:t>
                      </a:r>
                      <a:r>
                        <a:rPr kumimoji="1" lang="ja-JP" altLang="en-US" sz="1800" dirty="0" smtClean="0"/>
                        <a:t>年第</a:t>
                      </a:r>
                      <a:r>
                        <a:rPr kumimoji="1" lang="en-US" altLang="ja-JP" sz="1800" dirty="0" smtClean="0"/>
                        <a:t>2</a:t>
                      </a:r>
                      <a:r>
                        <a:rPr kumimoji="1" lang="ja-JP" altLang="en-US" sz="1800" dirty="0" smtClean="0"/>
                        <a:t>四半期に空運セクター向け方法論が発表予定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8195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海運</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2020</a:t>
                      </a:r>
                      <a:r>
                        <a:rPr kumimoji="1" lang="ja-JP" altLang="en-US" sz="1800" dirty="0" smtClean="0"/>
                        <a:t>年第</a:t>
                      </a:r>
                      <a:r>
                        <a:rPr kumimoji="1" lang="en-US" altLang="ja-JP" sz="1800" dirty="0" smtClean="0"/>
                        <a:t>4</a:t>
                      </a:r>
                      <a:r>
                        <a:rPr kumimoji="1" lang="ja-JP" altLang="en-US" sz="1800" dirty="0" smtClean="0"/>
                        <a:t>四半期に海運セクター向け方法論が発表予定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8653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輸送：陸運</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800" dirty="0" smtClean="0"/>
                        <a:t>SBT</a:t>
                      </a:r>
                      <a:r>
                        <a:rPr kumimoji="1" lang="ja-JP" altLang="en-US" sz="1800" dirty="0" smtClean="0"/>
                        <a:t>事務局より陸運セクター向け</a:t>
                      </a:r>
                      <a:r>
                        <a:rPr kumimoji="1" lang="en-US" altLang="ja-JP" sz="1800" dirty="0" smtClean="0"/>
                        <a:t>SBT</a:t>
                      </a:r>
                      <a:r>
                        <a:rPr kumimoji="1" lang="ja-JP" altLang="en-US" sz="1800" dirty="0" smtClean="0"/>
                        <a:t>計算ツールと方法論が公開中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8653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石油・ガス製造</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800" dirty="0" smtClean="0"/>
                        <a:t>2021</a:t>
                      </a:r>
                      <a:r>
                        <a:rPr kumimoji="1" lang="ja-JP" altLang="en-US" sz="1800" dirty="0" smtClean="0"/>
                        <a:t>年早期に石油・ガス製造セクター向け方法論が発表予定</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6004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電力</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SBT</a:t>
                      </a:r>
                      <a:r>
                        <a:rPr kumimoji="1" lang="ja-JP" altLang="en-US" sz="1800" dirty="0" smtClean="0"/>
                        <a:t>事務局より電力セクター向けの</a:t>
                      </a:r>
                      <a:r>
                        <a:rPr kumimoji="1" lang="en-US" altLang="ja-JP" sz="1800" dirty="0" smtClean="0"/>
                        <a:t>SBT</a:t>
                      </a:r>
                      <a:r>
                        <a:rPr kumimoji="1" lang="ja-JP" altLang="en-US" sz="1800" dirty="0" smtClean="0"/>
                        <a:t>計算ツールと</a:t>
                      </a:r>
                      <a:r>
                        <a:rPr kumimoji="1" lang="en-US" altLang="ja-JP" sz="1800" dirty="0" smtClean="0"/>
                        <a:t>SBT</a:t>
                      </a:r>
                      <a:r>
                        <a:rPr kumimoji="1" lang="ja-JP" altLang="en-US" sz="1800" dirty="0" smtClean="0"/>
                        <a:t>ガイダンスが公開中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6004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金融機関</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800" dirty="0" smtClean="0"/>
                        <a:t>SBT</a:t>
                      </a:r>
                      <a:r>
                        <a:rPr kumimoji="1" lang="ja-JP" altLang="en-US" sz="1800" dirty="0" smtClean="0"/>
                        <a:t>事務局より金融セクター向け</a:t>
                      </a:r>
                      <a:r>
                        <a:rPr kumimoji="1" lang="en-US" altLang="ja-JP" sz="1800" dirty="0" smtClean="0"/>
                        <a:t>SBT</a:t>
                      </a:r>
                      <a:r>
                        <a:rPr kumimoji="1" lang="ja-JP" altLang="en-US" sz="1800" dirty="0" smtClean="0"/>
                        <a:t>ガイダンスが公開中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3257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dirty="0" smtClean="0"/>
                        <a:t>アパレル・履物</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dirty="0" smtClean="0"/>
                        <a:t>SBT</a:t>
                      </a:r>
                      <a:r>
                        <a:rPr kumimoji="1" lang="ja-JP" altLang="en-US" dirty="0" smtClean="0"/>
                        <a:t>事務局よりアパレル・履物セクター向け</a:t>
                      </a:r>
                      <a:r>
                        <a:rPr kumimoji="1" lang="en-US" altLang="ja-JP" dirty="0" smtClean="0"/>
                        <a:t>SBT</a:t>
                      </a:r>
                      <a:r>
                        <a:rPr kumimoji="1" lang="ja-JP" altLang="en-US" dirty="0" smtClean="0"/>
                        <a:t>ガイダンスが公開中</a:t>
                      </a:r>
                      <a:endParaRPr kumimoji="1" lang="ja-JP" alt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3257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smtClean="0"/>
                        <a:t>通信</a:t>
                      </a:r>
                      <a:endParaRPr kumimoji="1" lang="ja-JP" altLang="en-US" sz="18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800" dirty="0" smtClean="0"/>
                        <a:t>SBT</a:t>
                      </a:r>
                      <a:r>
                        <a:rPr kumimoji="1" lang="ja-JP" altLang="en-US" sz="1800" dirty="0" smtClean="0"/>
                        <a:t>事務局より情報・通信セクター向け</a:t>
                      </a:r>
                      <a:r>
                        <a:rPr kumimoji="1" lang="en-US" altLang="ja-JP" sz="1800" dirty="0" smtClean="0"/>
                        <a:t>SBT</a:t>
                      </a:r>
                      <a:r>
                        <a:rPr kumimoji="1" lang="ja-JP" altLang="en-US" sz="1800" dirty="0" smtClean="0"/>
                        <a:t>ガイダンスが公開中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693846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参考</a:t>
            </a:r>
            <a:r>
              <a:rPr kumimoji="1" lang="en-US" altLang="ja-JP" dirty="0" smtClean="0"/>
              <a:t>】SBT</a:t>
            </a:r>
            <a:r>
              <a:rPr kumimoji="1" lang="ja-JP" altLang="en-US" dirty="0" smtClean="0"/>
              <a:t>　関連資料</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007143782"/>
              </p:ext>
            </p:extLst>
          </p:nvPr>
        </p:nvGraphicFramePr>
        <p:xfrm>
          <a:off x="485906" y="1959131"/>
          <a:ext cx="9720000" cy="5242560"/>
        </p:xfrm>
        <a:graphic>
          <a:graphicData uri="http://schemas.openxmlformats.org/drawingml/2006/table">
            <a:tbl>
              <a:tblPr firstRow="1" bandRow="1"/>
              <a:tblGrid>
                <a:gridCol w="2880000"/>
                <a:gridCol w="4320000"/>
                <a:gridCol w="2520000"/>
              </a:tblGrid>
              <a:tr h="233206">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smtClean="0">
                          <a:solidFill>
                            <a:sysClr val="windowText" lastClr="000000"/>
                          </a:solidFill>
                          <a:latin typeface="+mn-ea"/>
                          <a:ea typeface="+mn-ea"/>
                        </a:rPr>
                        <a:t>資料名</a:t>
                      </a:r>
                      <a:endParaRPr kumimoji="1" lang="ja-JP" altLang="en-US" sz="2000"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smtClean="0">
                          <a:solidFill>
                            <a:sysClr val="windowText" lastClr="000000"/>
                          </a:solidFill>
                          <a:latin typeface="+mn-ea"/>
                          <a:ea typeface="+mn-ea"/>
                        </a:rPr>
                        <a:t>概要</a:t>
                      </a:r>
                      <a:endParaRPr kumimoji="1" lang="ja-JP" altLang="en-US" sz="2000"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2000" b="1" dirty="0" smtClean="0">
                          <a:solidFill>
                            <a:sysClr val="windowText" lastClr="000000"/>
                          </a:solidFill>
                          <a:latin typeface="+mn-ea"/>
                          <a:ea typeface="+mn-ea"/>
                        </a:rPr>
                        <a:t>URL</a:t>
                      </a:r>
                      <a:endParaRPr kumimoji="1" lang="ja-JP" altLang="en-US" sz="2000" b="1"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28231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smtClean="0">
                          <a:latin typeface="+mn-ea"/>
                          <a:ea typeface="+mn-ea"/>
                        </a:rPr>
                        <a:t>Foundations of Science-based Target Setting</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b="0" u="sng" dirty="0" smtClean="0">
                          <a:latin typeface="+mn-ea"/>
                          <a:ea typeface="+mn-ea"/>
                        </a:rPr>
                        <a:t>・</a:t>
                      </a:r>
                      <a:r>
                        <a:rPr kumimoji="1" lang="en-US" altLang="ja-JP" sz="1600" b="0" u="sng" dirty="0" smtClean="0">
                          <a:latin typeface="+mn-ea"/>
                          <a:ea typeface="+mn-ea"/>
                        </a:rPr>
                        <a:t>SBT</a:t>
                      </a:r>
                      <a:r>
                        <a:rPr kumimoji="1" lang="ja-JP" altLang="en-US" sz="1600" b="0" u="sng" dirty="0" smtClean="0">
                          <a:latin typeface="+mn-ea"/>
                          <a:ea typeface="+mn-ea"/>
                        </a:rPr>
                        <a:t>の基礎</a:t>
                      </a:r>
                    </a:p>
                    <a:p>
                      <a:pPr marL="0" indent="0">
                        <a:spcBef>
                          <a:spcPts val="0"/>
                        </a:spcBef>
                        <a:buFont typeface="Arial" panose="020B0604020202020204" pitchFamily="34" charset="0"/>
                        <a:buNone/>
                      </a:pPr>
                      <a:r>
                        <a:rPr kumimoji="1" lang="ja-JP" altLang="en-US" sz="1600" dirty="0" smtClean="0">
                          <a:latin typeface="+mn-ea"/>
                          <a:ea typeface="+mn-ea"/>
                        </a:rPr>
                        <a:t>削減経路の算出方法について説明されたもの</a:t>
                      </a:r>
                      <a:endParaRPr kumimoji="1" lang="en-US" altLang="ja-JP" sz="1600" dirty="0" smtClean="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dirty="0" smtClean="0">
                          <a:latin typeface="+mn-ea"/>
                          <a:ea typeface="+mn-ea"/>
                        </a:rPr>
                        <a:t>https://sciencebasedtargets.org/wp-content/uploads/2019/04/foundations-of-SBT-setting.pdf</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512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smtClean="0">
                          <a:latin typeface="+mn-ea"/>
                          <a:ea typeface="+mn-ea"/>
                        </a:rPr>
                        <a:t>Science-based Target Setting Manual</a:t>
                      </a:r>
                      <a:endParaRPr kumimoji="1" lang="en-US" altLang="ja-JP" sz="1600" dirty="0" smtClean="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sng" dirty="0" smtClean="0">
                          <a:latin typeface="+mn-ea"/>
                          <a:ea typeface="+mn-ea"/>
                        </a:rPr>
                        <a:t>・</a:t>
                      </a:r>
                      <a:r>
                        <a:rPr kumimoji="1" lang="en-US" altLang="ja-JP" sz="1600" u="sng" dirty="0" smtClean="0">
                          <a:latin typeface="+mn-ea"/>
                          <a:ea typeface="+mn-ea"/>
                        </a:rPr>
                        <a:t>SBT</a:t>
                      </a:r>
                      <a:r>
                        <a:rPr kumimoji="1" lang="ja-JP" altLang="en-US" sz="1600" u="sng" dirty="0" smtClean="0">
                          <a:latin typeface="+mn-ea"/>
                          <a:ea typeface="+mn-ea"/>
                        </a:rPr>
                        <a:t>設定マニュアル</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dirty="0" smtClean="0">
                          <a:latin typeface="+mn-ea"/>
                          <a:ea typeface="+mn-ea"/>
                        </a:rPr>
                        <a:t>SBT</a:t>
                      </a:r>
                      <a:r>
                        <a:rPr kumimoji="1" lang="ja-JP" altLang="en-US" sz="1600" dirty="0" smtClean="0">
                          <a:latin typeface="+mn-ea"/>
                          <a:ea typeface="+mn-ea"/>
                        </a:rPr>
                        <a:t>を設定する際の段階的なガイダンス及び推奨事項についてまとめられたもの</a:t>
                      </a:r>
                      <a:endParaRPr kumimoji="1" lang="en-US" altLang="ja-JP" sz="1600" dirty="0" smtClean="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050" dirty="0" smtClean="0">
                          <a:latin typeface="+mn-ea"/>
                          <a:ea typeface="+mn-ea"/>
                        </a:rPr>
                        <a:t>https://sciencebasedtargets.org/wp-content/uploads/2017/04/SBTi-manual.pdf</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0618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err="1" smtClean="0">
                          <a:latin typeface="+mn-ea"/>
                          <a:ea typeface="+mn-ea"/>
                        </a:rPr>
                        <a:t>SBTi</a:t>
                      </a:r>
                      <a:r>
                        <a:rPr lang="en-US" altLang="ja-JP" sz="1600" dirty="0" smtClean="0">
                          <a:latin typeface="+mn-ea"/>
                          <a:ea typeface="+mn-ea"/>
                        </a:rPr>
                        <a:t> Criteria and Recommendations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u="sng" dirty="0" smtClean="0">
                          <a:latin typeface="+mn-ea"/>
                          <a:ea typeface="+mn-ea"/>
                        </a:rPr>
                        <a:t>・</a:t>
                      </a:r>
                      <a:r>
                        <a:rPr kumimoji="1" lang="en-US" altLang="ja-JP" sz="1600" u="sng" dirty="0" err="1" smtClean="0">
                          <a:latin typeface="+mn-ea"/>
                          <a:ea typeface="+mn-ea"/>
                        </a:rPr>
                        <a:t>SBTi</a:t>
                      </a:r>
                      <a:r>
                        <a:rPr kumimoji="1" lang="ja-JP" altLang="en-US" sz="1600" u="sng" dirty="0" smtClean="0">
                          <a:latin typeface="+mn-ea"/>
                          <a:ea typeface="+mn-ea"/>
                        </a:rPr>
                        <a:t>認定基準および推奨事項</a:t>
                      </a:r>
                    </a:p>
                    <a:p>
                      <a:pPr marL="0" indent="0">
                        <a:spcBef>
                          <a:spcPts val="0"/>
                        </a:spcBef>
                        <a:buFont typeface="Arial" panose="020B0604020202020204" pitchFamily="34" charset="0"/>
                        <a:buNone/>
                      </a:pPr>
                      <a:r>
                        <a:rPr kumimoji="1" lang="en-US" altLang="ja-JP" sz="1600" dirty="0" smtClean="0">
                          <a:latin typeface="+mn-ea"/>
                          <a:ea typeface="+mn-ea"/>
                        </a:rPr>
                        <a:t>SBT</a:t>
                      </a:r>
                      <a:r>
                        <a:rPr kumimoji="1" lang="ja-JP" altLang="en-US" sz="1600" dirty="0" smtClean="0">
                          <a:latin typeface="+mn-ea"/>
                          <a:ea typeface="+mn-ea"/>
                        </a:rPr>
                        <a:t>認定のために満たすべき目標の基準、推奨事項について、まとめられたもの</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dirty="0" smtClean="0">
                          <a:latin typeface="+mn-ea"/>
                          <a:ea typeface="+mn-ea"/>
                        </a:rPr>
                        <a:t>https://sciencebasedtargets.org/resources/files/SBTi-criteria.pdf</a:t>
                      </a:r>
                      <a:endParaRPr kumimoji="1" lang="ja-JP" altLang="en-US" sz="105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3148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smtClean="0">
                          <a:latin typeface="+mn-ea"/>
                          <a:ea typeface="+mn-ea"/>
                        </a:rPr>
                        <a:t>Target Validation Protocol</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u="sng" dirty="0" smtClean="0">
                          <a:latin typeface="+mn-ea"/>
                          <a:ea typeface="+mn-ea"/>
                        </a:rPr>
                        <a:t>・目標妥当性確認規定</a:t>
                      </a:r>
                    </a:p>
                    <a:p>
                      <a:pPr marL="0" indent="0">
                        <a:spcBef>
                          <a:spcPts val="0"/>
                        </a:spcBef>
                        <a:buFont typeface="Arial" panose="020B0604020202020204" pitchFamily="34" charset="0"/>
                        <a:buNone/>
                      </a:pPr>
                      <a:r>
                        <a:rPr kumimoji="1" lang="ja-JP" altLang="en-US" sz="1600" dirty="0" smtClean="0">
                          <a:latin typeface="+mn-ea"/>
                          <a:ea typeface="+mn-ea"/>
                        </a:rPr>
                        <a:t>妥当性確認プロセスの方法と評価基準を説明したもの</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dirty="0" smtClean="0">
                          <a:latin typeface="+mn-ea"/>
                          <a:ea typeface="+mn-ea"/>
                        </a:rPr>
                        <a:t>https://sciencebasedtargets.org/resources/files/target-validation-protocol.pdf</a:t>
                      </a:r>
                      <a:endParaRPr kumimoji="1" lang="ja-JP" altLang="en-US" sz="105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257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smtClean="0">
                          <a:latin typeface="+mn-ea"/>
                          <a:ea typeface="+mn-ea"/>
                        </a:rPr>
                        <a:t>Science-Based Target Setting Tool</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u="sng" dirty="0" smtClean="0">
                          <a:latin typeface="+mn-ea"/>
                          <a:ea typeface="+mn-ea"/>
                        </a:rPr>
                        <a:t>・</a:t>
                      </a:r>
                      <a:r>
                        <a:rPr kumimoji="1" lang="en-US" altLang="ja-JP" sz="1600" u="sng" dirty="0" smtClean="0">
                          <a:latin typeface="+mn-ea"/>
                          <a:ea typeface="+mn-ea"/>
                        </a:rPr>
                        <a:t>SBT</a:t>
                      </a:r>
                      <a:r>
                        <a:rPr kumimoji="1" lang="ja-JP" altLang="en-US" sz="1600" u="sng" dirty="0" smtClean="0">
                          <a:latin typeface="+mn-ea"/>
                          <a:ea typeface="+mn-ea"/>
                        </a:rPr>
                        <a:t>削減目標算定ツール</a:t>
                      </a:r>
                    </a:p>
                    <a:p>
                      <a:pPr marL="0" indent="0">
                        <a:spcBef>
                          <a:spcPts val="0"/>
                        </a:spcBef>
                        <a:buFont typeface="Arial" panose="020B0604020202020204" pitchFamily="34" charset="0"/>
                        <a:buNone/>
                      </a:pPr>
                      <a:r>
                        <a:rPr kumimoji="1" lang="en-US" altLang="ja-JP" sz="1600" dirty="0" smtClean="0">
                          <a:latin typeface="+mn-ea"/>
                          <a:ea typeface="+mn-ea"/>
                        </a:rPr>
                        <a:t>SBT</a:t>
                      </a:r>
                      <a:r>
                        <a:rPr kumimoji="1" lang="ja-JP" altLang="en-US" sz="1600" dirty="0" smtClean="0">
                          <a:latin typeface="+mn-ea"/>
                          <a:ea typeface="+mn-ea"/>
                        </a:rPr>
                        <a:t>事務局による、</a:t>
                      </a:r>
                      <a:r>
                        <a:rPr kumimoji="1" lang="en-US" altLang="ja-JP" sz="1600" dirty="0" smtClean="0">
                          <a:latin typeface="+mn-ea"/>
                          <a:ea typeface="+mn-ea"/>
                        </a:rPr>
                        <a:t>SBT</a:t>
                      </a:r>
                      <a:r>
                        <a:rPr kumimoji="1" lang="ja-JP" altLang="en-US" sz="1600" dirty="0" smtClean="0">
                          <a:latin typeface="+mn-ea"/>
                          <a:ea typeface="+mn-ea"/>
                        </a:rPr>
                        <a:t>として認定される水準の目標を算出するツール</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buFont typeface="Arial" panose="020B0604020202020204" pitchFamily="34" charset="0"/>
                        <a:buNone/>
                      </a:pPr>
                      <a:r>
                        <a:rPr kumimoji="1" lang="en-US" altLang="ja-JP" sz="1050" dirty="0" smtClean="0">
                          <a:latin typeface="+mn-ea"/>
                          <a:ea typeface="+mn-ea"/>
                        </a:rPr>
                        <a:t>https://sciencebasedtargets.org/resources/files/SBT-Tool-v1.2.1.xlsx</a:t>
                      </a:r>
                      <a:endParaRPr kumimoji="1" lang="ja-JP" altLang="en-US" sz="105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1353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600" dirty="0" err="1" smtClean="0">
                          <a:latin typeface="+mn-ea"/>
                          <a:ea typeface="+mn-ea"/>
                        </a:rPr>
                        <a:t>SBTi</a:t>
                      </a:r>
                      <a:r>
                        <a:rPr lang="en-US" altLang="ja-JP" sz="1600" dirty="0" smtClean="0">
                          <a:latin typeface="+mn-ea"/>
                          <a:ea typeface="+mn-ea"/>
                        </a:rPr>
                        <a:t> Target Submission Form and Guidance</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sng" dirty="0" smtClean="0">
                          <a:latin typeface="+mn-ea"/>
                          <a:ea typeface="+mn-ea"/>
                        </a:rPr>
                        <a:t>・</a:t>
                      </a:r>
                      <a:r>
                        <a:rPr kumimoji="1" lang="en-US" altLang="ja-JP" sz="1600" u="sng" dirty="0" smtClean="0">
                          <a:latin typeface="+mn-ea"/>
                          <a:ea typeface="+mn-ea"/>
                        </a:rPr>
                        <a:t>SBT</a:t>
                      </a:r>
                      <a:r>
                        <a:rPr kumimoji="1" lang="ja-JP" altLang="en-US" sz="1600" u="sng" dirty="0" smtClean="0">
                          <a:latin typeface="+mn-ea"/>
                          <a:ea typeface="+mn-ea"/>
                        </a:rPr>
                        <a:t>目標の申請フォーム（およびそのガイダンス）</a:t>
                      </a:r>
                      <a:endParaRPr kumimoji="1" lang="en-US" altLang="ja-JP" sz="1600" u="sng"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u="none" dirty="0" smtClean="0">
                          <a:latin typeface="+mn-ea"/>
                          <a:ea typeface="+mn-ea"/>
                        </a:rPr>
                        <a:t>SBT</a:t>
                      </a:r>
                      <a:r>
                        <a:rPr kumimoji="1" lang="ja-JP" altLang="en-US" sz="1600" u="none" dirty="0" smtClean="0">
                          <a:latin typeface="+mn-ea"/>
                          <a:ea typeface="+mn-ea"/>
                        </a:rPr>
                        <a:t>事務局に目標を申請する際に記入、提出するフォーム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en-US" altLang="ja-JP" sz="1050" u="none" dirty="0" smtClean="0">
                          <a:latin typeface="+mn-ea"/>
                          <a:ea typeface="+mn-ea"/>
                        </a:rPr>
                        <a:t>https://sciencebasedtargets.org/resources/files/target_submission_form_july_2021-Final.docx</a:t>
                      </a:r>
                      <a:endParaRPr kumimoji="1" lang="ja-JP" altLang="en-US" sz="1050" u="none" dirty="0" smtClean="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コンテンツ プレースホルダー 2"/>
          <p:cNvSpPr>
            <a:spLocks noGrp="1"/>
          </p:cNvSpPr>
          <p:nvPr>
            <p:ph sz="quarter" idx="12"/>
          </p:nvPr>
        </p:nvSpPr>
        <p:spPr>
          <a:xfrm>
            <a:off x="161925" y="1110920"/>
            <a:ext cx="10367963" cy="634941"/>
          </a:xfrm>
        </p:spPr>
        <p:txBody>
          <a:bodyPr/>
          <a:lstStyle/>
          <a:p>
            <a:pPr marL="273050" indent="-273050"/>
            <a:r>
              <a:rPr lang="en-US" altLang="ja-JP" dirty="0"/>
              <a:t>SBT</a:t>
            </a:r>
            <a:r>
              <a:rPr lang="ja-JP" altLang="en-US" dirty="0"/>
              <a:t>事務局ウェブサイトには、</a:t>
            </a:r>
            <a:r>
              <a:rPr lang="en-US" altLang="ja-JP" dirty="0"/>
              <a:t>SBT</a:t>
            </a:r>
            <a:r>
              <a:rPr lang="ja-JP" altLang="en-US" dirty="0"/>
              <a:t>設定マニュアルなど各種資料が掲載されている</a:t>
            </a:r>
          </a:p>
        </p:txBody>
      </p:sp>
    </p:spTree>
    <p:extLst>
      <p:ext uri="{BB962C8B-B14F-4D97-AF65-F5344CB8AC3E}">
        <p14:creationId xmlns:p14="http://schemas.microsoft.com/office/powerpoint/2010/main" val="7397671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参考資料</a:t>
            </a:r>
            <a:endParaRPr kumimoji="1" lang="ja-JP" altLang="en-US" dirty="0"/>
          </a:p>
        </p:txBody>
      </p:sp>
      <p:sp>
        <p:nvSpPr>
          <p:cNvPr id="5" name="コンテンツ プレースホルダー 2"/>
          <p:cNvSpPr txBox="1">
            <a:spLocks/>
          </p:cNvSpPr>
          <p:nvPr/>
        </p:nvSpPr>
        <p:spPr>
          <a:xfrm>
            <a:off x="671805" y="1816532"/>
            <a:ext cx="92822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Aft>
                <a:spcPts val="0"/>
              </a:spcAft>
            </a:pPr>
            <a:r>
              <a:rPr lang="ja-JP" altLang="en-US" dirty="0">
                <a:latin typeface="Meiryo UI" panose="020B0604030504040204" pitchFamily="50" charset="-128"/>
                <a:ea typeface="Meiryo UI" panose="020B0604030504040204" pitchFamily="50" charset="-128"/>
              </a:rPr>
              <a:t>環境省「グリーン・バリューチェーンプラットフォーム」</a:t>
            </a:r>
            <a:endParaRPr lang="en-US" altLang="ja-JP" dirty="0">
              <a:latin typeface="Meiryo UI" panose="020B0604030504040204" pitchFamily="50" charset="-128"/>
              <a:ea typeface="Meiryo UI" panose="020B0604030504040204" pitchFamily="50" charset="-128"/>
            </a:endParaRPr>
          </a:p>
          <a:p>
            <a:pPr lvl="1" fontAlgn="auto">
              <a:spcAft>
                <a:spcPts val="0"/>
              </a:spcAft>
            </a:pPr>
            <a:r>
              <a:rPr lang="en-US" altLang="ja-JP" dirty="0">
                <a:latin typeface="Meiryo UI" panose="020B0604030504040204" pitchFamily="50" charset="-128"/>
                <a:ea typeface="Meiryo UI" panose="020B0604030504040204" pitchFamily="50" charset="-128"/>
              </a:rPr>
              <a:t>https://www.env.go.jp/earth/ondanka/supply_chain/gvc/</a:t>
            </a:r>
          </a:p>
          <a:p>
            <a:pPr fontAlgn="auto">
              <a:spcAft>
                <a:spcPts val="0"/>
              </a:spcAft>
            </a:pPr>
            <a:r>
              <a:rPr lang="en-US" altLang="ja-JP" dirty="0">
                <a:latin typeface="Meiryo UI" panose="020B0604030504040204" pitchFamily="50" charset="-128"/>
                <a:ea typeface="Meiryo UI" panose="020B0604030504040204" pitchFamily="50" charset="-128"/>
              </a:rPr>
              <a:t>Science Based Targets</a:t>
            </a:r>
            <a:r>
              <a:rPr lang="ja-JP" altLang="en-US" dirty="0">
                <a:latin typeface="Meiryo UI" panose="020B0604030504040204" pitchFamily="50" charset="-128"/>
                <a:ea typeface="Meiryo UI" panose="020B0604030504040204" pitchFamily="50" charset="-128"/>
              </a:rPr>
              <a:t>ホームページ</a:t>
            </a:r>
            <a:endParaRPr lang="en-US" altLang="ja-JP" dirty="0">
              <a:latin typeface="Meiryo UI" panose="020B0604030504040204" pitchFamily="50" charset="-128"/>
              <a:ea typeface="Meiryo UI" panose="020B0604030504040204" pitchFamily="50" charset="-128"/>
            </a:endParaRPr>
          </a:p>
          <a:p>
            <a:pPr lvl="1" fontAlgn="auto">
              <a:spcAft>
                <a:spcPts val="0"/>
              </a:spcAft>
            </a:pPr>
            <a:r>
              <a:rPr lang="en-US" altLang="ja-JP" dirty="0">
                <a:latin typeface="Meiryo UI" panose="020B0604030504040204" pitchFamily="50" charset="-128"/>
                <a:ea typeface="Meiryo UI" panose="020B0604030504040204" pitchFamily="50" charset="-128"/>
              </a:rPr>
              <a:t>http://sciencebasedtargets.org/</a:t>
            </a:r>
          </a:p>
        </p:txBody>
      </p:sp>
    </p:spTree>
    <p:extLst>
      <p:ext uri="{BB962C8B-B14F-4D97-AF65-F5344CB8AC3E}">
        <p14:creationId xmlns:p14="http://schemas.microsoft.com/office/powerpoint/2010/main" val="105215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①対投資家へのメリット</a:t>
            </a:r>
            <a:endParaRPr kumimoji="1" lang="ja-JP" altLang="en-US" dirty="0"/>
          </a:p>
        </p:txBody>
      </p:sp>
      <p:sp>
        <p:nvSpPr>
          <p:cNvPr id="6"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rPr>
              <a:t>年金基金等の機関投資家は、中長期的なリターンを得るために、企業の持続可能性を評価する</a:t>
            </a:r>
            <a:endParaRPr kumimoji="1" lang="en-US" altLang="ja-JP" sz="3600" b="0" i="0" u="none" strike="noStrike" kern="0" cap="all" spc="0" normalizeH="0" baseline="0" noProof="0" dirty="0" smtClean="0">
              <a:ln>
                <a:noFill/>
              </a:ln>
              <a:solidFill>
                <a:srgbClr val="140078"/>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3600" b="1"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設定は持続可能性をアピールでき、</a:t>
            </a:r>
            <a:r>
              <a:rPr kumimoji="1" lang="en-US" altLang="ja-JP" sz="3600" b="1"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CDP</a:t>
            </a:r>
            <a:r>
              <a:rPr kumimoji="1" lang="ja-JP" altLang="en-US" sz="3600" b="1"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の採点等において評価されるため、投資家からの</a:t>
            </a:r>
            <a:r>
              <a:rPr kumimoji="1" lang="en-US" altLang="ja-JP" sz="3600" b="1"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ESG</a:t>
            </a:r>
            <a:r>
              <a:rPr kumimoji="1" lang="ja-JP" altLang="en-US" sz="3600" b="1"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投資の呼び込みに役立つ</a:t>
            </a:r>
            <a:endParaRPr kumimoji="1" lang="en-US" altLang="ja-JP" sz="3600" b="1" i="0" u="none" strike="noStrike" kern="0" cap="all"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10" name="下矢印 9"/>
          <p:cNvSpPr/>
          <p:nvPr/>
        </p:nvSpPr>
        <p:spPr bwMode="auto">
          <a:xfrm>
            <a:off x="4966642" y="3568985"/>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5056633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015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CDP</a:t>
            </a:r>
            <a:r>
              <a:rPr kumimoji="1" lang="ja-JP" altLang="en-US" dirty="0" err="1" smtClean="0"/>
              <a:t>には</a:t>
            </a:r>
            <a:r>
              <a:rPr kumimoji="1" lang="ja-JP" altLang="en-US" dirty="0" smtClean="0"/>
              <a:t>数多くの投資家が参加</a:t>
            </a:r>
            <a:endParaRPr kumimoji="1" lang="ja-JP" altLang="en-US"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に取り組むメリット①対投資家</a:t>
            </a:r>
            <a:endParaRPr kumimoji="1" lang="ja-JP" altLang="en-US" dirty="0"/>
          </a:p>
        </p:txBody>
      </p:sp>
      <p:sp>
        <p:nvSpPr>
          <p:cNvPr id="5" name="コンテンツ プレースホルダー 4"/>
          <p:cNvSpPr>
            <a:spLocks noGrp="1"/>
          </p:cNvSpPr>
          <p:nvPr>
            <p:ph sz="quarter" idx="12"/>
          </p:nvPr>
        </p:nvSpPr>
        <p:spPr>
          <a:xfrm>
            <a:off x="161925" y="1110920"/>
            <a:ext cx="10367963" cy="1019661"/>
          </a:xfrm>
        </p:spPr>
        <p:txBody>
          <a:bodyPr/>
          <a:lstStyle/>
          <a:p>
            <a:r>
              <a:rPr lang="en-US" altLang="ja-JP" dirty="0" smtClean="0"/>
              <a:t>CDP</a:t>
            </a:r>
            <a:r>
              <a:rPr lang="ja-JP" altLang="en-US" dirty="0" smtClean="0"/>
              <a:t>に署名をする機関投資家の数は年々増加している</a:t>
            </a:r>
            <a:endParaRPr lang="en-US" altLang="ja-JP" dirty="0" smtClean="0"/>
          </a:p>
          <a:p>
            <a:r>
              <a:rPr lang="en-US" altLang="ja-JP" dirty="0" smtClean="0"/>
              <a:t>CDP</a:t>
            </a:r>
            <a:r>
              <a:rPr lang="ja-JP" altLang="en-US" dirty="0" smtClean="0"/>
              <a:t>の点数を高めることは、多くの機関投資家に良いアピールができる</a:t>
            </a:r>
            <a:endParaRPr lang="ja-JP" altLang="en-US" dirty="0"/>
          </a:p>
        </p:txBody>
      </p:sp>
      <p:sp>
        <p:nvSpPr>
          <p:cNvPr id="9" name="正方形/長方形 8"/>
          <p:cNvSpPr/>
          <p:nvPr/>
        </p:nvSpPr>
        <p:spPr bwMode="auto">
          <a:xfrm>
            <a:off x="593724" y="2494871"/>
            <a:ext cx="9180000" cy="378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
        <p:nvSpPr>
          <p:cNvPr id="10" name="正方形/長方形 9"/>
          <p:cNvSpPr/>
          <p:nvPr/>
        </p:nvSpPr>
        <p:spPr bwMode="auto">
          <a:xfrm>
            <a:off x="1295292" y="2757740"/>
            <a:ext cx="777686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dirty="0" smtClean="0">
                <a:ln>
                  <a:noFill/>
                </a:ln>
                <a:solidFill>
                  <a:prstClr val="black"/>
                </a:solidFill>
                <a:effectLst/>
                <a:uLnTx/>
                <a:uFillTx/>
                <a:latin typeface="Meiryo UI"/>
              </a:rPr>
              <a:t>2020</a:t>
            </a:r>
            <a:r>
              <a:rPr kumimoji="0" lang="ja-JP" altLang="en-US" sz="2000" b="0" i="0" u="sng" strike="noStrike" kern="0" cap="none" spc="0" normalizeH="0" baseline="0" noProof="0" dirty="0" smtClean="0">
                <a:ln>
                  <a:noFill/>
                </a:ln>
                <a:solidFill>
                  <a:prstClr val="black"/>
                </a:solidFill>
                <a:effectLst/>
                <a:uLnTx/>
                <a:uFillTx/>
                <a:latin typeface="Meiryo UI"/>
              </a:rPr>
              <a:t>年度の各プログラムにおける署名機関数・運用資産総額・質問書回答企業数</a:t>
            </a:r>
          </a:p>
        </p:txBody>
      </p:sp>
      <p:graphicFrame>
        <p:nvGraphicFramePr>
          <p:cNvPr id="11" name="表 10"/>
          <p:cNvGraphicFramePr>
            <a:graphicFrameLocks noGrp="1"/>
          </p:cNvGraphicFramePr>
          <p:nvPr>
            <p:extLst>
              <p:ext uri="{D42A27DB-BD31-4B8C-83A1-F6EECF244321}">
                <p14:modId xmlns:p14="http://schemas.microsoft.com/office/powerpoint/2010/main" val="3175935621"/>
              </p:ext>
            </p:extLst>
          </p:nvPr>
        </p:nvGraphicFramePr>
        <p:xfrm>
          <a:off x="1133724" y="3358967"/>
          <a:ext cx="8100000" cy="2484000"/>
        </p:xfrm>
        <a:graphic>
          <a:graphicData uri="http://schemas.openxmlformats.org/drawingml/2006/table">
            <a:tbl>
              <a:tblPr firstRow="1" bandRow="1"/>
              <a:tblGrid>
                <a:gridCol w="2160000"/>
                <a:gridCol w="1980000"/>
                <a:gridCol w="1980000"/>
                <a:gridCol w="1980000"/>
              </a:tblGrid>
              <a:tr h="108000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smtClean="0">
                          <a:solidFill>
                            <a:schemeClr val="tx1"/>
                          </a:solidFill>
                        </a:rPr>
                        <a:t>署名機関数</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590</a:t>
                      </a:r>
                      <a:r>
                        <a:rPr kumimoji="1" lang="ja-JP" altLang="en-US" sz="2000" b="0" dirty="0" smtClean="0">
                          <a:solidFill>
                            <a:schemeClr val="tx1"/>
                          </a:solidFill>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smtClean="0">
                          <a:solidFill>
                            <a:schemeClr val="tx1"/>
                          </a:solidFill>
                        </a:rPr>
                        <a:t>運用資産総額</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106</a:t>
                      </a:r>
                      <a:r>
                        <a:rPr kumimoji="1" lang="ja-JP" altLang="en-US" sz="2000" b="0" dirty="0" smtClean="0">
                          <a:solidFill>
                            <a:schemeClr val="tx1"/>
                          </a:solidFill>
                        </a:rPr>
                        <a:t>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smtClean="0">
                          <a:solidFill>
                            <a:schemeClr val="tx1"/>
                          </a:solidFill>
                        </a:rPr>
                        <a:t>回答企業数</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9617</a:t>
                      </a:r>
                      <a:r>
                        <a:rPr kumimoji="1" lang="ja-JP" altLang="en-US" sz="2000" b="0" dirty="0" smtClean="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2934</a:t>
                      </a:r>
                      <a:r>
                        <a:rPr kumimoji="1" lang="ja-JP" altLang="en-US" sz="2000" b="0" dirty="0" smtClean="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smtClean="0">
                          <a:solidFill>
                            <a:schemeClr val="tx1"/>
                          </a:solidFill>
                        </a:rPr>
                        <a:t>687</a:t>
                      </a:r>
                      <a:r>
                        <a:rPr kumimoji="1" lang="ja-JP" altLang="en-US" sz="2000" b="0" dirty="0" smtClean="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テキスト ボックス 11"/>
          <p:cNvSpPr txBox="1">
            <a:spLocks noChangeArrowheads="1"/>
          </p:cNvSpPr>
          <p:nvPr/>
        </p:nvSpPr>
        <p:spPr bwMode="auto">
          <a:xfrm>
            <a:off x="593724" y="6890261"/>
            <a:ext cx="963352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smtClean="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CDP</a:t>
            </a:r>
            <a:r>
              <a:rPr lang="ja-JP" altLang="en-US" sz="1000" dirty="0" smtClean="0">
                <a:solidFill>
                  <a:srgbClr val="000000"/>
                </a:solidFill>
                <a:latin typeface="Meiryo UI" pitchFamily="50" charset="-128"/>
                <a:ea typeface="Meiryo UI" pitchFamily="50" charset="-128"/>
                <a:cs typeface="Meiryo UI" pitchFamily="50" charset="-128"/>
              </a:rPr>
              <a:t>日本事務局</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CDP2021</a:t>
            </a:r>
            <a:r>
              <a:rPr lang="ja-JP" altLang="en-US" sz="1000" dirty="0" smtClean="0">
                <a:solidFill>
                  <a:srgbClr val="000000"/>
                </a:solidFill>
                <a:latin typeface="Meiryo UI" pitchFamily="50" charset="-128"/>
                <a:ea typeface="Meiryo UI" pitchFamily="50" charset="-128"/>
                <a:cs typeface="Meiryo UI" pitchFamily="50" charset="-128"/>
              </a:rPr>
              <a:t>回答セミナー入門編　</a:t>
            </a:r>
            <a:r>
              <a:rPr lang="en-US" altLang="ja-JP" sz="1000" dirty="0" smtClean="0">
                <a:solidFill>
                  <a:srgbClr val="000000"/>
                </a:solidFill>
                <a:latin typeface="Meiryo UI" pitchFamily="50" charset="-128"/>
                <a:ea typeface="Meiryo UI" pitchFamily="50" charset="-128"/>
                <a:cs typeface="Meiryo UI" pitchFamily="50" charset="-128"/>
              </a:rPr>
              <a:t>CDP</a:t>
            </a:r>
            <a:r>
              <a:rPr lang="ja-JP" altLang="en-US" sz="1000" dirty="0" smtClean="0">
                <a:solidFill>
                  <a:srgbClr val="000000"/>
                </a:solidFill>
                <a:latin typeface="Meiryo UI" pitchFamily="50" charset="-128"/>
                <a:ea typeface="Meiryo UI" pitchFamily="50" charset="-128"/>
                <a:cs typeface="Meiryo UI" pitchFamily="50" charset="-128"/>
              </a:rPr>
              <a:t>概要（</a:t>
            </a:r>
            <a:r>
              <a:rPr lang="en-US" altLang="ja-JP" sz="1000" dirty="0">
                <a:solidFill>
                  <a:srgbClr val="000000"/>
                </a:solidFill>
                <a:latin typeface="Meiryo UI" pitchFamily="50" charset="-128"/>
                <a:ea typeface="Meiryo UI" pitchFamily="50" charset="-128"/>
                <a:cs typeface="Meiryo UI" pitchFamily="50" charset="-128"/>
              </a:rPr>
              <a:t>https://6fefcbb86e61af1b2fc4-c70d8ead6ced550b4d987d7c03fcdd1d.ssl.cf3.rackcdn.com/comfy/cms/files/files/000/004/700/original/20210527CDP%E6%A6%82%E8%A6%81.pdf</a:t>
            </a:r>
            <a:r>
              <a:rPr lang="ja-JP" altLang="en-US" sz="1000" dirty="0" smtClean="0">
                <a:solidFill>
                  <a:srgbClr val="000000"/>
                </a:solidFill>
                <a:latin typeface="Meiryo UI" pitchFamily="50" charset="-128"/>
                <a:ea typeface="Meiryo UI" pitchFamily="50" charset="-128"/>
                <a:cs typeface="Meiryo UI" pitchFamily="50" charset="-128"/>
              </a:rPr>
              <a:t>）より作成</a:t>
            </a:r>
            <a:endParaRPr lang="en-US" altLang="ja-JP" sz="1000" dirty="0" smtClean="0">
              <a:solidFill>
                <a:srgbClr val="000000"/>
              </a:solidFill>
              <a:latin typeface="Meiryo UI" pitchFamily="50" charset="-128"/>
              <a:ea typeface="Meiryo UI" pitchFamily="50" charset="-128"/>
              <a:cs typeface="Meiryo UI" pitchFamily="50" charset="-128"/>
            </a:endParaRPr>
          </a:p>
        </p:txBody>
      </p:sp>
      <p:pic>
        <p:nvPicPr>
          <p:cNvPr id="13" name="図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1837" y="3435225"/>
            <a:ext cx="948322" cy="900000"/>
          </a:xfrm>
          <a:prstGeom prst="rect">
            <a:avLst/>
          </a:prstGeom>
        </p:spPr>
      </p:pic>
      <p:pic>
        <p:nvPicPr>
          <p:cNvPr id="18" name="図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1681" y="3527081"/>
            <a:ext cx="1484220" cy="792000"/>
          </a:xfrm>
          <a:prstGeom prst="rect">
            <a:avLst/>
          </a:prstGeom>
        </p:spPr>
      </p:pic>
      <p:pic>
        <p:nvPicPr>
          <p:cNvPr id="19" name="図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1072" y="3479108"/>
            <a:ext cx="985138" cy="828000"/>
          </a:xfrm>
          <a:prstGeom prst="rect">
            <a:avLst/>
          </a:prstGeom>
        </p:spPr>
      </p:pic>
    </p:spTree>
    <p:extLst>
      <p:ext uri="{BB962C8B-B14F-4D97-AF65-F5344CB8AC3E}">
        <p14:creationId xmlns:p14="http://schemas.microsoft.com/office/powerpoint/2010/main" val="112766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SBT</a:t>
            </a:r>
            <a:r>
              <a:rPr kumimoji="1" lang="ja-JP" altLang="en-US" dirty="0" smtClean="0"/>
              <a:t>認定を受けていると</a:t>
            </a:r>
            <a:r>
              <a:rPr kumimoji="1" lang="en-US" altLang="ja-JP" dirty="0" smtClean="0"/>
              <a:t>CDP</a:t>
            </a:r>
            <a:r>
              <a:rPr kumimoji="1" lang="ja-JP" altLang="en-US" dirty="0" smtClean="0"/>
              <a:t>で得点が上がる </a:t>
            </a:r>
            <a:r>
              <a:rPr kumimoji="1" lang="en-US" altLang="ja-JP" dirty="0" smtClean="0"/>
              <a:t>1/2</a:t>
            </a:r>
            <a:endParaRPr kumimoji="1" lang="ja-JP" altLang="en-US"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に取り組むメリット①対投資家</a:t>
            </a:r>
            <a:endParaRPr kumimoji="1" lang="ja-JP" altLang="en-US" dirty="0"/>
          </a:p>
        </p:txBody>
      </p:sp>
      <p:sp>
        <p:nvSpPr>
          <p:cNvPr id="5" name="コンテンツ プレースホルダー 4"/>
          <p:cNvSpPr>
            <a:spLocks noGrp="1"/>
          </p:cNvSpPr>
          <p:nvPr>
            <p:ph sz="quarter" idx="12"/>
          </p:nvPr>
        </p:nvSpPr>
        <p:spPr>
          <a:xfrm>
            <a:off x="161925" y="1110920"/>
            <a:ext cx="10367963" cy="942717"/>
          </a:xfrm>
        </p:spPr>
        <p:txBody>
          <a:bodyPr/>
          <a:lstStyle/>
          <a:p>
            <a:r>
              <a:rPr lang="en-US" altLang="ja-JP" dirty="0" smtClean="0"/>
              <a:t>2017</a:t>
            </a:r>
            <a:r>
              <a:rPr lang="ja-JP" altLang="en-US" dirty="0" smtClean="0"/>
              <a:t>年以降の</a:t>
            </a:r>
            <a:r>
              <a:rPr lang="en-US" altLang="ja-JP" dirty="0" smtClean="0"/>
              <a:t>CDP</a:t>
            </a:r>
            <a:r>
              <a:rPr lang="ja-JP" altLang="en-US" dirty="0" smtClean="0"/>
              <a:t>質問書では</a:t>
            </a:r>
            <a:r>
              <a:rPr lang="en-US" altLang="ja-JP" dirty="0" smtClean="0"/>
              <a:t>SBT</a:t>
            </a:r>
            <a:r>
              <a:rPr lang="ja-JP" altLang="en-US" dirty="0" smtClean="0"/>
              <a:t>認定を受けていると、「リーダーシップ」の得点を獲得することができる</a:t>
            </a:r>
            <a:endParaRPr lang="ja-JP" altLang="en-US" dirty="0"/>
          </a:p>
        </p:txBody>
      </p:sp>
      <p:sp>
        <p:nvSpPr>
          <p:cNvPr id="9" name="正方形/長方形 8"/>
          <p:cNvSpPr/>
          <p:nvPr/>
        </p:nvSpPr>
        <p:spPr bwMode="auto">
          <a:xfrm>
            <a:off x="762802" y="2035200"/>
            <a:ext cx="9648825" cy="792088"/>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342900" indent="-342900" defTabSz="914400" fontAlgn="base">
              <a:spcBef>
                <a:spcPct val="0"/>
              </a:spcBef>
              <a:spcAft>
                <a:spcPct val="0"/>
              </a:spcAft>
              <a:buFont typeface="Wingdings" panose="05000000000000000000" pitchFamily="2" charset="2"/>
              <a:buChar char="l"/>
            </a:pPr>
            <a:r>
              <a:rPr lang="en-US" altLang="ja-JP" sz="2000" dirty="0" smtClean="0">
                <a:latin typeface="Meiryo UI"/>
              </a:rPr>
              <a:t>CDP</a:t>
            </a:r>
            <a:r>
              <a:rPr lang="ja-JP" altLang="en-US" sz="2000" dirty="0" smtClean="0">
                <a:latin typeface="Meiryo UI"/>
              </a:rPr>
              <a:t>気候変動</a:t>
            </a:r>
            <a:r>
              <a:rPr lang="en-US" altLang="ja-JP" sz="2000" dirty="0" smtClean="0">
                <a:latin typeface="Meiryo UI"/>
              </a:rPr>
              <a:t>2020</a:t>
            </a:r>
            <a:r>
              <a:rPr lang="ja-JP" altLang="en-US" sz="2000" dirty="0" smtClean="0">
                <a:latin typeface="Meiryo UI"/>
              </a:rPr>
              <a:t>において、多くの企業が</a:t>
            </a:r>
            <a:r>
              <a:rPr lang="en-US" altLang="ja-JP" sz="2000" dirty="0" smtClean="0">
                <a:latin typeface="Meiryo UI"/>
              </a:rPr>
              <a:t>SBT</a:t>
            </a:r>
            <a:r>
              <a:rPr lang="ja-JP" altLang="en-US" sz="2000" dirty="0" smtClean="0">
                <a:latin typeface="Meiryo UI"/>
              </a:rPr>
              <a:t>で評価を上げている。</a:t>
            </a:r>
            <a:endParaRPr lang="en-US" altLang="ja-JP" sz="2000" dirty="0" smtClean="0">
              <a:latin typeface="Meiryo UI"/>
            </a:endParaRPr>
          </a:p>
          <a:p>
            <a:pPr marL="342900" indent="-342900" defTabSz="914400" fontAlgn="base">
              <a:spcBef>
                <a:spcPct val="0"/>
              </a:spcBef>
              <a:spcAft>
                <a:spcPct val="0"/>
              </a:spcAft>
              <a:buFont typeface="Wingdings" panose="05000000000000000000" pitchFamily="2" charset="2"/>
              <a:buChar char="l"/>
            </a:pPr>
            <a:r>
              <a:rPr lang="en-US" altLang="ja-JP" sz="2000" dirty="0" smtClean="0">
                <a:latin typeface="Meiryo UI"/>
              </a:rPr>
              <a:t>2020</a:t>
            </a:r>
            <a:r>
              <a:rPr lang="ja-JP" altLang="en-US" sz="2000" dirty="0" smtClean="0">
                <a:latin typeface="Meiryo UI"/>
              </a:rPr>
              <a:t>年の</a:t>
            </a:r>
            <a:r>
              <a:rPr lang="en-US" altLang="ja-JP" sz="2000" dirty="0" smtClean="0">
                <a:latin typeface="Meiryo UI"/>
              </a:rPr>
              <a:t>A</a:t>
            </a:r>
            <a:r>
              <a:rPr lang="ja-JP" altLang="en-US" sz="2000" dirty="0" smtClean="0">
                <a:latin typeface="Meiryo UI"/>
              </a:rPr>
              <a:t>リストの企業と</a:t>
            </a:r>
            <a:r>
              <a:rPr lang="en-US" altLang="ja-JP" sz="2000" dirty="0" smtClean="0">
                <a:latin typeface="Meiryo UI"/>
              </a:rPr>
              <a:t>SBT</a:t>
            </a:r>
            <a:r>
              <a:rPr lang="ja-JP" altLang="en-US" sz="2000" dirty="0" smtClean="0">
                <a:latin typeface="Meiryo UI"/>
              </a:rPr>
              <a:t>対応の関係は以下の通り。</a:t>
            </a:r>
            <a:endParaRPr lang="en-US" altLang="ja-JP" sz="2000" dirty="0" smtClean="0">
              <a:latin typeface="Meiryo UI"/>
            </a:endParaRPr>
          </a:p>
        </p:txBody>
      </p:sp>
      <p:graphicFrame>
        <p:nvGraphicFramePr>
          <p:cNvPr id="11" name="表 10"/>
          <p:cNvGraphicFramePr>
            <a:graphicFrameLocks noGrp="1"/>
          </p:cNvGraphicFramePr>
          <p:nvPr>
            <p:extLst>
              <p:ext uri="{D42A27DB-BD31-4B8C-83A1-F6EECF244321}">
                <p14:modId xmlns:p14="http://schemas.microsoft.com/office/powerpoint/2010/main" val="1916958937"/>
              </p:ext>
            </p:extLst>
          </p:nvPr>
        </p:nvGraphicFramePr>
        <p:xfrm>
          <a:off x="419524" y="3042952"/>
          <a:ext cx="9523260" cy="3870480"/>
        </p:xfrm>
        <a:graphic>
          <a:graphicData uri="http://schemas.openxmlformats.org/drawingml/2006/table">
            <a:tbl>
              <a:tblPr firstRow="1" bandRow="1">
                <a:tableStyleId>{10A1B5D5-9B99-4C35-A422-299274C87663}</a:tableStyleId>
              </a:tblPr>
              <a:tblGrid>
                <a:gridCol w="1904652"/>
                <a:gridCol w="1904652"/>
                <a:gridCol w="1904652"/>
                <a:gridCol w="1904652"/>
                <a:gridCol w="1904652"/>
              </a:tblGrid>
              <a:tr h="232792">
                <a:tc gridSpan="5">
                  <a:txBody>
                    <a:bodyPr/>
                    <a:lstStyle/>
                    <a:p>
                      <a:pPr algn="ctr"/>
                      <a:r>
                        <a:rPr kumimoji="1" lang="en-US" altLang="ja-JP" sz="1400" b="1" dirty="0" smtClean="0">
                          <a:solidFill>
                            <a:sysClr val="windowText" lastClr="000000"/>
                          </a:solidFill>
                          <a:latin typeface="Arial" panose="020B0604020202020204" pitchFamily="34" charset="0"/>
                          <a:ea typeface="+mn-ea"/>
                          <a:cs typeface="Arial" panose="020B0604020202020204" pitchFamily="34" charset="0"/>
                        </a:rPr>
                        <a:t>CDP</a:t>
                      </a:r>
                      <a:r>
                        <a:rPr kumimoji="1" lang="ja-JP" altLang="en-US" sz="1400" b="1" dirty="0" smtClean="0">
                          <a:solidFill>
                            <a:sysClr val="windowText" lastClr="000000"/>
                          </a:solidFill>
                          <a:latin typeface="Arial" panose="020B0604020202020204" pitchFamily="34" charset="0"/>
                          <a:ea typeface="+mn-ea"/>
                          <a:cs typeface="Arial" panose="020B0604020202020204" pitchFamily="34" charset="0"/>
                        </a:rPr>
                        <a:t>気候変動質問書</a:t>
                      </a:r>
                      <a:r>
                        <a:rPr kumimoji="1" lang="en-US" altLang="ja-JP" sz="1400" b="1" dirty="0" smtClean="0">
                          <a:solidFill>
                            <a:sysClr val="windowText" lastClr="000000"/>
                          </a:solidFill>
                          <a:latin typeface="Arial" panose="020B0604020202020204" pitchFamily="34" charset="0"/>
                          <a:ea typeface="+mn-ea"/>
                          <a:cs typeface="Arial" panose="020B0604020202020204" pitchFamily="34" charset="0"/>
                        </a:rPr>
                        <a:t>2020</a:t>
                      </a:r>
                      <a:r>
                        <a:rPr kumimoji="1" lang="ja-JP" altLang="en-US" sz="1400" b="1" dirty="0" smtClean="0">
                          <a:solidFill>
                            <a:sysClr val="windowText" lastClr="000000"/>
                          </a:solidFill>
                          <a:latin typeface="Arial" panose="020B0604020202020204" pitchFamily="34" charset="0"/>
                          <a:ea typeface="+mn-ea"/>
                          <a:cs typeface="Arial" panose="020B0604020202020204" pitchFamily="34" charset="0"/>
                        </a:rPr>
                        <a:t>　</a:t>
                      </a:r>
                      <a:r>
                        <a:rPr kumimoji="1" lang="en-US" altLang="ja-JP" sz="1400" b="1" dirty="0" smtClean="0">
                          <a:solidFill>
                            <a:sysClr val="windowText" lastClr="000000"/>
                          </a:solidFill>
                          <a:latin typeface="Arial" panose="020B0604020202020204" pitchFamily="34" charset="0"/>
                          <a:ea typeface="+mn-ea"/>
                          <a:cs typeface="Arial" panose="020B0604020202020204" pitchFamily="34" charset="0"/>
                        </a:rPr>
                        <a:t>A</a:t>
                      </a:r>
                      <a:r>
                        <a:rPr kumimoji="1" lang="ja-JP" altLang="en-US" sz="1400" b="1" dirty="0" smtClean="0">
                          <a:solidFill>
                            <a:sysClr val="windowText" lastClr="000000"/>
                          </a:solidFill>
                          <a:latin typeface="Arial" panose="020B0604020202020204" pitchFamily="34" charset="0"/>
                          <a:ea typeface="+mn-ea"/>
                          <a:cs typeface="Arial" panose="020B0604020202020204" pitchFamily="34" charset="0"/>
                        </a:rPr>
                        <a:t>リスト企業　全</a:t>
                      </a:r>
                      <a:r>
                        <a:rPr kumimoji="1" lang="en-US" altLang="ja-JP" sz="1400" b="1" dirty="0" smtClean="0">
                          <a:solidFill>
                            <a:sysClr val="windowText" lastClr="000000"/>
                          </a:solidFill>
                          <a:latin typeface="Arial" panose="020B0604020202020204" pitchFamily="34" charset="0"/>
                          <a:ea typeface="+mn-ea"/>
                          <a:cs typeface="Arial" panose="020B0604020202020204" pitchFamily="34" charset="0"/>
                        </a:rPr>
                        <a:t>53</a:t>
                      </a:r>
                      <a:r>
                        <a:rPr kumimoji="1" lang="ja-JP" altLang="en-US" sz="1400" b="1" dirty="0" smtClean="0">
                          <a:solidFill>
                            <a:sysClr val="windowText" lastClr="000000"/>
                          </a:solidFill>
                          <a:latin typeface="Arial" panose="020B0604020202020204" pitchFamily="34" charset="0"/>
                          <a:ea typeface="+mn-ea"/>
                          <a:cs typeface="Arial" panose="020B0604020202020204" pitchFamily="34" charset="0"/>
                        </a:rPr>
                        <a:t>社</a:t>
                      </a:r>
                      <a:endParaRPr kumimoji="1" lang="en-US" altLang="ja-JP" sz="1400" b="1" dirty="0" smtClean="0">
                        <a:solidFill>
                          <a:sysClr val="windowText" lastClr="000000"/>
                        </a:solidFill>
                        <a:latin typeface="Arial" panose="020B0604020202020204" pitchFamily="34" charset="0"/>
                        <a:ea typeface="+mn-ea"/>
                        <a:cs typeface="Arial" panose="020B0604020202020204" pitchFamily="34" charset="0"/>
                      </a:endParaRPr>
                    </a:p>
                    <a:p>
                      <a:pPr algn="ctr"/>
                      <a:r>
                        <a:rPr kumimoji="1" lang="en-US" altLang="ja-JP" sz="1400" b="0" dirty="0" smtClean="0">
                          <a:solidFill>
                            <a:srgbClr val="FF0000"/>
                          </a:solidFill>
                          <a:latin typeface="Arial" panose="020B0604020202020204" pitchFamily="34" charset="0"/>
                          <a:ea typeface="+mn-ea"/>
                          <a:cs typeface="Arial" panose="020B0604020202020204" pitchFamily="34" charset="0"/>
                        </a:rPr>
                        <a:t>SBT</a:t>
                      </a:r>
                      <a:r>
                        <a:rPr kumimoji="1" lang="ja-JP" altLang="en-US" sz="1400" b="0" dirty="0" smtClean="0">
                          <a:solidFill>
                            <a:srgbClr val="FF0000"/>
                          </a:solidFill>
                          <a:latin typeface="Arial" panose="020B0604020202020204" pitchFamily="34" charset="0"/>
                          <a:ea typeface="+mn-ea"/>
                          <a:cs typeface="Arial" panose="020B0604020202020204" pitchFamily="34" charset="0"/>
                        </a:rPr>
                        <a:t>認定済み：</a:t>
                      </a:r>
                      <a:r>
                        <a:rPr kumimoji="1" lang="en-US" altLang="ja-JP" sz="1400" b="0" dirty="0" smtClean="0">
                          <a:solidFill>
                            <a:srgbClr val="FF0000"/>
                          </a:solidFill>
                          <a:latin typeface="Arial" panose="020B0604020202020204" pitchFamily="34" charset="0"/>
                          <a:ea typeface="+mn-ea"/>
                          <a:cs typeface="Arial" panose="020B0604020202020204" pitchFamily="34" charset="0"/>
                        </a:rPr>
                        <a:t>38</a:t>
                      </a:r>
                      <a:r>
                        <a:rPr kumimoji="1" lang="ja-JP" altLang="en-US" sz="1400" b="0" dirty="0" smtClean="0">
                          <a:solidFill>
                            <a:srgbClr val="FF0000"/>
                          </a:solidFill>
                          <a:latin typeface="Arial" panose="020B0604020202020204" pitchFamily="34" charset="0"/>
                          <a:ea typeface="+mn-ea"/>
                          <a:cs typeface="Arial" panose="020B0604020202020204" pitchFamily="34" charset="0"/>
                        </a:rPr>
                        <a:t>社</a:t>
                      </a:r>
                      <a:r>
                        <a:rPr kumimoji="1" lang="ja-JP" altLang="en-US" sz="1400" b="1" dirty="0" smtClean="0">
                          <a:solidFill>
                            <a:sysClr val="windowText" lastClr="000000"/>
                          </a:solidFill>
                          <a:latin typeface="Arial" panose="020B0604020202020204" pitchFamily="34" charset="0"/>
                          <a:ea typeface="+mn-ea"/>
                          <a:cs typeface="Arial" panose="020B0604020202020204" pitchFamily="34" charset="0"/>
                        </a:rPr>
                        <a:t>　　</a:t>
                      </a:r>
                      <a:r>
                        <a:rPr kumimoji="1" lang="ja-JP" altLang="en-US" sz="1400" b="0" dirty="0" smtClean="0">
                          <a:solidFill>
                            <a:srgbClr val="0070C0"/>
                          </a:solidFill>
                          <a:latin typeface="Arial" panose="020B0604020202020204" pitchFamily="34" charset="0"/>
                          <a:ea typeface="+mn-ea"/>
                          <a:cs typeface="Arial" panose="020B0604020202020204" pitchFamily="34" charset="0"/>
                        </a:rPr>
                        <a:t>コミット済み：</a:t>
                      </a:r>
                      <a:r>
                        <a:rPr kumimoji="1" lang="en-US" altLang="ja-JP" sz="1400" b="0" dirty="0" smtClean="0">
                          <a:solidFill>
                            <a:srgbClr val="0070C0"/>
                          </a:solidFill>
                          <a:latin typeface="Arial" panose="020B0604020202020204" pitchFamily="34" charset="0"/>
                          <a:ea typeface="+mn-ea"/>
                          <a:cs typeface="Arial" panose="020B0604020202020204" pitchFamily="34" charset="0"/>
                        </a:rPr>
                        <a:t>2</a:t>
                      </a:r>
                      <a:r>
                        <a:rPr kumimoji="1" lang="ja-JP" altLang="en-US" sz="1400" b="0" dirty="0" smtClean="0">
                          <a:solidFill>
                            <a:srgbClr val="0070C0"/>
                          </a:solidFill>
                          <a:latin typeface="Arial" panose="020B0604020202020204" pitchFamily="34" charset="0"/>
                          <a:ea typeface="+mn-ea"/>
                          <a:cs typeface="Arial" panose="020B0604020202020204" pitchFamily="34" charset="0"/>
                        </a:rPr>
                        <a:t>社</a:t>
                      </a:r>
                      <a:r>
                        <a:rPr kumimoji="1" lang="ja-JP" altLang="en-US" sz="1400" b="1" dirty="0" smtClean="0">
                          <a:solidFill>
                            <a:sysClr val="windowText" lastClr="000000"/>
                          </a:solidFill>
                          <a:latin typeface="Arial" panose="020B0604020202020204" pitchFamily="34" charset="0"/>
                          <a:ea typeface="+mn-ea"/>
                          <a:cs typeface="Arial" panose="020B0604020202020204" pitchFamily="34" charset="0"/>
                        </a:rPr>
                        <a:t>　　</a:t>
                      </a:r>
                      <a:r>
                        <a:rPr kumimoji="1" lang="ja-JP" altLang="en-US" sz="1400" b="0" dirty="0" smtClean="0">
                          <a:solidFill>
                            <a:schemeClr val="tx1"/>
                          </a:solidFill>
                          <a:latin typeface="Arial" panose="020B0604020202020204" pitchFamily="34" charset="0"/>
                          <a:ea typeface="+mn-ea"/>
                          <a:cs typeface="Arial" panose="020B0604020202020204" pitchFamily="34" charset="0"/>
                        </a:rPr>
                        <a:t>対応なし：</a:t>
                      </a:r>
                      <a:r>
                        <a:rPr kumimoji="1" lang="en-US" altLang="ja-JP" sz="1400" b="0" dirty="0" smtClean="0">
                          <a:solidFill>
                            <a:schemeClr val="tx1"/>
                          </a:solidFill>
                          <a:latin typeface="Arial" panose="020B0604020202020204" pitchFamily="34" charset="0"/>
                          <a:ea typeface="+mn-ea"/>
                          <a:cs typeface="Arial" panose="020B0604020202020204" pitchFamily="34" charset="0"/>
                        </a:rPr>
                        <a:t>13</a:t>
                      </a:r>
                      <a:r>
                        <a:rPr kumimoji="1" lang="ja-JP" altLang="en-US" sz="1400" b="0" dirty="0" smtClean="0">
                          <a:solidFill>
                            <a:schemeClr val="tx1"/>
                          </a:solidFill>
                          <a:latin typeface="Arial" panose="020B0604020202020204" pitchFamily="34" charset="0"/>
                          <a:ea typeface="+mn-ea"/>
                          <a:cs typeface="Arial" panose="020B0604020202020204" pitchFamily="34" charset="0"/>
                        </a:rPr>
                        <a:t>社</a:t>
                      </a:r>
                      <a:endParaRPr kumimoji="1" lang="ja-JP" altLang="en-US" sz="1400" b="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lnSpc>
                          <a:spcPct val="100000"/>
                        </a:lnSpc>
                      </a:pPr>
                      <a:endParaRPr kumimoji="1" lang="ja-JP" altLang="en-US" sz="1400" b="1" dirty="0">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dirty="0">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dirty="0">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dirty="0">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r>
              <a:tr h="0">
                <a:tc>
                  <a:txBody>
                    <a:bodyPr/>
                    <a:lstStyle/>
                    <a:p>
                      <a:pPr marL="0" indent="0" algn="ctr">
                        <a:buClr>
                          <a:srgbClr val="6F89F7"/>
                        </a:buClr>
                        <a:buFont typeface="Wingdings" panose="05000000000000000000" pitchFamily="2" charset="2"/>
                        <a:buNone/>
                      </a:pPr>
                      <a:r>
                        <a:rPr kumimoji="1" lang="ja-JP" altLang="en-US" sz="1200" b="0" dirty="0" smtClean="0">
                          <a:solidFill>
                            <a:srgbClr val="FF0000"/>
                          </a:solidFill>
                          <a:latin typeface="+mn-ea"/>
                          <a:ea typeface="+mn-ea"/>
                          <a:cs typeface="Arial" panose="020B0604020202020204" pitchFamily="34" charset="0"/>
                        </a:rPr>
                        <a:t>小野薬品工業</a:t>
                      </a:r>
                      <a:endParaRPr kumimoji="1" lang="en-US" altLang="ja-JP" sz="1200" b="0" dirty="0" smtClean="0">
                        <a:solidFill>
                          <a:srgbClr val="FF0000"/>
                        </a:solidFill>
                        <a:latin typeface="+mn-ea"/>
                        <a:ea typeface="+mn-ea"/>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第一三共</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武田薬品工業</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アサヒグループ</a:t>
                      </a:r>
                      <a:r>
                        <a:rPr lang="en-US" altLang="ja-JP" sz="1200" dirty="0" smtClean="0">
                          <a:solidFill>
                            <a:srgbClr val="FF0000"/>
                          </a:solidFill>
                          <a:latin typeface="+mn-ea"/>
                          <a:ea typeface="+mn-ea"/>
                        </a:rPr>
                        <a:t>HD</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味の素</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rgbClr val="FF0000"/>
                          </a:solidFill>
                          <a:latin typeface="+mn-ea"/>
                          <a:ea typeface="+mn-ea"/>
                        </a:rPr>
                        <a:t>キリン</a:t>
                      </a:r>
                      <a:r>
                        <a:rPr lang="en-US" altLang="ja-JP" sz="1200" dirty="0" smtClean="0">
                          <a:solidFill>
                            <a:srgbClr val="FF0000"/>
                          </a:solidFill>
                          <a:latin typeface="+mn-ea"/>
                          <a:ea typeface="+mn-ea"/>
                        </a:rPr>
                        <a:t>HD</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サントリー食品インターナショナル</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住友林業</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日本たばこ産業</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不二製油グループ本社</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chemeClr val="tx1"/>
                          </a:solidFill>
                          <a:latin typeface="+mn-ea"/>
                          <a:ea typeface="+mn-ea"/>
                        </a:rPr>
                        <a:t>大林組</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鹿島建設</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積水化学工業</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大成建設</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大和ハウス工業</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rgbClr val="FF0000"/>
                          </a:solidFill>
                          <a:latin typeface="+mn-ea"/>
                          <a:ea typeface="+mn-ea"/>
                        </a:rPr>
                        <a:t>戸田建設</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三菱地所</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いすゞ自動車</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キヤノン</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京セラ</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rgbClr val="FF0000"/>
                          </a:solidFill>
                          <a:latin typeface="+mn-ea"/>
                          <a:ea typeface="+mn-ea"/>
                        </a:rPr>
                        <a:t>コニカミノルタ</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小松製作所</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セイコーエプソン</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東芝</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トヨタ自動車</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chemeClr val="tx1"/>
                          </a:solidFill>
                          <a:latin typeface="+mn-ea"/>
                          <a:ea typeface="+mn-ea"/>
                        </a:rPr>
                        <a:t>豊田自動織機</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ナブテスコ</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ニコン</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富士電機</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ブリヂストン</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rgbClr val="FF0000"/>
                          </a:solidFill>
                          <a:latin typeface="+mn-ea"/>
                          <a:ea typeface="+mn-ea"/>
                        </a:rPr>
                        <a:t>古河電気工業</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三菱電機</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横河電機</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横浜ゴム</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リコー</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rgbClr val="FF0000"/>
                          </a:solidFill>
                          <a:latin typeface="+mn-ea"/>
                          <a:ea typeface="+mn-ea"/>
                        </a:rPr>
                        <a:t>花王</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コーセー</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住友化学</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東京製鐵</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Ｊ</a:t>
                      </a:r>
                      <a:r>
                        <a:rPr lang="en-US" altLang="ja-JP" sz="1200" dirty="0" smtClean="0">
                          <a:solidFill>
                            <a:srgbClr val="FF0000"/>
                          </a:solidFill>
                          <a:latin typeface="+mn-ea"/>
                          <a:ea typeface="+mn-ea"/>
                        </a:rPr>
                        <a:t>.</a:t>
                      </a:r>
                      <a:r>
                        <a:rPr lang="ja-JP" altLang="en-US" sz="1200" dirty="0" smtClean="0">
                          <a:solidFill>
                            <a:srgbClr val="FF0000"/>
                          </a:solidFill>
                          <a:latin typeface="+mn-ea"/>
                          <a:ea typeface="+mn-ea"/>
                        </a:rPr>
                        <a:t>フロント</a:t>
                      </a:r>
                      <a:r>
                        <a:rPr lang="ja-JP" altLang="en-US" sz="1200" baseline="0" dirty="0" smtClean="0">
                          <a:solidFill>
                            <a:srgbClr val="FF0000"/>
                          </a:solidFill>
                          <a:latin typeface="+mn-ea"/>
                          <a:ea typeface="+mn-ea"/>
                        </a:rPr>
                        <a:t> </a:t>
                      </a:r>
                      <a:r>
                        <a:rPr lang="ja-JP" altLang="en-US" sz="1200" dirty="0" smtClean="0">
                          <a:solidFill>
                            <a:srgbClr val="FF0000"/>
                          </a:solidFill>
                          <a:latin typeface="+mn-ea"/>
                          <a:ea typeface="+mn-ea"/>
                        </a:rPr>
                        <a:t>リテイリング</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rgbClr val="FF0000"/>
                          </a:solidFill>
                          <a:latin typeface="+mn-ea"/>
                          <a:ea typeface="+mn-ea"/>
                        </a:rPr>
                        <a:t>アスクル</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イオン</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丸井グループ</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楽天</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rgbClr val="0070C0"/>
                          </a:solidFill>
                          <a:latin typeface="+mn-ea"/>
                          <a:ea typeface="+mn-ea"/>
                        </a:rPr>
                        <a:t>MS&amp;AD</a:t>
                      </a:r>
                      <a:r>
                        <a:rPr lang="ja-JP" altLang="en-US" sz="1200" dirty="0" smtClean="0">
                          <a:solidFill>
                            <a:srgbClr val="0070C0"/>
                          </a:solidFill>
                          <a:latin typeface="+mn-ea"/>
                          <a:ea typeface="+mn-ea"/>
                        </a:rPr>
                        <a:t>インシュアランスグループ</a:t>
                      </a:r>
                      <a:r>
                        <a:rPr lang="en-US" altLang="ja-JP" sz="1200" dirty="0" smtClean="0">
                          <a:solidFill>
                            <a:srgbClr val="0070C0"/>
                          </a:solidFill>
                          <a:latin typeface="+mn-ea"/>
                          <a:ea typeface="+mn-ea"/>
                        </a:rPr>
                        <a:t>HD</a:t>
                      </a:r>
                      <a:endParaRPr lang="ja-JP" altLang="en-US" sz="1200" dirty="0">
                        <a:solidFill>
                          <a:srgbClr val="0070C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rgbClr val="FF0000"/>
                          </a:solidFill>
                          <a:latin typeface="+mn-ea"/>
                          <a:ea typeface="+mn-ea"/>
                        </a:rPr>
                        <a:t>日本電気</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日本電信電話</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野村総合研究所</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chemeClr val="tx1"/>
                          </a:solidFill>
                          <a:latin typeface="+mn-ea"/>
                          <a:ea typeface="+mn-ea"/>
                        </a:rPr>
                        <a:t>野村</a:t>
                      </a:r>
                      <a:r>
                        <a:rPr lang="en-US" altLang="ja-JP" sz="1200" dirty="0" smtClean="0">
                          <a:solidFill>
                            <a:schemeClr val="tx1"/>
                          </a:solidFill>
                          <a:latin typeface="+mn-ea"/>
                          <a:ea typeface="+mn-ea"/>
                        </a:rPr>
                        <a:t>HD</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富士通</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ctr"/>
                      <a:r>
                        <a:rPr lang="ja-JP" altLang="en-US" sz="1200" dirty="0" smtClean="0">
                          <a:solidFill>
                            <a:srgbClr val="0070C0"/>
                          </a:solidFill>
                          <a:latin typeface="+mn-ea"/>
                          <a:ea typeface="+mn-ea"/>
                        </a:rPr>
                        <a:t>ベネッセ</a:t>
                      </a:r>
                      <a:r>
                        <a:rPr lang="en-US" altLang="ja-JP" sz="1200" dirty="0" smtClean="0">
                          <a:solidFill>
                            <a:srgbClr val="0070C0"/>
                          </a:solidFill>
                          <a:latin typeface="+mn-ea"/>
                          <a:ea typeface="+mn-ea"/>
                        </a:rPr>
                        <a:t>HD</a:t>
                      </a:r>
                    </a:p>
                    <a:p>
                      <a:pPr algn="ctr"/>
                      <a:r>
                        <a:rPr lang="ja-JP" altLang="en-US" sz="1200" dirty="0" smtClean="0">
                          <a:solidFill>
                            <a:srgbClr val="0070C0"/>
                          </a:solidFill>
                          <a:latin typeface="+mn-ea"/>
                          <a:ea typeface="+mn-ea"/>
                        </a:rPr>
                        <a:t>（子会社のベネッセコーポレーションは認定済み）</a:t>
                      </a:r>
                      <a:endParaRPr lang="ja-JP" altLang="en-US" sz="1200" dirty="0">
                        <a:solidFill>
                          <a:srgbClr val="0070C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川崎汽船</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sz="1200" dirty="0" smtClean="0">
                          <a:solidFill>
                            <a:srgbClr val="FF0000"/>
                          </a:solidFill>
                          <a:latin typeface="+mn-ea"/>
                          <a:ea typeface="+mn-ea"/>
                        </a:rPr>
                        <a:t>日本郵船</a:t>
                      </a:r>
                      <a:endParaRPr lang="ja-JP" altLang="en-US" sz="1200" dirty="0">
                        <a:solidFill>
                          <a:srgbClr val="FF0000"/>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n-ea"/>
                          <a:ea typeface="+mn-ea"/>
                        </a:rPr>
                        <a:t>―</a:t>
                      </a:r>
                      <a:endParaRPr lang="ja-JP" altLang="en-US" sz="1200" dirty="0">
                        <a:solidFill>
                          <a:schemeClr val="tx1"/>
                        </a:solidFill>
                        <a:latin typeface="+mn-ea"/>
                        <a:ea typeface="+mn-ea"/>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正方形/長方形 7"/>
          <p:cNvSpPr/>
          <p:nvPr/>
        </p:nvSpPr>
        <p:spPr bwMode="auto">
          <a:xfrm>
            <a:off x="4955618" y="6913432"/>
            <a:ext cx="6443144" cy="425331"/>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defTabSz="914400" fontAlgn="base">
              <a:spcBef>
                <a:spcPct val="0"/>
              </a:spcBef>
              <a:spcAft>
                <a:spcPct val="0"/>
              </a:spcAft>
            </a:pPr>
            <a:r>
              <a:rPr lang="en-US" altLang="ja-JP" sz="1600" dirty="0" smtClean="0">
                <a:latin typeface="Meiryo UI"/>
              </a:rPr>
              <a:t>※</a:t>
            </a:r>
            <a:r>
              <a:rPr lang="ja-JP" altLang="en-US" sz="1600" dirty="0" smtClean="0">
                <a:latin typeface="Meiryo UI"/>
              </a:rPr>
              <a:t>コミットとは、</a:t>
            </a:r>
            <a:r>
              <a:rPr lang="en-US" altLang="ja-JP" sz="1600" dirty="0" smtClean="0">
                <a:latin typeface="Meiryo UI"/>
              </a:rPr>
              <a:t>2</a:t>
            </a:r>
            <a:r>
              <a:rPr lang="ja-JP" altLang="en-US" sz="1600" dirty="0" smtClean="0">
                <a:latin typeface="Meiryo UI"/>
              </a:rPr>
              <a:t>年以内に</a:t>
            </a:r>
            <a:r>
              <a:rPr lang="en-US" altLang="ja-JP" sz="1600" dirty="0" smtClean="0">
                <a:latin typeface="Meiryo UI"/>
              </a:rPr>
              <a:t>SBT</a:t>
            </a:r>
            <a:r>
              <a:rPr lang="ja-JP" altLang="en-US" sz="1600" dirty="0" smtClean="0">
                <a:latin typeface="Meiryo UI"/>
              </a:rPr>
              <a:t>認定を取得すると宣言すること</a:t>
            </a:r>
            <a:endParaRPr lang="en-US" altLang="ja-JP" sz="1600" dirty="0" smtClean="0">
              <a:latin typeface="Meiryo UI"/>
            </a:endParaRPr>
          </a:p>
        </p:txBody>
      </p:sp>
    </p:spTree>
    <p:extLst>
      <p:ext uri="{BB962C8B-B14F-4D97-AF65-F5344CB8AC3E}">
        <p14:creationId xmlns:p14="http://schemas.microsoft.com/office/powerpoint/2010/main" val="60946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SBT</a:t>
            </a:r>
            <a:r>
              <a:rPr kumimoji="1" lang="ja-JP" altLang="en-US" dirty="0" smtClean="0"/>
              <a:t>認定を受けていると</a:t>
            </a:r>
            <a:r>
              <a:rPr kumimoji="1" lang="en-US" altLang="ja-JP" dirty="0" smtClean="0"/>
              <a:t>CDP</a:t>
            </a:r>
            <a:r>
              <a:rPr kumimoji="1" lang="ja-JP" altLang="en-US" dirty="0" smtClean="0"/>
              <a:t>で得点が上がる </a:t>
            </a:r>
            <a:r>
              <a:rPr lang="en-US" altLang="ja-JP" dirty="0" smtClean="0"/>
              <a:t>2</a:t>
            </a:r>
            <a:r>
              <a:rPr kumimoji="1" lang="en-US" altLang="ja-JP" dirty="0" smtClean="0"/>
              <a:t>/2</a:t>
            </a:r>
            <a:endParaRPr kumimoji="1" lang="ja-JP" altLang="en-US"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に取り組むメリット①対投資家</a:t>
            </a:r>
            <a:endParaRPr kumimoji="1" lang="ja-JP" altLang="en-US" dirty="0"/>
          </a:p>
        </p:txBody>
      </p:sp>
      <p:sp>
        <p:nvSpPr>
          <p:cNvPr id="5" name="コンテンツ プレースホルダー 4"/>
          <p:cNvSpPr>
            <a:spLocks noGrp="1"/>
          </p:cNvSpPr>
          <p:nvPr>
            <p:ph sz="quarter" idx="12"/>
          </p:nvPr>
        </p:nvSpPr>
        <p:spPr>
          <a:xfrm>
            <a:off x="161925" y="1110920"/>
            <a:ext cx="10367963" cy="1558270"/>
          </a:xfrm>
        </p:spPr>
        <p:txBody>
          <a:bodyPr/>
          <a:lstStyle/>
          <a:p>
            <a:r>
              <a:rPr lang="en-US" altLang="ja-JP" dirty="0"/>
              <a:t>2016</a:t>
            </a:r>
            <a:r>
              <a:rPr lang="ja-JP" altLang="en-US" dirty="0"/>
              <a:t>年の</a:t>
            </a:r>
            <a:r>
              <a:rPr lang="en-US" altLang="ja-JP" dirty="0"/>
              <a:t>CDP</a:t>
            </a:r>
            <a:r>
              <a:rPr lang="ja-JP" altLang="en-US" dirty="0"/>
              <a:t>質問書から</a:t>
            </a:r>
            <a:r>
              <a:rPr lang="en-US" altLang="ja-JP" dirty="0"/>
              <a:t>SBT</a:t>
            </a:r>
            <a:r>
              <a:rPr lang="ja-JP" altLang="en-US" dirty="0"/>
              <a:t>に関する質問が追加され、評価の対象となっている</a:t>
            </a:r>
          </a:p>
          <a:p>
            <a:r>
              <a:rPr lang="en-US" altLang="ja-JP" dirty="0"/>
              <a:t>SBT</a:t>
            </a:r>
            <a:r>
              <a:rPr lang="ja-JP" altLang="en-US" dirty="0"/>
              <a:t>認定を受けていると、</a:t>
            </a:r>
            <a:r>
              <a:rPr lang="en-US" altLang="ja-JP" dirty="0"/>
              <a:t>CDP</a:t>
            </a:r>
            <a:r>
              <a:rPr lang="ja-JP" altLang="en-US" dirty="0"/>
              <a:t>でも「リーダーシップ」の得点を獲得することが</a:t>
            </a:r>
            <a:r>
              <a:rPr lang="ja-JP" altLang="en-US" dirty="0" smtClean="0"/>
              <a:t>できる</a:t>
            </a:r>
          </a:p>
          <a:p>
            <a:pPr marL="0" indent="0">
              <a:lnSpc>
                <a:spcPts val="1500"/>
              </a:lnSpc>
              <a:buNone/>
            </a:pPr>
            <a:r>
              <a:rPr lang="ja-JP" altLang="en-US" dirty="0"/>
              <a:t>　　総量目標で</a:t>
            </a:r>
            <a:r>
              <a:rPr lang="en-US" altLang="ja-JP" dirty="0"/>
              <a:t>SBT</a:t>
            </a:r>
            <a:r>
              <a:rPr lang="ja-JP" altLang="en-US" dirty="0"/>
              <a:t>認定を受けている場合：</a:t>
            </a:r>
            <a:r>
              <a:rPr lang="en-US" altLang="ja-JP" dirty="0"/>
              <a:t>4.1a</a:t>
            </a:r>
            <a:r>
              <a:rPr lang="ja-JP" altLang="en-US" dirty="0" smtClean="0"/>
              <a:t>で得点</a:t>
            </a:r>
            <a:endParaRPr lang="ja-JP" altLang="en-US" dirty="0"/>
          </a:p>
          <a:p>
            <a:pPr marL="0" indent="0">
              <a:lnSpc>
                <a:spcPts val="1500"/>
              </a:lnSpc>
              <a:buNone/>
            </a:pPr>
            <a:r>
              <a:rPr lang="ja-JP" altLang="en-US" dirty="0"/>
              <a:t>　　原単位目標で</a:t>
            </a:r>
            <a:r>
              <a:rPr lang="en-US" altLang="ja-JP" dirty="0"/>
              <a:t>SBT</a:t>
            </a:r>
            <a:r>
              <a:rPr lang="ja-JP" altLang="en-US" dirty="0"/>
              <a:t>認定を受けている場合：</a:t>
            </a:r>
            <a:r>
              <a:rPr lang="en-US" altLang="ja-JP" dirty="0"/>
              <a:t>4.1b</a:t>
            </a:r>
            <a:r>
              <a:rPr lang="ja-JP" altLang="en-US" dirty="0" smtClean="0"/>
              <a:t>で得点</a:t>
            </a: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986028907"/>
              </p:ext>
            </p:extLst>
          </p:nvPr>
        </p:nvGraphicFramePr>
        <p:xfrm>
          <a:off x="510830" y="2785825"/>
          <a:ext cx="9646084" cy="4663440"/>
        </p:xfrm>
        <a:graphic>
          <a:graphicData uri="http://schemas.openxmlformats.org/drawingml/2006/table">
            <a:tbl>
              <a:tblPr firstRow="1" bandRow="1"/>
              <a:tblGrid>
                <a:gridCol w="2157534"/>
                <a:gridCol w="7488550"/>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dirty="0" smtClean="0">
                          <a:solidFill>
                            <a:sysClr val="windowText" lastClr="000000"/>
                          </a:solidFill>
                        </a:rPr>
                        <a:t>評価基準</a:t>
                      </a:r>
                      <a:endParaRPr kumimoji="1" lang="ja-JP" altLang="en-US" sz="1600" dirty="0">
                        <a:solidFill>
                          <a:sysClr val="windowText" lastClr="00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en-US" altLang="ja-JP" sz="1600" dirty="0" smtClean="0">
                          <a:solidFill>
                            <a:sysClr val="windowText" lastClr="000000"/>
                          </a:solidFill>
                        </a:rPr>
                        <a:t>SBT</a:t>
                      </a:r>
                      <a:r>
                        <a:rPr kumimoji="1" lang="ja-JP" altLang="en-US" sz="1600" dirty="0" smtClean="0">
                          <a:solidFill>
                            <a:sysClr val="windowText" lastClr="000000"/>
                          </a:solidFill>
                        </a:rPr>
                        <a:t>認定に対する評価</a:t>
                      </a:r>
                      <a:endParaRPr kumimoji="1" lang="ja-JP" altLang="en-US" sz="1600" dirty="0">
                        <a:solidFill>
                          <a:sysClr val="windowText" lastClr="00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smtClean="0"/>
                        <a:t>リーダーシップ</a:t>
                      </a:r>
                      <a:r>
                        <a:rPr kumimoji="1" lang="en-US" altLang="ja-JP" sz="1600" dirty="0" smtClean="0"/>
                        <a:t/>
                      </a:r>
                      <a:br>
                        <a:rPr kumimoji="1" lang="en-US" altLang="ja-JP" sz="1600" dirty="0" smtClean="0"/>
                      </a:br>
                      <a:r>
                        <a:rPr kumimoji="1" lang="en-US" altLang="ja-JP" sz="1600" dirty="0" smtClean="0"/>
                        <a:t>(Leadership)</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600" dirty="0" smtClean="0"/>
                        <a:t>4.1a, 4.1b</a:t>
                      </a:r>
                      <a:r>
                        <a:rPr kumimoji="1" lang="ja-JP" altLang="en-US" sz="1600" dirty="0" smtClean="0"/>
                        <a:t>の両方またはいずれかにおいて、</a:t>
                      </a:r>
                      <a:r>
                        <a:rPr kumimoji="1" lang="en-US" altLang="ja-JP" sz="1600" dirty="0" smtClean="0"/>
                        <a:t>1.5</a:t>
                      </a:r>
                      <a:r>
                        <a:rPr kumimoji="1" lang="ja-JP" altLang="en-US" sz="1600" dirty="0" smtClean="0"/>
                        <a:t>℃</a:t>
                      </a:r>
                      <a:r>
                        <a:rPr kumimoji="1" lang="en-US" altLang="ja-JP" sz="1600" dirty="0" smtClean="0"/>
                        <a:t>/WB2</a:t>
                      </a:r>
                      <a:r>
                        <a:rPr kumimoji="1" lang="ja-JP" altLang="en-US" sz="1600" dirty="0" smtClean="0"/>
                        <a:t>℃目標の場合</a:t>
                      </a:r>
                      <a:r>
                        <a:rPr kumimoji="1" lang="en-US" altLang="ja-JP" sz="1600" dirty="0" smtClean="0"/>
                        <a:t>3</a:t>
                      </a:r>
                      <a:r>
                        <a:rPr kumimoji="1" lang="ja-JP" altLang="en-US" sz="1600" dirty="0" smtClean="0"/>
                        <a:t>点獲得</a:t>
                      </a:r>
                      <a:r>
                        <a:rPr kumimoji="1" lang="ja-JP" altLang="en-US" sz="1200" dirty="0" smtClean="0"/>
                        <a:t>（フルポイント）</a:t>
                      </a:r>
                      <a:r>
                        <a:rPr kumimoji="1" lang="ja-JP" altLang="en-US" sz="1600" dirty="0" smtClean="0"/>
                        <a:t>、</a:t>
                      </a:r>
                      <a:r>
                        <a:rPr kumimoji="1" lang="en-US" altLang="ja-JP" sz="1600" dirty="0" smtClean="0"/>
                        <a:t>2</a:t>
                      </a:r>
                      <a:r>
                        <a:rPr kumimoji="1" lang="ja-JP" altLang="en-US" sz="1600" dirty="0" smtClean="0"/>
                        <a:t>℃目標の場合</a:t>
                      </a:r>
                      <a:r>
                        <a:rPr kumimoji="1" lang="en-US" altLang="ja-JP" sz="1600" dirty="0" smtClean="0"/>
                        <a:t>2.5</a:t>
                      </a:r>
                      <a:r>
                        <a:rPr kumimoji="1" lang="ja-JP" altLang="en-US" sz="1600" dirty="0" smtClean="0"/>
                        <a:t>点獲得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smtClean="0"/>
                        <a:t>マネジメント</a:t>
                      </a:r>
                      <a:r>
                        <a:rPr kumimoji="1" lang="en-US" altLang="ja-JP" sz="1600" dirty="0" smtClean="0"/>
                        <a:t/>
                      </a:r>
                      <a:br>
                        <a:rPr kumimoji="1" lang="en-US" altLang="ja-JP" sz="1600" dirty="0" smtClean="0"/>
                      </a:br>
                      <a:r>
                        <a:rPr kumimoji="1" lang="en-US" altLang="ja-JP" sz="1600" dirty="0" smtClean="0"/>
                        <a:t>(Management)</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600" dirty="0" smtClean="0"/>
                        <a:t>4.1a, 4.1b</a:t>
                      </a:r>
                      <a:r>
                        <a:rPr kumimoji="1" lang="ja-JP" altLang="en-US" sz="1600" dirty="0" smtClean="0"/>
                        <a:t>の両方またはいずれかにおいて</a:t>
                      </a:r>
                      <a:r>
                        <a:rPr kumimoji="1" lang="en-US" altLang="ja-JP" sz="1600" dirty="0" smtClean="0"/>
                        <a:t>3</a:t>
                      </a:r>
                      <a:r>
                        <a:rPr kumimoji="1" lang="ja-JP" altLang="en-US" sz="1600" dirty="0" smtClean="0"/>
                        <a:t>点獲得</a:t>
                      </a:r>
                      <a:endParaRPr kumimoji="1" lang="ja-JP" alt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smtClean="0"/>
                        <a:t>認識</a:t>
                      </a:r>
                      <a:r>
                        <a:rPr kumimoji="1" lang="en-US" altLang="ja-JP" sz="1600" dirty="0" smtClean="0"/>
                        <a:t/>
                      </a:r>
                      <a:br>
                        <a:rPr kumimoji="1" lang="en-US" altLang="ja-JP" sz="1600" dirty="0" smtClean="0"/>
                      </a:br>
                      <a:r>
                        <a:rPr kumimoji="1" lang="en-US" altLang="ja-JP" sz="1600" dirty="0" smtClean="0"/>
                        <a:t>(Awareness)</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「科学的根拠に基づいた排出削減目標ですか？」の質問に対して、下記の回答であれば</a:t>
                      </a:r>
                      <a:r>
                        <a:rPr kumimoji="1" lang="en-US" altLang="ja-JP" sz="1600" b="0" i="0" u="none" strike="noStrike" kern="1200" cap="none" spc="0" normalizeH="0" baseline="0" noProof="0" dirty="0" smtClean="0">
                          <a:ln>
                            <a:noFill/>
                          </a:ln>
                          <a:solidFill>
                            <a:prstClr val="black"/>
                          </a:solidFill>
                          <a:effectLst/>
                          <a:uLnTx/>
                          <a:uFillTx/>
                          <a:latin typeface="+mn-lt"/>
                          <a:ea typeface="+mn-ea"/>
                          <a:cs typeface="+mn-cs"/>
                        </a:rPr>
                        <a:t>4.1a, 4.1b</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の両方またはいずれかにおいて</a:t>
                      </a:r>
                      <a:r>
                        <a:rPr kumimoji="1" lang="en-US" altLang="ja-JP" sz="1600" b="0" i="0" u="none" strike="noStrike" kern="1200" cap="none" spc="0" normalizeH="0" baseline="0" noProof="0" dirty="0" smtClean="0">
                          <a:ln>
                            <a:noFill/>
                          </a:ln>
                          <a:solidFill>
                            <a:prstClr val="black"/>
                          </a:solidFill>
                          <a:effectLst/>
                          <a:uLnTx/>
                          <a:uFillTx/>
                          <a:latin typeface="+mn-lt"/>
                          <a:ea typeface="+mn-ea"/>
                          <a:cs typeface="+mn-cs"/>
                        </a:rPr>
                        <a:t>1</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点獲得</a:t>
                      </a:r>
                      <a:endParaRPr kumimoji="1" lang="en-US" altLang="ja-JP" sz="16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はい、この目的は</a:t>
                      </a:r>
                      <a:r>
                        <a:rPr kumimoji="1" lang="en-US" altLang="ja-JP" sz="1200" b="0" i="0" u="none" strike="noStrike" kern="1200" cap="none" spc="0" normalizeH="0" baseline="0" noProof="0" dirty="0" err="1" smtClean="0">
                          <a:ln>
                            <a:noFill/>
                          </a:ln>
                          <a:solidFill>
                            <a:schemeClr val="tx1"/>
                          </a:solidFill>
                          <a:effectLst/>
                          <a:uLnTx/>
                          <a:uFillTx/>
                          <a:latin typeface="+mn-lt"/>
                          <a:ea typeface="+mn-ea"/>
                          <a:cs typeface="+mn-cs"/>
                        </a:rPr>
                        <a:t>SBTi</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より科学的根拠に基づいたものであると認定されています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はい、当社では科学的根拠に基づいた目標であると認識していますが、</a:t>
                      </a:r>
                      <a:r>
                        <a:rPr kumimoji="1" lang="en-US" altLang="ja-JP" sz="1200" b="0" i="0" u="none" strike="noStrike" kern="1200" cap="none" spc="0" normalizeH="0" baseline="0" noProof="0" dirty="0" err="1" smtClean="0">
                          <a:ln>
                            <a:noFill/>
                          </a:ln>
                          <a:solidFill>
                            <a:schemeClr val="tx1"/>
                          </a:solidFill>
                          <a:effectLst/>
                          <a:uLnTx/>
                          <a:uFillTx/>
                          <a:latin typeface="+mn-lt"/>
                          <a:ea typeface="+mn-ea"/>
                          <a:cs typeface="+mn-cs"/>
                        </a:rPr>
                        <a:t>SBTi</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よ</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り科学的根拠に基づいていると承認されてはいません</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いいえ、しかし科学的根拠に基づいている別の目標を報告しています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いいえ、しかし今後</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2</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年間に科学的根拠に基づいている目標を設定する予定です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上記に加えて、</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SBT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認定において求められる情報をすべて回答することで、</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4.1a, 4.1b</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の両方またはいずれかにおいて最低</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2</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点獲得可能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dirty="0" smtClean="0"/>
                        <a:t>情報開示</a:t>
                      </a:r>
                      <a:r>
                        <a:rPr kumimoji="1" lang="en-US" altLang="ja-JP" sz="1600" dirty="0" smtClean="0"/>
                        <a:t/>
                      </a:r>
                      <a:br>
                        <a:rPr kumimoji="1" lang="en-US" altLang="ja-JP" sz="1600" dirty="0" smtClean="0"/>
                      </a:br>
                      <a:r>
                        <a:rPr kumimoji="1" lang="en-US" altLang="ja-JP" sz="1600" dirty="0" smtClean="0"/>
                        <a:t>(Disclosure)</a:t>
                      </a:r>
                      <a:endParaRPr kumimoji="1" lang="ja-JP" altLang="en-US" sz="16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「科学的根拠に基づいた排出削減目標ですか？」の質問に対して、回答を行うことで</a:t>
                      </a:r>
                      <a:r>
                        <a:rPr kumimoji="1" lang="en-US" altLang="ja-JP" sz="1600" b="0" i="0" u="none" strike="noStrike" kern="1200" cap="none" spc="0" normalizeH="0" baseline="0" noProof="0" dirty="0" smtClean="0">
                          <a:ln>
                            <a:noFill/>
                          </a:ln>
                          <a:solidFill>
                            <a:prstClr val="black"/>
                          </a:solidFill>
                          <a:effectLst/>
                          <a:uLnTx/>
                          <a:uFillTx/>
                          <a:latin typeface="+mn-lt"/>
                          <a:ea typeface="+mn-ea"/>
                          <a:cs typeface="+mn-cs"/>
                        </a:rPr>
                        <a:t>4.1a, 4.1b</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の両方またはいずれかにおいて</a:t>
                      </a:r>
                      <a:r>
                        <a:rPr kumimoji="1" lang="en-US" altLang="ja-JP" sz="1600" b="0" i="0" u="none" strike="noStrike" kern="1200" cap="none" spc="0" normalizeH="0" baseline="0" noProof="0" dirty="0" smtClean="0">
                          <a:ln>
                            <a:noFill/>
                          </a:ln>
                          <a:solidFill>
                            <a:prstClr val="black"/>
                          </a:solidFill>
                          <a:effectLst/>
                          <a:uLnTx/>
                          <a:uFillTx/>
                          <a:latin typeface="+mn-lt"/>
                          <a:ea typeface="+mn-ea"/>
                          <a:cs typeface="+mn-cs"/>
                        </a:rPr>
                        <a:t>1</a:t>
                      </a:r>
                      <a:r>
                        <a:rPr kumimoji="1" lang="ja-JP" altLang="en-US" sz="1600" b="0" i="0" u="none" strike="noStrike" kern="1200" cap="none" spc="0" normalizeH="0" baseline="0" noProof="0" dirty="0" smtClean="0">
                          <a:ln>
                            <a:noFill/>
                          </a:ln>
                          <a:solidFill>
                            <a:prstClr val="black"/>
                          </a:solidFill>
                          <a:effectLst/>
                          <a:uLnTx/>
                          <a:uFillTx/>
                          <a:latin typeface="+mn-lt"/>
                          <a:ea typeface="+mn-ea"/>
                          <a:cs typeface="+mn-cs"/>
                        </a:rPr>
                        <a:t>点獲得</a:t>
                      </a:r>
                      <a:endParaRPr kumimoji="1" lang="en-US" altLang="ja-JP"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目標を設定した年、目標の対象範囲、スコープ、基準年、基準年の対象となる排出量、基準年総排出量のうち目標の対象となる排出量の割合、目標年、基準年からの目標削減率</a:t>
                      </a:r>
                      <a:r>
                        <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をすべて回答することが条件</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上記に加えて、</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SBT</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認定において求められる情報をすべて回答することで、</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4.1a, 4.1b</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の両方またはいずれかにおいて</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
                      </a:r>
                      <a:b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b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12</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点獲得可能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5174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投資家からのエンゲージメントでパリ協定に整合する目標が求められている</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に取り組むメリット①対投資家</a:t>
            </a:r>
            <a:endParaRPr kumimoji="1" lang="ja-JP" altLang="en-US" dirty="0"/>
          </a:p>
        </p:txBody>
      </p:sp>
      <p:sp>
        <p:nvSpPr>
          <p:cNvPr id="5" name="コンテンツ プレースホルダー 4"/>
          <p:cNvSpPr>
            <a:spLocks noGrp="1"/>
          </p:cNvSpPr>
          <p:nvPr>
            <p:ph sz="quarter" idx="12"/>
          </p:nvPr>
        </p:nvSpPr>
        <p:spPr>
          <a:xfrm>
            <a:off x="161925" y="1110920"/>
            <a:ext cx="10367963" cy="1635214"/>
          </a:xfrm>
        </p:spPr>
        <p:txBody>
          <a:bodyPr/>
          <a:lstStyle/>
          <a:p>
            <a:pPr marL="273050" indent="-273050"/>
            <a:r>
              <a:rPr lang="en-US" altLang="ja-JP" u="sng" dirty="0"/>
              <a:t>Climate</a:t>
            </a:r>
            <a:r>
              <a:rPr lang="ja-JP" altLang="en-US" u="sng" dirty="0"/>
              <a:t> </a:t>
            </a:r>
            <a:r>
              <a:rPr lang="en-US" altLang="ja-JP" u="sng" dirty="0"/>
              <a:t>Action</a:t>
            </a:r>
            <a:r>
              <a:rPr lang="ja-JP" altLang="en-US" u="sng" dirty="0"/>
              <a:t> </a:t>
            </a:r>
            <a:r>
              <a:rPr lang="en-US" altLang="ja-JP" u="sng" dirty="0"/>
              <a:t>100+</a:t>
            </a:r>
          </a:p>
          <a:p>
            <a:pPr marL="622300" indent="-342900">
              <a:buFont typeface="Wingdings" panose="05000000000000000000" pitchFamily="2" charset="2"/>
              <a:buChar char="Ø"/>
            </a:pPr>
            <a:r>
              <a:rPr lang="ja-JP" altLang="en-US" dirty="0"/>
              <a:t>投資家集団と</a:t>
            </a:r>
            <a:r>
              <a:rPr lang="en-US" altLang="ja-JP" dirty="0"/>
              <a:t>PRI</a:t>
            </a:r>
            <a:r>
              <a:rPr lang="ja-JP" altLang="en-US" dirty="0" err="1"/>
              <a:t>、</a:t>
            </a:r>
            <a:r>
              <a:rPr lang="en-US" altLang="ja-JP" dirty="0"/>
              <a:t>Ceres</a:t>
            </a:r>
            <a:r>
              <a:rPr lang="ja-JP" altLang="en-US" dirty="0"/>
              <a:t>による排出量の多いグローバル企業</a:t>
            </a:r>
            <a:r>
              <a:rPr lang="en-US" altLang="ja-JP" dirty="0" smtClean="0"/>
              <a:t>167</a:t>
            </a:r>
            <a:r>
              <a:rPr lang="ja-JP" altLang="en-US" dirty="0" smtClean="0"/>
              <a:t>社</a:t>
            </a:r>
            <a:r>
              <a:rPr lang="ja-JP" altLang="en-US" dirty="0"/>
              <a:t>へのエンゲージメントのための</a:t>
            </a:r>
            <a:r>
              <a:rPr lang="en-US" altLang="ja-JP" dirty="0"/>
              <a:t>2017</a:t>
            </a:r>
            <a:r>
              <a:rPr lang="ja-JP" altLang="en-US" dirty="0"/>
              <a:t>年から</a:t>
            </a:r>
            <a:r>
              <a:rPr lang="en-US" altLang="ja-JP" dirty="0"/>
              <a:t>5</a:t>
            </a:r>
            <a:r>
              <a:rPr lang="ja-JP" altLang="en-US" dirty="0"/>
              <a:t>年間のイニシアティブ。</a:t>
            </a:r>
            <a:r>
              <a:rPr lang="ja-JP" altLang="en-US" b="1" dirty="0">
                <a:solidFill>
                  <a:srgbClr val="FF0000"/>
                </a:solidFill>
              </a:rPr>
              <a:t>パリ協定に整合する目標へのコミットメントが求められる</a:t>
            </a:r>
            <a:endParaRPr lang="ja-JP" altLang="en-US" b="1" dirty="0"/>
          </a:p>
        </p:txBody>
      </p:sp>
      <p:sp>
        <p:nvSpPr>
          <p:cNvPr id="21" name="テキスト ボックス 11"/>
          <p:cNvSpPr txBox="1">
            <a:spLocks noChangeArrowheads="1"/>
          </p:cNvSpPr>
          <p:nvPr/>
        </p:nvSpPr>
        <p:spPr bwMode="auto">
          <a:xfrm>
            <a:off x="627278" y="7165722"/>
            <a:ext cx="963352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14400" eaLnBrk="1" fontAlgn="base" hangingPunct="1">
              <a:lnSpc>
                <a:spcPts val="1500"/>
              </a:lnSpc>
              <a:spcBef>
                <a:spcPct val="0"/>
              </a:spcBef>
              <a:spcAft>
                <a:spcPct val="0"/>
              </a:spcAft>
              <a:defRPr/>
            </a:pPr>
            <a:r>
              <a:rPr lang="en-US" altLang="ja-JP" sz="1100" dirty="0">
                <a:solidFill>
                  <a:srgbClr val="000000"/>
                </a:solidFill>
                <a:latin typeface="Meiryo UI" pitchFamily="50" charset="-128"/>
                <a:ea typeface="Meiryo UI" pitchFamily="50" charset="-128"/>
                <a:cs typeface="Meiryo UI" pitchFamily="50" charset="-128"/>
              </a:rPr>
              <a:t>[</a:t>
            </a:r>
            <a:r>
              <a:rPr lang="ja-JP" altLang="en-US" sz="1100" dirty="0">
                <a:solidFill>
                  <a:srgbClr val="000000"/>
                </a:solidFill>
                <a:latin typeface="Meiryo UI" pitchFamily="50" charset="-128"/>
                <a:ea typeface="Meiryo UI" pitchFamily="50" charset="-128"/>
                <a:cs typeface="Meiryo UI" pitchFamily="50" charset="-128"/>
              </a:rPr>
              <a:t>出所</a:t>
            </a:r>
            <a:r>
              <a:rPr lang="en-US" altLang="ja-JP" sz="1100" dirty="0" smtClean="0">
                <a:solidFill>
                  <a:srgbClr val="000000"/>
                </a:solidFill>
                <a:latin typeface="Meiryo UI" pitchFamily="50" charset="-128"/>
                <a:ea typeface="Meiryo UI" pitchFamily="50" charset="-128"/>
                <a:cs typeface="Meiryo UI" pitchFamily="50" charset="-128"/>
              </a:rPr>
              <a:t>] Climate Action 100+ </a:t>
            </a:r>
            <a:r>
              <a:rPr lang="ja-JP" altLang="en-US" sz="1100" dirty="0" smtClean="0">
                <a:solidFill>
                  <a:srgbClr val="000000"/>
                </a:solidFill>
                <a:latin typeface="Meiryo UI" pitchFamily="50" charset="-128"/>
                <a:ea typeface="Meiryo UI" pitchFamily="50" charset="-128"/>
                <a:cs typeface="Meiryo UI" pitchFamily="50" charset="-128"/>
              </a:rPr>
              <a:t>ホームページ（</a:t>
            </a:r>
            <a:r>
              <a:rPr lang="en-US" altLang="ja-JP" sz="1100" dirty="0" smtClean="0">
                <a:solidFill>
                  <a:srgbClr val="000000"/>
                </a:solidFill>
                <a:latin typeface="Meiryo UI" pitchFamily="50" charset="-128"/>
                <a:ea typeface="Meiryo UI" pitchFamily="50" charset="-128"/>
                <a:cs typeface="Meiryo UI" pitchFamily="50" charset="-128"/>
              </a:rPr>
              <a:t>http</a:t>
            </a:r>
            <a:r>
              <a:rPr lang="en-US" altLang="ja-JP" sz="1100" dirty="0">
                <a:solidFill>
                  <a:srgbClr val="000000"/>
                </a:solidFill>
                <a:latin typeface="Meiryo UI" pitchFamily="50" charset="-128"/>
                <a:ea typeface="Meiryo UI" pitchFamily="50" charset="-128"/>
                <a:cs typeface="Meiryo UI" pitchFamily="50" charset="-128"/>
              </a:rPr>
              <a:t>://www.climateaction100.org</a:t>
            </a:r>
            <a:r>
              <a:rPr lang="en-US" altLang="ja-JP" sz="1100" dirty="0" smtClean="0">
                <a:solidFill>
                  <a:srgbClr val="000000"/>
                </a:solidFill>
                <a:latin typeface="Meiryo UI" pitchFamily="50" charset="-128"/>
                <a:ea typeface="Meiryo UI" pitchFamily="50" charset="-128"/>
                <a:cs typeface="Meiryo UI" pitchFamily="50" charset="-128"/>
              </a:rPr>
              <a:t>/</a:t>
            </a:r>
            <a:r>
              <a:rPr lang="ja-JP" altLang="en-US" sz="1100" dirty="0" smtClean="0">
                <a:solidFill>
                  <a:srgbClr val="000000"/>
                </a:solidFill>
                <a:latin typeface="Meiryo UI" pitchFamily="50" charset="-128"/>
                <a:ea typeface="Meiryo UI" pitchFamily="50" charset="-128"/>
                <a:cs typeface="Meiryo UI" pitchFamily="50" charset="-128"/>
              </a:rPr>
              <a:t>）</a:t>
            </a:r>
            <a:endParaRPr lang="en-US" altLang="ja-JP" sz="1100" dirty="0">
              <a:solidFill>
                <a:srgbClr val="000000"/>
              </a:solidFill>
              <a:latin typeface="Meiryo UI" pitchFamily="50" charset="-128"/>
              <a:ea typeface="Meiryo UI" pitchFamily="50" charset="-128"/>
              <a:cs typeface="Meiryo UI" pitchFamily="50" charset="-128"/>
            </a:endParaRPr>
          </a:p>
        </p:txBody>
      </p:sp>
      <p:pic>
        <p:nvPicPr>
          <p:cNvPr id="22" name="Picture 2" descr="https://theinvestoragenda.org/wp-content/uploads/2018/02/climateaction100_withnewtagline-300x1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82" y="2874741"/>
            <a:ext cx="2878455" cy="14872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4327987" y="2862672"/>
            <a:ext cx="4896912" cy="1460085"/>
            <a:chOff x="3976790" y="2433241"/>
            <a:chExt cx="4896912" cy="1460085"/>
          </a:xfrm>
        </p:grpSpPr>
        <p:pic>
          <p:nvPicPr>
            <p:cNvPr id="24" name="Picture 2" descr="AIG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368" y="2631320"/>
              <a:ext cx="660060" cy="5362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IG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783" y="2641432"/>
              <a:ext cx="1142925" cy="4852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www.unpri.org/pri_website_base/static/src/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024" y="3359491"/>
              <a:ext cx="1608871" cy="30453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a:blip r:embed="rId7"/>
            <a:stretch>
              <a:fillRect/>
            </a:stretch>
          </p:blipFill>
          <p:spPr>
            <a:xfrm>
              <a:off x="6836512" y="3209863"/>
              <a:ext cx="1659074" cy="603794"/>
            </a:xfrm>
            <a:prstGeom prst="rect">
              <a:avLst/>
            </a:prstGeom>
          </p:spPr>
        </p:pic>
        <p:pic>
          <p:nvPicPr>
            <p:cNvPr id="28" name="Picture 8"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1376" y="2581354"/>
              <a:ext cx="1380066" cy="467564"/>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3976790" y="2433241"/>
              <a:ext cx="4896912" cy="1460085"/>
            </a:xfrm>
            <a:prstGeom prst="round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Segoe UI"/>
                <a:ea typeface="Meiryo UI"/>
                <a:cs typeface="+mn-cs"/>
              </a:endParaRPr>
            </a:p>
          </p:txBody>
        </p:sp>
      </p:grpSp>
      <p:sp>
        <p:nvSpPr>
          <p:cNvPr id="30" name="右矢印 29"/>
          <p:cNvSpPr/>
          <p:nvPr/>
        </p:nvSpPr>
        <p:spPr>
          <a:xfrm rot="5400000">
            <a:off x="1716304" y="4060209"/>
            <a:ext cx="677372" cy="74740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Segoe UI"/>
              <a:ea typeface="Meiryo UI"/>
              <a:cs typeface="+mn-cs"/>
            </a:endParaRPr>
          </a:p>
        </p:txBody>
      </p:sp>
      <p:pic>
        <p:nvPicPr>
          <p:cNvPr id="31" name="Picture 2" descr="C:\Users\0627631\AppData\Local\Microsoft\Windows\Temporary Internet Files\Content.IE5\LATEI96V\MC90015078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8514" y="5222284"/>
            <a:ext cx="794812" cy="6582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0627631\AppData\Local\Microsoft\Windows\Temporary Internet Files\Content.IE5\LATEI96V\MC90015078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0892" y="5222285"/>
            <a:ext cx="794812" cy="658297"/>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340286" y="4593834"/>
            <a:ext cx="6511719" cy="1323439"/>
          </a:xfrm>
          <a:prstGeom prst="rect">
            <a:avLst/>
          </a:prstGeom>
          <a:noFill/>
          <a:ln w="19050">
            <a:noFill/>
          </a:ln>
        </p:spPr>
        <p:txBody>
          <a:bodyPr wrap="square" rtlCol="0">
            <a:spAutoFit/>
          </a:bodyPr>
          <a:lstStyle/>
          <a:p>
            <a:pPr defTabSz="914400" fontAlgn="base">
              <a:spcBef>
                <a:spcPct val="0"/>
              </a:spcBef>
              <a:spcAft>
                <a:spcPct val="0"/>
              </a:spcAft>
            </a:pPr>
            <a:r>
              <a:rPr lang="ja-JP" altLang="en-US" sz="2000" b="1" u="sng" dirty="0" smtClean="0">
                <a:solidFill>
                  <a:prstClr val="black"/>
                </a:solidFill>
                <a:latin typeface="Meiryo UI" panose="020B0604030504040204" pitchFamily="50" charset="-128"/>
                <a:cs typeface="Meiryo UI" panose="020B0604030504040204" pitchFamily="50" charset="-128"/>
              </a:rPr>
              <a:t>①パリ</a:t>
            </a:r>
            <a:r>
              <a:rPr lang="ja-JP" altLang="en-US" sz="2000" b="1" u="sng" dirty="0">
                <a:solidFill>
                  <a:prstClr val="black"/>
                </a:solidFill>
                <a:latin typeface="Meiryo UI" panose="020B0604030504040204" pitchFamily="50" charset="-128"/>
                <a:cs typeface="Meiryo UI" panose="020B0604030504040204" pitchFamily="50" charset="-128"/>
              </a:rPr>
              <a:t>協定</a:t>
            </a:r>
            <a:r>
              <a:rPr lang="ja-JP" altLang="en-US" sz="2000" b="1" u="sng" dirty="0" smtClean="0">
                <a:solidFill>
                  <a:prstClr val="black"/>
                </a:solidFill>
                <a:latin typeface="Meiryo UI" panose="020B0604030504040204" pitchFamily="50" charset="-128"/>
                <a:cs typeface="Meiryo UI" panose="020B0604030504040204" pitchFamily="50" charset="-128"/>
              </a:rPr>
              <a:t>に</a:t>
            </a:r>
            <a:r>
              <a:rPr lang="ja-JP" altLang="en-US" sz="2000" b="1" u="sng" dirty="0">
                <a:solidFill>
                  <a:prstClr val="black"/>
                </a:solidFill>
                <a:latin typeface="Meiryo UI" panose="020B0604030504040204" pitchFamily="50" charset="-128"/>
                <a:cs typeface="Meiryo UI" panose="020B0604030504040204" pitchFamily="50" charset="-128"/>
              </a:rPr>
              <a:t>整合</a:t>
            </a:r>
            <a:r>
              <a:rPr lang="ja-JP" altLang="en-US" sz="2000" b="1" u="sng" dirty="0" smtClean="0">
                <a:solidFill>
                  <a:prstClr val="black"/>
                </a:solidFill>
                <a:latin typeface="Meiryo UI" panose="020B0604030504040204" pitchFamily="50" charset="-128"/>
                <a:cs typeface="Meiryo UI" panose="020B0604030504040204" pitchFamily="50" charset="-128"/>
              </a:rPr>
              <a:t>する目標へのコミットメント</a:t>
            </a:r>
            <a:endParaRPr lang="en-US" altLang="ja-JP" sz="2000" b="1" u="sng" dirty="0" smtClean="0">
              <a:solidFill>
                <a:prstClr val="black"/>
              </a:solidFill>
              <a:latin typeface="Meiryo UI" panose="020B0604030504040204" pitchFamily="50" charset="-128"/>
              <a:cs typeface="Meiryo UI" panose="020B0604030504040204" pitchFamily="50" charset="-128"/>
            </a:endParaRPr>
          </a:p>
          <a:p>
            <a:pPr marL="271463" indent="-271463" defTabSz="914400" fontAlgn="base">
              <a:spcBef>
                <a:spcPct val="0"/>
              </a:spcBef>
              <a:spcAft>
                <a:spcPct val="0"/>
              </a:spcAft>
            </a:pPr>
            <a:r>
              <a:rPr lang="ja-JP" altLang="en-US" sz="2000" dirty="0" smtClean="0">
                <a:solidFill>
                  <a:prstClr val="black"/>
                </a:solidFill>
                <a:latin typeface="Meiryo UI" panose="020B0604030504040204" pitchFamily="50" charset="-128"/>
                <a:cs typeface="Meiryo UI" panose="020B0604030504040204" pitchFamily="50" charset="-128"/>
              </a:rPr>
              <a:t>②</a:t>
            </a:r>
            <a:r>
              <a:rPr lang="en-US" altLang="ja-JP" sz="2000" dirty="0" smtClean="0">
                <a:solidFill>
                  <a:prstClr val="black"/>
                </a:solidFill>
                <a:latin typeface="Meiryo UI" panose="020B0604030504040204" pitchFamily="50" charset="-128"/>
                <a:cs typeface="Meiryo UI" panose="020B0604030504040204" pitchFamily="50" charset="-128"/>
              </a:rPr>
              <a:t>TCFD</a:t>
            </a:r>
            <a:r>
              <a:rPr lang="ja-JP" altLang="en-US" sz="2000" dirty="0" smtClean="0">
                <a:solidFill>
                  <a:prstClr val="black"/>
                </a:solidFill>
                <a:latin typeface="Meiryo UI" panose="020B0604030504040204" pitchFamily="50" charset="-128"/>
                <a:cs typeface="Meiryo UI" panose="020B0604030504040204" pitchFamily="50" charset="-128"/>
              </a:rPr>
              <a:t>や投資家団体がまとめたガイドラインに沿った情報開示</a:t>
            </a:r>
            <a:endParaRPr lang="en-US" altLang="ja-JP" sz="2000" dirty="0" smtClean="0">
              <a:solidFill>
                <a:prstClr val="black"/>
              </a:solidFill>
              <a:latin typeface="Meiryo UI" panose="020B0604030504040204" pitchFamily="50" charset="-128"/>
              <a:cs typeface="Meiryo UI" panose="020B0604030504040204" pitchFamily="50" charset="-128"/>
            </a:endParaRPr>
          </a:p>
          <a:p>
            <a:pPr marL="271463" indent="-271463" defTabSz="914400" fontAlgn="base">
              <a:spcBef>
                <a:spcPct val="0"/>
              </a:spcBef>
              <a:spcAft>
                <a:spcPct val="0"/>
              </a:spcAft>
            </a:pPr>
            <a:r>
              <a:rPr lang="ja-JP" altLang="en-US" sz="2000" dirty="0" smtClean="0">
                <a:solidFill>
                  <a:prstClr val="black"/>
                </a:solidFill>
                <a:latin typeface="Meiryo UI" panose="020B0604030504040204" pitchFamily="50" charset="-128"/>
                <a:cs typeface="Meiryo UI" panose="020B0604030504040204" pitchFamily="50" charset="-128"/>
              </a:rPr>
              <a:t>③気候変動に関する取締役会の説明責任と、監視を確実に遂行するガバナンス体制の構築</a:t>
            </a:r>
            <a:endParaRPr lang="en-US" altLang="ja-JP" sz="2000" dirty="0" smtClean="0">
              <a:solidFill>
                <a:prstClr val="black"/>
              </a:solidFill>
              <a:latin typeface="Meiryo UI" panose="020B0604030504040204" pitchFamily="50" charset="-128"/>
              <a:cs typeface="Meiryo UI" panose="020B0604030504040204" pitchFamily="50" charset="-128"/>
            </a:endParaRPr>
          </a:p>
        </p:txBody>
      </p:sp>
      <p:sp>
        <p:nvSpPr>
          <p:cNvPr id="34" name="テキスト ボックス 33"/>
          <p:cNvSpPr txBox="1"/>
          <p:nvPr/>
        </p:nvSpPr>
        <p:spPr>
          <a:xfrm>
            <a:off x="1077290" y="4805074"/>
            <a:ext cx="1958072" cy="400110"/>
          </a:xfrm>
          <a:prstGeom prst="rect">
            <a:avLst/>
          </a:prstGeom>
          <a:noFill/>
        </p:spPr>
        <p:txBody>
          <a:bodyPr wrap="square" rtlCol="0">
            <a:spAutoFit/>
          </a:bodyPr>
          <a:lstStyle/>
          <a:p>
            <a:pPr defTabSz="914400" fontAlgn="base">
              <a:spcBef>
                <a:spcPct val="0"/>
              </a:spcBef>
              <a:spcAft>
                <a:spcPct val="0"/>
              </a:spcAft>
            </a:pPr>
            <a:r>
              <a:rPr lang="ja-JP" altLang="en-US" sz="2000" b="1" u="sng" dirty="0" smtClean="0">
                <a:solidFill>
                  <a:prstClr val="black"/>
                </a:solidFill>
                <a:latin typeface="Meiryo UI" panose="020B0604030504040204" pitchFamily="50" charset="-128"/>
                <a:cs typeface="Meiryo UI" panose="020B0604030504040204" pitchFamily="50" charset="-128"/>
              </a:rPr>
              <a:t>エンゲージメント</a:t>
            </a:r>
            <a:endParaRPr lang="ja-JP" altLang="en-US" sz="2000" b="1" u="sng" dirty="0">
              <a:solidFill>
                <a:prstClr val="black"/>
              </a:solidFill>
              <a:latin typeface="Meiryo UI" panose="020B0604030504040204" pitchFamily="50" charset="-128"/>
              <a:cs typeface="Meiryo UI" panose="020B0604030504040204" pitchFamily="50" charset="-128"/>
            </a:endParaRPr>
          </a:p>
        </p:txBody>
      </p:sp>
      <p:sp>
        <p:nvSpPr>
          <p:cNvPr id="35" name="角丸四角形吹き出し 34"/>
          <p:cNvSpPr/>
          <p:nvPr/>
        </p:nvSpPr>
        <p:spPr>
          <a:xfrm>
            <a:off x="3214499" y="4522816"/>
            <a:ext cx="6584780" cy="1491375"/>
          </a:xfrm>
          <a:prstGeom prst="wedgeRoundRectCallout">
            <a:avLst>
              <a:gd name="adj1" fmla="val -54863"/>
              <a:gd name="adj2" fmla="val -15199"/>
              <a:gd name="adj3" fmla="val 16667"/>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Segoe UI"/>
              <a:ea typeface="Meiryo UI"/>
              <a:cs typeface="+mn-cs"/>
            </a:endParaRPr>
          </a:p>
        </p:txBody>
      </p:sp>
      <p:sp>
        <p:nvSpPr>
          <p:cNvPr id="36" name="テキスト ボックス 11"/>
          <p:cNvSpPr txBox="1">
            <a:spLocks noChangeArrowheads="1"/>
          </p:cNvSpPr>
          <p:nvPr/>
        </p:nvSpPr>
        <p:spPr bwMode="auto">
          <a:xfrm>
            <a:off x="627278" y="7165722"/>
            <a:ext cx="963352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14400" eaLnBrk="1" fontAlgn="base" hangingPunct="1">
              <a:lnSpc>
                <a:spcPts val="1500"/>
              </a:lnSpc>
              <a:spcBef>
                <a:spcPct val="0"/>
              </a:spcBef>
              <a:spcAft>
                <a:spcPct val="0"/>
              </a:spcAft>
              <a:defRPr/>
            </a:pPr>
            <a:r>
              <a:rPr lang="en-US" altLang="ja-JP" sz="1100" dirty="0">
                <a:solidFill>
                  <a:srgbClr val="000000"/>
                </a:solidFill>
                <a:latin typeface="Meiryo UI" pitchFamily="50" charset="-128"/>
                <a:ea typeface="Meiryo UI" pitchFamily="50" charset="-128"/>
                <a:cs typeface="Meiryo UI" pitchFamily="50" charset="-128"/>
              </a:rPr>
              <a:t>[</a:t>
            </a:r>
            <a:r>
              <a:rPr lang="ja-JP" altLang="en-US" sz="1100" dirty="0">
                <a:solidFill>
                  <a:srgbClr val="000000"/>
                </a:solidFill>
                <a:latin typeface="Meiryo UI" pitchFamily="50" charset="-128"/>
                <a:ea typeface="Meiryo UI" pitchFamily="50" charset="-128"/>
                <a:cs typeface="Meiryo UI" pitchFamily="50" charset="-128"/>
              </a:rPr>
              <a:t>出所</a:t>
            </a:r>
            <a:r>
              <a:rPr lang="en-US" altLang="ja-JP" sz="1100" dirty="0" smtClean="0">
                <a:solidFill>
                  <a:srgbClr val="000000"/>
                </a:solidFill>
                <a:latin typeface="Meiryo UI" pitchFamily="50" charset="-128"/>
                <a:ea typeface="Meiryo UI" pitchFamily="50" charset="-128"/>
                <a:cs typeface="Meiryo UI" pitchFamily="50" charset="-128"/>
              </a:rPr>
              <a:t>] Climate Action 100+ </a:t>
            </a:r>
            <a:r>
              <a:rPr lang="ja-JP" altLang="en-US" sz="1100" dirty="0" smtClean="0">
                <a:solidFill>
                  <a:srgbClr val="000000"/>
                </a:solidFill>
                <a:latin typeface="Meiryo UI" pitchFamily="50" charset="-128"/>
                <a:ea typeface="Meiryo UI" pitchFamily="50" charset="-128"/>
                <a:cs typeface="Meiryo UI" pitchFamily="50" charset="-128"/>
              </a:rPr>
              <a:t>ホームページ（</a:t>
            </a:r>
            <a:r>
              <a:rPr lang="en-US" altLang="ja-JP" sz="1100" dirty="0" smtClean="0">
                <a:solidFill>
                  <a:srgbClr val="000000"/>
                </a:solidFill>
                <a:latin typeface="Meiryo UI" pitchFamily="50" charset="-128"/>
                <a:ea typeface="Meiryo UI" pitchFamily="50" charset="-128"/>
                <a:cs typeface="Meiryo UI" pitchFamily="50" charset="-128"/>
              </a:rPr>
              <a:t>http</a:t>
            </a:r>
            <a:r>
              <a:rPr lang="en-US" altLang="ja-JP" sz="1100" dirty="0">
                <a:solidFill>
                  <a:srgbClr val="000000"/>
                </a:solidFill>
                <a:latin typeface="Meiryo UI" pitchFamily="50" charset="-128"/>
                <a:ea typeface="Meiryo UI" pitchFamily="50" charset="-128"/>
                <a:cs typeface="Meiryo UI" pitchFamily="50" charset="-128"/>
              </a:rPr>
              <a:t>://www.climateaction100.org</a:t>
            </a:r>
            <a:r>
              <a:rPr lang="en-US" altLang="ja-JP" sz="1100" dirty="0" smtClean="0">
                <a:solidFill>
                  <a:srgbClr val="000000"/>
                </a:solidFill>
                <a:latin typeface="Meiryo UI" pitchFamily="50" charset="-128"/>
                <a:ea typeface="Meiryo UI" pitchFamily="50" charset="-128"/>
                <a:cs typeface="Meiryo UI" pitchFamily="50" charset="-128"/>
              </a:rPr>
              <a:t>/</a:t>
            </a:r>
            <a:r>
              <a:rPr lang="ja-JP" altLang="en-US" sz="1100" dirty="0" smtClean="0">
                <a:solidFill>
                  <a:srgbClr val="000000"/>
                </a:solidFill>
                <a:latin typeface="Meiryo UI" pitchFamily="50" charset="-128"/>
                <a:ea typeface="Meiryo UI" pitchFamily="50" charset="-128"/>
                <a:cs typeface="Meiryo UI" pitchFamily="50" charset="-128"/>
              </a:rPr>
              <a:t>）</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37" name="コンテンツ プレースホルダー 2"/>
          <p:cNvSpPr txBox="1">
            <a:spLocks/>
          </p:cNvSpPr>
          <p:nvPr/>
        </p:nvSpPr>
        <p:spPr>
          <a:xfrm>
            <a:off x="671548" y="1635709"/>
            <a:ext cx="9144000" cy="5559932"/>
          </a:xfrm>
          <a:prstGeom prst="rect">
            <a:avLst/>
          </a:prstGeom>
        </p:spPr>
        <p:txBody>
          <a:bodyPr>
            <a:noAutofit/>
          </a:bodyPr>
          <a:lstStyle>
            <a:lvl1pPr marL="342900" indent="-342900" algn="l" rtl="0" eaLnBrk="1" fontAlgn="base" hangingPunct="1">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a:lstStyle>
          <a:p>
            <a:pPr marL="541338">
              <a:spcBef>
                <a:spcPts val="600"/>
              </a:spcBef>
              <a:buFont typeface="Wingdings" panose="05000000000000000000" pitchFamily="2" charset="2"/>
              <a:buChar char="Ø"/>
            </a:pPr>
            <a:endParaRPr lang="en-US" altLang="ja-JP" sz="2400" kern="0" dirty="0" smtClean="0"/>
          </a:p>
          <a:p>
            <a:pPr marL="541338">
              <a:spcBef>
                <a:spcPts val="600"/>
              </a:spcBef>
              <a:buFont typeface="Wingdings" panose="05000000000000000000" pitchFamily="2" charset="2"/>
              <a:buChar char="Ø"/>
            </a:pPr>
            <a:endParaRPr lang="en-US" altLang="ja-JP" sz="2400" kern="0" dirty="0" smtClean="0"/>
          </a:p>
          <a:p>
            <a:pPr marL="541338">
              <a:spcBef>
                <a:spcPts val="600"/>
              </a:spcBef>
              <a:buFont typeface="Wingdings" panose="05000000000000000000" pitchFamily="2" charset="2"/>
              <a:buChar char="Ø"/>
            </a:pPr>
            <a:endParaRPr lang="en-US" altLang="ja-JP" sz="2400" kern="0" dirty="0" smtClean="0"/>
          </a:p>
          <a:p>
            <a:pPr marL="541338">
              <a:spcBef>
                <a:spcPts val="600"/>
              </a:spcBef>
              <a:buFont typeface="Wingdings" panose="05000000000000000000" pitchFamily="2" charset="2"/>
              <a:buChar char="Ø"/>
            </a:pPr>
            <a:endParaRPr lang="en-US" altLang="ja-JP" sz="2400" kern="0" dirty="0" smtClean="0"/>
          </a:p>
          <a:p>
            <a:pPr marL="541338">
              <a:spcBef>
                <a:spcPts val="600"/>
              </a:spcBef>
              <a:buFont typeface="Wingdings" panose="05000000000000000000" pitchFamily="2" charset="2"/>
              <a:buChar char="Ø"/>
            </a:pPr>
            <a:endParaRPr lang="en-US" altLang="ja-JP" sz="2400" kern="0" dirty="0" smtClean="0"/>
          </a:p>
          <a:p>
            <a:pPr marL="198438" indent="0">
              <a:spcBef>
                <a:spcPts val="600"/>
              </a:spcBef>
            </a:pPr>
            <a:endParaRPr lang="en-US" altLang="ja-JP" sz="2400" kern="0" dirty="0" smtClean="0"/>
          </a:p>
          <a:p>
            <a:pPr marL="541338">
              <a:spcBef>
                <a:spcPts val="600"/>
              </a:spcBef>
              <a:buFont typeface="Wingdings" panose="05000000000000000000" pitchFamily="2" charset="2"/>
              <a:buChar char="Ø"/>
            </a:pPr>
            <a:endParaRPr lang="en-US" altLang="ja-JP" sz="2400" kern="0" dirty="0" smtClean="0"/>
          </a:p>
          <a:p>
            <a:pPr marL="541338">
              <a:spcBef>
                <a:spcPts val="600"/>
              </a:spcBef>
              <a:buFont typeface="Wingdings" panose="05000000000000000000" pitchFamily="2" charset="2"/>
              <a:buChar char="Ø"/>
            </a:pPr>
            <a:endParaRPr lang="en-US" altLang="ja-JP" sz="2400" kern="0" dirty="0" smtClean="0"/>
          </a:p>
          <a:p>
            <a:pPr marL="541338">
              <a:spcBef>
                <a:spcPts val="1200"/>
              </a:spcBef>
              <a:buFont typeface="Wingdings" panose="05000000000000000000" pitchFamily="2" charset="2"/>
              <a:buChar char="Ø"/>
            </a:pPr>
            <a:endParaRPr lang="en-US" altLang="ja-JP" sz="2200" kern="0" dirty="0" smtClean="0"/>
          </a:p>
          <a:p>
            <a:pPr marL="541338">
              <a:spcBef>
                <a:spcPts val="1200"/>
              </a:spcBef>
              <a:buFont typeface="Wingdings" panose="05000000000000000000" pitchFamily="2" charset="2"/>
              <a:buChar char="Ø"/>
            </a:pPr>
            <a:endParaRPr lang="en-US" altLang="ja-JP" sz="2200" kern="0" dirty="0" smtClean="0"/>
          </a:p>
          <a:p>
            <a:pPr marL="541338">
              <a:spcBef>
                <a:spcPts val="0"/>
              </a:spcBef>
              <a:buFont typeface="Wingdings" panose="05000000000000000000" pitchFamily="2" charset="2"/>
              <a:buChar char="Ø"/>
            </a:pPr>
            <a:r>
              <a:rPr lang="en-US" altLang="ja-JP" sz="2200" kern="0" dirty="0" smtClean="0"/>
              <a:t>167</a:t>
            </a:r>
            <a:r>
              <a:rPr lang="ja-JP" altLang="en-US" sz="2200" kern="0" dirty="0" smtClean="0"/>
              <a:t>社の中で日本企業は、</a:t>
            </a:r>
            <a:r>
              <a:rPr lang="ja-JP" altLang="en-US" sz="2200" kern="0" dirty="0" smtClean="0">
                <a:solidFill>
                  <a:srgbClr val="FF0000"/>
                </a:solidFill>
              </a:rPr>
              <a:t>ダイキン工業、日立製作所、本田技研工業、</a:t>
            </a:r>
            <a:r>
              <a:rPr lang="en-US" altLang="ja-JP" sz="2200" kern="0" dirty="0" smtClean="0">
                <a:solidFill>
                  <a:srgbClr val="FF0000"/>
                </a:solidFill>
              </a:rPr>
              <a:t>ENEO</a:t>
            </a:r>
            <a:r>
              <a:rPr lang="en-US" altLang="ja-JP" sz="2200" kern="0" dirty="0">
                <a:solidFill>
                  <a:srgbClr val="FF0000"/>
                </a:solidFill>
              </a:rPr>
              <a:t>S</a:t>
            </a:r>
            <a:r>
              <a:rPr lang="ja-JP" altLang="en-US" sz="2200" kern="0" dirty="0" smtClean="0">
                <a:solidFill>
                  <a:srgbClr val="FF0000"/>
                </a:solidFill>
              </a:rPr>
              <a:t>ホールディングス</a:t>
            </a:r>
            <a:r>
              <a:rPr lang="ja-JP" altLang="en-US" sz="2200" kern="0" dirty="0">
                <a:solidFill>
                  <a:srgbClr val="FF0000"/>
                </a:solidFill>
              </a:rPr>
              <a:t>株式会社</a:t>
            </a:r>
            <a:r>
              <a:rPr lang="ja-JP" altLang="en-US" sz="2200" kern="0" dirty="0" smtClean="0">
                <a:solidFill>
                  <a:srgbClr val="FF0000"/>
                </a:solidFill>
              </a:rPr>
              <a:t>、日本</a:t>
            </a:r>
            <a:r>
              <a:rPr lang="ja-JP" altLang="en-US" sz="2200" kern="0" dirty="0">
                <a:solidFill>
                  <a:srgbClr val="FF0000"/>
                </a:solidFill>
              </a:rPr>
              <a:t>製鉄</a:t>
            </a:r>
            <a:r>
              <a:rPr lang="ja-JP" altLang="en-US" sz="2200" kern="0" dirty="0" smtClean="0">
                <a:solidFill>
                  <a:srgbClr val="FF0000"/>
                </a:solidFill>
              </a:rPr>
              <a:t>、日産自動車、パナソニック、スズキ、東レ、トヨタ自動車</a:t>
            </a:r>
            <a:r>
              <a:rPr lang="ja-JP" altLang="en-US" sz="2200" kern="0" dirty="0" smtClean="0"/>
              <a:t>の</a:t>
            </a:r>
            <a:r>
              <a:rPr lang="en-US" altLang="ja-JP" sz="2200" kern="0" dirty="0" smtClean="0"/>
              <a:t>10</a:t>
            </a:r>
            <a:r>
              <a:rPr lang="ja-JP" altLang="en-US" sz="2200" kern="0" dirty="0" smtClean="0"/>
              <a:t>社（</a:t>
            </a:r>
            <a:r>
              <a:rPr lang="en-US" altLang="ja-JP" sz="2200" kern="0" dirty="0" smtClean="0"/>
              <a:t>2021</a:t>
            </a:r>
            <a:r>
              <a:rPr lang="ja-JP" altLang="en-US" sz="2200" kern="0" dirty="0" smtClean="0"/>
              <a:t>年</a:t>
            </a:r>
            <a:r>
              <a:rPr lang="en-US" altLang="ja-JP" sz="2200" kern="0" dirty="0"/>
              <a:t>3</a:t>
            </a:r>
            <a:r>
              <a:rPr lang="ja-JP" altLang="en-US" sz="2200" kern="0" dirty="0" smtClean="0"/>
              <a:t>月時点）。</a:t>
            </a:r>
            <a:endParaRPr lang="en-US" altLang="ja-JP" sz="2400" kern="0" dirty="0" smtClean="0"/>
          </a:p>
        </p:txBody>
      </p:sp>
    </p:spTree>
    <p:extLst>
      <p:ext uri="{BB962C8B-B14F-4D97-AF65-F5344CB8AC3E}">
        <p14:creationId xmlns:p14="http://schemas.microsoft.com/office/powerpoint/2010/main" val="106260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投資家対応のために</a:t>
            </a:r>
            <a:r>
              <a:rPr kumimoji="1" lang="en-US" altLang="ja-JP" sz="2300" dirty="0" smtClean="0"/>
              <a:t>SBT</a:t>
            </a:r>
            <a:r>
              <a:rPr kumimoji="1" lang="ja-JP" altLang="en-US" sz="2300" dirty="0" smtClean="0"/>
              <a:t>設定を行った事例</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に取り組むメリット①対投資家</a:t>
            </a:r>
            <a:endParaRPr kumimoji="1" lang="ja-JP" altLang="en-US" dirty="0"/>
          </a:p>
        </p:txBody>
      </p:sp>
      <p:sp>
        <p:nvSpPr>
          <p:cNvPr id="5"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dirty="0" smtClean="0"/>
              <a:t>SBT</a:t>
            </a:r>
            <a:r>
              <a:rPr lang="ja-JP" altLang="en-US" dirty="0" smtClean="0"/>
              <a:t>認定により投資家からの気候変動対策に対する考え方、持続可能な企業であることをアピールできる</a:t>
            </a:r>
            <a:endParaRPr lang="ja-JP" altLang="en-US" dirty="0"/>
          </a:p>
        </p:txBody>
      </p:sp>
      <p:sp>
        <p:nvSpPr>
          <p:cNvPr id="38" name="テキスト ボックス 37"/>
          <p:cNvSpPr txBox="1"/>
          <p:nvPr/>
        </p:nvSpPr>
        <p:spPr>
          <a:xfrm>
            <a:off x="593725" y="3333715"/>
            <a:ext cx="9454947" cy="2246769"/>
          </a:xfrm>
          <a:prstGeom prst="rect">
            <a:avLst/>
          </a:prstGeom>
          <a:noFill/>
          <a:ln>
            <a:solidFill>
              <a:sysClr val="windowText" lastClr="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Meiryo UI" panose="020B0604030504040204" pitchFamily="50" charset="-128"/>
                <a:cs typeface="Meiryo UI" panose="020B0604030504040204" pitchFamily="50" charset="-128"/>
              </a:rPr>
              <a:t>　「私たちの目標が承認されることは、間違いなく、私たちの評判と投資家との関係を良いものにしてくれます。長期的な投資の見通しは、今、一層良くなっています。</a:t>
            </a:r>
            <a:r>
              <a:rPr kumimoji="0" lang="ja-JP" altLang="en-US" sz="2000" b="1" i="0" u="sng" strike="noStrike" kern="0" cap="none" spc="0" normalizeH="0" baseline="0" noProof="0" dirty="0" smtClean="0">
                <a:ln>
                  <a:noFill/>
                </a:ln>
                <a:solidFill>
                  <a:prstClr val="black"/>
                </a:solidFill>
                <a:effectLst/>
                <a:uLnTx/>
                <a:uFillTx/>
                <a:latin typeface="Meiryo UI" panose="020B0604030504040204" pitchFamily="50" charset="-128"/>
                <a:cs typeface="Meiryo UI" panose="020B0604030504040204" pitchFamily="50" charset="-128"/>
              </a:rPr>
              <a:t>最新の科学に沿って目標を更新し続ける限り、私たちの目標は、今後</a:t>
            </a:r>
            <a:r>
              <a:rPr kumimoji="0" lang="en-US" altLang="ja-JP" sz="2000" b="1" i="0" u="sng" strike="noStrike" kern="0" cap="none" spc="0" normalizeH="0" baseline="0" noProof="0" dirty="0" smtClean="0">
                <a:ln>
                  <a:noFill/>
                </a:ln>
                <a:solidFill>
                  <a:prstClr val="black"/>
                </a:solidFill>
                <a:effectLst/>
                <a:uLnTx/>
                <a:uFillTx/>
                <a:latin typeface="Meiryo UI" panose="020B0604030504040204" pitchFamily="50" charset="-128"/>
                <a:cs typeface="Meiryo UI" panose="020B0604030504040204" pitchFamily="50" charset="-128"/>
              </a:rPr>
              <a:t>50</a:t>
            </a:r>
            <a:r>
              <a:rPr kumimoji="0" lang="ja-JP" altLang="en-US" sz="2000" b="1" i="0" u="sng" strike="noStrike" kern="0" cap="none" spc="0" normalizeH="0" baseline="0" noProof="0" dirty="0" smtClean="0">
                <a:ln>
                  <a:noFill/>
                </a:ln>
                <a:solidFill>
                  <a:prstClr val="black"/>
                </a:solidFill>
                <a:effectLst/>
                <a:uLnTx/>
                <a:uFillTx/>
                <a:latin typeface="Meiryo UI" panose="020B0604030504040204" pitchFamily="50" charset="-128"/>
                <a:cs typeface="Meiryo UI" panose="020B0604030504040204" pitchFamily="50" charset="-128"/>
              </a:rPr>
              <a:t>年、投資家の要求に対して私たちの事業を確実なものとしてくれます。</a:t>
            </a:r>
            <a:r>
              <a:rPr kumimoji="0" lang="ja-JP" altLang="en-US" sz="2000" b="0" i="0" u="none" strike="noStrike" kern="0" cap="none" spc="0" normalizeH="0" baseline="0" noProof="0" dirty="0" smtClean="0">
                <a:ln>
                  <a:noFill/>
                </a:ln>
                <a:solidFill>
                  <a:prstClr val="black"/>
                </a:solidFill>
                <a:effectLst/>
                <a:uLnTx/>
                <a:uFillTx/>
                <a:latin typeface="Meiryo UI" panose="020B0604030504040204" pitchFamily="50" charset="-128"/>
                <a:cs typeface="Meiryo UI" panose="020B0604030504040204" pitchFamily="50" charset="-128"/>
              </a:rPr>
              <a:t>サステナビリティチームには、弊社の取組を聞きたいという投資家からの電話が日々増えています。独自の</a:t>
            </a:r>
            <a:r>
              <a:rPr kumimoji="0" lang="en-US" altLang="ja-JP" sz="2000" b="0" i="0" u="none" strike="noStrike" kern="0" cap="none" spc="0" normalizeH="0" baseline="0" noProof="0" dirty="0" smtClean="0">
                <a:ln>
                  <a:noFill/>
                </a:ln>
                <a:solidFill>
                  <a:prstClr val="black"/>
                </a:solidFill>
                <a:effectLst/>
                <a:uLnTx/>
                <a:uFillTx/>
                <a:latin typeface="Meiryo UI" panose="020B0604030504040204" pitchFamily="50" charset="-128"/>
                <a:cs typeface="Meiryo UI" panose="020B0604030504040204" pitchFamily="50" charset="-128"/>
              </a:rPr>
              <a:t>SBT</a:t>
            </a:r>
            <a:r>
              <a:rPr kumimoji="0" lang="ja-JP" altLang="en-US" sz="2000" b="0" i="0" u="none" strike="noStrike" kern="0" cap="none" spc="0" normalizeH="0" baseline="0" noProof="0" dirty="0" smtClean="0">
                <a:ln>
                  <a:noFill/>
                </a:ln>
                <a:solidFill>
                  <a:prstClr val="black"/>
                </a:solidFill>
                <a:effectLst/>
                <a:uLnTx/>
                <a:uFillTx/>
                <a:latin typeface="Meiryo UI" panose="020B0604030504040204" pitchFamily="50" charset="-128"/>
                <a:cs typeface="Meiryo UI" panose="020B0604030504040204" pitchFamily="50" charset="-128"/>
              </a:rPr>
              <a:t>設定を考えている企業もあれば、目標設定を投資する企業の必須要件にしようと考えている企業もあります。」（ランド・セキュリティーズ　エネルギー部門長、トム・ビルネ氏）</a:t>
            </a:r>
          </a:p>
        </p:txBody>
      </p:sp>
      <p:sp>
        <p:nvSpPr>
          <p:cNvPr id="39"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dirty="0">
                <a:solidFill>
                  <a:srgbClr val="000000"/>
                </a:solidFill>
                <a:latin typeface="Meiryo UI"/>
                <a:ea typeface="Meiryo UI"/>
                <a:cs typeface="Meiryo UI" pitchFamily="50" charset="-128"/>
              </a:rPr>
              <a:t>[</a:t>
            </a:r>
            <a:r>
              <a:rPr lang="ja-JP" altLang="en-US" sz="1100" dirty="0">
                <a:solidFill>
                  <a:srgbClr val="000000"/>
                </a:solidFill>
                <a:latin typeface="Meiryo UI"/>
                <a:ea typeface="Meiryo UI"/>
                <a:cs typeface="Meiryo UI" pitchFamily="50" charset="-128"/>
              </a:rPr>
              <a:t>出所</a:t>
            </a:r>
            <a:r>
              <a:rPr lang="en-US" altLang="ja-JP" sz="1100" dirty="0">
                <a:solidFill>
                  <a:srgbClr val="000000"/>
                </a:solidFill>
                <a:latin typeface="Meiryo UI"/>
                <a:ea typeface="Meiryo UI"/>
                <a:cs typeface="Meiryo UI" pitchFamily="50" charset="-128"/>
              </a:rPr>
              <a:t>]Science Based Targets</a:t>
            </a:r>
            <a:r>
              <a:rPr lang="ja-JP" altLang="en-US" sz="1100" dirty="0">
                <a:solidFill>
                  <a:srgbClr val="000000"/>
                </a:solidFill>
                <a:latin typeface="Meiryo UI"/>
                <a:ea typeface="Meiryo UI"/>
                <a:cs typeface="Meiryo UI" pitchFamily="50" charset="-128"/>
              </a:rPr>
              <a:t>ホームページ　</a:t>
            </a:r>
            <a:r>
              <a:rPr lang="en-US" altLang="ja-JP" sz="1100" dirty="0">
                <a:solidFill>
                  <a:srgbClr val="000000"/>
                </a:solidFill>
                <a:latin typeface="Meiryo UI"/>
                <a:ea typeface="Meiryo UI"/>
                <a:cs typeface="Meiryo UI" pitchFamily="50" charset="-128"/>
              </a:rPr>
              <a:t>Science-based Target Setting Manual Version4.0(https://sciencebasedtargets.org/wp-content/uploads/2017/04/SBTi-manual.pdf)</a:t>
            </a:r>
            <a:r>
              <a:rPr lang="ja-JP" altLang="en-US" sz="1100" dirty="0" smtClean="0">
                <a:solidFill>
                  <a:srgbClr val="000000"/>
                </a:solidFill>
                <a:latin typeface="Meiryo UI"/>
                <a:ea typeface="Meiryo UI"/>
                <a:cs typeface="Meiryo UI" pitchFamily="50" charset="-128"/>
              </a:rPr>
              <a:t>より作成</a:t>
            </a:r>
            <a:endParaRPr lang="ja-JP" altLang="en-US" sz="1100" dirty="0">
              <a:solidFill>
                <a:srgbClr val="000000"/>
              </a:solidFill>
              <a:latin typeface="Meiryo UI"/>
              <a:ea typeface="Meiryo UI"/>
              <a:cs typeface="Meiryo UI" pitchFamily="50" charset="-128"/>
            </a:endParaRPr>
          </a:p>
        </p:txBody>
      </p:sp>
      <p:sp>
        <p:nvSpPr>
          <p:cNvPr id="40" name="正方形/長方形 39"/>
          <p:cNvSpPr/>
          <p:nvPr/>
        </p:nvSpPr>
        <p:spPr bwMode="auto">
          <a:xfrm>
            <a:off x="593725" y="2372541"/>
            <a:ext cx="9454948" cy="864096"/>
          </a:xfrm>
          <a:prstGeom prst="rect">
            <a:avLst/>
          </a:prstGeom>
          <a:no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dirty="0" smtClean="0">
                <a:ln>
                  <a:noFill/>
                </a:ln>
                <a:solidFill>
                  <a:schemeClr val="tx1"/>
                </a:solidFill>
                <a:effectLst/>
                <a:latin typeface="+mn-ea"/>
                <a:ea typeface="+mn-ea"/>
              </a:rPr>
              <a:t>SBT</a:t>
            </a:r>
            <a:r>
              <a:rPr kumimoji="1" lang="ja-JP" altLang="en-US" sz="2600" b="0" i="0" u="none" strike="noStrike" cap="none" normalizeH="0" baseline="0" dirty="0" smtClean="0">
                <a:ln>
                  <a:noFill/>
                </a:ln>
                <a:solidFill>
                  <a:schemeClr val="tx1"/>
                </a:solidFill>
                <a:effectLst/>
                <a:latin typeface="+mn-ea"/>
                <a:ea typeface="+mn-ea"/>
              </a:rPr>
              <a:t>認定を取得した企業の声</a:t>
            </a:r>
            <a:endParaRPr kumimoji="1" lang="en-US" altLang="ja-JP" sz="2600" b="0" i="0" u="none" strike="noStrike" cap="none" normalizeH="0" baseline="0" dirty="0" smtClean="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mn-ea"/>
                <a:ea typeface="+mn-ea"/>
              </a:rPr>
              <a:t>＜ランド・セキュリティーズ（英国の不動産業）の場合＞</a:t>
            </a:r>
          </a:p>
        </p:txBody>
      </p:sp>
    </p:spTree>
    <p:extLst>
      <p:ext uri="{BB962C8B-B14F-4D97-AF65-F5344CB8AC3E}">
        <p14:creationId xmlns:p14="http://schemas.microsoft.com/office/powerpoint/2010/main" val="192243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dirty="0">
                <a:solidFill>
                  <a:schemeClr val="bg1"/>
                </a:solidFill>
                <a:latin typeface="Meiryo UI" panose="020B0604030504040204" pitchFamily="50" charset="-128"/>
                <a:ea typeface="Meiryo UI" panose="020B0604030504040204" pitchFamily="50" charset="-128"/>
                <a:cs typeface="+mj-cs"/>
              </a:rPr>
              <a:t>目次</a:t>
            </a:r>
          </a:p>
        </p:txBody>
      </p:sp>
      <p:sp>
        <p:nvSpPr>
          <p:cNvPr id="12" name="コンテンツ プレースホルダー 2">
            <a:extLst>
              <a:ext uri="{FF2B5EF4-FFF2-40B4-BE49-F238E27FC236}">
                <a16:creationId xmlns="" xmlns:a16="http://schemas.microsoft.com/office/drawing/2014/main" id="{0CC6552F-B335-4194-8A09-DE912BC041A4}"/>
              </a:ext>
            </a:extLst>
          </p:cNvPr>
          <p:cNvSpPr txBox="1">
            <a:spLocks/>
          </p:cNvSpPr>
          <p:nvPr/>
        </p:nvSpPr>
        <p:spPr>
          <a:xfrm>
            <a:off x="1094661" y="2309995"/>
            <a:ext cx="8064820"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buClr>
                <a:schemeClr val="bg2"/>
              </a:buClr>
              <a:defRPr/>
            </a:pPr>
            <a:r>
              <a:rPr lang="ja-JP" altLang="en-US" sz="2000" dirty="0">
                <a:solidFill>
                  <a:sysClr val="windowText" lastClr="000000"/>
                </a:solidFill>
              </a:rPr>
              <a:t>第１部 </a:t>
            </a:r>
            <a:r>
              <a:rPr lang="en-US" altLang="ja-JP" sz="2000" dirty="0">
                <a:solidFill>
                  <a:sysClr val="windowText" lastClr="000000"/>
                </a:solidFill>
              </a:rPr>
              <a:t>SBT</a:t>
            </a:r>
            <a:r>
              <a:rPr lang="ja-JP" altLang="en-US" sz="2000" dirty="0">
                <a:solidFill>
                  <a:sysClr val="windowText" lastClr="000000"/>
                </a:solidFill>
              </a:rPr>
              <a:t>の概要</a:t>
            </a:r>
          </a:p>
          <a:p>
            <a:pPr marL="342900" lvl="0" indent="-342900">
              <a:buClr>
                <a:schemeClr val="bg2"/>
              </a:buClr>
              <a:buFont typeface="+mj-lt"/>
              <a:buAutoNum type="arabicPeriod"/>
              <a:defRPr/>
            </a:pPr>
            <a:r>
              <a:rPr lang="en-US" altLang="ja-JP" dirty="0">
                <a:solidFill>
                  <a:sysClr val="windowText" lastClr="000000"/>
                </a:solidFill>
              </a:rPr>
              <a:t>SBT</a:t>
            </a:r>
            <a:r>
              <a:rPr lang="ja-JP" altLang="en-US" dirty="0">
                <a:solidFill>
                  <a:sysClr val="windowText" lastClr="000000"/>
                </a:solidFill>
              </a:rPr>
              <a:t>とは？</a:t>
            </a:r>
          </a:p>
          <a:p>
            <a:pPr marL="342900" lvl="0" indent="-342900">
              <a:buClr>
                <a:schemeClr val="bg2"/>
              </a:buClr>
              <a:buFont typeface="+mj-lt"/>
              <a:buAutoNum type="arabicPeriod"/>
              <a:defRPr/>
            </a:pPr>
            <a:r>
              <a:rPr lang="en-US" altLang="ja-JP" dirty="0">
                <a:solidFill>
                  <a:sysClr val="windowText" lastClr="000000"/>
                </a:solidFill>
              </a:rPr>
              <a:t>SBT</a:t>
            </a:r>
            <a:r>
              <a:rPr lang="ja-JP" altLang="en-US" dirty="0">
                <a:solidFill>
                  <a:sysClr val="windowText" lastClr="000000"/>
                </a:solidFill>
              </a:rPr>
              <a:t>の運営機関</a:t>
            </a:r>
          </a:p>
          <a:p>
            <a:pPr marL="342900" lvl="0" indent="-342900">
              <a:buClr>
                <a:schemeClr val="bg2"/>
              </a:buClr>
              <a:buFont typeface="+mj-lt"/>
              <a:buAutoNum type="arabicPeriod"/>
              <a:defRPr/>
            </a:pPr>
            <a:r>
              <a:rPr lang="en-US" altLang="ja-JP" dirty="0">
                <a:solidFill>
                  <a:sysClr val="windowText" lastClr="000000"/>
                </a:solidFill>
              </a:rPr>
              <a:t>SBT</a:t>
            </a:r>
            <a:r>
              <a:rPr lang="ja-JP" altLang="en-US" dirty="0">
                <a:solidFill>
                  <a:sysClr val="windowText" lastClr="000000"/>
                </a:solidFill>
              </a:rPr>
              <a:t>に取組むメリット</a:t>
            </a:r>
          </a:p>
          <a:p>
            <a:pPr marL="342900" lvl="0" indent="-342900">
              <a:buClr>
                <a:schemeClr val="bg2"/>
              </a:buClr>
              <a:buFont typeface="+mj-lt"/>
              <a:buAutoNum type="arabicPeriod"/>
              <a:defRPr/>
            </a:pPr>
            <a:r>
              <a:rPr lang="en-US" altLang="ja-JP" dirty="0">
                <a:solidFill>
                  <a:sysClr val="windowText" lastClr="000000"/>
                </a:solidFill>
              </a:rPr>
              <a:t>SBT</a:t>
            </a:r>
            <a:r>
              <a:rPr lang="ja-JP" altLang="en-US" dirty="0">
                <a:solidFill>
                  <a:sysClr val="windowText" lastClr="000000"/>
                </a:solidFill>
              </a:rPr>
              <a:t>参加企業</a:t>
            </a:r>
          </a:p>
          <a:p>
            <a:pPr marL="342900" lvl="0" indent="-342900">
              <a:buClr>
                <a:schemeClr val="bg2"/>
              </a:buClr>
              <a:buFont typeface="+mj-lt"/>
              <a:buAutoNum type="arabicPeriod"/>
              <a:defRPr/>
            </a:pPr>
            <a:r>
              <a:rPr lang="ja-JP" altLang="en-US" dirty="0">
                <a:solidFill>
                  <a:sysClr val="windowText" lastClr="000000"/>
                </a:solidFill>
              </a:rPr>
              <a:t>環境省</a:t>
            </a:r>
            <a:r>
              <a:rPr lang="en-US" altLang="ja-JP" dirty="0">
                <a:solidFill>
                  <a:sysClr val="windowText" lastClr="000000"/>
                </a:solidFill>
              </a:rPr>
              <a:t>SBT</a:t>
            </a:r>
            <a:r>
              <a:rPr lang="ja-JP" altLang="en-US" dirty="0">
                <a:solidFill>
                  <a:sysClr val="windowText" lastClr="000000"/>
                </a:solidFill>
              </a:rPr>
              <a:t>設定支援事業</a:t>
            </a:r>
          </a:p>
          <a:p>
            <a:pPr lvl="0">
              <a:buClr>
                <a:schemeClr val="bg2"/>
              </a:buClr>
              <a:defRPr/>
            </a:pPr>
            <a:r>
              <a:rPr lang="ja-JP" altLang="en-US" sz="2000" dirty="0">
                <a:solidFill>
                  <a:sysClr val="windowText" lastClr="000000"/>
                </a:solidFill>
              </a:rPr>
              <a:t>第２部 </a:t>
            </a:r>
            <a:r>
              <a:rPr lang="en-US" altLang="ja-JP" sz="2000" dirty="0">
                <a:solidFill>
                  <a:sysClr val="windowText" lastClr="000000"/>
                </a:solidFill>
              </a:rPr>
              <a:t>SBT</a:t>
            </a:r>
            <a:r>
              <a:rPr lang="ja-JP" altLang="en-US" sz="2000" dirty="0">
                <a:solidFill>
                  <a:sysClr val="windowText" lastClr="000000"/>
                </a:solidFill>
              </a:rPr>
              <a:t>の設定</a:t>
            </a:r>
          </a:p>
          <a:p>
            <a:pPr marL="342900" lvl="0" indent="-342900">
              <a:buClr>
                <a:schemeClr val="bg2"/>
              </a:buClr>
              <a:buFont typeface="+mj-lt"/>
              <a:buAutoNum type="arabicPeriod" startAt="6"/>
              <a:defRPr/>
            </a:pPr>
            <a:r>
              <a:rPr lang="en-US" altLang="ja-JP" dirty="0">
                <a:solidFill>
                  <a:sysClr val="windowText" lastClr="000000"/>
                </a:solidFill>
              </a:rPr>
              <a:t>SBT</a:t>
            </a:r>
            <a:r>
              <a:rPr lang="ja-JP" altLang="en-US" dirty="0">
                <a:solidFill>
                  <a:sysClr val="windowText" lastClr="000000"/>
                </a:solidFill>
              </a:rPr>
              <a:t>の手続き</a:t>
            </a:r>
          </a:p>
          <a:p>
            <a:pPr marL="342900" lvl="0" indent="-342900">
              <a:buClr>
                <a:schemeClr val="bg2"/>
              </a:buClr>
              <a:buFont typeface="+mj-lt"/>
              <a:buAutoNum type="arabicPeriod" startAt="6"/>
              <a:defRPr/>
            </a:pPr>
            <a:r>
              <a:rPr lang="en-US" altLang="ja-JP" dirty="0">
                <a:solidFill>
                  <a:sysClr val="windowText" lastClr="000000"/>
                </a:solidFill>
              </a:rPr>
              <a:t>SBT</a:t>
            </a:r>
            <a:r>
              <a:rPr lang="ja-JP" altLang="en-US" dirty="0">
                <a:solidFill>
                  <a:sysClr val="windowText" lastClr="000000"/>
                </a:solidFill>
              </a:rPr>
              <a:t>の認定基準</a:t>
            </a:r>
          </a:p>
          <a:p>
            <a:pPr marL="342900" lvl="0" indent="-342900">
              <a:buClr>
                <a:schemeClr val="bg2"/>
              </a:buClr>
              <a:buFont typeface="+mj-lt"/>
              <a:buAutoNum type="arabicPeriod" startAt="6"/>
              <a:defRPr/>
            </a:pPr>
            <a:r>
              <a:rPr lang="en-US" altLang="ja-JP" dirty="0">
                <a:solidFill>
                  <a:sysClr val="windowText" lastClr="000000"/>
                </a:solidFill>
              </a:rPr>
              <a:t>SBT</a:t>
            </a:r>
            <a:r>
              <a:rPr lang="ja-JP" altLang="en-US" dirty="0">
                <a:solidFill>
                  <a:sysClr val="windowText" lastClr="000000"/>
                </a:solidFill>
              </a:rPr>
              <a:t>の設定手法</a:t>
            </a:r>
          </a:p>
        </p:txBody>
      </p:sp>
      <p:sp>
        <p:nvSpPr>
          <p:cNvPr id="13" name="コンテンツ プレースホルダー 2">
            <a:extLst>
              <a:ext uri="{FF2B5EF4-FFF2-40B4-BE49-F238E27FC236}">
                <a16:creationId xmlns="" xmlns:a16="http://schemas.microsoft.com/office/drawing/2014/main" id="{0CC6552F-B335-4194-8A09-DE912BC041A4}"/>
              </a:ext>
            </a:extLst>
          </p:cNvPr>
          <p:cNvSpPr txBox="1">
            <a:spLocks/>
          </p:cNvSpPr>
          <p:nvPr/>
        </p:nvSpPr>
        <p:spPr>
          <a:xfrm>
            <a:off x="6644688" y="2309995"/>
            <a:ext cx="85603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endParaRPr lang="en-US" altLang="ja-JP" dirty="0"/>
          </a:p>
          <a:p>
            <a:pPr algn="r"/>
            <a:r>
              <a:rPr lang="en-US" altLang="ja-JP" dirty="0"/>
              <a:t>3</a:t>
            </a:r>
          </a:p>
          <a:p>
            <a:pPr algn="r"/>
            <a:r>
              <a:rPr lang="en-US" altLang="ja-JP" dirty="0"/>
              <a:t>7</a:t>
            </a:r>
          </a:p>
          <a:p>
            <a:pPr algn="r"/>
            <a:r>
              <a:rPr lang="en-US" altLang="ja-JP" dirty="0"/>
              <a:t>11</a:t>
            </a:r>
          </a:p>
          <a:p>
            <a:pPr algn="r"/>
            <a:r>
              <a:rPr lang="en-US" altLang="ja-JP" dirty="0"/>
              <a:t>38</a:t>
            </a:r>
          </a:p>
          <a:p>
            <a:pPr algn="r"/>
            <a:r>
              <a:rPr lang="en-US" altLang="ja-JP" dirty="0" smtClean="0"/>
              <a:t>7</a:t>
            </a:r>
            <a:r>
              <a:rPr lang="en-US" altLang="ja-JP" dirty="0"/>
              <a:t>8</a:t>
            </a:r>
          </a:p>
          <a:p>
            <a:pPr algn="r"/>
            <a:endParaRPr lang="en-US" altLang="ja-JP" dirty="0"/>
          </a:p>
          <a:p>
            <a:pPr algn="r"/>
            <a:r>
              <a:rPr lang="en-US" altLang="ja-JP" dirty="0" smtClean="0"/>
              <a:t>9</a:t>
            </a:r>
            <a:r>
              <a:rPr lang="en-US" altLang="ja-JP" dirty="0"/>
              <a:t>2</a:t>
            </a:r>
          </a:p>
          <a:p>
            <a:pPr algn="r"/>
            <a:r>
              <a:rPr lang="en-US" altLang="ja-JP" dirty="0" smtClean="0"/>
              <a:t>10</a:t>
            </a:r>
            <a:r>
              <a:rPr lang="en-US" altLang="ja-JP" dirty="0"/>
              <a:t>0</a:t>
            </a:r>
          </a:p>
          <a:p>
            <a:pPr algn="r"/>
            <a:r>
              <a:rPr lang="en-US" altLang="ja-JP" dirty="0" smtClean="0"/>
              <a:t>130</a:t>
            </a:r>
            <a:endParaRPr lang="ja-JP" altLang="en-US" dirty="0"/>
          </a:p>
        </p:txBody>
      </p:sp>
      <p:sp>
        <p:nvSpPr>
          <p:cNvPr id="14" name="コンテンツ プレースホルダー 2">
            <a:extLst>
              <a:ext uri="{FF2B5EF4-FFF2-40B4-BE49-F238E27FC236}">
                <a16:creationId xmlns="" xmlns:a16="http://schemas.microsoft.com/office/drawing/2014/main" id="{0CC6552F-B335-4194-8A09-DE912BC041A4}"/>
              </a:ext>
            </a:extLst>
          </p:cNvPr>
          <p:cNvSpPr txBox="1">
            <a:spLocks/>
          </p:cNvSpPr>
          <p:nvPr/>
        </p:nvSpPr>
        <p:spPr>
          <a:xfrm>
            <a:off x="2316480" y="2309995"/>
            <a:ext cx="4693536"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endParaRPr lang="en-US" altLang="ja-JP" sz="2000" dirty="0"/>
          </a:p>
          <a:p>
            <a:pPr algn="r"/>
            <a:r>
              <a:rPr lang="ja-JP" altLang="en-US" dirty="0"/>
              <a:t>　・　・　・　・　・　・　・　・　・　・　・　・　・　・　・　・</a:t>
            </a:r>
            <a:endParaRPr lang="en-US" altLang="ja-JP" dirty="0"/>
          </a:p>
          <a:p>
            <a:pPr algn="r"/>
            <a:r>
              <a:rPr lang="ja-JP" altLang="en-US" dirty="0"/>
              <a:t>・　・　・　・　・　・　・　・　・　・　・　・　・　・ </a:t>
            </a:r>
            <a:endParaRPr lang="en-US" altLang="ja-JP" dirty="0"/>
          </a:p>
          <a:p>
            <a:pPr algn="r"/>
            <a:r>
              <a:rPr lang="ja-JP" altLang="en-US" dirty="0"/>
              <a:t>・　・　・　・　・　・　・　・　・　・　・　・　・</a:t>
            </a:r>
            <a:endParaRPr lang="en-US" altLang="ja-JP" dirty="0"/>
          </a:p>
          <a:p>
            <a:pPr algn="r"/>
            <a:r>
              <a:rPr lang="ja-JP" altLang="en-US" dirty="0"/>
              <a:t>・　・　・　・　・　・　・　・　・　・　・　・　・　・　・</a:t>
            </a:r>
            <a:endParaRPr lang="en-US" altLang="ja-JP" dirty="0"/>
          </a:p>
          <a:p>
            <a:pPr algn="r"/>
            <a:r>
              <a:rPr lang="ja-JP" altLang="en-US" dirty="0"/>
              <a:t>　・　・　・　・　・　・　・　・　・　・</a:t>
            </a:r>
            <a:endParaRPr lang="en-US" altLang="ja-JP" dirty="0"/>
          </a:p>
          <a:p>
            <a:pPr algn="r"/>
            <a:endParaRPr lang="en-US" altLang="ja-JP" sz="2000" dirty="0"/>
          </a:p>
          <a:p>
            <a:pPr algn="r"/>
            <a:r>
              <a:rPr lang="ja-JP" altLang="en-US" dirty="0"/>
              <a:t>・　・　・　・　・　・　・　・　・　・　・　・　・　・　・</a:t>
            </a:r>
            <a:endParaRPr lang="en-US" altLang="ja-JP" dirty="0"/>
          </a:p>
          <a:p>
            <a:pPr algn="r"/>
            <a:r>
              <a:rPr lang="ja-JP" altLang="en-US" dirty="0"/>
              <a:t>　・　・　・　・　・　・　・　・　・　・　・　・　・　・</a:t>
            </a:r>
            <a:endParaRPr lang="en-US" altLang="ja-JP" dirty="0"/>
          </a:p>
          <a:p>
            <a:pPr algn="r"/>
            <a:r>
              <a:rPr lang="ja-JP" altLang="en-US" dirty="0"/>
              <a:t>　・　・　・　・　・　・　・　・　・　・　・　・　・　・</a:t>
            </a:r>
            <a:endParaRPr lang="en-US" altLang="ja-JP" dirty="0"/>
          </a:p>
        </p:txBody>
      </p:sp>
    </p:spTree>
    <p:extLst>
      <p:ext uri="{BB962C8B-B14F-4D97-AF65-F5344CB8AC3E}">
        <p14:creationId xmlns:p14="http://schemas.microsoft.com/office/powerpoint/2010/main" val="2001606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企業事例　－</a:t>
            </a:r>
            <a:r>
              <a:rPr kumimoji="1" lang="en-US" altLang="ja-JP" sz="2300" dirty="0" smtClean="0"/>
              <a:t>Land</a:t>
            </a:r>
            <a:r>
              <a:rPr kumimoji="1" lang="ja-JP" altLang="en-US" sz="2300" dirty="0" smtClean="0"/>
              <a:t> </a:t>
            </a:r>
            <a:r>
              <a:rPr kumimoji="1" lang="en-US" altLang="ja-JP" sz="2300" dirty="0" smtClean="0"/>
              <a:t>Securities</a:t>
            </a:r>
            <a:r>
              <a:rPr kumimoji="1" lang="ja-JP" altLang="en-US" sz="2300" dirty="0" smtClean="0"/>
              <a:t>－</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に取り組むメリット①対投資家</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813761765"/>
              </p:ext>
            </p:extLst>
          </p:nvPr>
        </p:nvGraphicFramePr>
        <p:xfrm>
          <a:off x="495258" y="1369300"/>
          <a:ext cx="9638185" cy="2252238"/>
        </p:xfrm>
        <a:graphic>
          <a:graphicData uri="http://schemas.openxmlformats.org/drawingml/2006/table">
            <a:tbl>
              <a:tblPr firstRow="1" bandRow="1"/>
              <a:tblGrid>
                <a:gridCol w="692969">
                  <a:extLst>
                    <a:ext uri="{9D8B030D-6E8A-4147-A177-3AD203B41FA5}">
                      <a16:colId xmlns="" xmlns:a16="http://schemas.microsoft.com/office/drawing/2014/main" val="20000"/>
                    </a:ext>
                  </a:extLst>
                </a:gridCol>
                <a:gridCol w="828000">
                  <a:extLst>
                    <a:ext uri="{9D8B030D-6E8A-4147-A177-3AD203B41FA5}">
                      <a16:colId xmlns="" xmlns:a16="http://schemas.microsoft.com/office/drawing/2014/main" val="20001"/>
                    </a:ext>
                  </a:extLst>
                </a:gridCol>
                <a:gridCol w="1152000">
                  <a:extLst>
                    <a:ext uri="{9D8B030D-6E8A-4147-A177-3AD203B41FA5}">
                      <a16:colId xmlns="" xmlns:a16="http://schemas.microsoft.com/office/drawing/2014/main" val="20002"/>
                    </a:ext>
                  </a:extLst>
                </a:gridCol>
                <a:gridCol w="1260000">
                  <a:extLst>
                    <a:ext uri="{9D8B030D-6E8A-4147-A177-3AD203B41FA5}">
                      <a16:colId xmlns="" xmlns:a16="http://schemas.microsoft.com/office/drawing/2014/main" val="20003"/>
                    </a:ext>
                  </a:extLst>
                </a:gridCol>
                <a:gridCol w="1116000">
                  <a:extLst>
                    <a:ext uri="{9D8B030D-6E8A-4147-A177-3AD203B41FA5}">
                      <a16:colId xmlns="" xmlns:a16="http://schemas.microsoft.com/office/drawing/2014/main" val="20004"/>
                    </a:ext>
                  </a:extLst>
                </a:gridCol>
                <a:gridCol w="1127858">
                  <a:extLst>
                    <a:ext uri="{9D8B030D-6E8A-4147-A177-3AD203B41FA5}">
                      <a16:colId xmlns="" xmlns:a16="http://schemas.microsoft.com/office/drawing/2014/main" val="20005"/>
                    </a:ext>
                  </a:extLst>
                </a:gridCol>
                <a:gridCol w="1050075">
                  <a:extLst>
                    <a:ext uri="{9D8B030D-6E8A-4147-A177-3AD203B41FA5}">
                      <a16:colId xmlns="" xmlns:a16="http://schemas.microsoft.com/office/drawing/2014/main" val="20006"/>
                    </a:ext>
                  </a:extLst>
                </a:gridCol>
                <a:gridCol w="2411283">
                  <a:extLst>
                    <a:ext uri="{9D8B030D-6E8A-4147-A177-3AD203B41FA5}">
                      <a16:colId xmlns=""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 xmlns:a16="http://schemas.microsoft.com/office/drawing/2014/main" val="10001"/>
                  </a:ext>
                </a:extLst>
              </a:tr>
              <a:tr h="612000">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英国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欧州</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不動産</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㎡あたり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900000">
                <a:tc vMerge="1">
                  <a:txBody>
                    <a:bodyPr/>
                    <a:lstStyle/>
                    <a:p>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sz="1200" dirty="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主要取引先である建設企業にも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目標設定を推奨</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1" name="テキスト ボックス 10"/>
          <p:cNvSpPr txBox="1"/>
          <p:nvPr/>
        </p:nvSpPr>
        <p:spPr>
          <a:xfrm>
            <a:off x="478783" y="3706608"/>
            <a:ext cx="9655011" cy="2939266"/>
          </a:xfrm>
          <a:prstGeom prst="rect">
            <a:avLst/>
          </a:prstGeom>
          <a:noFill/>
        </p:spPr>
        <p:txBody>
          <a:bodyPr wrap="square" rtlCol="0">
            <a:spAutoFit/>
          </a:bodyPr>
          <a:lstStyle/>
          <a:p>
            <a:pPr marL="285750" indent="-285750" defTabSz="914400">
              <a:buFont typeface="Wingdings" panose="05000000000000000000" pitchFamily="2" charset="2"/>
              <a:buChar char="p"/>
              <a:defRPr/>
            </a:pPr>
            <a:r>
              <a:rPr lang="ja-JP" altLang="en-US" sz="1800" dirty="0">
                <a:solidFill>
                  <a:prstClr val="black"/>
                </a:solidFill>
                <a:latin typeface="Meiryo UI" panose="020B0604030504040204" pitchFamily="50" charset="-128"/>
                <a:cs typeface="Meiryo UI" panose="020B0604030504040204" pitchFamily="50" charset="-128"/>
              </a:rPr>
              <a:t>コミット経緯</a:t>
            </a:r>
            <a:endParaRPr lang="en-US" altLang="ja-JP" sz="1800" dirty="0">
              <a:solidFill>
                <a:prstClr val="black"/>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en-US" altLang="ja-JP" sz="1800" dirty="0">
                <a:solidFill>
                  <a:prstClr val="black"/>
                </a:solidFill>
                <a:latin typeface="Meiryo UI" panose="020B0604030504040204" pitchFamily="50" charset="-128"/>
                <a:cs typeface="Meiryo UI" panose="020B0604030504040204" pitchFamily="50" charset="-128"/>
              </a:rPr>
              <a:t>2015</a:t>
            </a:r>
            <a:r>
              <a:rPr lang="ja-JP" altLang="en-US" sz="1800" dirty="0">
                <a:solidFill>
                  <a:prstClr val="black"/>
                </a:solidFill>
                <a:latin typeface="Meiryo UI" panose="020B0604030504040204" pitchFamily="50" charset="-128"/>
                <a:cs typeface="Meiryo UI" panose="020B0604030504040204" pitchFamily="50" charset="-128"/>
              </a:rPr>
              <a:t>年後半、</a:t>
            </a:r>
            <a:r>
              <a:rPr lang="ja-JP" altLang="en-US" sz="1800" b="1" u="sng" dirty="0">
                <a:solidFill>
                  <a:srgbClr val="1400A0"/>
                </a:solidFill>
                <a:latin typeface="Meiryo UI" panose="020B0604030504040204" pitchFamily="50" charset="-128"/>
                <a:cs typeface="Meiryo UI" panose="020B0604030504040204" pitchFamily="50" charset="-128"/>
              </a:rPr>
              <a:t>機関投資家から持続可能性目標についての問合せあり</a:t>
            </a:r>
            <a:endParaRPr lang="en-US" altLang="ja-JP" sz="1800" b="1" u="sng" dirty="0">
              <a:solidFill>
                <a:srgbClr val="1400A0"/>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ja-JP" altLang="en-US" sz="1800" dirty="0">
                <a:solidFill>
                  <a:prstClr val="black"/>
                </a:solidFill>
                <a:latin typeface="Meiryo UI" panose="020B0604030504040204" pitchFamily="50" charset="-128"/>
                <a:cs typeface="Meiryo UI" panose="020B0604030504040204" pitchFamily="50" charset="-128"/>
              </a:rPr>
              <a:t>不動産業界での持続可能性分野のリーダーとなるべく、</a:t>
            </a:r>
            <a:r>
              <a:rPr lang="en-US" altLang="ja-JP" sz="1800" dirty="0">
                <a:solidFill>
                  <a:prstClr val="black"/>
                </a:solidFill>
                <a:latin typeface="Meiryo UI" panose="020B0604030504040204" pitchFamily="50" charset="-128"/>
                <a:cs typeface="Meiryo UI" panose="020B0604030504040204" pitchFamily="50" charset="-128"/>
              </a:rPr>
              <a:t>CEO</a:t>
            </a:r>
            <a:r>
              <a:rPr lang="ja-JP" altLang="en-US" sz="1800" dirty="0">
                <a:solidFill>
                  <a:prstClr val="black"/>
                </a:solidFill>
                <a:latin typeface="Meiryo UI" panose="020B0604030504040204" pitchFamily="50" charset="-128"/>
                <a:cs typeface="Meiryo UI" panose="020B0604030504040204" pitchFamily="50" charset="-128"/>
              </a:rPr>
              <a:t>が目標設定へ挑戦すると判断</a:t>
            </a:r>
            <a:endParaRPr lang="en-US" altLang="ja-JP" sz="1800" dirty="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ja-JP" altLang="en-US" sz="1800" dirty="0">
                <a:solidFill>
                  <a:prstClr val="black"/>
                </a:solidFill>
                <a:latin typeface="Meiryo UI" panose="020B0604030504040204" pitchFamily="50" charset="-128"/>
                <a:cs typeface="Meiryo UI" panose="020B0604030504040204" pitchFamily="50" charset="-128"/>
              </a:rPr>
              <a:t>社内向けの会議やワークショップを開催。「リーダーシップとは何か？」をキーワードに、自身が変化することがチャンスに繋がることを示し、理解者を増やしていった</a:t>
            </a:r>
            <a:endParaRPr lang="en-US" altLang="ja-JP" sz="1800" dirty="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en-US" altLang="ja-JP" sz="1800" dirty="0">
                <a:solidFill>
                  <a:prstClr val="black"/>
                </a:solidFill>
                <a:latin typeface="Meiryo UI" panose="020B0604030504040204" pitchFamily="50" charset="-128"/>
                <a:cs typeface="Meiryo UI" panose="020B0604030504040204" pitchFamily="50" charset="-128"/>
              </a:rPr>
              <a:t>Scope3</a:t>
            </a:r>
            <a:r>
              <a:rPr lang="ja-JP" altLang="en-US" sz="1800" dirty="0">
                <a:solidFill>
                  <a:prstClr val="black"/>
                </a:solidFill>
                <a:latin typeface="Meiryo UI" panose="020B0604030504040204" pitchFamily="50" charset="-128"/>
                <a:cs typeface="Meiryo UI" panose="020B0604030504040204" pitchFamily="50" charset="-128"/>
              </a:rPr>
              <a:t>の目標設定が難航（社内で承認を得た目標が</a:t>
            </a:r>
            <a:r>
              <a:rPr lang="en-US" altLang="ja-JP" sz="1800" dirty="0">
                <a:solidFill>
                  <a:prstClr val="black"/>
                </a:solidFill>
                <a:latin typeface="Meiryo UI" panose="020B0604030504040204" pitchFamily="50" charset="-128"/>
                <a:cs typeface="Meiryo UI" panose="020B0604030504040204" pitchFamily="50" charset="-128"/>
              </a:rPr>
              <a:t>SBT</a:t>
            </a:r>
            <a:r>
              <a:rPr lang="ja-JP" altLang="en-US" sz="1800" dirty="0">
                <a:solidFill>
                  <a:prstClr val="black"/>
                </a:solidFill>
                <a:latin typeface="Meiryo UI" panose="020B0604030504040204" pitchFamily="50" charset="-128"/>
                <a:cs typeface="Meiryo UI" panose="020B0604030504040204" pitchFamily="50" charset="-128"/>
              </a:rPr>
              <a:t>の基準を満たさず）</a:t>
            </a:r>
            <a:endParaRPr lang="en-US" altLang="ja-JP" sz="1800" dirty="0">
              <a:solidFill>
                <a:prstClr val="black"/>
              </a:solidFill>
              <a:latin typeface="Meiryo UI" panose="020B0604030504040204" pitchFamily="50" charset="-128"/>
              <a:cs typeface="Meiryo UI" panose="020B0604030504040204" pitchFamily="50" charset="-128"/>
            </a:endParaRPr>
          </a:p>
          <a:p>
            <a:pPr marL="285750" indent="-285750" defTabSz="914400">
              <a:spcBef>
                <a:spcPts val="600"/>
              </a:spcBef>
              <a:buFont typeface="Wingdings" panose="05000000000000000000" pitchFamily="2" charset="2"/>
              <a:buChar char="p"/>
              <a:defRPr/>
            </a:pPr>
            <a:r>
              <a:rPr lang="en-US" altLang="ja-JP" sz="1800" dirty="0">
                <a:solidFill>
                  <a:prstClr val="black"/>
                </a:solidFill>
                <a:latin typeface="Meiryo UI" panose="020B0604030504040204" pitchFamily="50" charset="-128"/>
                <a:cs typeface="Meiryo UI" panose="020B0604030504040204" pitchFamily="50" charset="-128"/>
              </a:rPr>
              <a:t>SBT</a:t>
            </a:r>
            <a:r>
              <a:rPr lang="ja-JP" altLang="en-US" sz="1800" dirty="0">
                <a:solidFill>
                  <a:prstClr val="black"/>
                </a:solidFill>
                <a:latin typeface="Meiryo UI" panose="020B0604030504040204" pitchFamily="50" charset="-128"/>
                <a:cs typeface="Meiryo UI" panose="020B0604030504040204" pitchFamily="50" charset="-128"/>
              </a:rPr>
              <a:t>設定メリット</a:t>
            </a:r>
            <a:endParaRPr lang="en-US" altLang="ja-JP" sz="1800" dirty="0">
              <a:solidFill>
                <a:prstClr val="black"/>
              </a:solidFill>
              <a:latin typeface="Meiryo UI" panose="020B0604030504040204" pitchFamily="50" charset="-128"/>
              <a:cs typeface="Meiryo UI" panose="020B0604030504040204" pitchFamily="50" charset="-128"/>
            </a:endParaRPr>
          </a:p>
          <a:p>
            <a:pPr marL="534988" lvl="1" indent="-285750" defTabSz="914400">
              <a:buClr>
                <a:prstClr val="black"/>
              </a:buClr>
              <a:buFont typeface="Wingdings" panose="05000000000000000000" pitchFamily="2" charset="2"/>
              <a:buChar char="l"/>
              <a:defRPr/>
            </a:pPr>
            <a:r>
              <a:rPr lang="ja-JP" altLang="en-US" sz="1800" b="1" u="sng" dirty="0">
                <a:solidFill>
                  <a:srgbClr val="1400A0"/>
                </a:solidFill>
                <a:latin typeface="Meiryo UI" panose="020B0604030504040204" pitchFamily="50" charset="-128"/>
                <a:cs typeface="Meiryo UI" panose="020B0604030504040204" pitchFamily="50" charset="-128"/>
              </a:rPr>
              <a:t>投資家との関係強化ができ、長期的投資の見通しが立った</a:t>
            </a:r>
            <a:endParaRPr lang="en-US" altLang="ja-JP" sz="1800" b="1" u="sng" dirty="0">
              <a:solidFill>
                <a:srgbClr val="1400A0"/>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pPr>
            <a:r>
              <a:rPr lang="en-US" altLang="ja-JP" sz="1800" dirty="0">
                <a:solidFill>
                  <a:prstClr val="black"/>
                </a:solidFill>
                <a:latin typeface="Meiryo UI" panose="020B0604030504040204" pitchFamily="50" charset="-128"/>
                <a:cs typeface="Meiryo UI" panose="020B0604030504040204" pitchFamily="50" charset="-128"/>
              </a:rPr>
              <a:t>SBT</a:t>
            </a:r>
            <a:r>
              <a:rPr lang="ja-JP" altLang="en-US" sz="1800" dirty="0">
                <a:solidFill>
                  <a:prstClr val="black"/>
                </a:solidFill>
                <a:latin typeface="Meiryo UI" panose="020B0604030504040204" pitchFamily="50" charset="-128"/>
                <a:cs typeface="Meiryo UI" panose="020B0604030504040204" pitchFamily="50" charset="-128"/>
              </a:rPr>
              <a:t>認定を受けたことで、業界内でフォロワーの立場から、リーダーの立場に変わり</a:t>
            </a:r>
            <a:r>
              <a:rPr lang="en-US" altLang="ja-JP" sz="1800" dirty="0">
                <a:solidFill>
                  <a:prstClr val="black"/>
                </a:solidFill>
                <a:latin typeface="Meiryo UI" panose="020B0604030504040204" pitchFamily="50" charset="-128"/>
                <a:cs typeface="Meiryo UI" panose="020B0604030504040204" pitchFamily="50" charset="-128"/>
              </a:rPr>
              <a:t/>
            </a:r>
            <a:br>
              <a:rPr lang="en-US" altLang="ja-JP" sz="1800" dirty="0">
                <a:solidFill>
                  <a:prstClr val="black"/>
                </a:solidFill>
                <a:latin typeface="Meiryo UI" panose="020B0604030504040204" pitchFamily="50" charset="-128"/>
                <a:cs typeface="Meiryo UI" panose="020B0604030504040204" pitchFamily="50" charset="-128"/>
              </a:rPr>
            </a:br>
            <a:r>
              <a:rPr lang="ja-JP" altLang="en-US" sz="1800" dirty="0">
                <a:solidFill>
                  <a:prstClr val="black"/>
                </a:solidFill>
                <a:latin typeface="Meiryo UI" panose="020B0604030504040204" pitchFamily="50" charset="-128"/>
                <a:cs typeface="Meiryo UI" panose="020B0604030504040204" pitchFamily="50" charset="-128"/>
              </a:rPr>
              <a:t>社内的に自信が得られた</a:t>
            </a:r>
            <a:endParaRPr lang="en-US" altLang="ja-JP" sz="1800" dirty="0">
              <a:solidFill>
                <a:prstClr val="black"/>
              </a:solidFill>
              <a:latin typeface="Meiryo UI" panose="020B0604030504040204" pitchFamily="50" charset="-128"/>
              <a:cs typeface="Meiryo UI" panose="020B0604030504040204" pitchFamily="50" charset="-128"/>
            </a:endParaRPr>
          </a:p>
        </p:txBody>
      </p:sp>
      <p:sp>
        <p:nvSpPr>
          <p:cNvPr id="12"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50000"/>
              </a:lnSpc>
              <a:spcBef>
                <a:spcPct val="0"/>
              </a:spcBef>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smtClean="0">
                <a:solidFill>
                  <a:srgbClr val="000000"/>
                </a:solidFill>
                <a:latin typeface="Meiryo UI" pitchFamily="50" charset="-128"/>
                <a:ea typeface="Meiryo UI" pitchFamily="50" charset="-128"/>
                <a:cs typeface="Meiryo UI" pitchFamily="50" charset="-128"/>
              </a:rPr>
              <a:t>出所</a:t>
            </a:r>
            <a:r>
              <a:rPr lang="en-US" altLang="ja-JP" sz="1200" dirty="0" smtClean="0">
                <a:solidFill>
                  <a:srgbClr val="000000"/>
                </a:solidFill>
                <a:latin typeface="Meiryo UI" pitchFamily="50" charset="-128"/>
                <a:ea typeface="Meiryo UI" pitchFamily="50" charset="-128"/>
                <a:cs typeface="Meiryo UI" pitchFamily="50" charset="-128"/>
              </a:rPr>
              <a:t>]Science </a:t>
            </a:r>
            <a:r>
              <a:rPr lang="en-US" altLang="ja-JP" sz="1200" dirty="0">
                <a:solidFill>
                  <a:srgbClr val="000000"/>
                </a:solidFill>
                <a:latin typeface="Meiryo UI" pitchFamily="50" charset="-128"/>
                <a:ea typeface="Meiryo UI" pitchFamily="50" charset="-128"/>
                <a:cs typeface="Meiryo UI" pitchFamily="50" charset="-128"/>
              </a:rPr>
              <a:t>Based Targets</a:t>
            </a:r>
            <a:r>
              <a:rPr lang="ja-JP" altLang="en-US" sz="1200" dirty="0" smtClean="0">
                <a:solidFill>
                  <a:srgbClr val="000000"/>
                </a:solidFill>
                <a:latin typeface="Meiryo UI" pitchFamily="50" charset="-128"/>
                <a:ea typeface="Meiryo UI" pitchFamily="50" charset="-128"/>
                <a:cs typeface="Meiryo UI" pitchFamily="50" charset="-128"/>
              </a:rPr>
              <a:t>ホームページ</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smtClean="0">
                <a:solidFill>
                  <a:srgbClr val="000000"/>
                </a:solidFill>
                <a:latin typeface="Meiryo UI" pitchFamily="50" charset="-128"/>
                <a:ea typeface="Meiryo UI" pitchFamily="50" charset="-128"/>
                <a:cs typeface="Meiryo UI" pitchFamily="50" charset="-128"/>
              </a:rPr>
              <a:t>CASE</a:t>
            </a:r>
            <a:r>
              <a:rPr lang="ja-JP" altLang="en-US" sz="1200" dirty="0" smtClean="0">
                <a:solidFill>
                  <a:srgbClr val="000000"/>
                </a:solidFill>
                <a:latin typeface="Meiryo UI" pitchFamily="50" charset="-128"/>
                <a:ea typeface="Meiryo UI" pitchFamily="50" charset="-128"/>
                <a:cs typeface="Meiryo UI" pitchFamily="50" charset="-128"/>
              </a:rPr>
              <a:t> </a:t>
            </a:r>
            <a:r>
              <a:rPr lang="en-US" altLang="ja-JP" sz="1200" dirty="0" smtClean="0">
                <a:solidFill>
                  <a:srgbClr val="000000"/>
                </a:solidFill>
                <a:latin typeface="Meiryo UI" pitchFamily="50" charset="-128"/>
                <a:ea typeface="Meiryo UI" pitchFamily="50" charset="-128"/>
                <a:cs typeface="Meiryo UI" pitchFamily="50" charset="-128"/>
              </a:rPr>
              <a:t>STUDY</a:t>
            </a:r>
          </a:p>
          <a:p>
            <a:pPr marL="365125" defTabSz="844083" eaLnBrk="1" fontAlgn="base" hangingPunct="1">
              <a:lnSpc>
                <a:spcPct val="50000"/>
              </a:lnSpc>
              <a:spcBef>
                <a:spcPct val="0"/>
              </a:spcBef>
              <a:spcAft>
                <a:spcPct val="70000"/>
              </a:spcAft>
              <a:defRPr/>
            </a:pPr>
            <a:r>
              <a:rPr lang="ja-JP" altLang="en-US" sz="1200" dirty="0" smtClean="0">
                <a:solidFill>
                  <a:srgbClr val="000000"/>
                </a:solidFill>
                <a:latin typeface="Meiryo UI" pitchFamily="50" charset="-128"/>
                <a:ea typeface="Meiryo UI" pitchFamily="50" charset="-128"/>
                <a:cs typeface="Meiryo UI" pitchFamily="50" charset="-128"/>
              </a:rPr>
              <a:t>（</a:t>
            </a:r>
            <a:r>
              <a:rPr lang="en-US" altLang="ja-JP" sz="1200" dirty="0">
                <a:solidFill>
                  <a:srgbClr val="000000"/>
                </a:solidFill>
                <a:latin typeface="Meiryo UI" pitchFamily="50" charset="-128"/>
                <a:ea typeface="Meiryo UI" pitchFamily="50" charset="-128"/>
                <a:cs typeface="Meiryo UI" pitchFamily="50" charset="-128"/>
              </a:rPr>
              <a:t>https://</a:t>
            </a:r>
            <a:r>
              <a:rPr lang="en-US" altLang="ja-JP" sz="1200" dirty="0" smtClean="0">
                <a:solidFill>
                  <a:srgbClr val="000000"/>
                </a:solidFill>
                <a:latin typeface="Meiryo UI" pitchFamily="50" charset="-128"/>
                <a:ea typeface="Meiryo UI" pitchFamily="50" charset="-128"/>
                <a:cs typeface="Meiryo UI" pitchFamily="50" charset="-128"/>
              </a:rPr>
              <a:t>sciencebasedtargets.org/case-studies-2/case-study-land-securities/</a:t>
            </a:r>
            <a:r>
              <a:rPr lang="ja-JP" altLang="en-US" sz="1200" dirty="0" smtClean="0">
                <a:solidFill>
                  <a:srgbClr val="000000"/>
                </a:solidFill>
                <a:latin typeface="Meiryo UI" pitchFamily="50" charset="-128"/>
                <a:ea typeface="Meiryo UI" pitchFamily="50" charset="-128"/>
                <a:cs typeface="Meiryo UI" pitchFamily="50" charset="-128"/>
              </a:rPr>
              <a:t>）より作成</a:t>
            </a:r>
            <a:endParaRPr lang="ja-JP" altLang="en-US" sz="12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51341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目標設定のメリットを企業が実感</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に取り組むメリット①対投資家</a:t>
            </a:r>
            <a:endParaRPr kumimoji="1" lang="ja-JP" altLang="en-US" dirty="0"/>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smtClean="0"/>
              <a:t>SBT</a:t>
            </a:r>
            <a:r>
              <a:rPr lang="ja-JP" altLang="en-US" dirty="0" smtClean="0"/>
              <a:t>にコミットした企業のうち</a:t>
            </a:r>
            <a:r>
              <a:rPr lang="en-US" altLang="ja-JP" dirty="0" smtClean="0"/>
              <a:t>185</a:t>
            </a:r>
            <a:r>
              <a:rPr lang="ja-JP" altLang="en-US" dirty="0" smtClean="0"/>
              <a:t>社の企業の役員に対しアンケートを実施</a:t>
            </a:r>
            <a:endParaRPr lang="en-US" altLang="ja-JP" dirty="0"/>
          </a:p>
          <a:p>
            <a:pPr marL="273050" indent="-273050"/>
            <a:r>
              <a:rPr lang="ja-JP" altLang="en-US" dirty="0"/>
              <a:t>全体</a:t>
            </a:r>
            <a:r>
              <a:rPr lang="ja-JP" altLang="en-US" dirty="0" smtClean="0"/>
              <a:t>の</a:t>
            </a:r>
            <a:r>
              <a:rPr lang="en-US" altLang="ja-JP" dirty="0" smtClean="0"/>
              <a:t>52</a:t>
            </a:r>
            <a:r>
              <a:rPr lang="ja-JP" altLang="en-US" dirty="0" smtClean="0"/>
              <a:t>％が、</a:t>
            </a:r>
            <a:r>
              <a:rPr lang="en-US" altLang="ja-JP" dirty="0" smtClean="0"/>
              <a:t>SBT</a:t>
            </a:r>
            <a:r>
              <a:rPr lang="ja-JP" altLang="en-US" dirty="0" err="1" smtClean="0"/>
              <a:t>への</a:t>
            </a:r>
            <a:r>
              <a:rPr lang="ja-JP" altLang="en-US" dirty="0" smtClean="0"/>
              <a:t>コミットが投資家の信頼を向上させていると回答</a:t>
            </a:r>
            <a:endParaRPr lang="en-US" altLang="ja-JP" dirty="0" smtClean="0"/>
          </a:p>
        </p:txBody>
      </p:sp>
      <p:pic>
        <p:nvPicPr>
          <p:cNvPr id="9" name="Picture 2" descr="https://sciencebasedtargets.org/wp-content/uploads/2018/07/invest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29911" y="2295719"/>
            <a:ext cx="9101276" cy="46182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smtClean="0">
                <a:solidFill>
                  <a:srgbClr val="000000"/>
                </a:solidFill>
                <a:latin typeface="Meiryo UI" pitchFamily="50" charset="-128"/>
                <a:ea typeface="Meiryo UI" pitchFamily="50" charset="-128"/>
                <a:cs typeface="Meiryo UI" pitchFamily="50" charset="-128"/>
              </a:rPr>
              <a:t>]</a:t>
            </a:r>
            <a:r>
              <a:rPr lang="en-US" altLang="ja-JP" sz="1100" dirty="0" smtClean="0">
                <a:solidFill>
                  <a:srgbClr val="000000"/>
                </a:solidFill>
                <a:latin typeface="Meiryo UI" pitchFamily="50" charset="-128"/>
                <a:ea typeface="Meiryo UI" pitchFamily="50" charset="-128"/>
                <a:cs typeface="Meiryo UI" pitchFamily="50" charset="-128"/>
              </a:rPr>
              <a:t>Science Based Targets</a:t>
            </a:r>
            <a:r>
              <a:rPr lang="ja-JP" altLang="en-US" sz="1100" dirty="0" smtClean="0">
                <a:solidFill>
                  <a:srgbClr val="000000"/>
                </a:solidFill>
                <a:latin typeface="Meiryo UI" pitchFamily="50" charset="-128"/>
                <a:ea typeface="Meiryo UI" pitchFamily="50" charset="-128"/>
                <a:cs typeface="Meiryo UI" pitchFamily="50" charset="-128"/>
              </a:rPr>
              <a:t>ホームページ</a:t>
            </a:r>
            <a:r>
              <a:rPr lang="ja-JP" altLang="en-US" sz="1100" b="0" dirty="0" smtClean="0">
                <a:solidFill>
                  <a:srgbClr val="000000"/>
                </a:solidFill>
                <a:latin typeface="Meiryo UI" pitchFamily="50" charset="-128"/>
                <a:ea typeface="Meiryo UI" pitchFamily="50" charset="-128"/>
                <a:cs typeface="Meiryo UI" pitchFamily="50" charset="-128"/>
              </a:rPr>
              <a:t>　</a:t>
            </a:r>
            <a:r>
              <a:rPr lang="en-US" altLang="ja-JP" sz="1100" b="0" dirty="0" smtClean="0">
                <a:solidFill>
                  <a:srgbClr val="000000"/>
                </a:solidFill>
                <a:latin typeface="Meiryo UI" pitchFamily="50" charset="-128"/>
                <a:ea typeface="Meiryo UI" pitchFamily="50" charset="-128"/>
                <a:cs typeface="Meiryo UI" pitchFamily="50" charset="-128"/>
              </a:rPr>
              <a:t>BLOG</a:t>
            </a:r>
            <a:r>
              <a:rPr lang="ja-JP" altLang="en-US" sz="1100" b="0" dirty="0" smtClean="0">
                <a:solidFill>
                  <a:srgbClr val="000000"/>
                </a:solidFill>
                <a:latin typeface="Meiryo UI" pitchFamily="50" charset="-128"/>
                <a:ea typeface="Meiryo UI" pitchFamily="50" charset="-128"/>
                <a:cs typeface="Meiryo UI" pitchFamily="50" charset="-128"/>
              </a:rPr>
              <a:t>　</a:t>
            </a:r>
            <a:r>
              <a:rPr lang="en-US" altLang="ja-JP" sz="1100" dirty="0">
                <a:solidFill>
                  <a:srgbClr val="000000"/>
                </a:solidFill>
                <a:latin typeface="Meiryo UI" pitchFamily="50" charset="-128"/>
                <a:ea typeface="Meiryo UI" pitchFamily="50" charset="-128"/>
                <a:cs typeface="Meiryo UI" pitchFamily="50" charset="-128"/>
              </a:rPr>
              <a:t>Six business benefits of setting science-based </a:t>
            </a:r>
            <a:r>
              <a:rPr lang="en-US" altLang="ja-JP" sz="1100" dirty="0" smtClean="0">
                <a:solidFill>
                  <a:srgbClr val="000000"/>
                </a:solidFill>
                <a:latin typeface="Meiryo UI" pitchFamily="50" charset="-128"/>
                <a:ea typeface="Meiryo UI" pitchFamily="50" charset="-128"/>
                <a:cs typeface="Meiryo UI" pitchFamily="50" charset="-128"/>
              </a:rPr>
              <a:t>targets</a:t>
            </a:r>
          </a:p>
          <a:p>
            <a:pPr lvl="0" eaLnBrk="1" hangingPunct="1">
              <a:lnSpc>
                <a:spcPts val="1500"/>
              </a:lnSpc>
              <a:defRPr/>
            </a:pPr>
            <a:r>
              <a:rPr lang="ja-JP" altLang="en-US" sz="1100" b="0" dirty="0" smtClean="0">
                <a:solidFill>
                  <a:srgbClr val="000000"/>
                </a:solidFill>
                <a:latin typeface="Meiryo UI" pitchFamily="50" charset="-128"/>
                <a:ea typeface="Meiryo UI" pitchFamily="50" charset="-128"/>
                <a:cs typeface="Meiryo UI" pitchFamily="50" charset="-128"/>
              </a:rPr>
              <a:t>（</a:t>
            </a:r>
            <a:r>
              <a:rPr lang="en-US" altLang="ja-JP" sz="1100" dirty="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dirty="0" smtClean="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5397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a:t>
            </a:r>
            <a:r>
              <a:rPr kumimoji="1" lang="ja-JP" altLang="en-US" dirty="0" smtClean="0"/>
              <a:t>対顧客へのメリット</a:t>
            </a:r>
            <a:endParaRPr kumimoji="1" lang="ja-JP" altLang="en-US" dirty="0"/>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a:tabLst>
                <a:tab pos="87313" algn="l"/>
              </a:tabLst>
              <a:defRPr/>
            </a:pPr>
            <a:r>
              <a:rPr lang="ja-JP" altLang="en-US" sz="3600" b="0" kern="0" cap="none" dirty="0"/>
              <a:t>調達元へのリスク意識が高い顧客は、サプライヤーに対して野心度の高い目標、取組を求める</a:t>
            </a:r>
            <a:endParaRPr lang="en-US" altLang="ja-JP" sz="3600" b="0" kern="0" cap="none" dirty="0"/>
          </a:p>
          <a:p>
            <a:pPr>
              <a:defRPr/>
            </a:pPr>
            <a:endParaRPr lang="en-US" altLang="ja-JP" sz="3600" b="0" kern="0" dirty="0">
              <a:solidFill>
                <a:srgbClr val="FF0000"/>
              </a:solidFill>
            </a:endParaRPr>
          </a:p>
          <a:p>
            <a:pPr>
              <a:defRPr/>
            </a:pPr>
            <a:endParaRPr lang="en-US" altLang="ja-JP" sz="3600" b="0" kern="0" dirty="0">
              <a:solidFill>
                <a:srgbClr val="FF0000"/>
              </a:solidFill>
            </a:endParaRPr>
          </a:p>
          <a:p>
            <a:pPr marL="358775" indent="-3175">
              <a:defRPr/>
            </a:pPr>
            <a:r>
              <a:rPr lang="en-US" altLang="ja-JP" sz="3600" kern="0" cap="none" dirty="0" smtClean="0">
                <a:solidFill>
                  <a:srgbClr val="FF0000"/>
                </a:solidFill>
                <a:latin typeface="+mn-ea"/>
              </a:rPr>
              <a:t>SBT</a:t>
            </a:r>
            <a:r>
              <a:rPr lang="ja-JP" altLang="en-US" sz="3600" kern="0" cap="none" dirty="0" smtClean="0">
                <a:solidFill>
                  <a:srgbClr val="FF0000"/>
                </a:solidFill>
                <a:latin typeface="+mn-ea"/>
              </a:rPr>
              <a:t>設定をすることはリスク意識の高い顧客の声に答えることになり、自社のビジネス展開におけるリスクの低減・機会の獲得につながる</a:t>
            </a:r>
            <a:endParaRPr lang="ja-JP" altLang="en-US" sz="3600" kern="0" cap="none" dirty="0"/>
          </a:p>
        </p:txBody>
      </p:sp>
      <p:sp>
        <p:nvSpPr>
          <p:cNvPr id="7" name="下矢印 6"/>
          <p:cNvSpPr/>
          <p:nvPr/>
        </p:nvSpPr>
        <p:spPr bwMode="auto">
          <a:xfrm>
            <a:off x="4966642" y="3568985"/>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1945854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サプライヤーへの目標設定を求める</a:t>
            </a:r>
            <a:r>
              <a:rPr kumimoji="1" lang="en-US" altLang="ja-JP" sz="2300" dirty="0" smtClean="0"/>
              <a:t>SBT</a:t>
            </a:r>
            <a:r>
              <a:rPr kumimoji="1" lang="ja-JP" altLang="en-US" sz="2300" dirty="0" smtClean="0"/>
              <a:t>認定企業も</a:t>
            </a:r>
            <a:r>
              <a:rPr lang="ja-JP" altLang="en-US" sz="2300" dirty="0" smtClean="0"/>
              <a:t>いる </a:t>
            </a:r>
            <a:r>
              <a:rPr lang="en-US" altLang="ja-JP" sz="2300" dirty="0"/>
              <a:t>1/2</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a:t>②</a:t>
            </a:r>
            <a:r>
              <a:rPr kumimoji="1" lang="ja-JP" altLang="en-US" dirty="0" smtClean="0"/>
              <a:t>対顧客</a:t>
            </a:r>
            <a:endParaRPr kumimoji="1" lang="ja-JP" altLang="en-US" dirty="0"/>
          </a:p>
        </p:txBody>
      </p:sp>
      <p:sp>
        <p:nvSpPr>
          <p:cNvPr id="7" name="テキスト ボックス 6"/>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21156711"/>
              </p:ext>
            </p:extLst>
          </p:nvPr>
        </p:nvGraphicFramePr>
        <p:xfrm>
          <a:off x="437323" y="3002112"/>
          <a:ext cx="9859617" cy="3601920"/>
        </p:xfrm>
        <a:graphic>
          <a:graphicData uri="http://schemas.openxmlformats.org/drawingml/2006/table">
            <a:tbl>
              <a:tblPr firstRow="1" bandRow="1"/>
              <a:tblGrid>
                <a:gridCol w="1556788"/>
                <a:gridCol w="1068050">
                  <a:extLst>
                    <a:ext uri="{9D8B030D-6E8A-4147-A177-3AD203B41FA5}">
                      <a16:colId xmlns:a16="http://schemas.microsoft.com/office/drawing/2014/main" xmlns="" val="20000"/>
                    </a:ext>
                  </a:extLst>
                </a:gridCol>
                <a:gridCol w="1190924">
                  <a:extLst>
                    <a:ext uri="{9D8B030D-6E8A-4147-A177-3AD203B41FA5}">
                      <a16:colId xmlns:a16="http://schemas.microsoft.com/office/drawing/2014/main" xmlns="" val="20003"/>
                    </a:ext>
                  </a:extLst>
                </a:gridCol>
                <a:gridCol w="954629">
                  <a:extLst>
                    <a:ext uri="{9D8B030D-6E8A-4147-A177-3AD203B41FA5}">
                      <a16:colId xmlns:a16="http://schemas.microsoft.com/office/drawing/2014/main" xmlns="" val="20005"/>
                    </a:ext>
                  </a:extLst>
                </a:gridCol>
                <a:gridCol w="5089226">
                  <a:extLst>
                    <a:ext uri="{9D8B030D-6E8A-4147-A177-3AD203B41FA5}">
                      <a16:colId xmlns:a16="http://schemas.microsoft.com/office/drawing/2014/main" xmlns=""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smtClean="0">
                          <a:latin typeface="+mn-ea"/>
                          <a:ea typeface="+mn-ea"/>
                          <a:cs typeface="Meiryo UI" panose="020B0604030504040204" pitchFamily="50" charset="-128"/>
                        </a:rPr>
                        <a:t>企業名</a:t>
                      </a:r>
                      <a:endParaRPr kumimoji="1" lang="ja-JP" altLang="en-US" sz="1400" dirty="0">
                        <a:latin typeface="+mn-ea"/>
                        <a:ea typeface="+mn-ea"/>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smtClean="0">
                          <a:latin typeface="+mn-ea"/>
                          <a:ea typeface="+mn-ea"/>
                          <a:cs typeface="Meiryo UI" panose="020B0604030504040204" pitchFamily="50" charset="-128"/>
                        </a:rPr>
                        <a:t>セクター</a:t>
                      </a:r>
                      <a:endParaRPr kumimoji="1" lang="ja-JP" altLang="en-US" sz="1400" dirty="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smtClean="0">
                          <a:latin typeface="+mn-ea"/>
                          <a:ea typeface="+mn-ea"/>
                          <a:cs typeface="Meiryo UI" panose="020B0604030504040204" pitchFamily="50" charset="-128"/>
                        </a:rPr>
                        <a:t>目標</a:t>
                      </a:r>
                      <a:endParaRPr kumimoji="1" lang="ja-JP" altLang="en-US" sz="1400" dirty="0">
                        <a:latin typeface="+mn-ea"/>
                        <a:ea typeface="+mn-ea"/>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xmlns=""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smtClean="0">
                          <a:latin typeface="+mn-ea"/>
                          <a:ea typeface="+mn-ea"/>
                          <a:cs typeface="Meiryo UI" panose="020B0604030504040204" pitchFamily="50" charset="-128"/>
                        </a:rPr>
                        <a:t>大和ハウス工業</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建設業</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smtClean="0">
                          <a:latin typeface="+mn-ea"/>
                          <a:ea typeface="+mn-ea"/>
                          <a:cs typeface="Meiryo UI" panose="020B0604030504040204" pitchFamily="50" charset="-128"/>
                        </a:rPr>
                        <a:t>Scope3</a:t>
                      </a:r>
                    </a:p>
                    <a:p>
                      <a:pPr algn="ctr"/>
                      <a:r>
                        <a:rPr kumimoji="1" lang="ja-JP" altLang="en-US" sz="1400" dirty="0" smtClean="0">
                          <a:latin typeface="+mn-ea"/>
                          <a:ea typeface="+mn-ea"/>
                          <a:cs typeface="Meiryo UI" panose="020B0604030504040204" pitchFamily="50" charset="-128"/>
                        </a:rPr>
                        <a:t>カテゴリ</a:t>
                      </a:r>
                      <a:r>
                        <a:rPr kumimoji="1" lang="en-US" altLang="ja-JP" sz="1400" dirty="0" smtClean="0">
                          <a:latin typeface="+mn-ea"/>
                          <a:ea typeface="+mn-ea"/>
                          <a:cs typeface="Meiryo UI" panose="020B0604030504040204" pitchFamily="50" charset="-128"/>
                        </a:rPr>
                        <a:t>1</a:t>
                      </a:r>
                      <a:endParaRPr kumimoji="1" lang="ja-JP" altLang="en-US" sz="1400" dirty="0" smtClean="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lang="en-US" altLang="ja-JP" sz="1400" dirty="0" smtClean="0">
                          <a:latin typeface="+mn-ea"/>
                          <a:ea typeface="+mn-ea"/>
                        </a:rPr>
                        <a:t>2025</a:t>
                      </a:r>
                      <a:r>
                        <a:rPr lang="ja-JP" altLang="en-US" sz="1400" dirty="0" smtClean="0">
                          <a:latin typeface="+mn-ea"/>
                          <a:ea typeface="+mn-ea"/>
                        </a:rPr>
                        <a:t>年</a:t>
                      </a:r>
                      <a:endParaRPr lang="ja-JP" altLang="en-US" sz="1400" dirty="0">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400" dirty="0" smtClean="0">
                          <a:latin typeface="+mn-ea"/>
                          <a:ea typeface="+mn-ea"/>
                        </a:rPr>
                        <a:t>購入先サプライヤーの</a:t>
                      </a:r>
                      <a:r>
                        <a:rPr lang="en-US" altLang="ja-JP" sz="1400" dirty="0" smtClean="0">
                          <a:latin typeface="+mn-ea"/>
                          <a:ea typeface="+mn-ea"/>
                        </a:rPr>
                        <a:t>90</a:t>
                      </a:r>
                      <a:r>
                        <a:rPr lang="ja-JP" altLang="en-US" sz="1400" dirty="0" smtClean="0">
                          <a:latin typeface="+mn-ea"/>
                          <a:ea typeface="+mn-ea"/>
                        </a:rPr>
                        <a:t>％に</a:t>
                      </a:r>
                      <a:r>
                        <a:rPr lang="en-US" altLang="ja-JP" sz="1400" dirty="0" smtClean="0">
                          <a:latin typeface="+mn-ea"/>
                          <a:ea typeface="+mn-ea"/>
                        </a:rPr>
                        <a:t>SBT</a:t>
                      </a:r>
                      <a:r>
                        <a:rPr lang="ja-JP" altLang="en-US" sz="1400" dirty="0" smtClean="0">
                          <a:latin typeface="+mn-ea"/>
                          <a:ea typeface="+mn-ea"/>
                        </a:rPr>
                        <a:t>目標を設定させる</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住友化学</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科学</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smtClean="0">
                          <a:latin typeface="+mn-ea"/>
                          <a:ea typeface="+mn-ea"/>
                          <a:cs typeface="Meiryo UI" panose="020B0604030504040204" pitchFamily="50" charset="-128"/>
                        </a:rPr>
                        <a:t>Scope3</a:t>
                      </a:r>
                    </a:p>
                    <a:p>
                      <a:pPr algn="ctr"/>
                      <a:r>
                        <a:rPr kumimoji="1" lang="ja-JP" altLang="en-US" sz="1400" dirty="0" smtClean="0">
                          <a:latin typeface="+mn-ea"/>
                          <a:ea typeface="+mn-ea"/>
                          <a:cs typeface="Meiryo UI" panose="020B0604030504040204" pitchFamily="50" charset="-128"/>
                        </a:rPr>
                        <a:t>カテゴリ</a:t>
                      </a:r>
                      <a:r>
                        <a:rPr kumimoji="1" lang="en-US" altLang="ja-JP" sz="1400" dirty="0" smtClean="0">
                          <a:latin typeface="+mn-ea"/>
                          <a:ea typeface="+mn-ea"/>
                          <a:cs typeface="Meiryo UI" panose="020B0604030504040204" pitchFamily="50" charset="-128"/>
                        </a:rPr>
                        <a:t>1</a:t>
                      </a:r>
                      <a:endParaRPr kumimoji="1" lang="ja-JP" altLang="en-US" sz="1400" dirty="0" smtClean="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lang="en-US" altLang="ja-JP" sz="1400" dirty="0" smtClean="0">
                          <a:latin typeface="+mn-ea"/>
                          <a:ea typeface="+mn-ea"/>
                        </a:rPr>
                        <a:t>2024</a:t>
                      </a:r>
                      <a:r>
                        <a:rPr lang="ja-JP" altLang="en-US" sz="1400" dirty="0" smtClean="0">
                          <a:latin typeface="+mn-ea"/>
                          <a:ea typeface="+mn-ea"/>
                        </a:rPr>
                        <a:t>年</a:t>
                      </a:r>
                      <a:endParaRPr lang="ja-JP" altLang="en-US" sz="1400" dirty="0">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400" dirty="0" smtClean="0">
                          <a:latin typeface="+mn-ea"/>
                          <a:ea typeface="+mn-ea"/>
                        </a:rPr>
                        <a:t>生産重量の</a:t>
                      </a:r>
                      <a:r>
                        <a:rPr lang="en-US" altLang="ja-JP" sz="1400" dirty="0" smtClean="0">
                          <a:latin typeface="+mn-ea"/>
                          <a:ea typeface="+mn-ea"/>
                        </a:rPr>
                        <a:t>90</a:t>
                      </a:r>
                      <a:r>
                        <a:rPr lang="ja-JP" altLang="en-US" sz="1400" dirty="0" smtClean="0">
                          <a:latin typeface="+mn-ea"/>
                          <a:ea typeface="+mn-ea"/>
                        </a:rPr>
                        <a:t>％に相当するサプライヤーに、科学に基づく</a:t>
                      </a:r>
                      <a:r>
                        <a:rPr lang="en-US" altLang="ja-JP" sz="1400" dirty="0" smtClean="0">
                          <a:latin typeface="+mn-ea"/>
                          <a:ea typeface="+mn-ea"/>
                        </a:rPr>
                        <a:t>GHG</a:t>
                      </a:r>
                      <a:r>
                        <a:rPr lang="ja-JP" altLang="en-US" sz="1400" dirty="0" smtClean="0">
                          <a:latin typeface="+mn-ea"/>
                          <a:ea typeface="+mn-ea"/>
                        </a:rPr>
                        <a:t>削減目標を策定させる</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smtClean="0">
                          <a:latin typeface="+mn-ea"/>
                          <a:ea typeface="+mn-ea"/>
                          <a:cs typeface="Meiryo UI" panose="020B0604030504040204" pitchFamily="50" charset="-128"/>
                        </a:rPr>
                        <a:t>第一三共</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医薬品</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smtClean="0">
                          <a:latin typeface="+mn-ea"/>
                          <a:ea typeface="+mn-ea"/>
                          <a:cs typeface="Meiryo UI" panose="020B0604030504040204" pitchFamily="50" charset="-128"/>
                        </a:rPr>
                        <a:t>Scope3</a:t>
                      </a:r>
                    </a:p>
                    <a:p>
                      <a:pPr algn="ctr"/>
                      <a:r>
                        <a:rPr kumimoji="1" lang="ja-JP" altLang="en-US" sz="1400" dirty="0" smtClean="0">
                          <a:latin typeface="+mn-ea"/>
                          <a:ea typeface="+mn-ea"/>
                          <a:cs typeface="Meiryo UI" panose="020B0604030504040204" pitchFamily="50" charset="-128"/>
                        </a:rPr>
                        <a:t>カテゴリ</a:t>
                      </a:r>
                      <a:r>
                        <a:rPr kumimoji="1" lang="en-US" altLang="ja-JP" sz="1400" dirty="0" smtClean="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fontAlgn="ctr"/>
                      <a:r>
                        <a:rPr lang="en-US" altLang="ja-JP" sz="1400" u="none" strike="noStrike" dirty="0">
                          <a:solidFill>
                            <a:schemeClr val="tx1"/>
                          </a:solidFill>
                          <a:effectLst/>
                          <a:latin typeface="+mn-ea"/>
                          <a:ea typeface="+mn-ea"/>
                        </a:rPr>
                        <a:t>2020</a:t>
                      </a:r>
                      <a:r>
                        <a:rPr lang="ja-JP" altLang="en-US" sz="1400" u="none" strike="noStrike" dirty="0">
                          <a:solidFill>
                            <a:schemeClr val="tx1"/>
                          </a:solidFill>
                          <a:effectLst/>
                          <a:latin typeface="+mn-ea"/>
                          <a:ea typeface="+mn-ea"/>
                        </a:rPr>
                        <a:t>年</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l" rtl="0" fontAlgn="ctr"/>
                      <a:r>
                        <a:rPr lang="ja-JP" altLang="en-US" sz="1400" u="none" strike="noStrike" dirty="0">
                          <a:solidFill>
                            <a:schemeClr val="tx1"/>
                          </a:solidFill>
                          <a:effectLst/>
                          <a:latin typeface="+mn-ea"/>
                          <a:ea typeface="+mn-ea"/>
                        </a:rPr>
                        <a:t>主要サプライヤーの</a:t>
                      </a:r>
                      <a:r>
                        <a:rPr lang="en-US" altLang="ja-JP" sz="1400" u="none" strike="noStrike" dirty="0">
                          <a:solidFill>
                            <a:schemeClr val="tx1"/>
                          </a:solidFill>
                          <a:effectLst/>
                          <a:latin typeface="+mn-ea"/>
                          <a:ea typeface="+mn-ea"/>
                        </a:rPr>
                        <a:t>90%</a:t>
                      </a:r>
                      <a:r>
                        <a:rPr lang="ja-JP" altLang="en-US" sz="1400" u="none" strike="noStrike" dirty="0" smtClean="0">
                          <a:solidFill>
                            <a:schemeClr val="tx1"/>
                          </a:solidFill>
                          <a:effectLst/>
                          <a:latin typeface="+mn-ea"/>
                          <a:ea typeface="+mn-ea"/>
                        </a:rPr>
                        <a:t>に削減</a:t>
                      </a:r>
                      <a:r>
                        <a:rPr lang="ja-JP" altLang="en-US" sz="1400" u="none" strike="noStrike" dirty="0">
                          <a:solidFill>
                            <a:schemeClr val="tx1"/>
                          </a:solidFill>
                          <a:effectLst/>
                          <a:latin typeface="+mn-ea"/>
                          <a:ea typeface="+mn-ea"/>
                        </a:rPr>
                        <a:t>目標を設定させる</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ナブテスコ</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機械</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smtClean="0">
                          <a:latin typeface="+mn-ea"/>
                          <a:ea typeface="+mn-ea"/>
                          <a:cs typeface="Meiryo UI" panose="020B0604030504040204" pitchFamily="50" charset="-128"/>
                        </a:rPr>
                        <a:t>Scope3</a:t>
                      </a:r>
                    </a:p>
                    <a:p>
                      <a:pPr algn="ctr"/>
                      <a:r>
                        <a:rPr kumimoji="1" lang="ja-JP" altLang="en-US" sz="1400" dirty="0" smtClean="0">
                          <a:latin typeface="+mn-ea"/>
                          <a:ea typeface="+mn-ea"/>
                          <a:cs typeface="Meiryo UI" panose="020B0604030504040204" pitchFamily="50" charset="-128"/>
                        </a:rPr>
                        <a:t>カテゴリ</a:t>
                      </a:r>
                      <a:r>
                        <a:rPr kumimoji="1" lang="en-US" altLang="ja-JP" sz="1400" dirty="0" smtClean="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smtClean="0">
                          <a:solidFill>
                            <a:schemeClr val="tx1"/>
                          </a:solidFill>
                          <a:effectLst/>
                          <a:latin typeface="+mn-ea"/>
                          <a:ea typeface="+mn-ea"/>
                        </a:rPr>
                        <a:t>2030</a:t>
                      </a:r>
                      <a:r>
                        <a:rPr lang="ja-JP" altLang="en-US" sz="1400" b="0" i="0" u="none" strike="noStrike" dirty="0" smtClean="0">
                          <a:solidFill>
                            <a:schemeClr val="tx1"/>
                          </a:solidFill>
                          <a:effectLst/>
                          <a:latin typeface="+mn-ea"/>
                          <a:ea typeface="+mn-ea"/>
                        </a:rPr>
                        <a:t>年</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400" b="0" i="0" u="none" strike="noStrike" dirty="0" smtClean="0">
                          <a:solidFill>
                            <a:schemeClr val="tx1"/>
                          </a:solidFill>
                          <a:effectLst/>
                          <a:latin typeface="+mn-ea"/>
                          <a:ea typeface="+mn-ea"/>
                        </a:rPr>
                        <a:t>主要サプライヤーの</a:t>
                      </a:r>
                      <a:r>
                        <a:rPr lang="en-US" altLang="ja-JP" sz="1400" b="0" i="0" u="none" strike="noStrike" dirty="0" smtClean="0">
                          <a:solidFill>
                            <a:schemeClr val="tx1"/>
                          </a:solidFill>
                          <a:effectLst/>
                          <a:latin typeface="+mn-ea"/>
                          <a:ea typeface="+mn-ea"/>
                        </a:rPr>
                        <a:t>70</a:t>
                      </a:r>
                      <a:r>
                        <a:rPr lang="ja-JP" altLang="en-US" sz="1400" b="0" i="0" u="none" strike="noStrike" dirty="0" smtClean="0">
                          <a:solidFill>
                            <a:schemeClr val="tx1"/>
                          </a:solidFill>
                          <a:effectLst/>
                          <a:latin typeface="+mn-ea"/>
                          <a:ea typeface="+mn-ea"/>
                        </a:rPr>
                        <a:t>％に、</a:t>
                      </a:r>
                      <a:r>
                        <a:rPr lang="en-US" altLang="ja-JP" sz="1400" b="0" i="0" u="none" strike="noStrike" dirty="0" smtClean="0">
                          <a:solidFill>
                            <a:schemeClr val="tx1"/>
                          </a:solidFill>
                          <a:effectLst/>
                          <a:latin typeface="+mn-ea"/>
                          <a:ea typeface="+mn-ea"/>
                        </a:rPr>
                        <a:t>SBT</a:t>
                      </a:r>
                      <a:r>
                        <a:rPr lang="ja-JP" altLang="en-US" sz="1400" b="0" i="0" u="none" strike="noStrike" dirty="0" smtClean="0">
                          <a:solidFill>
                            <a:schemeClr val="tx1"/>
                          </a:solidFill>
                          <a:effectLst/>
                          <a:latin typeface="+mn-ea"/>
                          <a:ea typeface="+mn-ea"/>
                        </a:rPr>
                        <a:t>を目指した削減目標を設定させる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大日本印刷</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印刷</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smtClean="0">
                          <a:latin typeface="+mn-ea"/>
                          <a:ea typeface="+mn-ea"/>
                          <a:cs typeface="Meiryo UI" panose="020B0604030504040204" pitchFamily="50" charset="-128"/>
                        </a:rPr>
                        <a:t>Scope3</a:t>
                      </a:r>
                    </a:p>
                    <a:p>
                      <a:pPr algn="ctr"/>
                      <a:r>
                        <a:rPr kumimoji="1" lang="ja-JP" altLang="en-US" sz="1400" dirty="0" smtClean="0">
                          <a:latin typeface="+mn-ea"/>
                          <a:ea typeface="+mn-ea"/>
                          <a:cs typeface="Meiryo UI" panose="020B0604030504040204" pitchFamily="50" charset="-128"/>
                        </a:rPr>
                        <a:t>カテゴリ</a:t>
                      </a:r>
                      <a:r>
                        <a:rPr kumimoji="1" lang="en-US" altLang="ja-JP" sz="1400" dirty="0" smtClean="0">
                          <a:latin typeface="+mn-ea"/>
                          <a:ea typeface="+mn-ea"/>
                          <a:cs typeface="Meiryo UI" panose="020B0604030504040204" pitchFamily="50" charset="-128"/>
                        </a:rPr>
                        <a:t>1</a:t>
                      </a:r>
                      <a:endParaRPr kumimoji="1" lang="ja-JP" altLang="en-US" sz="1400" dirty="0" smtClean="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smtClean="0">
                          <a:solidFill>
                            <a:schemeClr val="tx1"/>
                          </a:solidFill>
                          <a:effectLst/>
                          <a:latin typeface="+mn-ea"/>
                          <a:ea typeface="+mn-ea"/>
                        </a:rPr>
                        <a:t>2025</a:t>
                      </a:r>
                      <a:r>
                        <a:rPr lang="ja-JP" altLang="en-US" sz="1400" b="0" i="0" u="none" strike="noStrike" dirty="0" smtClean="0">
                          <a:solidFill>
                            <a:schemeClr val="tx1"/>
                          </a:solidFill>
                          <a:effectLst/>
                          <a:latin typeface="+mn-ea"/>
                          <a:ea typeface="+mn-ea"/>
                        </a:rPr>
                        <a:t>年</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400" b="0" i="0" u="none" strike="noStrike" dirty="0" smtClean="0">
                          <a:solidFill>
                            <a:schemeClr val="tx1"/>
                          </a:solidFill>
                          <a:effectLst/>
                          <a:latin typeface="+mn-ea"/>
                          <a:ea typeface="+mn-ea"/>
                        </a:rPr>
                        <a:t>購入金額の</a:t>
                      </a:r>
                      <a:r>
                        <a:rPr lang="en-US" altLang="ja-JP" sz="1400" b="0" i="0" u="none" strike="noStrike" dirty="0" smtClean="0">
                          <a:solidFill>
                            <a:schemeClr val="tx1"/>
                          </a:solidFill>
                          <a:effectLst/>
                          <a:latin typeface="+mn-ea"/>
                          <a:ea typeface="+mn-ea"/>
                        </a:rPr>
                        <a:t>90</a:t>
                      </a:r>
                      <a:r>
                        <a:rPr lang="ja-JP" altLang="en-US" sz="1400" b="0" i="0" u="none" strike="noStrike" dirty="0" smtClean="0">
                          <a:solidFill>
                            <a:schemeClr val="tx1"/>
                          </a:solidFill>
                          <a:effectLst/>
                          <a:latin typeface="+mn-ea"/>
                          <a:ea typeface="+mn-ea"/>
                        </a:rPr>
                        <a:t>％に相当する主要サプライヤーに、</a:t>
                      </a:r>
                      <a:r>
                        <a:rPr lang="en-US" altLang="ja-JP" sz="1400" b="0" i="0" u="none" strike="noStrike" dirty="0" smtClean="0">
                          <a:solidFill>
                            <a:schemeClr val="tx1"/>
                          </a:solidFill>
                          <a:effectLst/>
                          <a:latin typeface="+mn-ea"/>
                          <a:ea typeface="+mn-ea"/>
                        </a:rPr>
                        <a:t>SBT</a:t>
                      </a:r>
                      <a:r>
                        <a:rPr lang="ja-JP" altLang="en-US" sz="1400" b="0" i="0" u="none" strike="noStrike" dirty="0" smtClean="0">
                          <a:solidFill>
                            <a:schemeClr val="tx1"/>
                          </a:solidFill>
                          <a:effectLst/>
                          <a:latin typeface="+mn-ea"/>
                          <a:ea typeface="+mn-ea"/>
                        </a:rPr>
                        <a:t>目標を設定させ</a:t>
                      </a:r>
                      <a:r>
                        <a:rPr lang="ja-JP" altLang="en-US" sz="1400" b="0" i="0" u="none" strike="noStrike" dirty="0">
                          <a:solidFill>
                            <a:schemeClr val="tx1"/>
                          </a:solidFill>
                          <a:effectLst/>
                          <a:latin typeface="+mn-ea"/>
                          <a:ea typeface="+mn-ea"/>
                        </a:rPr>
                        <a:t>る</a:t>
                      </a:r>
                      <a:endParaRPr lang="ja-JP" altLang="en-US" sz="1400" b="0" i="0" u="none" strike="noStrike" dirty="0" smtClean="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イオン</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小売</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smtClean="0">
                          <a:latin typeface="+mn-ea"/>
                          <a:ea typeface="+mn-ea"/>
                          <a:cs typeface="Meiryo UI" panose="020B0604030504040204" pitchFamily="50" charset="-128"/>
                        </a:rPr>
                        <a:t>Scope3</a:t>
                      </a:r>
                    </a:p>
                    <a:p>
                      <a:pPr algn="ctr"/>
                      <a:r>
                        <a:rPr kumimoji="1" lang="ja-JP" altLang="en-US" sz="1400" dirty="0" smtClean="0">
                          <a:latin typeface="+mn-ea"/>
                          <a:ea typeface="+mn-ea"/>
                          <a:cs typeface="Meiryo UI" panose="020B0604030504040204" pitchFamily="50" charset="-128"/>
                        </a:rPr>
                        <a:t>カテゴリ</a:t>
                      </a:r>
                      <a:r>
                        <a:rPr kumimoji="1" lang="en-US" altLang="ja-JP" sz="1400" dirty="0" smtClean="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smtClean="0">
                          <a:solidFill>
                            <a:schemeClr val="tx1"/>
                          </a:solidFill>
                          <a:effectLst/>
                          <a:latin typeface="+mn-ea"/>
                          <a:ea typeface="+mn-ea"/>
                        </a:rPr>
                        <a:t>2021</a:t>
                      </a:r>
                      <a:r>
                        <a:rPr lang="ja-JP" altLang="en-US" sz="1400" b="0" i="0" u="none" strike="noStrike" dirty="0" smtClean="0">
                          <a:solidFill>
                            <a:schemeClr val="tx1"/>
                          </a:solidFill>
                          <a:effectLst/>
                          <a:latin typeface="+mn-ea"/>
                          <a:ea typeface="+mn-ea"/>
                        </a:rPr>
                        <a:t>年</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rtl="0" fontAlgn="ctr"/>
                      <a:r>
                        <a:rPr lang="ja-JP" altLang="en-US" sz="1400" b="0" i="0" u="none" strike="noStrike" dirty="0" smtClean="0">
                          <a:solidFill>
                            <a:schemeClr val="tx1"/>
                          </a:solidFill>
                          <a:effectLst/>
                          <a:latin typeface="+mn-ea"/>
                          <a:ea typeface="+mn-ea"/>
                        </a:rPr>
                        <a:t>購入した製品・サービスによる排出量の</a:t>
                      </a:r>
                      <a:r>
                        <a:rPr lang="en-US" altLang="ja-JP" sz="1400" b="0" i="0" u="none" strike="noStrike" dirty="0" smtClean="0">
                          <a:solidFill>
                            <a:schemeClr val="tx1"/>
                          </a:solidFill>
                          <a:effectLst/>
                          <a:latin typeface="+mn-ea"/>
                          <a:ea typeface="+mn-ea"/>
                        </a:rPr>
                        <a:t>80</a:t>
                      </a:r>
                      <a:r>
                        <a:rPr lang="ja-JP" altLang="en-US" sz="1400" b="0" i="0" u="none" strike="noStrike" dirty="0" smtClean="0">
                          <a:solidFill>
                            <a:schemeClr val="tx1"/>
                          </a:solidFill>
                          <a:effectLst/>
                          <a:latin typeface="+mn-ea"/>
                          <a:ea typeface="+mn-ea"/>
                        </a:rPr>
                        <a:t>％に相当するサプライヤーに、</a:t>
                      </a:r>
                      <a:r>
                        <a:rPr lang="en-US" altLang="ja-JP" sz="1400" b="0" i="0" u="none" strike="noStrike" dirty="0" smtClean="0">
                          <a:solidFill>
                            <a:schemeClr val="tx1"/>
                          </a:solidFill>
                          <a:effectLst/>
                          <a:latin typeface="+mn-ea"/>
                          <a:ea typeface="+mn-ea"/>
                        </a:rPr>
                        <a:t>SBT</a:t>
                      </a:r>
                      <a:r>
                        <a:rPr lang="ja-JP" altLang="en-US" sz="1400" b="0" i="0" u="none" strike="noStrike" dirty="0" smtClean="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テキスト ボックス 10"/>
          <p:cNvSpPr txBox="1">
            <a:spLocks noChangeArrowheads="1"/>
          </p:cNvSpPr>
          <p:nvPr/>
        </p:nvSpPr>
        <p:spPr bwMode="auto">
          <a:xfrm>
            <a:off x="686324" y="6778989"/>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dirty="0">
                <a:solidFill>
                  <a:srgbClr val="000000"/>
                </a:solidFill>
                <a:latin typeface="Meiryo UI"/>
                <a:ea typeface="Meiryo UI"/>
                <a:cs typeface="Meiryo UI" pitchFamily="50" charset="-128"/>
              </a:rPr>
              <a:t>[</a:t>
            </a:r>
            <a:r>
              <a:rPr lang="ja-JP" altLang="en-US" sz="1050" dirty="0" smtClean="0">
                <a:solidFill>
                  <a:srgbClr val="000000"/>
                </a:solidFill>
                <a:latin typeface="Meiryo UI"/>
                <a:ea typeface="Meiryo UI"/>
                <a:cs typeface="Meiryo UI" pitchFamily="50" charset="-128"/>
              </a:rPr>
              <a:t>出所</a:t>
            </a:r>
            <a:r>
              <a:rPr lang="en-US" altLang="ja-JP" sz="1050" dirty="0" smtClean="0">
                <a:solidFill>
                  <a:srgbClr val="000000"/>
                </a:solidFill>
                <a:latin typeface="Meiryo UI"/>
                <a:ea typeface="Meiryo UI"/>
                <a:cs typeface="Meiryo UI" pitchFamily="50" charset="-128"/>
              </a:rPr>
              <a:t>]Science </a:t>
            </a:r>
            <a:r>
              <a:rPr lang="en-US" altLang="ja-JP" sz="1050" dirty="0">
                <a:solidFill>
                  <a:srgbClr val="000000"/>
                </a:solidFill>
                <a:latin typeface="Meiryo UI"/>
                <a:ea typeface="Meiryo UI"/>
                <a:cs typeface="Meiryo UI" pitchFamily="50" charset="-128"/>
              </a:rPr>
              <a:t>Based Targets</a:t>
            </a:r>
            <a:r>
              <a:rPr lang="ja-JP" altLang="en-US" sz="1050" dirty="0" smtClean="0">
                <a:solidFill>
                  <a:srgbClr val="000000"/>
                </a:solidFill>
                <a:latin typeface="Meiryo UI"/>
                <a:ea typeface="Meiryo UI"/>
                <a:cs typeface="Meiryo UI" pitchFamily="50" charset="-128"/>
              </a:rPr>
              <a:t>ホームページ</a:t>
            </a:r>
            <a:r>
              <a:rPr lang="ja-JP" altLang="en-US" sz="1050" dirty="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Companies</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Take</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Action</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http</a:t>
            </a:r>
            <a:r>
              <a:rPr lang="en-US" altLang="ja-JP" sz="1050" dirty="0">
                <a:solidFill>
                  <a:srgbClr val="000000"/>
                </a:solidFill>
                <a:latin typeface="Meiryo UI"/>
                <a:ea typeface="Meiryo UI"/>
                <a:cs typeface="Meiryo UI" pitchFamily="50" charset="-128"/>
              </a:rPr>
              <a:t>://sciencebasedtargets.org/companies-taking-action</a:t>
            </a:r>
            <a:r>
              <a:rPr lang="en-US" altLang="ja-JP" sz="1050" dirty="0" smtClean="0">
                <a:solidFill>
                  <a:srgbClr val="000000"/>
                </a:solidFill>
                <a:latin typeface="Meiryo UI"/>
                <a:ea typeface="Meiryo UI"/>
                <a:cs typeface="Meiryo UI" pitchFamily="50" charset="-128"/>
              </a:rPr>
              <a:t>/</a:t>
            </a:r>
            <a:r>
              <a:rPr lang="ja-JP" altLang="en-US" sz="1050" dirty="0" smtClean="0">
                <a:solidFill>
                  <a:srgbClr val="000000"/>
                </a:solidFill>
                <a:latin typeface="Meiryo UI"/>
                <a:ea typeface="Meiryo UI"/>
                <a:cs typeface="Meiryo UI" pitchFamily="50" charset="-128"/>
              </a:rPr>
              <a:t>）より作成</a:t>
            </a:r>
            <a:endParaRPr lang="ja-JP" altLang="en-US" sz="1050" dirty="0">
              <a:solidFill>
                <a:srgbClr val="000000"/>
              </a:solidFill>
              <a:latin typeface="Meiryo UI"/>
              <a:ea typeface="Meiryo UI"/>
              <a:cs typeface="Meiryo UI" pitchFamily="50" charset="-128"/>
            </a:endParaRPr>
          </a:p>
        </p:txBody>
      </p:sp>
      <p:sp>
        <p:nvSpPr>
          <p:cNvPr id="13" name="コンテンツ プレースホルダー 2"/>
          <p:cNvSpPr>
            <a:spLocks noGrp="1"/>
          </p:cNvSpPr>
          <p:nvPr>
            <p:ph sz="quarter" idx="12"/>
          </p:nvPr>
        </p:nvSpPr>
        <p:spPr>
          <a:xfrm>
            <a:off x="161925" y="1164185"/>
            <a:ext cx="10368000" cy="1327438"/>
          </a:xfrm>
        </p:spPr>
        <p:txBody>
          <a:bodyPr/>
          <a:lstStyle/>
          <a:p>
            <a:r>
              <a:rPr lang="en-US" altLang="ja-JP" dirty="0" smtClean="0"/>
              <a:t>SBT</a:t>
            </a:r>
            <a:r>
              <a:rPr lang="ja-JP" altLang="en-US" dirty="0" smtClean="0"/>
              <a:t>認定企業は</a:t>
            </a:r>
            <a:r>
              <a:rPr lang="en-US" altLang="ja-JP" dirty="0" smtClean="0"/>
              <a:t>Scope3</a:t>
            </a:r>
            <a:r>
              <a:rPr lang="ja-JP" altLang="en-US" dirty="0" smtClean="0"/>
              <a:t>の削減目標も設定する必要があり、中には、その目標としてサプライヤーに</a:t>
            </a:r>
            <a:r>
              <a:rPr lang="en-US" altLang="ja-JP" dirty="0" smtClean="0"/>
              <a:t>SBT</a:t>
            </a:r>
            <a:r>
              <a:rPr lang="ja-JP" altLang="en-US" dirty="0" smtClean="0"/>
              <a:t>目標</a:t>
            </a:r>
            <a:r>
              <a:rPr lang="ja-JP" altLang="en-US" dirty="0"/>
              <a:t>を</a:t>
            </a:r>
            <a:r>
              <a:rPr lang="ja-JP" altLang="en-US" dirty="0" smtClean="0"/>
              <a:t>設定させることを掲げる</a:t>
            </a:r>
            <a:r>
              <a:rPr lang="en-US" altLang="ja-JP" dirty="0" smtClean="0"/>
              <a:t>SBT</a:t>
            </a:r>
            <a:r>
              <a:rPr lang="ja-JP" altLang="en-US" dirty="0" smtClean="0"/>
              <a:t>認定企業も存在する。</a:t>
            </a:r>
            <a:endParaRPr lang="en-US" altLang="ja-JP" dirty="0" smtClean="0"/>
          </a:p>
          <a:p>
            <a:r>
              <a:rPr lang="en-US" altLang="ja-JP" dirty="0" smtClean="0"/>
              <a:t>SBT</a:t>
            </a:r>
            <a:r>
              <a:rPr lang="ja-JP" altLang="en-US" dirty="0" smtClean="0"/>
              <a:t>認定を取得すれば、これらの顧客からの要望に対応できる。</a:t>
            </a:r>
            <a:endParaRPr lang="en-US" altLang="ja-JP" dirty="0" smtClean="0"/>
          </a:p>
        </p:txBody>
      </p:sp>
      <p:sp>
        <p:nvSpPr>
          <p:cNvPr id="2" name="テキスト ボックス 1"/>
          <p:cNvSpPr txBox="1"/>
          <p:nvPr/>
        </p:nvSpPr>
        <p:spPr>
          <a:xfrm>
            <a:off x="171863" y="2610891"/>
            <a:ext cx="8137250" cy="338554"/>
          </a:xfrm>
          <a:prstGeom prst="rect">
            <a:avLst/>
          </a:prstGeom>
          <a:noFill/>
        </p:spPr>
        <p:txBody>
          <a:bodyPr wrap="square" rtlCol="0">
            <a:spAutoFit/>
          </a:bodyPr>
          <a:lstStyle/>
          <a:p>
            <a:r>
              <a:rPr kumimoji="1" lang="en-US" altLang="ja-JP" sz="1600" dirty="0" smtClean="0"/>
              <a:t>Scope3</a:t>
            </a:r>
            <a:r>
              <a:rPr kumimoji="1" lang="ja-JP" altLang="en-US" sz="1600" dirty="0" smtClean="0"/>
              <a:t>の削減目標として、サプライヤーへの</a:t>
            </a:r>
            <a:r>
              <a:rPr kumimoji="1" lang="en-US" altLang="ja-JP" sz="1600" dirty="0" smtClean="0"/>
              <a:t>SBT</a:t>
            </a:r>
            <a:r>
              <a:rPr kumimoji="1" lang="ja-JP" altLang="en-US" sz="1600" dirty="0" smtClean="0"/>
              <a:t>目標設定</a:t>
            </a:r>
            <a:r>
              <a:rPr lang="ja-JP" altLang="en-US" sz="1600" dirty="0" smtClean="0"/>
              <a:t>を掲げる</a:t>
            </a:r>
            <a:r>
              <a:rPr lang="en-US" altLang="ja-JP" sz="1600" dirty="0" smtClean="0"/>
              <a:t>SBT</a:t>
            </a:r>
            <a:r>
              <a:rPr lang="ja-JP" altLang="en-US" sz="1600" dirty="0" smtClean="0"/>
              <a:t>認定企業一覧</a:t>
            </a:r>
            <a:r>
              <a:rPr lang="ja-JP" altLang="en-US" sz="1600" dirty="0"/>
              <a:t>（</a:t>
            </a:r>
            <a:r>
              <a:rPr lang="en-US" altLang="ja-JP" sz="1600" dirty="0"/>
              <a:t>1/2</a:t>
            </a:r>
            <a:r>
              <a:rPr lang="ja-JP" altLang="en-US" sz="1600" dirty="0" smtClean="0"/>
              <a:t>）</a:t>
            </a:r>
            <a:endParaRPr lang="ja-JP" altLang="en-US" sz="1600" dirty="0"/>
          </a:p>
        </p:txBody>
      </p:sp>
    </p:spTree>
    <p:extLst>
      <p:ext uri="{BB962C8B-B14F-4D97-AF65-F5344CB8AC3E}">
        <p14:creationId xmlns:p14="http://schemas.microsoft.com/office/powerpoint/2010/main" val="1232325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サプライヤーへの目標設定を求める</a:t>
            </a:r>
            <a:r>
              <a:rPr kumimoji="1" lang="en-US" altLang="ja-JP" sz="2300" dirty="0" smtClean="0"/>
              <a:t>SBT</a:t>
            </a:r>
            <a:r>
              <a:rPr kumimoji="1" lang="ja-JP" altLang="en-US" sz="2300" dirty="0" smtClean="0"/>
              <a:t>認定企業も</a:t>
            </a:r>
            <a:r>
              <a:rPr lang="ja-JP" altLang="en-US" sz="2300" dirty="0" smtClean="0"/>
              <a:t>いる </a:t>
            </a:r>
            <a:r>
              <a:rPr lang="en-US" altLang="ja-JP" sz="2300" dirty="0"/>
              <a:t>2</a:t>
            </a:r>
            <a:r>
              <a:rPr lang="en-US" altLang="ja-JP" sz="2300" dirty="0" smtClean="0"/>
              <a:t>/2</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a:t>②</a:t>
            </a:r>
            <a:r>
              <a:rPr kumimoji="1" lang="ja-JP" altLang="en-US" dirty="0" smtClean="0"/>
              <a:t>対顧客</a:t>
            </a:r>
            <a:endParaRPr kumimoji="1" lang="ja-JP" altLang="en-US" dirty="0"/>
          </a:p>
        </p:txBody>
      </p:sp>
      <p:sp>
        <p:nvSpPr>
          <p:cNvPr id="7" name="テキスト ボックス 6"/>
          <p:cNvSpPr txBox="1"/>
          <p:nvPr/>
        </p:nvSpPr>
        <p:spPr bwMode="auto">
          <a:xfrm>
            <a:off x="7815050" y="527608"/>
            <a:ext cx="1935145"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0130308"/>
              </p:ext>
            </p:extLst>
          </p:nvPr>
        </p:nvGraphicFramePr>
        <p:xfrm>
          <a:off x="387629" y="3019018"/>
          <a:ext cx="9899371" cy="2105760"/>
        </p:xfrm>
        <a:graphic>
          <a:graphicData uri="http://schemas.openxmlformats.org/drawingml/2006/table">
            <a:tbl>
              <a:tblPr firstRow="1" bandRow="1"/>
              <a:tblGrid>
                <a:gridCol w="1822779"/>
                <a:gridCol w="1107147">
                  <a:extLst>
                    <a:ext uri="{9D8B030D-6E8A-4147-A177-3AD203B41FA5}">
                      <a16:colId xmlns:a16="http://schemas.microsoft.com/office/drawing/2014/main" xmlns="" val="20000"/>
                    </a:ext>
                  </a:extLst>
                </a:gridCol>
                <a:gridCol w="1107147">
                  <a:extLst>
                    <a:ext uri="{9D8B030D-6E8A-4147-A177-3AD203B41FA5}">
                      <a16:colId xmlns:a16="http://schemas.microsoft.com/office/drawing/2014/main" xmlns="" val="20003"/>
                    </a:ext>
                  </a:extLst>
                </a:gridCol>
                <a:gridCol w="1107147">
                  <a:extLst>
                    <a:ext uri="{9D8B030D-6E8A-4147-A177-3AD203B41FA5}">
                      <a16:colId xmlns:a16="http://schemas.microsoft.com/office/drawing/2014/main" xmlns="" val="20005"/>
                    </a:ext>
                  </a:extLst>
                </a:gridCol>
                <a:gridCol w="4755151">
                  <a:extLst>
                    <a:ext uri="{9D8B030D-6E8A-4147-A177-3AD203B41FA5}">
                      <a16:colId xmlns:a16="http://schemas.microsoft.com/office/drawing/2014/main" xmlns=""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smtClean="0">
                          <a:latin typeface="+mn-ea"/>
                          <a:ea typeface="+mn-ea"/>
                          <a:cs typeface="Meiryo UI" panose="020B0604030504040204" pitchFamily="50" charset="-128"/>
                        </a:rPr>
                        <a:t>企業名</a:t>
                      </a:r>
                      <a:endParaRPr kumimoji="1" lang="ja-JP" altLang="en-US" sz="1400" dirty="0">
                        <a:latin typeface="+mn-ea"/>
                        <a:ea typeface="+mn-ea"/>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smtClean="0">
                          <a:latin typeface="+mn-ea"/>
                          <a:ea typeface="+mn-ea"/>
                          <a:cs typeface="Meiryo UI" panose="020B0604030504040204" pitchFamily="50" charset="-128"/>
                        </a:rPr>
                        <a:t>セクター</a:t>
                      </a:r>
                      <a:endParaRPr kumimoji="1" lang="ja-JP" altLang="en-US" sz="1400" dirty="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smtClean="0">
                          <a:latin typeface="+mn-ea"/>
                          <a:ea typeface="+mn-ea"/>
                          <a:cs typeface="Meiryo UI" panose="020B0604030504040204" pitchFamily="50" charset="-128"/>
                        </a:rPr>
                        <a:t>目標</a:t>
                      </a:r>
                      <a:endParaRPr kumimoji="1" lang="ja-JP" altLang="en-US" sz="1400" dirty="0">
                        <a:latin typeface="+mn-ea"/>
                        <a:ea typeface="+mn-ea"/>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dirty="0"/>
                    </a:p>
                  </a:txBody>
                  <a:tcPr/>
                </a:tc>
                <a:extLst>
                  <a:ext uri="{0D108BD9-81ED-4DB2-BD59-A6C34878D82A}">
                    <a16:rowId xmlns:a16="http://schemas.microsoft.com/office/drawing/2014/main" xmlns="" val="10000"/>
                  </a:ext>
                </a:extLst>
              </a:tr>
              <a:tr h="176726">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dirty="0">
                          <a:latin typeface="+mn-ea"/>
                          <a:ea typeface="+mn-ea"/>
                          <a:cs typeface="Meiryo UI" panose="020B0604030504040204" pitchFamily="50" charset="-128"/>
                        </a:rPr>
                        <a:t>Scope</a:t>
                      </a:r>
                      <a:endParaRPr kumimoji="1" lang="ja-JP" altLang="en-US" sz="1400" dirty="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dirty="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1"/>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ジェネックス</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建設業</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smtClean="0">
                          <a:latin typeface="+mn-ea"/>
                          <a:ea typeface="+mn-ea"/>
                          <a:cs typeface="Meiryo UI" panose="020B0604030504040204" pitchFamily="50" charset="-128"/>
                        </a:rPr>
                        <a:t>Scope3</a:t>
                      </a:r>
                    </a:p>
                    <a:p>
                      <a:pPr algn="ctr"/>
                      <a:r>
                        <a:rPr kumimoji="1" lang="ja-JP" altLang="en-US" sz="1400" dirty="0" smtClean="0">
                          <a:latin typeface="+mn-ea"/>
                          <a:ea typeface="+mn-ea"/>
                          <a:cs typeface="Meiryo UI" panose="020B0604030504040204" pitchFamily="50" charset="-128"/>
                        </a:rPr>
                        <a:t>カテゴリ</a:t>
                      </a:r>
                      <a:r>
                        <a:rPr kumimoji="1" lang="en-US" altLang="ja-JP" sz="1400" dirty="0" smtClean="0">
                          <a:latin typeface="+mn-ea"/>
                          <a:ea typeface="+mn-ea"/>
                          <a:cs typeface="Meiryo UI" panose="020B0604030504040204" pitchFamily="50" charset="-128"/>
                        </a:rPr>
                        <a:t>1</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smtClean="0">
                          <a:solidFill>
                            <a:schemeClr val="tx1"/>
                          </a:solidFill>
                          <a:effectLst/>
                          <a:latin typeface="+mn-ea"/>
                          <a:ea typeface="+mn-ea"/>
                        </a:rPr>
                        <a:t>2024</a:t>
                      </a:r>
                      <a:r>
                        <a:rPr lang="ja-JP" altLang="en-US" sz="1400" b="0" i="0" u="none" strike="noStrike" dirty="0" smtClean="0">
                          <a:solidFill>
                            <a:schemeClr val="tx1"/>
                          </a:solidFill>
                          <a:effectLst/>
                          <a:latin typeface="+mn-ea"/>
                          <a:ea typeface="+mn-ea"/>
                        </a:rPr>
                        <a:t>年</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購入した製品・サービスの排出量の</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％に相当するサプライヤーに科学に基づく削減目標を策定</a:t>
                      </a:r>
                      <a:r>
                        <a:rPr kumimoji="1" lang="ja-JP" altLang="en-US" sz="1400" b="0" i="0" u="none" strike="noStrike" dirty="0" smtClean="0">
                          <a:solidFill>
                            <a:schemeClr val="tx1"/>
                          </a:solidFill>
                          <a:effectLst/>
                          <a:latin typeface="+mn-ea"/>
                          <a:ea typeface="+mn-ea"/>
                          <a:cs typeface="+mn-cs"/>
                        </a:rPr>
                        <a:t>させる</a:t>
                      </a: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コマニー</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その他製品</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smtClean="0">
                          <a:latin typeface="+mn-ea"/>
                          <a:ea typeface="+mn-ea"/>
                          <a:cs typeface="Meiryo UI" panose="020B0604030504040204" pitchFamily="50" charset="-128"/>
                        </a:rPr>
                        <a:t>Scope3</a:t>
                      </a:r>
                    </a:p>
                    <a:p>
                      <a:pPr algn="ctr"/>
                      <a:r>
                        <a:rPr kumimoji="1" lang="ja-JP" altLang="en-US" sz="1400" dirty="0" smtClean="0">
                          <a:latin typeface="+mn-ea"/>
                          <a:ea typeface="+mn-ea"/>
                          <a:cs typeface="Meiryo UI" panose="020B0604030504040204" pitchFamily="50" charset="-128"/>
                        </a:rPr>
                        <a:t>カテゴリ</a:t>
                      </a:r>
                      <a:r>
                        <a:rPr kumimoji="1" lang="en-US" altLang="ja-JP" sz="1400" dirty="0" smtClean="0">
                          <a:latin typeface="+mn-ea"/>
                          <a:ea typeface="+mn-ea"/>
                          <a:cs typeface="Meiryo UI" panose="020B0604030504040204" pitchFamily="50" charset="-128"/>
                        </a:rPr>
                        <a:t>1</a:t>
                      </a:r>
                      <a:endParaRPr kumimoji="1" lang="ja-JP" altLang="en-US" sz="1400" dirty="0" smtClean="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smtClean="0">
                          <a:solidFill>
                            <a:schemeClr val="tx1"/>
                          </a:solidFill>
                          <a:effectLst/>
                          <a:latin typeface="+mn-ea"/>
                          <a:ea typeface="+mn-ea"/>
                        </a:rPr>
                        <a:t>2024</a:t>
                      </a:r>
                      <a:r>
                        <a:rPr lang="ja-JP" altLang="en-US" sz="1400" b="0" i="0" u="none" strike="noStrike" dirty="0" smtClean="0">
                          <a:solidFill>
                            <a:schemeClr val="tx1"/>
                          </a:solidFill>
                          <a:effectLst/>
                          <a:latin typeface="+mn-ea"/>
                          <a:ea typeface="+mn-ea"/>
                        </a:rPr>
                        <a:t>年</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rPr>
                        <a:t>購入した製品・サービスによる排出量の</a:t>
                      </a:r>
                      <a:r>
                        <a:rPr lang="en-US" altLang="ja-JP" sz="1400" b="0" i="0" u="none" strike="noStrike" dirty="0" smtClean="0">
                          <a:solidFill>
                            <a:schemeClr val="tx1"/>
                          </a:solidFill>
                          <a:effectLst/>
                          <a:latin typeface="+mn-ea"/>
                          <a:ea typeface="+mn-ea"/>
                        </a:rPr>
                        <a:t>80</a:t>
                      </a:r>
                      <a:r>
                        <a:rPr lang="ja-JP" altLang="en-US" sz="1400" b="0" i="0" u="none" strike="noStrike" dirty="0" smtClean="0">
                          <a:solidFill>
                            <a:schemeClr val="tx1"/>
                          </a:solidFill>
                          <a:effectLst/>
                          <a:latin typeface="+mn-ea"/>
                          <a:ea typeface="+mn-ea"/>
                        </a:rPr>
                        <a:t>％に相当するサプライヤーに、</a:t>
                      </a:r>
                      <a:r>
                        <a:rPr lang="en-US" altLang="ja-JP" sz="1400" b="0" i="0" u="none" strike="noStrike" dirty="0" smtClean="0">
                          <a:solidFill>
                            <a:schemeClr val="tx1"/>
                          </a:solidFill>
                          <a:effectLst/>
                          <a:latin typeface="+mn-ea"/>
                          <a:ea typeface="+mn-ea"/>
                        </a:rPr>
                        <a:t>SBT</a:t>
                      </a:r>
                      <a:r>
                        <a:rPr lang="ja-JP" altLang="en-US" sz="1400" b="0" i="0" u="none" strike="noStrike" dirty="0" smtClean="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武田薬品工業</a:t>
                      </a:r>
                      <a:endParaRPr kumimoji="1" lang="ja-JP" altLang="en-US" sz="1400" dirty="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dirty="0" smtClean="0">
                          <a:latin typeface="+mn-ea"/>
                          <a:ea typeface="+mn-ea"/>
                          <a:cs typeface="Meiryo UI" panose="020B0604030504040204" pitchFamily="50" charset="-128"/>
                        </a:rPr>
                        <a:t>医薬品</a:t>
                      </a:r>
                      <a:endParaRPr kumimoji="1" lang="ja-JP" altLang="en-US" sz="1400" dirty="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dirty="0" smtClean="0">
                          <a:latin typeface="+mn-ea"/>
                          <a:ea typeface="+mn-ea"/>
                          <a:cs typeface="Meiryo UI" panose="020B0604030504040204" pitchFamily="50" charset="-128"/>
                        </a:rPr>
                        <a:t>Scope3</a:t>
                      </a:r>
                    </a:p>
                    <a:p>
                      <a:pPr algn="ctr"/>
                      <a:r>
                        <a:rPr kumimoji="1" lang="ja-JP" altLang="en-US" sz="1400" dirty="0" smtClean="0">
                          <a:latin typeface="+mn-ea"/>
                          <a:ea typeface="+mn-ea"/>
                          <a:cs typeface="Meiryo UI" panose="020B0604030504040204" pitchFamily="50" charset="-128"/>
                        </a:rPr>
                        <a:t>カテゴリ</a:t>
                      </a:r>
                      <a:r>
                        <a:rPr kumimoji="1" lang="en-US" altLang="ja-JP" sz="1400" dirty="0" smtClean="0">
                          <a:latin typeface="+mn-ea"/>
                          <a:ea typeface="+mn-ea"/>
                          <a:cs typeface="Meiryo UI" panose="020B0604030504040204" pitchFamily="50" charset="-128"/>
                        </a:rPr>
                        <a:t>1,2,4</a:t>
                      </a:r>
                      <a:endParaRPr kumimoji="1" lang="ja-JP" altLang="en-US" sz="1400" dirty="0" smtClean="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fontAlgn="ctr"/>
                      <a:r>
                        <a:rPr lang="en-US" altLang="ja-JP" sz="1400" b="0" i="0" u="none" strike="noStrike" dirty="0" smtClean="0">
                          <a:solidFill>
                            <a:schemeClr val="tx1"/>
                          </a:solidFill>
                          <a:effectLst/>
                          <a:latin typeface="+mn-ea"/>
                          <a:ea typeface="+mn-ea"/>
                        </a:rPr>
                        <a:t>2024</a:t>
                      </a:r>
                      <a:r>
                        <a:rPr lang="ja-JP" altLang="en-US" sz="1400" b="0" i="0" u="none" strike="noStrike" dirty="0" smtClean="0">
                          <a:solidFill>
                            <a:schemeClr val="tx1"/>
                          </a:solidFill>
                          <a:effectLst/>
                          <a:latin typeface="+mn-ea"/>
                          <a:ea typeface="+mn-ea"/>
                        </a:rPr>
                        <a:t>年</a:t>
                      </a:r>
                      <a:endParaRPr lang="ja-JP" altLang="en-US" sz="1400" b="0" i="0" u="none" strike="noStrike" dirty="0">
                        <a:solidFill>
                          <a:schemeClr val="tx1"/>
                        </a:solidFill>
                        <a:effectLst/>
                        <a:latin typeface="+mn-ea"/>
                        <a:ea typeface="+mn-ea"/>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rPr>
                        <a:t>購入した製品・サービス、資本財、輸送・配送（上流）による排出量の</a:t>
                      </a:r>
                      <a:r>
                        <a:rPr lang="en-US" altLang="ja-JP" sz="1400" b="0" i="0" u="none" strike="noStrike" dirty="0" smtClean="0">
                          <a:solidFill>
                            <a:schemeClr val="tx1"/>
                          </a:solidFill>
                          <a:effectLst/>
                          <a:latin typeface="+mn-ea"/>
                          <a:ea typeface="+mn-ea"/>
                        </a:rPr>
                        <a:t>80</a:t>
                      </a:r>
                      <a:r>
                        <a:rPr lang="ja-JP" altLang="en-US" sz="1400" b="0" i="0" u="none" strike="noStrike" dirty="0" smtClean="0">
                          <a:solidFill>
                            <a:schemeClr val="tx1"/>
                          </a:solidFill>
                          <a:effectLst/>
                          <a:latin typeface="+mn-ea"/>
                          <a:ea typeface="+mn-ea"/>
                        </a:rPr>
                        <a:t>％に相当するサプライヤーに、</a:t>
                      </a:r>
                      <a:r>
                        <a:rPr lang="en-US" altLang="ja-JP" sz="1400" b="0" i="0" u="none" strike="noStrike" dirty="0" smtClean="0">
                          <a:solidFill>
                            <a:schemeClr val="tx1"/>
                          </a:solidFill>
                          <a:effectLst/>
                          <a:latin typeface="+mn-ea"/>
                          <a:ea typeface="+mn-ea"/>
                        </a:rPr>
                        <a:t>SBT</a:t>
                      </a:r>
                      <a:r>
                        <a:rPr lang="ja-JP" altLang="en-US" sz="1400" b="0" i="0" u="none" strike="noStrike" dirty="0" smtClean="0">
                          <a:solidFill>
                            <a:schemeClr val="tx1"/>
                          </a:solidFill>
                          <a:effectLst/>
                          <a:latin typeface="+mn-ea"/>
                          <a:ea typeface="+mn-ea"/>
                        </a:rPr>
                        <a:t>目標を設定させる</a:t>
                      </a:r>
                    </a:p>
                  </a:txBody>
                  <a:tcPr marL="72000" marR="72000" marT="36000" marB="3600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11" name="テキスト ボックス 10"/>
          <p:cNvSpPr txBox="1">
            <a:spLocks noChangeArrowheads="1"/>
          </p:cNvSpPr>
          <p:nvPr/>
        </p:nvSpPr>
        <p:spPr bwMode="auto">
          <a:xfrm>
            <a:off x="527298" y="6572163"/>
            <a:ext cx="89554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120000"/>
              </a:lnSpc>
              <a:spcBef>
                <a:spcPct val="0"/>
              </a:spcBef>
              <a:spcAft>
                <a:spcPct val="70000"/>
              </a:spcAft>
              <a:defRPr/>
            </a:pPr>
            <a:r>
              <a:rPr lang="en-US" altLang="ja-JP" sz="1050" dirty="0">
                <a:solidFill>
                  <a:srgbClr val="000000"/>
                </a:solidFill>
                <a:latin typeface="Meiryo UI"/>
                <a:ea typeface="Meiryo UI"/>
                <a:cs typeface="Meiryo UI" pitchFamily="50" charset="-128"/>
              </a:rPr>
              <a:t>[</a:t>
            </a:r>
            <a:r>
              <a:rPr lang="ja-JP" altLang="en-US" sz="1050" dirty="0" smtClean="0">
                <a:solidFill>
                  <a:srgbClr val="000000"/>
                </a:solidFill>
                <a:latin typeface="Meiryo UI"/>
                <a:ea typeface="Meiryo UI"/>
                <a:cs typeface="Meiryo UI" pitchFamily="50" charset="-128"/>
              </a:rPr>
              <a:t>出所</a:t>
            </a:r>
            <a:r>
              <a:rPr lang="en-US" altLang="ja-JP" sz="1050" dirty="0" smtClean="0">
                <a:solidFill>
                  <a:srgbClr val="000000"/>
                </a:solidFill>
                <a:latin typeface="Meiryo UI"/>
                <a:ea typeface="Meiryo UI"/>
                <a:cs typeface="Meiryo UI" pitchFamily="50" charset="-128"/>
              </a:rPr>
              <a:t>]Science </a:t>
            </a:r>
            <a:r>
              <a:rPr lang="en-US" altLang="ja-JP" sz="1050" dirty="0">
                <a:solidFill>
                  <a:srgbClr val="000000"/>
                </a:solidFill>
                <a:latin typeface="Meiryo UI"/>
                <a:ea typeface="Meiryo UI"/>
                <a:cs typeface="Meiryo UI" pitchFamily="50" charset="-128"/>
              </a:rPr>
              <a:t>Based Targets</a:t>
            </a:r>
            <a:r>
              <a:rPr lang="ja-JP" altLang="en-US" sz="1050" dirty="0" smtClean="0">
                <a:solidFill>
                  <a:srgbClr val="000000"/>
                </a:solidFill>
                <a:latin typeface="Meiryo UI"/>
                <a:ea typeface="Meiryo UI"/>
                <a:cs typeface="Meiryo UI" pitchFamily="50" charset="-128"/>
              </a:rPr>
              <a:t>ホームページ</a:t>
            </a:r>
            <a:r>
              <a:rPr lang="ja-JP" altLang="en-US" sz="1050" dirty="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Companies</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Take</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Action</a:t>
            </a:r>
            <a:r>
              <a:rPr lang="ja-JP" altLang="en-US" sz="1050" dirty="0" smtClean="0">
                <a:solidFill>
                  <a:srgbClr val="000000"/>
                </a:solidFill>
                <a:latin typeface="Meiryo UI"/>
                <a:ea typeface="Meiryo UI"/>
                <a:cs typeface="Meiryo UI" pitchFamily="50" charset="-128"/>
              </a:rPr>
              <a:t>　（</a:t>
            </a:r>
            <a:r>
              <a:rPr lang="en-US" altLang="ja-JP" sz="1050" dirty="0" smtClean="0">
                <a:solidFill>
                  <a:srgbClr val="000000"/>
                </a:solidFill>
                <a:latin typeface="Meiryo UI"/>
                <a:ea typeface="Meiryo UI"/>
                <a:cs typeface="Meiryo UI" pitchFamily="50" charset="-128"/>
              </a:rPr>
              <a:t>http</a:t>
            </a:r>
            <a:r>
              <a:rPr lang="en-US" altLang="ja-JP" sz="1050" dirty="0">
                <a:solidFill>
                  <a:srgbClr val="000000"/>
                </a:solidFill>
                <a:latin typeface="Meiryo UI"/>
                <a:ea typeface="Meiryo UI"/>
                <a:cs typeface="Meiryo UI" pitchFamily="50" charset="-128"/>
              </a:rPr>
              <a:t>://sciencebasedtargets.org/companies-taking-action</a:t>
            </a:r>
            <a:r>
              <a:rPr lang="en-US" altLang="ja-JP" sz="1050" dirty="0" smtClean="0">
                <a:solidFill>
                  <a:srgbClr val="000000"/>
                </a:solidFill>
                <a:latin typeface="Meiryo UI"/>
                <a:ea typeface="Meiryo UI"/>
                <a:cs typeface="Meiryo UI" pitchFamily="50" charset="-128"/>
              </a:rPr>
              <a:t>/</a:t>
            </a:r>
            <a:r>
              <a:rPr lang="ja-JP" altLang="en-US" sz="1050" dirty="0" smtClean="0">
                <a:solidFill>
                  <a:srgbClr val="000000"/>
                </a:solidFill>
                <a:latin typeface="Meiryo UI"/>
                <a:ea typeface="Meiryo UI"/>
                <a:cs typeface="Meiryo UI" pitchFamily="50" charset="-128"/>
              </a:rPr>
              <a:t>）より作成</a:t>
            </a:r>
            <a:endParaRPr lang="ja-JP" altLang="en-US" sz="1050" dirty="0">
              <a:solidFill>
                <a:srgbClr val="000000"/>
              </a:solidFill>
              <a:latin typeface="Meiryo UI"/>
              <a:ea typeface="Meiryo UI"/>
              <a:cs typeface="Meiryo UI" pitchFamily="50" charset="-128"/>
            </a:endParaRPr>
          </a:p>
        </p:txBody>
      </p:sp>
      <p:sp>
        <p:nvSpPr>
          <p:cNvPr id="14" name="コンテンツ プレースホルダー 2"/>
          <p:cNvSpPr>
            <a:spLocks noGrp="1"/>
          </p:cNvSpPr>
          <p:nvPr>
            <p:ph sz="quarter" idx="12"/>
          </p:nvPr>
        </p:nvSpPr>
        <p:spPr>
          <a:xfrm>
            <a:off x="161925" y="1164185"/>
            <a:ext cx="10368000" cy="1327438"/>
          </a:xfrm>
        </p:spPr>
        <p:txBody>
          <a:bodyPr/>
          <a:lstStyle/>
          <a:p>
            <a:r>
              <a:rPr lang="en-US" altLang="ja-JP" dirty="0" smtClean="0"/>
              <a:t>SBT</a:t>
            </a:r>
            <a:r>
              <a:rPr lang="ja-JP" altLang="en-US" dirty="0" smtClean="0"/>
              <a:t>認定企業は</a:t>
            </a:r>
            <a:r>
              <a:rPr lang="en-US" altLang="ja-JP" dirty="0" smtClean="0"/>
              <a:t>Scope3</a:t>
            </a:r>
            <a:r>
              <a:rPr lang="ja-JP" altLang="en-US" dirty="0" smtClean="0"/>
              <a:t>の削減目標も設定する必要があり、中には、その目標としてサプライヤーに</a:t>
            </a:r>
            <a:r>
              <a:rPr lang="en-US" altLang="ja-JP" dirty="0" smtClean="0"/>
              <a:t>SBT</a:t>
            </a:r>
            <a:r>
              <a:rPr lang="ja-JP" altLang="en-US" dirty="0" smtClean="0"/>
              <a:t>目標</a:t>
            </a:r>
            <a:r>
              <a:rPr lang="ja-JP" altLang="en-US" dirty="0"/>
              <a:t>を</a:t>
            </a:r>
            <a:r>
              <a:rPr lang="ja-JP" altLang="en-US" dirty="0" smtClean="0"/>
              <a:t>設定させることを掲げる</a:t>
            </a:r>
            <a:r>
              <a:rPr lang="en-US" altLang="ja-JP" dirty="0" smtClean="0"/>
              <a:t>SBT</a:t>
            </a:r>
            <a:r>
              <a:rPr lang="ja-JP" altLang="en-US" dirty="0" smtClean="0"/>
              <a:t>認定企業も存在する。</a:t>
            </a:r>
            <a:endParaRPr lang="en-US" altLang="ja-JP" dirty="0" smtClean="0"/>
          </a:p>
          <a:p>
            <a:r>
              <a:rPr lang="en-US" altLang="ja-JP" dirty="0" smtClean="0"/>
              <a:t>SBT</a:t>
            </a:r>
            <a:r>
              <a:rPr lang="ja-JP" altLang="en-US" dirty="0" smtClean="0"/>
              <a:t>認定を取得すれば、これらの顧客からの要望に対応できる。</a:t>
            </a:r>
            <a:endParaRPr lang="en-US" altLang="ja-JP" dirty="0" smtClean="0"/>
          </a:p>
        </p:txBody>
      </p:sp>
      <p:sp>
        <p:nvSpPr>
          <p:cNvPr id="15" name="テキスト ボックス 14"/>
          <p:cNvSpPr txBox="1"/>
          <p:nvPr/>
        </p:nvSpPr>
        <p:spPr>
          <a:xfrm>
            <a:off x="171863" y="2610891"/>
            <a:ext cx="8067676" cy="338554"/>
          </a:xfrm>
          <a:prstGeom prst="rect">
            <a:avLst/>
          </a:prstGeom>
          <a:noFill/>
        </p:spPr>
        <p:txBody>
          <a:bodyPr wrap="square" rtlCol="0">
            <a:spAutoFit/>
          </a:bodyPr>
          <a:lstStyle/>
          <a:p>
            <a:r>
              <a:rPr kumimoji="1" lang="en-US" altLang="ja-JP" sz="1600" dirty="0" smtClean="0"/>
              <a:t>Scope3</a:t>
            </a:r>
            <a:r>
              <a:rPr kumimoji="1" lang="ja-JP" altLang="en-US" sz="1600" dirty="0" smtClean="0"/>
              <a:t>の削減目標として、サプライヤーへの</a:t>
            </a:r>
            <a:r>
              <a:rPr kumimoji="1" lang="en-US" altLang="ja-JP" sz="1600" dirty="0" smtClean="0"/>
              <a:t>SBT</a:t>
            </a:r>
            <a:r>
              <a:rPr kumimoji="1" lang="ja-JP" altLang="en-US" sz="1600" dirty="0" smtClean="0"/>
              <a:t>目標設定</a:t>
            </a:r>
            <a:r>
              <a:rPr lang="ja-JP" altLang="en-US" sz="1600" dirty="0" smtClean="0"/>
              <a:t>を掲げる</a:t>
            </a:r>
            <a:r>
              <a:rPr lang="en-US" altLang="ja-JP" sz="1600" dirty="0" smtClean="0"/>
              <a:t>SBT</a:t>
            </a:r>
            <a:r>
              <a:rPr lang="ja-JP" altLang="en-US" sz="1600" dirty="0" smtClean="0"/>
              <a:t>認定企業一覧（</a:t>
            </a:r>
            <a:r>
              <a:rPr lang="en-US" altLang="ja-JP" sz="1600" dirty="0"/>
              <a:t>2</a:t>
            </a:r>
            <a:r>
              <a:rPr lang="en-US" altLang="ja-JP" sz="1600" dirty="0" smtClean="0"/>
              <a:t>/2</a:t>
            </a:r>
            <a:r>
              <a:rPr lang="ja-JP" altLang="en-US" sz="1600" dirty="0" smtClean="0"/>
              <a:t>）</a:t>
            </a:r>
            <a:endParaRPr kumimoji="1" lang="ja-JP" altLang="en-US" sz="1600" dirty="0"/>
          </a:p>
        </p:txBody>
      </p:sp>
    </p:spTree>
    <p:extLst>
      <p:ext uri="{BB962C8B-B14F-4D97-AF65-F5344CB8AC3E}">
        <p14:creationId xmlns:p14="http://schemas.microsoft.com/office/powerpoint/2010/main" val="301000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顧客対応のために</a:t>
            </a:r>
            <a:r>
              <a:rPr kumimoji="1" lang="en-US" altLang="ja-JP" sz="2300" dirty="0" smtClean="0"/>
              <a:t>SBT</a:t>
            </a:r>
            <a:r>
              <a:rPr kumimoji="1" lang="ja-JP" altLang="en-US" sz="2300" dirty="0" smtClean="0"/>
              <a:t>設定を行った事例</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a:t>②</a:t>
            </a:r>
            <a:r>
              <a:rPr kumimoji="1" lang="ja-JP" altLang="en-US" dirty="0" smtClean="0"/>
              <a:t>対顧客</a:t>
            </a:r>
            <a:endParaRPr kumimoji="1" lang="ja-JP" altLang="en-US" dirty="0"/>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dirty="0" smtClean="0"/>
              <a:t>顧客が野心的な目標設定をしている場合に、サプライヤーに対しても削減を求める場合がある。</a:t>
            </a:r>
            <a:r>
              <a:rPr lang="en-US" altLang="ja-JP" dirty="0" smtClean="0"/>
              <a:t>SBT</a:t>
            </a:r>
            <a:r>
              <a:rPr lang="ja-JP" altLang="en-US" dirty="0" smtClean="0"/>
              <a:t>の認定を取得していることで顧客の要望に応えられる</a:t>
            </a:r>
            <a:endParaRPr lang="en-US" altLang="ja-JP" dirty="0" smtClean="0"/>
          </a:p>
        </p:txBody>
      </p:sp>
      <p:sp>
        <p:nvSpPr>
          <p:cNvPr id="9" name="テキスト ボックス 8"/>
          <p:cNvSpPr txBox="1"/>
          <p:nvPr/>
        </p:nvSpPr>
        <p:spPr>
          <a:xfrm>
            <a:off x="593725" y="3428965"/>
            <a:ext cx="9454947" cy="1631216"/>
          </a:xfrm>
          <a:prstGeom prst="rect">
            <a:avLst/>
          </a:prstGeom>
          <a:noFill/>
          <a:ln>
            <a:solidFill>
              <a:sysClr val="windowText" lastClr="000000"/>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SBT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の設定は、</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自らのフットプリントについて考えている我々の顧客全員のニーズに直接答えました</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。これは、我々が、短期的及び中期的、長期的にリスクについて考えていることを知る必要のある投資家にとっても大事なことです。高い目標を掲げることは、私たちが今後とも引き続き信頼にたる、</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持続可能で安全なサプライヤーであり続けると示す</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ために重要です</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NRG</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サステナビリティ部門長、ローレル・ピーコック氏</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dirty="0">
                <a:solidFill>
                  <a:srgbClr val="000000"/>
                </a:solidFill>
                <a:latin typeface="Meiryo UI"/>
                <a:ea typeface="Meiryo UI"/>
                <a:cs typeface="Meiryo UI" pitchFamily="50" charset="-128"/>
              </a:rPr>
              <a:t>[</a:t>
            </a:r>
            <a:r>
              <a:rPr lang="ja-JP" altLang="en-US" sz="1100" dirty="0">
                <a:solidFill>
                  <a:srgbClr val="000000"/>
                </a:solidFill>
                <a:latin typeface="Meiryo UI"/>
                <a:ea typeface="Meiryo UI"/>
                <a:cs typeface="Meiryo UI" pitchFamily="50" charset="-128"/>
              </a:rPr>
              <a:t>出所</a:t>
            </a:r>
            <a:r>
              <a:rPr lang="en-US" altLang="ja-JP" sz="1100" dirty="0">
                <a:solidFill>
                  <a:srgbClr val="000000"/>
                </a:solidFill>
                <a:latin typeface="Meiryo UI"/>
                <a:ea typeface="Meiryo UI"/>
                <a:cs typeface="Meiryo UI" pitchFamily="50" charset="-128"/>
              </a:rPr>
              <a:t>]Science Based Targets</a:t>
            </a:r>
            <a:r>
              <a:rPr lang="ja-JP" altLang="en-US" sz="1100" dirty="0">
                <a:solidFill>
                  <a:srgbClr val="000000"/>
                </a:solidFill>
                <a:latin typeface="Meiryo UI"/>
                <a:ea typeface="Meiryo UI"/>
                <a:cs typeface="Meiryo UI" pitchFamily="50" charset="-128"/>
              </a:rPr>
              <a:t>ホームページ　</a:t>
            </a:r>
            <a:r>
              <a:rPr lang="en-US" altLang="ja-JP" sz="1100" dirty="0">
                <a:solidFill>
                  <a:srgbClr val="000000"/>
                </a:solidFill>
                <a:latin typeface="Meiryo UI"/>
                <a:ea typeface="Meiryo UI"/>
                <a:cs typeface="Meiryo UI" pitchFamily="50" charset="-128"/>
              </a:rPr>
              <a:t>Science-based Target Setting Manual Version4.0(https://sciencebasedtargets.org/wp-content/uploads/2017/04/SBTi-manual.pdf)</a:t>
            </a:r>
            <a:r>
              <a:rPr lang="ja-JP" altLang="en-US" sz="1100" dirty="0" smtClean="0">
                <a:solidFill>
                  <a:srgbClr val="000000"/>
                </a:solidFill>
                <a:latin typeface="Meiryo UI"/>
                <a:ea typeface="Meiryo UI"/>
                <a:cs typeface="Meiryo UI" pitchFamily="50" charset="-128"/>
              </a:rPr>
              <a:t>より作成</a:t>
            </a:r>
            <a:endParaRPr lang="ja-JP" altLang="en-US" sz="1100" dirty="0">
              <a:solidFill>
                <a:srgbClr val="000000"/>
              </a:solidFill>
              <a:latin typeface="Meiryo UI"/>
              <a:ea typeface="Meiryo UI"/>
              <a:cs typeface="Meiryo UI" pitchFamily="50" charset="-128"/>
            </a:endParaRPr>
          </a:p>
        </p:txBody>
      </p:sp>
      <p:sp>
        <p:nvSpPr>
          <p:cNvPr id="14" name="正方形/長方形 13"/>
          <p:cNvSpPr/>
          <p:nvPr/>
        </p:nvSpPr>
        <p:spPr bwMode="auto">
          <a:xfrm>
            <a:off x="593725" y="2467791"/>
            <a:ext cx="9454948" cy="864096"/>
          </a:xfrm>
          <a:prstGeom prst="rect">
            <a:avLst/>
          </a:prstGeom>
          <a:no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dirty="0" smtClean="0">
                <a:ln>
                  <a:noFill/>
                </a:ln>
                <a:solidFill>
                  <a:schemeClr val="tx1"/>
                </a:solidFill>
                <a:effectLst/>
                <a:latin typeface="+mn-ea"/>
                <a:ea typeface="+mn-ea"/>
              </a:rPr>
              <a:t>SBT</a:t>
            </a:r>
            <a:r>
              <a:rPr kumimoji="1" lang="ja-JP" altLang="en-US" sz="2600" b="0" i="0" u="none" strike="noStrike" cap="none" normalizeH="0" baseline="0" dirty="0" smtClean="0">
                <a:ln>
                  <a:noFill/>
                </a:ln>
                <a:solidFill>
                  <a:schemeClr val="tx1"/>
                </a:solidFill>
                <a:effectLst/>
                <a:latin typeface="+mn-ea"/>
                <a:ea typeface="+mn-ea"/>
              </a:rPr>
              <a:t>認定を取得した企業の声</a:t>
            </a:r>
            <a:endParaRPr kumimoji="1" lang="en-US" altLang="ja-JP" sz="2600" b="0" i="0" u="none" strike="noStrike" cap="none" normalizeH="0" baseline="0" dirty="0" smtClean="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mn-ea"/>
                <a:ea typeface="+mn-ea"/>
              </a:rPr>
              <a:t>NRG</a:t>
            </a:r>
            <a:r>
              <a:rPr kumimoji="1" lang="ja-JP" altLang="en-US" sz="2400" b="0" i="0" u="none" strike="noStrike" cap="none" normalizeH="0" baseline="0" dirty="0" smtClean="0">
                <a:ln>
                  <a:noFill/>
                </a:ln>
                <a:solidFill>
                  <a:schemeClr val="tx1"/>
                </a:solidFill>
                <a:effectLst/>
                <a:latin typeface="+mn-ea"/>
                <a:ea typeface="+mn-ea"/>
              </a:rPr>
              <a:t>エネルギーの場合＞</a:t>
            </a:r>
          </a:p>
        </p:txBody>
      </p:sp>
    </p:spTree>
    <p:extLst>
      <p:ext uri="{BB962C8B-B14F-4D97-AF65-F5344CB8AC3E}">
        <p14:creationId xmlns:p14="http://schemas.microsoft.com/office/powerpoint/2010/main" val="4210599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企業事例　－</a:t>
            </a:r>
            <a:r>
              <a:rPr kumimoji="1" lang="en-US" altLang="ja-JP" sz="2300" dirty="0" smtClean="0"/>
              <a:t>DELL</a:t>
            </a:r>
            <a:r>
              <a:rPr lang="ja-JP" altLang="en-US" sz="2300" dirty="0"/>
              <a:t>－</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a:t>②</a:t>
            </a:r>
            <a:r>
              <a:rPr kumimoji="1" lang="ja-JP" altLang="en-US" dirty="0" smtClean="0"/>
              <a:t>対顧客</a:t>
            </a:r>
            <a:endParaRPr kumimoji="1" lang="ja-JP" altLang="en-US" dirty="0"/>
          </a:p>
        </p:txBody>
      </p:sp>
      <p:graphicFrame>
        <p:nvGraphicFramePr>
          <p:cNvPr id="15" name="表 14"/>
          <p:cNvGraphicFramePr>
            <a:graphicFrameLocks noGrp="1"/>
          </p:cNvGraphicFramePr>
          <p:nvPr>
            <p:extLst>
              <p:ext uri="{D42A27DB-BD31-4B8C-83A1-F6EECF244321}">
                <p14:modId xmlns:p14="http://schemas.microsoft.com/office/powerpoint/2010/main" val="2577357837"/>
              </p:ext>
            </p:extLst>
          </p:nvPr>
        </p:nvGraphicFramePr>
        <p:xfrm>
          <a:off x="495258" y="1369300"/>
          <a:ext cx="9660365" cy="2535942"/>
        </p:xfrm>
        <a:graphic>
          <a:graphicData uri="http://schemas.openxmlformats.org/drawingml/2006/table">
            <a:tbl>
              <a:tblPr firstRow="1" bandRow="1"/>
              <a:tblGrid>
                <a:gridCol w="696365">
                  <a:extLst>
                    <a:ext uri="{9D8B030D-6E8A-4147-A177-3AD203B41FA5}">
                      <a16:colId xmlns="" xmlns:a16="http://schemas.microsoft.com/office/drawing/2014/main" val="20000"/>
                    </a:ext>
                  </a:extLst>
                </a:gridCol>
                <a:gridCol w="828000">
                  <a:extLst>
                    <a:ext uri="{9D8B030D-6E8A-4147-A177-3AD203B41FA5}">
                      <a16:colId xmlns="" xmlns:a16="http://schemas.microsoft.com/office/drawing/2014/main" val="20001"/>
                    </a:ext>
                  </a:extLst>
                </a:gridCol>
                <a:gridCol w="1152000">
                  <a:extLst>
                    <a:ext uri="{9D8B030D-6E8A-4147-A177-3AD203B41FA5}">
                      <a16:colId xmlns="" xmlns:a16="http://schemas.microsoft.com/office/drawing/2014/main" val="20002"/>
                    </a:ext>
                  </a:extLst>
                </a:gridCol>
                <a:gridCol w="1260000">
                  <a:extLst>
                    <a:ext uri="{9D8B030D-6E8A-4147-A177-3AD203B41FA5}">
                      <a16:colId xmlns="" xmlns:a16="http://schemas.microsoft.com/office/drawing/2014/main" val="20003"/>
                    </a:ext>
                  </a:extLst>
                </a:gridCol>
                <a:gridCol w="1116000">
                  <a:extLst>
                    <a:ext uri="{9D8B030D-6E8A-4147-A177-3AD203B41FA5}">
                      <a16:colId xmlns="" xmlns:a16="http://schemas.microsoft.com/office/drawing/2014/main" val="20004"/>
                    </a:ext>
                  </a:extLst>
                </a:gridCol>
                <a:gridCol w="1116000">
                  <a:extLst>
                    <a:ext uri="{9D8B030D-6E8A-4147-A177-3AD203B41FA5}">
                      <a16:colId xmlns="" xmlns:a16="http://schemas.microsoft.com/office/drawing/2014/main" val="20005"/>
                    </a:ext>
                  </a:extLst>
                </a:gridCol>
                <a:gridCol w="1044000">
                  <a:extLst>
                    <a:ext uri="{9D8B030D-6E8A-4147-A177-3AD203B41FA5}">
                      <a16:colId xmlns="" xmlns:a16="http://schemas.microsoft.com/office/drawing/2014/main" val="20006"/>
                    </a:ext>
                  </a:extLst>
                </a:gridCol>
                <a:gridCol w="2448000">
                  <a:extLst>
                    <a:ext uri="{9D8B030D-6E8A-4147-A177-3AD203B41FA5}">
                      <a16:colId xmlns="" xmlns:a16="http://schemas.microsoft.com/office/drawing/2014/main" val="20007"/>
                    </a:ext>
                  </a:extLst>
                </a:gridCol>
              </a:tblGrid>
              <a:tr h="359286">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 xmlns:a16="http://schemas.microsoft.com/office/drawing/2014/main" val="10000"/>
                  </a:ext>
                </a:extLst>
              </a:tr>
              <a:tr h="359286">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 xmlns:a16="http://schemas.microsoft.com/office/drawing/2014/main" val="10001"/>
                  </a:ext>
                </a:extLst>
              </a:tr>
              <a:tr h="925862">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米国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北米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ハードウェア・設備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施設及び物流事業からの</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891508">
                <a:tc vMerge="1">
                  <a:txBody>
                    <a:bodyPr/>
                    <a:lstStyle/>
                    <a:p>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sz="1200" dirty="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製品ポートフォリオからのエネルギー原単位を</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6" name="テキスト ボックス 15"/>
          <p:cNvSpPr txBox="1"/>
          <p:nvPr/>
        </p:nvSpPr>
        <p:spPr>
          <a:xfrm>
            <a:off x="478783" y="3905612"/>
            <a:ext cx="9655011" cy="2795317"/>
          </a:xfrm>
          <a:prstGeom prst="rect">
            <a:avLst/>
          </a:prstGeom>
          <a:noFill/>
        </p:spPr>
        <p:txBody>
          <a:bodyPr wrap="square" rtlCol="0">
            <a:spAutoFit/>
          </a:bodyPr>
          <a:lstStyle/>
          <a:p>
            <a:pPr marL="285750" indent="-285750" fontAlgn="auto">
              <a:lnSpc>
                <a:spcPct val="120000"/>
              </a:lnSpc>
              <a:spcBef>
                <a:spcPts val="0"/>
              </a:spcBef>
              <a:spcAft>
                <a:spcPts val="0"/>
              </a:spcAft>
              <a:buFont typeface="Wingdings" panose="05000000000000000000" pitchFamily="2" charset="2"/>
              <a:buChar char="p"/>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コミット経緯</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Clr>
                <a:prstClr val="black"/>
              </a:buClr>
              <a:buFont typeface="Wingdings" panose="05000000000000000000" pitchFamily="2" charset="2"/>
              <a:buChar char="l"/>
              <a:defRPr/>
            </a:pP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サプライチェーン上流・下流（特に下流の顧客側）での</a:t>
            </a:r>
            <a:r>
              <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排出量への対応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の重要性を認識し、自社目標を検討してきた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Font typeface="Wingdings" panose="05000000000000000000" pitchFamily="2" charset="2"/>
              <a:buChar char="l"/>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年に、サステナビリティ戦略見直しの一環として</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へコミット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顧客の製品機能等への要望を踏まえると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排出は増えるため、</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“顧客需要を満たすことと排出削減の両立”が論点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ct val="120000"/>
              </a:lnSpc>
              <a:spcBef>
                <a:spcPts val="600"/>
              </a:spcBef>
              <a:spcAft>
                <a:spcPts val="0"/>
              </a:spcAft>
              <a:buFont typeface="Wingdings" panose="05000000000000000000" pitchFamily="2" charset="2"/>
              <a:buChar char="p"/>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自社のサステナビリティ確保と、</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将来ビジネスニーズ（顧客からの期待）への対応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潜在的な技術課題とその解決策を理解し、進捗状況を測る機能への投資となる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出所</a:t>
            </a:r>
            <a:r>
              <a:rPr lang="en-US" altLang="ja-JP" sz="1200" dirty="0">
                <a:solidFill>
                  <a:srgbClr val="000000"/>
                </a:solidFill>
                <a:latin typeface="Meiryo UI" pitchFamily="50" charset="-128"/>
                <a:ea typeface="Meiryo UI" pitchFamily="50" charset="-128"/>
                <a:cs typeface="Meiryo UI" pitchFamily="50" charset="-128"/>
              </a:rPr>
              <a:t>]Science Based Targets</a:t>
            </a:r>
            <a:r>
              <a:rPr lang="ja-JP" altLang="en-US" sz="1200" dirty="0">
                <a:solidFill>
                  <a:srgbClr val="000000"/>
                </a:solidFill>
                <a:latin typeface="Meiryo UI" pitchFamily="50" charset="-128"/>
                <a:ea typeface="Meiryo UI" pitchFamily="50" charset="-128"/>
                <a:cs typeface="Meiryo UI" pitchFamily="50" charset="-128"/>
              </a:rPr>
              <a:t>ホームページ　</a:t>
            </a:r>
            <a:r>
              <a:rPr lang="en-US" altLang="ja-JP" sz="1200" dirty="0">
                <a:solidFill>
                  <a:srgbClr val="000000"/>
                </a:solidFill>
                <a:latin typeface="Meiryo UI" pitchFamily="50" charset="-128"/>
                <a:ea typeface="Meiryo UI" pitchFamily="50" charset="-128"/>
                <a:cs typeface="Meiryo UI" pitchFamily="50" charset="-128"/>
              </a:rPr>
              <a:t>CASE</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dirty="0">
                <a:solidFill>
                  <a:srgbClr val="000000"/>
                </a:solidFill>
                <a:latin typeface="Meiryo UI" pitchFamily="50" charset="-128"/>
                <a:ea typeface="Meiryo UI" pitchFamily="50" charset="-128"/>
                <a:cs typeface="Meiryo UI" pitchFamily="50" charset="-128"/>
              </a:rPr>
              <a:t>（</a:t>
            </a:r>
            <a:r>
              <a:rPr lang="en-US" altLang="ja-JP" sz="1200" dirty="0">
                <a:solidFill>
                  <a:srgbClr val="000000"/>
                </a:solidFill>
                <a:latin typeface="Meiryo UI" pitchFamily="50" charset="-128"/>
                <a:ea typeface="Meiryo UI" pitchFamily="50" charset="-128"/>
                <a:cs typeface="Meiryo UI" pitchFamily="50" charset="-128"/>
              </a:rPr>
              <a:t>https://sciencebasedtargets.org/case-studies-2/case-study-dell/</a:t>
            </a:r>
            <a:r>
              <a:rPr lang="ja-JP" altLang="en-US" sz="12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435278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目標設定のメリットを企業が実感 </a:t>
            </a:r>
            <a:r>
              <a:rPr kumimoji="1" lang="en-US" altLang="ja-JP" sz="2300" dirty="0" smtClean="0"/>
              <a:t>1/2</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smtClean="0"/>
              <a:t>②対顧客</a:t>
            </a:r>
            <a:endParaRPr kumimoji="1" lang="ja-JP" altLang="en-US" dirty="0"/>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smtClean="0"/>
              <a:t>SBT</a:t>
            </a:r>
            <a:r>
              <a:rPr lang="ja-JP" altLang="en-US" dirty="0" smtClean="0"/>
              <a:t>にコミットした企業のうち</a:t>
            </a:r>
            <a:r>
              <a:rPr lang="en-US" altLang="ja-JP" dirty="0" smtClean="0"/>
              <a:t>185</a:t>
            </a:r>
            <a:r>
              <a:rPr lang="ja-JP" altLang="en-US" dirty="0" smtClean="0"/>
              <a:t>社の企業の役員に対しアンケートを実施</a:t>
            </a:r>
            <a:endParaRPr lang="en-US" altLang="ja-JP" dirty="0" smtClean="0"/>
          </a:p>
          <a:p>
            <a:pPr marL="273050" indent="-273050"/>
            <a:r>
              <a:rPr lang="ja-JP" altLang="en-US" dirty="0"/>
              <a:t>全体</a:t>
            </a:r>
            <a:r>
              <a:rPr lang="ja-JP" altLang="en-US" dirty="0" smtClean="0"/>
              <a:t>の</a:t>
            </a:r>
            <a:r>
              <a:rPr lang="en-US" altLang="ja-JP" dirty="0" smtClean="0"/>
              <a:t>79</a:t>
            </a:r>
            <a:r>
              <a:rPr lang="ja-JP" altLang="en-US" dirty="0" smtClean="0"/>
              <a:t>％が、</a:t>
            </a:r>
            <a:r>
              <a:rPr lang="en-US" altLang="ja-JP" dirty="0" smtClean="0"/>
              <a:t>SBT</a:t>
            </a:r>
            <a:r>
              <a:rPr lang="ja-JP" altLang="en-US" dirty="0" err="1" smtClean="0"/>
              <a:t>への</a:t>
            </a:r>
            <a:r>
              <a:rPr lang="ja-JP" altLang="en-US" dirty="0" smtClean="0"/>
              <a:t>コミットがブランドの評価を向上させていると回答</a:t>
            </a:r>
            <a:endParaRPr lang="en-US" altLang="ja-JP" dirty="0"/>
          </a:p>
        </p:txBody>
      </p:sp>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smtClean="0">
                <a:solidFill>
                  <a:srgbClr val="000000"/>
                </a:solidFill>
                <a:latin typeface="Meiryo UI" pitchFamily="50" charset="-128"/>
                <a:ea typeface="Meiryo UI" pitchFamily="50" charset="-128"/>
                <a:cs typeface="Meiryo UI" pitchFamily="50" charset="-128"/>
              </a:rPr>
              <a:t>]</a:t>
            </a:r>
            <a:r>
              <a:rPr lang="en-US" altLang="ja-JP" sz="1100" dirty="0" smtClean="0">
                <a:solidFill>
                  <a:srgbClr val="000000"/>
                </a:solidFill>
                <a:latin typeface="Meiryo UI" pitchFamily="50" charset="-128"/>
                <a:ea typeface="Meiryo UI" pitchFamily="50" charset="-128"/>
                <a:cs typeface="Meiryo UI" pitchFamily="50" charset="-128"/>
              </a:rPr>
              <a:t>Science Based Targets</a:t>
            </a:r>
            <a:r>
              <a:rPr lang="ja-JP" altLang="en-US" sz="1100" dirty="0" smtClean="0">
                <a:solidFill>
                  <a:srgbClr val="000000"/>
                </a:solidFill>
                <a:latin typeface="Meiryo UI" pitchFamily="50" charset="-128"/>
                <a:ea typeface="Meiryo UI" pitchFamily="50" charset="-128"/>
                <a:cs typeface="Meiryo UI" pitchFamily="50" charset="-128"/>
              </a:rPr>
              <a:t>ホームページ</a:t>
            </a:r>
            <a:r>
              <a:rPr lang="ja-JP" altLang="en-US" sz="1100" b="0" dirty="0" smtClean="0">
                <a:solidFill>
                  <a:srgbClr val="000000"/>
                </a:solidFill>
                <a:latin typeface="Meiryo UI" pitchFamily="50" charset="-128"/>
                <a:ea typeface="Meiryo UI" pitchFamily="50" charset="-128"/>
                <a:cs typeface="Meiryo UI" pitchFamily="50" charset="-128"/>
              </a:rPr>
              <a:t>　</a:t>
            </a:r>
            <a:r>
              <a:rPr lang="en-US" altLang="ja-JP" sz="1100" b="0" dirty="0" smtClean="0">
                <a:solidFill>
                  <a:srgbClr val="000000"/>
                </a:solidFill>
                <a:latin typeface="Meiryo UI" pitchFamily="50" charset="-128"/>
                <a:ea typeface="Meiryo UI" pitchFamily="50" charset="-128"/>
                <a:cs typeface="Meiryo UI" pitchFamily="50" charset="-128"/>
              </a:rPr>
              <a:t>BLOG</a:t>
            </a:r>
            <a:r>
              <a:rPr lang="ja-JP" altLang="en-US" sz="1100" b="0" dirty="0" smtClean="0">
                <a:solidFill>
                  <a:srgbClr val="000000"/>
                </a:solidFill>
                <a:latin typeface="Meiryo UI" pitchFamily="50" charset="-128"/>
                <a:ea typeface="Meiryo UI" pitchFamily="50" charset="-128"/>
                <a:cs typeface="Meiryo UI" pitchFamily="50" charset="-128"/>
              </a:rPr>
              <a:t>　</a:t>
            </a:r>
            <a:r>
              <a:rPr lang="en-US" altLang="ja-JP" sz="1100" dirty="0">
                <a:solidFill>
                  <a:srgbClr val="000000"/>
                </a:solidFill>
                <a:latin typeface="Meiryo UI" pitchFamily="50" charset="-128"/>
                <a:ea typeface="Meiryo UI" pitchFamily="50" charset="-128"/>
                <a:cs typeface="Meiryo UI" pitchFamily="50" charset="-128"/>
              </a:rPr>
              <a:t>Six business benefits of setting science-based </a:t>
            </a:r>
            <a:r>
              <a:rPr lang="en-US" altLang="ja-JP" sz="1100" dirty="0" smtClean="0">
                <a:solidFill>
                  <a:srgbClr val="000000"/>
                </a:solidFill>
                <a:latin typeface="Meiryo UI" pitchFamily="50" charset="-128"/>
                <a:ea typeface="Meiryo UI" pitchFamily="50" charset="-128"/>
                <a:cs typeface="Meiryo UI" pitchFamily="50" charset="-128"/>
              </a:rPr>
              <a:t>targets</a:t>
            </a:r>
          </a:p>
          <a:p>
            <a:pPr lvl="0" eaLnBrk="1" hangingPunct="1">
              <a:lnSpc>
                <a:spcPts val="1500"/>
              </a:lnSpc>
              <a:defRPr/>
            </a:pPr>
            <a:r>
              <a:rPr lang="ja-JP" altLang="en-US" sz="1100" b="0" dirty="0" smtClean="0">
                <a:solidFill>
                  <a:srgbClr val="000000"/>
                </a:solidFill>
                <a:latin typeface="Meiryo UI" pitchFamily="50" charset="-128"/>
                <a:ea typeface="Meiryo UI" pitchFamily="50" charset="-128"/>
                <a:cs typeface="Meiryo UI" pitchFamily="50" charset="-128"/>
              </a:rPr>
              <a:t>（</a:t>
            </a:r>
            <a:r>
              <a:rPr lang="en-US" altLang="ja-JP" sz="1100" dirty="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dirty="0" smtClean="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7" name="Picture 2" descr="https://sciencebasedtargets.org/wp-content/uploads/2018/07/brand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7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目標設定のメリットを企業が実感 </a:t>
            </a:r>
            <a:r>
              <a:rPr lang="en-US" altLang="ja-JP" sz="2300" dirty="0"/>
              <a:t>2</a:t>
            </a:r>
            <a:r>
              <a:rPr kumimoji="1" lang="en-US" altLang="ja-JP" sz="2300" dirty="0" smtClean="0"/>
              <a:t>/2</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smtClean="0"/>
              <a:t>②対顧客</a:t>
            </a:r>
            <a:endParaRPr kumimoji="1" lang="ja-JP" altLang="en-US" dirty="0"/>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smtClean="0"/>
              <a:t>SBT</a:t>
            </a:r>
            <a:r>
              <a:rPr lang="ja-JP" altLang="en-US" dirty="0" smtClean="0"/>
              <a:t>にコミットした企業のうち</a:t>
            </a:r>
            <a:r>
              <a:rPr lang="en-US" altLang="ja-JP" dirty="0" smtClean="0"/>
              <a:t>185</a:t>
            </a:r>
            <a:r>
              <a:rPr lang="ja-JP" altLang="en-US" dirty="0" smtClean="0"/>
              <a:t>社の企業の役員に対しアンケートを実施</a:t>
            </a:r>
            <a:endParaRPr lang="en-US" altLang="ja-JP" dirty="0" smtClean="0"/>
          </a:p>
          <a:p>
            <a:pPr marL="273050" indent="-273050"/>
            <a:r>
              <a:rPr lang="ja-JP" altLang="en-US" dirty="0"/>
              <a:t>全体</a:t>
            </a:r>
            <a:r>
              <a:rPr lang="ja-JP" altLang="en-US" dirty="0" smtClean="0"/>
              <a:t>の</a:t>
            </a:r>
            <a:r>
              <a:rPr lang="en-US" altLang="ja-JP" dirty="0" smtClean="0"/>
              <a:t>5</a:t>
            </a:r>
            <a:r>
              <a:rPr lang="en-US" altLang="ja-JP" dirty="0"/>
              <a:t>5</a:t>
            </a:r>
            <a:r>
              <a:rPr lang="ja-JP" altLang="en-US" dirty="0" smtClean="0"/>
              <a:t>％が、</a:t>
            </a:r>
            <a:r>
              <a:rPr lang="en-US" altLang="ja-JP" dirty="0" smtClean="0"/>
              <a:t>SBT</a:t>
            </a:r>
            <a:r>
              <a:rPr lang="ja-JP" altLang="en-US" dirty="0" err="1" smtClean="0"/>
              <a:t>への</a:t>
            </a:r>
            <a:r>
              <a:rPr lang="ja-JP" altLang="en-US" dirty="0" smtClean="0"/>
              <a:t>コミットが競争力をもたらしていると回答</a:t>
            </a:r>
            <a:endParaRPr lang="en-US" altLang="ja-JP" dirty="0"/>
          </a:p>
        </p:txBody>
      </p:sp>
      <p:sp>
        <p:nvSpPr>
          <p:cNvPr id="13"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smtClean="0">
                <a:solidFill>
                  <a:srgbClr val="000000"/>
                </a:solidFill>
                <a:latin typeface="Meiryo UI" pitchFamily="50" charset="-128"/>
                <a:ea typeface="Meiryo UI" pitchFamily="50" charset="-128"/>
                <a:cs typeface="Meiryo UI" pitchFamily="50" charset="-128"/>
              </a:rPr>
              <a:t>]</a:t>
            </a:r>
            <a:r>
              <a:rPr lang="en-US" altLang="ja-JP" sz="1100" dirty="0" smtClean="0">
                <a:solidFill>
                  <a:srgbClr val="000000"/>
                </a:solidFill>
                <a:latin typeface="Meiryo UI" pitchFamily="50" charset="-128"/>
                <a:ea typeface="Meiryo UI" pitchFamily="50" charset="-128"/>
                <a:cs typeface="Meiryo UI" pitchFamily="50" charset="-128"/>
              </a:rPr>
              <a:t>Science Based Targets</a:t>
            </a:r>
            <a:r>
              <a:rPr lang="ja-JP" altLang="en-US" sz="1100" dirty="0" smtClean="0">
                <a:solidFill>
                  <a:srgbClr val="000000"/>
                </a:solidFill>
                <a:latin typeface="Meiryo UI" pitchFamily="50" charset="-128"/>
                <a:ea typeface="Meiryo UI" pitchFamily="50" charset="-128"/>
                <a:cs typeface="Meiryo UI" pitchFamily="50" charset="-128"/>
              </a:rPr>
              <a:t>ホームページ</a:t>
            </a:r>
            <a:r>
              <a:rPr lang="ja-JP" altLang="en-US" sz="1100" b="0" dirty="0" smtClean="0">
                <a:solidFill>
                  <a:srgbClr val="000000"/>
                </a:solidFill>
                <a:latin typeface="Meiryo UI" pitchFamily="50" charset="-128"/>
                <a:ea typeface="Meiryo UI" pitchFamily="50" charset="-128"/>
                <a:cs typeface="Meiryo UI" pitchFamily="50" charset="-128"/>
              </a:rPr>
              <a:t>　</a:t>
            </a:r>
            <a:r>
              <a:rPr lang="en-US" altLang="ja-JP" sz="1100" b="0" dirty="0" smtClean="0">
                <a:solidFill>
                  <a:srgbClr val="000000"/>
                </a:solidFill>
                <a:latin typeface="Meiryo UI" pitchFamily="50" charset="-128"/>
                <a:ea typeface="Meiryo UI" pitchFamily="50" charset="-128"/>
                <a:cs typeface="Meiryo UI" pitchFamily="50" charset="-128"/>
              </a:rPr>
              <a:t>BLOG</a:t>
            </a:r>
            <a:r>
              <a:rPr lang="ja-JP" altLang="en-US" sz="1100" b="0" dirty="0" smtClean="0">
                <a:solidFill>
                  <a:srgbClr val="000000"/>
                </a:solidFill>
                <a:latin typeface="Meiryo UI" pitchFamily="50" charset="-128"/>
                <a:ea typeface="Meiryo UI" pitchFamily="50" charset="-128"/>
                <a:cs typeface="Meiryo UI" pitchFamily="50" charset="-128"/>
              </a:rPr>
              <a:t>　</a:t>
            </a:r>
            <a:r>
              <a:rPr lang="en-US" altLang="ja-JP" sz="1100" dirty="0">
                <a:solidFill>
                  <a:srgbClr val="000000"/>
                </a:solidFill>
                <a:latin typeface="Meiryo UI" pitchFamily="50" charset="-128"/>
                <a:ea typeface="Meiryo UI" pitchFamily="50" charset="-128"/>
                <a:cs typeface="Meiryo UI" pitchFamily="50" charset="-128"/>
              </a:rPr>
              <a:t>Six business benefits of setting science-based </a:t>
            </a:r>
            <a:r>
              <a:rPr lang="en-US" altLang="ja-JP" sz="1100" dirty="0" smtClean="0">
                <a:solidFill>
                  <a:srgbClr val="000000"/>
                </a:solidFill>
                <a:latin typeface="Meiryo UI" pitchFamily="50" charset="-128"/>
                <a:ea typeface="Meiryo UI" pitchFamily="50" charset="-128"/>
                <a:cs typeface="Meiryo UI" pitchFamily="50" charset="-128"/>
              </a:rPr>
              <a:t>targets</a:t>
            </a:r>
          </a:p>
          <a:p>
            <a:pPr lvl="0" eaLnBrk="1" hangingPunct="1">
              <a:lnSpc>
                <a:spcPts val="1500"/>
              </a:lnSpc>
              <a:defRPr/>
            </a:pPr>
            <a:r>
              <a:rPr lang="ja-JP" altLang="en-US" sz="1100" b="0" dirty="0" smtClean="0">
                <a:solidFill>
                  <a:srgbClr val="000000"/>
                </a:solidFill>
                <a:latin typeface="Meiryo UI" pitchFamily="50" charset="-128"/>
                <a:ea typeface="Meiryo UI" pitchFamily="50" charset="-128"/>
                <a:cs typeface="Meiryo UI" pitchFamily="50" charset="-128"/>
              </a:rPr>
              <a:t>（</a:t>
            </a:r>
            <a:r>
              <a:rPr lang="en-US" altLang="ja-JP" sz="1100" dirty="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dirty="0" smtClean="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pic>
        <p:nvPicPr>
          <p:cNvPr id="9" name="Picture 2" descr="https://sciencebasedtargets.org/wp-content/uploads/2018/07/compet.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42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③</a:t>
            </a:r>
            <a:r>
              <a:rPr kumimoji="1" lang="ja-JP" altLang="en-US" dirty="0" smtClean="0"/>
              <a:t>対サプライヤーへのメリット</a:t>
            </a:r>
            <a:endParaRPr kumimoji="1" lang="ja-JP" altLang="en-US" dirty="0"/>
          </a:p>
        </p:txBody>
      </p:sp>
      <p:sp>
        <p:nvSpPr>
          <p:cNvPr id="6"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538163" indent="-538163">
              <a:buFont typeface="Wingdings" panose="05000000000000000000" pitchFamily="2" charset="2"/>
              <a:buChar char="l"/>
              <a:defRPr/>
            </a:pPr>
            <a:r>
              <a:rPr lang="ja-JP" altLang="en-US" sz="3600" b="0" kern="0" dirty="0"/>
              <a:t>サプライヤーが環境対策に取組まないことは、自社の評判の低下や、排出規制によるコスト増といったサプライチェーンのリスクになりうる</a:t>
            </a:r>
            <a:endParaRPr lang="en-US" altLang="ja-JP" sz="3600" b="0" kern="0" dirty="0"/>
          </a:p>
          <a:p>
            <a:pPr marL="538163" indent="-538163">
              <a:buFont typeface="Wingdings" panose="05000000000000000000" pitchFamily="2" charset="2"/>
              <a:buChar char="l"/>
              <a:defRPr/>
            </a:pPr>
            <a:r>
              <a:rPr lang="en-US" altLang="ja-JP" sz="3600" b="0" kern="0" dirty="0"/>
              <a:t>SBT</a:t>
            </a:r>
            <a:r>
              <a:rPr lang="ja-JP" altLang="en-US" sz="3600" b="0" kern="0" dirty="0"/>
              <a:t>はサプライチェーンの目標を設定するため、サプライヤーに対して削減取組を求めることにつながる</a:t>
            </a:r>
            <a:endParaRPr lang="en-US" altLang="ja-JP" sz="3600" b="0" kern="0" dirty="0"/>
          </a:p>
          <a:p>
            <a:pPr>
              <a:defRPr/>
            </a:pPr>
            <a:endParaRPr lang="en-US" altLang="ja-JP" sz="3600" b="0" kern="0" dirty="0">
              <a:solidFill>
                <a:srgbClr val="FF0000"/>
              </a:solidFill>
            </a:endParaRPr>
          </a:p>
          <a:p>
            <a:pPr>
              <a:defRPr/>
            </a:pPr>
            <a:endParaRPr lang="en-US" altLang="ja-JP" sz="3600" b="0" kern="0" dirty="0">
              <a:solidFill>
                <a:srgbClr val="FF0000"/>
              </a:solidFill>
            </a:endParaRPr>
          </a:p>
          <a:p>
            <a:pPr marL="358775" indent="-3175">
              <a:defRPr/>
            </a:pPr>
            <a:r>
              <a:rPr lang="en-US" altLang="ja-JP" sz="3600" kern="0" cap="none" dirty="0">
                <a:solidFill>
                  <a:srgbClr val="FF0000"/>
                </a:solidFill>
                <a:latin typeface="+mn-ea"/>
              </a:rPr>
              <a:t>SBT</a:t>
            </a:r>
            <a:r>
              <a:rPr lang="ja-JP" altLang="en-US" sz="3600" kern="0" cap="none" dirty="0">
                <a:solidFill>
                  <a:srgbClr val="FF0000"/>
                </a:solidFill>
                <a:latin typeface="+mn-ea"/>
              </a:rPr>
              <a:t>で設定した削減目標を、サプライヤーに対して示すことで、サプライチェーンの調達リスク低減やイノベーションの促進へつなげることができる</a:t>
            </a:r>
            <a:endParaRPr lang="en-US" altLang="ja-JP" sz="3600" b="0" kern="0" dirty="0">
              <a:solidFill>
                <a:srgbClr val="FF0000"/>
              </a:solidFill>
            </a:endParaRPr>
          </a:p>
        </p:txBody>
      </p:sp>
      <p:sp>
        <p:nvSpPr>
          <p:cNvPr id="8" name="下矢印 7"/>
          <p:cNvSpPr/>
          <p:nvPr/>
        </p:nvSpPr>
        <p:spPr bwMode="auto">
          <a:xfrm>
            <a:off x="4966642" y="4425019"/>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42865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normAutofit/>
          </a:bodyPr>
          <a:lstStyle/>
          <a:p>
            <a:r>
              <a:rPr lang="ja-JP" altLang="en-US" sz="4800" dirty="0"/>
              <a:t>第１部 </a:t>
            </a:r>
            <a:r>
              <a:rPr lang="en-US" altLang="ja-JP" sz="4800" dirty="0"/>
              <a:t>SBT</a:t>
            </a:r>
            <a:r>
              <a:rPr lang="ja-JP" altLang="en-US" sz="4800" dirty="0"/>
              <a:t>の概要</a:t>
            </a:r>
          </a:p>
        </p:txBody>
      </p:sp>
    </p:spTree>
    <p:extLst>
      <p:ext uri="{BB962C8B-B14F-4D97-AF65-F5344CB8AC3E}">
        <p14:creationId xmlns:p14="http://schemas.microsoft.com/office/powerpoint/2010/main" val="2277763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サプライチェーンには様々なリスクが潜んでいる</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a:t>③</a:t>
            </a:r>
            <a:r>
              <a:rPr lang="ja-JP" altLang="en-US" dirty="0" smtClean="0"/>
              <a:t>対サプライヤー</a:t>
            </a:r>
            <a:endParaRPr kumimoji="1" lang="ja-JP" altLang="en-US" dirty="0"/>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dirty="0" smtClean="0"/>
              <a:t>サプライチェーンには物理的・評判・規制リスクがあり、これらのリスク低減のためには、サプライヤーに対して環境対策に取組むことを求める必要がある</a:t>
            </a:r>
            <a:endParaRPr lang="en-US" altLang="ja-JP" dirty="0"/>
          </a:p>
        </p:txBody>
      </p:sp>
      <p:sp>
        <p:nvSpPr>
          <p:cNvPr id="7" name="正方形/長方形 6"/>
          <p:cNvSpPr/>
          <p:nvPr/>
        </p:nvSpPr>
        <p:spPr>
          <a:xfrm>
            <a:off x="586648" y="2403890"/>
            <a:ext cx="9644198" cy="3908762"/>
          </a:xfrm>
          <a:prstGeom prst="rect">
            <a:avLst/>
          </a:prstGeom>
        </p:spPr>
        <p:txBody>
          <a:bodyPr wrap="square">
            <a:spAutoFit/>
          </a:bodyPr>
          <a:lstStyle/>
          <a:p>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サプライチェーンを取り巻くリスク</a:t>
            </a: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＜物理的リスク＞</a:t>
            </a:r>
            <a:endParaRPr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潜在的サプライチェーン寸断リスク（気候変動、天災、人災、価格高騰、その他）</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＜評判リスク</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投資家・消費者の目、評判リスク・風評リスク（管理体制、</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Scope3</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開示も投資家評価対象）</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＜規制リスク</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レギュレーション・コンプライアンス対応</a:t>
            </a:r>
            <a:endParaRPr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11"/>
          <p:cNvSpPr txBox="1">
            <a:spLocks noChangeArrowheads="1"/>
          </p:cNvSpPr>
          <p:nvPr/>
        </p:nvSpPr>
        <p:spPr bwMode="auto">
          <a:xfrm>
            <a:off x="807448" y="6908018"/>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500"/>
              </a:lnSpc>
              <a:spcBef>
                <a:spcPct val="0"/>
              </a:spcBef>
              <a:spcAft>
                <a:spcPct val="0"/>
              </a:spcAft>
              <a:buClrTx/>
              <a:buSzTx/>
              <a:buFontTx/>
              <a:buNone/>
              <a:tabLst/>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smtClean="0">
                <a:solidFill>
                  <a:srgbClr val="000000"/>
                </a:solidFill>
                <a:latin typeface="Meiryo UI" pitchFamily="50" charset="-128"/>
                <a:ea typeface="Meiryo UI" pitchFamily="50" charset="-128"/>
                <a:cs typeface="Meiryo UI" pitchFamily="50" charset="-128"/>
              </a:rPr>
              <a:t>]</a:t>
            </a:r>
            <a:r>
              <a:rPr lang="ja-JP" altLang="en-US" sz="1000" b="0" dirty="0" smtClean="0">
                <a:solidFill>
                  <a:srgbClr val="000000"/>
                </a:solidFill>
                <a:latin typeface="Meiryo UI" pitchFamily="50" charset="-128"/>
                <a:ea typeface="Meiryo UI" pitchFamily="50" charset="-128"/>
                <a:cs typeface="Meiryo UI" pitchFamily="50" charset="-128"/>
              </a:rPr>
              <a:t>環境省「グリーン・バリューチェーンプラットフォーム」　サプライチェーン排出量算定セミナー　「</a:t>
            </a:r>
            <a:r>
              <a:rPr lang="en-US" altLang="ja-JP" sz="1000" b="0" dirty="0" smtClean="0">
                <a:solidFill>
                  <a:srgbClr val="000000"/>
                </a:solidFill>
                <a:latin typeface="Meiryo UI" pitchFamily="50" charset="-128"/>
                <a:ea typeface="Meiryo UI" pitchFamily="50" charset="-128"/>
                <a:cs typeface="Meiryo UI" pitchFamily="50" charset="-128"/>
              </a:rPr>
              <a:t>CDP</a:t>
            </a:r>
            <a:r>
              <a:rPr lang="ja-JP" altLang="en-US" sz="1000" b="0" dirty="0" smtClean="0">
                <a:solidFill>
                  <a:srgbClr val="000000"/>
                </a:solidFill>
                <a:latin typeface="Meiryo UI" pitchFamily="50" charset="-128"/>
                <a:ea typeface="Meiryo UI" pitchFamily="50" charset="-128"/>
                <a:cs typeface="Meiryo UI" pitchFamily="50" charset="-128"/>
              </a:rPr>
              <a:t>のサプライチェーンの取り組み～最新のサプライチェーン動向」</a:t>
            </a:r>
            <a:endParaRPr lang="en-US" altLang="ja-JP" sz="1000" dirty="0">
              <a:solidFill>
                <a:srgbClr val="000000"/>
              </a:solidFill>
              <a:latin typeface="Meiryo UI" pitchFamily="50" charset="-128"/>
              <a:ea typeface="Meiryo UI" pitchFamily="50" charset="-128"/>
              <a:cs typeface="Meiryo UI" pitchFamily="50" charset="-128"/>
            </a:endParaRPr>
          </a:p>
          <a:p>
            <a:pPr marL="266700" lvl="0" eaLnBrk="1" hangingPunct="1">
              <a:lnSpc>
                <a:spcPts val="1500"/>
              </a:lnSpc>
              <a:defRPr/>
            </a:pPr>
            <a:r>
              <a:rPr lang="ja-JP" altLang="en-US" sz="1000" dirty="0" smtClean="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http</a:t>
            </a:r>
            <a:r>
              <a:rPr lang="en-US" altLang="ja-JP" sz="1000" dirty="0">
                <a:solidFill>
                  <a:srgbClr val="000000"/>
                </a:solidFill>
                <a:latin typeface="Meiryo UI" pitchFamily="50" charset="-128"/>
                <a:ea typeface="Meiryo UI" pitchFamily="50" charset="-128"/>
                <a:cs typeface="Meiryo UI" pitchFamily="50" charset="-128"/>
              </a:rPr>
              <a:t>://</a:t>
            </a:r>
            <a:r>
              <a:rPr lang="en-US" altLang="ja-JP" sz="1000" dirty="0" smtClean="0">
                <a:solidFill>
                  <a:srgbClr val="000000"/>
                </a:solidFill>
                <a:latin typeface="Meiryo UI" pitchFamily="50" charset="-128"/>
                <a:ea typeface="Meiryo UI" pitchFamily="50" charset="-128"/>
                <a:cs typeface="Meiryo UI" pitchFamily="50" charset="-128"/>
              </a:rPr>
              <a:t>www.env.go.jp/earth/ondanka/supply_chain/gvc/dms_trends.html#2017nendo</a:t>
            </a:r>
            <a:r>
              <a:rPr lang="ja-JP" altLang="en-US" sz="1000" dirty="0" smtClean="0">
                <a:solidFill>
                  <a:srgbClr val="000000"/>
                </a:solidFill>
                <a:latin typeface="Meiryo UI" pitchFamily="50" charset="-128"/>
                <a:ea typeface="Meiryo UI" pitchFamily="50" charset="-128"/>
                <a:cs typeface="Meiryo UI" pitchFamily="50" charset="-128"/>
              </a:rPr>
              <a:t>）より作成</a:t>
            </a:r>
            <a:endParaRPr lang="en-US" altLang="ja-JP" sz="1000"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4693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サプライヤー対応のために</a:t>
            </a:r>
            <a:r>
              <a:rPr kumimoji="1" lang="en-US" altLang="ja-JP" sz="2300" dirty="0" smtClean="0"/>
              <a:t>SBT</a:t>
            </a:r>
            <a:r>
              <a:rPr kumimoji="1" lang="ja-JP" altLang="en-US" sz="2300" dirty="0" smtClean="0"/>
              <a:t>設定を行った事例</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a:t>③</a:t>
            </a:r>
            <a:r>
              <a:rPr lang="ja-JP" altLang="en-US" dirty="0" smtClean="0"/>
              <a:t>対サプライヤー</a:t>
            </a:r>
            <a:endParaRPr kumimoji="1" lang="ja-JP" altLang="en-US" dirty="0"/>
          </a:p>
        </p:txBody>
      </p:sp>
      <p:sp>
        <p:nvSpPr>
          <p:cNvPr id="8"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dirty="0" smtClean="0"/>
              <a:t>SBT</a:t>
            </a:r>
            <a:r>
              <a:rPr lang="ja-JP" altLang="en-US" dirty="0" smtClean="0"/>
              <a:t>設定をきっかけにサプライヤーに働きかけて、サプライチェーンにおけるリスク低減に取組む</a:t>
            </a:r>
            <a:endParaRPr lang="en-US" altLang="ja-JP" dirty="0"/>
          </a:p>
        </p:txBody>
      </p:sp>
      <p:sp>
        <p:nvSpPr>
          <p:cNvPr id="9" name="テキスト ボックス 8"/>
          <p:cNvSpPr txBox="1"/>
          <p:nvPr/>
        </p:nvSpPr>
        <p:spPr>
          <a:xfrm>
            <a:off x="593725" y="3219415"/>
            <a:ext cx="9454947" cy="3170099"/>
          </a:xfrm>
          <a:prstGeom prst="rect">
            <a:avLst/>
          </a:prstGeom>
          <a:noFill/>
          <a:ln>
            <a:solidFill>
              <a:sysClr val="windowText" lastClr="000000"/>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SBT</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の一環として、ケロッグはスコープ</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2000" dirty="0" err="1">
                <a:latin typeface="Meiryo UI" panose="020B0604030504040204" pitchFamily="50" charset="-128"/>
                <a:ea typeface="Meiryo UI" panose="020B0604030504040204" pitchFamily="50" charset="-128"/>
                <a:cs typeface="Meiryo UI" panose="020B0604030504040204" pitchFamily="50" charset="-128"/>
              </a:rPr>
              <a:t>の排</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出総量を、</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2015</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年を基準年として</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2030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2050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50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％を削減すると宣言した。</a:t>
            </a:r>
          </a:p>
          <a:p>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これは、ケロッグ初のスコープ</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の量的目標であり、達成のために同社は、基準年の</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GHG</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インベントリを設置し、</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どのような変化が可能かを特定するため、サプライヤーに働きかけている</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。目標を設定して以来、ケロッグは問題や改善可能な選択肢について理解を促すため、</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排出量や</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調達物</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に関する</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CDP</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の質問に答えるようサプライヤーに奨励</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し、すでにサプライヤーの</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75</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400</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社超）</a:t>
            </a:r>
            <a:r>
              <a:rPr lang="ja-JP" altLang="ja-JP" sz="2000" dirty="0" err="1">
                <a:latin typeface="Meiryo UI" panose="020B0604030504040204" pitchFamily="50" charset="-128"/>
                <a:ea typeface="Meiryo UI" panose="020B0604030504040204" pitchFamily="50" charset="-128"/>
                <a:cs typeface="Meiryo UI" panose="020B0604030504040204" pitchFamily="50" charset="-128"/>
              </a:rPr>
              <a:t>と</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関わってきた。また、農家が排出量を減らすために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35</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のプログラムを世界中で実施しており、</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排出削減量やレジリエンスに注力した賢い農業の取組を実践するため、</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50</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万の農業従事者を支えている</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。また、同社は、研究結果や学んだ教訓をまとめ、個人農家と共有している。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dirty="0">
                <a:solidFill>
                  <a:srgbClr val="000000"/>
                </a:solidFill>
                <a:latin typeface="Meiryo UI"/>
                <a:ea typeface="Meiryo UI"/>
                <a:cs typeface="Meiryo UI" pitchFamily="50" charset="-128"/>
              </a:rPr>
              <a:t>[</a:t>
            </a:r>
            <a:r>
              <a:rPr lang="ja-JP" altLang="en-US" sz="1100" dirty="0">
                <a:solidFill>
                  <a:srgbClr val="000000"/>
                </a:solidFill>
                <a:latin typeface="Meiryo UI"/>
                <a:ea typeface="Meiryo UI"/>
                <a:cs typeface="Meiryo UI" pitchFamily="50" charset="-128"/>
              </a:rPr>
              <a:t>出所</a:t>
            </a:r>
            <a:r>
              <a:rPr lang="en-US" altLang="ja-JP" sz="1100" dirty="0">
                <a:solidFill>
                  <a:srgbClr val="000000"/>
                </a:solidFill>
                <a:latin typeface="Meiryo UI"/>
                <a:ea typeface="Meiryo UI"/>
                <a:cs typeface="Meiryo UI" pitchFamily="50" charset="-128"/>
              </a:rPr>
              <a:t>]Science Based Targets</a:t>
            </a:r>
            <a:r>
              <a:rPr lang="ja-JP" altLang="en-US" sz="1100" dirty="0">
                <a:solidFill>
                  <a:srgbClr val="000000"/>
                </a:solidFill>
                <a:latin typeface="Meiryo UI"/>
                <a:ea typeface="Meiryo UI"/>
                <a:cs typeface="Meiryo UI" pitchFamily="50" charset="-128"/>
              </a:rPr>
              <a:t>ホームページ　</a:t>
            </a:r>
            <a:r>
              <a:rPr lang="en-US" altLang="ja-JP" sz="1100" dirty="0">
                <a:solidFill>
                  <a:srgbClr val="000000"/>
                </a:solidFill>
                <a:latin typeface="Meiryo UI"/>
                <a:ea typeface="Meiryo UI"/>
                <a:cs typeface="Meiryo UI" pitchFamily="50" charset="-128"/>
              </a:rPr>
              <a:t>Science-based Target Setting Manual Version4.0(https://sciencebasedtargets.org/wp-content/uploads/2017/04/SBTi-manual.pdf)</a:t>
            </a:r>
            <a:r>
              <a:rPr lang="ja-JP" altLang="en-US" sz="1100" dirty="0" smtClean="0">
                <a:solidFill>
                  <a:srgbClr val="000000"/>
                </a:solidFill>
                <a:latin typeface="Meiryo UI"/>
                <a:ea typeface="Meiryo UI"/>
                <a:cs typeface="Meiryo UI" pitchFamily="50" charset="-128"/>
              </a:rPr>
              <a:t>より作成</a:t>
            </a:r>
            <a:endParaRPr lang="ja-JP" altLang="en-US" sz="1100" dirty="0">
              <a:solidFill>
                <a:srgbClr val="000000"/>
              </a:solidFill>
              <a:latin typeface="Meiryo UI"/>
              <a:ea typeface="Meiryo UI"/>
              <a:cs typeface="Meiryo UI" pitchFamily="50" charset="-128"/>
            </a:endParaRPr>
          </a:p>
        </p:txBody>
      </p:sp>
      <p:sp>
        <p:nvSpPr>
          <p:cNvPr id="12" name="正方形/長方形 11"/>
          <p:cNvSpPr/>
          <p:nvPr/>
        </p:nvSpPr>
        <p:spPr bwMode="auto">
          <a:xfrm>
            <a:off x="593725" y="2258241"/>
            <a:ext cx="9454948" cy="864096"/>
          </a:xfrm>
          <a:prstGeom prst="rect">
            <a:avLst/>
          </a:prstGeom>
          <a:no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dirty="0" smtClean="0">
                <a:ln>
                  <a:noFill/>
                </a:ln>
                <a:solidFill>
                  <a:schemeClr val="tx1"/>
                </a:solidFill>
                <a:effectLst/>
                <a:latin typeface="+mn-ea"/>
                <a:ea typeface="+mn-ea"/>
              </a:rPr>
              <a:t>SBT</a:t>
            </a:r>
            <a:r>
              <a:rPr kumimoji="1" lang="ja-JP" altLang="en-US" sz="2600" b="0" i="0" u="none" strike="noStrike" cap="none" normalizeH="0" baseline="0" dirty="0" smtClean="0">
                <a:ln>
                  <a:noFill/>
                </a:ln>
                <a:solidFill>
                  <a:schemeClr val="tx1"/>
                </a:solidFill>
                <a:effectLst/>
                <a:latin typeface="+mn-ea"/>
                <a:ea typeface="+mn-ea"/>
              </a:rPr>
              <a:t>認定を取得した企業の声</a:t>
            </a:r>
            <a:endParaRPr kumimoji="1" lang="en-US" altLang="ja-JP" sz="2600" b="0" i="0" u="none" strike="noStrike" cap="none" normalizeH="0" baseline="0" dirty="0" smtClean="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mn-ea"/>
                <a:ea typeface="+mn-ea"/>
              </a:rPr>
              <a:t>＜</a:t>
            </a:r>
            <a:r>
              <a:rPr lang="ja-JP" altLang="en-US" sz="2400" dirty="0">
                <a:latin typeface="+mn-ea"/>
              </a:rPr>
              <a:t>ケロッグ</a:t>
            </a:r>
            <a:r>
              <a:rPr kumimoji="1" lang="ja-JP" altLang="en-US" sz="2400" b="0" i="0" u="none" strike="noStrike" cap="none" normalizeH="0" baseline="0" dirty="0" smtClean="0">
                <a:ln>
                  <a:noFill/>
                </a:ln>
                <a:solidFill>
                  <a:schemeClr val="tx1"/>
                </a:solidFill>
                <a:effectLst/>
                <a:latin typeface="+mn-ea"/>
                <a:ea typeface="+mn-ea"/>
              </a:rPr>
              <a:t>の場合＞</a:t>
            </a:r>
          </a:p>
        </p:txBody>
      </p:sp>
    </p:spTree>
    <p:extLst>
      <p:ext uri="{BB962C8B-B14F-4D97-AF65-F5344CB8AC3E}">
        <p14:creationId xmlns:p14="http://schemas.microsoft.com/office/powerpoint/2010/main" val="384276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企業事例　－</a:t>
            </a:r>
            <a:r>
              <a:rPr kumimoji="1" lang="en-US" altLang="ja-JP" sz="2300" dirty="0" err="1" smtClean="0"/>
              <a:t>Kellog</a:t>
            </a:r>
            <a:r>
              <a:rPr kumimoji="1" lang="ja-JP" altLang="en-US" sz="2300" dirty="0" smtClean="0"/>
              <a:t>－</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a:t>③</a:t>
            </a:r>
            <a:r>
              <a:rPr lang="ja-JP" altLang="en-US" dirty="0" smtClean="0"/>
              <a:t>対サプライヤー</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4209667925"/>
              </p:ext>
            </p:extLst>
          </p:nvPr>
        </p:nvGraphicFramePr>
        <p:xfrm>
          <a:off x="495609" y="1368930"/>
          <a:ext cx="9638185" cy="2987040"/>
        </p:xfrm>
        <a:graphic>
          <a:graphicData uri="http://schemas.openxmlformats.org/drawingml/2006/table">
            <a:tbl>
              <a:tblPr firstRow="1" bandRow="1"/>
              <a:tblGrid>
                <a:gridCol w="692969">
                  <a:extLst>
                    <a:ext uri="{9D8B030D-6E8A-4147-A177-3AD203B41FA5}">
                      <a16:colId xmlns="" xmlns:a16="http://schemas.microsoft.com/office/drawing/2014/main" val="20000"/>
                    </a:ext>
                  </a:extLst>
                </a:gridCol>
                <a:gridCol w="828000">
                  <a:extLst>
                    <a:ext uri="{9D8B030D-6E8A-4147-A177-3AD203B41FA5}">
                      <a16:colId xmlns="" xmlns:a16="http://schemas.microsoft.com/office/drawing/2014/main" val="20001"/>
                    </a:ext>
                  </a:extLst>
                </a:gridCol>
                <a:gridCol w="1152000">
                  <a:extLst>
                    <a:ext uri="{9D8B030D-6E8A-4147-A177-3AD203B41FA5}">
                      <a16:colId xmlns="" xmlns:a16="http://schemas.microsoft.com/office/drawing/2014/main" val="20002"/>
                    </a:ext>
                  </a:extLst>
                </a:gridCol>
                <a:gridCol w="1260000">
                  <a:extLst>
                    <a:ext uri="{9D8B030D-6E8A-4147-A177-3AD203B41FA5}">
                      <a16:colId xmlns="" xmlns:a16="http://schemas.microsoft.com/office/drawing/2014/main" val="20003"/>
                    </a:ext>
                  </a:extLst>
                </a:gridCol>
                <a:gridCol w="1116000">
                  <a:extLst>
                    <a:ext uri="{9D8B030D-6E8A-4147-A177-3AD203B41FA5}">
                      <a16:colId xmlns="" xmlns:a16="http://schemas.microsoft.com/office/drawing/2014/main" val="20004"/>
                    </a:ext>
                  </a:extLst>
                </a:gridCol>
                <a:gridCol w="1127858">
                  <a:extLst>
                    <a:ext uri="{9D8B030D-6E8A-4147-A177-3AD203B41FA5}">
                      <a16:colId xmlns="" xmlns:a16="http://schemas.microsoft.com/office/drawing/2014/main" val="20005"/>
                    </a:ext>
                  </a:extLst>
                </a:gridCol>
                <a:gridCol w="1050075">
                  <a:extLst>
                    <a:ext uri="{9D8B030D-6E8A-4147-A177-3AD203B41FA5}">
                      <a16:colId xmlns="" xmlns:a16="http://schemas.microsoft.com/office/drawing/2014/main" val="20006"/>
                    </a:ext>
                  </a:extLst>
                </a:gridCol>
                <a:gridCol w="2411283">
                  <a:extLst>
                    <a:ext uri="{9D8B030D-6E8A-4147-A177-3AD203B41FA5}">
                      <a16:colId xmlns="" xmlns:a16="http://schemas.microsoft.com/office/drawing/2014/main" val="20007"/>
                    </a:ext>
                  </a:extLst>
                </a:gridCol>
              </a:tblGrid>
              <a:tr h="313367">
                <a:tc grid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 xmlns:a16="http://schemas.microsoft.com/office/drawing/2014/main" val="10000"/>
                  </a:ext>
                </a:extLst>
              </a:tr>
              <a:tr h="31336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 xmlns:a16="http://schemas.microsoft.com/office/drawing/2014/main" val="10001"/>
                  </a:ext>
                </a:extLst>
              </a:tr>
              <a:tr h="541271">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米国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北米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食品・飲料製造</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食品生産高当たりの排出量を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41271">
                <a:tc vMerge="1">
                  <a:txBody>
                    <a:bodyPr/>
                    <a:lstStyle/>
                    <a:p>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sz="1200" dirty="0"/>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13" name="テキスト ボックス 12"/>
          <p:cNvSpPr txBox="1"/>
          <p:nvPr/>
        </p:nvSpPr>
        <p:spPr>
          <a:xfrm>
            <a:off x="478783" y="4355970"/>
            <a:ext cx="9655011" cy="2547877"/>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コミット経緯</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既に設定していた</a:t>
            </a:r>
            <a:r>
              <a:rPr lang="ja-JP" altLang="en-US"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バリューチェーン目標の正当性を強める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ため、科学を組み込むことを決定</a:t>
            </a:r>
            <a:endParaRPr lang="en-US" altLang="ja-JP"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NGO</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のアドバイザーを招集し、自社の現状や過去のコミットを調べ、これらを長期的かつ野心的にするための議論を行った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短期コミットが長期ビジョンの実現にどう影響するか、社内の認識を変えることは挑戦だった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全サプライヤーに全体的な</a:t>
            </a:r>
            <a:r>
              <a:rPr lang="en-US" altLang="ja-JP"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Scope3</a:t>
            </a:r>
            <a:r>
              <a:rPr lang="ja-JP" altLang="en-US"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目標を設定</a:t>
            </a:r>
            <a:r>
              <a:rPr lang="ja-JP" altLang="en-US" dirty="0">
                <a:latin typeface="Meiryo UI" panose="020B0604030504040204" pitchFamily="50" charset="-128"/>
                <a:ea typeface="Meiryo UI" panose="020B0604030504040204" pitchFamily="50" charset="-128"/>
                <a:cs typeface="Meiryo UI" panose="020B0604030504040204" pitchFamily="50" charset="-128"/>
              </a:rPr>
              <a:t>させることができた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革新技術研究の動機づけ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になり、自社で使用する燃料電池技術を開発した</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出所</a:t>
            </a:r>
            <a:r>
              <a:rPr lang="en-US" altLang="ja-JP" sz="1200" dirty="0">
                <a:solidFill>
                  <a:srgbClr val="000000"/>
                </a:solidFill>
                <a:latin typeface="Meiryo UI" pitchFamily="50" charset="-128"/>
                <a:ea typeface="Meiryo UI" pitchFamily="50" charset="-128"/>
                <a:cs typeface="Meiryo UI" pitchFamily="50" charset="-128"/>
              </a:rPr>
              <a:t>]Science Based Targets</a:t>
            </a:r>
            <a:r>
              <a:rPr lang="ja-JP" altLang="en-US" sz="1200" dirty="0">
                <a:solidFill>
                  <a:srgbClr val="000000"/>
                </a:solidFill>
                <a:latin typeface="Meiryo UI" pitchFamily="50" charset="-128"/>
                <a:ea typeface="Meiryo UI" pitchFamily="50" charset="-128"/>
                <a:cs typeface="Meiryo UI" pitchFamily="50" charset="-128"/>
              </a:rPr>
              <a:t>ホームページ　</a:t>
            </a:r>
            <a:r>
              <a:rPr lang="en-US" altLang="ja-JP" sz="1200" dirty="0">
                <a:solidFill>
                  <a:srgbClr val="000000"/>
                </a:solidFill>
                <a:latin typeface="Meiryo UI" pitchFamily="50" charset="-128"/>
                <a:ea typeface="Meiryo UI" pitchFamily="50" charset="-128"/>
                <a:cs typeface="Meiryo UI" pitchFamily="50" charset="-128"/>
              </a:rPr>
              <a:t>CASE</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dirty="0">
                <a:solidFill>
                  <a:srgbClr val="000000"/>
                </a:solidFill>
                <a:latin typeface="Meiryo UI" pitchFamily="50" charset="-128"/>
                <a:ea typeface="Meiryo UI" pitchFamily="50" charset="-128"/>
                <a:cs typeface="Meiryo UI" pitchFamily="50" charset="-128"/>
              </a:rPr>
              <a:t>（</a:t>
            </a:r>
            <a:r>
              <a:rPr lang="en-US" altLang="ja-JP" sz="1200" dirty="0">
                <a:solidFill>
                  <a:srgbClr val="000000"/>
                </a:solidFill>
                <a:latin typeface="Meiryo UI" pitchFamily="50" charset="-128"/>
                <a:ea typeface="Meiryo UI" pitchFamily="50" charset="-128"/>
                <a:cs typeface="Meiryo UI" pitchFamily="50" charset="-128"/>
              </a:rPr>
              <a:t>https://sciencebasedtargets.org/case-studies-2/case-study-kellogg/</a:t>
            </a:r>
            <a:r>
              <a:rPr lang="ja-JP" altLang="en-US" sz="12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18047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④対社内・従業員</a:t>
            </a:r>
            <a:r>
              <a:rPr kumimoji="1" lang="ja-JP" altLang="en-US" dirty="0" smtClean="0"/>
              <a:t>へのメリット</a:t>
            </a:r>
            <a:endParaRPr kumimoji="1" lang="ja-JP" altLang="en-US" dirty="0"/>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447675" indent="-447675">
              <a:buFont typeface="Wingdings" panose="05000000000000000000" pitchFamily="2" charset="2"/>
              <a:buChar char="l"/>
              <a:defRPr/>
            </a:pPr>
            <a:r>
              <a:rPr lang="ja-JP" altLang="en-US" sz="3600" b="0" kern="0" dirty="0"/>
              <a:t>企業が省エネ、再エネ、環境貢献製品の開発に取組むことは、コスト削減や評判向上といった企業価値向上につながる</a:t>
            </a:r>
            <a:endParaRPr lang="en-US" altLang="ja-JP" sz="3600" b="0" kern="0" dirty="0"/>
          </a:p>
          <a:p>
            <a:pPr marL="447675" indent="-447675">
              <a:buFont typeface="Wingdings" panose="05000000000000000000" pitchFamily="2" charset="2"/>
              <a:buChar char="l"/>
              <a:defRPr/>
            </a:pPr>
            <a:r>
              <a:rPr lang="en-US" altLang="ja-JP" sz="3600" b="0" kern="0" dirty="0"/>
              <a:t>SBT</a:t>
            </a:r>
            <a:r>
              <a:rPr lang="ja-JP" altLang="en-US" sz="3600" b="0" kern="0" dirty="0"/>
              <a:t>は社内に対して野心的な削減目標を課すため、積極的な削減取組を求めることにつながる</a:t>
            </a:r>
            <a:endParaRPr lang="en-US" altLang="ja-JP" sz="3600" b="0" kern="0" dirty="0"/>
          </a:p>
          <a:p>
            <a:pPr>
              <a:defRPr/>
            </a:pPr>
            <a:endParaRPr lang="en-US" altLang="ja-JP" sz="3600" b="0" kern="0" cap="none" dirty="0">
              <a:solidFill>
                <a:srgbClr val="FF0000"/>
              </a:solidFill>
              <a:latin typeface="+mn-ea"/>
            </a:endParaRPr>
          </a:p>
          <a:p>
            <a:pPr>
              <a:defRPr/>
            </a:pPr>
            <a:endParaRPr lang="en-US" altLang="ja-JP" sz="3600" b="0" kern="0" cap="none" dirty="0">
              <a:solidFill>
                <a:srgbClr val="FF0000"/>
              </a:solidFill>
              <a:latin typeface="+mn-ea"/>
            </a:endParaRPr>
          </a:p>
          <a:p>
            <a:pPr marL="449263">
              <a:defRPr/>
            </a:pPr>
            <a:r>
              <a:rPr lang="en-US" altLang="ja-JP" sz="3600" kern="0" cap="none" dirty="0">
                <a:solidFill>
                  <a:srgbClr val="FF0000"/>
                </a:solidFill>
                <a:latin typeface="+mn-ea"/>
              </a:rPr>
              <a:t>SBT</a:t>
            </a:r>
            <a:r>
              <a:rPr lang="ja-JP" altLang="en-US" sz="3600" kern="0" cap="none" dirty="0">
                <a:solidFill>
                  <a:srgbClr val="FF0000"/>
                </a:solidFill>
                <a:latin typeface="+mn-ea"/>
              </a:rPr>
              <a:t>は野心的な目標達成水準であり、</a:t>
            </a:r>
            <a:r>
              <a:rPr lang="en-US" altLang="ja-JP" sz="3600" kern="0" cap="none" dirty="0">
                <a:solidFill>
                  <a:srgbClr val="FF0000"/>
                </a:solidFill>
                <a:latin typeface="+mn-ea"/>
              </a:rPr>
              <a:t>SBT</a:t>
            </a:r>
            <a:r>
              <a:rPr lang="ja-JP" altLang="en-US" sz="3600" kern="0" cap="none" dirty="0">
                <a:solidFill>
                  <a:srgbClr val="FF0000"/>
                </a:solidFill>
                <a:latin typeface="+mn-ea"/>
              </a:rPr>
              <a:t>を設定することは、社内で画期的なイノベーションを起こそうとする機運を高める</a:t>
            </a:r>
            <a:endParaRPr lang="ja-JP" altLang="en-US" sz="3600" kern="0" dirty="0"/>
          </a:p>
        </p:txBody>
      </p:sp>
      <p:sp>
        <p:nvSpPr>
          <p:cNvPr id="7" name="下矢印 6"/>
          <p:cNvSpPr/>
          <p:nvPr/>
        </p:nvSpPr>
        <p:spPr bwMode="auto">
          <a:xfrm>
            <a:off x="4966642" y="4366652"/>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2219184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dirty="0" smtClean="0"/>
              <a:t>SBT</a:t>
            </a:r>
            <a:r>
              <a:rPr kumimoji="1" lang="ja-JP" altLang="en-US" sz="2300" dirty="0" smtClean="0"/>
              <a:t>は社内の削減取組みを促進させる</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smtClean="0"/>
              <a:t>④対社内</a:t>
            </a:r>
            <a:endParaRPr kumimoji="1" lang="ja-JP" altLang="en-US" dirty="0"/>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smtClean="0"/>
              <a:t>SBT</a:t>
            </a:r>
            <a:r>
              <a:rPr lang="ja-JP" altLang="en-US" dirty="0" smtClean="0"/>
              <a:t>が課す野心的な削減目標は、社内の省エネ・再エネ導入の成果指標となる</a:t>
            </a:r>
            <a:endParaRPr lang="en-US" altLang="ja-JP" dirty="0" smtClean="0"/>
          </a:p>
          <a:p>
            <a:pPr marL="273050" indent="-273050"/>
            <a:r>
              <a:rPr lang="ja-JP" altLang="en-US" dirty="0"/>
              <a:t>積極的</a:t>
            </a:r>
            <a:r>
              <a:rPr lang="ja-JP" altLang="en-US" dirty="0" smtClean="0"/>
              <a:t>な省エネ・再エネ導入はコスト削減・イノベーション促進にもつながる</a:t>
            </a:r>
            <a:endParaRPr lang="en-US" altLang="ja-JP" dirty="0"/>
          </a:p>
        </p:txBody>
      </p:sp>
      <p:sp>
        <p:nvSpPr>
          <p:cNvPr id="10" name="テキスト ボックス 9"/>
          <p:cNvSpPr txBox="1"/>
          <p:nvPr/>
        </p:nvSpPr>
        <p:spPr>
          <a:xfrm>
            <a:off x="487397" y="2517870"/>
            <a:ext cx="9648825"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2400" b="0" noProof="0" dirty="0" smtClean="0">
                <a:solidFill>
                  <a:schemeClr val="tx1"/>
                </a:solidFill>
                <a:latin typeface="Meiryo UI" panose="020B0604030504040204" pitchFamily="50" charset="-128"/>
                <a:ea typeface="Meiryo UI" panose="020B0604030504040204" pitchFamily="50" charset="-128"/>
              </a:rPr>
              <a:t>SBT</a:t>
            </a:r>
            <a:r>
              <a:rPr lang="ja-JP" altLang="en-US" sz="2400" b="0" noProof="0" dirty="0">
                <a:solidFill>
                  <a:schemeClr val="tx1"/>
                </a:solidFill>
                <a:latin typeface="Meiryo UI" panose="020B0604030504040204" pitchFamily="50" charset="-128"/>
                <a:ea typeface="Meiryo UI" panose="020B0604030504040204" pitchFamily="50" charset="-128"/>
              </a:rPr>
              <a:t>という意欲的な削減目標は、</a:t>
            </a:r>
            <a:r>
              <a:rPr lang="ja-JP" altLang="en-US" sz="2400" b="0" noProof="0" dirty="0">
                <a:solidFill>
                  <a:srgbClr val="FF0000"/>
                </a:solidFill>
                <a:latin typeface="Meiryo UI" panose="020B0604030504040204" pitchFamily="50" charset="-128"/>
                <a:ea typeface="Meiryo UI" panose="020B0604030504040204" pitchFamily="50" charset="-128"/>
              </a:rPr>
              <a:t>省エネ、働き方改革、業務効率化等の生産性向上推進の動機づけと</a:t>
            </a:r>
            <a:r>
              <a:rPr lang="ja-JP" altLang="en-US" sz="2400" b="0" noProof="0" dirty="0" smtClean="0">
                <a:solidFill>
                  <a:srgbClr val="FF0000"/>
                </a:solidFill>
                <a:latin typeface="Meiryo UI" panose="020B0604030504040204" pitchFamily="50" charset="-128"/>
                <a:ea typeface="Meiryo UI" panose="020B0604030504040204" pitchFamily="50" charset="-128"/>
              </a:rPr>
              <a:t>なる</a:t>
            </a:r>
            <a:endParaRPr kumimoji="1" lang="en-US" altLang="ja-JP"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生産性向上に向けた</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取組の</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一つとしてとらえることで、</a:t>
            </a:r>
            <a:r>
              <a:rPr kumimoji="1" lang="ja-JP" altLang="en-US"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成果指標として</a:t>
            </a:r>
            <a:r>
              <a:rPr kumimoji="1" lang="en-US" altLang="ja-JP"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を活用</a:t>
            </a:r>
            <a:r>
              <a:rPr kumimoji="1" lang="ja-JP" altLang="en-US" sz="2400" b="0" i="0"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できる</a:t>
            </a:r>
            <a:endParaRPr kumimoji="1" lang="en-US" altLang="ja-JP"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海外では再エネ調達がコストメリットを有する場合も出始めている。積極的な</a:t>
            </a:r>
            <a:r>
              <a:rPr kumimoji="1" lang="ja-JP" altLang="en-US" sz="2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再エネの導入がコスト削減</a:t>
            </a:r>
            <a:r>
              <a:rPr kumimoji="1" lang="ja-JP" altLang="en-US" sz="2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につながる可能性がある。</a:t>
            </a:r>
            <a:r>
              <a:rPr kumimoji="1" lang="ja-JP" altLang="en-US" sz="24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自社のエネルギー調達を安価でクリーンなものにするために、</a:t>
            </a:r>
            <a:r>
              <a:rPr kumimoji="1" lang="en-US" altLang="ja-JP" sz="24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を利用したい企業も</a:t>
            </a:r>
            <a:r>
              <a:rPr lang="ja-JP" altLang="en-US" sz="2400" b="0" dirty="0" smtClean="0">
                <a:solidFill>
                  <a:schemeClr val="tx1"/>
                </a:solidFill>
                <a:latin typeface="Meiryo UI" panose="020B0604030504040204" pitchFamily="50" charset="-128"/>
                <a:ea typeface="Meiryo UI" panose="020B0604030504040204" pitchFamily="50" charset="-128"/>
              </a:rPr>
              <a:t>ある</a:t>
            </a:r>
            <a:endParaRPr lang="en-US" altLang="ja-JP" sz="2400" b="0" dirty="0">
              <a:solidFill>
                <a:schemeClr val="tx1"/>
              </a:solidFill>
              <a:latin typeface="Meiryo UI" panose="020B0604030504040204" pitchFamily="50" charset="-128"/>
              <a:ea typeface="Meiryo UI" panose="020B0604030504040204" pitchFamily="50" charset="-128"/>
            </a:endParaRPr>
          </a:p>
          <a:p>
            <a:pPr marL="285750" indent="-285750" fontAlgn="auto">
              <a:lnSpc>
                <a:spcPct val="100000"/>
              </a:lnSpc>
              <a:spcBef>
                <a:spcPts val="600"/>
              </a:spcBef>
              <a:spcAft>
                <a:spcPts val="0"/>
              </a:spcAft>
              <a:buFont typeface="Wingdings" panose="05000000000000000000" pitchFamily="2" charset="2"/>
              <a:buChar char="l"/>
              <a:defRPr/>
            </a:pPr>
            <a:r>
              <a:rPr lang="en-US" altLang="ja-JP" sz="2400" b="0" dirty="0">
                <a:solidFill>
                  <a:prstClr val="black"/>
                </a:solidFill>
                <a:latin typeface="Meiryo UI" panose="020B0604030504040204" pitchFamily="50" charset="-128"/>
                <a:ea typeface="Meiryo UI" panose="020B0604030504040204" pitchFamily="50" charset="-128"/>
              </a:rPr>
              <a:t>SBT</a:t>
            </a:r>
            <a:r>
              <a:rPr lang="ja-JP" altLang="en-US" sz="2400" b="0" dirty="0">
                <a:solidFill>
                  <a:prstClr val="black"/>
                </a:solidFill>
                <a:latin typeface="Meiryo UI" panose="020B0604030504040204" pitchFamily="50" charset="-128"/>
                <a:ea typeface="Meiryo UI" panose="020B0604030504040204" pitchFamily="50" charset="-128"/>
              </a:rPr>
              <a:t>で求められる水準の削減は、既存の技術のみで実現できるものは少ない。</a:t>
            </a:r>
            <a:r>
              <a:rPr lang="en-US" altLang="ja-JP" sz="2400" b="0" dirty="0">
                <a:solidFill>
                  <a:prstClr val="black"/>
                </a:solidFill>
                <a:latin typeface="Meiryo UI" panose="020B0604030504040204" pitchFamily="50" charset="-128"/>
                <a:ea typeface="Meiryo UI" panose="020B0604030504040204" pitchFamily="50" charset="-128"/>
              </a:rPr>
              <a:t>AI</a:t>
            </a:r>
            <a:r>
              <a:rPr lang="ja-JP" altLang="en-US" sz="2400" b="0" dirty="0" err="1">
                <a:solidFill>
                  <a:prstClr val="black"/>
                </a:solidFill>
                <a:latin typeface="Meiryo UI" panose="020B0604030504040204" pitchFamily="50" charset="-128"/>
                <a:ea typeface="Meiryo UI" panose="020B0604030504040204" pitchFamily="50" charset="-128"/>
              </a:rPr>
              <a:t>、</a:t>
            </a:r>
            <a:r>
              <a:rPr lang="en-US" altLang="ja-JP" sz="2400" b="0" dirty="0" err="1">
                <a:solidFill>
                  <a:prstClr val="black"/>
                </a:solidFill>
                <a:latin typeface="Meiryo UI" panose="020B0604030504040204" pitchFamily="50" charset="-128"/>
                <a:ea typeface="Meiryo UI" panose="020B0604030504040204" pitchFamily="50" charset="-128"/>
              </a:rPr>
              <a:t>IoT</a:t>
            </a:r>
            <a:r>
              <a:rPr lang="ja-JP" altLang="en-US" sz="2400" b="0" dirty="0">
                <a:solidFill>
                  <a:prstClr val="black"/>
                </a:solidFill>
                <a:latin typeface="Meiryo UI" panose="020B0604030504040204" pitchFamily="50" charset="-128"/>
                <a:ea typeface="Meiryo UI" panose="020B0604030504040204" pitchFamily="50" charset="-128"/>
              </a:rPr>
              <a:t>などの新たなるテクノロジーをいち早く取り入れ</a:t>
            </a:r>
            <a:r>
              <a:rPr lang="ja-JP" altLang="en-US" sz="2400" b="0" dirty="0">
                <a:solidFill>
                  <a:srgbClr val="FF0000"/>
                </a:solidFill>
                <a:latin typeface="Meiryo UI" panose="020B0604030504040204" pitchFamily="50" charset="-128"/>
                <a:ea typeface="Meiryo UI" panose="020B0604030504040204" pitchFamily="50" charset="-128"/>
              </a:rPr>
              <a:t>イノベーションを促進することが</a:t>
            </a:r>
            <a:r>
              <a:rPr lang="ja-JP" altLang="en-US" sz="2400" b="0" dirty="0" smtClean="0">
                <a:solidFill>
                  <a:srgbClr val="FF0000"/>
                </a:solidFill>
                <a:latin typeface="Meiryo UI" panose="020B0604030504040204" pitchFamily="50" charset="-128"/>
                <a:ea typeface="Meiryo UI" panose="020B0604030504040204" pitchFamily="50" charset="-128"/>
              </a:rPr>
              <a:t>できる</a:t>
            </a:r>
            <a:endParaRPr lang="en-US" altLang="ja-JP" sz="2400" b="0" dirty="0" smtClean="0">
              <a:solidFill>
                <a:srgbClr val="FF0000"/>
              </a:solidFill>
              <a:latin typeface="Meiryo UI" panose="020B0604030504040204" pitchFamily="50" charset="-128"/>
              <a:ea typeface="Meiryo UI" panose="020B0604030504040204" pitchFamily="50" charset="-128"/>
            </a:endParaRPr>
          </a:p>
          <a:p>
            <a:pPr marL="342900" indent="-342900" fontAlgn="auto">
              <a:lnSpc>
                <a:spcPct val="100000"/>
              </a:lnSpc>
              <a:spcBef>
                <a:spcPts val="600"/>
              </a:spcBef>
              <a:spcAft>
                <a:spcPts val="0"/>
              </a:spcAft>
              <a:buFont typeface="Wingdings" panose="05000000000000000000" pitchFamily="2" charset="2"/>
              <a:buChar char="l"/>
              <a:defRPr/>
            </a:pPr>
            <a:r>
              <a:rPr lang="ja-JP" altLang="en-US" sz="2400" dirty="0" smtClean="0">
                <a:latin typeface="Meiryo UI" panose="020B0604030504040204" pitchFamily="50" charset="-128"/>
                <a:ea typeface="Meiryo UI" panose="020B0604030504040204" pitchFamily="50" charset="-128"/>
              </a:rPr>
              <a:t>脱炭素化の潮流を踏まえた</a:t>
            </a:r>
            <a:r>
              <a:rPr lang="ja-JP" altLang="en-US" sz="2400" dirty="0" smtClean="0">
                <a:solidFill>
                  <a:srgbClr val="FF0000"/>
                </a:solidFill>
                <a:latin typeface="Meiryo UI" panose="020B0604030504040204" pitchFamily="50" charset="-128"/>
                <a:ea typeface="Meiryo UI" panose="020B0604030504040204" pitchFamily="50" charset="-128"/>
              </a:rPr>
              <a:t>新たな事業モデル</a:t>
            </a:r>
            <a:r>
              <a:rPr lang="ja-JP" altLang="en-US" sz="2400" dirty="0" smtClean="0">
                <a:latin typeface="Meiryo UI" panose="020B0604030504040204" pitchFamily="50" charset="-128"/>
                <a:ea typeface="Meiryo UI" panose="020B0604030504040204" pitchFamily="50" charset="-128"/>
              </a:rPr>
              <a:t>を見出せることも</a:t>
            </a:r>
            <a:endParaRPr lang="en-US" altLang="ja-JP" sz="24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7635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dirty="0" smtClean="0"/>
              <a:t>SBT</a:t>
            </a:r>
            <a:r>
              <a:rPr kumimoji="1" lang="ja-JP" altLang="en-US" sz="2300" dirty="0" smtClean="0"/>
              <a:t>設定により社内モチベーションを高めた事例</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smtClean="0"/>
              <a:t>④対社内</a:t>
            </a:r>
            <a:endParaRPr kumimoji="1" lang="ja-JP" altLang="en-US" dirty="0"/>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dirty="0" smtClean="0"/>
              <a:t>SBT</a:t>
            </a:r>
            <a:r>
              <a:rPr lang="ja-JP" altLang="en-US" dirty="0" smtClean="0"/>
              <a:t>は社内・社員のモチベーションを高め、新たなアイデアの創出につながることや、イノベーションを起こそうとする機運を高めることができる</a:t>
            </a:r>
            <a:endParaRPr lang="en-US" altLang="ja-JP" dirty="0"/>
          </a:p>
        </p:txBody>
      </p:sp>
      <p:sp>
        <p:nvSpPr>
          <p:cNvPr id="6" name="テキスト ボックス 5"/>
          <p:cNvSpPr txBox="1"/>
          <p:nvPr/>
        </p:nvSpPr>
        <p:spPr>
          <a:xfrm>
            <a:off x="593725" y="3204777"/>
            <a:ext cx="9454947" cy="1323439"/>
          </a:xfrm>
          <a:prstGeom prst="rect">
            <a:avLst/>
          </a:prstGeom>
          <a:noFill/>
          <a:ln>
            <a:solidFill>
              <a:sysClr val="windowText" lastClr="000000"/>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P&amp;G</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はまた、エネルギーを節約するための新たな方法を、従業員に模索するよう期待している。同社は、</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従業員が省エネや経費節約に関するアイデアを共有</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するための</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”Power of 5”</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と呼ばれるプログラムを立ち上げた。これまで、同プログラムは、</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2,500</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万ドル超の新たな省エネの機会</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を作り出しており、今後</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年で実施する予定である。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1"/>
          <p:cNvSpPr txBox="1">
            <a:spLocks noChangeArrowheads="1"/>
          </p:cNvSpPr>
          <p:nvPr/>
        </p:nvSpPr>
        <p:spPr bwMode="auto">
          <a:xfrm>
            <a:off x="681272" y="6960718"/>
            <a:ext cx="94549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100" dirty="0">
                <a:solidFill>
                  <a:srgbClr val="000000"/>
                </a:solidFill>
                <a:latin typeface="Meiryo UI"/>
                <a:ea typeface="Meiryo UI"/>
                <a:cs typeface="Meiryo UI" pitchFamily="50" charset="-128"/>
              </a:rPr>
              <a:t>[</a:t>
            </a:r>
            <a:r>
              <a:rPr lang="ja-JP" altLang="en-US" sz="1100" dirty="0">
                <a:solidFill>
                  <a:srgbClr val="000000"/>
                </a:solidFill>
                <a:latin typeface="Meiryo UI"/>
                <a:ea typeface="Meiryo UI"/>
                <a:cs typeface="Meiryo UI" pitchFamily="50" charset="-128"/>
              </a:rPr>
              <a:t>出所</a:t>
            </a:r>
            <a:r>
              <a:rPr lang="en-US" altLang="ja-JP" sz="1100" dirty="0">
                <a:solidFill>
                  <a:srgbClr val="000000"/>
                </a:solidFill>
                <a:latin typeface="Meiryo UI"/>
                <a:ea typeface="Meiryo UI"/>
                <a:cs typeface="Meiryo UI" pitchFamily="50" charset="-128"/>
              </a:rPr>
              <a:t>]Science Based Targets</a:t>
            </a:r>
            <a:r>
              <a:rPr lang="ja-JP" altLang="en-US" sz="1100" dirty="0">
                <a:solidFill>
                  <a:srgbClr val="000000"/>
                </a:solidFill>
                <a:latin typeface="Meiryo UI"/>
                <a:ea typeface="Meiryo UI"/>
                <a:cs typeface="Meiryo UI" pitchFamily="50" charset="-128"/>
              </a:rPr>
              <a:t>ホームページ　</a:t>
            </a:r>
            <a:r>
              <a:rPr lang="en-US" altLang="ja-JP" sz="1100" dirty="0">
                <a:solidFill>
                  <a:srgbClr val="000000"/>
                </a:solidFill>
                <a:latin typeface="Meiryo UI"/>
                <a:ea typeface="Meiryo UI"/>
                <a:cs typeface="Meiryo UI" pitchFamily="50" charset="-128"/>
              </a:rPr>
              <a:t>Science-based Target Setting Manual Version4.0(https://sciencebasedtargets.org/wp-content/uploads/2017/04/SBTi-manual.pdf)</a:t>
            </a:r>
            <a:r>
              <a:rPr lang="ja-JP" altLang="en-US" sz="1100" dirty="0" smtClean="0">
                <a:solidFill>
                  <a:srgbClr val="000000"/>
                </a:solidFill>
                <a:latin typeface="Meiryo UI"/>
                <a:ea typeface="Meiryo UI"/>
                <a:cs typeface="Meiryo UI" pitchFamily="50" charset="-128"/>
              </a:rPr>
              <a:t>より作成</a:t>
            </a:r>
            <a:endParaRPr lang="ja-JP" altLang="en-US" sz="1100" dirty="0">
              <a:solidFill>
                <a:srgbClr val="000000"/>
              </a:solidFill>
              <a:latin typeface="Meiryo UI"/>
              <a:ea typeface="Meiryo UI"/>
              <a:cs typeface="Meiryo UI" pitchFamily="50" charset="-128"/>
            </a:endParaRPr>
          </a:p>
        </p:txBody>
      </p:sp>
      <p:sp>
        <p:nvSpPr>
          <p:cNvPr id="9" name="正方形/長方形 8"/>
          <p:cNvSpPr/>
          <p:nvPr/>
        </p:nvSpPr>
        <p:spPr bwMode="auto">
          <a:xfrm>
            <a:off x="593725" y="2243603"/>
            <a:ext cx="9454948" cy="864096"/>
          </a:xfrm>
          <a:prstGeom prst="rect">
            <a:avLst/>
          </a:prstGeom>
          <a:no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dirty="0" smtClean="0">
                <a:ln>
                  <a:noFill/>
                </a:ln>
                <a:solidFill>
                  <a:schemeClr val="tx1"/>
                </a:solidFill>
                <a:effectLst/>
                <a:latin typeface="+mn-ea"/>
                <a:ea typeface="+mn-ea"/>
              </a:rPr>
              <a:t>SBT</a:t>
            </a:r>
            <a:r>
              <a:rPr kumimoji="1" lang="ja-JP" altLang="en-US" sz="2600" b="0" i="0" u="none" strike="noStrike" cap="none" normalizeH="0" baseline="0" dirty="0" smtClean="0">
                <a:ln>
                  <a:noFill/>
                </a:ln>
                <a:solidFill>
                  <a:schemeClr val="tx1"/>
                </a:solidFill>
                <a:effectLst/>
                <a:latin typeface="+mn-ea"/>
                <a:ea typeface="+mn-ea"/>
              </a:rPr>
              <a:t>認定を取得した企業の声</a:t>
            </a:r>
            <a:endParaRPr kumimoji="1" lang="en-US" altLang="ja-JP" sz="2600" b="0" i="0" u="none" strike="noStrike" cap="none" normalizeH="0" baseline="0" dirty="0" smtClean="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mn-ea"/>
                <a:ea typeface="+mn-ea"/>
              </a:rPr>
              <a:t>＜</a:t>
            </a:r>
            <a:r>
              <a:rPr lang="en-US" altLang="ja-JP" sz="2400" dirty="0" smtClean="0">
                <a:latin typeface="+mn-ea"/>
              </a:rPr>
              <a:t>P&amp;</a:t>
            </a:r>
            <a:r>
              <a:rPr lang="en-US" altLang="ja-JP" sz="2400" dirty="0">
                <a:latin typeface="+mn-ea"/>
              </a:rPr>
              <a:t>G</a:t>
            </a:r>
            <a:r>
              <a:rPr kumimoji="1" lang="ja-JP" altLang="en-US" sz="2400" b="0" i="0" u="none" strike="noStrike" cap="none" normalizeH="0" baseline="0" dirty="0" smtClean="0">
                <a:ln>
                  <a:noFill/>
                </a:ln>
                <a:solidFill>
                  <a:schemeClr val="tx1"/>
                </a:solidFill>
                <a:effectLst/>
                <a:latin typeface="+mn-ea"/>
                <a:ea typeface="+mn-ea"/>
              </a:rPr>
              <a:t>の場合＞</a:t>
            </a:r>
          </a:p>
        </p:txBody>
      </p:sp>
      <p:sp>
        <p:nvSpPr>
          <p:cNvPr id="11" name="テキスト ボックス 10"/>
          <p:cNvSpPr txBox="1"/>
          <p:nvPr/>
        </p:nvSpPr>
        <p:spPr>
          <a:xfrm>
            <a:off x="593725" y="5086661"/>
            <a:ext cx="9454948" cy="1631216"/>
          </a:xfrm>
          <a:prstGeom prst="rect">
            <a:avLst/>
          </a:prstGeom>
          <a:noFill/>
          <a:ln>
            <a:solidFill>
              <a:schemeClr val="tx1"/>
            </a:solid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人はなんでも目の前にあるものに対して、最も難しいと感じるが、それは同時に</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多くの画期的なイノベーションをもたらす</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ものでもある。</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SBT</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を設定することは</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、私達の具体的な目標の中でも最長の期間となるだけでなく、</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会社として設定する最も積極的で包括的な目標</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となる。それは、</a:t>
            </a:r>
            <a:r>
              <a:rPr lang="ja-JP" altLang="ja-JP" sz="2000" b="1" u="sng" dirty="0">
                <a:latin typeface="Meiryo UI" panose="020B0604030504040204" pitchFamily="50" charset="-128"/>
                <a:ea typeface="Meiryo UI" panose="020B0604030504040204" pitchFamily="50" charset="-128"/>
                <a:cs typeface="Meiryo UI" panose="020B0604030504040204" pitchFamily="50" charset="-128"/>
              </a:rPr>
              <a:t>イノベーションを起こすために、私たちやステークホルダーを本気で推し進めることになる</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と思う。」</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ウォル</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マート</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　サステナビリティ部門長、フレッド・ベドアー氏）</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auto">
          <a:xfrm>
            <a:off x="593724" y="4552401"/>
            <a:ext cx="9648825" cy="582337"/>
          </a:xfrm>
          <a:prstGeom prst="rect">
            <a:avLst/>
          </a:prstGeom>
          <a:no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r>
              <a:rPr kumimoji="1" lang="ja-JP" altLang="en-US" sz="2400" b="0" i="0" u="none" strike="noStrike" cap="none" normalizeH="0" baseline="0" dirty="0" smtClean="0">
                <a:ln>
                  <a:noFill/>
                </a:ln>
                <a:solidFill>
                  <a:schemeClr val="tx1"/>
                </a:solidFill>
                <a:effectLst/>
                <a:latin typeface="+mn-ea"/>
                <a:ea typeface="+mn-ea"/>
              </a:rPr>
              <a:t>＜ウォルマートの場合＞</a:t>
            </a:r>
          </a:p>
        </p:txBody>
      </p:sp>
    </p:spTree>
    <p:extLst>
      <p:ext uri="{BB962C8B-B14F-4D97-AF65-F5344CB8AC3E}">
        <p14:creationId xmlns:p14="http://schemas.microsoft.com/office/powerpoint/2010/main" val="3330335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企業事例　－</a:t>
            </a:r>
            <a:r>
              <a:rPr kumimoji="1" lang="en-US" altLang="ja-JP" sz="2300" dirty="0" smtClean="0"/>
              <a:t>Pfizer</a:t>
            </a:r>
            <a:r>
              <a:rPr kumimoji="1" lang="ja-JP" altLang="en-US" sz="2300" dirty="0" smtClean="0"/>
              <a:t>－</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smtClean="0"/>
              <a:t>④対社内</a:t>
            </a:r>
            <a:endParaRPr kumimoji="1" lang="ja-JP" altLang="en-US" dirty="0"/>
          </a:p>
        </p:txBody>
      </p:sp>
      <p:sp>
        <p:nvSpPr>
          <p:cNvPr id="13" name="テキスト ボックス 12"/>
          <p:cNvSpPr txBox="1"/>
          <p:nvPr/>
        </p:nvSpPr>
        <p:spPr>
          <a:xfrm>
            <a:off x="478783" y="4355970"/>
            <a:ext cx="9655011" cy="2385268"/>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コミット経緯</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環境医学グループ、環境法グループ、グローバル工学グループの３つの部会を立ち上げ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グローバル工学グループが、</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省エネと再エネの促進がコスト的に負担ではなくメリットを生み出す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と捉え、社内調整に尽力</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取締役会で目標が承認された後は、社内調整がスムーズに</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エネルギー節約の見える化ができた（設備単位での効果は小さいが、</a:t>
            </a:r>
            <a:r>
              <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年以降</a:t>
            </a:r>
            <a:r>
              <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3300</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のプロジェクトを合算すると年間</a:t>
            </a:r>
            <a:r>
              <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億円の節約となっている）</a:t>
            </a:r>
            <a:endParaRPr lang="en-US" altLang="ja-JP" sz="160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社内からエネルギー節約アイデアを募り、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に関わる社員も増えている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出所</a:t>
            </a:r>
            <a:r>
              <a:rPr lang="en-US" altLang="ja-JP" sz="1200" dirty="0">
                <a:solidFill>
                  <a:srgbClr val="000000"/>
                </a:solidFill>
                <a:latin typeface="Meiryo UI" pitchFamily="50" charset="-128"/>
                <a:ea typeface="Meiryo UI" pitchFamily="50" charset="-128"/>
                <a:cs typeface="Meiryo UI" pitchFamily="50" charset="-128"/>
              </a:rPr>
              <a:t>]Science Based Targets</a:t>
            </a:r>
            <a:r>
              <a:rPr lang="ja-JP" altLang="en-US" sz="1200" dirty="0">
                <a:solidFill>
                  <a:srgbClr val="000000"/>
                </a:solidFill>
                <a:latin typeface="Meiryo UI" pitchFamily="50" charset="-128"/>
                <a:ea typeface="Meiryo UI" pitchFamily="50" charset="-128"/>
                <a:cs typeface="Meiryo UI" pitchFamily="50" charset="-128"/>
              </a:rPr>
              <a:t>ホームページ　</a:t>
            </a:r>
            <a:r>
              <a:rPr lang="en-US" altLang="ja-JP" sz="1200" dirty="0">
                <a:solidFill>
                  <a:srgbClr val="000000"/>
                </a:solidFill>
                <a:latin typeface="Meiryo UI" pitchFamily="50" charset="-128"/>
                <a:ea typeface="Meiryo UI" pitchFamily="50" charset="-128"/>
                <a:cs typeface="Meiryo UI" pitchFamily="50" charset="-128"/>
              </a:rPr>
              <a:t>CASE</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dirty="0">
                <a:solidFill>
                  <a:srgbClr val="000000"/>
                </a:solidFill>
                <a:latin typeface="Meiryo UI" pitchFamily="50" charset="-128"/>
                <a:ea typeface="Meiryo UI" pitchFamily="50" charset="-128"/>
                <a:cs typeface="Meiryo UI" pitchFamily="50" charset="-128"/>
              </a:rPr>
              <a:t>（</a:t>
            </a:r>
            <a:r>
              <a:rPr lang="en-US" altLang="ja-JP" sz="1200" dirty="0">
                <a:solidFill>
                  <a:srgbClr val="000000"/>
                </a:solidFill>
                <a:latin typeface="Meiryo UI" pitchFamily="50" charset="-128"/>
                <a:ea typeface="Meiryo UI" pitchFamily="50" charset="-128"/>
                <a:cs typeface="Meiryo UI" pitchFamily="50" charset="-128"/>
              </a:rPr>
              <a:t>https://sciencebasedtargets.org/case-studies-2/case-study-pfizer/</a:t>
            </a:r>
            <a:r>
              <a:rPr lang="ja-JP" altLang="en-US" sz="1200" dirty="0">
                <a:solidFill>
                  <a:srgbClr val="000000"/>
                </a:solidFill>
                <a:latin typeface="Meiryo UI" pitchFamily="50" charset="-128"/>
                <a:ea typeface="Meiryo UI" pitchFamily="50" charset="-128"/>
                <a:cs typeface="Meiryo UI" pitchFamily="50" charset="-128"/>
              </a:rPr>
              <a:t>）より作成</a:t>
            </a:r>
          </a:p>
        </p:txBody>
      </p:sp>
      <p:graphicFrame>
        <p:nvGraphicFramePr>
          <p:cNvPr id="15" name="表 14"/>
          <p:cNvGraphicFramePr>
            <a:graphicFrameLocks noGrp="1"/>
          </p:cNvGraphicFramePr>
          <p:nvPr>
            <p:extLst>
              <p:ext uri="{D42A27DB-BD31-4B8C-83A1-F6EECF244321}">
                <p14:modId xmlns:p14="http://schemas.microsoft.com/office/powerpoint/2010/main" val="1419798051"/>
              </p:ext>
            </p:extLst>
          </p:nvPr>
        </p:nvGraphicFramePr>
        <p:xfrm>
          <a:off x="501796" y="1368930"/>
          <a:ext cx="9648824" cy="2869301"/>
        </p:xfrm>
        <a:graphic>
          <a:graphicData uri="http://schemas.openxmlformats.org/drawingml/2006/table">
            <a:tbl>
              <a:tblPr firstRow="1" bandRow="1"/>
              <a:tblGrid>
                <a:gridCol w="693735">
                  <a:extLst>
                    <a:ext uri="{9D8B030D-6E8A-4147-A177-3AD203B41FA5}">
                      <a16:colId xmlns="" xmlns:a16="http://schemas.microsoft.com/office/drawing/2014/main" val="20000"/>
                    </a:ext>
                  </a:extLst>
                </a:gridCol>
                <a:gridCol w="856562">
                  <a:extLst>
                    <a:ext uri="{9D8B030D-6E8A-4147-A177-3AD203B41FA5}">
                      <a16:colId xmlns="" xmlns:a16="http://schemas.microsoft.com/office/drawing/2014/main" val="20001"/>
                    </a:ext>
                  </a:extLst>
                </a:gridCol>
                <a:gridCol w="973367">
                  <a:extLst>
                    <a:ext uri="{9D8B030D-6E8A-4147-A177-3AD203B41FA5}">
                      <a16:colId xmlns="" xmlns:a16="http://schemas.microsoft.com/office/drawing/2014/main" val="20002"/>
                    </a:ext>
                  </a:extLst>
                </a:gridCol>
                <a:gridCol w="1440582">
                  <a:extLst>
                    <a:ext uri="{9D8B030D-6E8A-4147-A177-3AD203B41FA5}">
                      <a16:colId xmlns="" xmlns:a16="http://schemas.microsoft.com/office/drawing/2014/main" val="20003"/>
                    </a:ext>
                  </a:extLst>
                </a:gridCol>
                <a:gridCol w="1090291">
                  <a:extLst>
                    <a:ext uri="{9D8B030D-6E8A-4147-A177-3AD203B41FA5}">
                      <a16:colId xmlns="" xmlns:a16="http://schemas.microsoft.com/office/drawing/2014/main" val="20004"/>
                    </a:ext>
                  </a:extLst>
                </a:gridCol>
                <a:gridCol w="1129104">
                  <a:extLst>
                    <a:ext uri="{9D8B030D-6E8A-4147-A177-3AD203B41FA5}">
                      <a16:colId xmlns="" xmlns:a16="http://schemas.microsoft.com/office/drawing/2014/main" val="20005"/>
                    </a:ext>
                  </a:extLst>
                </a:gridCol>
                <a:gridCol w="1051235">
                  <a:extLst>
                    <a:ext uri="{9D8B030D-6E8A-4147-A177-3AD203B41FA5}">
                      <a16:colId xmlns="" xmlns:a16="http://schemas.microsoft.com/office/drawing/2014/main" val="20006"/>
                    </a:ext>
                  </a:extLst>
                </a:gridCol>
                <a:gridCol w="2413948">
                  <a:extLst>
                    <a:ext uri="{9D8B030D-6E8A-4147-A177-3AD203B41FA5}">
                      <a16:colId xmlns="" xmlns:a16="http://schemas.microsoft.com/office/drawing/2014/main" val="20007"/>
                    </a:ext>
                  </a:extLst>
                </a:gridCol>
              </a:tblGrid>
              <a:tr h="377360">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 xmlns:a16="http://schemas.microsoft.com/office/drawing/2014/main" val="10000"/>
                  </a:ext>
                </a:extLst>
              </a:tr>
              <a:tr h="37736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 xmlns:a16="http://schemas.microsoft.com/office/drawing/2014/main" val="10001"/>
                  </a:ext>
                </a:extLst>
              </a:tr>
              <a:tr h="599131">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米国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北米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医薬品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34374">
                <a:tc vMerge="1">
                  <a:txBody>
                    <a:bodyPr/>
                    <a:lstStyle/>
                    <a:p>
                      <a:endParaRPr kumimoji="1" lang="ja-JP" altLang="en-US" sz="1200" dirty="0"/>
                    </a:p>
                  </a:txBody>
                  <a:tcPr/>
                </a:tc>
                <a:tc vMerge="1">
                  <a:txBody>
                    <a:bodyPr/>
                    <a:lstStyle/>
                    <a:p>
                      <a:endParaRPr kumimoji="1" lang="ja-JP" altLang="en-US" sz="1200" dirty="0"/>
                    </a:p>
                  </a:txBody>
                  <a:tcPr/>
                </a:tc>
                <a:tc vMerge="1">
                  <a:txBody>
                    <a:bodyPr/>
                    <a:lstStyle/>
                    <a:p>
                      <a:endParaRPr kumimoji="1" lang="ja-JP" altLang="en-US" sz="1200" dirty="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8810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％の主要サプライヤーに対して</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削減目標を設定させる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325010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企業事例　－</a:t>
            </a:r>
            <a:r>
              <a:rPr lang="en-US" altLang="ja-JP" sz="2300" dirty="0" err="1"/>
              <a:t>Ørsted</a:t>
            </a:r>
            <a:r>
              <a:rPr kumimoji="1" lang="ja-JP" altLang="en-US" sz="2300" dirty="0" smtClean="0"/>
              <a:t>－</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smtClean="0"/>
              <a:t>④対社内</a:t>
            </a:r>
            <a:endParaRPr kumimoji="1" lang="ja-JP" altLang="en-US" dirty="0"/>
          </a:p>
        </p:txBody>
      </p:sp>
      <p:sp>
        <p:nvSpPr>
          <p:cNvPr id="7" name="テキスト ボックス 6"/>
          <p:cNvSpPr txBox="1"/>
          <p:nvPr/>
        </p:nvSpPr>
        <p:spPr>
          <a:xfrm>
            <a:off x="478783" y="3193446"/>
            <a:ext cx="9655011" cy="3170099"/>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コミット経緯</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化石燃料事業が衰退し、将来の収益性に対する</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実質的なリスクに直面</a:t>
            </a:r>
            <a:endParaRPr lang="en-US" altLang="ja-JP"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未来において気候変動対策と</a:t>
            </a:r>
            <a:r>
              <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排出削減が求められる中で、完全な再生可能エネルギー企業へと</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事業モデル転換を決意</a:t>
            </a:r>
            <a:endParaRPr lang="en-US" altLang="ja-JP"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目標設定の大部分は</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既存の目標を</a:t>
            </a:r>
            <a:r>
              <a:rPr lang="en-US" altLang="ja-JP"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基準に照らして確認</a:t>
            </a: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することで実施</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950" dirty="0">
                <a:latin typeface="Meiryo UI" panose="020B0604030504040204" pitchFamily="50" charset="-128"/>
                <a:ea typeface="Meiryo UI" panose="020B0604030504040204" pitchFamily="50" charset="-128"/>
                <a:cs typeface="Meiryo UI" panose="020B0604030504040204" pitchFamily="50" charset="-128"/>
              </a:rPr>
              <a:t>再生可能エネルギー市場において強固な地位を築いた</a:t>
            </a:r>
          </a:p>
          <a:p>
            <a:pPr marL="534988" lvl="1" indent="-285750" fontAlgn="auto">
              <a:spcBef>
                <a:spcPts val="0"/>
              </a:spcBef>
              <a:spcAft>
                <a:spcPts val="0"/>
              </a:spcAft>
              <a:buFont typeface="Wingdings" panose="05000000000000000000" pitchFamily="2" charset="2"/>
              <a:buChar char="l"/>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脱炭素への移行を決断することで</a:t>
            </a:r>
            <a:r>
              <a:rPr lang="ja-JP" altLang="en-US" sz="1950" b="1" u="sng" dirty="0">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事業の存続可能性を見出す</a:t>
            </a: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ことが出来た</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pPr>
            <a:r>
              <a:rPr lang="ja-JP" altLang="en-US"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増加、主流化傾向にある、低炭素移行を課題と認識する投資家から優良企業と見られるようになった</a:t>
            </a:r>
            <a:endParaRPr lang="en-US" altLang="ja-JP" sz="1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1"/>
          <p:cNvSpPr txBox="1">
            <a:spLocks noChangeArrowheads="1"/>
          </p:cNvSpPr>
          <p:nvPr/>
        </p:nvSpPr>
        <p:spPr bwMode="auto">
          <a:xfrm>
            <a:off x="745731" y="7059710"/>
            <a:ext cx="8032750" cy="4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200" dirty="0">
                <a:solidFill>
                  <a:srgbClr val="000000"/>
                </a:solidFill>
                <a:latin typeface="Meiryo UI" pitchFamily="50" charset="-128"/>
                <a:ea typeface="Meiryo UI" pitchFamily="50" charset="-128"/>
                <a:cs typeface="Meiryo UI" pitchFamily="50" charset="-128"/>
              </a:rPr>
              <a:t>[</a:t>
            </a:r>
            <a:r>
              <a:rPr lang="ja-JP" altLang="en-US" sz="1200" dirty="0">
                <a:solidFill>
                  <a:srgbClr val="000000"/>
                </a:solidFill>
                <a:latin typeface="Meiryo UI" pitchFamily="50" charset="-128"/>
                <a:ea typeface="Meiryo UI" pitchFamily="50" charset="-128"/>
                <a:cs typeface="Meiryo UI" pitchFamily="50" charset="-128"/>
              </a:rPr>
              <a:t>出所</a:t>
            </a:r>
            <a:r>
              <a:rPr lang="en-US" altLang="ja-JP" sz="1200" dirty="0">
                <a:solidFill>
                  <a:srgbClr val="000000"/>
                </a:solidFill>
                <a:latin typeface="Meiryo UI" pitchFamily="50" charset="-128"/>
                <a:ea typeface="Meiryo UI" pitchFamily="50" charset="-128"/>
                <a:cs typeface="Meiryo UI" pitchFamily="50" charset="-128"/>
              </a:rPr>
              <a:t>]Science Based Targets</a:t>
            </a:r>
            <a:r>
              <a:rPr lang="ja-JP" altLang="en-US" sz="1200" dirty="0">
                <a:solidFill>
                  <a:srgbClr val="000000"/>
                </a:solidFill>
                <a:latin typeface="Meiryo UI" pitchFamily="50" charset="-128"/>
                <a:ea typeface="Meiryo UI" pitchFamily="50" charset="-128"/>
                <a:cs typeface="Meiryo UI" pitchFamily="50" charset="-128"/>
              </a:rPr>
              <a:t>ホームページ　</a:t>
            </a:r>
            <a:r>
              <a:rPr lang="en-US" altLang="ja-JP" sz="1200" dirty="0">
                <a:solidFill>
                  <a:srgbClr val="000000"/>
                </a:solidFill>
                <a:latin typeface="Meiryo UI" pitchFamily="50" charset="-128"/>
                <a:ea typeface="Meiryo UI" pitchFamily="50" charset="-128"/>
                <a:cs typeface="Meiryo UI" pitchFamily="50" charset="-128"/>
              </a:rPr>
              <a:t>CASE</a:t>
            </a: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STUDY</a:t>
            </a:r>
          </a:p>
          <a:p>
            <a:pPr marL="365125" defTabSz="844083" eaLnBrk="1" hangingPunct="1">
              <a:lnSpc>
                <a:spcPct val="50000"/>
              </a:lnSpc>
              <a:spcAft>
                <a:spcPct val="70000"/>
              </a:spcAft>
              <a:defRPr/>
            </a:pPr>
            <a:r>
              <a:rPr lang="ja-JP" altLang="en-US" sz="1200" dirty="0">
                <a:solidFill>
                  <a:srgbClr val="000000"/>
                </a:solidFill>
                <a:latin typeface="Meiryo UI" pitchFamily="50" charset="-128"/>
                <a:ea typeface="Meiryo UI" pitchFamily="50" charset="-128"/>
                <a:cs typeface="Meiryo UI" pitchFamily="50" charset="-128"/>
              </a:rPr>
              <a:t>（</a:t>
            </a:r>
            <a:r>
              <a:rPr lang="en-US" altLang="ja-JP" sz="1200" dirty="0">
                <a:solidFill>
                  <a:srgbClr val="000000"/>
                </a:solidFill>
                <a:latin typeface="Meiryo UI" pitchFamily="50" charset="-128"/>
                <a:ea typeface="Meiryo UI" pitchFamily="50" charset="-128"/>
                <a:cs typeface="Meiryo UI" pitchFamily="50" charset="-128"/>
              </a:rPr>
              <a:t>https://sciencebasedtargets.org/case-studies-2/case-study-orsted/</a:t>
            </a:r>
            <a:r>
              <a:rPr lang="ja-JP" altLang="en-US" sz="1200" dirty="0">
                <a:solidFill>
                  <a:srgbClr val="000000"/>
                </a:solidFill>
                <a:latin typeface="Meiryo UI" pitchFamily="50" charset="-128"/>
                <a:ea typeface="Meiryo UI" pitchFamily="50" charset="-128"/>
                <a:cs typeface="Meiryo UI" pitchFamily="50" charset="-128"/>
              </a:rPr>
              <a:t>）より作成</a:t>
            </a:r>
          </a:p>
        </p:txBody>
      </p:sp>
      <p:graphicFrame>
        <p:nvGraphicFramePr>
          <p:cNvPr id="9" name="表 8"/>
          <p:cNvGraphicFramePr>
            <a:graphicFrameLocks noGrp="1"/>
          </p:cNvGraphicFramePr>
          <p:nvPr>
            <p:extLst>
              <p:ext uri="{D42A27DB-BD31-4B8C-83A1-F6EECF244321}">
                <p14:modId xmlns:p14="http://schemas.microsoft.com/office/powerpoint/2010/main" val="742843874"/>
              </p:ext>
            </p:extLst>
          </p:nvPr>
        </p:nvGraphicFramePr>
        <p:xfrm>
          <a:off x="507115" y="1368930"/>
          <a:ext cx="9638185" cy="1807038"/>
        </p:xfrm>
        <a:graphic>
          <a:graphicData uri="http://schemas.openxmlformats.org/drawingml/2006/table">
            <a:tbl>
              <a:tblPr firstRow="1" bandRow="1"/>
              <a:tblGrid>
                <a:gridCol w="692969">
                  <a:extLst>
                    <a:ext uri="{9D8B030D-6E8A-4147-A177-3AD203B41FA5}">
                      <a16:colId xmlns="" xmlns:a16="http://schemas.microsoft.com/office/drawing/2014/main" val="20000"/>
                    </a:ext>
                  </a:extLst>
                </a:gridCol>
                <a:gridCol w="828000">
                  <a:extLst>
                    <a:ext uri="{9D8B030D-6E8A-4147-A177-3AD203B41FA5}">
                      <a16:colId xmlns="" xmlns:a16="http://schemas.microsoft.com/office/drawing/2014/main" val="20001"/>
                    </a:ext>
                  </a:extLst>
                </a:gridCol>
                <a:gridCol w="1152000">
                  <a:extLst>
                    <a:ext uri="{9D8B030D-6E8A-4147-A177-3AD203B41FA5}">
                      <a16:colId xmlns="" xmlns:a16="http://schemas.microsoft.com/office/drawing/2014/main" val="20002"/>
                    </a:ext>
                  </a:extLst>
                </a:gridCol>
                <a:gridCol w="1260000">
                  <a:extLst>
                    <a:ext uri="{9D8B030D-6E8A-4147-A177-3AD203B41FA5}">
                      <a16:colId xmlns="" xmlns:a16="http://schemas.microsoft.com/office/drawing/2014/main" val="20003"/>
                    </a:ext>
                  </a:extLst>
                </a:gridCol>
                <a:gridCol w="1116000">
                  <a:extLst>
                    <a:ext uri="{9D8B030D-6E8A-4147-A177-3AD203B41FA5}">
                      <a16:colId xmlns="" xmlns:a16="http://schemas.microsoft.com/office/drawing/2014/main" val="20004"/>
                    </a:ext>
                  </a:extLst>
                </a:gridCol>
                <a:gridCol w="1127858">
                  <a:extLst>
                    <a:ext uri="{9D8B030D-6E8A-4147-A177-3AD203B41FA5}">
                      <a16:colId xmlns="" xmlns:a16="http://schemas.microsoft.com/office/drawing/2014/main" val="20005"/>
                    </a:ext>
                  </a:extLst>
                </a:gridCol>
                <a:gridCol w="1050075">
                  <a:extLst>
                    <a:ext uri="{9D8B030D-6E8A-4147-A177-3AD203B41FA5}">
                      <a16:colId xmlns="" xmlns:a16="http://schemas.microsoft.com/office/drawing/2014/main" val="20006"/>
                    </a:ext>
                  </a:extLst>
                </a:gridCol>
                <a:gridCol w="2411283">
                  <a:extLst>
                    <a:ext uri="{9D8B030D-6E8A-4147-A177-3AD203B41FA5}">
                      <a16:colId xmlns=""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 xmlns:a16="http://schemas.microsoft.com/office/drawing/2014/main" val="10001"/>
                  </a:ext>
                </a:extLst>
              </a:tr>
              <a:tr h="61200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デンマーク</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欧州</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電力事業・エネルギー関連</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エネルギー生産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1kWh</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当たりの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GHG</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20gCO2e/kWh</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の電力排出係数に相当）</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95403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dirty="0" smtClean="0"/>
              <a:t>目標設定のメリットを企業が実感</a:t>
            </a:r>
            <a:endParaRPr kumimoji="1" lang="ja-JP" altLang="en-US" sz="2300" dirty="0"/>
          </a:p>
        </p:txBody>
      </p:sp>
      <p:sp>
        <p:nvSpPr>
          <p:cNvPr id="4" name="コンテンツ プレースホルダー 3"/>
          <p:cNvSpPr>
            <a:spLocks noGrp="1"/>
          </p:cNvSpPr>
          <p:nvPr>
            <p:ph sz="quarter" idx="11"/>
          </p:nvPr>
        </p:nvSpPr>
        <p:spPr/>
        <p:txBody>
          <a:bodyPr/>
          <a:lstStyle/>
          <a:p>
            <a:r>
              <a:rPr lang="en-US" altLang="ja-JP" dirty="0" smtClean="0"/>
              <a:t>SB</a:t>
            </a:r>
            <a:r>
              <a:rPr lang="en-US" altLang="ja-JP" dirty="0"/>
              <a:t>T</a:t>
            </a:r>
            <a:r>
              <a:rPr kumimoji="1" lang="ja-JP" altLang="en-US" dirty="0" smtClean="0"/>
              <a:t>に取り組むメリット</a:t>
            </a:r>
            <a:r>
              <a:rPr lang="ja-JP" altLang="en-US" dirty="0" smtClean="0"/>
              <a:t>④対社内</a:t>
            </a:r>
            <a:endParaRPr kumimoji="1" lang="ja-JP" altLang="en-US" dirty="0"/>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dirty="0" smtClean="0"/>
              <a:t>SBT</a:t>
            </a:r>
            <a:r>
              <a:rPr lang="ja-JP" altLang="en-US" dirty="0" smtClean="0"/>
              <a:t>にコミットした企業のうち</a:t>
            </a:r>
            <a:r>
              <a:rPr lang="en-US" altLang="ja-JP" dirty="0" smtClean="0"/>
              <a:t>185</a:t>
            </a:r>
            <a:r>
              <a:rPr lang="ja-JP" altLang="en-US" dirty="0" smtClean="0"/>
              <a:t>社の企業の役員に対しアンケートを実施</a:t>
            </a:r>
            <a:endParaRPr lang="en-US" altLang="ja-JP" dirty="0" smtClean="0"/>
          </a:p>
          <a:p>
            <a:pPr marL="273050" indent="-273050"/>
            <a:r>
              <a:rPr lang="ja-JP" altLang="en-US" dirty="0"/>
              <a:t>全体</a:t>
            </a:r>
            <a:r>
              <a:rPr lang="ja-JP" altLang="en-US" dirty="0" smtClean="0"/>
              <a:t>の</a:t>
            </a:r>
            <a:r>
              <a:rPr lang="en-US" altLang="ja-JP" dirty="0" smtClean="0"/>
              <a:t>6</a:t>
            </a:r>
            <a:r>
              <a:rPr lang="en-US" altLang="ja-JP" dirty="0"/>
              <a:t>3</a:t>
            </a:r>
            <a:r>
              <a:rPr lang="ja-JP" altLang="en-US" dirty="0" smtClean="0"/>
              <a:t>％が、</a:t>
            </a:r>
            <a:r>
              <a:rPr lang="en-US" altLang="ja-JP" dirty="0" smtClean="0"/>
              <a:t>SBT</a:t>
            </a:r>
            <a:r>
              <a:rPr lang="ja-JP" altLang="en-US" dirty="0"/>
              <a:t>目標</a:t>
            </a:r>
            <a:r>
              <a:rPr lang="ja-JP" altLang="en-US" dirty="0" smtClean="0"/>
              <a:t>の設定がイノベーションを推進させていると回答</a:t>
            </a:r>
            <a:endParaRPr lang="en-US" altLang="ja-JP" dirty="0"/>
          </a:p>
        </p:txBody>
      </p:sp>
      <p:pic>
        <p:nvPicPr>
          <p:cNvPr id="7" name="Picture 2" descr="https://sciencebasedtargets.org/wp-content/uploads/2018/07/innov.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3724" y="2295719"/>
            <a:ext cx="9181483" cy="461823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11"/>
          <p:cNvSpPr txBox="1">
            <a:spLocks noChangeArrowheads="1"/>
          </p:cNvSpPr>
          <p:nvPr/>
        </p:nvSpPr>
        <p:spPr bwMode="auto">
          <a:xfrm>
            <a:off x="799795" y="7003515"/>
            <a:ext cx="963352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smtClean="0">
                <a:solidFill>
                  <a:srgbClr val="000000"/>
                </a:solidFill>
                <a:latin typeface="Meiryo UI" pitchFamily="50" charset="-128"/>
                <a:ea typeface="Meiryo UI" pitchFamily="50" charset="-128"/>
                <a:cs typeface="Meiryo UI" pitchFamily="50" charset="-128"/>
              </a:rPr>
              <a:t>]</a:t>
            </a:r>
            <a:r>
              <a:rPr lang="en-US" altLang="ja-JP" sz="1100" dirty="0" smtClean="0">
                <a:solidFill>
                  <a:srgbClr val="000000"/>
                </a:solidFill>
                <a:latin typeface="Meiryo UI" pitchFamily="50" charset="-128"/>
                <a:ea typeface="Meiryo UI" pitchFamily="50" charset="-128"/>
                <a:cs typeface="Meiryo UI" pitchFamily="50" charset="-128"/>
              </a:rPr>
              <a:t>Science Based Targets</a:t>
            </a:r>
            <a:r>
              <a:rPr lang="ja-JP" altLang="en-US" sz="1100" dirty="0" smtClean="0">
                <a:solidFill>
                  <a:srgbClr val="000000"/>
                </a:solidFill>
                <a:latin typeface="Meiryo UI" pitchFamily="50" charset="-128"/>
                <a:ea typeface="Meiryo UI" pitchFamily="50" charset="-128"/>
                <a:cs typeface="Meiryo UI" pitchFamily="50" charset="-128"/>
              </a:rPr>
              <a:t>ホームページ</a:t>
            </a:r>
            <a:r>
              <a:rPr lang="ja-JP" altLang="en-US" sz="1100" b="0" dirty="0" smtClean="0">
                <a:solidFill>
                  <a:srgbClr val="000000"/>
                </a:solidFill>
                <a:latin typeface="Meiryo UI" pitchFamily="50" charset="-128"/>
                <a:ea typeface="Meiryo UI" pitchFamily="50" charset="-128"/>
                <a:cs typeface="Meiryo UI" pitchFamily="50" charset="-128"/>
              </a:rPr>
              <a:t>　</a:t>
            </a:r>
            <a:r>
              <a:rPr lang="en-US" altLang="ja-JP" sz="1100" b="0" dirty="0" smtClean="0">
                <a:solidFill>
                  <a:srgbClr val="000000"/>
                </a:solidFill>
                <a:latin typeface="Meiryo UI" pitchFamily="50" charset="-128"/>
                <a:ea typeface="Meiryo UI" pitchFamily="50" charset="-128"/>
                <a:cs typeface="Meiryo UI" pitchFamily="50" charset="-128"/>
              </a:rPr>
              <a:t>BLOG</a:t>
            </a:r>
            <a:r>
              <a:rPr lang="ja-JP" altLang="en-US" sz="1100" b="0" dirty="0" smtClean="0">
                <a:solidFill>
                  <a:srgbClr val="000000"/>
                </a:solidFill>
                <a:latin typeface="Meiryo UI" pitchFamily="50" charset="-128"/>
                <a:ea typeface="Meiryo UI" pitchFamily="50" charset="-128"/>
                <a:cs typeface="Meiryo UI" pitchFamily="50" charset="-128"/>
              </a:rPr>
              <a:t>　</a:t>
            </a:r>
            <a:r>
              <a:rPr lang="en-US" altLang="ja-JP" sz="1100" dirty="0">
                <a:solidFill>
                  <a:srgbClr val="000000"/>
                </a:solidFill>
                <a:latin typeface="Meiryo UI" pitchFamily="50" charset="-128"/>
                <a:ea typeface="Meiryo UI" pitchFamily="50" charset="-128"/>
                <a:cs typeface="Meiryo UI" pitchFamily="50" charset="-128"/>
              </a:rPr>
              <a:t>Six business benefits of setting science-based </a:t>
            </a:r>
            <a:r>
              <a:rPr lang="en-US" altLang="ja-JP" sz="1100" dirty="0" smtClean="0">
                <a:solidFill>
                  <a:srgbClr val="000000"/>
                </a:solidFill>
                <a:latin typeface="Meiryo UI" pitchFamily="50" charset="-128"/>
                <a:ea typeface="Meiryo UI" pitchFamily="50" charset="-128"/>
                <a:cs typeface="Meiryo UI" pitchFamily="50" charset="-128"/>
              </a:rPr>
              <a:t>targets</a:t>
            </a:r>
          </a:p>
          <a:p>
            <a:pPr lvl="0" eaLnBrk="1" hangingPunct="1">
              <a:lnSpc>
                <a:spcPts val="1500"/>
              </a:lnSpc>
              <a:defRPr/>
            </a:pPr>
            <a:r>
              <a:rPr lang="ja-JP" altLang="en-US" sz="1100" b="0" dirty="0" smtClean="0">
                <a:solidFill>
                  <a:srgbClr val="000000"/>
                </a:solidFill>
                <a:latin typeface="Meiryo UI" pitchFamily="50" charset="-128"/>
                <a:ea typeface="Meiryo UI" pitchFamily="50" charset="-128"/>
                <a:cs typeface="Meiryo UI" pitchFamily="50" charset="-128"/>
              </a:rPr>
              <a:t>（</a:t>
            </a:r>
            <a:r>
              <a:rPr lang="en-US" altLang="ja-JP" sz="1100" dirty="0">
                <a:solidFill>
                  <a:srgbClr val="000000"/>
                </a:solidFill>
                <a:latin typeface="Meiryo UI" pitchFamily="50" charset="-128"/>
                <a:ea typeface="Meiryo UI" pitchFamily="50" charset="-128"/>
                <a:cs typeface="Meiryo UI" pitchFamily="50" charset="-128"/>
              </a:rPr>
              <a:t>https://sciencebasedtargets.org/2018/07/09/six-business-benefits-of-setting-science-based-targets/</a:t>
            </a:r>
            <a:r>
              <a:rPr lang="ja-JP" altLang="en-US" sz="1100" b="0" dirty="0" smtClean="0">
                <a:solidFill>
                  <a:srgbClr val="000000"/>
                </a:solidFill>
                <a:latin typeface="Meiryo UI" pitchFamily="50" charset="-128"/>
                <a:ea typeface="Meiryo UI" pitchFamily="50" charset="-128"/>
                <a:cs typeface="Meiryo UI" pitchFamily="50" charset="-128"/>
              </a:rPr>
              <a:t>）より作成</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96545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dirty="0" smtClean="0"/>
              <a:t>SBT</a:t>
            </a:r>
            <a:r>
              <a:rPr lang="ja-JP" altLang="en-US" dirty="0" smtClean="0"/>
              <a:t>参加企業</a:t>
            </a:r>
            <a:endParaRPr lang="ja-JP" altLang="en-US" dirty="0"/>
          </a:p>
        </p:txBody>
      </p:sp>
    </p:spTree>
    <p:extLst>
      <p:ext uri="{BB962C8B-B14F-4D97-AF65-F5344CB8AC3E}">
        <p14:creationId xmlns:p14="http://schemas.microsoft.com/office/powerpoint/2010/main" val="3371029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en-US" altLang="ja-JP" dirty="0" smtClean="0"/>
              <a:t>SB</a:t>
            </a:r>
            <a:r>
              <a:rPr lang="en-US" altLang="ja-JP" dirty="0"/>
              <a:t>T</a:t>
            </a:r>
            <a:r>
              <a:rPr lang="ja-JP" altLang="en-US" dirty="0" smtClean="0"/>
              <a:t>とは？</a:t>
            </a:r>
            <a:endParaRPr lang="ja-JP" altLang="en-US" dirty="0"/>
          </a:p>
        </p:txBody>
      </p:sp>
    </p:spTree>
    <p:extLst>
      <p:ext uri="{BB962C8B-B14F-4D97-AF65-F5344CB8AC3E}">
        <p14:creationId xmlns:p14="http://schemas.microsoft.com/office/powerpoint/2010/main" val="574467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338516" y="2134717"/>
            <a:ext cx="8014779" cy="4815898"/>
          </a:xfrm>
          <a:prstGeom prst="rect">
            <a:avLst/>
          </a:prstGeom>
        </p:spPr>
      </p:pic>
      <p:sp>
        <p:nvSpPr>
          <p:cNvPr id="2" name="タイトル 1"/>
          <p:cNvSpPr>
            <a:spLocks noGrp="1"/>
          </p:cNvSpPr>
          <p:nvPr>
            <p:ph type="title"/>
          </p:nvPr>
        </p:nvSpPr>
        <p:spPr/>
        <p:txBody>
          <a:bodyPr/>
          <a:lstStyle/>
          <a:p>
            <a:r>
              <a:rPr lang="en-US" altLang="ja-JP" dirty="0" smtClean="0"/>
              <a:t>SBT</a:t>
            </a:r>
            <a:r>
              <a:rPr lang="ja-JP" altLang="en-US" dirty="0" smtClean="0"/>
              <a:t>に参加する企業は世界全体で年々増加</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en-US" altLang="ja-JP" dirty="0" smtClean="0"/>
              <a:t>2020</a:t>
            </a:r>
            <a:r>
              <a:rPr lang="ja-JP" altLang="en-US" dirty="0" smtClean="0"/>
              <a:t>年度は前年比の企業増加数、増加率は、認定取得は</a:t>
            </a:r>
            <a:r>
              <a:rPr lang="en-US" altLang="ja-JP" dirty="0" smtClean="0"/>
              <a:t>294</a:t>
            </a:r>
            <a:r>
              <a:rPr lang="ja-JP" altLang="en-US" dirty="0" smtClean="0"/>
              <a:t>社</a:t>
            </a:r>
            <a:r>
              <a:rPr lang="en-US" altLang="ja-JP" dirty="0" smtClean="0"/>
              <a:t>84</a:t>
            </a:r>
            <a:r>
              <a:rPr lang="ja-JP" altLang="en-US" dirty="0" smtClean="0"/>
              <a:t>％、コミットは</a:t>
            </a:r>
            <a:r>
              <a:rPr lang="en-US" altLang="ja-JP" dirty="0" smtClean="0"/>
              <a:t>175</a:t>
            </a:r>
            <a:r>
              <a:rPr lang="ja-JP" altLang="en-US" dirty="0" smtClean="0"/>
              <a:t>社</a:t>
            </a:r>
            <a:r>
              <a:rPr lang="en-US" altLang="ja-JP" dirty="0" smtClean="0"/>
              <a:t>35</a:t>
            </a:r>
            <a:r>
              <a:rPr lang="ja-JP" altLang="en-US" dirty="0" smtClean="0"/>
              <a:t>％と過去最高</a:t>
            </a:r>
            <a:endParaRPr lang="en-US" altLang="ja-JP" dirty="0"/>
          </a:p>
        </p:txBody>
      </p:sp>
      <p:sp>
        <p:nvSpPr>
          <p:cNvPr id="8" name="テキスト ボックス 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auto">
          <a:xfrm>
            <a:off x="1820294" y="6825072"/>
            <a:ext cx="6664004" cy="523220"/>
          </a:xfrm>
          <a:prstGeom prst="rect">
            <a:avLst/>
          </a:prstGeom>
          <a:noFill/>
          <a:ln w="9525">
            <a:noFill/>
            <a:miter lim="800000"/>
            <a:headEnd/>
            <a:tailEnd/>
          </a:ln>
        </p:spPr>
        <p:txBody>
          <a:bodyPr wrap="none" rtlCol="0">
            <a:spAutoFit/>
          </a:bodyPr>
          <a:lstStyle/>
          <a:p>
            <a:r>
              <a:rPr lang="en-US" altLang="ja-JP" sz="1400" dirty="0" smtClean="0">
                <a:latin typeface="+mj-ea"/>
                <a:ea typeface="+mj-ea"/>
              </a:rPr>
              <a:t>※2021</a:t>
            </a:r>
            <a:r>
              <a:rPr lang="ja-JP" altLang="en-US" sz="1400" dirty="0" smtClean="0">
                <a:latin typeface="+mj-ea"/>
                <a:ea typeface="+mj-ea"/>
              </a:rPr>
              <a:t>年</a:t>
            </a:r>
            <a:r>
              <a:rPr lang="en-US" altLang="ja-JP" sz="1400" dirty="0" smtClean="0">
                <a:latin typeface="+mj-ea"/>
                <a:ea typeface="+mj-ea"/>
              </a:rPr>
              <a:t>8</a:t>
            </a:r>
            <a:r>
              <a:rPr lang="ja-JP" altLang="en-US" sz="1400" dirty="0" smtClean="0">
                <a:latin typeface="+mj-ea"/>
                <a:ea typeface="+mj-ea"/>
              </a:rPr>
              <a:t>月</a:t>
            </a:r>
            <a:r>
              <a:rPr lang="en-US" altLang="ja-JP" sz="1400" dirty="0" smtClean="0">
                <a:latin typeface="+mj-ea"/>
                <a:ea typeface="+mj-ea"/>
              </a:rPr>
              <a:t>10</a:t>
            </a:r>
            <a:r>
              <a:rPr lang="ja-JP" altLang="en-US" sz="1400" dirty="0" smtClean="0">
                <a:latin typeface="+mj-ea"/>
                <a:ea typeface="+mj-ea"/>
              </a:rPr>
              <a:t>日までに認定企業</a:t>
            </a:r>
            <a:r>
              <a:rPr lang="en-US" altLang="ja-JP" sz="1400" dirty="0" smtClean="0">
                <a:latin typeface="+mj-ea"/>
                <a:ea typeface="+mj-ea"/>
              </a:rPr>
              <a:t>844</a:t>
            </a:r>
            <a:r>
              <a:rPr lang="ja-JP" altLang="en-US" sz="1400" dirty="0" smtClean="0">
                <a:latin typeface="+mj-ea"/>
                <a:ea typeface="+mj-ea"/>
              </a:rPr>
              <a:t>社、コミット企業</a:t>
            </a:r>
            <a:r>
              <a:rPr lang="en-US" altLang="ja-JP" sz="1400" dirty="0" smtClean="0">
                <a:latin typeface="+mj-ea"/>
                <a:ea typeface="+mj-ea"/>
              </a:rPr>
              <a:t>840</a:t>
            </a:r>
            <a:r>
              <a:rPr lang="ja-JP" altLang="en-US" sz="1400" dirty="0" smtClean="0">
                <a:latin typeface="+mj-ea"/>
                <a:ea typeface="+mj-ea"/>
              </a:rPr>
              <a:t>社、合計</a:t>
            </a:r>
            <a:r>
              <a:rPr lang="en-US" altLang="ja-JP" sz="1400" dirty="0" smtClean="0">
                <a:latin typeface="+mj-ea"/>
                <a:ea typeface="+mj-ea"/>
              </a:rPr>
              <a:t>1684</a:t>
            </a:r>
            <a:r>
              <a:rPr lang="ja-JP" altLang="en-US" sz="1400" dirty="0" smtClean="0">
                <a:latin typeface="+mj-ea"/>
                <a:ea typeface="+mj-ea"/>
              </a:rPr>
              <a:t>社</a:t>
            </a:r>
            <a:r>
              <a:rPr lang="ja-JP" altLang="en-US" sz="1400" dirty="0">
                <a:latin typeface="+mj-ea"/>
                <a:ea typeface="+mj-ea"/>
              </a:rPr>
              <a:t>まで拡大</a:t>
            </a:r>
            <a:r>
              <a:rPr lang="ja-JP" altLang="en-US" sz="1400" dirty="0" smtClean="0">
                <a:latin typeface="+mj-ea"/>
                <a:ea typeface="+mj-ea"/>
              </a:rPr>
              <a:t>。</a:t>
            </a:r>
            <a:endParaRPr lang="en-US" altLang="ja-JP" sz="1400" dirty="0" smtClean="0">
              <a:latin typeface="+mj-ea"/>
              <a:ea typeface="+mj-ea"/>
            </a:endParaRPr>
          </a:p>
          <a:p>
            <a:r>
              <a:rPr lang="en-US" altLang="ja-JP" sz="1400" dirty="0"/>
              <a:t>※</a:t>
            </a:r>
            <a:r>
              <a:rPr lang="ja-JP" altLang="en-US" sz="1400" dirty="0"/>
              <a:t>コミットとは、</a:t>
            </a:r>
            <a:r>
              <a:rPr lang="en-US" altLang="ja-JP" sz="1400" dirty="0"/>
              <a:t>2</a:t>
            </a:r>
            <a:r>
              <a:rPr lang="ja-JP" altLang="en-US" sz="1400" dirty="0"/>
              <a:t>年以内に</a:t>
            </a:r>
            <a:r>
              <a:rPr lang="en-US" altLang="ja-JP" sz="1400" dirty="0"/>
              <a:t>SBT</a:t>
            </a:r>
            <a:r>
              <a:rPr lang="ja-JP" altLang="en-US" sz="1400" dirty="0"/>
              <a:t>認定を取得すると宣言する</a:t>
            </a:r>
            <a:r>
              <a:rPr lang="ja-JP" altLang="en-US" sz="1400" dirty="0" smtClean="0"/>
              <a:t>こと</a:t>
            </a:r>
            <a:endParaRPr lang="en-US" altLang="ja-JP" sz="1400" dirty="0"/>
          </a:p>
        </p:txBody>
      </p:sp>
      <p:sp>
        <p:nvSpPr>
          <p:cNvPr id="16" name="テキスト ボックス 15"/>
          <p:cNvSpPr txBox="1"/>
          <p:nvPr/>
        </p:nvSpPr>
        <p:spPr>
          <a:xfrm>
            <a:off x="2016033" y="2228873"/>
            <a:ext cx="1911101" cy="36933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b="1" dirty="0" smtClean="0">
                <a:latin typeface="+mn-lt"/>
                <a:ea typeface="+mn-ea"/>
              </a:rPr>
              <a:t>累計企業数グラフ</a:t>
            </a:r>
          </a:p>
        </p:txBody>
      </p:sp>
      <p:pic>
        <p:nvPicPr>
          <p:cNvPr id="17" name="図 16"/>
          <p:cNvPicPr>
            <a:picLocks noChangeAspect="1"/>
          </p:cNvPicPr>
          <p:nvPr/>
        </p:nvPicPr>
        <p:blipFill>
          <a:blip r:embed="rId3"/>
          <a:stretch>
            <a:fillRect/>
          </a:stretch>
        </p:blipFill>
        <p:spPr>
          <a:xfrm>
            <a:off x="2016033" y="2852525"/>
            <a:ext cx="1261981" cy="1133954"/>
          </a:xfrm>
          <a:prstGeom prst="rect">
            <a:avLst/>
          </a:prstGeom>
        </p:spPr>
      </p:pic>
      <p:sp>
        <p:nvSpPr>
          <p:cNvPr id="18" name="テキスト ボックス 11"/>
          <p:cNvSpPr txBox="1">
            <a:spLocks noChangeArrowheads="1"/>
          </p:cNvSpPr>
          <p:nvPr/>
        </p:nvSpPr>
        <p:spPr bwMode="auto">
          <a:xfrm>
            <a:off x="694684" y="7265360"/>
            <a:ext cx="101128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]Science Based Targets</a:t>
            </a:r>
            <a:r>
              <a:rPr lang="ja-JP" altLang="en-US" sz="1100" b="0" dirty="0">
                <a:solidFill>
                  <a:srgbClr val="000000"/>
                </a:solidFill>
                <a:latin typeface="Meiryo UI" pitchFamily="50" charset="-128"/>
                <a:ea typeface="Meiryo UI" pitchFamily="50" charset="-128"/>
                <a:cs typeface="Meiryo UI" pitchFamily="50" charset="-128"/>
              </a:rPr>
              <a:t>ホームページ　</a:t>
            </a:r>
            <a:r>
              <a:rPr lang="en-US" altLang="ja-JP" sz="1100" b="0" dirty="0">
                <a:solidFill>
                  <a:srgbClr val="000000"/>
                </a:solidFill>
                <a:latin typeface="Meiryo UI" pitchFamily="50" charset="-128"/>
                <a:ea typeface="Meiryo UI" pitchFamily="50" charset="-128"/>
                <a:cs typeface="Meiryo UI" pitchFamily="50" charset="-128"/>
              </a:rPr>
              <a:t>Companies</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a:solidFill>
                  <a:srgbClr val="000000"/>
                </a:solidFill>
                <a:latin typeface="Meiryo UI" pitchFamily="50" charset="-128"/>
                <a:ea typeface="Meiryo UI" pitchFamily="50" charset="-128"/>
                <a:cs typeface="Meiryo UI" pitchFamily="50" charset="-128"/>
              </a:rPr>
              <a:t>Take</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smtClean="0">
                <a:latin typeface="Meiryo UI" pitchFamily="50" charset="-128"/>
                <a:ea typeface="Meiryo UI" pitchFamily="50" charset="-128"/>
                <a:cs typeface="Meiryo UI" pitchFamily="50" charset="-128"/>
              </a:rPr>
              <a:t>Action</a:t>
            </a:r>
            <a:r>
              <a:rPr lang="en-US" altLang="ja-JP" sz="1100" dirty="0">
                <a:latin typeface="Meiryo UI" pitchFamily="50" charset="-128"/>
                <a:ea typeface="Meiryo UI" pitchFamily="50" charset="-128"/>
                <a:cs typeface="Meiryo UI" pitchFamily="50" charset="-128"/>
              </a:rPr>
              <a:t>(</a:t>
            </a:r>
            <a:r>
              <a:rPr lang="en-US" altLang="ja-JP" sz="1100" b="0" dirty="0" smtClean="0">
                <a:latin typeface="Meiryo UI" pitchFamily="50" charset="-128"/>
                <a:ea typeface="Meiryo UI" pitchFamily="50" charset="-128"/>
                <a:cs typeface="Meiryo UI" pitchFamily="50" charset="-128"/>
              </a:rPr>
              <a:t>http://sciencebasedtargets.org/companies-taking-action/</a:t>
            </a:r>
            <a:r>
              <a:rPr lang="en-US" altLang="ja-JP" sz="1100" dirty="0">
                <a:latin typeface="Meiryo UI" pitchFamily="50" charset="-128"/>
                <a:ea typeface="Meiryo UI" pitchFamily="50" charset="-128"/>
                <a:cs typeface="Meiryo UI" pitchFamily="50" charset="-128"/>
              </a:rPr>
              <a:t>)</a:t>
            </a:r>
            <a:r>
              <a:rPr lang="ja-JP" altLang="en-US" sz="1100" b="0" dirty="0" smtClean="0">
                <a:latin typeface="Meiryo UI" pitchFamily="50" charset="-128"/>
                <a:ea typeface="Meiryo UI" pitchFamily="50" charset="-128"/>
                <a:cs typeface="Meiryo UI" pitchFamily="50" charset="-128"/>
              </a:rPr>
              <a:t>より作成</a:t>
            </a:r>
            <a:endParaRPr lang="ja-JP" altLang="en-US" sz="1100" b="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778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435863" y="2343644"/>
            <a:ext cx="7820085" cy="4700704"/>
          </a:xfrm>
          <a:prstGeom prst="rect">
            <a:avLst/>
          </a:prstGeom>
        </p:spPr>
      </p:pic>
      <p:sp>
        <p:nvSpPr>
          <p:cNvPr id="2" name="タイトル 1"/>
          <p:cNvSpPr>
            <a:spLocks noGrp="1"/>
          </p:cNvSpPr>
          <p:nvPr>
            <p:ph type="title"/>
          </p:nvPr>
        </p:nvSpPr>
        <p:spPr/>
        <p:txBody>
          <a:bodyPr/>
          <a:lstStyle/>
          <a:p>
            <a:r>
              <a:rPr kumimoji="1" lang="en-US" altLang="ja-JP" dirty="0" smtClean="0"/>
              <a:t>SBT</a:t>
            </a:r>
            <a:r>
              <a:rPr kumimoji="1" lang="ja-JP" altLang="en-US" dirty="0" smtClean="0"/>
              <a:t>に参加する日本企業の認定数が更に増加</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smtClean="0"/>
              <a:t>2020</a:t>
            </a:r>
            <a:r>
              <a:rPr lang="ja-JP" altLang="en-US" dirty="0" smtClean="0"/>
              <a:t>年度に</a:t>
            </a:r>
            <a:r>
              <a:rPr lang="en-US" altLang="ja-JP" dirty="0" smtClean="0"/>
              <a:t>33</a:t>
            </a:r>
            <a:r>
              <a:rPr lang="ja-JP" altLang="en-US" dirty="0" smtClean="0"/>
              <a:t>社が認定を取得し、認定企業数では世界</a:t>
            </a:r>
            <a:r>
              <a:rPr lang="en-US" altLang="ja-JP" dirty="0" smtClean="0"/>
              <a:t>2</a:t>
            </a:r>
            <a:r>
              <a:rPr lang="ja-JP" altLang="en-US" dirty="0" smtClean="0"/>
              <a:t>位を維持</a:t>
            </a:r>
            <a:endParaRPr lang="en-US" altLang="ja-JP" dirty="0" smtClean="0"/>
          </a:p>
          <a:p>
            <a:r>
              <a:rPr lang="ja-JP" altLang="en-US" dirty="0" smtClean="0"/>
              <a:t>日本</a:t>
            </a:r>
            <a:r>
              <a:rPr lang="ja-JP" altLang="en-US" dirty="0"/>
              <a:t>企業</a:t>
            </a:r>
            <a:r>
              <a:rPr lang="ja-JP" altLang="en-US" dirty="0" smtClean="0"/>
              <a:t>の取組</a:t>
            </a:r>
            <a:r>
              <a:rPr lang="ja-JP" altLang="en-US" dirty="0"/>
              <a:t>拡大</a:t>
            </a:r>
            <a:r>
              <a:rPr lang="ja-JP" altLang="en-US" dirty="0" smtClean="0"/>
              <a:t>は</a:t>
            </a:r>
            <a:r>
              <a:rPr lang="en-US" altLang="ja-JP" dirty="0" smtClean="0"/>
              <a:t>2018</a:t>
            </a:r>
            <a:r>
              <a:rPr lang="ja-JP" altLang="en-US" dirty="0" smtClean="0"/>
              <a:t>年以降、一定数増加</a:t>
            </a:r>
            <a:endParaRPr lang="en-US" altLang="ja-JP" dirty="0"/>
          </a:p>
        </p:txBody>
      </p:sp>
      <p:sp>
        <p:nvSpPr>
          <p:cNvPr id="12" name="テキスト ボックス 11"/>
          <p:cNvSpPr txBox="1"/>
          <p:nvPr/>
        </p:nvSpPr>
        <p:spPr bwMode="auto">
          <a:xfrm>
            <a:off x="1982854" y="7003706"/>
            <a:ext cx="6439583" cy="307777"/>
          </a:xfrm>
          <a:prstGeom prst="rect">
            <a:avLst/>
          </a:prstGeom>
          <a:noFill/>
          <a:ln w="9525">
            <a:noFill/>
            <a:miter lim="800000"/>
            <a:headEnd/>
            <a:tailEnd/>
          </a:ln>
        </p:spPr>
        <p:txBody>
          <a:bodyPr wrap="none" rtlCol="0">
            <a:spAutoFit/>
          </a:bodyPr>
          <a:lstStyle/>
          <a:p>
            <a:r>
              <a:rPr lang="en-US" altLang="ja-JP" sz="1400" dirty="0" smtClean="0">
                <a:latin typeface="+mj-ea"/>
              </a:rPr>
              <a:t>※2021</a:t>
            </a:r>
            <a:r>
              <a:rPr lang="ja-JP" altLang="en-US" sz="1400" dirty="0" smtClean="0">
                <a:latin typeface="+mj-ea"/>
              </a:rPr>
              <a:t>年</a:t>
            </a:r>
            <a:r>
              <a:rPr lang="en-US" altLang="ja-JP" sz="1400" dirty="0">
                <a:latin typeface="+mj-ea"/>
              </a:rPr>
              <a:t>8</a:t>
            </a:r>
            <a:r>
              <a:rPr lang="ja-JP" altLang="en-US" sz="1400" dirty="0" smtClean="0">
                <a:latin typeface="+mj-ea"/>
              </a:rPr>
              <a:t>月</a:t>
            </a:r>
            <a:r>
              <a:rPr lang="en-US" altLang="ja-JP" sz="1400" dirty="0" smtClean="0">
                <a:latin typeface="+mj-ea"/>
              </a:rPr>
              <a:t>10</a:t>
            </a:r>
            <a:r>
              <a:rPr lang="ja-JP" altLang="en-US" sz="1400" dirty="0" smtClean="0">
                <a:latin typeface="+mj-ea"/>
              </a:rPr>
              <a:t>日まで</a:t>
            </a:r>
            <a:r>
              <a:rPr lang="ja-JP" altLang="en-US" sz="1400" dirty="0">
                <a:latin typeface="+mj-ea"/>
              </a:rPr>
              <a:t>に</a:t>
            </a:r>
            <a:r>
              <a:rPr lang="ja-JP" altLang="en-US" sz="1400" dirty="0" smtClean="0">
                <a:latin typeface="+mj-ea"/>
              </a:rPr>
              <a:t>認定企業</a:t>
            </a:r>
            <a:r>
              <a:rPr lang="en-US" altLang="ja-JP" sz="1400" dirty="0" smtClean="0">
                <a:latin typeface="+mj-ea"/>
              </a:rPr>
              <a:t>125</a:t>
            </a:r>
            <a:r>
              <a:rPr lang="ja-JP" altLang="en-US" sz="1400" dirty="0" smtClean="0">
                <a:latin typeface="+mj-ea"/>
              </a:rPr>
              <a:t>社</a:t>
            </a:r>
            <a:r>
              <a:rPr lang="ja-JP" altLang="en-US" sz="1400" dirty="0">
                <a:latin typeface="+mj-ea"/>
              </a:rPr>
              <a:t>、コミット</a:t>
            </a:r>
            <a:r>
              <a:rPr lang="ja-JP" altLang="en-US" sz="1400" dirty="0" smtClean="0">
                <a:latin typeface="+mj-ea"/>
              </a:rPr>
              <a:t>企業</a:t>
            </a:r>
            <a:r>
              <a:rPr lang="en-US" altLang="ja-JP" sz="1400" dirty="0" smtClean="0">
                <a:latin typeface="+mj-ea"/>
              </a:rPr>
              <a:t>27</a:t>
            </a:r>
            <a:r>
              <a:rPr lang="ja-JP" altLang="en-US" sz="1400" dirty="0" smtClean="0">
                <a:latin typeface="+mj-ea"/>
              </a:rPr>
              <a:t>社</a:t>
            </a:r>
            <a:r>
              <a:rPr lang="ja-JP" altLang="en-US" sz="1400" dirty="0">
                <a:latin typeface="+mj-ea"/>
              </a:rPr>
              <a:t>、</a:t>
            </a:r>
            <a:r>
              <a:rPr lang="ja-JP" altLang="en-US" sz="1400" dirty="0" smtClean="0">
                <a:latin typeface="+mj-ea"/>
              </a:rPr>
              <a:t>合計</a:t>
            </a:r>
            <a:r>
              <a:rPr lang="en-US" altLang="ja-JP" sz="1400" dirty="0" smtClean="0">
                <a:latin typeface="+mj-ea"/>
              </a:rPr>
              <a:t>152</a:t>
            </a:r>
            <a:r>
              <a:rPr lang="ja-JP" altLang="en-US" sz="1400" dirty="0" smtClean="0">
                <a:latin typeface="+mj-ea"/>
              </a:rPr>
              <a:t>社</a:t>
            </a:r>
            <a:r>
              <a:rPr lang="ja-JP" altLang="en-US" sz="1400" dirty="0">
                <a:latin typeface="+mj-ea"/>
              </a:rPr>
              <a:t>まで拡大。</a:t>
            </a:r>
          </a:p>
        </p:txBody>
      </p:sp>
      <p:sp>
        <p:nvSpPr>
          <p:cNvPr id="13" name="テキスト ボックス 11"/>
          <p:cNvSpPr txBox="1">
            <a:spLocks noChangeArrowheads="1"/>
          </p:cNvSpPr>
          <p:nvPr/>
        </p:nvSpPr>
        <p:spPr bwMode="auto">
          <a:xfrm>
            <a:off x="694684" y="7265360"/>
            <a:ext cx="101128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]Science Based Targets</a:t>
            </a:r>
            <a:r>
              <a:rPr lang="ja-JP" altLang="en-US" sz="1100" b="0" dirty="0">
                <a:solidFill>
                  <a:srgbClr val="000000"/>
                </a:solidFill>
                <a:latin typeface="Meiryo UI" pitchFamily="50" charset="-128"/>
                <a:ea typeface="Meiryo UI" pitchFamily="50" charset="-128"/>
                <a:cs typeface="Meiryo UI" pitchFamily="50" charset="-128"/>
              </a:rPr>
              <a:t>ホームページ　</a:t>
            </a:r>
            <a:r>
              <a:rPr lang="en-US" altLang="ja-JP" sz="1100" b="0" dirty="0">
                <a:solidFill>
                  <a:srgbClr val="000000"/>
                </a:solidFill>
                <a:latin typeface="Meiryo UI" pitchFamily="50" charset="-128"/>
                <a:ea typeface="Meiryo UI" pitchFamily="50" charset="-128"/>
                <a:cs typeface="Meiryo UI" pitchFamily="50" charset="-128"/>
              </a:rPr>
              <a:t>Companies</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a:solidFill>
                  <a:srgbClr val="000000"/>
                </a:solidFill>
                <a:latin typeface="Meiryo UI" pitchFamily="50" charset="-128"/>
                <a:ea typeface="Meiryo UI" pitchFamily="50" charset="-128"/>
                <a:cs typeface="Meiryo UI" pitchFamily="50" charset="-128"/>
              </a:rPr>
              <a:t>Take</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smtClean="0">
                <a:latin typeface="Meiryo UI" pitchFamily="50" charset="-128"/>
                <a:ea typeface="Meiryo UI" pitchFamily="50" charset="-128"/>
                <a:cs typeface="Meiryo UI" pitchFamily="50" charset="-128"/>
              </a:rPr>
              <a:t>Action</a:t>
            </a:r>
            <a:r>
              <a:rPr lang="en-US" altLang="ja-JP" sz="1100" dirty="0">
                <a:latin typeface="Meiryo UI" pitchFamily="50" charset="-128"/>
                <a:ea typeface="Meiryo UI" pitchFamily="50" charset="-128"/>
                <a:cs typeface="Meiryo UI" pitchFamily="50" charset="-128"/>
              </a:rPr>
              <a:t>(</a:t>
            </a:r>
            <a:r>
              <a:rPr lang="en-US" altLang="ja-JP" sz="1100" b="0" dirty="0" smtClean="0">
                <a:latin typeface="Meiryo UI" pitchFamily="50" charset="-128"/>
                <a:ea typeface="Meiryo UI" pitchFamily="50" charset="-128"/>
                <a:cs typeface="Meiryo UI" pitchFamily="50" charset="-128"/>
              </a:rPr>
              <a:t>http://sciencebasedtargets.org/companies-taking-action/</a:t>
            </a:r>
            <a:r>
              <a:rPr lang="en-US" altLang="ja-JP" sz="1100" dirty="0">
                <a:latin typeface="Meiryo UI" pitchFamily="50" charset="-128"/>
                <a:ea typeface="Meiryo UI" pitchFamily="50" charset="-128"/>
                <a:cs typeface="Meiryo UI" pitchFamily="50" charset="-128"/>
              </a:rPr>
              <a:t>)</a:t>
            </a:r>
            <a:r>
              <a:rPr lang="ja-JP" altLang="en-US" sz="1100" b="0" dirty="0" smtClean="0">
                <a:latin typeface="Meiryo UI" pitchFamily="50" charset="-128"/>
                <a:ea typeface="Meiryo UI" pitchFamily="50" charset="-128"/>
                <a:cs typeface="Meiryo UI" pitchFamily="50" charset="-128"/>
              </a:rPr>
              <a:t>より作成</a:t>
            </a:r>
            <a:endParaRPr lang="ja-JP" altLang="en-US" sz="1100" b="0"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2361758" y="2283848"/>
            <a:ext cx="1911101" cy="36933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b="1" dirty="0" smtClean="0">
                <a:latin typeface="+mn-lt"/>
                <a:ea typeface="+mn-ea"/>
              </a:rPr>
              <a:t>累計企業数グラフ</a:t>
            </a:r>
          </a:p>
        </p:txBody>
      </p:sp>
      <p:pic>
        <p:nvPicPr>
          <p:cNvPr id="21" name="図 20"/>
          <p:cNvPicPr>
            <a:picLocks noChangeAspect="1"/>
          </p:cNvPicPr>
          <p:nvPr/>
        </p:nvPicPr>
        <p:blipFill>
          <a:blip r:embed="rId3"/>
          <a:stretch>
            <a:fillRect/>
          </a:stretch>
        </p:blipFill>
        <p:spPr>
          <a:xfrm>
            <a:off x="2361758" y="2784007"/>
            <a:ext cx="1261981" cy="1133954"/>
          </a:xfrm>
          <a:prstGeom prst="rect">
            <a:avLst/>
          </a:prstGeom>
        </p:spPr>
      </p:pic>
      <p:sp>
        <p:nvSpPr>
          <p:cNvPr id="16" name="テキスト ボックス 15"/>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49639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598527" y="2530654"/>
            <a:ext cx="7437755" cy="4780800"/>
          </a:xfrm>
          <a:prstGeom prst="rect">
            <a:avLst/>
          </a:prstGeom>
        </p:spPr>
      </p:pic>
      <p:sp>
        <p:nvSpPr>
          <p:cNvPr id="2" name="タイトル 1"/>
          <p:cNvSpPr>
            <a:spLocks noGrp="1"/>
          </p:cNvSpPr>
          <p:nvPr>
            <p:ph type="title"/>
          </p:nvPr>
        </p:nvSpPr>
        <p:spPr/>
        <p:txBody>
          <a:bodyPr/>
          <a:lstStyle/>
          <a:p>
            <a:r>
              <a:rPr kumimoji="1" lang="en-US" altLang="ja-JP" dirty="0" smtClean="0"/>
              <a:t>SBT</a:t>
            </a:r>
            <a:r>
              <a:rPr kumimoji="1" lang="ja-JP" altLang="en-US" dirty="0" smtClean="0"/>
              <a:t>に参加している国別企業数</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ja-JP" altLang="en-US" dirty="0" smtClean="0"/>
              <a:t>現在、国別では</a:t>
            </a:r>
            <a:r>
              <a:rPr lang="en-US" altLang="ja-JP" dirty="0" smtClean="0"/>
              <a:t>64</a:t>
            </a:r>
            <a:r>
              <a:rPr lang="ja-JP" altLang="en-US" dirty="0" smtClean="0"/>
              <a:t>カ国から</a:t>
            </a:r>
            <a:r>
              <a:rPr lang="en-US" altLang="ja-JP" dirty="0" smtClean="0"/>
              <a:t>1,684</a:t>
            </a:r>
            <a:r>
              <a:rPr lang="ja-JP" altLang="en-US" dirty="0" smtClean="0"/>
              <a:t>社の参加があり、国別認定企業数では、アメリカ</a:t>
            </a:r>
            <a:r>
              <a:rPr lang="en-US" altLang="ja-JP" dirty="0" smtClean="0"/>
              <a:t>15</a:t>
            </a:r>
            <a:r>
              <a:rPr lang="en-US" altLang="ja-JP" dirty="0"/>
              <a:t>6</a:t>
            </a:r>
            <a:r>
              <a:rPr lang="ja-JP" altLang="en-US" dirty="0" smtClean="0"/>
              <a:t>社に次いで日本は</a:t>
            </a:r>
            <a:r>
              <a:rPr lang="en-US" altLang="ja-JP" dirty="0" smtClean="0"/>
              <a:t>12</a:t>
            </a:r>
            <a:r>
              <a:rPr lang="en-US" altLang="ja-JP" dirty="0"/>
              <a:t>5</a:t>
            </a:r>
            <a:r>
              <a:rPr lang="ja-JP" altLang="en-US" dirty="0" smtClean="0"/>
              <a:t>社、イギリス</a:t>
            </a:r>
            <a:r>
              <a:rPr lang="en-US" altLang="ja-JP" dirty="0" smtClean="0"/>
              <a:t>114</a:t>
            </a:r>
            <a:r>
              <a:rPr lang="ja-JP" altLang="en-US" dirty="0" smtClean="0"/>
              <a:t>社と続く</a:t>
            </a:r>
            <a:endParaRPr lang="en-US" altLang="ja-JP" dirty="0"/>
          </a:p>
        </p:txBody>
      </p:sp>
      <p:sp>
        <p:nvSpPr>
          <p:cNvPr id="15" name="テキスト ボックス 11"/>
          <p:cNvSpPr txBox="1">
            <a:spLocks noChangeArrowheads="1"/>
          </p:cNvSpPr>
          <p:nvPr/>
        </p:nvSpPr>
        <p:spPr bwMode="auto">
          <a:xfrm>
            <a:off x="694685" y="7265356"/>
            <a:ext cx="9497066" cy="26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100" b="0" dirty="0">
                <a:solidFill>
                  <a:srgbClr val="000000"/>
                </a:solidFill>
                <a:latin typeface="Meiryo UI" pitchFamily="50" charset="-128"/>
                <a:ea typeface="Meiryo UI" pitchFamily="50" charset="-128"/>
                <a:cs typeface="Meiryo UI" pitchFamily="50" charset="-128"/>
              </a:rPr>
              <a:t>[</a:t>
            </a:r>
            <a:r>
              <a:rPr lang="ja-JP" altLang="en-US" sz="1100" b="0" dirty="0">
                <a:solidFill>
                  <a:srgbClr val="000000"/>
                </a:solidFill>
                <a:latin typeface="Meiryo UI" pitchFamily="50" charset="-128"/>
                <a:ea typeface="Meiryo UI" pitchFamily="50" charset="-128"/>
                <a:cs typeface="Meiryo UI" pitchFamily="50" charset="-128"/>
              </a:rPr>
              <a:t>出所</a:t>
            </a:r>
            <a:r>
              <a:rPr lang="en-US" altLang="ja-JP" sz="1100" b="0" dirty="0">
                <a:solidFill>
                  <a:srgbClr val="000000"/>
                </a:solidFill>
                <a:latin typeface="Meiryo UI" pitchFamily="50" charset="-128"/>
                <a:ea typeface="Meiryo UI" pitchFamily="50" charset="-128"/>
                <a:cs typeface="Meiryo UI" pitchFamily="50" charset="-128"/>
              </a:rPr>
              <a:t>]Science Based Targets</a:t>
            </a:r>
            <a:r>
              <a:rPr lang="ja-JP" altLang="en-US" sz="1100" b="0" dirty="0">
                <a:solidFill>
                  <a:srgbClr val="000000"/>
                </a:solidFill>
                <a:latin typeface="Meiryo UI" pitchFamily="50" charset="-128"/>
                <a:ea typeface="Meiryo UI" pitchFamily="50" charset="-128"/>
                <a:cs typeface="Meiryo UI" pitchFamily="50" charset="-128"/>
              </a:rPr>
              <a:t>ホームページ　</a:t>
            </a:r>
            <a:r>
              <a:rPr lang="en-US" altLang="ja-JP" sz="1100" b="0" dirty="0">
                <a:solidFill>
                  <a:srgbClr val="000000"/>
                </a:solidFill>
                <a:latin typeface="Meiryo UI" pitchFamily="50" charset="-128"/>
                <a:ea typeface="Meiryo UI" pitchFamily="50" charset="-128"/>
                <a:cs typeface="Meiryo UI" pitchFamily="50" charset="-128"/>
              </a:rPr>
              <a:t>Companies</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a:solidFill>
                  <a:srgbClr val="000000"/>
                </a:solidFill>
                <a:latin typeface="Meiryo UI" pitchFamily="50" charset="-128"/>
                <a:ea typeface="Meiryo UI" pitchFamily="50" charset="-128"/>
                <a:cs typeface="Meiryo UI" pitchFamily="50" charset="-128"/>
              </a:rPr>
              <a:t>Take</a:t>
            </a:r>
            <a:r>
              <a:rPr lang="ja-JP" altLang="en-US" sz="1100" b="0" dirty="0">
                <a:solidFill>
                  <a:srgbClr val="000000"/>
                </a:solidFill>
                <a:latin typeface="Meiryo UI" pitchFamily="50" charset="-128"/>
                <a:ea typeface="Meiryo UI" pitchFamily="50" charset="-128"/>
                <a:cs typeface="Meiryo UI" pitchFamily="50" charset="-128"/>
              </a:rPr>
              <a:t> </a:t>
            </a:r>
            <a:r>
              <a:rPr lang="en-US" altLang="ja-JP" sz="1100" b="0" dirty="0" smtClean="0">
                <a:latin typeface="Meiryo UI" pitchFamily="50" charset="-128"/>
                <a:ea typeface="Meiryo UI" pitchFamily="50" charset="-128"/>
                <a:cs typeface="Meiryo UI" pitchFamily="50" charset="-128"/>
              </a:rPr>
              <a:t>Action</a:t>
            </a:r>
            <a:r>
              <a:rPr lang="en-US" altLang="ja-JP" sz="1100" dirty="0">
                <a:latin typeface="Meiryo UI" pitchFamily="50" charset="-128"/>
                <a:ea typeface="Meiryo UI" pitchFamily="50" charset="-128"/>
                <a:cs typeface="Meiryo UI" pitchFamily="50" charset="-128"/>
              </a:rPr>
              <a:t>(</a:t>
            </a:r>
            <a:r>
              <a:rPr lang="en-US" altLang="ja-JP" sz="1100" b="0" dirty="0" smtClean="0">
                <a:latin typeface="Meiryo UI" pitchFamily="50" charset="-128"/>
                <a:ea typeface="Meiryo UI" pitchFamily="50" charset="-128"/>
                <a:cs typeface="Meiryo UI" pitchFamily="50" charset="-128"/>
              </a:rPr>
              <a:t>http://sciencebasedtargets.org/companies-taking-action/</a:t>
            </a:r>
            <a:r>
              <a:rPr lang="en-US" altLang="ja-JP" sz="1100" dirty="0">
                <a:latin typeface="Meiryo UI" pitchFamily="50" charset="-128"/>
                <a:ea typeface="Meiryo UI" pitchFamily="50" charset="-128"/>
                <a:cs typeface="Meiryo UI" pitchFamily="50" charset="-128"/>
              </a:rPr>
              <a:t>)</a:t>
            </a:r>
            <a:r>
              <a:rPr lang="ja-JP" altLang="en-US" sz="1100" b="0" dirty="0" smtClean="0">
                <a:latin typeface="Meiryo UI" pitchFamily="50" charset="-128"/>
                <a:ea typeface="Meiryo UI" pitchFamily="50" charset="-128"/>
                <a:cs typeface="Meiryo UI" pitchFamily="50" charset="-128"/>
              </a:rPr>
              <a:t>より作成</a:t>
            </a:r>
            <a:endParaRPr lang="ja-JP" altLang="en-US" sz="1100" b="0" dirty="0">
              <a:latin typeface="Meiryo UI" pitchFamily="50" charset="-128"/>
              <a:ea typeface="Meiryo UI" pitchFamily="50" charset="-128"/>
              <a:cs typeface="Meiryo UI" pitchFamily="50" charset="-128"/>
            </a:endParaRPr>
          </a:p>
        </p:txBody>
      </p:sp>
      <p:sp>
        <p:nvSpPr>
          <p:cNvPr id="16" name="正方形/長方形 15"/>
          <p:cNvSpPr/>
          <p:nvPr/>
        </p:nvSpPr>
        <p:spPr>
          <a:xfrm>
            <a:off x="1429087" y="2098941"/>
            <a:ext cx="6329618"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SB</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に参加している国別企業数グラフ（上位</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カ国）</a:t>
            </a:r>
            <a:endParaRPr kumimoji="1" lang="ja-JP" altLang="en-US" sz="20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17" name="図 16"/>
          <p:cNvPicPr>
            <a:picLocks noChangeAspect="1"/>
          </p:cNvPicPr>
          <p:nvPr/>
        </p:nvPicPr>
        <p:blipFill>
          <a:blip r:embed="rId3"/>
          <a:stretch>
            <a:fillRect/>
          </a:stretch>
        </p:blipFill>
        <p:spPr>
          <a:xfrm>
            <a:off x="7132050" y="3009524"/>
            <a:ext cx="1261981" cy="1133954"/>
          </a:xfrm>
          <a:prstGeom prst="rect">
            <a:avLst/>
          </a:prstGeom>
        </p:spPr>
      </p:pic>
      <p:sp>
        <p:nvSpPr>
          <p:cNvPr id="13" name="テキスト ボックス 12"/>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3165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の日本企業</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ja-JP" altLang="en-US" dirty="0" smtClean="0"/>
              <a:t>認定取得済の企業は世界で</a:t>
            </a:r>
            <a:r>
              <a:rPr lang="en-US" altLang="ja-JP" dirty="0" smtClean="0"/>
              <a:t>844</a:t>
            </a:r>
            <a:r>
              <a:rPr lang="ja-JP" altLang="en-US" dirty="0" smtClean="0"/>
              <a:t>社（うち日本企業</a:t>
            </a:r>
            <a:r>
              <a:rPr lang="en-US" altLang="ja-JP" dirty="0" smtClean="0"/>
              <a:t>125</a:t>
            </a:r>
            <a:r>
              <a:rPr lang="ja-JP" altLang="en-US" dirty="0" smtClean="0"/>
              <a:t>社）</a:t>
            </a:r>
            <a:endParaRPr lang="en-US" altLang="ja-JP" dirty="0" smtClean="0"/>
          </a:p>
          <a:p>
            <a:r>
              <a:rPr lang="ja-JP" altLang="en-US" dirty="0"/>
              <a:t>世界的</a:t>
            </a:r>
            <a:r>
              <a:rPr lang="ja-JP" altLang="en-US" dirty="0" smtClean="0"/>
              <a:t>には</a:t>
            </a:r>
            <a:r>
              <a:rPr lang="ja-JP" altLang="en-US" dirty="0"/>
              <a:t>食料品</a:t>
            </a:r>
            <a:r>
              <a:rPr lang="ja-JP" altLang="en-US" dirty="0" smtClean="0"/>
              <a:t>が、日本では電気機器、建設業が多い</a:t>
            </a:r>
            <a:endParaRPr lang="en-US" altLang="ja-JP" dirty="0"/>
          </a:p>
        </p:txBody>
      </p:sp>
      <p:sp>
        <p:nvSpPr>
          <p:cNvPr id="14" name="正方形/長方形 13"/>
          <p:cNvSpPr>
            <a:spLocks noChangeArrowheads="1"/>
          </p:cNvSpPr>
          <p:nvPr/>
        </p:nvSpPr>
        <p:spPr bwMode="auto">
          <a:xfrm>
            <a:off x="1392127" y="2752924"/>
            <a:ext cx="913776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安藤・間／熊谷組／</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ジェネックス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清水建設／</a:t>
            </a:r>
            <a:r>
              <a:rPr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住友林業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積水ハウス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大東建託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大成建設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大和ハウス工業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／高砂熱学工業／東急建設／</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戸田建設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／前田建設工業／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LIXIL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グループ</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アサヒグループホールディングス／</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味の素</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／キリンホールディングス</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／サントリー食品インターナショナル／サントリーホールディングス／</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日清食品ホールディングス</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／日本たばこ産業／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不二製油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グループ</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花王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／コーセー／住友化学／積水化学工業／</a:t>
            </a:r>
            <a:r>
              <a:rPr lang="zh-TW" altLang="en-US" sz="1200" u="sng" dirty="0">
                <a:latin typeface="Meiryo UI" panose="020B0604030504040204" pitchFamily="50" charset="-128"/>
                <a:ea typeface="Meiryo UI" panose="020B0604030504040204" pitchFamily="50" charset="-128"/>
                <a:cs typeface="Meiryo UI" panose="020B0604030504040204" pitchFamily="50" charset="-128"/>
              </a:rPr>
              <a:t>高砂香料工業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／ユニ・チャーム／</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ライオン</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アステラス</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製薬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／エーザイ／</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大塚製薬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小野</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薬品工業</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参天製薬／</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塩野義製薬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大鵬薬品工業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第一三共／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武田薬品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工業</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YKK</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AP</a:t>
            </a:r>
          </a:p>
          <a:p>
            <a:pPr eaLnBrk="1" hangingPunct="1">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TOTO</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硝子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住友電気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工業／</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古河</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電気</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工業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YKK</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小松製作所／ナブテスコ</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日立建機</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dirty="0" smtClean="0">
                <a:uFill>
                  <a:solidFill>
                    <a:schemeClr val="tx1"/>
                  </a:solidFill>
                </a:uFill>
                <a:latin typeface="Meiryo UI" panose="020B0604030504040204" pitchFamily="50" charset="-128"/>
                <a:ea typeface="Meiryo UI" panose="020B0604030504040204" pitchFamily="50" charset="-128"/>
                <a:cs typeface="Meiryo UI" panose="020B0604030504040204" pitchFamily="50" charset="-128"/>
              </a:rPr>
              <a:t>アンリツ／</a:t>
            </a:r>
            <a:r>
              <a:rPr lang="ja-JP" altLang="en-US" sz="1200" u="sng" dirty="0" smtClean="0">
                <a:uFill>
                  <a:solidFill>
                    <a:schemeClr val="tx1"/>
                  </a:solidFill>
                </a:uFill>
                <a:latin typeface="Meiryo UI" panose="020B0604030504040204" pitchFamily="50" charset="-128"/>
                <a:ea typeface="Meiryo UI" panose="020B0604030504040204" pitchFamily="50" charset="-128"/>
                <a:cs typeface="Meiryo UI" panose="020B0604030504040204" pitchFamily="50" charset="-128"/>
              </a:rPr>
              <a:t>アズビル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uFill>
                  <a:solidFill>
                    <a:schemeClr val="tx1"/>
                  </a:solidFill>
                </a:uFill>
                <a:latin typeface="Meiryo UI" panose="020B0604030504040204" pitchFamily="50" charset="-128"/>
                <a:ea typeface="Meiryo UI" panose="020B0604030504040204" pitchFamily="50" charset="-128"/>
                <a:cs typeface="Meiryo UI" panose="020B0604030504040204" pitchFamily="50" charset="-128"/>
              </a:rPr>
              <a:t>ウシオ電機</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カシオ計算機</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京セラ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コニカミノルタ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／シャープ／</a:t>
            </a:r>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 SCREEN</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ホールディングス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／セイコーエプソン／ソニー／東芝／</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日新</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電機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／日本電気／</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パナソニック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／日立製作所／</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富士通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富士フイルムホールディングス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ブラザー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工業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三菱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電機／</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明電舎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ヤマハ</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／リコー</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Aft>
                <a:spcPct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島津製作所／テルモ／</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ニコン</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Aft>
                <a:spcPct val="0"/>
              </a:spcAft>
              <a:defRPr/>
            </a:pP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アシックス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／コマニー</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大日本印刷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凸版</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印刷</a:t>
            </a:r>
          </a:p>
          <a:p>
            <a:pPr lvl="0" eaLnBrk="1" hangingPunct="1">
              <a:lnSpc>
                <a:spcPct val="100000"/>
              </a:lnSpc>
              <a:spcAft>
                <a:spcPct val="0"/>
              </a:spcAft>
              <a:defRPr/>
            </a:pP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川崎</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汽船／</a:t>
            </a:r>
            <a:r>
              <a:rPr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日本郵船</a:t>
            </a:r>
            <a:endParaRPr lang="en-US" altLang="ja-JP" sz="1200" b="0"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SCSK</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エヌ</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・ティ・ティ・データ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NTT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ドコモ</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／ソフトバンク／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TIS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／日本電信電話／野村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総合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アスクル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／イオン／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J.</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フロント リテイリング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ファミリーマート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丸井グループ</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東急不動産</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ホールディングス</a:t>
            </a:r>
            <a:r>
              <a:rPr lang="ja-JP" altLang="en-US" sz="1200" dirty="0" smtClean="0">
                <a:uFill>
                  <a:solidFill>
                    <a:schemeClr val="tx1"/>
                  </a:solidFill>
                </a:uFill>
                <a:latin typeface="Meiryo UI" panose="020B0604030504040204" pitchFamily="50" charset="-128"/>
                <a:ea typeface="Meiryo UI" panose="020B0604030504040204" pitchFamily="50" charset="-128"/>
                <a:cs typeface="Meiryo UI" panose="020B0604030504040204" pitchFamily="50" charset="-128"/>
              </a:rPr>
              <a:t>／野村不動産ホールディングス／三井不動産／</a:t>
            </a:r>
            <a:r>
              <a:rPr lang="ja-JP" altLang="en-US" sz="1200" u="sng" dirty="0" smtClean="0">
                <a:uFill>
                  <a:solidFill>
                    <a:schemeClr val="tx1"/>
                  </a:solidFill>
                </a:uFill>
                <a:latin typeface="Meiryo UI" panose="020B0604030504040204" pitchFamily="50" charset="-128"/>
                <a:ea typeface="Meiryo UI" panose="020B0604030504040204" pitchFamily="50" charset="-128"/>
                <a:cs typeface="Meiryo UI" panose="020B0604030504040204" pitchFamily="50" charset="-128"/>
              </a:rPr>
              <a:t>三菱地所</a:t>
            </a:r>
            <a:endParaRPr lang="en-US" altLang="ja-JP" sz="1200" b="0"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Aft>
                <a:spcPct val="0"/>
              </a:spcAft>
              <a:defRPr/>
            </a:pPr>
            <a:r>
              <a:rPr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セコム</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／電通／</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ベネッセコーポレーション</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t>
            </a:r>
            <a:r>
              <a:rPr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konzal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／ウェイストボックス／</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エコ・プラン</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エコワークス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OSW</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大川印刷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加山興業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河田フェザー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協発工業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ゲットイット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榊原工業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大同トレーディング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／大富運輸／タニハタ／</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デジタルグリッド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日本ウエストン</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／ネイチャーズウェイ／浜田／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Value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Frontier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／富士凸版印刷／</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まち未来製作所／水上印刷／</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都田建設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八</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洲建設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ユタコロジー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りさいくる</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inn</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京都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リマテックホールディングス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／レックス</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1"/>
          <p:cNvSpPr txBox="1">
            <a:spLocks noChangeArrowheads="1"/>
          </p:cNvSpPr>
          <p:nvPr/>
        </p:nvSpPr>
        <p:spPr bwMode="auto">
          <a:xfrm>
            <a:off x="818901" y="7187413"/>
            <a:ext cx="9745337"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000"/>
              </a:lnSpc>
              <a:spcBef>
                <a:spcPct val="0"/>
              </a:spcBef>
              <a:spcAft>
                <a:spcPct val="0"/>
              </a:spcAft>
              <a:buClrTx/>
              <a:buSzTx/>
              <a:buFontTx/>
              <a:buNone/>
              <a:tabLst/>
              <a:defRPr/>
            </a:pPr>
            <a:r>
              <a:rPr lang="en-US" altLang="ja-JP" sz="850" b="0" dirty="0" smtClean="0">
                <a:solidFill>
                  <a:srgbClr val="000000"/>
                </a:solidFill>
                <a:latin typeface="Meiryo UI" pitchFamily="50" charset="-128"/>
                <a:ea typeface="Meiryo UI" pitchFamily="50" charset="-128"/>
                <a:cs typeface="Meiryo UI" pitchFamily="50" charset="-128"/>
              </a:rPr>
              <a:t>[</a:t>
            </a:r>
            <a:r>
              <a:rPr lang="ja-JP" altLang="en-US" sz="850" b="0" dirty="0">
                <a:solidFill>
                  <a:srgbClr val="000000"/>
                </a:solidFill>
                <a:latin typeface="Meiryo UI" pitchFamily="50" charset="-128"/>
                <a:ea typeface="Meiryo UI" pitchFamily="50" charset="-128"/>
                <a:cs typeface="Meiryo UI" pitchFamily="50" charset="-128"/>
              </a:rPr>
              <a:t>出所</a:t>
            </a:r>
            <a:r>
              <a:rPr lang="en-US" altLang="ja-JP" sz="850" b="0" dirty="0">
                <a:solidFill>
                  <a:srgbClr val="000000"/>
                </a:solidFill>
                <a:latin typeface="Meiryo UI" pitchFamily="50" charset="-128"/>
                <a:ea typeface="Meiryo UI" pitchFamily="50" charset="-128"/>
                <a:cs typeface="Meiryo UI" pitchFamily="50" charset="-128"/>
              </a:rPr>
              <a:t>]</a:t>
            </a:r>
            <a:r>
              <a:rPr kumimoji="1" lang="en-US" altLang="ja-JP" sz="85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Science Based Targets</a:t>
            </a:r>
            <a:r>
              <a:rPr kumimoji="1" lang="ja-JP" altLang="en-US" sz="85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ホームページ</a:t>
            </a:r>
            <a:r>
              <a:rPr lang="ja-JP" altLang="en-US" sz="850" b="0" dirty="0">
                <a:solidFill>
                  <a:srgbClr val="000000"/>
                </a:solidFill>
                <a:latin typeface="Meiryo UI" pitchFamily="50" charset="-128"/>
                <a:ea typeface="Meiryo UI" pitchFamily="50" charset="-128"/>
                <a:cs typeface="Meiryo UI" pitchFamily="50" charset="-128"/>
              </a:rPr>
              <a:t>　</a:t>
            </a:r>
            <a:r>
              <a:rPr lang="en-US" altLang="ja-JP" sz="850" b="0" dirty="0">
                <a:solidFill>
                  <a:srgbClr val="000000"/>
                </a:solidFill>
                <a:latin typeface="Meiryo UI" pitchFamily="50" charset="-128"/>
                <a:ea typeface="Meiryo UI" pitchFamily="50" charset="-128"/>
                <a:cs typeface="Meiryo UI" pitchFamily="50" charset="-128"/>
              </a:rPr>
              <a:t>Companies</a:t>
            </a:r>
            <a:r>
              <a:rPr lang="ja-JP" altLang="en-US" sz="850" b="0" dirty="0">
                <a:solidFill>
                  <a:srgbClr val="000000"/>
                </a:solidFill>
                <a:latin typeface="Meiryo UI" pitchFamily="50" charset="-128"/>
                <a:ea typeface="Meiryo UI" pitchFamily="50" charset="-128"/>
                <a:cs typeface="Meiryo UI" pitchFamily="50" charset="-128"/>
              </a:rPr>
              <a:t> </a:t>
            </a:r>
            <a:r>
              <a:rPr lang="en-US" altLang="ja-JP" sz="850" b="0" dirty="0">
                <a:latin typeface="Meiryo UI" pitchFamily="50" charset="-128"/>
                <a:ea typeface="Meiryo UI" pitchFamily="50" charset="-128"/>
                <a:cs typeface="Meiryo UI" pitchFamily="50" charset="-128"/>
              </a:rPr>
              <a:t>Take</a:t>
            </a:r>
            <a:r>
              <a:rPr lang="ja-JP" altLang="en-US" sz="850" b="0" dirty="0">
                <a:latin typeface="Meiryo UI" pitchFamily="50" charset="-128"/>
                <a:ea typeface="Meiryo UI" pitchFamily="50" charset="-128"/>
                <a:cs typeface="Meiryo UI" pitchFamily="50" charset="-128"/>
              </a:rPr>
              <a:t> </a:t>
            </a:r>
            <a:r>
              <a:rPr lang="en-US" altLang="ja-JP" sz="850" b="0" dirty="0" smtClean="0">
                <a:latin typeface="Meiryo UI" pitchFamily="50" charset="-128"/>
                <a:ea typeface="Meiryo UI" pitchFamily="50" charset="-128"/>
                <a:cs typeface="Meiryo UI" pitchFamily="50" charset="-128"/>
              </a:rPr>
              <a:t>Action</a:t>
            </a:r>
            <a:r>
              <a:rPr lang="en-US" altLang="ja-JP" sz="850" dirty="0">
                <a:latin typeface="Meiryo UI" pitchFamily="50" charset="-128"/>
                <a:ea typeface="Meiryo UI" pitchFamily="50" charset="-128"/>
                <a:cs typeface="Meiryo UI" pitchFamily="50" charset="-128"/>
              </a:rPr>
              <a:t>(</a:t>
            </a:r>
            <a:r>
              <a:rPr kumimoji="1" lang="en-US" altLang="ja-JP" sz="850" b="0" i="0"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http://sciencebasedtargets.org/companies-taking-action/</a:t>
            </a:r>
            <a:r>
              <a:rPr lang="en-US" altLang="ja-JP" sz="850" dirty="0" smtClean="0">
                <a:latin typeface="Meiryo UI" pitchFamily="50" charset="-128"/>
                <a:ea typeface="Meiryo UI" pitchFamily="50" charset="-128"/>
                <a:cs typeface="Meiryo UI" pitchFamily="50" charset="-128"/>
              </a:rPr>
              <a:t>)</a:t>
            </a:r>
            <a:r>
              <a:rPr kumimoji="1" lang="ja-JP" altLang="en-US" sz="85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より作成。</a:t>
            </a:r>
            <a:endParaRPr kumimoji="1" lang="en-US" altLang="ja-JP" sz="85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lang="ja-JP" altLang="en-US" sz="850" b="0" dirty="0" smtClean="0">
                <a:solidFill>
                  <a:srgbClr val="000000"/>
                </a:solidFill>
                <a:latin typeface="Meiryo UI" pitchFamily="50" charset="-128"/>
                <a:ea typeface="Meiryo UI" pitchFamily="50" charset="-128"/>
                <a:cs typeface="Meiryo UI" pitchFamily="50" charset="-128"/>
              </a:rPr>
              <a:t>業種</a:t>
            </a:r>
            <a:r>
              <a:rPr lang="ja-JP" altLang="en-US" sz="850" b="0" dirty="0">
                <a:solidFill>
                  <a:srgbClr val="000000"/>
                </a:solidFill>
                <a:latin typeface="Meiryo UI" pitchFamily="50" charset="-128"/>
                <a:ea typeface="Meiryo UI" pitchFamily="50" charset="-128"/>
                <a:cs typeface="Meiryo UI" pitchFamily="50" charset="-128"/>
              </a:rPr>
              <a:t>分類は事務局が日本標準産業分類等に当てはめ作成</a:t>
            </a:r>
          </a:p>
        </p:txBody>
      </p:sp>
      <p:sp>
        <p:nvSpPr>
          <p:cNvPr id="16" name="正方形/長方形 15"/>
          <p:cNvSpPr/>
          <p:nvPr/>
        </p:nvSpPr>
        <p:spPr>
          <a:xfrm>
            <a:off x="349980" y="2210465"/>
            <a:ext cx="7237879" cy="523220"/>
          </a:xfrm>
          <a:prstGeom prst="rect">
            <a:avLst/>
          </a:prstGeom>
        </p:spPr>
        <p:txBody>
          <a:bodyPr wrap="none">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すでに認定を受けている日本</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企業</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社</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の一覧</a:t>
            </a:r>
            <a:endParaRPr lang="ja-JP" altLang="en-US" sz="2800" b="1" dirty="0"/>
          </a:p>
        </p:txBody>
      </p:sp>
      <p:sp>
        <p:nvSpPr>
          <p:cNvPr id="17" name="テキスト ボックス 16"/>
          <p:cNvSpPr txBox="1"/>
          <p:nvPr/>
        </p:nvSpPr>
        <p:spPr bwMode="auto">
          <a:xfrm>
            <a:off x="7714483" y="2211604"/>
            <a:ext cx="2870835" cy="600164"/>
          </a:xfrm>
          <a:prstGeom prst="rect">
            <a:avLst/>
          </a:prstGeom>
          <a:noFill/>
          <a:ln w="9525">
            <a:noFill/>
            <a:miter lim="800000"/>
            <a:headEnd/>
            <a:tailEnd/>
          </a:ln>
        </p:spPr>
        <p:txBody>
          <a:bodyPr wrap="square" rtlCol="0">
            <a:spAutoFit/>
          </a:bodyPr>
          <a:lstStyle/>
          <a:p>
            <a:r>
              <a:rPr lang="ja-JP"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a:t>
            </a:r>
            <a:r>
              <a:rPr lang="ja-JP" altLang="ja-JP" sz="11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順</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下線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付の企業</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は環境省</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SBT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策定</a:t>
            </a:r>
            <a:r>
              <a:rPr lang="ja-JP" altLang="en-US" sz="1100" dirty="0">
                <a:solidFill>
                  <a:prstClr val="black"/>
                </a:solidFill>
                <a:latin typeface="Meiryo UI" panose="020B0604030504040204" pitchFamily="50" charset="-128"/>
                <a:ea typeface="Meiryo UI" panose="020B0604030504040204" pitchFamily="50" charset="-128"/>
              </a:rPr>
              <a:t>個社</a:t>
            </a:r>
            <a:r>
              <a:rPr lang="ja-JP" altLang="en-US" sz="1100" dirty="0" smtClean="0">
                <a:solidFill>
                  <a:prstClr val="black"/>
                </a:solidFill>
                <a:latin typeface="Meiryo UI" panose="020B0604030504040204" pitchFamily="50" charset="-128"/>
                <a:ea typeface="Meiryo UI" panose="020B0604030504040204" pitchFamily="50" charset="-128"/>
              </a:rPr>
              <a:t>別</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支援</a:t>
            </a:r>
            <a:r>
              <a:rPr lang="ja-JP" altLang="en-US" sz="1100" dirty="0">
                <a:solidFill>
                  <a:prstClr val="black"/>
                </a:solidFill>
                <a:latin typeface="Meiryo UI" panose="020B0604030504040204" pitchFamily="50" charset="-128"/>
                <a:ea typeface="Meiryo UI" panose="020B0604030504040204" pitchFamily="50" charset="-128"/>
              </a:rPr>
              <a:t>実施企業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2017~2020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a:spLocks noChangeArrowheads="1"/>
          </p:cNvSpPr>
          <p:nvPr/>
        </p:nvSpPr>
        <p:spPr bwMode="auto">
          <a:xfrm>
            <a:off x="161925" y="2752924"/>
            <a:ext cx="146013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建設業</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食料品：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医</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薬品</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金属製品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ガラス・土石製品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非鉄金属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機械：</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電気機器</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精密機器：</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その他製品：</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印刷：</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海運業</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情報・通信業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小売：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不動産業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サービス業</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中小企業：</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1"/>
          <p:cNvSpPr txBox="1">
            <a:spLocks noChangeArrowheads="1"/>
          </p:cNvSpPr>
          <p:nvPr/>
        </p:nvSpPr>
        <p:spPr bwMode="auto">
          <a:xfrm>
            <a:off x="349980" y="7023295"/>
            <a:ext cx="997479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100"/>
              </a:lnSpc>
              <a:spcBef>
                <a:spcPct val="0"/>
              </a:spcBef>
              <a:spcAft>
                <a:spcPct val="0"/>
              </a:spcAft>
              <a:buClrTx/>
              <a:buSzTx/>
              <a:buFontTx/>
              <a:buNone/>
              <a:tabLst/>
              <a:defRPr/>
            </a:pPr>
            <a:r>
              <a:rPr lang="en-US" altLang="ja-JP" sz="900" b="0" dirty="0" smtClean="0">
                <a:solidFill>
                  <a:srgbClr val="000000"/>
                </a:solidFill>
                <a:latin typeface="Meiryo UI" pitchFamily="50" charset="-128"/>
                <a:ea typeface="Meiryo UI" pitchFamily="50" charset="-128"/>
                <a:cs typeface="Meiryo UI" pitchFamily="50" charset="-128"/>
              </a:rPr>
              <a:t>※</a:t>
            </a:r>
            <a:r>
              <a:rPr lang="ja-JP" altLang="en-US" sz="900" b="0" dirty="0" smtClean="0">
                <a:solidFill>
                  <a:srgbClr val="000000"/>
                </a:solidFill>
                <a:latin typeface="Meiryo UI" pitchFamily="50" charset="-128"/>
                <a:ea typeface="Meiryo UI" pitchFamily="50" charset="-128"/>
                <a:cs typeface="Meiryo UI" pitchFamily="50" charset="-128"/>
              </a:rPr>
              <a:t>なお、金融の業種に該当する企業は、</a:t>
            </a:r>
            <a:r>
              <a:rPr lang="en-US" altLang="ja-JP" sz="900" b="0" dirty="0" smtClean="0">
                <a:solidFill>
                  <a:srgbClr val="000000"/>
                </a:solidFill>
                <a:latin typeface="Meiryo UI" pitchFamily="50" charset="-128"/>
                <a:ea typeface="Meiryo UI" pitchFamily="50" charset="-128"/>
                <a:cs typeface="Meiryo UI" pitchFamily="50" charset="-128"/>
              </a:rPr>
              <a:t>SBT</a:t>
            </a:r>
            <a:r>
              <a:rPr lang="ja-JP" altLang="en-US" sz="900" b="0" dirty="0" smtClean="0">
                <a:solidFill>
                  <a:srgbClr val="000000"/>
                </a:solidFill>
                <a:latin typeface="Meiryo UI" pitchFamily="50" charset="-128"/>
                <a:ea typeface="Meiryo UI" pitchFamily="50" charset="-128"/>
                <a:cs typeface="Meiryo UI" pitchFamily="50" charset="-128"/>
              </a:rPr>
              <a:t>事務局において業種別の認定基準を検討中であるため、認定が行われていない。</a:t>
            </a:r>
            <a:r>
              <a:rPr lang="ja-JP" altLang="en-US" sz="900" dirty="0" smtClean="0">
                <a:solidFill>
                  <a:srgbClr val="000000"/>
                </a:solidFill>
                <a:latin typeface="Meiryo UI" pitchFamily="50" charset="-128"/>
                <a:ea typeface="Meiryo UI" pitchFamily="50" charset="-128"/>
                <a:cs typeface="Meiryo UI" pitchFamily="50" charset="-128"/>
              </a:rPr>
              <a:t>  「中小企業」の項目には、中小企業版</a:t>
            </a:r>
            <a:r>
              <a:rPr lang="en-US" altLang="ja-JP" sz="900" dirty="0" smtClean="0">
                <a:solidFill>
                  <a:srgbClr val="000000"/>
                </a:solidFill>
                <a:latin typeface="Meiryo UI" pitchFamily="50" charset="-128"/>
                <a:ea typeface="Meiryo UI" pitchFamily="50" charset="-128"/>
                <a:cs typeface="Meiryo UI" pitchFamily="50" charset="-128"/>
              </a:rPr>
              <a:t>SBT</a:t>
            </a:r>
            <a:r>
              <a:rPr lang="ja-JP" altLang="en-US" sz="900" dirty="0" err="1" smtClean="0">
                <a:solidFill>
                  <a:srgbClr val="000000"/>
                </a:solidFill>
                <a:latin typeface="Meiryo UI" pitchFamily="50" charset="-128"/>
                <a:ea typeface="Meiryo UI" pitchFamily="50" charset="-128"/>
                <a:cs typeface="Meiryo UI" pitchFamily="50" charset="-128"/>
              </a:rPr>
              <a:t>にて</a:t>
            </a:r>
            <a:r>
              <a:rPr lang="ja-JP" altLang="en-US" sz="900" dirty="0" smtClean="0">
                <a:solidFill>
                  <a:srgbClr val="000000"/>
                </a:solidFill>
                <a:latin typeface="Meiryo UI" pitchFamily="50" charset="-128"/>
                <a:ea typeface="Meiryo UI" pitchFamily="50" charset="-128"/>
                <a:cs typeface="Meiryo UI" pitchFamily="50" charset="-128"/>
              </a:rPr>
              <a:t>認定を取得した企業名を記載している。</a:t>
            </a:r>
            <a:endParaRPr lang="en-US" altLang="ja-JP" sz="900" b="0" dirty="0" smtClean="0">
              <a:solidFill>
                <a:srgbClr val="000000"/>
              </a:solidFill>
              <a:latin typeface="Meiryo UI" pitchFamily="50" charset="-128"/>
              <a:ea typeface="Meiryo UI" pitchFamily="50" charset="-128"/>
              <a:cs typeface="Meiryo UI" pitchFamily="50" charset="-128"/>
            </a:endParaRPr>
          </a:p>
        </p:txBody>
      </p:sp>
      <p:sp>
        <p:nvSpPr>
          <p:cNvPr id="20" name="テキスト ボックス 1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20439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a:t>
            </a:r>
            <a:r>
              <a:rPr lang="ja-JP" altLang="en-US" dirty="0"/>
              <a:t>海外</a:t>
            </a:r>
            <a:r>
              <a:rPr lang="ja-JP" altLang="en-US" dirty="0" smtClean="0"/>
              <a:t>企業 </a:t>
            </a:r>
            <a:r>
              <a:rPr lang="en-US" altLang="ja-JP" dirty="0" smtClean="0"/>
              <a:t>1/10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世界的には専門サービス業、食料品製造業、不動産業が多い</a:t>
            </a:r>
            <a:endParaRPr lang="en-US" altLang="ja-JP" dirty="0"/>
          </a:p>
        </p:txBody>
      </p:sp>
      <p:sp>
        <p:nvSpPr>
          <p:cNvPr id="11" name="正方形/長方形 10"/>
          <p:cNvSpPr>
            <a:spLocks noChangeArrowheads="1"/>
          </p:cNvSpPr>
          <p:nvPr/>
        </p:nvSpPr>
        <p:spPr bwMode="auto">
          <a:xfrm>
            <a:off x="344488" y="2094576"/>
            <a:ext cx="220016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航空宇宙・防衛産業：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航空貨物輸送・物流：</a:t>
            </a: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航空輸送・空港サービス：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自動車・部品：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2398344" y="2094576"/>
            <a:ext cx="761141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Senior Plc</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BLG LOGISTICS GROUP AG &amp;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Logistics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bpost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Poste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New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Zealand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Post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PostNL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PostNord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HAVI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Martin-Brower Company,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JD Logistics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Post Corporation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IPC)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Australian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Postal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DSV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Panalpina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Logista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CTT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Correios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Portugal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Osterreichische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Post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Kuehne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Nagel 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Canada Post |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Postes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Canada</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Port Authority of New York and New Jersey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Auckland Airport</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Fortune Parts Industry Public Company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Gestamp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Gromax</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Agri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Equipment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Mahindra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ELECTRIC MOBILITY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First Choice Services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USA,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Nemak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S.A.B. de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PSA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Automobiles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Robert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Bosch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Swaraj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Engines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GROUPE RENAULT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Mercedes-Benz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Heavy Engines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BMW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Faurecia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Continental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Volkswagen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Volvo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Valeo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General Motors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Ford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Motor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it-IT"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it-IT" altLang="ja-JP" sz="1400" dirty="0">
                <a:latin typeface="Meiryo UI" panose="020B0604030504040204" pitchFamily="50" charset="-128"/>
                <a:ea typeface="Meiryo UI" panose="020B0604030504040204" pitchFamily="50" charset="-128"/>
                <a:cs typeface="Meiryo UI" panose="020B0604030504040204" pitchFamily="50" charset="-128"/>
              </a:rPr>
              <a:t>Automotive Australia Pty Ltd</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Manni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Diab</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Kingspan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Owens Corning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SAINT-GOBAIN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Franz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Kaldewei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&amp;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VELUX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Framery</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Trade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Rockwool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Uponor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Schuco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ZHEJIANG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MAYANG INDUSTRIES CO.,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FlowCon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ApS</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pt-BR" altLang="ja-JP" sz="1400" dirty="0">
                <a:latin typeface="Meiryo UI" panose="020B0604030504040204" pitchFamily="50" charset="-128"/>
                <a:ea typeface="Meiryo UI" panose="020B0604030504040204" pitchFamily="50" charset="-128"/>
                <a:cs typeface="Meiryo UI" panose="020B0604030504040204" pitchFamily="50" charset="-128"/>
              </a:rPr>
              <a:t>Polygenta Technologies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TATA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CHEMICALS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Borregaard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International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Flavors &amp; Fragrances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Novozymes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Royal DSM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Syngenta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Ecolab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Clariant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Sabara Participacoes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Plastigaur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MATSEN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CHEMIE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Croda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Plc</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5979522"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1/10</a:t>
            </a:r>
            <a:endParaRPr lang="ja-JP" altLang="en-US" sz="2000" b="1" dirty="0"/>
          </a:p>
        </p:txBody>
      </p:sp>
      <p:sp>
        <p:nvSpPr>
          <p:cNvPr id="18" name="テキスト ボックス 1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0726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a:t>
            </a:r>
            <a:r>
              <a:rPr lang="ja-JP" altLang="en-US" dirty="0"/>
              <a:t>海外</a:t>
            </a:r>
            <a:r>
              <a:rPr lang="ja-JP" altLang="en-US" dirty="0" smtClean="0"/>
              <a:t>企業 </a:t>
            </a:r>
            <a:r>
              <a:rPr lang="en-US" altLang="ja-JP" dirty="0" smtClean="0"/>
              <a:t>2/10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a:t>
            </a:r>
            <a:r>
              <a:rPr lang="ja-JP" altLang="en-US" dirty="0" smtClean="0"/>
              <a:t>サービス業、</a:t>
            </a:r>
            <a:r>
              <a:rPr lang="ja-JP" altLang="en-US" dirty="0"/>
              <a:t>食料品製造業、不動産業が多い</a:t>
            </a:r>
            <a:endParaRPr lang="en-US" altLang="ja-JP" dirty="0"/>
          </a:p>
        </p:txBody>
      </p:sp>
      <p:sp>
        <p:nvSpPr>
          <p:cNvPr id="11" name="正方形/長方形 10"/>
          <p:cNvSpPr>
            <a:spLocks noChangeArrowheads="1"/>
          </p:cNvSpPr>
          <p:nvPr/>
        </p:nvSpPr>
        <p:spPr bwMode="auto">
          <a:xfrm>
            <a:off x="344488" y="2094576"/>
            <a:ext cx="220016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建設業：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建築資材：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容器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・包装：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教育サービス：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電気機器：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2398344" y="2094576"/>
            <a:ext cx="7611418"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AECOM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Multiplex Constructions, Middle East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Bennetts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Associates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Ferrovial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Morgan Sindall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Multiplex Construction Europe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BAM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thyssenkrupp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Multiplex Construction Canada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ACCIONA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ARC Alternative and Renewable Construction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Willmott Dixon Holdings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FLSmidth</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Fletcher Building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Marshalls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HeidelbergCement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Imerys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Shree Cement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Taiwan Cement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Asia Cement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UltraTech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Cement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Cementir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TITAN Cement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Holcim Ltd.</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AptarGroup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Ball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Berry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Global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Crown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Holdings,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Elopak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Constantia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Flexibles 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SIG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Combibloc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TETRA PAK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O-I Glass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Verallia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BillerudKorsnas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SIDEL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Ecolean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Sealed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Air Corp</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Pearson PLC</a:t>
            </a:r>
          </a:p>
          <a:p>
            <a:pPr lvl="0"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Cummins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Rexel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SCANIA CV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Danieli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C. Officine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Meccaniche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Legrand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Royal Philips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Schneider Electric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Signify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Stanley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Black &amp;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Decker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Tennant 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Cargotec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KONE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Geelen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Counterflow</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Vestas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Systems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 Volvo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Metso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Outotec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Tubacex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Krones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PACCAR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Siemens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Trane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Dover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Siemens Energy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HUBER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SUHNER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Oesse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srl</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5983176"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2/10</a:t>
            </a:r>
            <a:endParaRPr lang="ja-JP" altLang="en-US" sz="2000" b="1" dirty="0"/>
          </a:p>
        </p:txBody>
      </p:sp>
      <p:sp>
        <p:nvSpPr>
          <p:cNvPr id="18" name="テキスト ボックス 1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9333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a:t>
            </a:r>
            <a:r>
              <a:rPr lang="ja-JP" altLang="en-US" dirty="0"/>
              <a:t>海外</a:t>
            </a:r>
            <a:r>
              <a:rPr lang="ja-JP" altLang="en-US" dirty="0" smtClean="0"/>
              <a:t>企業 </a:t>
            </a:r>
            <a:r>
              <a:rPr lang="en-US" altLang="ja-JP" dirty="0" smtClean="0"/>
              <a:t>3/10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世界的には専門サービス業、食料品製造業、不動産業が多い</a:t>
            </a:r>
            <a:endParaRPr lang="en-US" altLang="ja-JP" dirty="0"/>
          </a:p>
        </p:txBody>
      </p:sp>
      <p:sp>
        <p:nvSpPr>
          <p:cNvPr id="11" name="正方形/長方形 10"/>
          <p:cNvSpPr>
            <a:spLocks noChangeArrowheads="1"/>
          </p:cNvSpPr>
          <p:nvPr/>
        </p:nvSpPr>
        <p:spPr bwMode="auto">
          <a:xfrm>
            <a:off x="344488" y="2094576"/>
            <a:ext cx="220016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食料品小売：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食料品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・農産品：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2398344" y="2094576"/>
            <a:ext cx="761141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Barilla G.R.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Fratelli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Barry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Callebaut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BRITVIC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Clif</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Bar &amp;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Coca-Cola FEMSA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Conagra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Brands,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Dawn Meats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innocent drinks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Keurig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Pepper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Maple Leaf Foods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Riverside Natural Foods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Synlait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Milk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Hershey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InBev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Arla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Foods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Bacardi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Carlsberg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Coca Cola European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Coca-Cola HBC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Corbion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Danone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Diageo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Farmer Bros. 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General Mills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Kellogg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Molson Coors Brewing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Muntons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Orkla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PepsiCo,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Pernod Ricard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Schreiber Foods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Stonyfield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Coca-Cola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Tyson Foods,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Cargill,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HEINEKEN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SPADEL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Valio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ABP Food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Dairy Farmers of America,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McCormick &amp; Company,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Mondelez</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International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Starbucks Coffee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Paulig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Cranswick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Bertegruppen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McCain Foods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Swire Coca-Cola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Tate &amp; Lyle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Kerry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Fonterra Co-operative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Midsona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Nestle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Emmi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VINA CONCHA Y TORO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Bama Fresh Cuts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Hilton Food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Glanbia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Sipsmith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Open Farm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Taylors Wines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 Vegetables Company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Aktiebolag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Pilgrim’s Pride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Verstegen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Spices &amp;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Sauces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apetito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(UK)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Fever-Tree</a:t>
            </a: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Apotea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Carrefour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Ahold Delhaize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BEL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Casino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Guichard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Perrachon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CVS Health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Gruppen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Kesko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Metro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Tesco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Co-operative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Woolworths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 Sainsbury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Mile Hi Bakery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Walmart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Ben &amp; Jerry‘s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Port International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Southern Co-operative</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TALAWAKELLE TEA ESTATES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Olam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Nutreco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EPC Irrigation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Nature‘s Management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Sorby</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Handelstradgard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Aktiebolag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Nyskordade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Morotter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Fjalkinge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Chiquita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Brands International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Sarl</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5979522"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3/10</a:t>
            </a:r>
            <a:endParaRPr lang="ja-JP" altLang="en-US" sz="2000" b="1" dirty="0"/>
          </a:p>
        </p:txBody>
      </p:sp>
      <p:sp>
        <p:nvSpPr>
          <p:cNvPr id="18" name="テキスト ボックス 1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0125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a:t>
            </a:r>
            <a:r>
              <a:rPr lang="ja-JP" altLang="en-US" dirty="0"/>
              <a:t>海外</a:t>
            </a:r>
            <a:r>
              <a:rPr lang="ja-JP" altLang="en-US" dirty="0" smtClean="0"/>
              <a:t>企業 </a:t>
            </a:r>
            <a:r>
              <a:rPr lang="en-US" altLang="ja-JP" dirty="0" smtClean="0"/>
              <a:t>4/10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世界的には専門サービス業、食料品製造業、不動産業が多い</a:t>
            </a:r>
            <a:endParaRPr lang="en-US" altLang="ja-JP" dirty="0"/>
          </a:p>
        </p:txBody>
      </p:sp>
      <p:sp>
        <p:nvSpPr>
          <p:cNvPr id="11" name="正方形/長方形 10"/>
          <p:cNvSpPr>
            <a:spLocks noChangeArrowheads="1"/>
          </p:cNvSpPr>
          <p:nvPr/>
        </p:nvSpPr>
        <p:spPr bwMode="auto">
          <a:xfrm>
            <a:off x="344488" y="2094576"/>
            <a:ext cx="220016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食料品・畜産品：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住宅建設：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2398344" y="2094576"/>
            <a:ext cx="761141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Mowi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Grieg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Seafood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Foyle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Food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Leroy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Seafood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Avicola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Coliumo</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Fisher &amp; Paykel Healthcare Corporation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Lansinoh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Laboratories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Pal International</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BARRATT DEVELOPMENTS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Bonava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Taylor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Wimpey</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Alma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Media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News Corp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Sky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Bertelsmann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 &amp; Co.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KGaA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Publicis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Groupe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Bonnier Books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Dentsu</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International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ITV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WPP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Plc</a:t>
            </a: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5979522"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4/10</a:t>
            </a:r>
            <a:endParaRPr lang="ja-JP" altLang="en-US" sz="2000" b="1" dirty="0"/>
          </a:p>
        </p:txBody>
      </p:sp>
      <p:sp>
        <p:nvSpPr>
          <p:cNvPr id="18" name="テキスト ボックス 1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23322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smtClean="0"/>
              <a:t>認定取得済の海外企業 </a:t>
            </a:r>
            <a:r>
              <a:rPr lang="en-US" altLang="ja-JP" dirty="0" smtClean="0"/>
              <a:t>5/10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世界的には専門サービス業、食料品製造業、不動産業が多い</a:t>
            </a:r>
            <a:endParaRPr lang="en-US" altLang="ja-JP" dirty="0"/>
          </a:p>
        </p:txBody>
      </p:sp>
      <p:sp>
        <p:nvSpPr>
          <p:cNvPr id="11" name="正方形/長方形 10"/>
          <p:cNvSpPr>
            <a:spLocks noChangeArrowheads="1"/>
          </p:cNvSpPr>
          <p:nvPr/>
        </p:nvSpPr>
        <p:spPr bwMode="auto">
          <a:xfrm>
            <a:off x="0" y="2094576"/>
            <a:ext cx="254464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専門サービス：</a:t>
            </a: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2398344" y="2094576"/>
            <a:ext cx="761141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Allied Sustainability and Environmental Consultants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Arabesque S-Ray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CMS Cameron McKenna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Nabarro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Olswang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denkstatt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Edge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Chile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Lassila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Tikanoja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MAAL Associates,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Ronald Lu &amp;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Slaughter and May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sustainable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Accenture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Alaya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Consulting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Bristlecone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Cundall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Johnston and Partners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Daxner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Merl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Edge Environment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ERM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Grant Thornton UK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 Element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Informa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SGS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Baluarte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Cultura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Boma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Carbon Intelligence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Avieco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Energetics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KPMG UK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Pinsent Masons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MacArthur Green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Jacobs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Kearney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Aardvark Certification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Mott MacDonald Group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thinkstep-anz</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Delta-Simons Environmental Consultants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McKinsey &amp; Company,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Deloitte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Stanton Williams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Castren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Snellman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Attorneys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ICF</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Antea Nederland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MiljoMatematik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Malmo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Moody‘s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Toit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Envirocare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WSP Global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Buro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Happold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S&amp;P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Optimised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Energy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Eunomia Research &amp; Consulting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South Pole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Euro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Centra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Clear Insurance Management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Agendi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Fokus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Zukunft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Greenfish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Capita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Turner &amp; Townsend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KPMG Ireland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Withincompliance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LLC dba Virtuosity Consulting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Back Market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Linklaters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AS&amp;K Group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TMS Consultancy t/a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Antaris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Consulting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CLIMACT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Tricorona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Climate Partner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Allen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Overy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Encon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Commercial Corporate Services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Herbert Smith Freehills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LOM Architecture and design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Troup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Bywaters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Anders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Identity Holdings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SUND Holding GmbH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oil &amp; gas UK LLP</a:t>
            </a: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5979522"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5/10</a:t>
            </a:r>
            <a:endParaRPr lang="ja-JP" altLang="en-US" sz="2000" b="1" dirty="0"/>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92000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a:t>
            </a:r>
            <a:r>
              <a:rPr lang="ja-JP" altLang="en-US" dirty="0"/>
              <a:t>海外</a:t>
            </a:r>
            <a:r>
              <a:rPr lang="ja-JP" altLang="en-US" dirty="0" smtClean="0"/>
              <a:t>企業 </a:t>
            </a:r>
            <a:r>
              <a:rPr lang="en-US" altLang="ja-JP" dirty="0" smtClean="0"/>
              <a:t>6/10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世界的には専門サービス業、食料品製造業、不動産業が多い</a:t>
            </a:r>
            <a:endParaRPr lang="en-US" altLang="ja-JP" dirty="0"/>
          </a:p>
        </p:txBody>
      </p:sp>
      <p:sp>
        <p:nvSpPr>
          <p:cNvPr id="11" name="正方形/長方形 10"/>
          <p:cNvSpPr>
            <a:spLocks noChangeArrowheads="1"/>
          </p:cNvSpPr>
          <p:nvPr/>
        </p:nvSpPr>
        <p:spPr bwMode="auto">
          <a:xfrm>
            <a:off x="0" y="2094576"/>
            <a:ext cx="254464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不動産：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2398344" y="2094576"/>
            <a:ext cx="761141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Boston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Properties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CBRE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JLL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Lifespaces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Developers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World City (Jaipur)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World City Developers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MERCIALYS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Nexity</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Shaftesbury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Swire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Properties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AvalonBay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Communities,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Castellum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City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Developments Limited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CDL)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CommonWealth</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Partners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Covivio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Derwent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London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Dexus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Emira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Property Fund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FRASERS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PROPERTY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AUSTRALIA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Gecina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Host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Hotels &amp; Resorts,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Investa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Kilroy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Realty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Landsec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Prologis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Vasakronan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Fabege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Healthpeak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Properties,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Wihlborgs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Fastigheter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Workspace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Wereldhave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alstria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office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REIT-AG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Digital Realty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Unibail</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Rodamco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-Westfield 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Canary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Wharf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British Land Company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Catena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Simon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Property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Ventas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Cofinimmo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CapitaLand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Klepierre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Macerich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Berkeley Group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Great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Portland Estates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Kimco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Realty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Willhem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Specialfastigheter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Sverige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Howard de Walden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Estate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Equinix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Kungsleden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Grosvenor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Europe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Grosvenor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Britain &amp;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Ireland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Brixmor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Property</a:t>
            </a: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Denner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Gap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Inditex</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Magazine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Bijenkorf</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Tokmanni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Oy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Best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Buy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Decathlon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H&amp;M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Hennes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Mauritz</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Kingfisher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Lidl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Belgium GmbH. &amp;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Maisons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du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Monde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Marks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Spencer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Pukka Herbs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SOK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Target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Woolworths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Diam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C&amp;A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Tchibo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Brown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Thomas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Arnotts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IKEA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Ingka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ALDI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SOUTH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Selfridges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Retail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Holt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Renfrew &amp;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ABOUT YOU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Freddie‘s Flowers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Tediber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Dixons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Carphone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Internet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Fusion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Williams-Sonoma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Etsy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Product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Cia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Importaciones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Asiaticas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S.L</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5979522"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6/10</a:t>
            </a:r>
            <a:endParaRPr lang="ja-JP" altLang="en-US" sz="2000" b="1" dirty="0"/>
          </a:p>
        </p:txBody>
      </p:sp>
      <p:sp>
        <p:nvSpPr>
          <p:cNvPr id="18" name="テキスト ボックス 1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734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a:t>
            </a:r>
            <a:r>
              <a:rPr lang="en-US" altLang="ja-JP" dirty="0" smtClean="0"/>
              <a:t>Science Based Targets</a:t>
            </a:r>
            <a:r>
              <a:rPr lang="ja-JP" altLang="en-US" dirty="0" smtClean="0"/>
              <a:t>）とは？</a:t>
            </a:r>
            <a:endParaRPr kumimoji="1" lang="ja-JP" altLang="en-US" dirty="0"/>
          </a:p>
        </p:txBody>
      </p:sp>
      <p:sp>
        <p:nvSpPr>
          <p:cNvPr id="3" name="コンテンツ プレースホルダー 2"/>
          <p:cNvSpPr>
            <a:spLocks noGrp="1"/>
          </p:cNvSpPr>
          <p:nvPr>
            <p:ph sz="quarter" idx="12"/>
          </p:nvPr>
        </p:nvSpPr>
        <p:spPr>
          <a:xfrm>
            <a:off x="161925" y="1110920"/>
            <a:ext cx="10367963" cy="1250494"/>
          </a:xfrm>
        </p:spPr>
        <p:txBody>
          <a:bodyPr/>
          <a:lstStyle/>
          <a:p>
            <a:r>
              <a:rPr lang="ja-JP" altLang="en-US" b="1" dirty="0">
                <a:solidFill>
                  <a:srgbClr val="FF0000"/>
                </a:solidFill>
              </a:rPr>
              <a:t>パリ協定（世界の気温上昇を産業革命前より</a:t>
            </a:r>
            <a:r>
              <a:rPr lang="en-US" altLang="ja-JP" b="1" dirty="0">
                <a:solidFill>
                  <a:srgbClr val="FF0000"/>
                </a:solidFill>
              </a:rPr>
              <a:t>2℃</a:t>
            </a:r>
            <a:r>
              <a:rPr lang="ja-JP" altLang="en-US" b="1" dirty="0">
                <a:solidFill>
                  <a:srgbClr val="FF0000"/>
                </a:solidFill>
              </a:rPr>
              <a:t>を十分に下回る水準（</a:t>
            </a:r>
            <a:r>
              <a:rPr lang="en-US" altLang="ja-JP" b="1" dirty="0">
                <a:solidFill>
                  <a:srgbClr val="FF0000"/>
                </a:solidFill>
              </a:rPr>
              <a:t>Well Below 2℃</a:t>
            </a:r>
            <a:r>
              <a:rPr lang="ja-JP" altLang="en-US" b="1" dirty="0">
                <a:solidFill>
                  <a:srgbClr val="FF0000"/>
                </a:solidFill>
              </a:rPr>
              <a:t>：</a:t>
            </a:r>
            <a:r>
              <a:rPr lang="en-US" altLang="ja-JP" b="1" dirty="0">
                <a:solidFill>
                  <a:srgbClr val="FF0000"/>
                </a:solidFill>
              </a:rPr>
              <a:t>WB2℃</a:t>
            </a:r>
            <a:r>
              <a:rPr lang="ja-JP" altLang="en-US" b="1" dirty="0">
                <a:solidFill>
                  <a:srgbClr val="FF0000"/>
                </a:solidFill>
              </a:rPr>
              <a:t>）に抑え、また</a:t>
            </a:r>
            <a:r>
              <a:rPr lang="en-US" altLang="ja-JP" b="1" dirty="0">
                <a:solidFill>
                  <a:srgbClr val="FF0000"/>
                </a:solidFill>
              </a:rPr>
              <a:t>1.5℃</a:t>
            </a:r>
            <a:r>
              <a:rPr lang="ja-JP" altLang="en-US" b="1" dirty="0">
                <a:solidFill>
                  <a:srgbClr val="FF0000"/>
                </a:solidFill>
              </a:rPr>
              <a:t>に抑えることを目指すもの）</a:t>
            </a:r>
            <a:r>
              <a:rPr lang="ja-JP" altLang="en-US" dirty="0"/>
              <a:t>が求める水準と整合した、</a:t>
            </a:r>
            <a:r>
              <a:rPr lang="en-US" altLang="ja-JP" dirty="0"/>
              <a:t>5</a:t>
            </a:r>
            <a:r>
              <a:rPr lang="ja-JP" altLang="en-US" dirty="0"/>
              <a:t>年</a:t>
            </a:r>
            <a:r>
              <a:rPr lang="en-US" altLang="ja-JP" dirty="0"/>
              <a:t>~15</a:t>
            </a:r>
            <a:r>
              <a:rPr lang="ja-JP" altLang="en-US" dirty="0"/>
              <a:t>年先を目標年として企業が設定する、</a:t>
            </a:r>
            <a:r>
              <a:rPr lang="ja-JP" altLang="en-US" b="1" dirty="0">
                <a:solidFill>
                  <a:srgbClr val="FF0000"/>
                </a:solidFill>
              </a:rPr>
              <a:t>温室効果ガス排出削減目標</a:t>
            </a:r>
            <a:r>
              <a:rPr lang="ja-JP" altLang="en-US" dirty="0"/>
              <a:t>のこと</a:t>
            </a:r>
            <a:r>
              <a:rPr lang="ja-JP" altLang="en-US" dirty="0" smtClean="0"/>
              <a:t>。</a:t>
            </a:r>
            <a:endParaRPr lang="ja-JP" altLang="en-US" dirty="0"/>
          </a:p>
        </p:txBody>
      </p:sp>
      <p:pic>
        <p:nvPicPr>
          <p:cNvPr id="5" name="Picture 4" descr="「science based targets logo」の画像検索結果"/>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7396" y="2769063"/>
            <a:ext cx="7448876" cy="419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485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a:t>
            </a:r>
            <a:r>
              <a:rPr lang="ja-JP" altLang="en-US" dirty="0"/>
              <a:t>海外</a:t>
            </a:r>
            <a:r>
              <a:rPr lang="ja-JP" altLang="en-US" dirty="0" smtClean="0"/>
              <a:t>企業 </a:t>
            </a:r>
            <a:r>
              <a:rPr lang="en-US" altLang="ja-JP" dirty="0" smtClean="0"/>
              <a:t>7/10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世界的には専門サービス業、食料品製造業、不動産業が多い</a:t>
            </a:r>
            <a:endParaRPr lang="en-US" altLang="ja-JP" dirty="0"/>
          </a:p>
        </p:txBody>
      </p:sp>
      <p:sp>
        <p:nvSpPr>
          <p:cNvPr id="11" name="正方形/長方形 10"/>
          <p:cNvSpPr>
            <a:spLocks noChangeArrowheads="1"/>
          </p:cNvSpPr>
          <p:nvPr/>
        </p:nvSpPr>
        <p:spPr bwMode="auto">
          <a:xfrm>
            <a:off x="0" y="2094576"/>
            <a:ext cx="254464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半導体：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ソフトウェア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廃棄物処理業：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ハードウェア・機器：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タバコ：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水道事業：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陸上輸送（道路・線路）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タイヤ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正方形/長方形 11"/>
          <p:cNvSpPr>
            <a:spLocks noChangeArrowheads="1"/>
          </p:cNvSpPr>
          <p:nvPr/>
        </p:nvSpPr>
        <p:spPr bwMode="auto">
          <a:xfrm>
            <a:off x="2398344" y="2094576"/>
            <a:ext cx="761141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Advanced Micro Devices,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STMicroelectronics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Analog Devices,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Navitas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Semiconductor Ltd.</a:t>
            </a: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Amdocs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Atlassian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Corporation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Bloomberg LP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PayPal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Thomson Reuters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Atea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Atos 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Autodesk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Capgemini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Intuit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Iron Mountain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Mastercard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Microsoft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SAP 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Sopra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Steria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Tech Mahindra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Salesforce.com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Wipro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Worldline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Veritas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Refinitiv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SAS Institute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VMware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Indra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CEMAsys.com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Infosys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Dassault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Systemes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Snap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Betsson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Adobe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EnerKey</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Oy</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Hera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Austria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Glas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Recycling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Republic Services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BPR Group</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Celestica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Johnson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Controls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Lenovo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Adva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Optical Networking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Cisco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Systems,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Dell Technologies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Delta Electronics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Ericsson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Hewlett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Packard Enterprise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HP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LITE-ON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Seagate Technology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Xerox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Barco NV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EQUIPOS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MOVILES DE CAMPANA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ARPA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Nokia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TRUMPF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GmbH &amp;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Apple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Flex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Greenstone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Advantech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 Ltd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Optronics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Corporation</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Altria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British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American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Tobacco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Imperial Brands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Philip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Morris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International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Swedish Match</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Aguas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Andinas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SUEZ</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Veolia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Environnement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United Utilities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Transurban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Michelin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Nokian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Tyres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Pirelli &amp; C. 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BRISA BRIDGESTONE SABANCI TYRE MANUFACTURING AND TRADING INC.</a:t>
            </a: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5972148"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7/10</a:t>
            </a:r>
            <a:endParaRPr lang="ja-JP" altLang="en-US" sz="2000" b="1" dirty="0"/>
          </a:p>
        </p:txBody>
      </p:sp>
      <p:sp>
        <p:nvSpPr>
          <p:cNvPr id="18" name="テキスト ボックス 1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5555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a:t>
            </a:r>
            <a:r>
              <a:rPr lang="ja-JP" altLang="en-US" dirty="0"/>
              <a:t>海外</a:t>
            </a:r>
            <a:r>
              <a:rPr lang="ja-JP" altLang="en-US" dirty="0" smtClean="0"/>
              <a:t>企業 </a:t>
            </a:r>
            <a:r>
              <a:rPr lang="en-US" altLang="ja-JP" dirty="0" smtClean="0"/>
              <a:t>8/10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世界的には専門サービス業、食料品製造業、不動産業が多い</a:t>
            </a:r>
            <a:endParaRPr lang="en-US" altLang="ja-JP" dirty="0"/>
          </a:p>
        </p:txBody>
      </p:sp>
      <p:sp>
        <p:nvSpPr>
          <p:cNvPr id="11" name="正方形/長方形 10"/>
          <p:cNvSpPr>
            <a:spLocks noChangeArrowheads="1"/>
          </p:cNvSpPr>
          <p:nvPr/>
        </p:nvSpPr>
        <p:spPr bwMode="auto">
          <a:xfrm>
            <a:off x="0" y="2094576"/>
            <a:ext cx="254464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耐久消費財・雑貨（家庭・個人用）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電気事業者・</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IPP</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・エネルギー商社</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銀行・その他金融・保険：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陸上輸送（鉄道輸送）：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医療提供者・医療サービス・医療技術</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2398344" y="2094576"/>
            <a:ext cx="761141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Henkel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AG &amp; Co.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KGaA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HNI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Kimberly-Clark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MaCher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(USA)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Oriflame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Cosmetics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Radio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Flyer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Reckitt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Benckiser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Sofidel</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MANE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Fils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Colgate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Palmolive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Electrolux</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Essity</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FIRMENICH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Givaudan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Groupe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SEB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Husqvarna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Procter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Gamble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Seventh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Generation,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Symrise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Unilever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Beiersdorf</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Whirlpool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Scapa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Crystal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Claire Cosmetics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Fiskars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Puig</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Steelcase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Nobia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Lego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ARCEL?K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Thule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Estee Lauder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L‘Oreal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Miele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Cie.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Edgard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Cooper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ECOS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Lifestraw</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Starboard LTD</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A2A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Agder</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Energi</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MVV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Energie</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Scottish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Hydro Electric Transmission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Siemens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Gamesa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Renewable Energy,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SSE</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Contact Energy</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Eneco</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Enel </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HK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Electric Investments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HKEI)</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Iberdrola SA</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NRG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Energy </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Origin Energy</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Vattenfall</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Verbund</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EDF Group</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ENGIE</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Genesis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Energy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Diamond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Energy Pty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RWE AG</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Terna</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EDP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Energias</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de Portugal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EDP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Energias</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do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Brasil</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Orsted</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Red </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Electrica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Espana</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UK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Power Networks Holdings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Sunrock</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Investments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B.V.</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National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Grid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ERG spa</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London Stock Exchange Group PLC</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Deutsche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Bahn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Canadian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National Railway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Thalys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Alstom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CSX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Union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Pacific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Railroad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Network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Rail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KAYSER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ULA?IM 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Groupe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Public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Ferroviaire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(GPF) ?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SNCF</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Kansas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City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Southern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Essinge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Rail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RTS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Transport Service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Canadian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Pacific Railway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Norfolk Southern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DaVita</a:t>
            </a: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5979522"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8/10</a:t>
            </a:r>
            <a:endParaRPr lang="ja-JP" altLang="en-US" sz="2000" b="1" dirty="0"/>
          </a:p>
        </p:txBody>
      </p:sp>
      <p:sp>
        <p:nvSpPr>
          <p:cNvPr id="18" name="テキスト ボックス 1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77821" y="4230124"/>
            <a:ext cx="2553988" cy="215444"/>
          </a:xfrm>
          <a:prstGeom prst="rect">
            <a:avLst/>
          </a:prstGeom>
        </p:spPr>
        <p:txBody>
          <a:bodyPr wrap="square">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（化石燃料、代替エネルギー、</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原子力エネルギー含）</a:t>
            </a:r>
            <a:endParaRPr lang="ja-JP" altLang="en-US" sz="800" dirty="0"/>
          </a:p>
        </p:txBody>
      </p:sp>
    </p:spTree>
    <p:extLst>
      <p:ext uri="{BB962C8B-B14F-4D97-AF65-F5344CB8AC3E}">
        <p14:creationId xmlns:p14="http://schemas.microsoft.com/office/powerpoint/2010/main" val="1445627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a:t>
            </a:r>
            <a:r>
              <a:rPr lang="ja-JP" altLang="en-US" dirty="0"/>
              <a:t>海外</a:t>
            </a:r>
            <a:r>
              <a:rPr lang="ja-JP" altLang="en-US" dirty="0" smtClean="0"/>
              <a:t>企業 </a:t>
            </a:r>
            <a:r>
              <a:rPr lang="en-US" altLang="ja-JP" dirty="0" smtClean="0"/>
              <a:t>9/10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世界的には専門サービス業、食料品製造業、不動産業が多い</a:t>
            </a:r>
            <a:endParaRPr lang="en-US" altLang="ja-JP" dirty="0"/>
          </a:p>
        </p:txBody>
      </p:sp>
      <p:sp>
        <p:nvSpPr>
          <p:cNvPr id="11" name="正方形/長方形 10"/>
          <p:cNvSpPr>
            <a:spLocks noChangeArrowheads="1"/>
          </p:cNvSpPr>
          <p:nvPr/>
        </p:nvSpPr>
        <p:spPr bwMode="auto">
          <a:xfrm>
            <a:off x="0" y="2094576"/>
            <a:ext cx="2544648"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商社・卸業者・商業サービス・商用品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鉱業（鉄・アルミ・その他金属）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医薬品・バイオテクノロジー・生命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陸上輸送（トラック輸送）：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通信サービス：</a:t>
            </a: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林産品（林業、木材、紙パルプ、ゴム）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その他鉱業（希土類鉱物・貴金属・宝石）</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2398344" y="2094576"/>
            <a:ext cx="761141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CEWE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Stiftung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Co.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KGaA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diemietwaesche.de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Greif Holding GmbH &amp; Co. KG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Reynders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Etiketten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Weihai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Luda Art &amp; Craft Co.,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Etivoet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Hulamin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Accelo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VALLOUREC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Hindustan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Zinc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Sanyo Special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Steel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Outokumpu</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Oyj</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Aurubis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SSAB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ERAMET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SANOFI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SERVIER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UCB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AstraZeneca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Biogen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GlaxoSmithKline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Lundbeck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Novartis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Novo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Nordisk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Pfizer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Bayer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Gilead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Sciences,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Charles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River Laboratories,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Johnson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Johnson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Reddy‘s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Laboratories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SILAB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Chiesi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Farmaceutici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Ferrer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Internacional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SkyCell</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TCI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 Ltd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Anderson-</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DuBose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Armada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Supply Chain Solutions,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EARP Distribution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Mile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 Foods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Voi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TCT-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Speditions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Dott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AT&amp;T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CELLNEX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TELECOM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Liberty Global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ORANGE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Telia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Company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BT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CenturyLink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Deutsche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Telekom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Elisa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Far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EasTone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Telecommunications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Koninklijke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KPN NV (Royal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KPN)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Magyar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Telekom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Proximus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Safaricom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Singapore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Telecommunications Limited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Singtel</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Swisscom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T-Mobile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Taiwan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Mobile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Revenga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Smart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Solution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Verizon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Vodafone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Tele2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Telenor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Fastweb</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A1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Telekom Austria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America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Movil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TELEFONICA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VodafoneZiggo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Cogeco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TELUS Corporation</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Klabin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Stora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Enso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UPM-</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Kymmene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PNZ-</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Produkte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Mondi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Timberlink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Australia | New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Zealand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Metsa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Board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Sonoco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Products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ESKA BV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FORMULARIOS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EUROPEOS, S.A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Sibanye-Stillwater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Newmont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5979522"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9/10</a:t>
            </a:r>
            <a:endParaRPr lang="ja-JP" altLang="en-US" sz="2000" b="1" dirty="0"/>
          </a:p>
        </p:txBody>
      </p:sp>
      <p:sp>
        <p:nvSpPr>
          <p:cNvPr id="18" name="テキスト ボックス 1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302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lang="ja-JP" altLang="en-US" dirty="0"/>
              <a:t>認定</a:t>
            </a:r>
            <a:r>
              <a:rPr lang="ja-JP" altLang="en-US" dirty="0" smtClean="0"/>
              <a:t>取得</a:t>
            </a:r>
            <a:r>
              <a:rPr lang="ja-JP" altLang="en-US" dirty="0"/>
              <a:t>済</a:t>
            </a:r>
            <a:r>
              <a:rPr lang="ja-JP" altLang="en-US" dirty="0" smtClean="0"/>
              <a:t>の</a:t>
            </a:r>
            <a:r>
              <a:rPr lang="ja-JP" altLang="en-US" dirty="0"/>
              <a:t>海外</a:t>
            </a:r>
            <a:r>
              <a:rPr lang="ja-JP" altLang="en-US" dirty="0" smtClean="0"/>
              <a:t>企業 </a:t>
            </a:r>
            <a:r>
              <a:rPr lang="en-US" altLang="ja-JP" dirty="0" smtClean="0"/>
              <a:t>10/10</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世界的には専門サービス業、食料品製造業、不動産業が多い</a:t>
            </a:r>
            <a:endParaRPr lang="en-US" altLang="ja-JP" dirty="0"/>
          </a:p>
        </p:txBody>
      </p:sp>
      <p:sp>
        <p:nvSpPr>
          <p:cNvPr id="11" name="正方形/長方形 10"/>
          <p:cNvSpPr>
            <a:spLocks noChangeArrowheads="1"/>
          </p:cNvSpPr>
          <p:nvPr/>
        </p:nvSpPr>
        <p:spPr bwMode="auto">
          <a:xfrm>
            <a:off x="0" y="2094576"/>
            <a:ext cx="254464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ホテル・レストラン・レジャー・観光業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海運業：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アパレル・生地・靴・高級品：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海運業（港湾サービス）：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a:spLocks noChangeArrowheads="1"/>
          </p:cNvSpPr>
          <p:nvPr/>
        </p:nvSpPr>
        <p:spPr bwMode="auto">
          <a:xfrm>
            <a:off x="2398344" y="2094576"/>
            <a:ext cx="761141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InterContinental Hotels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Holidays and Resorts India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Caesars Entertainment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Hilton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Las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Vegas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Sands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Melia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Hotels 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Millennium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Copthorne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Hotels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Hotel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SKYCITY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Entertainment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Sodexo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Intrepid Travel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Accor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Legacy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Vacation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Resorts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Nando‘s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Chicken Land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Francaise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jeux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FDJ)</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McDonald’s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Yum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Brands,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BKUK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Ports of Auckland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GeelongPort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American Eagle Outfitters, Inc</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BESTSELLER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CHANEL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EILEEN FISHER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Guess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Lenzing</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lululemon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ALDO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Burberry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Kering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Levi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Strauss &amp;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NIKE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PUMA 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Skunkfunk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PVH Corp.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Tintex</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Textiles,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VF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White House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Zalando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Adidas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On Running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Salvatore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Ferragamo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Hugo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Boss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Ralph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Lauren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Pattern 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Moncler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Peak Design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Under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Armour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Arc‘teryx</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Equipment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Children’s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Place,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Brooks Running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House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of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Baukjen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Alpkit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dbramante1928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CARTIER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Port of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Newcastle</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0" name="正方形/長方形 19"/>
          <p:cNvSpPr/>
          <p:nvPr/>
        </p:nvSpPr>
        <p:spPr>
          <a:xfrm>
            <a:off x="196466" y="1776202"/>
            <a:ext cx="6152646"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す</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に認定を受けている海外企業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10/10</a:t>
            </a:r>
            <a:endParaRPr lang="ja-JP" altLang="en-US" sz="2000" b="1" dirty="0"/>
          </a:p>
        </p:txBody>
      </p:sp>
      <p:sp>
        <p:nvSpPr>
          <p:cNvPr id="18" name="テキスト ボックス 1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1374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認定コミット中の日本企業</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ja-JP" altLang="en-US" dirty="0" smtClean="0"/>
              <a:t>コミット中の企業は世界で</a:t>
            </a:r>
            <a:r>
              <a:rPr lang="en-US" altLang="ja-JP" dirty="0" smtClean="0"/>
              <a:t>840</a:t>
            </a:r>
            <a:r>
              <a:rPr lang="ja-JP" altLang="en-US" dirty="0" smtClean="0"/>
              <a:t>社（うち日本企業</a:t>
            </a:r>
            <a:r>
              <a:rPr lang="en-US" altLang="ja-JP" dirty="0" smtClean="0"/>
              <a:t>27</a:t>
            </a:r>
            <a:r>
              <a:rPr lang="ja-JP" altLang="en-US" dirty="0" smtClean="0"/>
              <a:t>社）</a:t>
            </a:r>
            <a:endParaRPr lang="en-US" altLang="ja-JP" dirty="0" smtClean="0"/>
          </a:p>
          <a:p>
            <a:r>
              <a:rPr lang="ja-JP" altLang="en-US" dirty="0"/>
              <a:t>世界的</a:t>
            </a:r>
            <a:r>
              <a:rPr lang="ja-JP" altLang="en-US" dirty="0" smtClean="0"/>
              <a:t>には金融、保険、食料品が、日本では電気機器が多い</a:t>
            </a:r>
            <a:endParaRPr lang="en-US" altLang="ja-JP" dirty="0"/>
          </a:p>
        </p:txBody>
      </p:sp>
      <p:sp>
        <p:nvSpPr>
          <p:cNvPr id="11" name="正方形/長方形 10"/>
          <p:cNvSpPr/>
          <p:nvPr/>
        </p:nvSpPr>
        <p:spPr>
          <a:xfrm>
            <a:off x="349980" y="2212171"/>
            <a:ext cx="9091848" cy="523220"/>
          </a:xfrm>
          <a:prstGeom prst="rect">
            <a:avLst/>
          </a:prstGeom>
        </p:spPr>
        <p:txBody>
          <a:bodyPr wrap="none">
            <a:spAutoFit/>
          </a:bodyPr>
          <a:lstStyle/>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SBT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設定をコミットしている日本</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企業</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社</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の一覧</a:t>
            </a:r>
            <a:endParaRPr lang="ja-JP" altLang="en-US" sz="2800" b="1" dirty="0"/>
          </a:p>
        </p:txBody>
      </p:sp>
      <p:sp>
        <p:nvSpPr>
          <p:cNvPr id="12" name="正方形/長方形 11"/>
          <p:cNvSpPr/>
          <p:nvPr/>
        </p:nvSpPr>
        <p:spPr>
          <a:xfrm>
            <a:off x="8488398" y="2683544"/>
            <a:ext cx="1609193" cy="276999"/>
          </a:xfrm>
          <a:prstGeom prst="rect">
            <a:avLst/>
          </a:prstGeom>
        </p:spPr>
        <p:txBody>
          <a:bodyPr wrap="square">
            <a:spAutoFit/>
          </a:bodyPr>
          <a:lstStyle/>
          <a:p>
            <a:pPr algn="just">
              <a:spcAft>
                <a:spcPts val="0"/>
              </a:spcAft>
              <a:defRPr/>
            </a:pP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内</a:t>
            </a: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五十音順</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正方形/長方形 12"/>
          <p:cNvSpPr>
            <a:spLocks noChangeArrowheads="1"/>
          </p:cNvSpPr>
          <p:nvPr/>
        </p:nvSpPr>
        <p:spPr bwMode="auto">
          <a:xfrm>
            <a:off x="349980" y="2692975"/>
            <a:ext cx="1974489"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建設業：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食料品：</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繊維製品：</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ガラス・土石製品：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非鉄金属：</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機械：</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電気機器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輸送用機器</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陸運業：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空運業：</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情報・通信業：</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小売業：</a:t>
            </a: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金融・保険業：</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金融業：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産業：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a:spLocks noChangeArrowheads="1"/>
          </p:cNvSpPr>
          <p:nvPr/>
        </p:nvSpPr>
        <p:spPr bwMode="auto">
          <a:xfrm>
            <a:off x="2115197" y="2692975"/>
            <a:ext cx="8108638"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西松建設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カゴメ／</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明治</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ホールディングス</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帝人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小林製薬</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日本特殊陶業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フジクラ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スミダコーポレーション</a:t>
            </a:r>
            <a:endParaRPr lang="en-US" altLang="zh-TW" sz="16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アドバンテスト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エスペック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オムロン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浜松</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ホトニクス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／村田製作所／ルネサスエレクトロニクス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日立</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Astemo</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佐川急便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ANA</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ホールディングス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／国際航業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ヤフー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セブン＆アイ・ホールディングス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／ファーストリテイリング</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en-US" altLang="ja-JP" sz="1600" b="0" u="sng" dirty="0" smtClean="0">
                <a:latin typeface="Meiryo UI" panose="020B0604030504040204" pitchFamily="50" charset="-128"/>
                <a:ea typeface="Meiryo UI" panose="020B0604030504040204" pitchFamily="50" charset="-128"/>
                <a:cs typeface="Meiryo UI" panose="020B0604030504040204" pitchFamily="50" charset="-128"/>
              </a:rPr>
              <a:t>MS&amp;AD</a:t>
            </a:r>
            <a:r>
              <a:rPr lang="ja-JP" altLang="en-US" sz="1600" b="0" u="sng" dirty="0" smtClean="0">
                <a:latin typeface="Meiryo UI" panose="020B0604030504040204" pitchFamily="50" charset="-128"/>
                <a:ea typeface="Meiryo UI" panose="020B0604030504040204" pitchFamily="50" charset="-128"/>
                <a:cs typeface="Meiryo UI" panose="020B0604030504040204" pitchFamily="50" charset="-128"/>
              </a:rPr>
              <a:t>インシュアランスグループホールディングス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u="sng" dirty="0" smtClean="0">
                <a:latin typeface="Meiryo UI" panose="020B0604030504040204" pitchFamily="50" charset="-128"/>
                <a:ea typeface="Meiryo UI" panose="020B0604030504040204" pitchFamily="50" charset="-128"/>
                <a:cs typeface="Meiryo UI" panose="020B0604030504040204" pitchFamily="50" charset="-128"/>
              </a:rPr>
              <a:t>SOMPO</a:t>
            </a:r>
            <a:r>
              <a:rPr lang="ja-JP" altLang="en-US" sz="1600" b="0" u="sng" dirty="0" smtClean="0">
                <a:latin typeface="Meiryo UI" panose="020B0604030504040204" pitchFamily="50" charset="-128"/>
                <a:ea typeface="Meiryo UI" panose="020B0604030504040204" pitchFamily="50" charset="-128"/>
                <a:cs typeface="Meiryo UI" panose="020B0604030504040204" pitchFamily="50" charset="-128"/>
              </a:rPr>
              <a:t>ホールディングス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lnSpc>
                <a:spcPct val="100000"/>
              </a:lnSpc>
              <a:spcAft>
                <a:spcPct val="0"/>
              </a:spcAft>
              <a:defRPr/>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東京海上ホールディングス</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日立キャピタル</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東京建物／ヒューリック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1"/>
          <p:cNvSpPr txBox="1">
            <a:spLocks noChangeArrowheads="1"/>
          </p:cNvSpPr>
          <p:nvPr/>
        </p:nvSpPr>
        <p:spPr bwMode="auto">
          <a:xfrm>
            <a:off x="818901" y="7187413"/>
            <a:ext cx="9745337"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000"/>
              </a:lnSpc>
              <a:spcBef>
                <a:spcPct val="0"/>
              </a:spcBef>
              <a:spcAft>
                <a:spcPct val="0"/>
              </a:spcAft>
              <a:buClrTx/>
              <a:buSzTx/>
              <a:buFontTx/>
              <a:buNone/>
              <a:tabLst/>
              <a:defRPr/>
            </a:pPr>
            <a:r>
              <a:rPr lang="en-US" altLang="ja-JP" sz="850" b="0" dirty="0" smtClean="0">
                <a:solidFill>
                  <a:srgbClr val="000000"/>
                </a:solidFill>
                <a:latin typeface="Meiryo UI" pitchFamily="50" charset="-128"/>
                <a:ea typeface="Meiryo UI" pitchFamily="50" charset="-128"/>
                <a:cs typeface="Meiryo UI" pitchFamily="50" charset="-128"/>
              </a:rPr>
              <a:t>[</a:t>
            </a:r>
            <a:r>
              <a:rPr lang="ja-JP" altLang="en-US" sz="850" b="0" dirty="0">
                <a:solidFill>
                  <a:srgbClr val="000000"/>
                </a:solidFill>
                <a:latin typeface="Meiryo UI" pitchFamily="50" charset="-128"/>
                <a:ea typeface="Meiryo UI" pitchFamily="50" charset="-128"/>
                <a:cs typeface="Meiryo UI" pitchFamily="50" charset="-128"/>
              </a:rPr>
              <a:t>出所</a:t>
            </a:r>
            <a:r>
              <a:rPr lang="en-US" altLang="ja-JP" sz="850" b="0" dirty="0">
                <a:solidFill>
                  <a:srgbClr val="000000"/>
                </a:solidFill>
                <a:latin typeface="Meiryo UI" pitchFamily="50" charset="-128"/>
                <a:ea typeface="Meiryo UI" pitchFamily="50" charset="-128"/>
                <a:cs typeface="Meiryo UI" pitchFamily="50" charset="-128"/>
              </a:rPr>
              <a:t>]</a:t>
            </a:r>
            <a:r>
              <a:rPr kumimoji="1" lang="en-US" altLang="ja-JP" sz="85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Science Based Targets</a:t>
            </a:r>
            <a:r>
              <a:rPr kumimoji="1" lang="ja-JP" altLang="en-US" sz="85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ホームページ</a:t>
            </a:r>
            <a:r>
              <a:rPr lang="ja-JP" altLang="en-US" sz="850" b="0" dirty="0">
                <a:solidFill>
                  <a:srgbClr val="000000"/>
                </a:solidFill>
                <a:latin typeface="Meiryo UI" pitchFamily="50" charset="-128"/>
                <a:ea typeface="Meiryo UI" pitchFamily="50" charset="-128"/>
                <a:cs typeface="Meiryo UI" pitchFamily="50" charset="-128"/>
              </a:rPr>
              <a:t>　</a:t>
            </a:r>
            <a:r>
              <a:rPr lang="en-US" altLang="ja-JP" sz="850" b="0" dirty="0">
                <a:solidFill>
                  <a:srgbClr val="000000"/>
                </a:solidFill>
                <a:latin typeface="Meiryo UI" pitchFamily="50" charset="-128"/>
                <a:ea typeface="Meiryo UI" pitchFamily="50" charset="-128"/>
                <a:cs typeface="Meiryo UI" pitchFamily="50" charset="-128"/>
              </a:rPr>
              <a:t>Companies</a:t>
            </a:r>
            <a:r>
              <a:rPr lang="ja-JP" altLang="en-US" sz="850" b="0" dirty="0">
                <a:solidFill>
                  <a:srgbClr val="000000"/>
                </a:solidFill>
                <a:latin typeface="Meiryo UI" pitchFamily="50" charset="-128"/>
                <a:ea typeface="Meiryo UI" pitchFamily="50" charset="-128"/>
                <a:cs typeface="Meiryo UI" pitchFamily="50" charset="-128"/>
              </a:rPr>
              <a:t> </a:t>
            </a:r>
            <a:r>
              <a:rPr lang="en-US" altLang="ja-JP" sz="850" b="0" dirty="0">
                <a:latin typeface="Meiryo UI" pitchFamily="50" charset="-128"/>
                <a:ea typeface="Meiryo UI" pitchFamily="50" charset="-128"/>
                <a:cs typeface="Meiryo UI" pitchFamily="50" charset="-128"/>
              </a:rPr>
              <a:t>Take</a:t>
            </a:r>
            <a:r>
              <a:rPr lang="ja-JP" altLang="en-US" sz="850" b="0" dirty="0">
                <a:latin typeface="Meiryo UI" pitchFamily="50" charset="-128"/>
                <a:ea typeface="Meiryo UI" pitchFamily="50" charset="-128"/>
                <a:cs typeface="Meiryo UI" pitchFamily="50" charset="-128"/>
              </a:rPr>
              <a:t> </a:t>
            </a:r>
            <a:r>
              <a:rPr lang="en-US" altLang="ja-JP" sz="850" b="0" dirty="0" smtClean="0">
                <a:latin typeface="Meiryo UI" pitchFamily="50" charset="-128"/>
                <a:ea typeface="Meiryo UI" pitchFamily="50" charset="-128"/>
                <a:cs typeface="Meiryo UI" pitchFamily="50" charset="-128"/>
              </a:rPr>
              <a:t>Action</a:t>
            </a:r>
            <a:r>
              <a:rPr lang="en-US" altLang="ja-JP" sz="850" dirty="0">
                <a:latin typeface="Meiryo UI" pitchFamily="50" charset="-128"/>
                <a:ea typeface="Meiryo UI" pitchFamily="50" charset="-128"/>
                <a:cs typeface="Meiryo UI" pitchFamily="50" charset="-128"/>
              </a:rPr>
              <a:t>(</a:t>
            </a:r>
            <a:r>
              <a:rPr kumimoji="1" lang="en-US" altLang="ja-JP" sz="850" b="0" i="0" strike="noStrike" kern="1200" cap="none" spc="0" normalizeH="0" baseline="0" noProof="0" dirty="0" smtClean="0">
                <a:ln>
                  <a:noFill/>
                </a:ln>
                <a:effectLst/>
                <a:uLnTx/>
                <a:uFillTx/>
                <a:latin typeface="Meiryo UI" pitchFamily="50" charset="-128"/>
                <a:ea typeface="Meiryo UI" pitchFamily="50" charset="-128"/>
                <a:cs typeface="Meiryo UI" pitchFamily="50" charset="-128"/>
              </a:rPr>
              <a:t>http://sciencebasedtargets.org/companies-taking-action/</a:t>
            </a:r>
            <a:r>
              <a:rPr lang="en-US" altLang="ja-JP" sz="850" dirty="0" smtClean="0">
                <a:latin typeface="Meiryo UI" pitchFamily="50" charset="-128"/>
                <a:ea typeface="Meiryo UI" pitchFamily="50" charset="-128"/>
                <a:cs typeface="Meiryo UI" pitchFamily="50" charset="-128"/>
              </a:rPr>
              <a:t>)</a:t>
            </a:r>
            <a:r>
              <a:rPr kumimoji="1" lang="ja-JP" altLang="en-US" sz="85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より作成。</a:t>
            </a:r>
            <a:endParaRPr kumimoji="1" lang="en-US" altLang="ja-JP" sz="85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lang="ja-JP" altLang="en-US" sz="850" b="0" dirty="0" smtClean="0">
                <a:solidFill>
                  <a:srgbClr val="000000"/>
                </a:solidFill>
                <a:latin typeface="Meiryo UI" pitchFamily="50" charset="-128"/>
                <a:ea typeface="Meiryo UI" pitchFamily="50" charset="-128"/>
                <a:cs typeface="Meiryo UI" pitchFamily="50" charset="-128"/>
              </a:rPr>
              <a:t>業種</a:t>
            </a:r>
            <a:r>
              <a:rPr lang="ja-JP" altLang="en-US" sz="850" b="0" dirty="0">
                <a:solidFill>
                  <a:srgbClr val="000000"/>
                </a:solidFill>
                <a:latin typeface="Meiryo UI" pitchFamily="50" charset="-128"/>
                <a:ea typeface="Meiryo UI" pitchFamily="50" charset="-128"/>
                <a:cs typeface="Meiryo UI" pitchFamily="50" charset="-128"/>
              </a:rPr>
              <a:t>分類は事務局が日本標準産業分類等に当てはめ作成</a:t>
            </a:r>
          </a:p>
        </p:txBody>
      </p:sp>
      <p:sp>
        <p:nvSpPr>
          <p:cNvPr id="21" name="テキスト ボックス 20"/>
          <p:cNvSpPr txBox="1"/>
          <p:nvPr/>
        </p:nvSpPr>
        <p:spPr bwMode="auto">
          <a:xfrm>
            <a:off x="5086072" y="6442579"/>
            <a:ext cx="5478166" cy="276999"/>
          </a:xfrm>
          <a:prstGeom prst="rect">
            <a:avLst/>
          </a:prstGeom>
          <a:noFill/>
          <a:ln w="9525">
            <a:noFill/>
            <a:miter lim="800000"/>
            <a:headEnd/>
            <a:tailEnd/>
          </a:ln>
        </p:spPr>
        <p:txBody>
          <a:bodyPr wrap="none" rtlCol="0">
            <a:spAutoFit/>
          </a:bodyPr>
          <a:lstStyle/>
          <a:p>
            <a:pPr fontAlgn="auto">
              <a:spcBef>
                <a:spcPts val="0"/>
              </a:spcBef>
              <a:spcAft>
                <a:spcPts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下線</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付の企業は環境省</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lang="ja-JP" altLang="en-US" sz="1200" dirty="0">
                <a:solidFill>
                  <a:prstClr val="black"/>
                </a:solidFill>
                <a:latin typeface="Meiryo UI" panose="020B0604030504040204" pitchFamily="50" charset="-128"/>
                <a:ea typeface="Meiryo UI" panose="020B0604030504040204" pitchFamily="50" charset="-128"/>
              </a:rPr>
              <a:t>個社別支援実施</a:t>
            </a:r>
            <a:r>
              <a:rPr lang="ja-JP" altLang="en-US" sz="1200" dirty="0" smtClean="0">
                <a:solidFill>
                  <a:prstClr val="black"/>
                </a:solidFill>
                <a:latin typeface="Meiryo UI" panose="020B0604030504040204" pitchFamily="50" charset="-128"/>
                <a:ea typeface="Meiryo UI" panose="020B0604030504040204" pitchFamily="50" charset="-128"/>
              </a:rPr>
              <a:t>企業</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2035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1/12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smtClean="0"/>
              <a:t>世界的には金融・保険業、専門サービス業、食料品製造業が多い</a:t>
            </a:r>
            <a:endParaRPr lang="en-US" altLang="ja-JP" dirty="0"/>
          </a:p>
        </p:txBody>
      </p:sp>
      <p:sp>
        <p:nvSpPr>
          <p:cNvPr id="14" name="正方形/長方形 13"/>
          <p:cNvSpPr/>
          <p:nvPr/>
        </p:nvSpPr>
        <p:spPr>
          <a:xfrm>
            <a:off x="478568" y="1776650"/>
            <a:ext cx="747576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1/12</a:t>
            </a:r>
            <a:endParaRPr lang="ja-JP" altLang="en-US" sz="2000" b="1" dirty="0"/>
          </a:p>
        </p:txBody>
      </p:sp>
      <p:sp>
        <p:nvSpPr>
          <p:cNvPr id="15" name="正方形/長方形 14"/>
          <p:cNvSpPr>
            <a:spLocks noChangeArrowheads="1"/>
          </p:cNvSpPr>
          <p:nvPr/>
        </p:nvSpPr>
        <p:spPr bwMode="auto">
          <a:xfrm>
            <a:off x="128588" y="2120278"/>
            <a:ext cx="224297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航空宇宙・防衛産業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航空貨物輸送・物流：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航空輸送・飛行機：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航空輸送・空港サービス：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自動車・部品：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Qinetiq</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TCC S.A.S.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Meggitt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Systems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ITP Aero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Babcock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Agility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Deutsche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Post DHL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Glovo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Maersk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An Post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Delmar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Posti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Brambles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EFL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Global Logistics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ZTO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Express (Cayman)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Poste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Italiane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ColliCare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Logistics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Posten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Norge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John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Menzies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Swiss Post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Sese</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Consolidated Airlines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YASAVA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Solutions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LATAM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Airlines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GOL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Linhas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Aereas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American Airlines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Azul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IBERIA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LA-</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AAcreas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EspaA±a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endParaRPr lang="pt-BR"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Heathrow Airport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Royal Schiphol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NATS</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Delphi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Technologies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JK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Tyre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Industries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Automotive North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America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TMG Automotive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Thor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Industries,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Bontaz</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Aptiv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Cikautxo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Plastic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Omnium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Dana Incorporated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Bocar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ZF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Friedrichshafen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Autoliv</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Magna International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Jaguar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Rover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Air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Liquide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Gujarat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Fluorochemicals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Ltd.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GFL)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Orbia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Advance Corporation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Univar Solutions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Fu Plastic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Linde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Arkema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Godrej Industries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Solvay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UPL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Yingyang</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(China) Aroma Chemical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Hebei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Chengxin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Hempel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SHANDONG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NHU PHARMACEUTICAL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JIANGSU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HONGBANG CHEMICAL TECHNOLOGY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Ashland LLC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Haldor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Topsoe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Galaxy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Surfactants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Jungbunzlauer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Wacker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Chemie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Corteva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Agriscience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Kazan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Soda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Elektrik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Uretim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Eti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Soda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Johnson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Matthey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Perstorp</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Yara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AkzoNobel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FMC Corporation</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2427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2/12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479420"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2/12</a:t>
            </a:r>
            <a:endParaRPr lang="ja-JP" altLang="en-US" sz="2000" b="1" dirty="0"/>
          </a:p>
        </p:txBody>
      </p:sp>
      <p:sp>
        <p:nvSpPr>
          <p:cNvPr id="15" name="正方形/長方形 14"/>
          <p:cNvSpPr>
            <a:spLocks noChangeArrowheads="1"/>
          </p:cNvSpPr>
          <p:nvPr/>
        </p:nvSpPr>
        <p:spPr bwMode="auto">
          <a:xfrm>
            <a:off x="128588" y="2120278"/>
            <a:ext cx="224297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設備機器：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建設業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資材：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容器・包装：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電気機器：</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Danfoss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Tyman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Interface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Carrier Global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Armstrong World Industries, Inc</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Armstrong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Engineering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McLaughlin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Harvey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Skanska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Sacyr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Ross-shire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Engineering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Kier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Highways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Lagan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Aviation &amp;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Infrastructure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John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Sisk &amp;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Balfour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Beatty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Elecnor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Veidekke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Morfu</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s.r.l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Downer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EDI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McDermott International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Assystem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Energy 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Infrastructure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Mercury Engineering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Robert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McAlphine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Aecon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Kier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Galliford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Try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JBA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NG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Bailey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Trelleborg</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GEA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Worley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Eiffage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Exyte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Osborne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Infrastructure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Van Oord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Story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Contracting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ODINSA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Erith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Keltbray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p>
          <a:p>
            <a:pPr eaLnBrk="1" hangingPunct="1">
              <a:defRPr/>
            </a:pP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Ambuja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Cement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Dalmia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Bharat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Cementos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Chihuahua, S.A.B. de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ACC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ACO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Forterra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Siam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Cement Public Company Limited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CEMEX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S.A.B de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CEMENTOS ARGOS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Cement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p>
          <a:p>
            <a:pPr eaLnBrk="1" hangingPunct="1">
              <a:defRPr/>
            </a:pP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Verescence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GEKA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Atlantic Packaging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GLASS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Greiner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Tubex</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Tubenfabrik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Wolfsberg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Trivium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Packaging B.V</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Silgan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Plastics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Vidrala</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Havells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India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Smart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Phases Inc. (DBA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Novacab</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Efacec</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Power Solutions, SGPS,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Grundfos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Nilfisk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Orluna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LED Technologies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Asahi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Company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Rolls-Royce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Neptuno Pumps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MHI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Vestas Offshore Wind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NKT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Cables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Salcomp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Airsys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Refrigeration Engineering Technology (Beijing)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Konecranes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Oyj</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Guangzhou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Battsys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Extra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Light (Guangzhou) Electrical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 Bamford Excavators Ltd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JCB)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Bufab</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DMG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MORI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AKTIENGESELLSCHAFT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Prysmian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 SKF</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Renewable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Industries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Wilo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Schindler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Dialight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LEAX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Elevator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SOMFY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Jungheinrich</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Zhejiang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Narada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Power Source Co., Ltd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NEXANS</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4455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3/12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47576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3/12</a:t>
            </a:r>
            <a:endParaRPr lang="ja-JP" altLang="en-US" sz="2000" b="1" dirty="0"/>
          </a:p>
        </p:txBody>
      </p:sp>
      <p:sp>
        <p:nvSpPr>
          <p:cNvPr id="15" name="正方形/長方形 14"/>
          <p:cNvSpPr>
            <a:spLocks noChangeArrowheads="1"/>
          </p:cNvSpPr>
          <p:nvPr/>
        </p:nvSpPr>
        <p:spPr bwMode="auto">
          <a:xfrm>
            <a:off x="128588" y="2120278"/>
            <a:ext cx="224297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食料品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食料品・農産品：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食料品・畜産品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ガス業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Chobani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New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Belgium Brewing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TATA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GLOBAL BEVERAGES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Kraft Heinz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Ambev</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Instant Produce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Vina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Polkura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Farm Frites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Nomad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Foods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Ltd.d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Hansen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Charoen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Pokphand Group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Marfrig</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Global Foods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J.M. Smucker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Campbell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Cloetta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Hochland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Deutschland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Henri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Hutin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AAK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Royal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FrieslandCampina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Sierra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Nevada Brewing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Kepak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Linden Foods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Greenyard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Jackson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Family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Wines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Meira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Oy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Zentis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GmbH &amp;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Vandemoortele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Karl Fazer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Uluda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cecek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Foodmark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Stryhns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Mills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Hormel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Foods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C&amp;C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BRF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Skanemejerier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Glanbia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Ireland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DAC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ECOM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Agroindustrial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JBS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Chocoladefabriken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Lindt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Sprungli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Branston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Nordzucker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Westfalia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Fruit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International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Arca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Continental S.A.B. de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Addo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Food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Lamb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Weston / Meijer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vof</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Lamb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Weston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Holdings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Norrmejerier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Scandi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Standard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Griesson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Beukelaer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&amp;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HKScan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Bimbo SAB de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Santa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Rita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Estates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Peet’s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Coop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Sverige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United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Natural Foods,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X5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Retail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Ella‘s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Kitchen (Brands)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Landgard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Obst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Gemuse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&amp;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Oakland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Albertsons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Companies,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Alltech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Kelani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Valley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Plantations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Pyxus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Godrej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AgroveT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Albert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Bartlett and Sons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Airdrie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Cristal Union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Fresh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Del Monte Produce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AGRANA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Beteiligungs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Wealmoor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Fyffes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Nutrien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Ltd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SalMar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VALL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COMPANYS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Cermaq</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Moy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Park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Smithfield Foods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BioMar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Naturgy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Energy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Snam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Cadent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4912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4/12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47576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4/12</a:t>
            </a:r>
            <a:endParaRPr lang="ja-JP" altLang="en-US" sz="2000" b="1" dirty="0"/>
          </a:p>
        </p:txBody>
      </p:sp>
      <p:sp>
        <p:nvSpPr>
          <p:cNvPr id="15" name="正方形/長方形 14"/>
          <p:cNvSpPr>
            <a:spLocks noChangeArrowheads="1"/>
          </p:cNvSpPr>
          <p:nvPr/>
        </p:nvSpPr>
        <p:spPr bwMode="auto">
          <a:xfrm>
            <a:off x="128588" y="2120278"/>
            <a:ext cx="224297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医療機器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住宅建設：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広告：</a:t>
            </a: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Zimmer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Biomet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Coloplast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Getinge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Ace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Tate Holding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bioMerieux</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Elekta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WS Audiology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Ambu</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pt-BR" altLang="ja-JP" sz="1400" dirty="0">
                <a:latin typeface="Meiryo UI" panose="020B0604030504040204" pitchFamily="50" charset="-128"/>
                <a:ea typeface="Meiryo UI" panose="020B0604030504040204" pitchFamily="50" charset="-128"/>
                <a:cs typeface="Meiryo UI" panose="020B0604030504040204" pitchFamily="50" charset="-128"/>
              </a:rPr>
              <a:t>Ideal Modular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Homes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MRV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Engenharia e Participacoes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Countryside Properties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Keepmoat Homes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Vistry Group</a:t>
            </a:r>
            <a:endParaRPr lang="pt-BR"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NOS, SPGS,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HH Global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Vivendi 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NENT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Televisa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Economist Newspaper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NOABRANDS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Chime Communications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Sanoma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Channel 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British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Broadcasting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Times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Bloomsbury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Publishing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United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Netflix</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5920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5/12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47576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5/12</a:t>
            </a:r>
            <a:endParaRPr lang="ja-JP" altLang="en-US" sz="2000" b="1" dirty="0"/>
          </a:p>
        </p:txBody>
      </p:sp>
      <p:sp>
        <p:nvSpPr>
          <p:cNvPr id="15" name="正方形/長方形 14"/>
          <p:cNvSpPr>
            <a:spLocks noChangeArrowheads="1"/>
          </p:cNvSpPr>
          <p:nvPr/>
        </p:nvSpPr>
        <p:spPr bwMode="auto">
          <a:xfrm>
            <a:off x="128588" y="2120278"/>
            <a:ext cx="2242979"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専門サービス：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Cambridge Healthcare Research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Community Services.net Pty Ltd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CSnet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Geo-Tech Consultancy Services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Netlight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Consulting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Ecovadis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Valora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Sustainability &amp; Innovation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Verdani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Mattos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Filho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Veiga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Filho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Marrey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Jr and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Quiroga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Advogados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Guidehouse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Kennedys Law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Media6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Silicom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Brunswick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BDP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DLA Piper International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Boston Consulting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Sweco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Bain &amp;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MS Direct AG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KPMG International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Ramboll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PricewaterhouseCoopers International Limited (PwC IL)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Roland Berger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Arcadis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Ricardo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Hogan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Lovells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Shoosmiths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AFRY (AF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Poyry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RPS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Burges Salmon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Stantec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Mishcon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Reya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Hydrock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Consultants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Freshfields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Bruckhaus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Deringer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Teleperformance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GreenFlex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Dai Global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Palladium Group Holdings Pty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 Consulting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Eversheds Sutherland (International) LLP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Mitie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Frazer-Nash Consultancy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Intertek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The British Standards Institution (BSI)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Gleeds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Corporate Services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ManpowerGroup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SLR Global Ltd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DWF Group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DT Global</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Semcon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Edelman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Trinity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Tetra Tech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Interpublic Group of Companies,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Mannheimer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Swartling</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BUREAU VERITAS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Lloyd’s Register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Deutsche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Gesellschaft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Internationale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Zusammenarbeit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(GIZ</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Intouch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Ogier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Rogers &amp; Company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Gensler</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5393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のイメージ</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smtClean="0"/>
              <a:t>毎年</a:t>
            </a:r>
            <a:r>
              <a:rPr lang="en-US" altLang="ja-JP" dirty="0" smtClean="0"/>
              <a:t>2.5</a:t>
            </a:r>
            <a:r>
              <a:rPr lang="ja-JP" altLang="en-US" dirty="0" smtClean="0"/>
              <a:t>％以上の削減を目安として、</a:t>
            </a:r>
            <a:r>
              <a:rPr lang="en-US" altLang="ja-JP" dirty="0" smtClean="0"/>
              <a:t>5</a:t>
            </a:r>
            <a:r>
              <a:rPr lang="ja-JP" altLang="en-US" dirty="0" smtClean="0"/>
              <a:t>年～</a:t>
            </a:r>
            <a:r>
              <a:rPr lang="en-US" altLang="ja-JP" dirty="0" smtClean="0"/>
              <a:t>15</a:t>
            </a:r>
            <a:r>
              <a:rPr lang="ja-JP" altLang="en-US" dirty="0" smtClean="0"/>
              <a:t>年先の目標を設定する</a:t>
            </a:r>
            <a:endParaRPr lang="en-US" altLang="ja-JP" dirty="0"/>
          </a:p>
        </p:txBody>
      </p:sp>
      <p:pic>
        <p:nvPicPr>
          <p:cNvPr id="7" name="図 6"/>
          <p:cNvPicPr>
            <a:picLocks noChangeAspect="1"/>
          </p:cNvPicPr>
          <p:nvPr/>
        </p:nvPicPr>
        <p:blipFill>
          <a:blip r:embed="rId2"/>
          <a:stretch>
            <a:fillRect/>
          </a:stretch>
        </p:blipFill>
        <p:spPr>
          <a:xfrm>
            <a:off x="1032630" y="2180937"/>
            <a:ext cx="7239000" cy="4924425"/>
          </a:xfrm>
          <a:prstGeom prst="rect">
            <a:avLst/>
          </a:prstGeom>
        </p:spPr>
      </p:pic>
      <p:sp>
        <p:nvSpPr>
          <p:cNvPr id="8" name="テキスト ボックス 45"/>
          <p:cNvSpPr txBox="1"/>
          <p:nvPr/>
        </p:nvSpPr>
        <p:spPr>
          <a:xfrm>
            <a:off x="7558697" y="4531928"/>
            <a:ext cx="1343638"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矢印コネクタ 8"/>
          <p:cNvCxnSpPr/>
          <p:nvPr/>
        </p:nvCxnSpPr>
        <p:spPr>
          <a:xfrm>
            <a:off x="4523133" y="3782464"/>
            <a:ext cx="0" cy="514914"/>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10" name="直線矢印コネクタ 9"/>
          <p:cNvCxnSpPr/>
          <p:nvPr/>
        </p:nvCxnSpPr>
        <p:spPr>
          <a:xfrm>
            <a:off x="4528445" y="4297378"/>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11" name="直線矢印コネクタ 10"/>
          <p:cNvCxnSpPr/>
          <p:nvPr/>
        </p:nvCxnSpPr>
        <p:spPr>
          <a:xfrm>
            <a:off x="4523133" y="4831025"/>
            <a:ext cx="0" cy="187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12" name="テキスト ボックス 50"/>
          <p:cNvSpPr txBox="1"/>
          <p:nvPr/>
        </p:nvSpPr>
        <p:spPr>
          <a:xfrm>
            <a:off x="8037104" y="6564645"/>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52"/>
          <p:cNvSpPr txBox="1"/>
          <p:nvPr/>
        </p:nvSpPr>
        <p:spPr>
          <a:xfrm>
            <a:off x="3775084" y="3713187"/>
            <a:ext cx="486030"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4" name="テキスト ボックス 53"/>
          <p:cNvSpPr txBox="1"/>
          <p:nvPr/>
        </p:nvSpPr>
        <p:spPr>
          <a:xfrm>
            <a:off x="3645576" y="4135836"/>
            <a:ext cx="1230566"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WB2</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54"/>
          <p:cNvSpPr txBox="1"/>
          <p:nvPr/>
        </p:nvSpPr>
        <p:spPr>
          <a:xfrm>
            <a:off x="3696034" y="4739483"/>
            <a:ext cx="1129650"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56"/>
          <p:cNvSpPr txBox="1"/>
          <p:nvPr/>
        </p:nvSpPr>
        <p:spPr>
          <a:xfrm>
            <a:off x="7531356" y="6337130"/>
            <a:ext cx="2069797"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推奨</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ローチャート: 結合子 16"/>
          <p:cNvSpPr/>
          <p:nvPr/>
        </p:nvSpPr>
        <p:spPr>
          <a:xfrm>
            <a:off x="4468476" y="396515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18" name="フローチャート: 結合子 17"/>
          <p:cNvSpPr/>
          <p:nvPr/>
        </p:nvSpPr>
        <p:spPr>
          <a:xfrm>
            <a:off x="4468476" y="4482516"/>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19" name="フローチャート: 結合子 18"/>
          <p:cNvSpPr/>
          <p:nvPr/>
        </p:nvSpPr>
        <p:spPr>
          <a:xfrm>
            <a:off x="4444827" y="5223020"/>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cxnSp>
        <p:nvCxnSpPr>
          <p:cNvPr id="20" name="直線コネクタ 19"/>
          <p:cNvCxnSpPr>
            <a:stCxn id="17" idx="6"/>
          </p:cNvCxnSpPr>
          <p:nvPr/>
        </p:nvCxnSpPr>
        <p:spPr>
          <a:xfrm flipV="1">
            <a:off x="4612492" y="3182359"/>
            <a:ext cx="1028651" cy="854802"/>
          </a:xfrm>
          <a:prstGeom prst="line">
            <a:avLst/>
          </a:prstGeom>
          <a:noFill/>
          <a:ln w="9525" cap="flat" cmpd="sng" algn="ctr">
            <a:solidFill>
              <a:sysClr val="windowText" lastClr="000000">
                <a:shade val="95000"/>
                <a:satMod val="105000"/>
              </a:sysClr>
            </a:solidFill>
            <a:prstDash val="solid"/>
          </a:ln>
          <a:effectLst/>
        </p:spPr>
      </p:cxnSp>
      <p:cxnSp>
        <p:nvCxnSpPr>
          <p:cNvPr id="21" name="直線コネクタ 20"/>
          <p:cNvCxnSpPr>
            <a:stCxn id="18" idx="7"/>
          </p:cNvCxnSpPr>
          <p:nvPr/>
        </p:nvCxnSpPr>
        <p:spPr>
          <a:xfrm flipV="1">
            <a:off x="4591401" y="3182359"/>
            <a:ext cx="1049742" cy="1321248"/>
          </a:xfrm>
          <a:prstGeom prst="line">
            <a:avLst/>
          </a:prstGeom>
          <a:noFill/>
          <a:ln w="9525" cap="flat" cmpd="sng" algn="ctr">
            <a:solidFill>
              <a:sysClr val="windowText" lastClr="000000">
                <a:shade val="95000"/>
                <a:satMod val="105000"/>
              </a:sysClr>
            </a:solidFill>
            <a:prstDash val="solid"/>
          </a:ln>
          <a:effectLst/>
        </p:spPr>
      </p:cxnSp>
      <p:cxnSp>
        <p:nvCxnSpPr>
          <p:cNvPr id="22" name="直線コネクタ 21"/>
          <p:cNvCxnSpPr>
            <a:stCxn id="19" idx="7"/>
          </p:cNvCxnSpPr>
          <p:nvPr/>
        </p:nvCxnSpPr>
        <p:spPr>
          <a:xfrm flipV="1">
            <a:off x="4567752" y="3182359"/>
            <a:ext cx="1073391" cy="2061752"/>
          </a:xfrm>
          <a:prstGeom prst="line">
            <a:avLst/>
          </a:prstGeom>
          <a:noFill/>
          <a:ln w="9525" cap="flat" cmpd="sng" algn="ctr">
            <a:solidFill>
              <a:sysClr val="windowText" lastClr="000000">
                <a:shade val="95000"/>
                <a:satMod val="105000"/>
              </a:sysClr>
            </a:solidFill>
            <a:prstDash val="solid"/>
          </a:ln>
          <a:effectLst/>
        </p:spPr>
      </p:cxnSp>
      <p:sp>
        <p:nvSpPr>
          <p:cNvPr id="23" name="テキスト ボックス 17"/>
          <p:cNvSpPr txBox="1"/>
          <p:nvPr/>
        </p:nvSpPr>
        <p:spPr>
          <a:xfrm>
            <a:off x="1110366" y="2187555"/>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9"/>
          <p:cNvSpPr txBox="1"/>
          <p:nvPr/>
        </p:nvSpPr>
        <p:spPr>
          <a:xfrm>
            <a:off x="5477303" y="2187555"/>
            <a:ext cx="4700219" cy="307777"/>
          </a:xfrm>
          <a:prstGeom prst="rect">
            <a:avLst/>
          </a:prstGeom>
          <a:noFill/>
          <a:ln>
            <a:solidFill>
              <a:sysClr val="windowText" lastClr="000000"/>
            </a:solidFill>
          </a:ln>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gn="ctr">
              <a:defRPr/>
            </a:pPr>
            <a:r>
              <a:rPr lang="en-US" altLang="ja-JP" sz="1400" dirty="0" err="1">
                <a:solidFill>
                  <a:prstClr val="black"/>
                </a:solidFill>
                <a:latin typeface="Segoe UI"/>
                <a:ea typeface="Meiryo UI"/>
              </a:rPr>
              <a:t>SBTi</a:t>
            </a:r>
            <a:r>
              <a:rPr lang="en-US" altLang="ja-JP" sz="1400" dirty="0">
                <a:solidFill>
                  <a:prstClr val="black"/>
                </a:solidFill>
                <a:latin typeface="Segoe UI"/>
                <a:ea typeface="Meiryo UI"/>
              </a:rPr>
              <a:t> Criteria and Recommendations Version 4.2</a:t>
            </a:r>
            <a:r>
              <a:rPr lang="ja-JP" altLang="en-US" sz="1400" dirty="0">
                <a:solidFill>
                  <a:prstClr val="black"/>
                </a:solidFill>
                <a:latin typeface="Segoe UI"/>
                <a:ea typeface="Meiryo UI"/>
              </a:rPr>
              <a:t>に準拠</a:t>
            </a:r>
          </a:p>
        </p:txBody>
      </p:sp>
      <p:sp>
        <p:nvSpPr>
          <p:cNvPr id="25" name="テキスト ボックス 14"/>
          <p:cNvSpPr txBox="1"/>
          <p:nvPr/>
        </p:nvSpPr>
        <p:spPr>
          <a:xfrm>
            <a:off x="5647292" y="2722958"/>
            <a:ext cx="1434010" cy="92333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defTabSz="914400"/>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endParaRPr lang="en-US" altLang="ja-JP"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914400"/>
            <a:r>
              <a:rPr lang="en-US" altLang="ja-JP"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WB2℃</a:t>
            </a:r>
            <a:r>
              <a:rPr lang="ja-JP" altLang="en-US"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endPar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r" defTabSz="914400"/>
            <a:r>
              <a:rPr lang="en-US" altLang="ja-JP"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endParaRPr lang="ja-JP" altLang="en-US" sz="1800" dirty="0" smtClean="0">
              <a:solidFill>
                <a:prstClr val="black"/>
              </a:solidFill>
              <a:latin typeface="Segoe UI"/>
              <a:ea typeface="Meiryo UI"/>
            </a:endParaRPr>
          </a:p>
        </p:txBody>
      </p:sp>
      <p:sp>
        <p:nvSpPr>
          <p:cNvPr id="26" name="正方形/長方形 25"/>
          <p:cNvSpPr/>
          <p:nvPr/>
        </p:nvSpPr>
        <p:spPr bwMode="auto">
          <a:xfrm>
            <a:off x="5641142" y="2722959"/>
            <a:ext cx="3852539" cy="923330"/>
          </a:xfrm>
          <a:prstGeom prst="rect">
            <a:avLst/>
          </a:prstGeom>
          <a:noFill/>
          <a:ln w="28575" cap="flat" cmpd="sng" algn="ctr">
            <a:solidFill>
              <a:srgbClr val="F79646"/>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Arial" charset="0"/>
              <a:ea typeface="HGPｺﾞｼｯｸM" pitchFamily="50" charset="-128"/>
              <a:cs typeface="+mn-cs"/>
            </a:endParaRPr>
          </a:p>
        </p:txBody>
      </p:sp>
      <p:sp>
        <p:nvSpPr>
          <p:cNvPr id="27" name="フローチャート: 処理 26"/>
          <p:cNvSpPr/>
          <p:nvPr/>
        </p:nvSpPr>
        <p:spPr>
          <a:xfrm>
            <a:off x="6865278" y="2722847"/>
            <a:ext cx="2597584" cy="923441"/>
          </a:xfrm>
          <a:prstGeom prst="flowChartProcess">
            <a:avLst/>
          </a:prstGeom>
          <a:noFill/>
          <a:ln w="25400" cap="flat" cmpd="sng" algn="ctr">
            <a:noFill/>
            <a:prstDash val="solid"/>
          </a:ln>
          <a:effectLst/>
        </p:spPr>
        <p:txBody>
          <a:bodyPr rtlCol="0"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：傾き</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1.23</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2.5%/</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a:cs typeface="Meiryo UI" panose="020B0604030504040204" pitchFamily="50" charset="-128"/>
              </a:rPr>
              <a:t>年</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：傾き</a:t>
            </a:r>
            <a:r>
              <a:rPr kumimoji="1" lang="en-US" altLang="ja-JP"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2.5</a:t>
            </a:r>
            <a:r>
              <a:rPr kumimoji="1" lang="ja-JP" altLang="en-US"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a:t>
            </a:r>
            <a:r>
              <a:rPr kumimoji="1" lang="en-US" altLang="ja-JP"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4.2%/</a:t>
            </a:r>
            <a:r>
              <a:rPr kumimoji="1" lang="ja-JP" altLang="en-US"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年</a:t>
            </a:r>
            <a:endParaRPr kumimoji="1" lang="en-US" altLang="ja-JP"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：傾き</a:t>
            </a:r>
            <a:r>
              <a:rPr kumimoji="1" lang="en-US" altLang="ja-JP"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4.2</a:t>
            </a: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a:cs typeface="Meiryo UI" panose="020B0604030504040204" pitchFamily="50" charset="-128"/>
              </a:rPr>
              <a:t>%</a:t>
            </a:r>
            <a:r>
              <a:rPr kumimoji="1" lang="en-US" altLang="ja-JP"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a:t>
            </a:r>
            <a:r>
              <a:rPr kumimoji="1" lang="ja-JP" altLang="en-US" sz="18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a:cs typeface="Meiryo UI" panose="020B0604030504040204" pitchFamily="50" charset="-128"/>
              </a:rPr>
              <a:t>年～</a:t>
            </a:r>
            <a:endPar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a:cs typeface="Meiryo UI" panose="020B0604030504040204" pitchFamily="50" charset="-128"/>
            </a:endParaRPr>
          </a:p>
        </p:txBody>
      </p:sp>
      <p:sp>
        <p:nvSpPr>
          <p:cNvPr id="28" name="テキスト ボックス 49"/>
          <p:cNvSpPr txBox="1"/>
          <p:nvPr/>
        </p:nvSpPr>
        <p:spPr>
          <a:xfrm>
            <a:off x="710256" y="6761938"/>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基準年</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51"/>
          <p:cNvSpPr txBox="1"/>
          <p:nvPr/>
        </p:nvSpPr>
        <p:spPr>
          <a:xfrm>
            <a:off x="4134758" y="6768033"/>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55"/>
          <p:cNvSpPr txBox="1"/>
          <p:nvPr/>
        </p:nvSpPr>
        <p:spPr>
          <a:xfrm>
            <a:off x="7492081" y="5468384"/>
            <a:ext cx="2148345"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傾き</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27498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6/12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47576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6/12</a:t>
            </a:r>
            <a:endParaRPr lang="ja-JP" altLang="en-US" sz="2000" b="1" dirty="0"/>
          </a:p>
        </p:txBody>
      </p:sp>
      <p:sp>
        <p:nvSpPr>
          <p:cNvPr id="15" name="正方形/長方形 14"/>
          <p:cNvSpPr>
            <a:spLocks noChangeArrowheads="1"/>
          </p:cNvSpPr>
          <p:nvPr/>
        </p:nvSpPr>
        <p:spPr bwMode="auto">
          <a:xfrm>
            <a:off x="128588" y="2120278"/>
            <a:ext cx="224297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不動産：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半導体：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Greystar Real Estate Partners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Growthpoint Properties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Hersha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Hotels &amp; Resorts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Kiwi Property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Sonae Sierra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AMF FASTIGHETER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Sinyi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Reality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Godrej Properties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FUNO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Klovern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Vornado Realty Trust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Heimstaden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Bostad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Riksbyggen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FPA Multifamily LLC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New World Development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Lendlease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Empire State Realty Trust, Inc.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Avison Young (UK)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REDEVCO B.V.</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Majid Al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Futtaim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Properties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CLS Holdings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Weyerhaeuser Company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Modwen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Properties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Immobilien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Kaufman &amp; Broad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Sino Land Company Limited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Inmobiliaria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Colonial, SOCIMI, S.A.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Chinachem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Shui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On Land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UDR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Big Yellow</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Lidl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Schweiz</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Warehouse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Coop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Danmark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Tendam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Retail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Migros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Auchan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Retail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Portugal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Display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Nordstrom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Amazon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ALDI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Einkauf</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GmbH &amp; Co.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oHG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(Aldi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Nord)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Schwarz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Gruppe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Kaufland</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Stiftung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Lidl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Stiftung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PreZero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Stiftung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Schwarz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Produktion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Reitan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Convenience Sweden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eBay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Midcounties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Co-operative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Bergfreunde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Zebra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 (Flying Tiger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Copenhagen)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John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Lewis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Partnership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Fnac</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Darty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Kohl‘s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Shoprite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Holdings (Pty)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Apoteket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Boohoo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Halfords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Home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Depot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SOMA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Advance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Auto Parts,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J.Crew</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STARK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Pets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Home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Arm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Holdings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Jiangsu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Pacific Quartz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LONGi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 Energy Technology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Technology Holding,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Applied Materials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Soitec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Trina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Solar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Sichuan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Yongxiang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6704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7/12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468391"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7/12</a:t>
            </a:r>
            <a:endParaRPr lang="ja-JP" altLang="en-US" sz="2000" b="1" dirty="0"/>
          </a:p>
        </p:txBody>
      </p:sp>
      <p:sp>
        <p:nvSpPr>
          <p:cNvPr id="15" name="正方形/長方形 14"/>
          <p:cNvSpPr>
            <a:spLocks noChangeArrowheads="1"/>
          </p:cNvSpPr>
          <p:nvPr/>
        </p:nvSpPr>
        <p:spPr bwMode="auto">
          <a:xfrm>
            <a:off x="128588" y="2120278"/>
            <a:ext cx="224297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ソフトウェア：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廃棄物処理業：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特殊消費者サービス：</a:t>
            </a:r>
          </a:p>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ハードウェア・機器：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タバコ：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水道事業：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陸上輸送（道路・線路）：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Cybercom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ThoughtWorks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HCL Technologies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everis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Portugal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Nechi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Wuhu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Sanqi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Interactive Entertainment Network Technology Group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Vakrangee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Facebook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Uber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Workday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Consid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FREE NOW</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CGI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IT UK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Rightmove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Mintel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Softcat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TietoEVRY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Computacenter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Sphera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AVEVA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Geotab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Convoy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Chindata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BMC Software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Sage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Ubisoft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Entertainment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CVENT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Citrix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Systems,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Visa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o9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Solutions,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Twitter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Auto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Trader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NetApp Inc</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Maintel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TIM Group</a:t>
            </a:r>
          </a:p>
          <a:p>
            <a:pPr lvl="0" eaLnBrk="1" hangingPunct="1">
              <a:defRPr/>
            </a:pP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Triciclos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Waste Management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European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Metal Recycling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Stena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Recycling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Biffa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Viridor</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fr-FR" altLang="ja-JP" sz="1400" dirty="0">
                <a:latin typeface="Meiryo UI" panose="020B0604030504040204" pitchFamily="50" charset="-128"/>
                <a:ea typeface="Meiryo UI" panose="020B0604030504040204" pitchFamily="50" charset="-128"/>
                <a:cs typeface="Meiryo UI" panose="020B0604030504040204" pitchFamily="50" charset="-128"/>
              </a:rPr>
              <a:t>Christies International PLC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fr-FR" altLang="ja-JP" sz="1400" dirty="0">
                <a:latin typeface="Meiryo UI" panose="020B0604030504040204" pitchFamily="50" charset="-128"/>
                <a:ea typeface="Meiryo UI" panose="020B0604030504040204" pitchFamily="50" charset="-128"/>
                <a:cs typeface="Meiryo UI" panose="020B0604030504040204" pitchFamily="50" charset="-128"/>
              </a:rPr>
              <a:t>ENTAIN PLC</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Dormakaba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SMART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Global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Logitech International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Xiamen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Intretech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Phihong</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Technology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Assa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Abloy</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FSP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Zebra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Super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Micro Computer,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TPV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Hai Precision Inc.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Regent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Electron (Chongqing)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Ltd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Chicony</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Power Technology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Western Digital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GoodWay</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Technology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Ltd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SAGEMCOM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Chicony</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Electronics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InfoVision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Electronics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Kunshan</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Salom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Electric (Xiamen)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Simplo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Technology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Huizhou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TCL Mobile Communication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Co,Ltd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AcBel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Polytech Inc</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Razer Inc.</a:t>
            </a: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Universal Corporation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Contraf</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Nicotex</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-Tobacco GmbH (CNT)</a:t>
            </a:r>
          </a:p>
          <a:p>
            <a:pPr eaLnBrk="1" hangingPunct="1">
              <a:defRPr/>
            </a:pPr>
            <a:r>
              <a:rPr lang="pt-BR" altLang="ja-JP" sz="1400" dirty="0">
                <a:latin typeface="Meiryo UI" panose="020B0604030504040204" pitchFamily="50" charset="-128"/>
                <a:ea typeface="Meiryo UI" panose="020B0604030504040204" pitchFamily="50" charset="-128"/>
                <a:cs typeface="Meiryo UI" panose="020B0604030504040204" pitchFamily="50" charset="-128"/>
              </a:rPr>
              <a:t>Aqua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America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South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East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Water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Yarra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Valley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Water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Severn Trent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EPAL a?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Empresa Portugesa das Aguas Livres, S.A</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Igua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Saneamento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a:t>
            </a:r>
            <a:endParaRPr lang="pt-BR"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New York State Metropolitan Transportation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Authority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Ferrocarrils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 la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Generalitat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Catalunya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Global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Via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Infraestructuras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GETLINK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ASTM S.p.A.</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23051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8/12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47576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8/12</a:t>
            </a:r>
            <a:endParaRPr lang="ja-JP" altLang="en-US" sz="2000" b="1" dirty="0"/>
          </a:p>
        </p:txBody>
      </p:sp>
      <p:sp>
        <p:nvSpPr>
          <p:cNvPr id="15" name="正方形/長方形 14"/>
          <p:cNvSpPr>
            <a:spLocks noChangeArrowheads="1"/>
          </p:cNvSpPr>
          <p:nvPr/>
        </p:nvSpPr>
        <p:spPr bwMode="auto">
          <a:xfrm>
            <a:off x="128588" y="2120278"/>
            <a:ext cx="224297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spcAft>
                <a:spcPct val="0"/>
              </a:spcAf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耐久消費財・雑貨（家庭・個人用）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電気事業者・</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IPP</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・エネルギー商社</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Aft>
                <a:spcPct val="0"/>
              </a:spcAft>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pt-BR" altLang="ja-JP" sz="1400" dirty="0">
                <a:latin typeface="Meiryo UI" panose="020B0604030504040204" pitchFamily="50" charset="-128"/>
                <a:ea typeface="Meiryo UI" panose="020B0604030504040204" pitchFamily="50" charset="-128"/>
                <a:cs typeface="Meiryo UI" panose="020B0604030504040204" pitchFamily="50" charset="-128"/>
              </a:rPr>
              <a:t>Marico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Clorox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VIRUTEX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ILKO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LUSH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Handmade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Cosmetics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Natura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&amp;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O.T</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 Sports Manufacture Co.,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Strategic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Sports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Zhejiang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Arcana Power Sports Tech. Co..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Godrej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&amp; Boyce Mfg. Co.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Godrej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Consumer Products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Sodimac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Helen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of Troy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La-Z-Boy Incorporated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Parfums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Christian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Dior’s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Haworth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cosnova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beauty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Ontex</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Raymond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(PanYu NanSha) Electrical Appliance Development Co., Ltd</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ISDIN S.A.</a:t>
            </a:r>
            <a:endParaRPr lang="pt-BR"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Los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Angeles Department of Water 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Power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SkyPower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Global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Iren 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Qalaa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Holdings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TenneT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Drax</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Electricity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Supply Board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ESB)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Adani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Green Energy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OVO Energy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Lightsource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Elia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JSW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Energy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Sembcorp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Industries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RES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Helen Oy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Redes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Energeticas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Nacionais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Energia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Bogota S.A.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ESP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SSEN Distribution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AES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Brasil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Jupiter Bach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Tata Power Company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ReNew</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Power Private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EVN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Scatec ASA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Kenya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Electricity Generating Company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Vistra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Corp.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Western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Power Distribution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Electricity North West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EWE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Northern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Powergrid</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5853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9/12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47576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9/12</a:t>
            </a:r>
            <a:endParaRPr lang="ja-JP" altLang="en-US" sz="2000" b="1" dirty="0"/>
          </a:p>
        </p:txBody>
      </p:sp>
      <p:sp>
        <p:nvSpPr>
          <p:cNvPr id="15" name="正方形/長方形 14"/>
          <p:cNvSpPr>
            <a:spLocks noChangeArrowheads="1"/>
          </p:cNvSpPr>
          <p:nvPr/>
        </p:nvSpPr>
        <p:spPr bwMode="auto">
          <a:xfrm>
            <a:off x="128588" y="2120278"/>
            <a:ext cx="2242979"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銀行・その他金融・保険：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ABN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Amro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Bank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Actiam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NV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Allianz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Investment Management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ASN Bank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Australian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Ethical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Investment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AXA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BanColombia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Bank Australia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Bank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Safra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Sarasin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BBVA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BNP Paribas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Capitas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Commercial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Bank Egypt (SAE)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CIB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Credit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Agricole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DGB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Fubon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Holdings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FullCycle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Financiero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Banorte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SAB de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Hannon Armstrong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HSBC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ING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KLP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La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Banque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Postale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Mahindra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Mahindra Financial Services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MetLife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MP Pension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OXI-ZEN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Solutions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PensionDanmark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Principal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Raiffeisen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Bank 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Societe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Generale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Standard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Chartered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Storebrand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Swiss Re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T.GARANT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_ BANKASI 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._.</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Teachers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Mutual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Tribe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Impact Capital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LLP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TSKB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Vakifbank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Chambers Federation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Swedbank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Novo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Banco,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Westpac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Banking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YES Bank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Yuanta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Holding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Zurich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Insurance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Amalgamated Bank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Securities,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Eurazeo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Commerzbank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Direct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Line Insurance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Phoenix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NatWest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Shinhan</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Turkiye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Bankas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Albaraka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Turk Participation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Caixa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Geral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Depositos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EQT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Lloyd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Fonds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TSB Bank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Banco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do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Brasil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E.SUN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Holding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Credit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Suisse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Legal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&amp; General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Aviva 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Schroders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Bupa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James‘s Place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Singapore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Exchange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Yap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ve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Kredi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Bankas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Carnegie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Fonder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Provident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Mirae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Asset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Securities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Deutsche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Borse</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Groupe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Bruxelles</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Lambert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Banco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Credito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Social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Cooperativo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como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cabecera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del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Cooperativo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Cajamar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Nexi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Manulife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Nasdaq</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Sergel</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Industrial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Bank of Korea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IBK)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Bank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of Ireland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KB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Financial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VP Capital</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25255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10/12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64888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10/12</a:t>
            </a:r>
            <a:endParaRPr lang="ja-JP" altLang="en-US" sz="2000" b="1" dirty="0"/>
          </a:p>
        </p:txBody>
      </p:sp>
      <p:sp>
        <p:nvSpPr>
          <p:cNvPr id="15" name="正方形/長方形 14"/>
          <p:cNvSpPr>
            <a:spLocks noChangeArrowheads="1"/>
          </p:cNvSpPr>
          <p:nvPr/>
        </p:nvSpPr>
        <p:spPr bwMode="auto">
          <a:xfrm>
            <a:off x="128588" y="2120278"/>
            <a:ext cx="224297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輸送（鉄道輸送）：</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医療提供者・医療サービス・医療技術</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商社・卸業者・商業サービス・商用品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鉱業（鉄・アルミ・その他金属）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医薬品・バイオテクノロジー・生命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陸上輸送（トラック輸送）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石油・ガス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Virgin West Coast Trains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MTR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Nordic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RATP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BNSF Railway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Avanti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West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Coast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FirstGroup PLC</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Anthem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Cleveland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Clinic Abu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Dhabi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Zuellig</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Pharma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AmerisourceBergen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Ypsomed</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AG</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Arab Printing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Press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Infraestruturas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 Portugal,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Forest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Carbon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Multi-Color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ISS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Oleter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Semler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Gruppen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BIC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Services Pty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Churchill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Contract Services Group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SPIE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Data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Communications Management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Corp.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LYRECO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Coor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 La Rue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BGIS</a:t>
            </a:r>
          </a:p>
          <a:p>
            <a:pPr lvl="0" eaLnBrk="1" hangingPunct="1">
              <a:defRPr/>
            </a:pPr>
            <a:r>
              <a:rPr lang="pt-BR" altLang="ja-JP" sz="1400" dirty="0">
                <a:latin typeface="Meiryo UI" panose="020B0604030504040204" pitchFamily="50" charset="-128"/>
                <a:ea typeface="Meiryo UI" panose="020B0604030504040204" pitchFamily="50" charset="-128"/>
                <a:cs typeface="Meiryo UI" panose="020B0604030504040204" pitchFamily="50" charset="-128"/>
              </a:rPr>
              <a:t>Vale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Aceros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AZA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Companhia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Brasileira de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Aluminio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Klockner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&amp;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KME </a:t>
            </a:r>
            <a:r>
              <a:rPr lang="pt-BR" altLang="ja-JP" sz="1400" dirty="0">
                <a:latin typeface="Meiryo UI" panose="020B0604030504040204" pitchFamily="50" charset="-128"/>
                <a:ea typeface="Meiryo UI" panose="020B0604030504040204" pitchFamily="50" charset="-128"/>
                <a:cs typeface="Meiryo UI" panose="020B0604030504040204" pitchFamily="50" charset="-128"/>
              </a:rPr>
              <a:t>Germany </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GmbH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Wieland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pt-BR" altLang="ja-JP" sz="1400" dirty="0" smtClean="0">
                <a:latin typeface="Meiryo UI" panose="020B0604030504040204" pitchFamily="50" charset="-128"/>
                <a:ea typeface="Meiryo UI" panose="020B0604030504040204" pitchFamily="50" charset="-128"/>
                <a:cs typeface="Meiryo UI" panose="020B0604030504040204" pitchFamily="50" charset="-128"/>
              </a:rPr>
              <a:t>En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Hindustan Zinc Limited</a:t>
            </a:r>
            <a:endParaRPr lang="pt-BR"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BIAL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Abdi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Ibrahim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Pharmaceuticals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Evotec</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Alchem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Private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Thermo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Fisher Scientific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Catalent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Pharma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Solutions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Dechra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Pharmaceuticals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AbbVie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McKesson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Glenmark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Pharmaceuticals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Europcar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Mobility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Movida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Unidas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(Neutron Holdings dba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Switch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Mobility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ComfortDelGro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Corporation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Translink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Gregory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Distribution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Luis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SimA</a:t>
            </a:r>
            <a:r>
              <a:rPr lang="el-GR" altLang="ja-JP" sz="1400" dirty="0" smtClean="0">
                <a:latin typeface="Meiryo UI" panose="020B0604030504040204" pitchFamily="50" charset="-128"/>
                <a:ea typeface="Meiryo UI" panose="020B0604030504040204" pitchFamily="50" charset="-128"/>
                <a:cs typeface="Meiryo UI" panose="020B0604030504040204" pitchFamily="50" charset="-128"/>
              </a:rPr>
              <a:t>μ</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S.G.P.S.,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Quattro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Plant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Go-Ahead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GRUPO ACOTRAL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MALHERBE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Reinert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Logistic GmbH &amp;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KG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JACKY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PERRENOT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Galliker</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Transport AG</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FLUXYS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BELGIUM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CGP PRIMAGAZ</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Schlumberger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OKQ8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Halliburton 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Enagas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PJSC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Tatneft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Nabors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Industries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James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Fisher and Sons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2110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11/12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64888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11/12</a:t>
            </a:r>
            <a:endParaRPr lang="ja-JP" altLang="en-US" sz="2000" b="1" dirty="0"/>
          </a:p>
        </p:txBody>
      </p:sp>
      <p:sp>
        <p:nvSpPr>
          <p:cNvPr id="15" name="正方形/長方形 14"/>
          <p:cNvSpPr>
            <a:spLocks noChangeArrowheads="1"/>
          </p:cNvSpPr>
          <p:nvPr/>
        </p:nvSpPr>
        <p:spPr bwMode="auto">
          <a:xfrm>
            <a:off x="128588" y="2120278"/>
            <a:ext cx="2242979"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eaLnBrk="1" hangingPunct="1">
              <a:lnSpc>
                <a:spcPct val="100000"/>
              </a:lnSpc>
              <a:spcAft>
                <a:spcPct val="0"/>
              </a:spcAft>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林産品（林業・</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木材・</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紙パルプ・ゴム）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ホテル</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・レストラン・レジャー・観光業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spcAft>
                <a:spcPct val="0"/>
              </a:spcAft>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defTabSz="981700" eaLnBrk="1" hangingPunct="1">
              <a:spcAft>
                <a:spcPct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海運業：</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eaLnBrk="1" hangingPunct="1">
              <a:lnSpc>
                <a:spcPct val="100000"/>
              </a:lnSpc>
              <a:spcAft>
                <a:spcPct val="0"/>
              </a:spcAft>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Applied Optoelectronics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Bharti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Airtel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Hong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Kong Broadband Network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Reliance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Jio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Infocomm</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TDC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SK Telecom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Telstra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TalkTalk</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Altice Portugal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Groupe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iliad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Hutchison Group Telecom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Eltel</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BCE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Transtema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Telent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Technology Services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Arkhangelsk Pulp and Paper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Mill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Altri</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SGPS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Sappi 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Smurfit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Kappa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Arauco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Model AG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VPK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Packaging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Asia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Pacific Resources International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Huhtamaki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Sodra</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Skogsagarna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ekonomisk</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forening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Holmen 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Paper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WestRock</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Company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DS Smith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Shanying</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Holdings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Cascades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WEPA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Mercer International</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Compass 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MGM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Resorts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International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BCD Travel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Chipotle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Mexican Grill,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Hongkong</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&amp; Shanghai Hotels,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Nando‘s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Australia Pty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Panera Bread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CWT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Yum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China 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WSH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UK &amp; Ireland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Compass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UK&amp;I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Hyatt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Revolution Bars Group plc</a:t>
            </a:r>
          </a:p>
          <a:p>
            <a:pPr lvl="0" eaLnBrk="1" hangingPunct="1">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CMA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CGM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Port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of Rotterdam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Authority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Adani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Ports and Special Economic Zone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GSL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Global Star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Logistics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Samskip</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B.V.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Wallenius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Wilhelmsen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DP World</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16937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認定コミット中の</a:t>
            </a:r>
            <a:r>
              <a:rPr lang="ja-JP" altLang="en-US" dirty="0"/>
              <a:t>海外</a:t>
            </a:r>
            <a:r>
              <a:rPr lang="ja-JP" altLang="en-US" dirty="0" smtClean="0"/>
              <a:t>企業 </a:t>
            </a:r>
            <a:r>
              <a:rPr lang="en-US" altLang="ja-JP" dirty="0" smtClean="0"/>
              <a:t>12/12</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世界的には金融・保険業、専門サービス業、食料品製造業が多い</a:t>
            </a:r>
            <a:endParaRPr lang="en-US" altLang="ja-JP" dirty="0"/>
          </a:p>
        </p:txBody>
      </p:sp>
      <p:sp>
        <p:nvSpPr>
          <p:cNvPr id="14" name="正方形/長方形 13"/>
          <p:cNvSpPr/>
          <p:nvPr/>
        </p:nvSpPr>
        <p:spPr>
          <a:xfrm>
            <a:off x="478568" y="1776650"/>
            <a:ext cx="7652544"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年以内の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SBT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設定をコミットしている海外企業</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840</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社の一覧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12/12</a:t>
            </a:r>
          </a:p>
        </p:txBody>
      </p:sp>
      <p:sp>
        <p:nvSpPr>
          <p:cNvPr id="15" name="正方形/長方形 14"/>
          <p:cNvSpPr>
            <a:spLocks noChangeArrowheads="1"/>
          </p:cNvSpPr>
          <p:nvPr/>
        </p:nvSpPr>
        <p:spPr bwMode="auto">
          <a:xfrm>
            <a:off x="138015" y="2120278"/>
            <a:ext cx="22429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lgn="r" defTabSz="981700" eaLnBrk="1" hangingPunct="1">
              <a:spcAft>
                <a:spcPct val="0"/>
              </a:spcAft>
              <a:defRP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生地・アパレル・靴・高級品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2225263" y="2120278"/>
            <a:ext cx="7794226"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Artistic Milliners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EASTMAN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EXPORTS GLOBAL CLOTHING PVT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Malwee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Ted Baker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Elevate Textiles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Lojas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Renner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VAUDE Sport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Nahar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Industrial Enterprises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Pandora A/S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SCM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Garments PVT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Fruit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of the Loom,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Richemont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The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Schneider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Mammut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Sports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Salomon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Hanesbrands Inc.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Hayleys</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Fabric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Louis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Vuitton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Malletier</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Interloop</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Taiga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Apparel (Pvt.)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Sapphire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Textile Mills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LYMI</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Inc. DBA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Reformation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Stella McCartney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Capri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Hermes International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JD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Sports Fashion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MAS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Holdings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Pvt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Elis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Textil</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Service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Coats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LVMH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Scottish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Leather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Mulberry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Group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plc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Indo Count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Sapphire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Finishing Mills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DAccor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(Suzhou) Co.,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Alkaram</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Towel Industries (Pvt.)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Ltd.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Camper S.L.</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OTB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Prada Group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Aigle</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International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ABASIC</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Gruppo</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Armani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Primark Limited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Swarovski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SanMar</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Corporation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Zimmermann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RADNIK EXPORTS</a:t>
            </a:r>
          </a:p>
        </p:txBody>
      </p:sp>
      <p:sp>
        <p:nvSpPr>
          <p:cNvPr id="17" name="テキスト ボックス 16"/>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9" name="テキスト ボックス 1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50774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1/12</a:t>
            </a:r>
            <a:endParaRPr kumimoji="1" lang="ja-JP" altLang="en-US"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graphicFrame>
        <p:nvGraphicFramePr>
          <p:cNvPr id="12" name="表 11"/>
          <p:cNvGraphicFramePr>
            <a:graphicFrameLocks noGrp="1"/>
          </p:cNvGraphicFramePr>
          <p:nvPr>
            <p:extLst>
              <p:ext uri="{D42A27DB-BD31-4B8C-83A1-F6EECF244321}">
                <p14:modId xmlns:p14="http://schemas.microsoft.com/office/powerpoint/2010/main" val="983479176"/>
              </p:ext>
            </p:extLst>
          </p:nvPr>
        </p:nvGraphicFramePr>
        <p:xfrm>
          <a:off x="418795" y="1209374"/>
          <a:ext cx="9802800" cy="6141720"/>
        </p:xfrm>
        <a:graphic>
          <a:graphicData uri="http://schemas.openxmlformats.org/drawingml/2006/table">
            <a:tbl>
              <a:tblPr firstRow="1" bandRow="1"/>
              <a:tblGrid>
                <a:gridCol w="1152129">
                  <a:extLst>
                    <a:ext uri="{9D8B030D-6E8A-4147-A177-3AD203B41FA5}">
                      <a16:colId xmlns:a16="http://schemas.microsoft.com/office/drawing/2014/main" xmlns="" val="20000"/>
                    </a:ext>
                  </a:extLst>
                </a:gridCol>
                <a:gridCol w="863871"/>
                <a:gridCol w="630000">
                  <a:extLst>
                    <a:ext uri="{9D8B030D-6E8A-4147-A177-3AD203B41FA5}">
                      <a16:colId xmlns:a16="http://schemas.microsoft.com/office/drawing/2014/main" xmlns="" val="20001"/>
                    </a:ext>
                  </a:extLst>
                </a:gridCol>
                <a:gridCol w="727200">
                  <a:extLst>
                    <a:ext uri="{9D8B030D-6E8A-4147-A177-3AD203B41FA5}">
                      <a16:colId xmlns:a16="http://schemas.microsoft.com/office/drawing/2014/main" xmlns="" val="20002"/>
                    </a:ext>
                  </a:extLst>
                </a:gridCol>
                <a:gridCol w="727200">
                  <a:extLst>
                    <a:ext uri="{9D8B030D-6E8A-4147-A177-3AD203B41FA5}">
                      <a16:colId xmlns:a16="http://schemas.microsoft.com/office/drawing/2014/main" xmlns="" val="20003"/>
                    </a:ext>
                  </a:extLst>
                </a:gridCol>
                <a:gridCol w="529200">
                  <a:extLst>
                    <a:ext uri="{9D8B030D-6E8A-4147-A177-3AD203B41FA5}">
                      <a16:colId xmlns:a16="http://schemas.microsoft.com/office/drawing/2014/main" xmlns="" val="20004"/>
                    </a:ext>
                  </a:extLst>
                </a:gridCol>
                <a:gridCol w="5173200">
                  <a:extLst>
                    <a:ext uri="{9D8B030D-6E8A-4147-A177-3AD203B41FA5}">
                      <a16:colId xmlns:a16="http://schemas.microsoft.com/office/drawing/2014/main" xmlns="" val="20005"/>
                    </a:ext>
                  </a:extLst>
                </a:gridCol>
              </a:tblGrid>
              <a:tr h="30480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音順</a:t>
                      </a:r>
                      <a:endPar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アサヒグループホールディングス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味の素</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トンあたりの排出量を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アスクル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排出量をゼロ</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％削減。この目標は購入した製品・サービスと上流輸送をカバー</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kumimoji="1" lang="en-US" altLang="ja-JP" sz="13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konzal</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ウェイストボックス</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エコ・プラン</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エコワークス</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SCSK</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エヌ・ティ・ティ・データ</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NTT</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ドコモ</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大川印刷</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4">
                  <a:txBody>
                    <a:bodyPr/>
                    <a:lstStyle/>
                    <a:p>
                      <a:pPr algn="ctr"/>
                      <a:r>
                        <a:rPr kumimoji="1" lang="zh-TW"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小野薬品工業</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spTree>
    <p:extLst>
      <p:ext uri="{BB962C8B-B14F-4D97-AF65-F5344CB8AC3E}">
        <p14:creationId xmlns:p14="http://schemas.microsoft.com/office/powerpoint/2010/main" val="3258507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2/12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1839973838"/>
              </p:ext>
            </p:extLst>
          </p:nvPr>
        </p:nvGraphicFramePr>
        <p:xfrm>
          <a:off x="418795" y="1211688"/>
          <a:ext cx="9806615" cy="592836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096"/>
                <a:gridCol w="630700">
                  <a:extLst>
                    <a:ext uri="{9D8B030D-6E8A-4147-A177-3AD203B41FA5}">
                      <a16:colId xmlns:a16="http://schemas.microsoft.com/office/drawing/2014/main" xmlns="" val="20001"/>
                    </a:ext>
                  </a:extLst>
                </a:gridCol>
                <a:gridCol w="727953">
                  <a:extLst>
                    <a:ext uri="{9D8B030D-6E8A-4147-A177-3AD203B41FA5}">
                      <a16:colId xmlns:a16="http://schemas.microsoft.com/office/drawing/2014/main" xmlns="" val="20002"/>
                    </a:ext>
                  </a:extLst>
                </a:gridCol>
                <a:gridCol w="727872">
                  <a:extLst>
                    <a:ext uri="{9D8B030D-6E8A-4147-A177-3AD203B41FA5}">
                      <a16:colId xmlns:a16="http://schemas.microsoft.com/office/drawing/2014/main" xmlns="" val="20003"/>
                    </a:ext>
                  </a:extLst>
                </a:gridCol>
                <a:gridCol w="529589">
                  <a:extLst>
                    <a:ext uri="{9D8B030D-6E8A-4147-A177-3AD203B41FA5}">
                      <a16:colId xmlns:a16="http://schemas.microsoft.com/office/drawing/2014/main" xmlns="" val="20004"/>
                    </a:ext>
                  </a:extLst>
                </a:gridCol>
                <a:gridCol w="5174278">
                  <a:extLst>
                    <a:ext uri="{9D8B030D-6E8A-4147-A177-3AD203B41FA5}">
                      <a16:colId xmlns:a16="http://schemas.microsoft.com/office/drawing/2014/main" xmlns="" val="20005"/>
                    </a:ext>
                  </a:extLst>
                </a:gridCol>
              </a:tblGrid>
              <a:tr h="24233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加山興業</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河田フェザー</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協発工業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キリン</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HD</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ゲットイット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コマニー</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購入した製品・サービスの排出量の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％に相当するサプライヤーに科学に基づく削減目標を策定</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榊原工業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参天製薬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購入した製品・サービスからの排出量を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ジェネックス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購入した製品・サービスの排出量の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％に相当するサプライヤーに科学に基づく削減目標を策定</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塩野義製薬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46.2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購入した製品・サービスからの排出量を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ソニー</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販売した製品の使用をカバーする排出量を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購入した製品・サービスの排出量の</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％に相当するサプライヤーに科学に基づく削減目標を策定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テキスト ボックス 7"/>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7437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3/12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647953869"/>
              </p:ext>
            </p:extLst>
          </p:nvPr>
        </p:nvGraphicFramePr>
        <p:xfrm>
          <a:off x="419491" y="1214002"/>
          <a:ext cx="9805919" cy="601980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195"/>
                <a:gridCol w="630000">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18757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ソフトバンク</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3">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武田薬品</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購入した製品・サービス、資本財、上流輸送の排出量の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％に相当するサプライヤーに科学に基づく削減目標を策定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タニハタ</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デジタルグリッド</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東急不動産</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ホールディングス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購入した製品・サービス、資本財、販売した製品の使用からの排出量を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日本ウエストン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日本電気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に含まれない燃料及びエネルギー活動、販売した製品の使用からの排出量を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ネイチャーズウェイ</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浜田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Value</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Frontier</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日立製作所</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富士凸版印刷</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まち未来製作所</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テキスト ボックス 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64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が削減対象とする排出量</a:t>
            </a:r>
            <a:endParaRPr kumimoji="1" lang="ja-JP" altLang="en-US" dirty="0"/>
          </a:p>
        </p:txBody>
      </p:sp>
      <p:sp>
        <p:nvSpPr>
          <p:cNvPr id="3" name="コンテンツ プレースホルダー 2"/>
          <p:cNvSpPr>
            <a:spLocks noGrp="1"/>
          </p:cNvSpPr>
          <p:nvPr>
            <p:ph sz="quarter" idx="12"/>
          </p:nvPr>
        </p:nvSpPr>
        <p:spPr>
          <a:xfrm>
            <a:off x="161925" y="1110920"/>
            <a:ext cx="10367963" cy="1327438"/>
          </a:xfrm>
        </p:spPr>
        <p:txBody>
          <a:bodyPr/>
          <a:lstStyle/>
          <a:p>
            <a:pPr>
              <a:buClr>
                <a:schemeClr val="tx1"/>
              </a:buClr>
            </a:pPr>
            <a:r>
              <a:rPr lang="ja-JP" altLang="en-US" b="1" dirty="0" smtClean="0">
                <a:solidFill>
                  <a:srgbClr val="FF0000"/>
                </a:solidFill>
              </a:rPr>
              <a:t>サプライチェーン排出量</a:t>
            </a:r>
            <a:r>
              <a:rPr lang="ja-JP" altLang="en-US" dirty="0" smtClean="0"/>
              <a:t>（事業者自らの排出だけでなく、事業活動に関係するあらゆる排出を合計した排出量）の削減が、</a:t>
            </a:r>
            <a:r>
              <a:rPr lang="en-US" altLang="ja-JP" dirty="0" smtClean="0"/>
              <a:t>SBT</a:t>
            </a:r>
            <a:r>
              <a:rPr lang="ja-JP" altLang="en-US" dirty="0" smtClean="0"/>
              <a:t>では求められる</a:t>
            </a:r>
            <a:endParaRPr lang="en-US" altLang="ja-JP" dirty="0" smtClean="0"/>
          </a:p>
          <a:p>
            <a:r>
              <a:rPr lang="ja-JP" altLang="en-US" dirty="0" smtClean="0"/>
              <a:t>サプライチェーン排出量＝</a:t>
            </a:r>
            <a:r>
              <a:rPr lang="en-US" altLang="ja-JP" b="1" dirty="0">
                <a:solidFill>
                  <a:srgbClr val="0070C0"/>
                </a:solidFill>
              </a:rPr>
              <a:t>Scope1</a:t>
            </a:r>
            <a:r>
              <a:rPr lang="ja-JP" altLang="en-US" b="1" dirty="0">
                <a:solidFill>
                  <a:srgbClr val="0070C0"/>
                </a:solidFill>
              </a:rPr>
              <a:t>排出量</a:t>
            </a:r>
            <a:r>
              <a:rPr lang="ja-JP" altLang="en-US" b="1" dirty="0"/>
              <a:t>＋</a:t>
            </a:r>
            <a:r>
              <a:rPr lang="en-US" altLang="ja-JP" b="1" dirty="0">
                <a:solidFill>
                  <a:srgbClr val="FF33CC"/>
                </a:solidFill>
              </a:rPr>
              <a:t>Scope2</a:t>
            </a:r>
            <a:r>
              <a:rPr lang="ja-JP" altLang="en-US" b="1" dirty="0">
                <a:solidFill>
                  <a:srgbClr val="FF33CC"/>
                </a:solidFill>
              </a:rPr>
              <a:t>排出量</a:t>
            </a:r>
            <a:r>
              <a:rPr lang="ja-JP" altLang="en-US" b="1" dirty="0"/>
              <a:t>＋</a:t>
            </a:r>
            <a:r>
              <a:rPr lang="en-US" altLang="ja-JP" b="1" dirty="0">
                <a:solidFill>
                  <a:srgbClr val="009900"/>
                </a:solidFill>
              </a:rPr>
              <a:t>Scope3</a:t>
            </a:r>
            <a:r>
              <a:rPr lang="ja-JP" altLang="en-US" b="1" dirty="0" smtClean="0">
                <a:solidFill>
                  <a:srgbClr val="009900"/>
                </a:solidFill>
              </a:rPr>
              <a:t>排出量</a:t>
            </a:r>
            <a:endParaRPr lang="en-US" altLang="ja-JP" b="1" dirty="0">
              <a:solidFill>
                <a:srgbClr val="009900"/>
              </a:solidFill>
            </a:endParaRPr>
          </a:p>
        </p:txBody>
      </p:sp>
      <p:sp>
        <p:nvSpPr>
          <p:cNvPr id="10" name="テキスト ボックス 9"/>
          <p:cNvSpPr txBox="1"/>
          <p:nvPr/>
        </p:nvSpPr>
        <p:spPr>
          <a:xfrm>
            <a:off x="561368" y="6000322"/>
            <a:ext cx="9575355" cy="1015663"/>
          </a:xfrm>
          <a:prstGeom prst="rect">
            <a:avLst/>
          </a:prstGeom>
          <a:noFill/>
        </p:spPr>
        <p:txBody>
          <a:bodyPr wrap="square" rtlCol="0" anchor="t">
            <a:spAutoFit/>
          </a:bodyPr>
          <a:lstStyle/>
          <a:p>
            <a:r>
              <a:rPr lang="en-US" altLang="ja-JP" sz="2000" b="1" dirty="0" smtClean="0">
                <a:solidFill>
                  <a:srgbClr val="0066CC"/>
                </a:solidFill>
                <a:latin typeface="Meiryo UI" panose="020B0604030504040204" pitchFamily="50" charset="-128"/>
                <a:ea typeface="Meiryo UI" panose="020B0604030504040204" pitchFamily="50" charset="-128"/>
              </a:rPr>
              <a:t>Scope1</a:t>
            </a:r>
            <a:r>
              <a:rPr lang="ja-JP" altLang="en-US" sz="2000" b="1" dirty="0" smtClean="0">
                <a:solidFill>
                  <a:srgbClr val="0066CC"/>
                </a:solidFill>
                <a:latin typeface="Meiryo UI" panose="020B0604030504040204" pitchFamily="50" charset="-128"/>
                <a:ea typeface="Meiryo UI" panose="020B0604030504040204" pitchFamily="50" charset="-128"/>
              </a:rPr>
              <a:t>：</a:t>
            </a:r>
            <a:r>
              <a:rPr lang="ja-JP" altLang="en-US" sz="2000" b="1" dirty="0">
                <a:solidFill>
                  <a:srgbClr val="0066CC"/>
                </a:solidFill>
                <a:latin typeface="Meiryo UI" panose="020B0604030504040204" pitchFamily="50" charset="-128"/>
                <a:ea typeface="Meiryo UI" panose="020B0604030504040204" pitchFamily="50" charset="-128"/>
              </a:rPr>
              <a:t>事</a:t>
            </a:r>
            <a:r>
              <a:rPr lang="ja-JP" altLang="en-US" sz="2000" b="1" dirty="0" smtClean="0">
                <a:solidFill>
                  <a:srgbClr val="0066CC"/>
                </a:solidFill>
                <a:latin typeface="Meiryo UI" panose="020B0604030504040204" pitchFamily="50" charset="-128"/>
                <a:ea typeface="Meiryo UI" panose="020B0604030504040204" pitchFamily="50" charset="-128"/>
              </a:rPr>
              <a:t>業者自らによる温室効果ガスの直接排出</a:t>
            </a:r>
            <a:r>
              <a:rPr lang="en-US" altLang="ja-JP" sz="2000" b="1" dirty="0" smtClean="0">
                <a:solidFill>
                  <a:srgbClr val="0066CC"/>
                </a:solidFill>
                <a:latin typeface="Meiryo UI" panose="020B0604030504040204" pitchFamily="50" charset="-128"/>
                <a:ea typeface="Meiryo UI" panose="020B0604030504040204" pitchFamily="50" charset="-128"/>
              </a:rPr>
              <a:t>(</a:t>
            </a:r>
            <a:r>
              <a:rPr lang="ja-JP" altLang="en-US" sz="2000" b="1" dirty="0" smtClean="0">
                <a:solidFill>
                  <a:srgbClr val="0066CC"/>
                </a:solidFill>
                <a:latin typeface="Meiryo UI" panose="020B0604030504040204" pitchFamily="50" charset="-128"/>
                <a:ea typeface="Meiryo UI" panose="020B0604030504040204" pitchFamily="50" charset="-128"/>
              </a:rPr>
              <a:t>燃料の燃焼、工業プロセス</a:t>
            </a:r>
            <a:r>
              <a:rPr lang="en-US" altLang="ja-JP" sz="2000" b="1" dirty="0" smtClean="0">
                <a:solidFill>
                  <a:srgbClr val="0066CC"/>
                </a:solidFill>
                <a:latin typeface="Meiryo UI" panose="020B0604030504040204" pitchFamily="50" charset="-128"/>
                <a:ea typeface="Meiryo UI" panose="020B0604030504040204" pitchFamily="50" charset="-128"/>
              </a:rPr>
              <a:t>)</a:t>
            </a:r>
          </a:p>
          <a:p>
            <a:r>
              <a:rPr lang="en-US" altLang="ja-JP" sz="2000" b="1" dirty="0" smtClean="0">
                <a:solidFill>
                  <a:srgbClr val="FF33CC"/>
                </a:solidFill>
                <a:latin typeface="Meiryo UI" panose="020B0604030504040204" pitchFamily="50" charset="-128"/>
                <a:ea typeface="Meiryo UI" panose="020B0604030504040204" pitchFamily="50" charset="-128"/>
              </a:rPr>
              <a:t>Scope2 :</a:t>
            </a:r>
            <a:r>
              <a:rPr lang="ja-JP" altLang="en-US" sz="2000" b="1" dirty="0">
                <a:solidFill>
                  <a:srgbClr val="FF33CC"/>
                </a:solidFill>
                <a:latin typeface="Meiryo UI" panose="020B0604030504040204" pitchFamily="50" charset="-128"/>
                <a:ea typeface="Meiryo UI" panose="020B0604030504040204" pitchFamily="50" charset="-128"/>
              </a:rPr>
              <a:t> </a:t>
            </a:r>
            <a:r>
              <a:rPr lang="ja-JP" altLang="en-US" sz="2000" b="1" dirty="0" smtClean="0">
                <a:solidFill>
                  <a:srgbClr val="FF33CC"/>
                </a:solidFill>
                <a:latin typeface="Meiryo UI" panose="020B0604030504040204" pitchFamily="50" charset="-128"/>
                <a:ea typeface="Meiryo UI" panose="020B0604030504040204" pitchFamily="50" charset="-128"/>
              </a:rPr>
              <a:t>他社から供給された電気、熱・蒸気の使用に伴う間接排出</a:t>
            </a:r>
            <a:endParaRPr lang="en-US" altLang="ja-JP" sz="2000" b="1" dirty="0" smtClean="0">
              <a:solidFill>
                <a:srgbClr val="FF33CC"/>
              </a:solidFill>
              <a:latin typeface="Meiryo UI" panose="020B0604030504040204" pitchFamily="50" charset="-128"/>
              <a:ea typeface="Meiryo UI" panose="020B0604030504040204" pitchFamily="50" charset="-128"/>
            </a:endParaRPr>
          </a:p>
          <a:p>
            <a:r>
              <a:rPr lang="en-US" altLang="ja-JP" sz="2000" b="1" dirty="0" smtClean="0">
                <a:solidFill>
                  <a:srgbClr val="009900"/>
                </a:solidFill>
                <a:latin typeface="Meiryo UI" panose="020B0604030504040204" pitchFamily="50" charset="-128"/>
                <a:ea typeface="Meiryo UI" panose="020B0604030504040204" pitchFamily="50" charset="-128"/>
              </a:rPr>
              <a:t>Scope3 : Scope1</a:t>
            </a:r>
            <a:r>
              <a:rPr lang="ja-JP" altLang="en-US" sz="2000" b="1" dirty="0" err="1" smtClean="0">
                <a:solidFill>
                  <a:srgbClr val="009900"/>
                </a:solidFill>
                <a:latin typeface="Meiryo UI" panose="020B0604030504040204" pitchFamily="50" charset="-128"/>
                <a:ea typeface="Meiryo UI" panose="020B0604030504040204" pitchFamily="50" charset="-128"/>
              </a:rPr>
              <a:t>、</a:t>
            </a:r>
            <a:r>
              <a:rPr lang="en-US" altLang="ja-JP" sz="2000" b="1" dirty="0" smtClean="0">
                <a:solidFill>
                  <a:srgbClr val="009900"/>
                </a:solidFill>
                <a:latin typeface="Meiryo UI" panose="020B0604030504040204" pitchFamily="50" charset="-128"/>
                <a:ea typeface="Meiryo UI" panose="020B0604030504040204" pitchFamily="50" charset="-128"/>
              </a:rPr>
              <a:t>Scope2</a:t>
            </a:r>
            <a:r>
              <a:rPr lang="ja-JP" altLang="en-US" sz="2000" b="1" dirty="0" smtClean="0">
                <a:solidFill>
                  <a:srgbClr val="009900"/>
                </a:solidFill>
                <a:latin typeface="Meiryo UI" panose="020B0604030504040204" pitchFamily="50" charset="-128"/>
                <a:ea typeface="Meiryo UI" panose="020B0604030504040204" pitchFamily="50" charset="-128"/>
              </a:rPr>
              <a:t>以外の間接排出</a:t>
            </a:r>
            <a:r>
              <a:rPr lang="en-US" altLang="ja-JP" sz="2000" b="1" dirty="0" smtClean="0">
                <a:solidFill>
                  <a:srgbClr val="009900"/>
                </a:solidFill>
                <a:latin typeface="Meiryo UI" panose="020B0604030504040204" pitchFamily="50" charset="-128"/>
                <a:ea typeface="Meiryo UI" panose="020B0604030504040204" pitchFamily="50" charset="-128"/>
              </a:rPr>
              <a:t>(</a:t>
            </a:r>
            <a:r>
              <a:rPr lang="ja-JP" altLang="en-US" sz="2000" b="1" dirty="0" smtClean="0">
                <a:solidFill>
                  <a:srgbClr val="009900"/>
                </a:solidFill>
                <a:latin typeface="Meiryo UI" panose="020B0604030504040204" pitchFamily="50" charset="-128"/>
                <a:ea typeface="Meiryo UI" panose="020B0604030504040204" pitchFamily="50" charset="-128"/>
              </a:rPr>
              <a:t>事業者の活動に関連する他社の排出</a:t>
            </a:r>
            <a:r>
              <a:rPr lang="en-US" altLang="ja-JP" sz="2000" b="1" dirty="0" smtClean="0">
                <a:solidFill>
                  <a:srgbClr val="009900"/>
                </a:solidFill>
                <a:latin typeface="Meiryo UI" panose="020B0604030504040204" pitchFamily="50" charset="-128"/>
                <a:ea typeface="Meiryo UI" panose="020B0604030504040204" pitchFamily="50" charset="-128"/>
              </a:rPr>
              <a:t>)</a:t>
            </a:r>
          </a:p>
        </p:txBody>
      </p:sp>
      <p:pic>
        <p:nvPicPr>
          <p:cNvPr id="11" name="図 10"/>
          <p:cNvPicPr>
            <a:picLocks noChangeAspect="1"/>
          </p:cNvPicPr>
          <p:nvPr/>
        </p:nvPicPr>
        <p:blipFill>
          <a:blip r:embed="rId2"/>
          <a:stretch>
            <a:fillRect/>
          </a:stretch>
        </p:blipFill>
        <p:spPr>
          <a:xfrm>
            <a:off x="573404" y="2921336"/>
            <a:ext cx="9563319" cy="2697775"/>
          </a:xfrm>
          <a:prstGeom prst="rect">
            <a:avLst/>
          </a:prstGeom>
        </p:spPr>
      </p:pic>
      <p:sp>
        <p:nvSpPr>
          <p:cNvPr id="12" name="テキスト ボックス 11"/>
          <p:cNvSpPr txBox="1"/>
          <p:nvPr/>
        </p:nvSpPr>
        <p:spPr>
          <a:xfrm>
            <a:off x="530527" y="5585632"/>
            <a:ext cx="2806727" cy="253916"/>
          </a:xfrm>
          <a:prstGeom prst="rect">
            <a:avLst/>
          </a:prstGeom>
          <a:noFill/>
        </p:spPr>
        <p:txBody>
          <a:bodyPr wrap="square" rtlCol="0">
            <a:spAutoFit/>
          </a:bodyPr>
          <a:lstStyle/>
          <a:p>
            <a:pPr defTabSz="914400" fontAlgn="base">
              <a:spcBef>
                <a:spcPct val="0"/>
              </a:spcBef>
              <a:spcAft>
                <a:spcPct val="0"/>
              </a:spcAft>
            </a:pPr>
            <a:r>
              <a:rPr lang="ja-JP" altLang="en-US" sz="1050" dirty="0" smtClean="0">
                <a:solidFill>
                  <a:prstClr val="black"/>
                </a:solidFill>
                <a:latin typeface="Segoe UI"/>
              </a:rPr>
              <a:t>○の数字は</a:t>
            </a:r>
            <a:r>
              <a:rPr lang="en-US" altLang="ja-JP" sz="1050" dirty="0" smtClean="0">
                <a:solidFill>
                  <a:prstClr val="black"/>
                </a:solidFill>
                <a:latin typeface="Segoe UI"/>
              </a:rPr>
              <a:t>Scope</a:t>
            </a:r>
            <a:r>
              <a:rPr lang="ja-JP" altLang="en-US" sz="1050" dirty="0" smtClean="0">
                <a:solidFill>
                  <a:prstClr val="black"/>
                </a:solidFill>
                <a:latin typeface="Segoe UI"/>
              </a:rPr>
              <a:t>３のカテゴリ</a:t>
            </a:r>
          </a:p>
        </p:txBody>
      </p:sp>
    </p:spTree>
    <p:extLst>
      <p:ext uri="{BB962C8B-B14F-4D97-AF65-F5344CB8AC3E}">
        <p14:creationId xmlns:p14="http://schemas.microsoft.com/office/powerpoint/2010/main" val="2712702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4/12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2366459573"/>
              </p:ext>
            </p:extLst>
          </p:nvPr>
        </p:nvGraphicFramePr>
        <p:xfrm>
          <a:off x="419492" y="1216316"/>
          <a:ext cx="9805918" cy="571500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194"/>
                <a:gridCol w="630000">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47047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rowSpan="3">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丸井</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n-ea"/>
                          <a:ea typeface="+mn-ea"/>
                          <a:cs typeface="Meiryo UI" panose="020B0604030504040204" pitchFamily="50" charset="-128"/>
                        </a:rPr>
                        <a:t>水上印刷</a:t>
                      </a:r>
                      <a:endParaRPr kumimoji="1" lang="ja-JP" altLang="en-US" sz="1400" dirty="0">
                        <a:solidFill>
                          <a:schemeClr val="tx1"/>
                        </a:solidFill>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n-ea"/>
                          <a:ea typeface="+mn-ea"/>
                          <a:cs typeface="Meiryo UI" panose="020B0604030504040204" pitchFamily="50" charset="-128"/>
                        </a:rPr>
                        <a:t>都田建設</a:t>
                      </a:r>
                      <a:endParaRPr kumimoji="1" lang="ja-JP" altLang="en-US" sz="1400" dirty="0">
                        <a:solidFill>
                          <a:schemeClr val="tx1"/>
                        </a:solidFill>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n-ea"/>
                          <a:ea typeface="+mn-ea"/>
                          <a:cs typeface="Meiryo UI" panose="020B0604030504040204" pitchFamily="50" charset="-128"/>
                        </a:rPr>
                        <a:t>八洲建設</a:t>
                      </a:r>
                      <a:endParaRPr kumimoji="1" lang="ja-JP" altLang="en-US" sz="1400" dirty="0">
                        <a:solidFill>
                          <a:schemeClr val="tx1"/>
                        </a:solidFill>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n-ea"/>
                          <a:ea typeface="+mn-ea"/>
                          <a:cs typeface="Meiryo UI" panose="020B0604030504040204" pitchFamily="50" charset="-128"/>
                        </a:rPr>
                        <a:t>ユタコロジー</a:t>
                      </a:r>
                      <a:endParaRPr kumimoji="1" lang="ja-JP" altLang="en-US" sz="1400" dirty="0">
                        <a:solidFill>
                          <a:schemeClr val="tx1"/>
                        </a:solidFill>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solidFill>
                            <a:schemeClr val="tx1"/>
                          </a:solidFill>
                          <a:latin typeface="+mn-ea"/>
                          <a:ea typeface="+mn-ea"/>
                          <a:cs typeface="Meiryo UI" panose="020B0604030504040204" pitchFamily="50" charset="-128"/>
                        </a:rPr>
                        <a:t>リコー</a:t>
                      </a:r>
                      <a:endParaRPr kumimoji="1" lang="ja-JP" altLang="en-US" sz="1400" dirty="0">
                        <a:solidFill>
                          <a:schemeClr val="tx1"/>
                        </a:solidFill>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3</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2015</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smtClean="0">
                          <a:solidFill>
                            <a:schemeClr val="tx1"/>
                          </a:solidFill>
                          <a:latin typeface="+mn-ea"/>
                          <a:ea typeface="+mn-ea"/>
                        </a:rPr>
                        <a:t>総量</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購入した製品、輸送、販売した製品の使用による排出量を</a:t>
                      </a:r>
                      <a:r>
                        <a:rPr lang="en-US" altLang="ja-JP" sz="1100" dirty="0" smtClean="0">
                          <a:solidFill>
                            <a:schemeClr val="tx1"/>
                          </a:solidFill>
                          <a:latin typeface="+mn-ea"/>
                          <a:ea typeface="+mn-ea"/>
                        </a:rPr>
                        <a:t>20</a:t>
                      </a:r>
                      <a:r>
                        <a:rPr lang="ja-JP" altLang="en-US" sz="1100" dirty="0" smtClean="0">
                          <a:solidFill>
                            <a:schemeClr val="tx1"/>
                          </a:solidFill>
                          <a:latin typeface="+mn-ea"/>
                          <a:ea typeface="+mn-ea"/>
                        </a:rPr>
                        <a:t>％削減</a:t>
                      </a:r>
                      <a:endParaRPr lang="ja-JP" altLang="en-US" sz="11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200" dirty="0" smtClean="0">
                          <a:solidFill>
                            <a:schemeClr val="tx1"/>
                          </a:solidFill>
                          <a:latin typeface="+mn-ea"/>
                          <a:ea typeface="+mn-ea"/>
                          <a:cs typeface="Meiryo UI" panose="020B0604030504040204" pitchFamily="50" charset="-128"/>
                        </a:rPr>
                        <a:t>りさいくる</a:t>
                      </a:r>
                      <a:r>
                        <a:rPr kumimoji="1" lang="en-US" altLang="ja-JP" sz="1200" dirty="0" smtClean="0">
                          <a:solidFill>
                            <a:schemeClr val="tx1"/>
                          </a:solidFill>
                          <a:latin typeface="+mn-ea"/>
                          <a:ea typeface="+mn-ea"/>
                          <a:cs typeface="Meiryo UI" panose="020B0604030504040204" pitchFamily="50" charset="-128"/>
                        </a:rPr>
                        <a:t>inn</a:t>
                      </a:r>
                      <a:r>
                        <a:rPr kumimoji="1" lang="ja-JP" altLang="en-US" sz="1200" dirty="0" smtClean="0">
                          <a:solidFill>
                            <a:schemeClr val="tx1"/>
                          </a:solidFill>
                          <a:latin typeface="+mn-ea"/>
                          <a:ea typeface="+mn-ea"/>
                          <a:cs typeface="Meiryo UI" panose="020B0604030504040204" pitchFamily="50" charset="-128"/>
                        </a:rPr>
                        <a:t>京都</a:t>
                      </a:r>
                      <a:endParaRPr kumimoji="1" lang="ja-JP" altLang="en-US" sz="1200" dirty="0">
                        <a:solidFill>
                          <a:schemeClr val="tx1"/>
                        </a:solidFill>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1+2</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2018</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smtClean="0">
                          <a:solidFill>
                            <a:schemeClr val="tx1"/>
                          </a:solidFill>
                          <a:latin typeface="+mn-ea"/>
                          <a:ea typeface="+mn-ea"/>
                        </a:rPr>
                        <a:t>総量</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50</a:t>
                      </a:r>
                      <a:r>
                        <a:rPr lang="ja-JP" altLang="en-US" sz="1100" dirty="0" smtClean="0">
                          <a:solidFill>
                            <a:schemeClr val="tx1"/>
                          </a:solidFill>
                          <a:latin typeface="+mn-ea"/>
                          <a:ea typeface="+mn-ea"/>
                        </a:rPr>
                        <a:t>％削減</a:t>
                      </a:r>
                      <a:endParaRPr lang="ja-JP" altLang="en-US" sz="11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en-US" altLang="ja-JP" sz="1400" dirty="0" smtClean="0">
                          <a:solidFill>
                            <a:schemeClr val="tx1"/>
                          </a:solidFill>
                          <a:latin typeface="+mn-ea"/>
                          <a:ea typeface="+mn-ea"/>
                          <a:cs typeface="Meiryo UI" panose="020B0604030504040204" pitchFamily="50" charset="-128"/>
                        </a:rPr>
                        <a:t>YKK</a:t>
                      </a:r>
                      <a:endParaRPr kumimoji="1" lang="ja-JP" altLang="en-US" sz="1400" dirty="0">
                        <a:solidFill>
                          <a:schemeClr val="tx1"/>
                        </a:solidFill>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1+2</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2018</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smtClean="0">
                          <a:solidFill>
                            <a:schemeClr val="tx1"/>
                          </a:solidFill>
                          <a:latin typeface="+mn-ea"/>
                          <a:ea typeface="+mn-ea"/>
                        </a:rPr>
                        <a:t>総量</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50%</a:t>
                      </a:r>
                      <a:r>
                        <a:rPr lang="ja-JP" altLang="en-US" sz="1100" dirty="0" smtClean="0">
                          <a:solidFill>
                            <a:schemeClr val="tx1"/>
                          </a:solidFill>
                          <a:latin typeface="+mn-ea"/>
                          <a:ea typeface="+mn-ea"/>
                        </a:rPr>
                        <a:t>削減</a:t>
                      </a:r>
                      <a:endParaRPr lang="ja-JP" altLang="en-US" sz="11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3</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2018</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smtClean="0">
                          <a:solidFill>
                            <a:schemeClr val="tx1"/>
                          </a:solidFill>
                          <a:latin typeface="+mn-ea"/>
                          <a:ea typeface="+mn-ea"/>
                        </a:rPr>
                        <a:t>総量</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30%</a:t>
                      </a:r>
                      <a:r>
                        <a:rPr lang="ja-JP" altLang="en-US" sz="1100" dirty="0" smtClean="0">
                          <a:solidFill>
                            <a:schemeClr val="tx1"/>
                          </a:solidFill>
                          <a:latin typeface="+mn-ea"/>
                          <a:ea typeface="+mn-ea"/>
                        </a:rPr>
                        <a:t>削減</a:t>
                      </a:r>
                      <a:endParaRPr lang="ja-JP" altLang="en-US" sz="11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アシックス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製品あたりの、購入した製品・サービスと販売した製品の廃棄からの排出量を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marL="0" algn="ctr" defTabSz="914400" rtl="0" eaLnBrk="1" latinLnBrk="0" hangingPunct="1"/>
                      <a:r>
                        <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安藤・間</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marL="0" algn="ctr" defTabSz="914400" rtl="0" eaLnBrk="1" latinLnBrk="0" hangingPunct="1"/>
                      <a:endPar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購入した製品・サービス、販売した製品の使用による排出量を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algn="ctr" defTabSz="914400" rtl="0" eaLnBrk="1" latinLnBrk="0" hangingPunct="1"/>
                      <a:r>
                        <a:rPr kumimoji="1" lang="en-US" altLang="ja-JP"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OSW</a:t>
                      </a:r>
                      <a:endPar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marL="0" algn="ctr" defTabSz="914400" rtl="0" eaLnBrk="1" latinLnBrk="0" hangingPunct="1"/>
                      <a:r>
                        <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カシオ計算機</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marL="0" algn="ctr" defTabSz="914400" rtl="0" eaLnBrk="1" latinLnBrk="0" hangingPunct="1"/>
                      <a:endPar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購入した商品・サービス、販売した製品の使用による排出を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テキスト ボックス 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23764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5/12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1873503200"/>
              </p:ext>
            </p:extLst>
          </p:nvPr>
        </p:nvGraphicFramePr>
        <p:xfrm>
          <a:off x="419492" y="1216316"/>
          <a:ext cx="9805918" cy="598932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194"/>
                <a:gridCol w="630000">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47047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216000">
                <a:tc rowSpan="2">
                  <a:txBody>
                    <a:bodyPr/>
                    <a:lstStyle/>
                    <a:p>
                      <a:pPr marL="0" algn="ctr" defTabSz="914400" rtl="0" eaLnBrk="1" latinLnBrk="0" hangingPunct="1"/>
                      <a:r>
                        <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コーセー</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marL="0" algn="ctr" defTabSz="914400" rtl="0" eaLnBrk="1" latinLnBrk="0" hangingPunct="1"/>
                      <a:endPar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熊谷組</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rowSpan="2">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フロント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リテイリング</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rowSpan="4">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清水建設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シャープ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販売した製品の使用からの排出量を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rowSpan="2">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SCREEN</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ホールディングス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販売した製品の使用からの排出量を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rowSpan="3">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住友電気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工業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間接使用による排出量を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積水ハウス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販売した製品の使用による排出量を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セコム</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テキスト ボックス 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014862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6/12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2053734750"/>
              </p:ext>
            </p:extLst>
          </p:nvPr>
        </p:nvGraphicFramePr>
        <p:xfrm>
          <a:off x="419492" y="1216316"/>
          <a:ext cx="9805918" cy="556260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194"/>
                <a:gridCol w="630000">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47047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第一三共</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2020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購入金額の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排出削減を設定</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トレーディング</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大富運輸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4">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大和ハウス</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工業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販売した製品の使用による床面積当たりの排出量を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販売した製品の使用による排出量を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購入先サプライヤーの</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目標を設定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高砂香料</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高砂</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熱学工業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TIS</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テルモ</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売上当たりの原単位を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3">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TOTO</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間接使用による排出量を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テキスト ボックス 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78825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7/12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780376850"/>
              </p:ext>
            </p:extLst>
          </p:nvPr>
        </p:nvGraphicFramePr>
        <p:xfrm>
          <a:off x="415197" y="1216316"/>
          <a:ext cx="9806398" cy="589788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096"/>
                <a:gridCol w="630578">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30790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rowSpan="3">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東急建設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2050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東芝</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販売したエネルギー供給製品・サービスの使用による排出量を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％削減、販売したエネルギー消費製品・サービスの使用による排出量を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日清食品</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ホールディングス</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日新電機</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日本電信</a:t>
                      </a:r>
                      <a:endParaRPr kumimoji="1" lang="en-US" altLang="ja-JP" sz="1400" b="0" kern="1200" dirty="0" smtClean="0">
                        <a:solidFill>
                          <a:schemeClr val="tx1"/>
                        </a:solidFill>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電話</a:t>
                      </a:r>
                      <a:endParaRPr kumimoji="1" lang="en-US" altLang="ja-JP" sz="1400" b="0" kern="1200" dirty="0" smtClean="0">
                        <a:solidFill>
                          <a:schemeClr val="tx1"/>
                        </a:solidFill>
                        <a:latin typeface="Meiryo UI" pitchFamily="50" charset="-128"/>
                        <a:ea typeface="Meiryo UI" pitchFamily="50" charset="-128"/>
                        <a:cs typeface="Meiryo UI"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2018</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30</a:t>
                      </a:r>
                      <a:r>
                        <a:rPr lang="ja-JP" altLang="en-US" sz="1100" dirty="0" smtClean="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kern="1200" dirty="0" smtClean="0">
                        <a:solidFill>
                          <a:schemeClr val="tx1"/>
                        </a:solidFill>
                        <a:latin typeface="Meiryo UI" pitchFamily="50" charset="-128"/>
                        <a:ea typeface="Meiryo UI" pitchFamily="50" charset="-128"/>
                        <a:cs typeface="Meiryo UI"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2018</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15</a:t>
                      </a:r>
                      <a:r>
                        <a:rPr lang="ja-JP" altLang="en-US" sz="1100" dirty="0" smtClean="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野村総合</a:t>
                      </a:r>
                      <a:endParaRPr kumimoji="1" lang="en-US" altLang="ja-JP" sz="1400" b="0" kern="1200" dirty="0" smtClean="0">
                        <a:solidFill>
                          <a:schemeClr val="tx1"/>
                        </a:solidFill>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研究所</a:t>
                      </a:r>
                      <a:endParaRPr kumimoji="1" lang="en-US" altLang="ja-JP" sz="1400" b="0" kern="1200" dirty="0" smtClean="0">
                        <a:solidFill>
                          <a:schemeClr val="tx1"/>
                        </a:solidFill>
                        <a:latin typeface="Meiryo UI" pitchFamily="50" charset="-128"/>
                        <a:ea typeface="Meiryo UI" pitchFamily="50" charset="-128"/>
                        <a:cs typeface="Meiryo UI"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2013</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55</a:t>
                      </a:r>
                      <a:r>
                        <a:rPr lang="ja-JP" altLang="en-US" sz="1100" dirty="0" smtClean="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n-ea"/>
                          <a:ea typeface="+mn-ea"/>
                        </a:rPr>
                        <a:t>3</a:t>
                      </a:r>
                      <a:endParaRPr lang="ja-JP" altLang="en-US" sz="1100" dirty="0" smtClean="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2013</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出張と通勤による排出量を</a:t>
                      </a:r>
                      <a:r>
                        <a:rPr lang="en-US" altLang="ja-JP" sz="1100" dirty="0" smtClean="0">
                          <a:solidFill>
                            <a:schemeClr val="tx1"/>
                          </a:solidFill>
                          <a:latin typeface="+mn-ea"/>
                          <a:ea typeface="+mn-ea"/>
                        </a:rPr>
                        <a:t>25</a:t>
                      </a:r>
                      <a:r>
                        <a:rPr lang="ja-JP" altLang="en-US" sz="1100" dirty="0" smtClean="0">
                          <a:solidFill>
                            <a:schemeClr val="tx1"/>
                          </a:solidFill>
                          <a:latin typeface="+mn-ea"/>
                          <a:ea typeface="+mn-ea"/>
                        </a:rPr>
                        <a:t>％削減</a:t>
                      </a:r>
                      <a:endParaRPr lang="ja-JP" altLang="en-US" sz="11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3</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2023</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に相当するサプライヤーとベンダーに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目標を設定</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野村不動産ホールディングス</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購入した製品・サービスおよび販売した製品の使用による排出量を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ファミリーマート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購入した製品・サービスからの排出量を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不二製油</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テキスト ボックス 6"/>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93200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8/12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4149676008"/>
              </p:ext>
            </p:extLst>
          </p:nvPr>
        </p:nvGraphicFramePr>
        <p:xfrm>
          <a:off x="415197" y="1216316"/>
          <a:ext cx="9806398" cy="582168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096"/>
                <a:gridCol w="630578">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30790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富士フイルム</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HD</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ベネッセコーポレーション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三井不動産</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三菱地所</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明電舎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販売した製品の使用による排出量の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n-ea"/>
                          <a:ea typeface="+mn-ea"/>
                          <a:cs typeface="Meiryo UI" panose="020B0604030504040204" pitchFamily="50" charset="-128"/>
                        </a:rPr>
                        <a:t>ライオン</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n-ea"/>
                          <a:ea typeface="+mn-ea"/>
                        </a:rPr>
                        <a:t>2018</a:t>
                      </a:r>
                      <a:r>
                        <a:rPr lang="ja-JP" altLang="en-US" sz="1100" dirty="0" smtClean="0">
                          <a:solidFill>
                            <a:schemeClr val="tx1"/>
                          </a:solidFill>
                          <a:latin typeface="+mn-ea"/>
                          <a:ea typeface="+mn-ea"/>
                        </a:rPr>
                        <a:t>年</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30</a:t>
                      </a:r>
                      <a:r>
                        <a:rPr lang="ja-JP" altLang="en-US" sz="1100" dirty="0" smtClean="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200" dirty="0" smtClean="0">
                          <a:solidFill>
                            <a:schemeClr val="tx1"/>
                          </a:solidFill>
                          <a:latin typeface="+mn-ea"/>
                          <a:ea typeface="+mn-ea"/>
                          <a:cs typeface="Meiryo UI" panose="020B0604030504040204" pitchFamily="50" charset="-128"/>
                        </a:rPr>
                        <a:t>リマテック</a:t>
                      </a:r>
                      <a:endParaRPr kumimoji="1" lang="en-US" altLang="ja-JP" sz="1200" dirty="0" smtClean="0">
                        <a:solidFill>
                          <a:schemeClr val="tx1"/>
                        </a:solidFill>
                        <a:latin typeface="+mn-ea"/>
                        <a:ea typeface="+mn-ea"/>
                        <a:cs typeface="Meiryo UI" panose="020B0604030504040204" pitchFamily="50" charset="-128"/>
                      </a:endParaRPr>
                    </a:p>
                    <a:p>
                      <a:pPr algn="ctr"/>
                      <a:r>
                        <a:rPr kumimoji="1" lang="ja-JP" altLang="en-US" sz="1200" dirty="0" smtClean="0">
                          <a:solidFill>
                            <a:schemeClr val="tx1"/>
                          </a:solidFill>
                          <a:latin typeface="+mn-ea"/>
                          <a:ea typeface="+mn-ea"/>
                          <a:cs typeface="Meiryo UI" panose="020B0604030504040204" pitchFamily="50" charset="-128"/>
                        </a:rPr>
                        <a:t>ホールディングス</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n-ea"/>
                          <a:ea typeface="+mn-ea"/>
                        </a:rPr>
                        <a:t>2018</a:t>
                      </a:r>
                      <a:r>
                        <a:rPr lang="ja-JP" altLang="en-US" sz="1100" dirty="0" smtClean="0">
                          <a:solidFill>
                            <a:schemeClr val="tx1"/>
                          </a:solidFill>
                          <a:latin typeface="+mn-ea"/>
                          <a:ea typeface="+mn-ea"/>
                        </a:rPr>
                        <a:t>年</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30</a:t>
                      </a:r>
                      <a:r>
                        <a:rPr lang="ja-JP" altLang="en-US" sz="1100" dirty="0" smtClean="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200" dirty="0" smtClean="0">
                          <a:solidFill>
                            <a:schemeClr val="tx1"/>
                          </a:solidFill>
                          <a:latin typeface="+mn-ea"/>
                          <a:ea typeface="+mn-ea"/>
                          <a:cs typeface="Meiryo UI" panose="020B0604030504040204" pitchFamily="50" charset="-128"/>
                        </a:rPr>
                        <a:t>レックス</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n-ea"/>
                          <a:ea typeface="+mn-ea"/>
                        </a:rPr>
                        <a:t>2018</a:t>
                      </a:r>
                      <a:r>
                        <a:rPr lang="ja-JP" altLang="en-US" sz="1100" dirty="0" smtClean="0">
                          <a:solidFill>
                            <a:schemeClr val="tx1"/>
                          </a:solidFill>
                          <a:latin typeface="+mn-ea"/>
                          <a:ea typeface="+mn-ea"/>
                        </a:rPr>
                        <a:t>年</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30</a:t>
                      </a:r>
                      <a:r>
                        <a:rPr lang="ja-JP" altLang="en-US" sz="1100" dirty="0" smtClean="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en-US" altLang="ja-JP" sz="1400" dirty="0" smtClean="0">
                          <a:solidFill>
                            <a:schemeClr val="tx1"/>
                          </a:solidFill>
                          <a:latin typeface="+mn-ea"/>
                          <a:ea typeface="+mn-ea"/>
                          <a:cs typeface="Meiryo UI" panose="020B0604030504040204" pitchFamily="50" charset="-128"/>
                        </a:rPr>
                        <a:t>YKK AP</a:t>
                      </a:r>
                      <a:endParaRPr kumimoji="1" lang="ja-JP" altLang="en-US" sz="1400" dirty="0">
                        <a:solidFill>
                          <a:schemeClr val="tx1"/>
                        </a:solidFill>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WB2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2013</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smtClean="0">
                          <a:solidFill>
                            <a:schemeClr val="tx1"/>
                          </a:solidFill>
                          <a:latin typeface="+mn-ea"/>
                          <a:ea typeface="+mn-ea"/>
                        </a:rPr>
                        <a:t>総量</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50</a:t>
                      </a:r>
                      <a:r>
                        <a:rPr lang="ja-JP" altLang="en-US" sz="1100" dirty="0" smtClean="0">
                          <a:solidFill>
                            <a:schemeClr val="tx1"/>
                          </a:solidFill>
                          <a:latin typeface="+mn-ea"/>
                          <a:ea typeface="+mn-ea"/>
                        </a:rPr>
                        <a:t>％削減</a:t>
                      </a:r>
                      <a:endParaRPr lang="ja-JP" altLang="en-US" sz="11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3</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2013</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smtClean="0">
                          <a:solidFill>
                            <a:schemeClr val="tx1"/>
                          </a:solidFill>
                          <a:latin typeface="+mn-ea"/>
                          <a:ea typeface="+mn-ea"/>
                        </a:rPr>
                        <a:t>総量</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30</a:t>
                      </a:r>
                      <a:r>
                        <a:rPr lang="ja-JP" altLang="en-US" sz="1100" dirty="0" smtClean="0">
                          <a:solidFill>
                            <a:schemeClr val="tx1"/>
                          </a:solidFill>
                          <a:latin typeface="+mn-ea"/>
                          <a:ea typeface="+mn-ea"/>
                        </a:rPr>
                        <a:t>％削減</a:t>
                      </a:r>
                      <a:endParaRPr lang="ja-JP" altLang="en-US" sz="110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アステラス</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製薬</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売り上げ当たりの排出量を</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marL="0" algn="ctr" defTabSz="914400" rtl="0" eaLnBrk="1" latinLnBrk="0" hangingPunct="1"/>
                      <a:r>
                        <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アズビル</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marL="0" algn="ctr" defTabSz="914400" rtl="0" eaLnBrk="1" latinLnBrk="0" hangingPunct="1"/>
                      <a:endPar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marL="0" algn="ctr" defTabSz="914400" rtl="0" eaLnBrk="1" latinLnBrk="0" hangingPunct="1"/>
                      <a:r>
                        <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アンリツ</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marL="0" algn="ctr" defTabSz="914400" rtl="0" eaLnBrk="1" latinLnBrk="0" hangingPunct="1"/>
                      <a:endPar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購入した製品・サービス、販売した製品の使用による排出量を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テキスト ボックス 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7564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9/12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2631089232"/>
              </p:ext>
            </p:extLst>
          </p:nvPr>
        </p:nvGraphicFramePr>
        <p:xfrm>
          <a:off x="415197" y="1216316"/>
          <a:ext cx="9806398" cy="573024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096"/>
                <a:gridCol w="630578">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30790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rowSpan="2">
                  <a:txBody>
                    <a:bodyPr/>
                    <a:lstStyle/>
                    <a:p>
                      <a:pPr marL="0" algn="ctr" defTabSz="914400" rtl="0" eaLnBrk="1" latinLnBrk="0" hangingPunct="1"/>
                      <a:r>
                        <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イオン</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200" dirty="0" smtClean="0">
                        <a:latin typeface="+mn-ea"/>
                        <a:ea typeface="+mn-ea"/>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購入した製品・サービスからの排出量の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目標を設定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ウシオ電機</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エーザイ</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購入した製品・サービスからの排出量を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大塚製薬</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花王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スコープ</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の目標は、購入した製品・サービス、上流輸送、廃棄をカバー</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川崎汽船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輸送単位あたりの排出量を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輸送単位あたりの排出量を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京セラ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コニカミノルタ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小松製作所</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単位あたりの排出量を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サントリー食品</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インターナショナル</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サントリー</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HD</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テキスト ボックス 13"/>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一部企業が</a:t>
            </a:r>
            <a:r>
              <a:rPr lang="en-US" altLang="ja-JP" sz="1100" dirty="0" smtClean="0">
                <a:latin typeface="Meiryo UI" pitchFamily="50" charset="-128"/>
                <a:ea typeface="Meiryo UI" pitchFamily="50" charset="-128"/>
                <a:cs typeface="Meiryo UI" pitchFamily="50" charset="-128"/>
              </a:rPr>
              <a:t>2</a:t>
            </a:r>
            <a:r>
              <a:rPr lang="ja-JP" altLang="en-US" sz="1100" dirty="0" smtClean="0">
                <a:latin typeface="Meiryo UI" pitchFamily="50" charset="-128"/>
                <a:ea typeface="Meiryo UI" pitchFamily="50" charset="-128"/>
                <a:cs typeface="Meiryo UI" pitchFamily="50" charset="-128"/>
              </a:rPr>
              <a:t>℃の目標水準で認定を取得しているのは、旧</a:t>
            </a:r>
            <a:r>
              <a:rPr lang="ja-JP" altLang="en-US" sz="1100" dirty="0">
                <a:latin typeface="Meiryo UI" pitchFamily="50" charset="-128"/>
                <a:ea typeface="Meiryo UI" pitchFamily="50" charset="-128"/>
                <a:cs typeface="Meiryo UI" pitchFamily="50" charset="-128"/>
              </a:rPr>
              <a:t>版</a:t>
            </a:r>
            <a:r>
              <a:rPr lang="ja-JP" altLang="en-US" sz="1100" dirty="0" smtClean="0">
                <a:latin typeface="Meiryo UI" pitchFamily="50" charset="-128"/>
                <a:ea typeface="Meiryo UI" pitchFamily="50" charset="-128"/>
                <a:cs typeface="Meiryo UI" pitchFamily="50" charset="-128"/>
              </a:rPr>
              <a:t>の基準適用時に認定を取得したため。</a:t>
            </a:r>
            <a:r>
              <a:rPr lang="ja-JP" altLang="en-US" sz="1100" dirty="0">
                <a:latin typeface="Meiryo UI" pitchFamily="50" charset="-128"/>
                <a:ea typeface="Meiryo UI" pitchFamily="50" charset="-128"/>
                <a:cs typeface="Meiryo UI" pitchFamily="50" charset="-128"/>
              </a:rPr>
              <a:t>現行</a:t>
            </a:r>
            <a:r>
              <a:rPr lang="ja-JP" altLang="en-US" sz="1100" dirty="0" smtClean="0">
                <a:latin typeface="Meiryo UI" pitchFamily="50" charset="-128"/>
                <a:ea typeface="Meiryo UI" pitchFamily="50" charset="-128"/>
                <a:cs typeface="Meiryo UI" pitchFamily="50" charset="-128"/>
              </a:rPr>
              <a:t>の</a:t>
            </a:r>
            <a:r>
              <a:rPr lang="ja-JP" altLang="en-US" sz="1100" dirty="0">
                <a:latin typeface="Meiryo UI" pitchFamily="50" charset="-128"/>
                <a:ea typeface="Meiryo UI" pitchFamily="50" charset="-128"/>
                <a:cs typeface="Meiryo UI" pitchFamily="50" charset="-128"/>
              </a:rPr>
              <a:t>基準</a:t>
            </a:r>
            <a:r>
              <a:rPr lang="ja-JP" altLang="en-US" sz="1100" dirty="0" smtClean="0">
                <a:latin typeface="Meiryo UI" pitchFamily="50" charset="-128"/>
                <a:ea typeface="Meiryo UI" pitchFamily="50" charset="-128"/>
                <a:cs typeface="Meiryo UI" pitchFamily="50" charset="-128"/>
              </a:rPr>
              <a:t>では</a:t>
            </a:r>
            <a:r>
              <a:rPr lang="en-US" altLang="ja-JP" sz="1100" dirty="0" smtClean="0">
                <a:latin typeface="Meiryo UI" pitchFamily="50" charset="-128"/>
                <a:ea typeface="Meiryo UI" pitchFamily="50" charset="-128"/>
                <a:cs typeface="Meiryo UI" pitchFamily="50" charset="-128"/>
              </a:rPr>
              <a:t>1.5</a:t>
            </a:r>
            <a:r>
              <a:rPr lang="ja-JP" altLang="en-US" sz="1100" dirty="0" smtClean="0">
                <a:latin typeface="Meiryo UI" pitchFamily="50" charset="-128"/>
                <a:ea typeface="Meiryo UI" pitchFamily="50" charset="-128"/>
                <a:cs typeface="Meiryo UI" pitchFamily="50" charset="-128"/>
              </a:rPr>
              <a:t>℃または</a:t>
            </a:r>
            <a:r>
              <a:rPr lang="en-US" altLang="ja-JP" sz="1100" dirty="0" smtClean="0">
                <a:latin typeface="Meiryo UI" pitchFamily="50" charset="-128"/>
                <a:ea typeface="Meiryo UI" pitchFamily="50" charset="-128"/>
                <a:cs typeface="Meiryo UI" pitchFamily="50" charset="-128"/>
              </a:rPr>
              <a:t>WB2</a:t>
            </a:r>
            <a:r>
              <a:rPr lang="ja-JP" altLang="en-US" sz="1100" dirty="0" smtClean="0">
                <a:latin typeface="Meiryo UI" pitchFamily="50" charset="-128"/>
                <a:ea typeface="Meiryo UI" pitchFamily="50" charset="-128"/>
                <a:cs typeface="Meiryo UI" pitchFamily="50" charset="-128"/>
              </a:rPr>
              <a:t>℃の水準で目標を設定する必要がある。</a:t>
            </a:r>
            <a:endParaRPr lang="en-US" altLang="ja-JP" sz="1100" dirty="0" smtClean="0">
              <a:latin typeface="Meiryo UI" pitchFamily="50" charset="-128"/>
              <a:ea typeface="Meiryo UI" pitchFamily="50" charset="-128"/>
              <a:cs typeface="Meiryo UI" pitchFamily="50" charset="-128"/>
            </a:endParaRPr>
          </a:p>
        </p:txBody>
      </p:sp>
      <p:sp>
        <p:nvSpPr>
          <p:cNvPr id="9" name="テキスト ボックス 8"/>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17057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10/12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1972170612"/>
              </p:ext>
            </p:extLst>
          </p:nvPr>
        </p:nvGraphicFramePr>
        <p:xfrm>
          <a:off x="415197" y="1215812"/>
          <a:ext cx="9806398" cy="577596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096"/>
                <a:gridCol w="630578">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30790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島津製作所</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販売した製品の使用からの排出量を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3">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住友化学</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生産重量の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％に相当するサプライヤーに科学に基づく</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削減目標を策定</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住友林業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購入した製品・サービスと販売した製品の使用からの排出量を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セイコーエプソン</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購入した製品・サービスと販売した製品の使用からの付加価値あたりの排出量を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積水化学</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大成建設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販売した製品の使用による排出量を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大東建託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大日本印刷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購入金額の</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％に相当する主要サプライヤーに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目標を設定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大鵬薬品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工業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電通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人あたりの出張に係る排出量を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テキスト ボックス 13"/>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一部企業が</a:t>
            </a:r>
            <a:r>
              <a:rPr lang="en-US" altLang="ja-JP" sz="1100" dirty="0" smtClean="0">
                <a:latin typeface="Meiryo UI" pitchFamily="50" charset="-128"/>
                <a:ea typeface="Meiryo UI" pitchFamily="50" charset="-128"/>
                <a:cs typeface="Meiryo UI" pitchFamily="50" charset="-128"/>
              </a:rPr>
              <a:t>2</a:t>
            </a:r>
            <a:r>
              <a:rPr lang="ja-JP" altLang="en-US" sz="1100" dirty="0" smtClean="0">
                <a:latin typeface="Meiryo UI" pitchFamily="50" charset="-128"/>
                <a:ea typeface="Meiryo UI" pitchFamily="50" charset="-128"/>
                <a:cs typeface="Meiryo UI" pitchFamily="50" charset="-128"/>
              </a:rPr>
              <a:t>℃の目標水準で認定を取得しているのは、旧</a:t>
            </a:r>
            <a:r>
              <a:rPr lang="ja-JP" altLang="en-US" sz="1100" dirty="0">
                <a:latin typeface="Meiryo UI" pitchFamily="50" charset="-128"/>
                <a:ea typeface="Meiryo UI" pitchFamily="50" charset="-128"/>
                <a:cs typeface="Meiryo UI" pitchFamily="50" charset="-128"/>
              </a:rPr>
              <a:t>版</a:t>
            </a:r>
            <a:r>
              <a:rPr lang="ja-JP" altLang="en-US" sz="1100" dirty="0" smtClean="0">
                <a:latin typeface="Meiryo UI" pitchFamily="50" charset="-128"/>
                <a:ea typeface="Meiryo UI" pitchFamily="50" charset="-128"/>
                <a:cs typeface="Meiryo UI" pitchFamily="50" charset="-128"/>
              </a:rPr>
              <a:t>の基準適用時に認定を取得したため。</a:t>
            </a:r>
            <a:r>
              <a:rPr lang="ja-JP" altLang="en-US" sz="1100" dirty="0">
                <a:latin typeface="Meiryo UI" pitchFamily="50" charset="-128"/>
                <a:ea typeface="Meiryo UI" pitchFamily="50" charset="-128"/>
                <a:cs typeface="Meiryo UI" pitchFamily="50" charset="-128"/>
              </a:rPr>
              <a:t>現行</a:t>
            </a:r>
            <a:r>
              <a:rPr lang="ja-JP" altLang="en-US" sz="1100" dirty="0" smtClean="0">
                <a:latin typeface="Meiryo UI" pitchFamily="50" charset="-128"/>
                <a:ea typeface="Meiryo UI" pitchFamily="50" charset="-128"/>
                <a:cs typeface="Meiryo UI" pitchFamily="50" charset="-128"/>
              </a:rPr>
              <a:t>の</a:t>
            </a:r>
            <a:r>
              <a:rPr lang="ja-JP" altLang="en-US" sz="1100" dirty="0">
                <a:latin typeface="Meiryo UI" pitchFamily="50" charset="-128"/>
                <a:ea typeface="Meiryo UI" pitchFamily="50" charset="-128"/>
                <a:cs typeface="Meiryo UI" pitchFamily="50" charset="-128"/>
              </a:rPr>
              <a:t>基準</a:t>
            </a:r>
            <a:r>
              <a:rPr lang="ja-JP" altLang="en-US" sz="1100" dirty="0" smtClean="0">
                <a:latin typeface="Meiryo UI" pitchFamily="50" charset="-128"/>
                <a:ea typeface="Meiryo UI" pitchFamily="50" charset="-128"/>
                <a:cs typeface="Meiryo UI" pitchFamily="50" charset="-128"/>
              </a:rPr>
              <a:t>では</a:t>
            </a:r>
            <a:r>
              <a:rPr lang="en-US" altLang="ja-JP" sz="1100" dirty="0" smtClean="0">
                <a:latin typeface="Meiryo UI" pitchFamily="50" charset="-128"/>
                <a:ea typeface="Meiryo UI" pitchFamily="50" charset="-128"/>
                <a:cs typeface="Meiryo UI" pitchFamily="50" charset="-128"/>
              </a:rPr>
              <a:t>1.5</a:t>
            </a:r>
            <a:r>
              <a:rPr lang="ja-JP" altLang="en-US" sz="1100" dirty="0" smtClean="0">
                <a:latin typeface="Meiryo UI" pitchFamily="50" charset="-128"/>
                <a:ea typeface="Meiryo UI" pitchFamily="50" charset="-128"/>
                <a:cs typeface="Meiryo UI" pitchFamily="50" charset="-128"/>
              </a:rPr>
              <a:t>℃または</a:t>
            </a:r>
            <a:r>
              <a:rPr lang="en-US" altLang="ja-JP" sz="1100" dirty="0" smtClean="0">
                <a:latin typeface="Meiryo UI" pitchFamily="50" charset="-128"/>
                <a:ea typeface="Meiryo UI" pitchFamily="50" charset="-128"/>
                <a:cs typeface="Meiryo UI" pitchFamily="50" charset="-128"/>
              </a:rPr>
              <a:t>WB2</a:t>
            </a:r>
            <a:r>
              <a:rPr lang="ja-JP" altLang="en-US" sz="1100" dirty="0" smtClean="0">
                <a:latin typeface="Meiryo UI" pitchFamily="50" charset="-128"/>
                <a:ea typeface="Meiryo UI" pitchFamily="50" charset="-128"/>
                <a:cs typeface="Meiryo UI" pitchFamily="50" charset="-128"/>
              </a:rPr>
              <a:t>℃の水準で目標を設定する必要がある。</a:t>
            </a:r>
            <a:endParaRPr lang="en-US" altLang="ja-JP" sz="11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19145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11/12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7" name="表 6"/>
          <p:cNvGraphicFramePr>
            <a:graphicFrameLocks noGrp="1"/>
          </p:cNvGraphicFramePr>
          <p:nvPr>
            <p:extLst>
              <p:ext uri="{D42A27DB-BD31-4B8C-83A1-F6EECF244321}">
                <p14:modId xmlns:p14="http://schemas.microsoft.com/office/powerpoint/2010/main" val="2888466453"/>
              </p:ext>
            </p:extLst>
          </p:nvPr>
        </p:nvGraphicFramePr>
        <p:xfrm>
          <a:off x="415197" y="1215812"/>
          <a:ext cx="9806398" cy="577596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096"/>
                <a:gridCol w="630578">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30790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0">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戸田建設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7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床面積（施工、竣工した物件）あたりの原単位を</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％改善</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凸版印刷</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ナブテスコ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主要サプライヤーの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を目指した削減目標を設定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ニコン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購入した製品、上流輸送、販売した製品の使用による排出量を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日本郵船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トンキロ当たりの排出量を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トンキロ当たりの排出量を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日本板硝子</a:t>
                      </a:r>
                      <a:endParaRPr kumimoji="1" lang="en-US" altLang="ja-JP" sz="1400" b="0" kern="1200" dirty="0" smtClean="0">
                        <a:solidFill>
                          <a:schemeClr val="tx1"/>
                        </a:solidFill>
                        <a:latin typeface="Meiryo UI" pitchFamily="50" charset="-128"/>
                        <a:ea typeface="Meiryo UI" pitchFamily="50" charset="-128"/>
                        <a:cs typeface="Meiryo UI"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2018</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21</a:t>
                      </a:r>
                      <a:r>
                        <a:rPr lang="ja-JP" altLang="en-US" sz="1100" dirty="0" smtClean="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日本たばこ</a:t>
                      </a:r>
                      <a:endParaRPr kumimoji="1" lang="en-US" altLang="ja-JP" sz="1400" b="0" kern="1200" dirty="0" smtClean="0">
                        <a:solidFill>
                          <a:schemeClr val="tx1"/>
                        </a:solidFill>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産業</a:t>
                      </a:r>
                      <a:endParaRPr kumimoji="1" lang="en-US" altLang="ja-JP" sz="1400" b="0" kern="1200" dirty="0" smtClean="0">
                        <a:solidFill>
                          <a:schemeClr val="tx1"/>
                        </a:solidFill>
                        <a:latin typeface="Meiryo UI" pitchFamily="50" charset="-128"/>
                        <a:ea typeface="Meiryo UI" pitchFamily="50" charset="-128"/>
                        <a:cs typeface="Meiryo UI"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2015</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32</a:t>
                      </a:r>
                      <a:r>
                        <a:rPr lang="ja-JP" altLang="en-US" sz="1100" dirty="0" smtClean="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kern="1200" dirty="0" smtClean="0">
                        <a:solidFill>
                          <a:schemeClr val="tx1"/>
                        </a:solidFill>
                        <a:latin typeface="Meiryo UI" pitchFamily="50" charset="-128"/>
                        <a:ea typeface="Meiryo UI" pitchFamily="50" charset="-128"/>
                        <a:cs typeface="Meiryo UI"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2015</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dirty="0" smtClean="0">
                          <a:solidFill>
                            <a:schemeClr val="tx1"/>
                          </a:solidFill>
                          <a:latin typeface="+mn-ea"/>
                          <a:ea typeface="+mn-ea"/>
                        </a:rPr>
                        <a:t>カテゴリ</a:t>
                      </a:r>
                      <a:r>
                        <a:rPr lang="en-US" altLang="ja-JP" sz="1100" dirty="0" smtClean="0">
                          <a:solidFill>
                            <a:schemeClr val="tx1"/>
                          </a:solidFill>
                          <a:latin typeface="+mn-ea"/>
                          <a:ea typeface="+mn-ea"/>
                        </a:rPr>
                        <a:t>1</a:t>
                      </a:r>
                      <a:r>
                        <a:rPr lang="ja-JP" altLang="en-US" sz="1100" dirty="0" smtClean="0">
                          <a:solidFill>
                            <a:schemeClr val="tx1"/>
                          </a:solidFill>
                          <a:latin typeface="+mn-ea"/>
                          <a:ea typeface="+mn-ea"/>
                        </a:rPr>
                        <a:t>の</a:t>
                      </a:r>
                      <a:r>
                        <a:rPr lang="en-US" altLang="ja-JP" sz="1100" dirty="0" smtClean="0">
                          <a:solidFill>
                            <a:schemeClr val="tx1"/>
                          </a:solidFill>
                          <a:latin typeface="+mn-ea"/>
                          <a:ea typeface="+mn-ea"/>
                        </a:rPr>
                        <a:t>GHG</a:t>
                      </a:r>
                      <a:r>
                        <a:rPr lang="ja-JP" altLang="en-US" sz="1100" dirty="0" smtClean="0">
                          <a:solidFill>
                            <a:schemeClr val="tx1"/>
                          </a:solidFill>
                          <a:latin typeface="+mn-ea"/>
                          <a:ea typeface="+mn-ea"/>
                        </a:rPr>
                        <a:t>排出量を</a:t>
                      </a:r>
                      <a:r>
                        <a:rPr lang="en-US" altLang="ja-JP" sz="1100" dirty="0" smtClean="0">
                          <a:solidFill>
                            <a:schemeClr val="tx1"/>
                          </a:solidFill>
                          <a:latin typeface="+mn-ea"/>
                          <a:ea typeface="+mn-ea"/>
                        </a:rPr>
                        <a:t>23</a:t>
                      </a:r>
                      <a:r>
                        <a:rPr lang="ja-JP" altLang="en-US" sz="1100" dirty="0" smtClean="0">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パナソニック</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排出量をゼロ</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日立建機</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2010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dirty="0" smtClean="0">
                          <a:solidFill>
                            <a:schemeClr val="tx1"/>
                          </a:solidFill>
                          <a:latin typeface="+mn-ea"/>
                          <a:ea typeface="+mn-ea"/>
                        </a:rPr>
                        <a:t>2030</a:t>
                      </a:r>
                      <a:r>
                        <a:rPr lang="ja-JP" altLang="en-US" sz="1100" dirty="0" smtClean="0">
                          <a:solidFill>
                            <a:schemeClr val="tx1"/>
                          </a:solidFill>
                          <a:latin typeface="+mn-ea"/>
                          <a:ea typeface="+mn-ea"/>
                        </a:rPr>
                        <a:t>年</a:t>
                      </a:r>
                      <a:endParaRPr lang="ja-JP" altLang="en-US" sz="1100" dirty="0">
                        <a:solidFill>
                          <a:schemeClr val="tx1"/>
                        </a:solidFill>
                        <a:latin typeface="+mn-ea"/>
                        <a:ea typeface="+mn-ea"/>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テキスト ボックス 11"/>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一部企業が</a:t>
            </a:r>
            <a:r>
              <a:rPr lang="en-US" altLang="ja-JP" sz="1100" dirty="0" smtClean="0">
                <a:latin typeface="Meiryo UI" pitchFamily="50" charset="-128"/>
                <a:ea typeface="Meiryo UI" pitchFamily="50" charset="-128"/>
                <a:cs typeface="Meiryo UI" pitchFamily="50" charset="-128"/>
              </a:rPr>
              <a:t>2</a:t>
            </a:r>
            <a:r>
              <a:rPr lang="ja-JP" altLang="en-US" sz="1100" dirty="0" smtClean="0">
                <a:latin typeface="Meiryo UI" pitchFamily="50" charset="-128"/>
                <a:ea typeface="Meiryo UI" pitchFamily="50" charset="-128"/>
                <a:cs typeface="Meiryo UI" pitchFamily="50" charset="-128"/>
              </a:rPr>
              <a:t>℃の目標水準で認定を取得しているのは、旧</a:t>
            </a:r>
            <a:r>
              <a:rPr lang="ja-JP" altLang="en-US" sz="1100" dirty="0">
                <a:latin typeface="Meiryo UI" pitchFamily="50" charset="-128"/>
                <a:ea typeface="Meiryo UI" pitchFamily="50" charset="-128"/>
                <a:cs typeface="Meiryo UI" pitchFamily="50" charset="-128"/>
              </a:rPr>
              <a:t>版</a:t>
            </a:r>
            <a:r>
              <a:rPr lang="ja-JP" altLang="en-US" sz="1100" dirty="0" smtClean="0">
                <a:latin typeface="Meiryo UI" pitchFamily="50" charset="-128"/>
                <a:ea typeface="Meiryo UI" pitchFamily="50" charset="-128"/>
                <a:cs typeface="Meiryo UI" pitchFamily="50" charset="-128"/>
              </a:rPr>
              <a:t>の基準適用時に認定を取得したため。</a:t>
            </a:r>
            <a:r>
              <a:rPr lang="ja-JP" altLang="en-US" sz="1100" dirty="0">
                <a:latin typeface="Meiryo UI" pitchFamily="50" charset="-128"/>
                <a:ea typeface="Meiryo UI" pitchFamily="50" charset="-128"/>
                <a:cs typeface="Meiryo UI" pitchFamily="50" charset="-128"/>
              </a:rPr>
              <a:t>現行</a:t>
            </a:r>
            <a:r>
              <a:rPr lang="ja-JP" altLang="en-US" sz="1100" dirty="0" smtClean="0">
                <a:latin typeface="Meiryo UI" pitchFamily="50" charset="-128"/>
                <a:ea typeface="Meiryo UI" pitchFamily="50" charset="-128"/>
                <a:cs typeface="Meiryo UI" pitchFamily="50" charset="-128"/>
              </a:rPr>
              <a:t>の</a:t>
            </a:r>
            <a:r>
              <a:rPr lang="ja-JP" altLang="en-US" sz="1100" dirty="0">
                <a:latin typeface="Meiryo UI" pitchFamily="50" charset="-128"/>
                <a:ea typeface="Meiryo UI" pitchFamily="50" charset="-128"/>
                <a:cs typeface="Meiryo UI" pitchFamily="50" charset="-128"/>
              </a:rPr>
              <a:t>基準</a:t>
            </a:r>
            <a:r>
              <a:rPr lang="ja-JP" altLang="en-US" sz="1100" dirty="0" smtClean="0">
                <a:latin typeface="Meiryo UI" pitchFamily="50" charset="-128"/>
                <a:ea typeface="Meiryo UI" pitchFamily="50" charset="-128"/>
                <a:cs typeface="Meiryo UI" pitchFamily="50" charset="-128"/>
              </a:rPr>
              <a:t>では</a:t>
            </a:r>
            <a:r>
              <a:rPr lang="en-US" altLang="ja-JP" sz="1100" dirty="0" smtClean="0">
                <a:latin typeface="Meiryo UI" pitchFamily="50" charset="-128"/>
                <a:ea typeface="Meiryo UI" pitchFamily="50" charset="-128"/>
                <a:cs typeface="Meiryo UI" pitchFamily="50" charset="-128"/>
              </a:rPr>
              <a:t>1.5</a:t>
            </a:r>
            <a:r>
              <a:rPr lang="ja-JP" altLang="en-US" sz="1100" dirty="0" smtClean="0">
                <a:latin typeface="Meiryo UI" pitchFamily="50" charset="-128"/>
                <a:ea typeface="Meiryo UI" pitchFamily="50" charset="-128"/>
                <a:cs typeface="Meiryo UI" pitchFamily="50" charset="-128"/>
              </a:rPr>
              <a:t>℃または</a:t>
            </a:r>
            <a:r>
              <a:rPr lang="en-US" altLang="ja-JP" sz="1100" dirty="0" smtClean="0">
                <a:latin typeface="Meiryo UI" pitchFamily="50" charset="-128"/>
                <a:ea typeface="Meiryo UI" pitchFamily="50" charset="-128"/>
                <a:cs typeface="Meiryo UI" pitchFamily="50" charset="-128"/>
              </a:rPr>
              <a:t>WB2</a:t>
            </a:r>
            <a:r>
              <a:rPr lang="ja-JP" altLang="en-US" sz="1100" dirty="0" smtClean="0">
                <a:latin typeface="Meiryo UI" pitchFamily="50" charset="-128"/>
                <a:ea typeface="Meiryo UI" pitchFamily="50" charset="-128"/>
                <a:cs typeface="Meiryo UI" pitchFamily="50" charset="-128"/>
              </a:rPr>
              <a:t>℃の水準で目標を設定する必要がある。</a:t>
            </a:r>
            <a:endParaRPr lang="en-US" altLang="ja-JP" sz="11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438668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SBT</a:t>
            </a:r>
            <a:r>
              <a:rPr lang="ja-JP" altLang="en-US" dirty="0" smtClean="0"/>
              <a:t>認定取得済み日本企業の取組 </a:t>
            </a:r>
            <a:r>
              <a:rPr lang="en-US" altLang="ja-JP" dirty="0" smtClean="0"/>
              <a:t>12/12</a:t>
            </a:r>
            <a:endParaRPr kumimoji="1" lang="ja-JP" altLang="en-US" dirty="0"/>
          </a:p>
        </p:txBody>
      </p:sp>
      <p:sp>
        <p:nvSpPr>
          <p:cNvPr id="11" name="テキスト ボックス 10"/>
          <p:cNvSpPr txBox="1">
            <a:spLocks noChangeArrowheads="1"/>
          </p:cNvSpPr>
          <p:nvPr/>
        </p:nvSpPr>
        <p:spPr bwMode="auto">
          <a:xfrm>
            <a:off x="684840"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smtClean="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Science Based Targets</a:t>
            </a:r>
            <a:r>
              <a:rPr lang="ja-JP" altLang="en-US" sz="900" dirty="0">
                <a:solidFill>
                  <a:srgbClr val="000000"/>
                </a:solidFill>
                <a:latin typeface="Meiryo UI" pitchFamily="50" charset="-128"/>
                <a:ea typeface="Meiryo UI" pitchFamily="50" charset="-128"/>
                <a:cs typeface="Meiryo UI" pitchFamily="50" charset="-128"/>
              </a:rPr>
              <a:t>ホームページ　</a:t>
            </a:r>
            <a:r>
              <a:rPr lang="en-US" altLang="ja-JP" sz="900" dirty="0">
                <a:solidFill>
                  <a:srgbClr val="000000"/>
                </a:solidFill>
                <a:latin typeface="Meiryo UI" pitchFamily="50" charset="-128"/>
                <a:ea typeface="Meiryo UI" pitchFamily="50" charset="-128"/>
                <a:cs typeface="Meiryo UI" pitchFamily="50" charset="-128"/>
              </a:rPr>
              <a:t>Companies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Take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smtClean="0">
                <a:solidFill>
                  <a:srgbClr val="000000"/>
                </a:solidFill>
                <a:latin typeface="Meiryo UI" pitchFamily="50" charset="-128"/>
                <a:ea typeface="Meiryo UI" pitchFamily="50" charset="-128"/>
                <a:cs typeface="Meiryo UI" pitchFamily="50" charset="-128"/>
              </a:rPr>
              <a:t>Action</a:t>
            </a:r>
            <a:r>
              <a:rPr lang="ja-JP" altLang="en-US" sz="900" dirty="0" smtClean="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13" name="テキスト ボックス 12"/>
          <p:cNvSpPr txBox="1"/>
          <p:nvPr/>
        </p:nvSpPr>
        <p:spPr>
          <a:xfrm>
            <a:off x="379164" y="940715"/>
            <a:ext cx="1585690" cy="261610"/>
          </a:xfrm>
          <a:prstGeom prst="rect">
            <a:avLst/>
          </a:prstGeom>
          <a:noFill/>
        </p:spPr>
        <p:txBody>
          <a:bodyPr wrap="none" rtlCol="0">
            <a:spAutoFit/>
          </a:bodyPr>
          <a:lstStyle/>
          <a:p>
            <a:r>
              <a:rPr lang="en-US" altLang="ja-JP" sz="1100" dirty="0"/>
              <a:t>※</a:t>
            </a:r>
            <a:r>
              <a:rPr lang="ja-JP" altLang="en-US" sz="1100" dirty="0"/>
              <a:t>目標水準別の</a:t>
            </a:r>
            <a:r>
              <a:rPr lang="en-US" altLang="ja-JP" sz="1100" dirty="0"/>
              <a:t>50</a:t>
            </a:r>
            <a:r>
              <a:rPr lang="ja-JP" altLang="en-US" sz="1100" dirty="0"/>
              <a:t>音順</a:t>
            </a:r>
            <a:endParaRPr kumimoji="1" lang="ja-JP" altLang="en-US" sz="1100" dirty="0"/>
          </a:p>
        </p:txBody>
      </p:sp>
      <p:graphicFrame>
        <p:nvGraphicFramePr>
          <p:cNvPr id="8" name="表 7"/>
          <p:cNvGraphicFramePr>
            <a:graphicFrameLocks noGrp="1"/>
          </p:cNvGraphicFramePr>
          <p:nvPr>
            <p:extLst>
              <p:ext uri="{D42A27DB-BD31-4B8C-83A1-F6EECF244321}">
                <p14:modId xmlns:p14="http://schemas.microsoft.com/office/powerpoint/2010/main" val="319741222"/>
              </p:ext>
            </p:extLst>
          </p:nvPr>
        </p:nvGraphicFramePr>
        <p:xfrm>
          <a:off x="415197" y="1215812"/>
          <a:ext cx="9806398" cy="4953000"/>
        </p:xfrm>
        <a:graphic>
          <a:graphicData uri="http://schemas.openxmlformats.org/drawingml/2006/table">
            <a:tbl>
              <a:tblPr firstRow="1" bandRow="1"/>
              <a:tblGrid>
                <a:gridCol w="1152127">
                  <a:extLst>
                    <a:ext uri="{9D8B030D-6E8A-4147-A177-3AD203B41FA5}">
                      <a16:colId xmlns:a16="http://schemas.microsoft.com/office/drawing/2014/main" xmlns="" val="20000"/>
                    </a:ext>
                  </a:extLst>
                </a:gridCol>
                <a:gridCol w="864096"/>
                <a:gridCol w="630578">
                  <a:extLst>
                    <a:ext uri="{9D8B030D-6E8A-4147-A177-3AD203B41FA5}">
                      <a16:colId xmlns:a16="http://schemas.microsoft.com/office/drawing/2014/main" xmlns="" val="20001"/>
                    </a:ext>
                  </a:extLst>
                </a:gridCol>
                <a:gridCol w="727870">
                  <a:extLst>
                    <a:ext uri="{9D8B030D-6E8A-4147-A177-3AD203B41FA5}">
                      <a16:colId xmlns:a16="http://schemas.microsoft.com/office/drawing/2014/main" xmlns="" val="20002"/>
                    </a:ext>
                  </a:extLst>
                </a:gridCol>
                <a:gridCol w="727870">
                  <a:extLst>
                    <a:ext uri="{9D8B030D-6E8A-4147-A177-3AD203B41FA5}">
                      <a16:colId xmlns:a16="http://schemas.microsoft.com/office/drawing/2014/main" xmlns="" val="20003"/>
                    </a:ext>
                  </a:extLst>
                </a:gridCol>
                <a:gridCol w="529360">
                  <a:extLst>
                    <a:ext uri="{9D8B030D-6E8A-4147-A177-3AD203B41FA5}">
                      <a16:colId xmlns:a16="http://schemas.microsoft.com/office/drawing/2014/main" xmlns="" val="20004"/>
                    </a:ext>
                  </a:extLst>
                </a:gridCol>
                <a:gridCol w="5174497">
                  <a:extLst>
                    <a:ext uri="{9D8B030D-6E8A-4147-A177-3AD203B41FA5}">
                      <a16:colId xmlns:a16="http://schemas.microsoft.com/office/drawing/2014/main" xmlns="" val="20005"/>
                    </a:ext>
                  </a:extLst>
                </a:gridCol>
              </a:tblGrid>
              <a:tr h="30790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企業名</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音順</a:t>
                      </a: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目標水準</a:t>
                      </a:r>
                      <a:endPar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※Scope1+2</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目標（中期）</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252000">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富士通</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vMerge="1">
                  <a:txBody>
                    <a:bodyP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ブラザー</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購入した製品、販売した製品の使用と廃棄による排出量を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rowSpan="2">
                  <a:txBody>
                    <a:bodyPr/>
                    <a:lstStyle/>
                    <a:p>
                      <a:pPr algn="ctr"/>
                      <a:r>
                        <a:rPr kumimoji="1" lang="zh-TW"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古河電気工業</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前田建設</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三菱電機</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ヤマハ</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ユニ・チャーム</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vMerge="1">
                  <a:txBody>
                    <a:bodyPr/>
                    <a:lstStyle/>
                    <a:p>
                      <a:endParaRPr kumimoji="1" lang="ja-JP" altLang="en-US"/>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rowSpan="2">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LIXIL</a:t>
                      </a: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52000">
                <a:tc vMerge="1">
                  <a:txBody>
                    <a:bodyPr/>
                    <a:lstStyle/>
                    <a:p>
                      <a:pPr algn="ctr"/>
                      <a:endParaRPr kumimoji="1" lang="ja-JP" altLang="en-US" sz="17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販売した製品の使用による排出量を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テキスト ボックス 13"/>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rrowheads="1"/>
          </p:cNvSpPr>
          <p:nvPr/>
        </p:nvSpPr>
        <p:spPr bwMode="auto">
          <a:xfrm>
            <a:off x="248478" y="7130772"/>
            <a:ext cx="99731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752" eaLnBrk="1" hangingPunct="1">
              <a:defRPr/>
            </a:pPr>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一部企業が</a:t>
            </a:r>
            <a:r>
              <a:rPr lang="en-US" altLang="ja-JP" sz="1100" dirty="0" smtClean="0">
                <a:latin typeface="Meiryo UI" pitchFamily="50" charset="-128"/>
                <a:ea typeface="Meiryo UI" pitchFamily="50" charset="-128"/>
                <a:cs typeface="Meiryo UI" pitchFamily="50" charset="-128"/>
              </a:rPr>
              <a:t>2</a:t>
            </a:r>
            <a:r>
              <a:rPr lang="ja-JP" altLang="en-US" sz="1100" dirty="0" smtClean="0">
                <a:latin typeface="Meiryo UI" pitchFamily="50" charset="-128"/>
                <a:ea typeface="Meiryo UI" pitchFamily="50" charset="-128"/>
                <a:cs typeface="Meiryo UI" pitchFamily="50" charset="-128"/>
              </a:rPr>
              <a:t>℃の目標水準で認定を取得しているのは、旧</a:t>
            </a:r>
            <a:r>
              <a:rPr lang="ja-JP" altLang="en-US" sz="1100" dirty="0">
                <a:latin typeface="Meiryo UI" pitchFamily="50" charset="-128"/>
                <a:ea typeface="Meiryo UI" pitchFamily="50" charset="-128"/>
                <a:cs typeface="Meiryo UI" pitchFamily="50" charset="-128"/>
              </a:rPr>
              <a:t>版</a:t>
            </a:r>
            <a:r>
              <a:rPr lang="ja-JP" altLang="en-US" sz="1100" dirty="0" smtClean="0">
                <a:latin typeface="Meiryo UI" pitchFamily="50" charset="-128"/>
                <a:ea typeface="Meiryo UI" pitchFamily="50" charset="-128"/>
                <a:cs typeface="Meiryo UI" pitchFamily="50" charset="-128"/>
              </a:rPr>
              <a:t>の基準適用時に認定を取得したため。</a:t>
            </a:r>
            <a:r>
              <a:rPr lang="ja-JP" altLang="en-US" sz="1100" dirty="0">
                <a:latin typeface="Meiryo UI" pitchFamily="50" charset="-128"/>
                <a:ea typeface="Meiryo UI" pitchFamily="50" charset="-128"/>
                <a:cs typeface="Meiryo UI" pitchFamily="50" charset="-128"/>
              </a:rPr>
              <a:t>現行</a:t>
            </a:r>
            <a:r>
              <a:rPr lang="ja-JP" altLang="en-US" sz="1100" dirty="0" smtClean="0">
                <a:latin typeface="Meiryo UI" pitchFamily="50" charset="-128"/>
                <a:ea typeface="Meiryo UI" pitchFamily="50" charset="-128"/>
                <a:cs typeface="Meiryo UI" pitchFamily="50" charset="-128"/>
              </a:rPr>
              <a:t>の</a:t>
            </a:r>
            <a:r>
              <a:rPr lang="ja-JP" altLang="en-US" sz="1100" dirty="0">
                <a:latin typeface="Meiryo UI" pitchFamily="50" charset="-128"/>
                <a:ea typeface="Meiryo UI" pitchFamily="50" charset="-128"/>
                <a:cs typeface="Meiryo UI" pitchFamily="50" charset="-128"/>
              </a:rPr>
              <a:t>基準</a:t>
            </a:r>
            <a:r>
              <a:rPr lang="ja-JP" altLang="en-US" sz="1100" dirty="0" smtClean="0">
                <a:latin typeface="Meiryo UI" pitchFamily="50" charset="-128"/>
                <a:ea typeface="Meiryo UI" pitchFamily="50" charset="-128"/>
                <a:cs typeface="Meiryo UI" pitchFamily="50" charset="-128"/>
              </a:rPr>
              <a:t>では</a:t>
            </a:r>
            <a:r>
              <a:rPr lang="en-US" altLang="ja-JP" sz="1100" dirty="0" smtClean="0">
                <a:latin typeface="Meiryo UI" pitchFamily="50" charset="-128"/>
                <a:ea typeface="Meiryo UI" pitchFamily="50" charset="-128"/>
                <a:cs typeface="Meiryo UI" pitchFamily="50" charset="-128"/>
              </a:rPr>
              <a:t>1.5</a:t>
            </a:r>
            <a:r>
              <a:rPr lang="ja-JP" altLang="en-US" sz="1100" dirty="0" smtClean="0">
                <a:latin typeface="Meiryo UI" pitchFamily="50" charset="-128"/>
                <a:ea typeface="Meiryo UI" pitchFamily="50" charset="-128"/>
                <a:cs typeface="Meiryo UI" pitchFamily="50" charset="-128"/>
              </a:rPr>
              <a:t>℃または</a:t>
            </a:r>
            <a:r>
              <a:rPr lang="en-US" altLang="ja-JP" sz="1100" dirty="0" smtClean="0">
                <a:latin typeface="Meiryo UI" pitchFamily="50" charset="-128"/>
                <a:ea typeface="Meiryo UI" pitchFamily="50" charset="-128"/>
                <a:cs typeface="Meiryo UI" pitchFamily="50" charset="-128"/>
              </a:rPr>
              <a:t>WB2</a:t>
            </a:r>
            <a:r>
              <a:rPr lang="ja-JP" altLang="en-US" sz="1100" dirty="0" smtClean="0">
                <a:latin typeface="Meiryo UI" pitchFamily="50" charset="-128"/>
                <a:ea typeface="Meiryo UI" pitchFamily="50" charset="-128"/>
                <a:cs typeface="Meiryo UI" pitchFamily="50" charset="-128"/>
              </a:rPr>
              <a:t>℃の水準で目標を設定する必要がある。</a:t>
            </a:r>
            <a:endParaRPr lang="en-US" altLang="ja-JP" sz="11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50703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5"/>
            </a:pPr>
            <a:r>
              <a:rPr lang="ja-JP" altLang="en-US" dirty="0" smtClean="0"/>
              <a:t>環境省 </a:t>
            </a:r>
            <a:r>
              <a:rPr lang="en-US" altLang="ja-JP" dirty="0" smtClean="0"/>
              <a:t>SBT</a:t>
            </a:r>
            <a:r>
              <a:rPr lang="ja-JP" altLang="en-US" dirty="0" smtClean="0"/>
              <a:t>設定支援事業</a:t>
            </a:r>
            <a:endParaRPr lang="ja-JP" altLang="en-US" dirty="0"/>
          </a:p>
        </p:txBody>
      </p:sp>
    </p:spTree>
    <p:extLst>
      <p:ext uri="{BB962C8B-B14F-4D97-AF65-F5344CB8AC3E}">
        <p14:creationId xmlns:p14="http://schemas.microsoft.com/office/powerpoint/2010/main" val="1569056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dirty="0" smtClean="0"/>
              <a:t>SBT</a:t>
            </a:r>
            <a:r>
              <a:rPr lang="ja-JP" altLang="en-US" dirty="0" smtClean="0"/>
              <a:t>の運営機関</a:t>
            </a:r>
            <a:endParaRPr lang="ja-JP" altLang="en-US" dirty="0"/>
          </a:p>
        </p:txBody>
      </p:sp>
    </p:spTree>
    <p:extLst>
      <p:ext uri="{BB962C8B-B14F-4D97-AF65-F5344CB8AC3E}">
        <p14:creationId xmlns:p14="http://schemas.microsoft.com/office/powerpoint/2010/main" val="37313839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2020</a:t>
            </a:r>
            <a:r>
              <a:rPr kumimoji="1" lang="ja-JP" altLang="en-US" dirty="0" smtClean="0"/>
              <a:t>年度 環境省 </a:t>
            </a:r>
            <a:r>
              <a:rPr kumimoji="1" lang="en-US" altLang="ja-JP" dirty="0" smtClean="0"/>
              <a:t>SBT</a:t>
            </a:r>
            <a:r>
              <a:rPr kumimoji="1" lang="ja-JP" altLang="en-US" dirty="0" smtClean="0"/>
              <a:t>設定支援</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smtClean="0"/>
              <a:t>19</a:t>
            </a:r>
            <a:r>
              <a:rPr lang="ja-JP" altLang="en-US" dirty="0" smtClean="0"/>
              <a:t>社から応募があり、うち</a:t>
            </a:r>
            <a:r>
              <a:rPr lang="en-US" altLang="ja-JP" dirty="0" smtClean="0"/>
              <a:t>8</a:t>
            </a:r>
            <a:r>
              <a:rPr lang="ja-JP" altLang="en-US" dirty="0" smtClean="0"/>
              <a:t>社に個社別支援を実施</a:t>
            </a:r>
            <a:endParaRPr lang="en-US" altLang="ja-JP" dirty="0"/>
          </a:p>
        </p:txBody>
      </p:sp>
      <p:sp>
        <p:nvSpPr>
          <p:cNvPr id="10" name="テキスト ボックス 9"/>
          <p:cNvSpPr txBox="1"/>
          <p:nvPr/>
        </p:nvSpPr>
        <p:spPr bwMode="auto">
          <a:xfrm>
            <a:off x="7815050" y="527608"/>
            <a:ext cx="1935145"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1216498" y="2563840"/>
            <a:ext cx="8984885" cy="1569662"/>
            <a:chOff x="1139562" y="2278826"/>
            <a:chExt cx="4995074" cy="872641"/>
          </a:xfrm>
        </p:grpSpPr>
        <p:sp>
          <p:nvSpPr>
            <p:cNvPr id="20" name="テキスト ボックス 19"/>
            <p:cNvSpPr txBox="1"/>
            <p:nvPr/>
          </p:nvSpPr>
          <p:spPr>
            <a:xfrm>
              <a:off x="1958622" y="2278827"/>
              <a:ext cx="4176014" cy="872640"/>
            </a:xfrm>
            <a:prstGeom prst="rect">
              <a:avLst/>
            </a:prstGeom>
            <a:noFill/>
          </p:spPr>
          <p:txBody>
            <a:bodyPr wrap="square" rtlCol="0">
              <a:spAutoFit/>
            </a:bodyPr>
            <a:lstStyle/>
            <a:p>
              <a:r>
                <a:rPr lang="ja-JP" altLang="en-US" sz="2400" dirty="0">
                  <a:solidFill>
                    <a:srgbClr val="0033CC"/>
                  </a:solidFill>
                  <a:latin typeface="+mj-ea"/>
                  <a:ea typeface="+mj-ea"/>
                </a:rPr>
                <a:t>明治ホールディングス</a:t>
              </a:r>
              <a:endParaRPr lang="en-US" altLang="ja-JP" sz="2400" dirty="0">
                <a:solidFill>
                  <a:srgbClr val="0033CC"/>
                </a:solidFill>
                <a:latin typeface="+mj-ea"/>
                <a:ea typeface="+mj-ea"/>
              </a:endParaRPr>
            </a:p>
            <a:p>
              <a:r>
                <a:rPr lang="ja-JP" altLang="en-US" sz="2400" dirty="0" smtClean="0">
                  <a:latin typeface="+mj-ea"/>
                  <a:ea typeface="+mj-ea"/>
                </a:rPr>
                <a:t>バルカー／信越化学工業</a:t>
              </a:r>
              <a:endParaRPr lang="en-US" altLang="ja-JP" sz="2400" dirty="0" smtClean="0">
                <a:latin typeface="+mj-ea"/>
                <a:ea typeface="+mj-ea"/>
              </a:endParaRPr>
            </a:p>
            <a:p>
              <a:r>
                <a:rPr lang="ja-JP" altLang="en-US" sz="2400" dirty="0" smtClean="0">
                  <a:latin typeface="+mj-ea"/>
                  <a:ea typeface="+mj-ea"/>
                </a:rPr>
                <a:t>富士電機／</a:t>
              </a:r>
              <a:r>
                <a:rPr lang="ja-JP" altLang="en-US" sz="2400" dirty="0" smtClean="0">
                  <a:solidFill>
                    <a:srgbClr val="0033CC"/>
                  </a:solidFill>
                  <a:latin typeface="+mj-ea"/>
                  <a:ea typeface="+mj-ea"/>
                </a:rPr>
                <a:t>浜松ホトニクス</a:t>
              </a:r>
              <a:r>
                <a:rPr lang="ja-JP" altLang="en-US" sz="2400" dirty="0" smtClean="0">
                  <a:latin typeface="+mj-ea"/>
                  <a:ea typeface="+mj-ea"/>
                </a:rPr>
                <a:t>／</a:t>
              </a:r>
              <a:r>
                <a:rPr lang="ja-JP" altLang="en-US" sz="2400" dirty="0" smtClean="0">
                  <a:solidFill>
                    <a:srgbClr val="0033CC"/>
                  </a:solidFill>
                  <a:latin typeface="+mj-ea"/>
                  <a:ea typeface="+mj-ea"/>
                </a:rPr>
                <a:t>エスペック</a:t>
              </a:r>
              <a:endParaRPr lang="ja-JP" altLang="en-US" sz="2400" dirty="0">
                <a:solidFill>
                  <a:srgbClr val="0033CC"/>
                </a:solidFill>
                <a:latin typeface="+mj-ea"/>
                <a:ea typeface="+mj-ea"/>
              </a:endParaRPr>
            </a:p>
            <a:p>
              <a:r>
                <a:rPr lang="ja-JP" altLang="en-US" sz="2400" dirty="0" smtClean="0">
                  <a:solidFill>
                    <a:srgbClr val="0033CC"/>
                  </a:solidFill>
                  <a:latin typeface="+mj-ea"/>
                  <a:ea typeface="+mj-ea"/>
                </a:rPr>
                <a:t>セブン＆アイ・ホールディングス</a:t>
              </a:r>
              <a:r>
                <a:rPr lang="ja-JP" altLang="en-US" sz="2400" dirty="0" smtClean="0">
                  <a:latin typeface="+mj-ea"/>
                  <a:ea typeface="+mj-ea"/>
                </a:rPr>
                <a:t>／ユナイテッド・アローズ</a:t>
              </a:r>
              <a:endParaRPr lang="ja-JP" altLang="en-US" sz="2400" dirty="0">
                <a:solidFill>
                  <a:srgbClr val="FF0000"/>
                </a:solidFill>
                <a:latin typeface="+mj-ea"/>
                <a:ea typeface="+mj-ea"/>
              </a:endParaRPr>
            </a:p>
          </p:txBody>
        </p:sp>
        <p:sp>
          <p:nvSpPr>
            <p:cNvPr id="21" name="テキスト ボックス 20"/>
            <p:cNvSpPr txBox="1"/>
            <p:nvPr/>
          </p:nvSpPr>
          <p:spPr>
            <a:xfrm>
              <a:off x="1139562" y="2278826"/>
              <a:ext cx="958193" cy="872640"/>
            </a:xfrm>
            <a:prstGeom prst="rect">
              <a:avLst/>
            </a:prstGeom>
            <a:noFill/>
          </p:spPr>
          <p:txBody>
            <a:bodyPr wrap="none" rtlCol="0">
              <a:spAutoFit/>
            </a:bodyPr>
            <a:lstStyle/>
            <a:p>
              <a:pPr algn="r"/>
              <a:r>
                <a:rPr lang="ja-JP" altLang="en-US" sz="2400" dirty="0" smtClean="0">
                  <a:latin typeface="+mj-ea"/>
                  <a:ea typeface="+mj-ea"/>
                </a:rPr>
                <a:t>食料品：</a:t>
              </a:r>
              <a:endParaRPr lang="en-US" altLang="ja-JP" sz="2400" dirty="0" smtClean="0">
                <a:latin typeface="+mj-ea"/>
                <a:ea typeface="+mj-ea"/>
              </a:endParaRPr>
            </a:p>
            <a:p>
              <a:pPr algn="r"/>
              <a:r>
                <a:rPr lang="ja-JP" altLang="en-US" sz="2400" dirty="0" smtClean="0">
                  <a:latin typeface="+mj-ea"/>
                  <a:ea typeface="+mj-ea"/>
                </a:rPr>
                <a:t>化学：</a:t>
              </a:r>
              <a:endParaRPr lang="en-US" altLang="ja-JP" sz="2400" dirty="0" smtClean="0">
                <a:latin typeface="+mj-ea"/>
                <a:ea typeface="+mj-ea"/>
              </a:endParaRPr>
            </a:p>
            <a:p>
              <a:pPr algn="r"/>
              <a:r>
                <a:rPr lang="ja-JP" altLang="en-US" sz="2400" dirty="0" smtClean="0">
                  <a:latin typeface="+mj-ea"/>
                  <a:ea typeface="+mj-ea"/>
                </a:rPr>
                <a:t>電気</a:t>
              </a:r>
              <a:r>
                <a:rPr lang="ja-JP" altLang="en-US" sz="2400" dirty="0">
                  <a:latin typeface="+mj-ea"/>
                  <a:ea typeface="+mj-ea"/>
                </a:rPr>
                <a:t>機器</a:t>
              </a:r>
              <a:r>
                <a:rPr lang="ja-JP" altLang="en-US" sz="2400" dirty="0" smtClean="0">
                  <a:latin typeface="+mj-ea"/>
                  <a:ea typeface="+mj-ea"/>
                </a:rPr>
                <a:t>：</a:t>
              </a:r>
            </a:p>
            <a:p>
              <a:pPr algn="r"/>
              <a:r>
                <a:rPr lang="ja-JP" altLang="en-US" sz="2400" dirty="0">
                  <a:latin typeface="+mj-ea"/>
                  <a:ea typeface="+mj-ea"/>
                </a:rPr>
                <a:t>小売業</a:t>
              </a:r>
              <a:r>
                <a:rPr lang="ja-JP" altLang="en-US" sz="2400" dirty="0" smtClean="0">
                  <a:latin typeface="+mj-ea"/>
                  <a:ea typeface="+mj-ea"/>
                </a:rPr>
                <a:t>：</a:t>
              </a:r>
              <a:endParaRPr lang="en-US" altLang="ja-JP" sz="2400" dirty="0" smtClean="0">
                <a:latin typeface="+mj-ea"/>
                <a:ea typeface="+mj-ea"/>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dirty="0" smtClean="0">
                <a:latin typeface="+mn-ea"/>
                <a:ea typeface="+mn-ea"/>
              </a:rPr>
              <a:t>個社別支援企業一覧</a:t>
            </a:r>
            <a:endParaRPr kumimoji="1" lang="ja-JP" altLang="en-US" sz="2000" b="1" dirty="0" smtClean="0">
              <a:latin typeface="+mn-ea"/>
              <a:ea typeface="+mn-ea"/>
            </a:endParaRPr>
          </a:p>
        </p:txBody>
      </p:sp>
      <p:sp>
        <p:nvSpPr>
          <p:cNvPr id="23" name="テキスト ボックス 22"/>
          <p:cNvSpPr txBox="1"/>
          <p:nvPr/>
        </p:nvSpPr>
        <p:spPr>
          <a:xfrm>
            <a:off x="7895560" y="22245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a:t>
            </a: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順</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rPr>
              <a:t>　 赤文字</a:t>
            </a:r>
            <a:r>
              <a:rPr lang="ja-JP" altLang="en-US" sz="1200" dirty="0" smtClean="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認定取得済企業</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942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2019</a:t>
            </a:r>
            <a:r>
              <a:rPr kumimoji="1" lang="ja-JP" altLang="en-US" dirty="0" smtClean="0"/>
              <a:t>年度 環境省 </a:t>
            </a:r>
            <a:r>
              <a:rPr kumimoji="1" lang="en-US" altLang="ja-JP" dirty="0" smtClean="0"/>
              <a:t>SBT</a:t>
            </a:r>
            <a:r>
              <a:rPr kumimoji="1" lang="ja-JP" altLang="en-US" dirty="0" smtClean="0"/>
              <a:t>設定支援</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en-US" altLang="ja-JP" dirty="0" smtClean="0"/>
              <a:t>35</a:t>
            </a:r>
            <a:r>
              <a:rPr lang="ja-JP" altLang="en-US" dirty="0" smtClean="0"/>
              <a:t>社の応募企業に対し</a:t>
            </a:r>
            <a:r>
              <a:rPr lang="en-US" altLang="ja-JP" dirty="0" smtClean="0"/>
              <a:t>SBT</a:t>
            </a:r>
            <a:r>
              <a:rPr lang="ja-JP" altLang="en-US" dirty="0" smtClean="0"/>
              <a:t>設定の説明会を開催。うち</a:t>
            </a:r>
            <a:r>
              <a:rPr lang="en-US" altLang="ja-JP" dirty="0" smtClean="0"/>
              <a:t>20</a:t>
            </a:r>
            <a:r>
              <a:rPr lang="ja-JP" altLang="en-US" dirty="0" smtClean="0"/>
              <a:t>社に個社別支援を実施。</a:t>
            </a:r>
            <a:r>
              <a:rPr lang="en-US" altLang="ja-JP" b="1" dirty="0" smtClean="0">
                <a:solidFill>
                  <a:srgbClr val="FF0000"/>
                </a:solidFill>
              </a:rPr>
              <a:t>20</a:t>
            </a:r>
            <a:r>
              <a:rPr lang="ja-JP" altLang="en-US" b="1" dirty="0" smtClean="0">
                <a:solidFill>
                  <a:srgbClr val="FF0000"/>
                </a:solidFill>
              </a:rPr>
              <a:t>社中</a:t>
            </a:r>
            <a:r>
              <a:rPr lang="en-US" altLang="ja-JP" b="1" dirty="0">
                <a:solidFill>
                  <a:srgbClr val="FF0000"/>
                </a:solidFill>
              </a:rPr>
              <a:t>6</a:t>
            </a:r>
            <a:r>
              <a:rPr lang="ja-JP" altLang="en-US" b="1" dirty="0" smtClean="0">
                <a:solidFill>
                  <a:srgbClr val="FF0000"/>
                </a:solidFill>
              </a:rPr>
              <a:t>社が認定取得</a:t>
            </a:r>
            <a:endParaRPr lang="en-US" altLang="ja-JP" b="1" dirty="0">
              <a:solidFill>
                <a:srgbClr val="FF0000"/>
              </a:solidFill>
            </a:endParaRPr>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754770" y="2563839"/>
            <a:ext cx="9446613" cy="4893649"/>
            <a:chOff x="882868" y="2278826"/>
            <a:chExt cx="5251768" cy="2720585"/>
          </a:xfrm>
        </p:grpSpPr>
        <p:sp>
          <p:nvSpPr>
            <p:cNvPr id="20" name="テキスト ボックス 19"/>
            <p:cNvSpPr txBox="1"/>
            <p:nvPr/>
          </p:nvSpPr>
          <p:spPr>
            <a:xfrm>
              <a:off x="1958622" y="2278827"/>
              <a:ext cx="4176014" cy="2720584"/>
            </a:xfrm>
            <a:prstGeom prst="rect">
              <a:avLst/>
            </a:prstGeom>
            <a:noFill/>
          </p:spPr>
          <p:txBody>
            <a:bodyPr wrap="square" rtlCol="0">
              <a:spAutoFit/>
            </a:bodyPr>
            <a:lstStyle/>
            <a:p>
              <a:r>
                <a:rPr lang="ja-JP" altLang="en-US" sz="2400" dirty="0">
                  <a:latin typeface="+mj-ea"/>
                </a:rPr>
                <a:t>キユーピー／</a:t>
              </a:r>
              <a:r>
                <a:rPr lang="ja-JP" altLang="en-US" sz="2400" dirty="0">
                  <a:solidFill>
                    <a:srgbClr val="FF0000"/>
                  </a:solidFill>
                  <a:latin typeface="+mj-ea"/>
                </a:rPr>
                <a:t>日清食品ホールディングス</a:t>
              </a:r>
            </a:p>
            <a:p>
              <a:r>
                <a:rPr lang="ja-JP" altLang="en-US" sz="2400" dirty="0">
                  <a:solidFill>
                    <a:srgbClr val="FF0000"/>
                  </a:solidFill>
                  <a:latin typeface="+mj-ea"/>
                </a:rPr>
                <a:t>高砂香料工業</a:t>
              </a:r>
              <a:r>
                <a:rPr lang="ja-JP" altLang="en-US" sz="2400" dirty="0">
                  <a:latin typeface="+mj-ea"/>
                </a:rPr>
                <a:t>／日産化学／ニフコ</a:t>
              </a:r>
              <a:endParaRPr lang="en-US" altLang="ja-JP" sz="2400" dirty="0">
                <a:latin typeface="+mj-ea"/>
              </a:endParaRPr>
            </a:p>
            <a:p>
              <a:r>
                <a:rPr lang="ja-JP" altLang="en-US" sz="2400" dirty="0">
                  <a:latin typeface="+mj-ea"/>
                </a:rPr>
                <a:t>田辺三菱製薬</a:t>
              </a:r>
            </a:p>
            <a:p>
              <a:r>
                <a:rPr lang="ja-JP" altLang="en-US" sz="2400" dirty="0">
                  <a:latin typeface="+mj-ea"/>
                </a:rPr>
                <a:t>住友理工</a:t>
              </a:r>
            </a:p>
            <a:p>
              <a:r>
                <a:rPr lang="ja-JP" altLang="en-US" sz="2400" dirty="0">
                  <a:latin typeface="+mj-ea"/>
                </a:rPr>
                <a:t>ディスコ</a:t>
              </a:r>
            </a:p>
            <a:p>
              <a:r>
                <a:rPr lang="en-US" altLang="ja-JP" sz="2400" dirty="0">
                  <a:solidFill>
                    <a:srgbClr val="FF0000"/>
                  </a:solidFill>
                  <a:latin typeface="+mj-ea"/>
                </a:rPr>
                <a:t>SCREEN</a:t>
              </a:r>
              <a:r>
                <a:rPr lang="ja-JP" altLang="en-US" sz="2400" dirty="0">
                  <a:solidFill>
                    <a:srgbClr val="FF0000"/>
                  </a:solidFill>
                  <a:latin typeface="+mj-ea"/>
                </a:rPr>
                <a:t>ホールディングス</a:t>
              </a:r>
              <a:r>
                <a:rPr lang="ja-JP" altLang="en-US" sz="2400" dirty="0">
                  <a:latin typeface="+mj-ea"/>
                </a:rPr>
                <a:t>／フォスター電機／富士通ゼネラル／安川電機／ローム</a:t>
              </a:r>
            </a:p>
            <a:p>
              <a:r>
                <a:rPr lang="ja-JP" altLang="en-US" sz="2400" dirty="0">
                  <a:solidFill>
                    <a:srgbClr val="FF0000"/>
                  </a:solidFill>
                  <a:latin typeface="+mj-ea"/>
                </a:rPr>
                <a:t>ニコン</a:t>
              </a:r>
            </a:p>
            <a:p>
              <a:r>
                <a:rPr lang="ja-JP" altLang="en-US" sz="2400" dirty="0">
                  <a:latin typeface="+mj-ea"/>
                </a:rPr>
                <a:t>大建工業／ミズノ</a:t>
              </a:r>
              <a:endParaRPr lang="en-US" altLang="ja-JP" sz="2400" dirty="0">
                <a:latin typeface="+mj-ea"/>
              </a:endParaRPr>
            </a:p>
            <a:p>
              <a:r>
                <a:rPr lang="ja-JP" altLang="en-US" sz="2400" dirty="0">
                  <a:latin typeface="+mj-ea"/>
                </a:rPr>
                <a:t>日立物流</a:t>
              </a:r>
            </a:p>
            <a:p>
              <a:r>
                <a:rPr lang="en-US" altLang="ja-JP" sz="2400" dirty="0">
                  <a:solidFill>
                    <a:srgbClr val="0033CC"/>
                  </a:solidFill>
                  <a:latin typeface="+mj-ea"/>
                </a:rPr>
                <a:t>ANA</a:t>
              </a:r>
              <a:r>
                <a:rPr lang="ja-JP" altLang="en-US" sz="2400" dirty="0">
                  <a:solidFill>
                    <a:srgbClr val="0033CC"/>
                  </a:solidFill>
                  <a:latin typeface="+mj-ea"/>
                </a:rPr>
                <a:t>ホールディングス</a:t>
              </a:r>
            </a:p>
            <a:p>
              <a:r>
                <a:rPr lang="en-US" altLang="ja-JP" sz="2400" dirty="0">
                  <a:solidFill>
                    <a:srgbClr val="FF0000"/>
                  </a:solidFill>
                  <a:latin typeface="+mj-ea"/>
                </a:rPr>
                <a:t>NTT</a:t>
              </a:r>
              <a:r>
                <a:rPr lang="ja-JP" altLang="en-US" sz="2400" dirty="0">
                  <a:solidFill>
                    <a:srgbClr val="FF0000"/>
                  </a:solidFill>
                  <a:latin typeface="+mj-ea"/>
                </a:rPr>
                <a:t>データ</a:t>
              </a:r>
              <a:endParaRPr lang="en-US" altLang="ja-JP" sz="2400" dirty="0">
                <a:solidFill>
                  <a:srgbClr val="FF0000"/>
                </a:solidFill>
                <a:latin typeface="+mj-ea"/>
              </a:endParaRPr>
            </a:p>
            <a:p>
              <a:r>
                <a:rPr lang="ja-JP" altLang="en-US" sz="2400" dirty="0">
                  <a:solidFill>
                    <a:srgbClr val="FF0000"/>
                  </a:solidFill>
                  <a:latin typeface="+mj-ea"/>
                </a:rPr>
                <a:t>ファミリーマート</a:t>
              </a:r>
            </a:p>
          </p:txBody>
        </p:sp>
        <p:sp>
          <p:nvSpPr>
            <p:cNvPr id="21" name="テキスト ボックス 20"/>
            <p:cNvSpPr txBox="1"/>
            <p:nvPr/>
          </p:nvSpPr>
          <p:spPr>
            <a:xfrm>
              <a:off x="882868" y="2278826"/>
              <a:ext cx="1214888" cy="2720584"/>
            </a:xfrm>
            <a:prstGeom prst="rect">
              <a:avLst/>
            </a:prstGeom>
            <a:noFill/>
          </p:spPr>
          <p:txBody>
            <a:bodyPr wrap="none" rtlCol="0">
              <a:spAutoFit/>
            </a:bodyPr>
            <a:lstStyle/>
            <a:p>
              <a:pPr algn="r"/>
              <a:r>
                <a:rPr lang="ja-JP" altLang="en-US" sz="2400" dirty="0">
                  <a:latin typeface="+mj-ea"/>
                </a:rPr>
                <a:t>食料品：</a:t>
              </a:r>
              <a:endParaRPr lang="en-US" altLang="ja-JP" sz="2400" dirty="0">
                <a:latin typeface="+mj-ea"/>
              </a:endParaRPr>
            </a:p>
            <a:p>
              <a:pPr algn="r"/>
              <a:r>
                <a:rPr lang="ja-JP" altLang="en-US" sz="2400" dirty="0">
                  <a:latin typeface="+mj-ea"/>
                </a:rPr>
                <a:t>化学：</a:t>
              </a:r>
              <a:endParaRPr lang="en-US" altLang="ja-JP" sz="2400" dirty="0">
                <a:latin typeface="+mj-ea"/>
              </a:endParaRPr>
            </a:p>
            <a:p>
              <a:pPr algn="r"/>
              <a:r>
                <a:rPr lang="ja-JP" altLang="en-US" sz="2400" dirty="0">
                  <a:latin typeface="+mj-ea"/>
                </a:rPr>
                <a:t>医薬品：</a:t>
              </a:r>
            </a:p>
            <a:p>
              <a:pPr algn="r"/>
              <a:r>
                <a:rPr lang="ja-JP" altLang="en-US" sz="2400" dirty="0">
                  <a:latin typeface="+mj-ea"/>
                </a:rPr>
                <a:t>ゴム製品：</a:t>
              </a:r>
              <a:endParaRPr lang="en-US" altLang="ja-JP" sz="2400" dirty="0">
                <a:latin typeface="+mj-ea"/>
              </a:endParaRPr>
            </a:p>
            <a:p>
              <a:pPr algn="r"/>
              <a:r>
                <a:rPr lang="ja-JP" altLang="en-US" sz="2400" dirty="0">
                  <a:latin typeface="+mj-ea"/>
                </a:rPr>
                <a:t>機械：</a:t>
              </a:r>
              <a:endParaRPr lang="en-US" altLang="ja-JP" sz="2400" dirty="0">
                <a:latin typeface="+mj-ea"/>
              </a:endParaRPr>
            </a:p>
            <a:p>
              <a:pPr algn="r"/>
              <a:r>
                <a:rPr lang="ja-JP" altLang="en-US" sz="2400" dirty="0">
                  <a:latin typeface="+mj-ea"/>
                </a:rPr>
                <a:t>電気機器：</a:t>
              </a:r>
              <a:endParaRPr lang="en-US" altLang="ja-JP" sz="2400" dirty="0">
                <a:latin typeface="+mj-ea"/>
              </a:endParaRPr>
            </a:p>
            <a:p>
              <a:pPr algn="r"/>
              <a:endParaRPr lang="en-US" altLang="ja-JP" sz="2400" dirty="0">
                <a:latin typeface="+mj-ea"/>
              </a:endParaRPr>
            </a:p>
            <a:p>
              <a:pPr algn="r"/>
              <a:r>
                <a:rPr lang="ja-JP" altLang="en-US" sz="2400" dirty="0">
                  <a:latin typeface="+mj-ea"/>
                </a:rPr>
                <a:t>精密機器：</a:t>
              </a:r>
              <a:endParaRPr lang="en-US" altLang="ja-JP" sz="2400" dirty="0">
                <a:latin typeface="+mj-ea"/>
              </a:endParaRPr>
            </a:p>
            <a:p>
              <a:pPr algn="r"/>
              <a:r>
                <a:rPr lang="ja-JP" altLang="en-US" sz="2400" dirty="0">
                  <a:latin typeface="+mj-ea"/>
                </a:rPr>
                <a:t>その他製品：</a:t>
              </a:r>
              <a:endParaRPr lang="en-US" altLang="ja-JP" sz="2400" dirty="0">
                <a:latin typeface="+mj-ea"/>
              </a:endParaRPr>
            </a:p>
            <a:p>
              <a:pPr algn="r"/>
              <a:r>
                <a:rPr lang="ja-JP" altLang="en-US" sz="2400" dirty="0">
                  <a:latin typeface="+mj-ea"/>
                </a:rPr>
                <a:t>陸運業：</a:t>
              </a:r>
              <a:endParaRPr lang="en-US" altLang="ja-JP" sz="2400" dirty="0">
                <a:latin typeface="+mj-ea"/>
              </a:endParaRPr>
            </a:p>
            <a:p>
              <a:pPr algn="r"/>
              <a:r>
                <a:rPr lang="ja-JP" altLang="en-US" sz="2400" dirty="0">
                  <a:latin typeface="+mj-ea"/>
                </a:rPr>
                <a:t>空運業：</a:t>
              </a:r>
              <a:endParaRPr lang="en-US" altLang="ja-JP" sz="2400" dirty="0">
                <a:latin typeface="+mj-ea"/>
              </a:endParaRPr>
            </a:p>
            <a:p>
              <a:pPr algn="r"/>
              <a:r>
                <a:rPr lang="ja-JP" altLang="en-US" sz="2400" dirty="0">
                  <a:latin typeface="+mj-ea"/>
                </a:rPr>
                <a:t>情報・通信業：</a:t>
              </a:r>
              <a:endParaRPr lang="en-US" altLang="ja-JP" sz="2400" dirty="0">
                <a:latin typeface="+mj-ea"/>
              </a:endParaRPr>
            </a:p>
            <a:p>
              <a:pPr algn="r"/>
              <a:r>
                <a:rPr lang="ja-JP" altLang="en-US" sz="2400" dirty="0">
                  <a:latin typeface="+mj-ea"/>
                </a:rPr>
                <a:t>小売業：</a:t>
              </a:r>
              <a:endParaRPr lang="en-US" altLang="ja-JP" sz="2400" dirty="0">
                <a:latin typeface="+mj-ea"/>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dirty="0" smtClean="0">
                <a:latin typeface="+mn-ea"/>
                <a:ea typeface="+mn-ea"/>
              </a:rPr>
              <a:t>個社別支援企業一覧</a:t>
            </a:r>
            <a:endParaRPr kumimoji="1" lang="ja-JP" altLang="en-US" sz="2000" b="1" dirty="0" smtClean="0">
              <a:latin typeface="+mn-ea"/>
              <a:ea typeface="+mn-ea"/>
            </a:endParaRPr>
          </a:p>
        </p:txBody>
      </p:sp>
      <p:sp>
        <p:nvSpPr>
          <p:cNvPr id="23" name="テキスト ボックス 22"/>
          <p:cNvSpPr txBox="1"/>
          <p:nvPr/>
        </p:nvSpPr>
        <p:spPr>
          <a:xfrm>
            <a:off x="7895560" y="22245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a:t>
            </a: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順</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rPr>
              <a:t>　 赤文字</a:t>
            </a:r>
            <a:r>
              <a:rPr lang="ja-JP" altLang="en-US" sz="1200" dirty="0" smtClean="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認定取得済企業</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46229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2018</a:t>
            </a:r>
            <a:r>
              <a:rPr kumimoji="1" lang="ja-JP" altLang="en-US" dirty="0" smtClean="0"/>
              <a:t>年度 環境省 </a:t>
            </a:r>
            <a:r>
              <a:rPr kumimoji="1" lang="en-US" altLang="ja-JP" dirty="0" smtClean="0"/>
              <a:t>SBT</a:t>
            </a:r>
            <a:r>
              <a:rPr kumimoji="1" lang="ja-JP" altLang="en-US" dirty="0" smtClean="0"/>
              <a:t>設定支援</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en-US" altLang="ja-JP" dirty="0" smtClean="0"/>
              <a:t>57</a:t>
            </a:r>
            <a:r>
              <a:rPr lang="ja-JP" altLang="en-US" dirty="0" smtClean="0"/>
              <a:t>社の応募企業に対し</a:t>
            </a:r>
            <a:r>
              <a:rPr lang="en-US" altLang="ja-JP" dirty="0" smtClean="0"/>
              <a:t>SBT</a:t>
            </a:r>
            <a:r>
              <a:rPr lang="ja-JP" altLang="en-US" dirty="0" smtClean="0"/>
              <a:t>設定の説明会を開催。うち</a:t>
            </a:r>
            <a:r>
              <a:rPr lang="en-US" altLang="ja-JP" dirty="0" smtClean="0"/>
              <a:t>21</a:t>
            </a:r>
            <a:r>
              <a:rPr lang="ja-JP" altLang="en-US" dirty="0" smtClean="0"/>
              <a:t>社に個社別支援を実施。</a:t>
            </a:r>
            <a:r>
              <a:rPr lang="en-US" altLang="ja-JP" b="1" dirty="0" smtClean="0">
                <a:solidFill>
                  <a:srgbClr val="FF0000"/>
                </a:solidFill>
              </a:rPr>
              <a:t>21</a:t>
            </a:r>
            <a:r>
              <a:rPr lang="ja-JP" altLang="en-US" b="1" dirty="0" smtClean="0">
                <a:solidFill>
                  <a:srgbClr val="FF0000"/>
                </a:solidFill>
              </a:rPr>
              <a:t>社中</a:t>
            </a:r>
            <a:r>
              <a:rPr lang="en-US" altLang="ja-JP" b="1" dirty="0" smtClean="0">
                <a:solidFill>
                  <a:srgbClr val="FF0000"/>
                </a:solidFill>
              </a:rPr>
              <a:t>7</a:t>
            </a:r>
            <a:r>
              <a:rPr lang="ja-JP" altLang="en-US" b="1" dirty="0" smtClean="0">
                <a:solidFill>
                  <a:srgbClr val="FF0000"/>
                </a:solidFill>
              </a:rPr>
              <a:t>社が認定取得</a:t>
            </a:r>
            <a:endParaRPr lang="en-US" altLang="ja-JP" b="1" dirty="0">
              <a:solidFill>
                <a:srgbClr val="FF0000"/>
              </a:solidFill>
            </a:endParaRPr>
          </a:p>
        </p:txBody>
      </p:sp>
      <p:grpSp>
        <p:nvGrpSpPr>
          <p:cNvPr id="19" name="グループ化 18"/>
          <p:cNvGrpSpPr/>
          <p:nvPr/>
        </p:nvGrpSpPr>
        <p:grpSpPr>
          <a:xfrm>
            <a:off x="754835" y="2563839"/>
            <a:ext cx="9446548" cy="4524316"/>
            <a:chOff x="882904" y="2278826"/>
            <a:chExt cx="5251732" cy="2515257"/>
          </a:xfrm>
        </p:grpSpPr>
        <p:sp>
          <p:nvSpPr>
            <p:cNvPr id="20" name="テキスト ボックス 19"/>
            <p:cNvSpPr txBox="1"/>
            <p:nvPr/>
          </p:nvSpPr>
          <p:spPr>
            <a:xfrm>
              <a:off x="1958622" y="2278827"/>
              <a:ext cx="4176014" cy="2515256"/>
            </a:xfrm>
            <a:prstGeom prst="rect">
              <a:avLst/>
            </a:prstGeom>
            <a:noFill/>
          </p:spPr>
          <p:txBody>
            <a:bodyPr wrap="square" rtlCol="0">
              <a:spAutoFit/>
            </a:bodyPr>
            <a:lstStyle/>
            <a:p>
              <a:pPr lvl="0" fontAlgn="base">
                <a:spcBef>
                  <a:spcPct val="0"/>
                </a:spcBef>
                <a:spcAft>
                  <a:spcPct val="0"/>
                </a:spcAft>
              </a:pPr>
              <a:r>
                <a:rPr lang="ja-JP" altLang="en-US" sz="2400" dirty="0">
                  <a:solidFill>
                    <a:prstClr val="black"/>
                  </a:solidFill>
                  <a:latin typeface="Segoe UI"/>
                </a:rPr>
                <a:t>カルビー／日清製粉グループ本社</a:t>
              </a:r>
            </a:p>
            <a:p>
              <a:pPr lvl="0" fontAlgn="base">
                <a:spcBef>
                  <a:spcPct val="0"/>
                </a:spcBef>
                <a:spcAft>
                  <a:spcPct val="0"/>
                </a:spcAft>
              </a:pPr>
              <a:r>
                <a:rPr lang="en-US" altLang="ja-JP" sz="2400" dirty="0">
                  <a:solidFill>
                    <a:prstClr val="black"/>
                  </a:solidFill>
                  <a:latin typeface="Segoe UI"/>
                </a:rPr>
                <a:t>DIC</a:t>
              </a:r>
              <a:r>
                <a:rPr lang="ja-JP" altLang="en-US" sz="2400" dirty="0">
                  <a:solidFill>
                    <a:prstClr val="black"/>
                  </a:solidFill>
                  <a:latin typeface="Segoe UI"/>
                </a:rPr>
                <a:t>／三菱ケミカルホールディングス／</a:t>
              </a:r>
              <a:r>
                <a:rPr lang="ja-JP" altLang="en-US" sz="2400" dirty="0">
                  <a:solidFill>
                    <a:srgbClr val="FF0000"/>
                  </a:solidFill>
                  <a:latin typeface="Segoe UI"/>
                </a:rPr>
                <a:t>ライオン</a:t>
              </a:r>
            </a:p>
            <a:p>
              <a:pPr lvl="0" fontAlgn="base">
                <a:spcBef>
                  <a:spcPct val="0"/>
                </a:spcBef>
                <a:spcAft>
                  <a:spcPct val="0"/>
                </a:spcAft>
              </a:pPr>
              <a:r>
                <a:rPr lang="ja-JP" altLang="en-US" sz="2400" dirty="0">
                  <a:solidFill>
                    <a:srgbClr val="0033CC"/>
                  </a:solidFill>
                  <a:latin typeface="Segoe UI"/>
                </a:rPr>
                <a:t>塩野義製薬</a:t>
              </a:r>
              <a:r>
                <a:rPr lang="ja-JP" altLang="en-US" sz="2400" dirty="0">
                  <a:solidFill>
                    <a:prstClr val="black"/>
                  </a:solidFill>
                  <a:latin typeface="Segoe UI"/>
                </a:rPr>
                <a:t>／大日本住友製薬／</a:t>
              </a:r>
              <a:r>
                <a:rPr lang="ja-JP" altLang="en-US" sz="2400" dirty="0">
                  <a:solidFill>
                    <a:srgbClr val="FF0000"/>
                  </a:solidFill>
                  <a:latin typeface="Segoe UI"/>
                </a:rPr>
                <a:t>大鵬薬品工業</a:t>
              </a:r>
            </a:p>
            <a:p>
              <a:pPr lvl="0" fontAlgn="base">
                <a:spcBef>
                  <a:spcPct val="0"/>
                </a:spcBef>
                <a:spcAft>
                  <a:spcPct val="0"/>
                </a:spcAft>
              </a:pPr>
              <a:r>
                <a:rPr lang="ja-JP" altLang="en-US" sz="2400" dirty="0">
                  <a:solidFill>
                    <a:prstClr val="black"/>
                  </a:solidFill>
                  <a:latin typeface="Segoe UI"/>
                </a:rPr>
                <a:t>住友ゴム工業</a:t>
              </a:r>
            </a:p>
            <a:p>
              <a:pPr lvl="0" fontAlgn="base">
                <a:spcBef>
                  <a:spcPct val="0"/>
                </a:spcBef>
                <a:spcAft>
                  <a:spcPct val="0"/>
                </a:spcAft>
              </a:pPr>
              <a:r>
                <a:rPr lang="ja-JP" altLang="en-US" sz="2400" dirty="0">
                  <a:solidFill>
                    <a:prstClr val="black"/>
                  </a:solidFill>
                  <a:latin typeface="Segoe UI"/>
                </a:rPr>
                <a:t>ジェイテクト</a:t>
              </a:r>
            </a:p>
            <a:p>
              <a:pPr lvl="0" fontAlgn="base">
                <a:spcBef>
                  <a:spcPct val="0"/>
                </a:spcBef>
                <a:spcAft>
                  <a:spcPct val="0"/>
                </a:spcAft>
              </a:pPr>
              <a:r>
                <a:rPr lang="ja-JP" altLang="en-US" sz="2400" dirty="0">
                  <a:solidFill>
                    <a:srgbClr val="FF0000"/>
                  </a:solidFill>
                  <a:latin typeface="Segoe UI"/>
                </a:rPr>
                <a:t>アズビル</a:t>
              </a:r>
              <a:r>
                <a:rPr lang="ja-JP" altLang="en-US" sz="2400" dirty="0">
                  <a:solidFill>
                    <a:prstClr val="black"/>
                  </a:solidFill>
                  <a:latin typeface="Segoe UI"/>
                </a:rPr>
                <a:t>／</a:t>
              </a:r>
              <a:r>
                <a:rPr lang="ja-JP" altLang="en-US" sz="2400" dirty="0">
                  <a:solidFill>
                    <a:srgbClr val="FF0000"/>
                  </a:solidFill>
                  <a:latin typeface="Segoe UI"/>
                </a:rPr>
                <a:t>ウシオ電機</a:t>
              </a:r>
              <a:r>
                <a:rPr lang="ja-JP" altLang="en-US" sz="2400" dirty="0">
                  <a:solidFill>
                    <a:prstClr val="black"/>
                  </a:solidFill>
                  <a:latin typeface="Segoe UI"/>
                </a:rPr>
                <a:t>／</a:t>
              </a:r>
              <a:r>
                <a:rPr lang="ja-JP" altLang="en-US" sz="2400" dirty="0">
                  <a:solidFill>
                    <a:srgbClr val="0033CC"/>
                  </a:solidFill>
                  <a:latin typeface="Segoe UI"/>
                </a:rPr>
                <a:t>日新電機</a:t>
              </a:r>
              <a:r>
                <a:rPr lang="ja-JP" altLang="en-US" sz="2400" dirty="0">
                  <a:solidFill>
                    <a:prstClr val="black"/>
                  </a:solidFill>
                  <a:latin typeface="Segoe UI"/>
                </a:rPr>
                <a:t>／日本電産</a:t>
              </a:r>
            </a:p>
            <a:p>
              <a:pPr lvl="0" fontAlgn="base">
                <a:spcBef>
                  <a:spcPct val="0"/>
                </a:spcBef>
                <a:spcAft>
                  <a:spcPct val="0"/>
                </a:spcAft>
              </a:pPr>
              <a:r>
                <a:rPr lang="ja-JP" altLang="en-US" sz="2400" dirty="0">
                  <a:solidFill>
                    <a:prstClr val="black"/>
                  </a:solidFill>
                  <a:latin typeface="Segoe UI"/>
                </a:rPr>
                <a:t>豊田自動織機／三菱自動車工業</a:t>
              </a:r>
            </a:p>
            <a:p>
              <a:pPr lvl="0" fontAlgn="base">
                <a:spcBef>
                  <a:spcPct val="0"/>
                </a:spcBef>
                <a:spcAft>
                  <a:spcPct val="0"/>
                </a:spcAft>
              </a:pPr>
              <a:r>
                <a:rPr lang="ja-JP" altLang="en-US" sz="2400" dirty="0">
                  <a:solidFill>
                    <a:srgbClr val="FF0000"/>
                  </a:solidFill>
                  <a:latin typeface="Segoe UI"/>
                </a:rPr>
                <a:t>凸版印刷</a:t>
              </a:r>
              <a:endParaRPr lang="ja-JP" altLang="en-US" sz="2400" dirty="0">
                <a:solidFill>
                  <a:prstClr val="black"/>
                </a:solidFill>
                <a:latin typeface="Segoe UI"/>
              </a:endParaRPr>
            </a:p>
            <a:p>
              <a:pPr lvl="0" fontAlgn="base">
                <a:spcBef>
                  <a:spcPct val="0"/>
                </a:spcBef>
                <a:spcAft>
                  <a:spcPct val="0"/>
                </a:spcAft>
              </a:pPr>
              <a:r>
                <a:rPr lang="ja-JP" altLang="en-US" sz="2400" dirty="0">
                  <a:solidFill>
                    <a:srgbClr val="FF0000"/>
                  </a:solidFill>
                  <a:latin typeface="Segoe UI"/>
                </a:rPr>
                <a:t>ヤマハ</a:t>
              </a:r>
            </a:p>
            <a:p>
              <a:pPr lvl="0" fontAlgn="base">
                <a:spcBef>
                  <a:spcPct val="0"/>
                </a:spcBef>
                <a:spcAft>
                  <a:spcPct val="0"/>
                </a:spcAft>
              </a:pPr>
              <a:r>
                <a:rPr lang="ja-JP" altLang="en-US" sz="2400" dirty="0">
                  <a:solidFill>
                    <a:srgbClr val="0033CC"/>
                  </a:solidFill>
                  <a:latin typeface="Segoe UI"/>
                </a:rPr>
                <a:t>佐川急便</a:t>
              </a:r>
            </a:p>
            <a:p>
              <a:pPr lvl="0" fontAlgn="base">
                <a:spcBef>
                  <a:spcPct val="0"/>
                </a:spcBef>
                <a:spcAft>
                  <a:spcPct val="0"/>
                </a:spcAft>
              </a:pPr>
              <a:r>
                <a:rPr lang="ja-JP" altLang="en-US" sz="2400" dirty="0">
                  <a:solidFill>
                    <a:prstClr val="black"/>
                  </a:solidFill>
                  <a:latin typeface="Segoe UI"/>
                </a:rPr>
                <a:t>三菱</a:t>
              </a:r>
              <a:r>
                <a:rPr lang="en-US" altLang="ja-JP" sz="2400" dirty="0">
                  <a:solidFill>
                    <a:prstClr val="black"/>
                  </a:solidFill>
                  <a:latin typeface="Segoe UI"/>
                </a:rPr>
                <a:t>UFJ</a:t>
              </a:r>
              <a:r>
                <a:rPr lang="ja-JP" altLang="en-US" sz="2400" dirty="0">
                  <a:solidFill>
                    <a:prstClr val="black"/>
                  </a:solidFill>
                  <a:latin typeface="Segoe UI"/>
                </a:rPr>
                <a:t>フィナンシャル・グループ</a:t>
              </a:r>
            </a:p>
            <a:p>
              <a:pPr lvl="0" fontAlgn="base">
                <a:spcBef>
                  <a:spcPct val="0"/>
                </a:spcBef>
                <a:spcAft>
                  <a:spcPct val="0"/>
                </a:spcAft>
              </a:pPr>
              <a:r>
                <a:rPr lang="ja-JP" altLang="en-US" sz="2400" dirty="0">
                  <a:solidFill>
                    <a:srgbClr val="FF0000"/>
                  </a:solidFill>
                  <a:latin typeface="Segoe UI"/>
                </a:rPr>
                <a:t>三菱地所</a:t>
              </a:r>
            </a:p>
          </p:txBody>
        </p:sp>
        <p:sp>
          <p:nvSpPr>
            <p:cNvPr id="21" name="テキスト ボックス 20"/>
            <p:cNvSpPr txBox="1"/>
            <p:nvPr/>
          </p:nvSpPr>
          <p:spPr>
            <a:xfrm>
              <a:off x="882904" y="2278826"/>
              <a:ext cx="1214853" cy="2515257"/>
            </a:xfrm>
            <a:prstGeom prst="rect">
              <a:avLst/>
            </a:prstGeom>
            <a:noFill/>
          </p:spPr>
          <p:txBody>
            <a:bodyPr wrap="none" rtlCol="0">
              <a:spAutoFit/>
            </a:bodyPr>
            <a:lstStyle/>
            <a:p>
              <a:pPr lvl="0" algn="r" fontAlgn="base">
                <a:spcBef>
                  <a:spcPct val="0"/>
                </a:spcBef>
                <a:spcAft>
                  <a:spcPct val="0"/>
                </a:spcAft>
              </a:pPr>
              <a:r>
                <a:rPr lang="ja-JP" altLang="en-US" sz="2400" dirty="0">
                  <a:solidFill>
                    <a:prstClr val="black"/>
                  </a:solidFill>
                  <a:latin typeface="Segoe UI"/>
                </a:rPr>
                <a:t>食料品：</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化学：</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医薬品：</a:t>
              </a:r>
            </a:p>
            <a:p>
              <a:pPr lvl="0" algn="r" fontAlgn="base">
                <a:spcBef>
                  <a:spcPct val="0"/>
                </a:spcBef>
                <a:spcAft>
                  <a:spcPct val="0"/>
                </a:spcAft>
              </a:pPr>
              <a:r>
                <a:rPr lang="ja-JP" altLang="en-US" sz="2400" dirty="0">
                  <a:solidFill>
                    <a:prstClr val="black"/>
                  </a:solidFill>
                  <a:latin typeface="Segoe UI"/>
                </a:rPr>
                <a:t>ゴム製品：</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機械：</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電気機器：</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輸送用機器：</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印刷：</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その他製品：</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陸運業：</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金融・保険業：</a:t>
              </a:r>
              <a:endParaRPr lang="en-US" altLang="ja-JP" sz="2400" dirty="0">
                <a:solidFill>
                  <a:prstClr val="black"/>
                </a:solidFill>
                <a:latin typeface="Segoe UI"/>
              </a:endParaRPr>
            </a:p>
            <a:p>
              <a:pPr lvl="0" algn="r" fontAlgn="base">
                <a:spcBef>
                  <a:spcPct val="0"/>
                </a:spcBef>
                <a:spcAft>
                  <a:spcPct val="0"/>
                </a:spcAft>
              </a:pPr>
              <a:r>
                <a:rPr lang="ja-JP" altLang="en-US" sz="2400" dirty="0">
                  <a:solidFill>
                    <a:prstClr val="black"/>
                  </a:solidFill>
                  <a:latin typeface="Segoe UI"/>
                </a:rPr>
                <a:t>不動産業：</a:t>
              </a:r>
              <a:endParaRPr lang="en-US" altLang="ja-JP" sz="2400" dirty="0">
                <a:solidFill>
                  <a:prstClr val="black"/>
                </a:solidFill>
                <a:latin typeface="Segoe UI"/>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dirty="0" smtClean="0">
                <a:latin typeface="+mn-ea"/>
                <a:ea typeface="+mn-ea"/>
              </a:rPr>
              <a:t>個社別支援企業一覧</a:t>
            </a:r>
            <a:endParaRPr kumimoji="1" lang="ja-JP" altLang="en-US" sz="2000" b="1" dirty="0" smtClean="0">
              <a:latin typeface="+mn-ea"/>
              <a:ea typeface="+mn-ea"/>
            </a:endParaRPr>
          </a:p>
        </p:txBody>
      </p:sp>
      <p:sp>
        <p:nvSpPr>
          <p:cNvPr id="23" name="テキスト ボックス 22"/>
          <p:cNvSpPr txBox="1"/>
          <p:nvPr/>
        </p:nvSpPr>
        <p:spPr>
          <a:xfrm>
            <a:off x="7895560" y="22245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a:t>
            </a: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順</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rPr>
              <a:t>　 赤文字</a:t>
            </a:r>
            <a:r>
              <a:rPr lang="ja-JP" altLang="en-US" sz="1200" dirty="0" smtClean="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認定取得済企業</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72925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2017</a:t>
            </a:r>
            <a:r>
              <a:rPr kumimoji="1" lang="ja-JP" altLang="en-US" dirty="0" smtClean="0"/>
              <a:t>年度 環境省 </a:t>
            </a:r>
            <a:r>
              <a:rPr kumimoji="1" lang="en-US" altLang="ja-JP" dirty="0" smtClean="0"/>
              <a:t>SBT</a:t>
            </a:r>
            <a:r>
              <a:rPr kumimoji="1" lang="ja-JP" altLang="en-US" dirty="0" smtClean="0"/>
              <a:t>設定支援</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en-US" altLang="ja-JP" dirty="0" smtClean="0"/>
              <a:t>6</a:t>
            </a:r>
            <a:r>
              <a:rPr lang="en-US" altLang="ja-JP" dirty="0"/>
              <a:t>3</a:t>
            </a:r>
            <a:r>
              <a:rPr lang="ja-JP" altLang="en-US" dirty="0" smtClean="0"/>
              <a:t>社の応募企業に対し</a:t>
            </a:r>
            <a:r>
              <a:rPr lang="en-US" altLang="ja-JP" dirty="0" smtClean="0"/>
              <a:t>SBT</a:t>
            </a:r>
            <a:r>
              <a:rPr lang="ja-JP" altLang="en-US" dirty="0" smtClean="0"/>
              <a:t>設定の合同セミナーを開催。うち</a:t>
            </a:r>
            <a:r>
              <a:rPr lang="en-US" altLang="ja-JP" dirty="0" smtClean="0"/>
              <a:t>4</a:t>
            </a:r>
            <a:r>
              <a:rPr lang="en-US" altLang="ja-JP" dirty="0"/>
              <a:t>2</a:t>
            </a:r>
            <a:r>
              <a:rPr lang="ja-JP" altLang="en-US" dirty="0" smtClean="0"/>
              <a:t>社に個社別支援を実施。</a:t>
            </a:r>
            <a:r>
              <a:rPr lang="en-US" altLang="ja-JP" b="1" dirty="0" smtClean="0">
                <a:solidFill>
                  <a:srgbClr val="FF0000"/>
                </a:solidFill>
              </a:rPr>
              <a:t>4</a:t>
            </a:r>
            <a:r>
              <a:rPr lang="en-US" altLang="ja-JP" b="1" dirty="0">
                <a:solidFill>
                  <a:srgbClr val="FF0000"/>
                </a:solidFill>
              </a:rPr>
              <a:t>2</a:t>
            </a:r>
            <a:r>
              <a:rPr lang="ja-JP" altLang="en-US" b="1" dirty="0" smtClean="0">
                <a:solidFill>
                  <a:srgbClr val="FF0000"/>
                </a:solidFill>
              </a:rPr>
              <a:t>社中</a:t>
            </a:r>
            <a:r>
              <a:rPr lang="en-US" altLang="ja-JP" b="1" dirty="0" smtClean="0">
                <a:solidFill>
                  <a:srgbClr val="FF0000"/>
                </a:solidFill>
              </a:rPr>
              <a:t>2</a:t>
            </a:r>
            <a:r>
              <a:rPr lang="en-US" altLang="ja-JP" b="1" dirty="0">
                <a:solidFill>
                  <a:srgbClr val="FF0000"/>
                </a:solidFill>
              </a:rPr>
              <a:t>3</a:t>
            </a:r>
            <a:r>
              <a:rPr lang="ja-JP" altLang="en-US" b="1" dirty="0" smtClean="0">
                <a:solidFill>
                  <a:srgbClr val="FF0000"/>
                </a:solidFill>
              </a:rPr>
              <a:t>社が認定取得、</a:t>
            </a:r>
            <a:r>
              <a:rPr lang="en-US" altLang="ja-JP" b="1" dirty="0">
                <a:solidFill>
                  <a:srgbClr val="FF0000"/>
                </a:solidFill>
              </a:rPr>
              <a:t>4</a:t>
            </a:r>
            <a:r>
              <a:rPr lang="ja-JP" altLang="en-US" b="1" dirty="0" smtClean="0">
                <a:solidFill>
                  <a:srgbClr val="FF0000"/>
                </a:solidFill>
              </a:rPr>
              <a:t>社が</a:t>
            </a:r>
            <a:r>
              <a:rPr lang="en-US" altLang="ja-JP" b="1" dirty="0" smtClean="0">
                <a:solidFill>
                  <a:srgbClr val="FF0000"/>
                </a:solidFill>
              </a:rPr>
              <a:t>2</a:t>
            </a:r>
            <a:r>
              <a:rPr lang="ja-JP" altLang="en-US" b="1" dirty="0" smtClean="0">
                <a:solidFill>
                  <a:srgbClr val="FF0000"/>
                </a:solidFill>
              </a:rPr>
              <a:t>年以内の設定をコミット</a:t>
            </a:r>
            <a:endParaRPr lang="en-US" altLang="ja-JP" b="1" dirty="0">
              <a:solidFill>
                <a:srgbClr val="FF0000"/>
              </a:solidFill>
            </a:endParaRPr>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1162000" y="2563839"/>
            <a:ext cx="9039383" cy="5016759"/>
            <a:chOff x="1109264" y="2278826"/>
            <a:chExt cx="5025372" cy="2789027"/>
          </a:xfrm>
        </p:grpSpPr>
        <p:sp>
          <p:nvSpPr>
            <p:cNvPr id="20" name="テキスト ボックス 19"/>
            <p:cNvSpPr txBox="1"/>
            <p:nvPr/>
          </p:nvSpPr>
          <p:spPr>
            <a:xfrm>
              <a:off x="1958622" y="2278827"/>
              <a:ext cx="4176014" cy="2789026"/>
            </a:xfrm>
            <a:prstGeom prst="rect">
              <a:avLst/>
            </a:prstGeom>
            <a:noFill/>
          </p:spPr>
          <p:txBody>
            <a:bodyPr wrap="square" rtlCol="0">
              <a:spAutoFit/>
            </a:bodyPr>
            <a:lstStyle/>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鹿島建設、</a:t>
              </a:r>
              <a:r>
                <a:rPr lang="ja-JP" altLang="en-US" sz="1600" kern="100" dirty="0">
                  <a:solidFill>
                    <a:srgbClr val="FF0000"/>
                  </a:solidFill>
                  <a:latin typeface="Meiryo UI" panose="020B0604030504040204" pitchFamily="50" charset="-128"/>
                  <a:cs typeface="Times New Roman" panose="02020603050405020304" pitchFamily="18" charset="0"/>
                </a:rPr>
                <a:t>住友林業</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積水ハウス</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大成建設</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大東建託</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大和ハウス工業</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味の素</a:t>
              </a:r>
              <a:r>
                <a:rPr lang="ja-JP" altLang="en-US" sz="1600" kern="100" dirty="0">
                  <a:solidFill>
                    <a:prstClr val="black"/>
                  </a:solidFill>
                  <a:latin typeface="Meiryo UI" panose="020B0604030504040204" pitchFamily="50" charset="-128"/>
                  <a:cs typeface="Times New Roman" panose="02020603050405020304" pitchFamily="18" charset="0"/>
                </a:rPr>
                <a:t>、ニチレイ</a:t>
              </a:r>
              <a:endParaRPr lang="en-US" altLang="ja-JP" sz="1600" kern="100" dirty="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花王</a:t>
              </a:r>
              <a:r>
                <a:rPr lang="ja-JP" altLang="en-US" sz="1600" kern="100" dirty="0">
                  <a:solidFill>
                    <a:prstClr val="black"/>
                  </a:solidFill>
                  <a:latin typeface="Meiryo UI" panose="020B0604030504040204" pitchFamily="50" charset="-128"/>
                  <a:cs typeface="Times New Roman" panose="02020603050405020304" pitchFamily="18" charset="0"/>
                </a:rPr>
                <a:t>、日本ゼオン、ファンケル、</a:t>
              </a:r>
              <a:r>
                <a:rPr lang="ja-JP" altLang="en-US" sz="1600" kern="100" dirty="0">
                  <a:solidFill>
                    <a:srgbClr val="FF0000"/>
                  </a:solidFill>
                  <a:latin typeface="Meiryo UI" panose="020B0604030504040204" pitchFamily="50" charset="-128"/>
                  <a:cs typeface="Times New Roman" panose="02020603050405020304" pitchFamily="18" charset="0"/>
                </a:rPr>
                <a:t>富士フイルムホールディングス</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アステラス製薬</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大塚製薬（大塚</a:t>
              </a:r>
              <a:r>
                <a:rPr lang="en-US" altLang="ja-JP" sz="1600" kern="100" dirty="0">
                  <a:solidFill>
                    <a:srgbClr val="FF0000"/>
                  </a:solidFill>
                  <a:latin typeface="Meiryo UI" panose="020B0604030504040204" pitchFamily="50" charset="-128"/>
                  <a:cs typeface="Times New Roman" panose="02020603050405020304" pitchFamily="18" charset="0"/>
                </a:rPr>
                <a:t>HD</a:t>
              </a:r>
              <a:r>
                <a:rPr lang="ja-JP" altLang="en-US" sz="1600" kern="100" dirty="0">
                  <a:solidFill>
                    <a:srgbClr val="FF0000"/>
                  </a:solidFill>
                  <a:latin typeface="Meiryo UI" panose="020B0604030504040204" pitchFamily="50" charset="-128"/>
                  <a:cs typeface="Times New Roman" panose="02020603050405020304" pitchFamily="18" charset="0"/>
                </a:rPr>
                <a:t>）</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グローリー、ダイキン工業、ダイフク、</a:t>
              </a:r>
              <a:r>
                <a:rPr lang="ja-JP" altLang="en-US" sz="1600" kern="100" dirty="0">
                  <a:solidFill>
                    <a:srgbClr val="FF0000"/>
                  </a:solidFill>
                  <a:latin typeface="Meiryo UI" panose="020B0604030504040204" pitchFamily="50" charset="-128"/>
                  <a:cs typeface="Times New Roman" panose="02020603050405020304" pitchFamily="18" charset="0"/>
                </a:rPr>
                <a:t>日立建機</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dirty="0">
                  <a:solidFill>
                    <a:prstClr val="black"/>
                  </a:solidFill>
                  <a:latin typeface="Meiryo UI" panose="020B0604030504040204" pitchFamily="50" charset="-128"/>
                  <a:cs typeface="Times New Roman" panose="02020603050405020304" pitchFamily="18" charset="0"/>
                </a:rPr>
                <a:t>AGC</a:t>
              </a: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フジクラ、</a:t>
              </a:r>
              <a:r>
                <a:rPr lang="en-US" altLang="ja-JP" sz="1600" kern="100" dirty="0">
                  <a:solidFill>
                    <a:srgbClr val="FF0000"/>
                  </a:solidFill>
                  <a:latin typeface="Meiryo UI" panose="020B0604030504040204" pitchFamily="50" charset="-128"/>
                  <a:cs typeface="Times New Roman" panose="02020603050405020304" pitchFamily="18" charset="0"/>
                </a:rPr>
                <a:t>YKK</a:t>
              </a:r>
            </a:p>
            <a:p>
              <a:pPr fontAlgn="base">
                <a:spcBef>
                  <a:spcPct val="0"/>
                </a:spcBef>
                <a:defRPr/>
              </a:pPr>
              <a:r>
                <a:rPr lang="ja-JP" altLang="en-US" sz="1600" kern="100" dirty="0">
                  <a:solidFill>
                    <a:srgbClr val="0033CC"/>
                  </a:solidFill>
                  <a:latin typeface="Meiryo UI" panose="020B0604030504040204" pitchFamily="50" charset="-128"/>
                  <a:cs typeface="Times New Roman" panose="02020603050405020304" pitchFamily="18" charset="0"/>
                </a:rPr>
                <a:t>オムロン</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京セラ</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明電舎</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テイ・エス テック、マツダ</a:t>
              </a:r>
              <a:endParaRPr lang="en-US" altLang="ja-JP" sz="1600" kern="100" dirty="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サンメッセ、</a:t>
              </a:r>
              <a:r>
                <a:rPr lang="ja-JP" altLang="en-US" sz="1600" kern="100" dirty="0">
                  <a:solidFill>
                    <a:srgbClr val="FF0000"/>
                  </a:solidFill>
                  <a:latin typeface="Meiryo UI" panose="020B0604030504040204" pitchFamily="50" charset="-128"/>
                  <a:cs typeface="Times New Roman" panose="02020603050405020304" pitchFamily="18" charset="0"/>
                </a:rPr>
                <a:t>大日本印刷</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横浜ゴム</a:t>
              </a:r>
              <a:endParaRPr lang="en-US" altLang="ja-JP" sz="1600" kern="100" dirty="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アシックス</a:t>
              </a:r>
              <a:r>
                <a:rPr lang="ja-JP" altLang="en-US" sz="1600" kern="100" dirty="0">
                  <a:solidFill>
                    <a:prstClr val="black"/>
                  </a:solidFill>
                  <a:latin typeface="Meiryo UI" panose="020B0604030504040204" pitchFamily="50" charset="-128"/>
                  <a:cs typeface="Times New Roman" panose="02020603050405020304" pitchFamily="18" charset="0"/>
                </a:rPr>
                <a:t>、コクヨ</a:t>
              </a:r>
              <a:endParaRPr lang="en-US" altLang="ja-JP" sz="1600" kern="100" dirty="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日本通運</a:t>
              </a:r>
              <a:endParaRPr lang="en-US" altLang="ja-JP" sz="1600" kern="100" dirty="0">
                <a:solidFill>
                  <a:prstClr val="black"/>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日本郵船</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dirty="0">
                  <a:solidFill>
                    <a:srgbClr val="FF0000"/>
                  </a:solidFill>
                  <a:latin typeface="Meiryo UI" panose="020B0604030504040204" pitchFamily="50" charset="-128"/>
                  <a:cs typeface="Times New Roman" panose="02020603050405020304" pitchFamily="18" charset="0"/>
                </a:rPr>
                <a:t>NTT</a:t>
              </a:r>
              <a:r>
                <a:rPr lang="ja-JP" altLang="en-US" sz="1600" kern="100" dirty="0">
                  <a:solidFill>
                    <a:srgbClr val="FF0000"/>
                  </a:solidFill>
                  <a:latin typeface="Meiryo UI" panose="020B0604030504040204" pitchFamily="50" charset="-128"/>
                  <a:cs typeface="Times New Roman" panose="02020603050405020304" pitchFamily="18" charset="0"/>
                </a:rPr>
                <a:t>ドコモ</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アスクル</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丸井グループ</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en-US" altLang="ja-JP" sz="1600" kern="100" dirty="0">
                  <a:solidFill>
                    <a:srgbClr val="0033CC"/>
                  </a:solidFill>
                  <a:latin typeface="Meiryo UI" panose="020B0604030504040204" pitchFamily="50" charset="-128"/>
                  <a:cs typeface="Times New Roman" panose="02020603050405020304" pitchFamily="18" charset="0"/>
                </a:rPr>
                <a:t>MS&amp;AD</a:t>
              </a:r>
              <a:r>
                <a:rPr lang="ja-JP" altLang="en-US" sz="1600" kern="100" dirty="0">
                  <a:solidFill>
                    <a:srgbClr val="0033CC"/>
                  </a:solidFill>
                  <a:latin typeface="Meiryo UI" panose="020B0604030504040204" pitchFamily="50" charset="-128"/>
                  <a:cs typeface="Times New Roman" panose="02020603050405020304" pitchFamily="18" charset="0"/>
                </a:rPr>
                <a:t>インシュアランス グループ ホールディングス</a:t>
              </a:r>
              <a:r>
                <a:rPr lang="ja-JP" altLang="en-US" sz="1600" kern="100" dirty="0">
                  <a:solidFill>
                    <a:prstClr val="black"/>
                  </a:solidFill>
                  <a:latin typeface="Meiryo UI" panose="020B0604030504040204" pitchFamily="50" charset="-128"/>
                  <a:cs typeface="Times New Roman" panose="02020603050405020304" pitchFamily="18" charset="0"/>
                </a:rPr>
                <a:t>、</a:t>
              </a:r>
              <a:r>
                <a:rPr lang="en-US" altLang="ja-JP" sz="1600" kern="100" dirty="0">
                  <a:solidFill>
                    <a:srgbClr val="0033CC"/>
                  </a:solidFill>
                  <a:latin typeface="Meiryo UI" panose="020B0604030504040204" pitchFamily="50" charset="-128"/>
                  <a:cs typeface="Times New Roman" panose="02020603050405020304" pitchFamily="18" charset="0"/>
                </a:rPr>
                <a:t>SOMPO</a:t>
              </a:r>
              <a:r>
                <a:rPr lang="ja-JP" altLang="en-US" sz="1600" kern="100" dirty="0">
                  <a:solidFill>
                    <a:srgbClr val="0033CC"/>
                  </a:solidFill>
                  <a:latin typeface="Meiryo UI" panose="020B0604030504040204" pitchFamily="50" charset="-128"/>
                  <a:cs typeface="Times New Roman" panose="02020603050405020304" pitchFamily="18" charset="0"/>
                </a:rPr>
                <a:t>ホールディングス</a:t>
              </a:r>
              <a:endParaRPr lang="en-US" altLang="ja-JP" sz="1600" kern="100" dirty="0">
                <a:solidFill>
                  <a:srgbClr val="0033CC"/>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0033CC"/>
                  </a:solidFill>
                  <a:latin typeface="Meiryo UI" panose="020B0604030504040204" pitchFamily="50" charset="-128"/>
                  <a:cs typeface="Times New Roman" panose="02020603050405020304" pitchFamily="18" charset="0"/>
                </a:rPr>
                <a:t>日立キャピタル</a:t>
              </a:r>
              <a:endParaRPr lang="en-US" altLang="ja-JP" sz="1600" kern="100" dirty="0">
                <a:solidFill>
                  <a:srgbClr val="0033CC"/>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東急不動産ホールディングス</a:t>
              </a:r>
              <a:endParaRPr lang="en-US" altLang="ja-JP" sz="1600" kern="100" dirty="0">
                <a:solidFill>
                  <a:srgbClr val="FF0000"/>
                </a:solidFill>
                <a:latin typeface="Meiryo UI" panose="020B0604030504040204" pitchFamily="50" charset="-128"/>
                <a:cs typeface="Times New Roman" panose="02020603050405020304" pitchFamily="18" charset="0"/>
              </a:endParaRPr>
            </a:p>
            <a:p>
              <a:pPr fontAlgn="base">
                <a:spcBef>
                  <a:spcPct val="0"/>
                </a:spcBef>
                <a:defRPr/>
              </a:pPr>
              <a:r>
                <a:rPr lang="ja-JP" altLang="en-US" sz="1600" kern="100" dirty="0">
                  <a:solidFill>
                    <a:srgbClr val="FF0000"/>
                  </a:solidFill>
                  <a:latin typeface="Meiryo UI" panose="020B0604030504040204" pitchFamily="50" charset="-128"/>
                  <a:cs typeface="Times New Roman" panose="02020603050405020304" pitchFamily="18" charset="0"/>
                </a:rPr>
                <a:t>セコム</a:t>
              </a:r>
              <a:r>
                <a:rPr lang="ja-JP" altLang="en-US" sz="1600" kern="100" dirty="0">
                  <a:solidFill>
                    <a:prstClr val="black"/>
                  </a:solidFill>
                  <a:latin typeface="Meiryo UI" panose="020B0604030504040204" pitchFamily="50" charset="-128"/>
                  <a:cs typeface="Times New Roman" panose="02020603050405020304" pitchFamily="18" charset="0"/>
                </a:rPr>
                <a:t>、</a:t>
              </a:r>
              <a:r>
                <a:rPr lang="ja-JP" altLang="en-US" sz="1600" kern="100" dirty="0">
                  <a:solidFill>
                    <a:srgbClr val="FF0000"/>
                  </a:solidFill>
                  <a:latin typeface="Meiryo UI" panose="020B0604030504040204" pitchFamily="50" charset="-128"/>
                  <a:cs typeface="Times New Roman" panose="02020603050405020304" pitchFamily="18" charset="0"/>
                </a:rPr>
                <a:t>ベネッセコーポレーション</a:t>
              </a:r>
              <a:endParaRPr lang="ja-JP" altLang="ja-JP" sz="1600" kern="100" dirty="0">
                <a:solidFill>
                  <a:srgbClr val="FF0000"/>
                </a:solidFill>
                <a:latin typeface="Meiryo UI" panose="020B0604030504040204" pitchFamily="50" charset="-128"/>
                <a:cs typeface="Times New Roman" panose="02020603050405020304" pitchFamily="18" charset="0"/>
              </a:endParaRPr>
            </a:p>
          </p:txBody>
        </p:sp>
        <p:sp>
          <p:nvSpPr>
            <p:cNvPr id="21" name="テキスト ボックス 20"/>
            <p:cNvSpPr txBox="1"/>
            <p:nvPr/>
          </p:nvSpPr>
          <p:spPr>
            <a:xfrm>
              <a:off x="1109264" y="2278826"/>
              <a:ext cx="988493" cy="2789026"/>
            </a:xfrm>
            <a:prstGeom prst="rect">
              <a:avLst/>
            </a:prstGeom>
            <a:noFill/>
          </p:spPr>
          <p:txBody>
            <a:bodyPr wrap="none" rtlCol="0">
              <a:spAutoFit/>
            </a:bodyPr>
            <a:lstStyle/>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建設業：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食料品：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化学：</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医薬品：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機械：</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ガラス・土石製品：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非鉄金属：</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電気機器：</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輸送用機器：</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印刷：</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ゴム製品：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その他製品：</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陸運業：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海運業：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情報・通信：</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小売業：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保険業：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その他金融：</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不動産業：</a:t>
              </a:r>
              <a:endParaRPr lang="en-US" altLang="ja-JP" sz="1600" kern="100" dirty="0">
                <a:solidFill>
                  <a:prstClr val="black"/>
                </a:solidFill>
                <a:latin typeface="Meiryo UI" panose="020B0604030504040204" pitchFamily="50" charset="-128"/>
                <a:cs typeface="Times New Roman" panose="02020603050405020304" pitchFamily="18" charset="0"/>
              </a:endParaRPr>
            </a:p>
            <a:p>
              <a:pPr algn="r" fontAlgn="base">
                <a:spcBef>
                  <a:spcPct val="0"/>
                </a:spcBef>
                <a:defRPr/>
              </a:pPr>
              <a:r>
                <a:rPr lang="ja-JP" altLang="en-US" sz="1600" kern="100" dirty="0">
                  <a:solidFill>
                    <a:prstClr val="black"/>
                  </a:solidFill>
                  <a:latin typeface="Meiryo UI" panose="020B0604030504040204" pitchFamily="50" charset="-128"/>
                  <a:cs typeface="Times New Roman" panose="02020603050405020304" pitchFamily="18" charset="0"/>
                </a:rPr>
                <a:t>サービス業：</a:t>
              </a:r>
              <a:endParaRPr lang="ja-JP" altLang="ja-JP" sz="1600" kern="100" dirty="0">
                <a:solidFill>
                  <a:prstClr val="black"/>
                </a:solidFill>
                <a:latin typeface="Meiryo UI" panose="020B0604030504040204" pitchFamily="50" charset="-128"/>
                <a:cs typeface="Times New Roman" panose="02020603050405020304" pitchFamily="18" charset="0"/>
              </a:endParaRPr>
            </a:p>
          </p:txBody>
        </p:sp>
      </p:grpSp>
      <p:sp>
        <p:nvSpPr>
          <p:cNvPr id="22" name="テキスト ボックス 21"/>
          <p:cNvSpPr txBox="1"/>
          <p:nvPr/>
        </p:nvSpPr>
        <p:spPr>
          <a:xfrm>
            <a:off x="593724" y="2224596"/>
            <a:ext cx="2492990" cy="400110"/>
          </a:xfrm>
          <a:prstGeom prst="rect">
            <a:avLst/>
          </a:prstGeom>
          <a:noFill/>
        </p:spPr>
        <p:txBody>
          <a:bodyPr wrap="none" rtlCol="0">
            <a:spAutoFit/>
          </a:bodyPr>
          <a:lstStyle/>
          <a:p>
            <a:r>
              <a:rPr lang="ja-JP" altLang="en-US" sz="2000" b="1" dirty="0" smtClean="0">
                <a:latin typeface="+mn-ea"/>
                <a:ea typeface="+mn-ea"/>
              </a:rPr>
              <a:t>個社別支援企業一覧</a:t>
            </a:r>
            <a:endParaRPr kumimoji="1" lang="ja-JP" altLang="en-US" sz="2000" b="1" dirty="0" smtClean="0">
              <a:latin typeface="+mn-ea"/>
              <a:ea typeface="+mn-ea"/>
            </a:endParaRPr>
          </a:p>
        </p:txBody>
      </p:sp>
      <p:sp>
        <p:nvSpPr>
          <p:cNvPr id="23" name="テキスト ボックス 22"/>
          <p:cNvSpPr txBox="1"/>
          <p:nvPr/>
        </p:nvSpPr>
        <p:spPr>
          <a:xfrm>
            <a:off x="7895560" y="319995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a:t>
            </a: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順</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rPr>
              <a:t>　 赤文字</a:t>
            </a:r>
            <a:r>
              <a:rPr lang="ja-JP" altLang="en-US" sz="1200" dirty="0" smtClean="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認定取得済企業</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97829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t>2020</a:t>
            </a:r>
            <a:r>
              <a:rPr kumimoji="1" lang="ja-JP" altLang="en-US" sz="2400" dirty="0" smtClean="0"/>
              <a:t>年度 環境省中小企業版</a:t>
            </a:r>
            <a:r>
              <a:rPr kumimoji="1" lang="en-US" altLang="ja-JP" sz="2400" dirty="0" smtClean="0"/>
              <a:t>SBT</a:t>
            </a:r>
            <a:r>
              <a:rPr kumimoji="1" lang="ja-JP" altLang="en-US" sz="2400" dirty="0" smtClean="0"/>
              <a:t>・</a:t>
            </a:r>
            <a:r>
              <a:rPr kumimoji="1" lang="en-US" altLang="ja-JP" sz="2400" dirty="0" smtClean="0"/>
              <a:t>RE100</a:t>
            </a:r>
            <a:r>
              <a:rPr kumimoji="1" lang="ja-JP" altLang="en-US" sz="2400" dirty="0" smtClean="0"/>
              <a:t>の設定支援</a:t>
            </a:r>
            <a:endParaRPr kumimoji="1" lang="ja-JP" altLang="en-US" sz="2400" dirty="0"/>
          </a:p>
        </p:txBody>
      </p:sp>
      <p:sp>
        <p:nvSpPr>
          <p:cNvPr id="3" name="コンテンツ プレースホルダー 2"/>
          <p:cNvSpPr>
            <a:spLocks noGrp="1"/>
          </p:cNvSpPr>
          <p:nvPr>
            <p:ph sz="quarter" idx="12"/>
          </p:nvPr>
        </p:nvSpPr>
        <p:spPr>
          <a:xfrm>
            <a:off x="161925" y="1110920"/>
            <a:ext cx="10367963" cy="1327438"/>
          </a:xfrm>
        </p:spPr>
        <p:txBody>
          <a:bodyPr/>
          <a:lstStyle/>
          <a:p>
            <a:r>
              <a:rPr lang="ja-JP" altLang="en-US" dirty="0" smtClean="0"/>
              <a:t>中小企業を対象として、</a:t>
            </a:r>
            <a:r>
              <a:rPr lang="en-US" altLang="ja-JP" dirty="0" smtClean="0"/>
              <a:t>17</a:t>
            </a:r>
            <a:r>
              <a:rPr lang="ja-JP" altLang="en-US" dirty="0" smtClean="0"/>
              <a:t>社の応募企業のうち</a:t>
            </a:r>
            <a:r>
              <a:rPr lang="en-US" altLang="ja-JP" dirty="0" smtClean="0"/>
              <a:t>15</a:t>
            </a:r>
            <a:r>
              <a:rPr lang="ja-JP" altLang="en-US" dirty="0" smtClean="0"/>
              <a:t>社に対して中小企業用に特化した</a:t>
            </a:r>
            <a:r>
              <a:rPr lang="en-US" altLang="ja-JP" dirty="0" smtClean="0"/>
              <a:t>SBT</a:t>
            </a:r>
            <a:r>
              <a:rPr lang="ja-JP" altLang="en-US" dirty="0" smtClean="0"/>
              <a:t>や、</a:t>
            </a:r>
            <a:r>
              <a:rPr lang="en-US" altLang="ja-JP" dirty="0" smtClean="0"/>
              <a:t>RE100</a:t>
            </a:r>
            <a:r>
              <a:rPr lang="ja-JP" altLang="en-US" dirty="0" smtClean="0"/>
              <a:t>の設定支援を実施</a:t>
            </a:r>
            <a:endParaRPr lang="en-US" altLang="ja-JP" dirty="0" smtClean="0"/>
          </a:p>
          <a:p>
            <a:pPr>
              <a:buClr>
                <a:schemeClr val="tx1"/>
              </a:buClr>
            </a:pPr>
            <a:r>
              <a:rPr lang="en-US" altLang="ja-JP" b="1" dirty="0" smtClean="0">
                <a:solidFill>
                  <a:srgbClr val="FF0000"/>
                </a:solidFill>
              </a:rPr>
              <a:t>15</a:t>
            </a:r>
            <a:r>
              <a:rPr lang="ja-JP" altLang="en-US" b="1" dirty="0" smtClean="0">
                <a:solidFill>
                  <a:srgbClr val="FF0000"/>
                </a:solidFill>
              </a:rPr>
              <a:t>社中</a:t>
            </a:r>
            <a:r>
              <a:rPr lang="en-US" altLang="ja-JP" b="1" dirty="0" smtClean="0">
                <a:solidFill>
                  <a:srgbClr val="FF0000"/>
                </a:solidFill>
              </a:rPr>
              <a:t>10</a:t>
            </a:r>
            <a:r>
              <a:rPr lang="ja-JP" altLang="en-US" b="1" dirty="0" smtClean="0">
                <a:solidFill>
                  <a:srgbClr val="FF0000"/>
                </a:solidFill>
              </a:rPr>
              <a:t>社が認定取得</a:t>
            </a:r>
            <a:endParaRPr lang="en-US" altLang="ja-JP" b="1" dirty="0">
              <a:solidFill>
                <a:srgbClr val="FF0000"/>
              </a:solidFill>
            </a:endParaRPr>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754770" y="2970240"/>
            <a:ext cx="9446613" cy="4524316"/>
            <a:chOff x="882868" y="2278826"/>
            <a:chExt cx="5251768" cy="2515257"/>
          </a:xfrm>
        </p:grpSpPr>
        <p:sp>
          <p:nvSpPr>
            <p:cNvPr id="20" name="テキスト ボックス 19"/>
            <p:cNvSpPr txBox="1"/>
            <p:nvPr/>
          </p:nvSpPr>
          <p:spPr>
            <a:xfrm>
              <a:off x="1958622" y="2278827"/>
              <a:ext cx="4176014" cy="2515256"/>
            </a:xfrm>
            <a:prstGeom prst="rect">
              <a:avLst/>
            </a:prstGeom>
            <a:noFill/>
          </p:spPr>
          <p:txBody>
            <a:bodyPr wrap="square" rtlCol="0">
              <a:spAutoFit/>
            </a:bodyPr>
            <a:lstStyle/>
            <a:p>
              <a:pPr fontAlgn="base">
                <a:spcBef>
                  <a:spcPct val="0"/>
                </a:spcBef>
                <a:spcAft>
                  <a:spcPct val="0"/>
                </a:spcAft>
              </a:pPr>
              <a:r>
                <a:rPr lang="ja-JP" altLang="en-US" sz="2400" dirty="0">
                  <a:solidFill>
                    <a:srgbClr val="FF0000"/>
                  </a:solidFill>
                </a:rPr>
                <a:t>八洲建設</a:t>
              </a:r>
              <a:endParaRPr lang="en-US" altLang="ja-JP" sz="2400" dirty="0">
                <a:solidFill>
                  <a:srgbClr val="FF0000"/>
                </a:solidFill>
              </a:endParaRPr>
            </a:p>
            <a:p>
              <a:pPr fontAlgn="base">
                <a:spcBef>
                  <a:spcPct val="0"/>
                </a:spcBef>
                <a:spcAft>
                  <a:spcPct val="0"/>
                </a:spcAft>
              </a:pPr>
              <a:r>
                <a:rPr lang="ja-JP" altLang="en-US" sz="2400" dirty="0">
                  <a:solidFill>
                    <a:prstClr val="black"/>
                  </a:solidFill>
                </a:rPr>
                <a:t>篠原化学</a:t>
              </a:r>
              <a:endParaRPr lang="en-US" altLang="ja-JP" sz="2400" dirty="0">
                <a:solidFill>
                  <a:prstClr val="black"/>
                </a:solidFill>
              </a:endParaRPr>
            </a:p>
            <a:p>
              <a:pPr fontAlgn="base">
                <a:spcBef>
                  <a:spcPct val="0"/>
                </a:spcBef>
                <a:spcAft>
                  <a:spcPct val="0"/>
                </a:spcAft>
              </a:pPr>
              <a:r>
                <a:rPr lang="ja-JP" altLang="en-US" sz="2400" dirty="0">
                  <a:solidFill>
                    <a:prstClr val="black"/>
                  </a:solidFill>
                </a:rPr>
                <a:t>和泉／セッツ</a:t>
              </a:r>
            </a:p>
            <a:p>
              <a:pPr fontAlgn="base">
                <a:spcBef>
                  <a:spcPct val="0"/>
                </a:spcBef>
                <a:spcAft>
                  <a:spcPct val="0"/>
                </a:spcAft>
              </a:pPr>
              <a:r>
                <a:rPr lang="ja-JP" altLang="en-US" sz="2400" dirty="0">
                  <a:solidFill>
                    <a:srgbClr val="FF0000"/>
                  </a:solidFill>
                </a:rPr>
                <a:t>協発工業</a:t>
              </a:r>
              <a:endParaRPr lang="en-US" altLang="ja-JP" sz="2400" dirty="0">
                <a:solidFill>
                  <a:srgbClr val="FF0000"/>
                </a:solidFill>
              </a:endParaRPr>
            </a:p>
            <a:p>
              <a:pPr fontAlgn="base">
                <a:spcBef>
                  <a:spcPct val="0"/>
                </a:spcBef>
                <a:spcAft>
                  <a:spcPct val="0"/>
                </a:spcAft>
              </a:pPr>
              <a:r>
                <a:rPr lang="ja-JP" altLang="en-US" sz="2400" dirty="0">
                  <a:solidFill>
                    <a:srgbClr val="FF0000"/>
                  </a:solidFill>
                </a:rPr>
                <a:t>榊原工業</a:t>
              </a:r>
              <a:endParaRPr lang="en-US" altLang="ja-JP" sz="2400" dirty="0">
                <a:solidFill>
                  <a:srgbClr val="FF0000"/>
                </a:solidFill>
              </a:endParaRPr>
            </a:p>
            <a:p>
              <a:pPr fontAlgn="base">
                <a:spcBef>
                  <a:spcPct val="0"/>
                </a:spcBef>
                <a:spcAft>
                  <a:spcPct val="0"/>
                </a:spcAft>
              </a:pPr>
              <a:r>
                <a:rPr lang="ja-JP" altLang="en-US" sz="2400" dirty="0">
                  <a:solidFill>
                    <a:srgbClr val="FF0000"/>
                  </a:solidFill>
                </a:rPr>
                <a:t>デジタルグリッド</a:t>
              </a:r>
              <a:endParaRPr lang="en-US" altLang="ja-JP" sz="2400" dirty="0">
                <a:solidFill>
                  <a:srgbClr val="FF0000"/>
                </a:solidFill>
              </a:endParaRPr>
            </a:p>
            <a:p>
              <a:pPr fontAlgn="base">
                <a:spcBef>
                  <a:spcPct val="0"/>
                </a:spcBef>
                <a:spcAft>
                  <a:spcPct val="0"/>
                </a:spcAft>
              </a:pPr>
              <a:r>
                <a:rPr lang="ja-JP" altLang="en-US" sz="2400" dirty="0">
                  <a:solidFill>
                    <a:srgbClr val="FF0000"/>
                  </a:solidFill>
                </a:rPr>
                <a:t>ゲットイット</a:t>
              </a:r>
              <a:endParaRPr lang="en-US" altLang="ja-JP" sz="2400" dirty="0">
                <a:solidFill>
                  <a:srgbClr val="FF0000"/>
                </a:solidFill>
              </a:endParaRPr>
            </a:p>
            <a:p>
              <a:pPr fontAlgn="base">
                <a:spcBef>
                  <a:spcPct val="0"/>
                </a:spcBef>
                <a:spcAft>
                  <a:spcPct val="0"/>
                </a:spcAft>
              </a:pPr>
              <a:r>
                <a:rPr lang="ja-JP" altLang="en-US" sz="2400" dirty="0">
                  <a:solidFill>
                    <a:srgbClr val="FF0000"/>
                  </a:solidFill>
                </a:rPr>
                <a:t>大同トレーディング</a:t>
              </a:r>
              <a:endParaRPr lang="en-US" altLang="ja-JP" sz="2400" dirty="0">
                <a:solidFill>
                  <a:srgbClr val="FF0000"/>
                </a:solidFill>
              </a:endParaRPr>
            </a:p>
            <a:p>
              <a:pPr fontAlgn="base">
                <a:spcBef>
                  <a:spcPct val="0"/>
                </a:spcBef>
                <a:spcAft>
                  <a:spcPct val="0"/>
                </a:spcAft>
              </a:pPr>
              <a:r>
                <a:rPr lang="ja-JP" altLang="en-US" sz="2400" dirty="0">
                  <a:solidFill>
                    <a:prstClr val="black"/>
                  </a:solidFill>
                </a:rPr>
                <a:t>ヴァンフォーレ山梨スポーツクラブ／</a:t>
              </a:r>
              <a:r>
                <a:rPr lang="ja-JP" altLang="en-US" sz="2400" dirty="0">
                  <a:solidFill>
                    <a:srgbClr val="FF0000"/>
                  </a:solidFill>
                </a:rPr>
                <a:t>日本ウエストン</a:t>
              </a:r>
              <a:r>
                <a:rPr lang="ja-JP" altLang="en-US" sz="2400" dirty="0">
                  <a:solidFill>
                    <a:prstClr val="black"/>
                  </a:solidFill>
                </a:rPr>
                <a:t>／</a:t>
              </a:r>
              <a:endParaRPr lang="en-US" altLang="ja-JP" sz="2400" dirty="0">
                <a:solidFill>
                  <a:prstClr val="black"/>
                </a:solidFill>
              </a:endParaRPr>
            </a:p>
            <a:p>
              <a:pPr fontAlgn="base">
                <a:spcBef>
                  <a:spcPct val="0"/>
                </a:spcBef>
                <a:spcAft>
                  <a:spcPct val="0"/>
                </a:spcAft>
              </a:pPr>
              <a:r>
                <a:rPr lang="ja-JP" altLang="en-US" sz="2400" dirty="0">
                  <a:solidFill>
                    <a:srgbClr val="FF0000"/>
                  </a:solidFill>
                </a:rPr>
                <a:t>ユタコロジー</a:t>
              </a:r>
              <a:endParaRPr lang="en-US" altLang="ja-JP" sz="2400" dirty="0">
                <a:solidFill>
                  <a:srgbClr val="FF0000"/>
                </a:solidFill>
              </a:endParaRPr>
            </a:p>
            <a:p>
              <a:pPr fontAlgn="base">
                <a:spcBef>
                  <a:spcPct val="0"/>
                </a:spcBef>
                <a:spcAft>
                  <a:spcPct val="0"/>
                </a:spcAft>
              </a:pPr>
              <a:r>
                <a:rPr lang="ja-JP" altLang="en-US" sz="2400" dirty="0">
                  <a:solidFill>
                    <a:prstClr val="black"/>
                  </a:solidFill>
                </a:rPr>
                <a:t>イノチオホールディングス／</a:t>
              </a:r>
              <a:r>
                <a:rPr lang="ja-JP" altLang="en-US" sz="2400" dirty="0">
                  <a:solidFill>
                    <a:srgbClr val="FF0000"/>
                  </a:solidFill>
                </a:rPr>
                <a:t>浜田</a:t>
              </a:r>
              <a:endParaRPr lang="en-US" altLang="ja-JP" sz="2400" dirty="0">
                <a:solidFill>
                  <a:srgbClr val="FF0000"/>
                </a:solidFill>
              </a:endParaRPr>
            </a:p>
            <a:p>
              <a:pPr fontAlgn="base">
                <a:spcBef>
                  <a:spcPct val="0"/>
                </a:spcBef>
                <a:spcAft>
                  <a:spcPct val="0"/>
                </a:spcAft>
              </a:pPr>
              <a:r>
                <a:rPr lang="ja-JP" altLang="en-US" sz="2400" dirty="0">
                  <a:solidFill>
                    <a:srgbClr val="FF0000"/>
                  </a:solidFill>
                </a:rPr>
                <a:t>りさいくる</a:t>
              </a:r>
              <a:r>
                <a:rPr lang="en-US" altLang="ja-JP" sz="2400" dirty="0">
                  <a:solidFill>
                    <a:srgbClr val="FF0000"/>
                  </a:solidFill>
                </a:rPr>
                <a:t>inn</a:t>
              </a:r>
              <a:r>
                <a:rPr lang="ja-JP" altLang="en-US" sz="2400" dirty="0">
                  <a:solidFill>
                    <a:srgbClr val="FF0000"/>
                  </a:solidFill>
                </a:rPr>
                <a:t>京都</a:t>
              </a:r>
              <a:endParaRPr lang="en-US" altLang="ja-JP" sz="2400" dirty="0">
                <a:solidFill>
                  <a:srgbClr val="FF0000"/>
                </a:solidFill>
              </a:endParaRPr>
            </a:p>
          </p:txBody>
        </p:sp>
        <p:sp>
          <p:nvSpPr>
            <p:cNvPr id="21" name="テキスト ボックス 20"/>
            <p:cNvSpPr txBox="1"/>
            <p:nvPr/>
          </p:nvSpPr>
          <p:spPr>
            <a:xfrm>
              <a:off x="882868" y="2278826"/>
              <a:ext cx="1214888" cy="2515257"/>
            </a:xfrm>
            <a:prstGeom prst="rect">
              <a:avLst/>
            </a:prstGeom>
            <a:noFill/>
          </p:spPr>
          <p:txBody>
            <a:bodyPr wrap="none" rtlCol="0">
              <a:spAutoFit/>
            </a:bodyPr>
            <a:lstStyle/>
            <a:p>
              <a:pPr algn="r" fontAlgn="base">
                <a:spcBef>
                  <a:spcPct val="0"/>
                </a:spcBef>
                <a:spcAft>
                  <a:spcPct val="0"/>
                </a:spcAft>
              </a:pPr>
              <a:r>
                <a:rPr lang="ja-JP" altLang="en-US" sz="2400" dirty="0">
                  <a:solidFill>
                    <a:prstClr val="black"/>
                  </a:solidFill>
                </a:rPr>
                <a:t>建設業：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繊維製品：</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化学：</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輸送用機器：</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その他製品：</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電気・ガス業：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情報・通信業：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卸売業：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サービス業：</a:t>
              </a:r>
              <a:endParaRPr lang="en-US" altLang="ja-JP" sz="2400" dirty="0">
                <a:solidFill>
                  <a:prstClr val="black"/>
                </a:solidFill>
              </a:endParaRPr>
            </a:p>
            <a:p>
              <a:pPr algn="r" fontAlgn="base">
                <a:spcBef>
                  <a:spcPct val="0"/>
                </a:spcBef>
                <a:spcAft>
                  <a:spcPct val="0"/>
                </a:spcAft>
              </a:pP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その他企業：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その他の法人：</a:t>
              </a:r>
              <a:endParaRPr lang="en-US" altLang="ja-JP" sz="2400" dirty="0">
                <a:solidFill>
                  <a:prstClr val="black"/>
                </a:solidFill>
              </a:endParaRPr>
            </a:p>
          </p:txBody>
        </p:sp>
      </p:gr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dirty="0">
                <a:latin typeface="+mn-ea"/>
              </a:rPr>
              <a:t>中小企業版</a:t>
            </a:r>
            <a:r>
              <a:rPr lang="en-US" altLang="ja-JP" sz="2000" b="1" dirty="0">
                <a:latin typeface="+mn-ea"/>
              </a:rPr>
              <a:t>SBT</a:t>
            </a:r>
            <a:r>
              <a:rPr lang="ja-JP" altLang="en-US" sz="2000" b="1" dirty="0">
                <a:latin typeface="+mn-ea"/>
              </a:rPr>
              <a:t>・</a:t>
            </a:r>
            <a:r>
              <a:rPr lang="en-US" altLang="ja-JP" sz="2000" b="1" dirty="0">
                <a:latin typeface="+mn-ea"/>
              </a:rPr>
              <a:t>RE100</a:t>
            </a:r>
            <a:r>
              <a:rPr lang="ja-JP" altLang="en-US" sz="2000" b="1" dirty="0">
                <a:latin typeface="+mn-ea"/>
              </a:rPr>
              <a:t>の設定支援 対象企業一覧</a:t>
            </a:r>
          </a:p>
        </p:txBody>
      </p:sp>
      <p:sp>
        <p:nvSpPr>
          <p:cNvPr id="23" name="テキスト ボックス 22"/>
          <p:cNvSpPr txBox="1"/>
          <p:nvPr/>
        </p:nvSpPr>
        <p:spPr>
          <a:xfrm>
            <a:off x="7895560" y="26309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a:t>
            </a: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順</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rPr>
              <a:t>　 赤文字</a:t>
            </a:r>
            <a:r>
              <a:rPr lang="ja-JP" altLang="en-US" sz="1200" dirty="0" smtClean="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認定取得済企業</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3907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t>2019</a:t>
            </a:r>
            <a:r>
              <a:rPr kumimoji="1" lang="ja-JP" altLang="en-US" sz="2400" dirty="0" smtClean="0"/>
              <a:t>年度 環境省中小企業版</a:t>
            </a:r>
            <a:r>
              <a:rPr kumimoji="1" lang="en-US" altLang="ja-JP" sz="2400" dirty="0" smtClean="0"/>
              <a:t>SBT</a:t>
            </a:r>
            <a:r>
              <a:rPr kumimoji="1" lang="ja-JP" altLang="en-US" sz="2400" dirty="0" smtClean="0"/>
              <a:t>・</a:t>
            </a:r>
            <a:r>
              <a:rPr kumimoji="1" lang="en-US" altLang="ja-JP" sz="2400" dirty="0" smtClean="0"/>
              <a:t>RE100</a:t>
            </a:r>
            <a:r>
              <a:rPr kumimoji="1" lang="ja-JP" altLang="en-US" sz="2400" dirty="0" smtClean="0"/>
              <a:t>の設定支援</a:t>
            </a:r>
            <a:endParaRPr kumimoji="1" lang="ja-JP" altLang="en-US" sz="2400" dirty="0"/>
          </a:p>
        </p:txBody>
      </p:sp>
      <p:sp>
        <p:nvSpPr>
          <p:cNvPr id="3" name="コンテンツ プレースホルダー 2"/>
          <p:cNvSpPr>
            <a:spLocks noGrp="1"/>
          </p:cNvSpPr>
          <p:nvPr>
            <p:ph sz="quarter" idx="12"/>
          </p:nvPr>
        </p:nvSpPr>
        <p:spPr>
          <a:xfrm>
            <a:off x="161925" y="1110920"/>
            <a:ext cx="10367963" cy="1327438"/>
          </a:xfrm>
        </p:spPr>
        <p:txBody>
          <a:bodyPr/>
          <a:lstStyle/>
          <a:p>
            <a:r>
              <a:rPr lang="ja-JP" altLang="en-US" dirty="0" smtClean="0"/>
              <a:t>中小企業を対象として、</a:t>
            </a:r>
            <a:r>
              <a:rPr lang="en-US" altLang="ja-JP" dirty="0" smtClean="0"/>
              <a:t>17</a:t>
            </a:r>
            <a:r>
              <a:rPr lang="ja-JP" altLang="en-US" dirty="0" smtClean="0"/>
              <a:t>社の応募企業全企業に対して中小企業用に特化した</a:t>
            </a:r>
            <a:r>
              <a:rPr lang="en-US" altLang="ja-JP" dirty="0" smtClean="0"/>
              <a:t>SBT</a:t>
            </a:r>
            <a:r>
              <a:rPr lang="ja-JP" altLang="en-US" dirty="0" smtClean="0"/>
              <a:t>や、</a:t>
            </a:r>
            <a:r>
              <a:rPr lang="en-US" altLang="ja-JP" dirty="0" smtClean="0"/>
              <a:t>RE100</a:t>
            </a:r>
            <a:r>
              <a:rPr lang="ja-JP" altLang="en-US" dirty="0" smtClean="0"/>
              <a:t>の設定支援を実施</a:t>
            </a:r>
            <a:endParaRPr lang="en-US" altLang="ja-JP" dirty="0" smtClean="0"/>
          </a:p>
          <a:p>
            <a:pPr>
              <a:buClr>
                <a:schemeClr val="tx1"/>
              </a:buClr>
            </a:pPr>
            <a:r>
              <a:rPr lang="en-US" altLang="ja-JP" b="1" dirty="0" smtClean="0">
                <a:solidFill>
                  <a:srgbClr val="FF0000"/>
                </a:solidFill>
              </a:rPr>
              <a:t>17</a:t>
            </a:r>
            <a:r>
              <a:rPr lang="ja-JP" altLang="en-US" b="1" dirty="0" smtClean="0">
                <a:solidFill>
                  <a:srgbClr val="FF0000"/>
                </a:solidFill>
              </a:rPr>
              <a:t>社中</a:t>
            </a:r>
            <a:r>
              <a:rPr lang="en-US" altLang="ja-JP" b="1" dirty="0">
                <a:solidFill>
                  <a:srgbClr val="FF0000"/>
                </a:solidFill>
              </a:rPr>
              <a:t>5</a:t>
            </a:r>
            <a:r>
              <a:rPr lang="ja-JP" altLang="en-US" b="1" dirty="0" smtClean="0">
                <a:solidFill>
                  <a:srgbClr val="FF0000"/>
                </a:solidFill>
              </a:rPr>
              <a:t>社が認定取得</a:t>
            </a:r>
            <a:endParaRPr lang="en-US" altLang="ja-JP" b="1" dirty="0">
              <a:solidFill>
                <a:srgbClr val="FF0000"/>
              </a:solidFill>
            </a:endParaRPr>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366845" y="3308449"/>
            <a:ext cx="9834538" cy="3046989"/>
            <a:chOff x="667204" y="2466851"/>
            <a:chExt cx="5467432" cy="1693949"/>
          </a:xfrm>
        </p:grpSpPr>
        <p:sp>
          <p:nvSpPr>
            <p:cNvPr id="20" name="テキスト ボックス 19"/>
            <p:cNvSpPr txBox="1"/>
            <p:nvPr/>
          </p:nvSpPr>
          <p:spPr>
            <a:xfrm>
              <a:off x="1958622" y="2466852"/>
              <a:ext cx="4176014" cy="1693948"/>
            </a:xfrm>
            <a:prstGeom prst="rect">
              <a:avLst/>
            </a:prstGeom>
            <a:noFill/>
          </p:spPr>
          <p:txBody>
            <a:bodyPr wrap="square" rtlCol="0">
              <a:spAutoFit/>
            </a:bodyPr>
            <a:lstStyle/>
            <a:p>
              <a:pPr fontAlgn="base">
                <a:spcBef>
                  <a:spcPct val="0"/>
                </a:spcBef>
                <a:spcAft>
                  <a:spcPct val="0"/>
                </a:spcAft>
              </a:pPr>
              <a:r>
                <a:rPr lang="ja-JP" altLang="en-US" sz="2400" dirty="0">
                  <a:solidFill>
                    <a:prstClr val="black"/>
                  </a:solidFill>
                </a:rPr>
                <a:t>石井造園／</a:t>
              </a:r>
              <a:r>
                <a:rPr lang="ja-JP" altLang="en-US" sz="2400" dirty="0">
                  <a:solidFill>
                    <a:srgbClr val="FF0000"/>
                  </a:solidFill>
                </a:rPr>
                <a:t>エコ・プラン</a:t>
              </a:r>
              <a:r>
                <a:rPr lang="ja-JP" altLang="en-US" sz="2400" dirty="0">
                  <a:solidFill>
                    <a:prstClr val="black"/>
                  </a:solidFill>
                </a:rPr>
                <a:t>／三和興産／</a:t>
              </a:r>
              <a:r>
                <a:rPr lang="ja-JP" altLang="en-US" sz="2400" dirty="0">
                  <a:solidFill>
                    <a:srgbClr val="FF0000"/>
                  </a:solidFill>
                </a:rPr>
                <a:t>ジェネックス</a:t>
              </a:r>
              <a:r>
                <a:rPr lang="ja-JP" altLang="en-US" sz="2400" dirty="0">
                  <a:solidFill>
                    <a:prstClr val="black"/>
                  </a:solidFill>
                </a:rPr>
                <a:t>／</a:t>
              </a:r>
              <a:endParaRPr lang="en-US" altLang="ja-JP" sz="2400" dirty="0">
                <a:solidFill>
                  <a:prstClr val="black"/>
                </a:solidFill>
              </a:endParaRPr>
            </a:p>
            <a:p>
              <a:pPr fontAlgn="base">
                <a:spcBef>
                  <a:spcPct val="0"/>
                </a:spcBef>
                <a:spcAft>
                  <a:spcPct val="0"/>
                </a:spcAft>
              </a:pPr>
              <a:r>
                <a:rPr lang="ja-JP" altLang="en-US" sz="2400" dirty="0">
                  <a:solidFill>
                    <a:srgbClr val="FF0000"/>
                  </a:solidFill>
                </a:rPr>
                <a:t>都田建設</a:t>
              </a:r>
              <a:r>
                <a:rPr lang="ja-JP" altLang="en-US" sz="2400" dirty="0">
                  <a:solidFill>
                    <a:prstClr val="black"/>
                  </a:solidFill>
                </a:rPr>
                <a:t>／横浜環境デザイン</a:t>
              </a:r>
              <a:endParaRPr lang="en-US" altLang="ja-JP" sz="2400" dirty="0">
                <a:solidFill>
                  <a:prstClr val="black"/>
                </a:solidFill>
              </a:endParaRPr>
            </a:p>
            <a:p>
              <a:pPr fontAlgn="base">
                <a:spcBef>
                  <a:spcPct val="0"/>
                </a:spcBef>
                <a:spcAft>
                  <a:spcPct val="0"/>
                </a:spcAft>
              </a:pPr>
              <a:r>
                <a:rPr lang="ja-JP" altLang="en-US" sz="2400" dirty="0">
                  <a:solidFill>
                    <a:prstClr val="black"/>
                  </a:solidFill>
                </a:rPr>
                <a:t>名城ナノカーボン</a:t>
              </a:r>
            </a:p>
            <a:p>
              <a:pPr fontAlgn="base">
                <a:spcBef>
                  <a:spcPct val="0"/>
                </a:spcBef>
                <a:spcAft>
                  <a:spcPct val="0"/>
                </a:spcAft>
              </a:pPr>
              <a:r>
                <a:rPr lang="ja-JP" altLang="en-US" sz="2400" dirty="0">
                  <a:solidFill>
                    <a:prstClr val="black"/>
                  </a:solidFill>
                </a:rPr>
                <a:t>マルワ／</a:t>
              </a:r>
              <a:r>
                <a:rPr lang="zh-TW" altLang="en-US" sz="2400" dirty="0">
                  <a:solidFill>
                    <a:prstClr val="black"/>
                  </a:solidFill>
                </a:rPr>
                <a:t>山口証券印刷</a:t>
              </a:r>
              <a:endParaRPr lang="ja-JP" altLang="en-US" sz="2400" dirty="0">
                <a:solidFill>
                  <a:prstClr val="black"/>
                </a:solidFill>
              </a:endParaRPr>
            </a:p>
            <a:p>
              <a:pPr fontAlgn="base">
                <a:spcBef>
                  <a:spcPct val="0"/>
                </a:spcBef>
                <a:spcAft>
                  <a:spcPct val="0"/>
                </a:spcAft>
              </a:pPr>
              <a:r>
                <a:rPr lang="ja-JP" altLang="en-US" sz="2400" dirty="0">
                  <a:solidFill>
                    <a:prstClr val="black"/>
                  </a:solidFill>
                </a:rPr>
                <a:t>カルネコ／</a:t>
              </a:r>
              <a:r>
                <a:rPr lang="ja-JP" altLang="en-US" sz="2400" dirty="0">
                  <a:solidFill>
                    <a:srgbClr val="FF0000"/>
                  </a:solidFill>
                </a:rPr>
                <a:t>河田フェザー</a:t>
              </a:r>
              <a:r>
                <a:rPr lang="ja-JP" altLang="en-US" sz="2400" dirty="0">
                  <a:solidFill>
                    <a:prstClr val="black"/>
                  </a:solidFill>
                </a:rPr>
                <a:t>／三甲／</a:t>
              </a:r>
              <a:r>
                <a:rPr lang="en-US" altLang="ja-JP" sz="2400" dirty="0">
                  <a:solidFill>
                    <a:prstClr val="black"/>
                  </a:solidFill>
                </a:rPr>
                <a:t>TBM</a:t>
              </a:r>
            </a:p>
            <a:p>
              <a:pPr fontAlgn="base">
                <a:spcBef>
                  <a:spcPct val="0"/>
                </a:spcBef>
                <a:spcAft>
                  <a:spcPct val="0"/>
                </a:spcAft>
              </a:pPr>
              <a:r>
                <a:rPr lang="ja-JP" altLang="en-US" sz="2400" dirty="0">
                  <a:solidFill>
                    <a:prstClr val="black"/>
                  </a:solidFill>
                </a:rPr>
                <a:t>リーピー</a:t>
              </a:r>
              <a:endParaRPr lang="en-US" altLang="ja-JP" sz="2400" dirty="0">
                <a:solidFill>
                  <a:prstClr val="black"/>
                </a:solidFill>
              </a:endParaRPr>
            </a:p>
            <a:p>
              <a:pPr fontAlgn="base">
                <a:spcBef>
                  <a:spcPct val="0"/>
                </a:spcBef>
                <a:spcAft>
                  <a:spcPct val="0"/>
                </a:spcAft>
              </a:pPr>
              <a:r>
                <a:rPr lang="ja-JP" altLang="en-US" sz="2400" dirty="0">
                  <a:solidFill>
                    <a:prstClr val="black"/>
                  </a:solidFill>
                </a:rPr>
                <a:t>深田電機</a:t>
              </a:r>
            </a:p>
            <a:p>
              <a:pPr fontAlgn="base">
                <a:spcBef>
                  <a:spcPct val="0"/>
                </a:spcBef>
                <a:spcAft>
                  <a:spcPct val="0"/>
                </a:spcAft>
              </a:pPr>
              <a:r>
                <a:rPr lang="ja-JP" altLang="en-US" sz="2400" dirty="0">
                  <a:solidFill>
                    <a:srgbClr val="FF0000"/>
                  </a:solidFill>
                </a:rPr>
                <a:t>加山興業</a:t>
              </a:r>
              <a:r>
                <a:rPr lang="ja-JP" altLang="en-US" sz="2400" dirty="0">
                  <a:solidFill>
                    <a:prstClr val="black"/>
                  </a:solidFill>
                </a:rPr>
                <a:t>／戸田家</a:t>
              </a:r>
            </a:p>
          </p:txBody>
        </p:sp>
        <p:sp>
          <p:nvSpPr>
            <p:cNvPr id="21" name="テキスト ボックス 20"/>
            <p:cNvSpPr txBox="1"/>
            <p:nvPr/>
          </p:nvSpPr>
          <p:spPr>
            <a:xfrm>
              <a:off x="667204" y="2466851"/>
              <a:ext cx="1430552" cy="1693948"/>
            </a:xfrm>
            <a:prstGeom prst="rect">
              <a:avLst/>
            </a:prstGeom>
            <a:noFill/>
          </p:spPr>
          <p:txBody>
            <a:bodyPr wrap="none" rtlCol="0">
              <a:spAutoFit/>
            </a:bodyPr>
            <a:lstStyle/>
            <a:p>
              <a:pPr algn="r" fontAlgn="base">
                <a:spcBef>
                  <a:spcPct val="0"/>
                </a:spcBef>
                <a:spcAft>
                  <a:spcPct val="0"/>
                </a:spcAft>
              </a:pPr>
              <a:r>
                <a:rPr lang="ja-JP" altLang="en-US" sz="2400" dirty="0">
                  <a:solidFill>
                    <a:prstClr val="black"/>
                  </a:solidFill>
                </a:rPr>
                <a:t>建設業：</a:t>
              </a:r>
              <a:endParaRPr lang="en-US" altLang="ja-JP" sz="2400" dirty="0">
                <a:solidFill>
                  <a:prstClr val="black"/>
                </a:solidFill>
              </a:endParaRPr>
            </a:p>
            <a:p>
              <a:pPr algn="r" fontAlgn="base">
                <a:spcBef>
                  <a:spcPct val="0"/>
                </a:spcBef>
                <a:spcAft>
                  <a:spcPct val="0"/>
                </a:spcAft>
              </a:pP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ガラス・土石製品：</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印刷：</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その他製品：</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情報・通信業：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卸売業：</a:t>
              </a:r>
              <a:endParaRPr lang="en-US" altLang="ja-JP" sz="2400" dirty="0">
                <a:solidFill>
                  <a:prstClr val="black"/>
                </a:solidFill>
              </a:endParaRPr>
            </a:p>
            <a:p>
              <a:pPr algn="r" fontAlgn="base">
                <a:spcBef>
                  <a:spcPct val="0"/>
                </a:spcBef>
                <a:spcAft>
                  <a:spcPct val="0"/>
                </a:spcAft>
              </a:pPr>
              <a:r>
                <a:rPr lang="ja-JP" altLang="en-US" sz="2400" dirty="0">
                  <a:solidFill>
                    <a:prstClr val="black"/>
                  </a:solidFill>
                </a:rPr>
                <a:t>サービス業：</a:t>
              </a:r>
              <a:endParaRPr lang="en-US" altLang="ja-JP" sz="2400" dirty="0">
                <a:solidFill>
                  <a:prstClr val="black"/>
                </a:solidFill>
              </a:endParaRPr>
            </a:p>
          </p:txBody>
        </p:sp>
      </p:gr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dirty="0">
                <a:latin typeface="+mn-ea"/>
              </a:rPr>
              <a:t>中小企業版</a:t>
            </a:r>
            <a:r>
              <a:rPr lang="en-US" altLang="ja-JP" sz="2000" b="1" dirty="0">
                <a:latin typeface="+mn-ea"/>
              </a:rPr>
              <a:t>SBT</a:t>
            </a:r>
            <a:r>
              <a:rPr lang="ja-JP" altLang="en-US" sz="2000" b="1" dirty="0">
                <a:latin typeface="+mn-ea"/>
              </a:rPr>
              <a:t>・</a:t>
            </a:r>
            <a:r>
              <a:rPr lang="en-US" altLang="ja-JP" sz="2000" b="1" dirty="0">
                <a:latin typeface="+mn-ea"/>
              </a:rPr>
              <a:t>RE100</a:t>
            </a:r>
            <a:r>
              <a:rPr lang="ja-JP" altLang="en-US" sz="2000" b="1" dirty="0">
                <a:latin typeface="+mn-ea"/>
              </a:rPr>
              <a:t>の設定支援 対象企業一覧</a:t>
            </a:r>
          </a:p>
        </p:txBody>
      </p:sp>
      <p:sp>
        <p:nvSpPr>
          <p:cNvPr id="23" name="テキスト ボックス 22"/>
          <p:cNvSpPr txBox="1"/>
          <p:nvPr/>
        </p:nvSpPr>
        <p:spPr>
          <a:xfrm>
            <a:off x="7895560" y="26309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a:t>
            </a: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順</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rPr>
              <a:t>　 赤文字</a:t>
            </a:r>
            <a:r>
              <a:rPr lang="ja-JP" altLang="en-US" sz="1200" dirty="0" smtClean="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認定取得済企業</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95139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t>2018</a:t>
            </a:r>
            <a:r>
              <a:rPr kumimoji="1" lang="ja-JP" altLang="en-US" sz="2400" dirty="0" smtClean="0"/>
              <a:t>年度 環境省中小企業版</a:t>
            </a:r>
            <a:r>
              <a:rPr kumimoji="1" lang="en-US" altLang="ja-JP" sz="2400" dirty="0" smtClean="0"/>
              <a:t>SBT</a:t>
            </a:r>
            <a:r>
              <a:rPr kumimoji="1" lang="ja-JP" altLang="en-US" sz="2400" dirty="0" smtClean="0"/>
              <a:t>・</a:t>
            </a:r>
            <a:r>
              <a:rPr kumimoji="1" lang="en-US" altLang="ja-JP" sz="2400" dirty="0" smtClean="0"/>
              <a:t>RE100</a:t>
            </a:r>
            <a:r>
              <a:rPr kumimoji="1" lang="ja-JP" altLang="en-US" sz="2400" dirty="0" smtClean="0"/>
              <a:t>の設定支援</a:t>
            </a:r>
            <a:endParaRPr kumimoji="1" lang="ja-JP" altLang="en-US" sz="2400" dirty="0"/>
          </a:p>
        </p:txBody>
      </p:sp>
      <p:sp>
        <p:nvSpPr>
          <p:cNvPr id="3" name="コンテンツ プレースホルダー 2"/>
          <p:cNvSpPr>
            <a:spLocks noGrp="1"/>
          </p:cNvSpPr>
          <p:nvPr>
            <p:ph sz="quarter" idx="12"/>
          </p:nvPr>
        </p:nvSpPr>
        <p:spPr>
          <a:xfrm>
            <a:off x="161925" y="1110920"/>
            <a:ext cx="10367963" cy="1404382"/>
          </a:xfrm>
        </p:spPr>
        <p:txBody>
          <a:bodyPr/>
          <a:lstStyle/>
          <a:p>
            <a:r>
              <a:rPr lang="ja-JP" altLang="en-US" dirty="0" smtClean="0"/>
              <a:t>中小企業を対象として、中小企業用に特化した</a:t>
            </a:r>
            <a:r>
              <a:rPr lang="en-US" altLang="ja-JP" dirty="0" smtClean="0"/>
              <a:t>SBT</a:t>
            </a:r>
            <a:r>
              <a:rPr lang="ja-JP" altLang="en-US" dirty="0" smtClean="0"/>
              <a:t>や、</a:t>
            </a:r>
            <a:r>
              <a:rPr lang="en-US" altLang="ja-JP" dirty="0" smtClean="0"/>
              <a:t>RE100</a:t>
            </a:r>
            <a:r>
              <a:rPr lang="ja-JP" altLang="en-US" dirty="0" smtClean="0"/>
              <a:t>の設定支援を実施</a:t>
            </a:r>
            <a:endParaRPr lang="en-US" altLang="ja-JP" dirty="0" smtClean="0"/>
          </a:p>
          <a:p>
            <a:r>
              <a:rPr lang="ja-JP" altLang="en-US" dirty="0" smtClean="0"/>
              <a:t>応募企業数：</a:t>
            </a:r>
            <a:r>
              <a:rPr lang="en-US" altLang="ja-JP" dirty="0" smtClean="0"/>
              <a:t>13</a:t>
            </a:r>
            <a:r>
              <a:rPr lang="ja-JP" altLang="en-US" dirty="0" smtClean="0"/>
              <a:t>社のうち</a:t>
            </a:r>
            <a:r>
              <a:rPr lang="en-US" altLang="ja-JP" dirty="0" smtClean="0"/>
              <a:t>5</a:t>
            </a:r>
            <a:r>
              <a:rPr lang="ja-JP" altLang="en-US" dirty="0" smtClean="0"/>
              <a:t>社に対して個社別支援を実施</a:t>
            </a:r>
            <a:endParaRPr lang="en-US" altLang="ja-JP" dirty="0" smtClean="0"/>
          </a:p>
          <a:p>
            <a:pPr>
              <a:buClr>
                <a:schemeClr val="tx1"/>
              </a:buClr>
            </a:pPr>
            <a:r>
              <a:rPr lang="en-US" altLang="ja-JP" b="1" dirty="0">
                <a:solidFill>
                  <a:srgbClr val="FF0000"/>
                </a:solidFill>
              </a:rPr>
              <a:t>5</a:t>
            </a:r>
            <a:r>
              <a:rPr lang="ja-JP" altLang="en-US" b="1" dirty="0" smtClean="0">
                <a:solidFill>
                  <a:srgbClr val="FF0000"/>
                </a:solidFill>
              </a:rPr>
              <a:t>社中</a:t>
            </a:r>
            <a:r>
              <a:rPr lang="en-US" altLang="ja-JP" b="1" dirty="0">
                <a:solidFill>
                  <a:srgbClr val="FF0000"/>
                </a:solidFill>
              </a:rPr>
              <a:t>3</a:t>
            </a:r>
            <a:r>
              <a:rPr lang="ja-JP" altLang="en-US" b="1" dirty="0" smtClean="0">
                <a:solidFill>
                  <a:srgbClr val="FF0000"/>
                </a:solidFill>
              </a:rPr>
              <a:t>社が認定取得</a:t>
            </a:r>
            <a:endParaRPr lang="en-US" altLang="ja-JP" b="1" dirty="0">
              <a:solidFill>
                <a:srgbClr val="FF0000"/>
              </a:solidFill>
            </a:endParaRPr>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93724" y="2630996"/>
            <a:ext cx="5888792" cy="400110"/>
          </a:xfrm>
          <a:prstGeom prst="rect">
            <a:avLst/>
          </a:prstGeom>
          <a:noFill/>
        </p:spPr>
        <p:txBody>
          <a:bodyPr wrap="none" rtlCol="0">
            <a:spAutoFit/>
          </a:bodyPr>
          <a:lstStyle/>
          <a:p>
            <a:r>
              <a:rPr lang="ja-JP" altLang="en-US" sz="2000" b="1" dirty="0">
                <a:latin typeface="+mn-ea"/>
              </a:rPr>
              <a:t>中小企業版</a:t>
            </a:r>
            <a:r>
              <a:rPr lang="en-US" altLang="ja-JP" sz="2000" b="1" dirty="0">
                <a:latin typeface="+mn-ea"/>
              </a:rPr>
              <a:t>SBT</a:t>
            </a:r>
            <a:r>
              <a:rPr lang="ja-JP" altLang="en-US" sz="2000" b="1" dirty="0">
                <a:latin typeface="+mn-ea"/>
              </a:rPr>
              <a:t>・</a:t>
            </a:r>
            <a:r>
              <a:rPr lang="en-US" altLang="ja-JP" sz="2000" b="1" dirty="0">
                <a:latin typeface="+mn-ea"/>
              </a:rPr>
              <a:t>RE100</a:t>
            </a:r>
            <a:r>
              <a:rPr lang="ja-JP" altLang="en-US" sz="2000" b="1" dirty="0">
                <a:latin typeface="+mn-ea"/>
              </a:rPr>
              <a:t>の設定支援 対象企業一覧</a:t>
            </a:r>
          </a:p>
        </p:txBody>
      </p:sp>
      <p:sp>
        <p:nvSpPr>
          <p:cNvPr id="11" name="テキスト ボックス 10"/>
          <p:cNvSpPr txBox="1"/>
          <p:nvPr/>
        </p:nvSpPr>
        <p:spPr>
          <a:xfrm>
            <a:off x="7895560" y="2630996"/>
            <a:ext cx="2305824" cy="646331"/>
          </a:xfrm>
          <a:prstGeom prst="rect">
            <a:avLst/>
          </a:prstGeom>
          <a:noFill/>
        </p:spPr>
        <p:txBody>
          <a:bodyPr wrap="none" rtlCol="0">
            <a:spAutoFit/>
          </a:bodyPr>
          <a:lstStyle/>
          <a:p>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五十音</a:t>
            </a:r>
            <a:r>
              <a:rPr lang="ja-JP" altLang="ja-JP" sz="12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順</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rPr>
              <a:t>　 赤文字</a:t>
            </a:r>
            <a:r>
              <a:rPr lang="ja-JP" altLang="en-US" sz="1200" dirty="0" smtClean="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認定取得済企業</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srgbClr val="0033CC"/>
                </a:solidFill>
                <a:latin typeface="Meiryo UI" panose="020B0604030504040204" pitchFamily="50" charset="-128"/>
                <a:ea typeface="Meiryo UI" panose="020B0604030504040204" pitchFamily="50" charset="-128"/>
              </a:rPr>
              <a:t>青文字</a:t>
            </a:r>
            <a:r>
              <a:rPr lang="ja-JP" altLang="en-US" sz="1200" dirty="0">
                <a:solidFill>
                  <a:prstClr val="black"/>
                </a:solidFill>
                <a:latin typeface="Meiryo UI" panose="020B0604030504040204" pitchFamily="50" charset="-128"/>
                <a:ea typeface="Meiryo UI" panose="020B0604030504040204" pitchFamily="50" charset="-128"/>
              </a:rPr>
              <a:t>は</a:t>
            </a:r>
            <a:r>
              <a:rPr lang="en-US" altLang="ja-JP" sz="1200" dirty="0" smtClean="0">
                <a:solidFill>
                  <a:prstClr val="black"/>
                </a:solidFill>
                <a:latin typeface="Meiryo UI" panose="020B0604030504040204" pitchFamily="50" charset="-128"/>
                <a:ea typeface="Meiryo UI" panose="020B0604030504040204" pitchFamily="50" charset="-128"/>
              </a:rPr>
              <a:t>SBT</a:t>
            </a:r>
            <a:r>
              <a:rPr lang="ja-JP" altLang="en-US" sz="1200" dirty="0" smtClean="0">
                <a:solidFill>
                  <a:prstClr val="black"/>
                </a:solidFill>
                <a:latin typeface="Meiryo UI" panose="020B0604030504040204" pitchFamily="50" charset="-128"/>
                <a:ea typeface="Meiryo UI" panose="020B0604030504040204" pitchFamily="50" charset="-128"/>
              </a:rPr>
              <a:t>設定コミット企業</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212112" y="3146800"/>
            <a:ext cx="3663696" cy="1938992"/>
          </a:xfrm>
          <a:prstGeom prst="rect">
            <a:avLst/>
          </a:prstGeom>
          <a:noFill/>
        </p:spPr>
        <p:txBody>
          <a:bodyPr wrap="square" rtlCol="0">
            <a:spAutoFit/>
          </a:bodyPr>
          <a:lstStyle/>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dirty="0">
                <a:solidFill>
                  <a:srgbClr val="FF0000"/>
                </a:solidFill>
                <a:latin typeface="Meiryo UI"/>
              </a:rPr>
              <a:t>エコワークス</a:t>
            </a:r>
            <a:endParaRPr lang="en-US" altLang="ja-JP" sz="2400" dirty="0">
              <a:solidFill>
                <a:srgbClr val="FF0000"/>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dirty="0">
                <a:solidFill>
                  <a:srgbClr val="FF0000"/>
                </a:solidFill>
                <a:latin typeface="Meiryo UI"/>
              </a:rPr>
              <a:t>大川印刷</a:t>
            </a:r>
            <a:endParaRPr lang="en-US" altLang="ja-JP" sz="2400" dirty="0">
              <a:solidFill>
                <a:srgbClr val="FF0000"/>
              </a:solidFill>
              <a:latin typeface="Meiryo UI"/>
            </a:endParaRPr>
          </a:p>
          <a:p>
            <a:pPr marL="342900" lvl="0" indent="-342900" defTabSz="914400" fontAlgn="base">
              <a:spcBef>
                <a:spcPct val="0"/>
              </a:spcBef>
              <a:spcAft>
                <a:spcPct val="0"/>
              </a:spcAft>
              <a:buFont typeface="Arial" panose="020B0604020202020204" pitchFamily="34" charset="0"/>
              <a:buChar char="•"/>
            </a:pPr>
            <a:r>
              <a:rPr lang="ja-JP" altLang="en-US" sz="2400" dirty="0">
                <a:solidFill>
                  <a:prstClr val="black"/>
                </a:solidFill>
                <a:latin typeface="Meiryo UI"/>
              </a:rPr>
              <a:t>精電舎電子工業</a:t>
            </a:r>
            <a:endParaRPr lang="en-US" altLang="ja-JP" sz="2400" dirty="0">
              <a:solidFill>
                <a:prstClr val="black"/>
              </a:solidFill>
              <a:latin typeface="Meiryo UI"/>
            </a:endParaRPr>
          </a:p>
          <a:p>
            <a:pPr marL="342900" lvl="0" indent="-342900" defTabSz="914400" fontAlgn="base">
              <a:spcBef>
                <a:spcPct val="0"/>
              </a:spcBef>
              <a:spcAft>
                <a:spcPct val="0"/>
              </a:spcAft>
              <a:buFont typeface="Arial" panose="020B0604020202020204" pitchFamily="34" charset="0"/>
              <a:buChar char="•"/>
            </a:pPr>
            <a:r>
              <a:rPr lang="ja-JP" altLang="en-US" sz="2400" dirty="0">
                <a:solidFill>
                  <a:prstClr val="black"/>
                </a:solidFill>
                <a:latin typeface="Meiryo UI"/>
              </a:rPr>
              <a:t>艶金</a:t>
            </a:r>
            <a:endParaRPr lang="en-US" altLang="ja-JP" sz="2400" dirty="0">
              <a:solidFill>
                <a:prstClr val="black"/>
              </a:solidFill>
              <a:latin typeface="Meiryo UI"/>
            </a:endParaRPr>
          </a:p>
          <a:p>
            <a:pPr marL="342900" lvl="0" indent="-342900" defTabSz="914400" fontAlgn="base">
              <a:spcBef>
                <a:spcPct val="0"/>
              </a:spcBef>
              <a:spcAft>
                <a:spcPct val="0"/>
              </a:spcAft>
              <a:buClr>
                <a:schemeClr val="tx1"/>
              </a:buClr>
              <a:buFont typeface="Arial" panose="020B0604020202020204" pitchFamily="34" charset="0"/>
              <a:buChar char="•"/>
            </a:pPr>
            <a:r>
              <a:rPr lang="ja-JP" altLang="en-US" sz="2400" dirty="0">
                <a:solidFill>
                  <a:srgbClr val="FF0000"/>
                </a:solidFill>
                <a:latin typeface="Meiryo UI"/>
              </a:rPr>
              <a:t>リマテックホールディングス</a:t>
            </a:r>
          </a:p>
        </p:txBody>
      </p:sp>
    </p:spTree>
    <p:extLst>
      <p:ext uri="{BB962C8B-B14F-4D97-AF65-F5344CB8AC3E}">
        <p14:creationId xmlns:p14="http://schemas.microsoft.com/office/powerpoint/2010/main" val="38212272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参加企業のこれまでの感想コメント</a:t>
            </a:r>
            <a:r>
              <a:rPr lang="ja-JP" altLang="en-US" dirty="0"/>
              <a:t> </a:t>
            </a:r>
            <a:r>
              <a:rPr lang="en-US" altLang="ja-JP" dirty="0" smtClean="0"/>
              <a:t>1/5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smtClean="0"/>
              <a:t>SBT</a:t>
            </a:r>
            <a:r>
              <a:rPr lang="ja-JP" altLang="en-US" dirty="0" smtClean="0"/>
              <a:t>設定のモチベーション・経緯・背景</a:t>
            </a:r>
            <a:endParaRPr lang="en-US" altLang="ja-JP" dirty="0"/>
          </a:p>
        </p:txBody>
      </p:sp>
      <p:sp>
        <p:nvSpPr>
          <p:cNvPr id="11" name="正方形/長方形 10"/>
          <p:cNvSpPr/>
          <p:nvPr/>
        </p:nvSpPr>
        <p:spPr>
          <a:xfrm>
            <a:off x="349980" y="2166291"/>
            <a:ext cx="9827749" cy="3570208"/>
          </a:xfrm>
          <a:prstGeom prst="rect">
            <a:avLst/>
          </a:prstGeom>
        </p:spPr>
        <p:txBody>
          <a:bodyPr wrap="square">
            <a:spAutoFit/>
          </a:bodyPr>
          <a:lstStyle/>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dirty="0" smtClean="0">
                <a:solidFill>
                  <a:srgbClr val="FF0000"/>
                </a:solidFill>
                <a:latin typeface="Meiryo UI" panose="020B0604030504040204" pitchFamily="50" charset="-128"/>
              </a:rPr>
              <a:t>中期</a:t>
            </a:r>
            <a:r>
              <a:rPr lang="ja-JP" altLang="ja-JP" sz="2800" dirty="0">
                <a:solidFill>
                  <a:srgbClr val="FF0000"/>
                </a:solidFill>
                <a:latin typeface="Meiryo UI" panose="020B0604030504040204" pitchFamily="50" charset="-128"/>
              </a:rPr>
              <a:t>経営計画</a:t>
            </a:r>
            <a:r>
              <a:rPr lang="ja-JP" altLang="ja-JP" sz="2800" dirty="0">
                <a:solidFill>
                  <a:prstClr val="black"/>
                </a:solidFill>
                <a:latin typeface="Meiryo UI" panose="020B0604030504040204" pitchFamily="50" charset="-128"/>
              </a:rPr>
              <a:t>発表にあわせて削減目標</a:t>
            </a:r>
            <a:r>
              <a:rPr lang="ja-JP" altLang="en-US" sz="2800" dirty="0">
                <a:solidFill>
                  <a:prstClr val="black"/>
                </a:solidFill>
                <a:latin typeface="Meiryo UI" panose="020B0604030504040204" pitchFamily="50" charset="-128"/>
              </a:rPr>
              <a:t>も</a:t>
            </a:r>
            <a:r>
              <a:rPr lang="ja-JP" altLang="ja-JP" sz="2800" dirty="0" smtClean="0">
                <a:solidFill>
                  <a:prstClr val="black"/>
                </a:solidFill>
                <a:latin typeface="Meiryo UI" panose="020B0604030504040204" pitchFamily="50" charset="-128"/>
              </a:rPr>
              <a:t>公表</a:t>
            </a:r>
            <a:endParaRPr lang="ja-JP" altLang="ja-JP" sz="1200" dirty="0">
              <a:solidFill>
                <a:prstClr val="black"/>
              </a:solidFill>
              <a:latin typeface="Meiryo UI" panose="020B0604030504040204" pitchFamily="50" charset="-128"/>
            </a:endParaRPr>
          </a:p>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dirty="0">
                <a:solidFill>
                  <a:srgbClr val="FF0000"/>
                </a:solidFill>
                <a:latin typeface="Meiryo UI" panose="020B0604030504040204" pitchFamily="50" charset="-128"/>
              </a:rPr>
              <a:t>イノベーション</a:t>
            </a:r>
            <a:r>
              <a:rPr lang="ja-JP" altLang="ja-JP" sz="2800" dirty="0">
                <a:solidFill>
                  <a:prstClr val="black"/>
                </a:solidFill>
                <a:latin typeface="Meiryo UI" panose="020B0604030504040204" pitchFamily="50" charset="-128"/>
              </a:rPr>
              <a:t>しつづける、</a:t>
            </a:r>
            <a:r>
              <a:rPr lang="ja-JP" altLang="ja-JP" sz="2800" dirty="0">
                <a:solidFill>
                  <a:srgbClr val="FF0000"/>
                </a:solidFill>
                <a:latin typeface="Meiryo UI" panose="020B0604030504040204" pitchFamily="50" charset="-128"/>
              </a:rPr>
              <a:t>世の中の社会課題</a:t>
            </a:r>
            <a:r>
              <a:rPr lang="ja-JP" altLang="ja-JP" sz="2800" dirty="0">
                <a:solidFill>
                  <a:prstClr val="black"/>
                </a:solidFill>
                <a:latin typeface="Meiryo UI" panose="020B0604030504040204" pitchFamily="50" charset="-128"/>
              </a:rPr>
              <a:t>に対応しつづけるという</a:t>
            </a:r>
            <a:r>
              <a:rPr lang="ja-JP" altLang="en-US" sz="2800" dirty="0">
                <a:solidFill>
                  <a:prstClr val="black"/>
                </a:solidFill>
                <a:latin typeface="Meiryo UI" panose="020B0604030504040204" pitchFamily="50" charset="-128"/>
              </a:rPr>
              <a:t>姿勢</a:t>
            </a:r>
            <a:r>
              <a:rPr lang="ja-JP" altLang="ja-JP" sz="2800" dirty="0">
                <a:solidFill>
                  <a:prstClr val="black"/>
                </a:solidFill>
                <a:latin typeface="Meiryo UI" panose="020B0604030504040204" pitchFamily="50" charset="-128"/>
              </a:rPr>
              <a:t>を示す</a:t>
            </a:r>
            <a:r>
              <a:rPr lang="ja-JP" altLang="ja-JP" sz="2800" dirty="0" smtClean="0">
                <a:solidFill>
                  <a:prstClr val="black"/>
                </a:solidFill>
                <a:latin typeface="Meiryo UI" panose="020B0604030504040204" pitchFamily="50" charset="-128"/>
              </a:rPr>
              <a:t>もの</a:t>
            </a:r>
            <a:endParaRPr lang="en-US" altLang="ja-JP" sz="1200" dirty="0">
              <a:solidFill>
                <a:prstClr val="black"/>
              </a:solidFill>
              <a:latin typeface="Meiryo UI" panose="020B0604030504040204" pitchFamily="50" charset="-128"/>
            </a:endParaRPr>
          </a:p>
          <a:p>
            <a:pPr marL="636588" lvl="1" indent="-457200" defTabSz="914400" fontAlgn="base">
              <a:spcBef>
                <a:spcPts val="600"/>
              </a:spcBef>
              <a:spcAft>
                <a:spcPts val="600"/>
              </a:spcAft>
              <a:buFont typeface="Wingdings" panose="05000000000000000000" pitchFamily="2" charset="2"/>
              <a:buChar char="l"/>
            </a:pPr>
            <a:r>
              <a:rPr lang="ja-JP" altLang="ja-JP" sz="2800" dirty="0">
                <a:solidFill>
                  <a:prstClr val="black"/>
                </a:solidFill>
                <a:latin typeface="Meiryo UI" panose="020B0604030504040204" pitchFamily="50" charset="-128"/>
              </a:rPr>
              <a:t>今後は</a:t>
            </a:r>
            <a:r>
              <a:rPr lang="ja-JP" altLang="ja-JP" sz="2800" dirty="0">
                <a:solidFill>
                  <a:srgbClr val="FF0000"/>
                </a:solidFill>
                <a:latin typeface="Meiryo UI" panose="020B0604030504040204" pitchFamily="50" charset="-128"/>
              </a:rPr>
              <a:t>投資を必要とする</a:t>
            </a:r>
            <a:r>
              <a:rPr lang="ja-JP" altLang="en-US" sz="2800" dirty="0">
                <a:solidFill>
                  <a:srgbClr val="FF0000"/>
                </a:solidFill>
                <a:latin typeface="Meiryo UI" panose="020B0604030504040204" pitchFamily="50" charset="-128"/>
              </a:rPr>
              <a:t>環境</a:t>
            </a:r>
            <a:r>
              <a:rPr lang="ja-JP" altLang="ja-JP" sz="2800" dirty="0">
                <a:solidFill>
                  <a:srgbClr val="FF0000"/>
                </a:solidFill>
                <a:latin typeface="Meiryo UI" panose="020B0604030504040204" pitchFamily="50" charset="-128"/>
              </a:rPr>
              <a:t>対策</a:t>
            </a:r>
            <a:r>
              <a:rPr lang="ja-JP" altLang="ja-JP" sz="2800" dirty="0">
                <a:solidFill>
                  <a:prstClr val="black"/>
                </a:solidFill>
                <a:latin typeface="Meiryo UI" panose="020B0604030504040204" pitchFamily="50" charset="-128"/>
              </a:rPr>
              <a:t>が増える</a:t>
            </a:r>
            <a:r>
              <a:rPr lang="ja-JP" altLang="en-US" sz="2800" dirty="0">
                <a:solidFill>
                  <a:prstClr val="black"/>
                </a:solidFill>
                <a:latin typeface="Meiryo UI" panose="020B0604030504040204" pitchFamily="50" charset="-128"/>
              </a:rPr>
              <a:t>ので、</a:t>
            </a:r>
            <a:r>
              <a:rPr lang="en-US" altLang="ja-JP" sz="2800" dirty="0">
                <a:solidFill>
                  <a:prstClr val="black"/>
                </a:solidFill>
                <a:latin typeface="Meiryo UI" panose="020B0604030504040204" pitchFamily="50" charset="-128"/>
              </a:rPr>
              <a:t/>
            </a:r>
            <a:br>
              <a:rPr lang="en-US" altLang="ja-JP" sz="2800" dirty="0">
                <a:solidFill>
                  <a:prstClr val="black"/>
                </a:solidFill>
                <a:latin typeface="Meiryo UI" panose="020B0604030504040204" pitchFamily="50" charset="-128"/>
              </a:rPr>
            </a:br>
            <a:r>
              <a:rPr lang="ja-JP" altLang="ja-JP" sz="2800" dirty="0">
                <a:solidFill>
                  <a:prstClr val="black"/>
                </a:solidFill>
                <a:latin typeface="Meiryo UI" panose="020B0604030504040204" pitchFamily="50" charset="-128"/>
              </a:rPr>
              <a:t>その社内説得の定量的な論拠として</a:t>
            </a:r>
            <a:r>
              <a:rPr lang="en-US" altLang="ja-JP" sz="2800" dirty="0">
                <a:solidFill>
                  <a:prstClr val="black"/>
                </a:solidFill>
                <a:latin typeface="Meiryo UI" panose="020B0604030504040204" pitchFamily="50" charset="-128"/>
              </a:rPr>
              <a:t>SBT</a:t>
            </a:r>
            <a:r>
              <a:rPr lang="ja-JP" altLang="en-US" sz="2800" dirty="0">
                <a:solidFill>
                  <a:prstClr val="black"/>
                </a:solidFill>
                <a:latin typeface="Meiryo UI" panose="020B0604030504040204" pitchFamily="50" charset="-128"/>
              </a:rPr>
              <a:t>を</a:t>
            </a:r>
            <a:r>
              <a:rPr lang="ja-JP" altLang="en-US" sz="2800" dirty="0" smtClean="0">
                <a:solidFill>
                  <a:prstClr val="black"/>
                </a:solidFill>
                <a:latin typeface="Meiryo UI" panose="020B0604030504040204" pitchFamily="50" charset="-128"/>
              </a:rPr>
              <a:t>活用</a:t>
            </a:r>
            <a:endParaRPr lang="en-US" altLang="ja-JP" sz="1200" dirty="0">
              <a:solidFill>
                <a:prstClr val="black"/>
              </a:solidFill>
              <a:latin typeface="Meiryo UI" panose="020B0604030504040204" pitchFamily="50" charset="-128"/>
            </a:endParaRPr>
          </a:p>
          <a:p>
            <a:pPr marL="636588" lvl="1" indent="-457200" defTabSz="914400" fontAlgn="base">
              <a:spcBef>
                <a:spcPts val="600"/>
              </a:spcBef>
              <a:spcAft>
                <a:spcPts val="600"/>
              </a:spcAft>
              <a:buClr>
                <a:prstClr val="black"/>
              </a:buClr>
              <a:buFont typeface="Wingdings" panose="05000000000000000000" pitchFamily="2" charset="2"/>
              <a:buChar char="l"/>
            </a:pPr>
            <a:r>
              <a:rPr lang="ja-JP" altLang="ja-JP" sz="2800" dirty="0">
                <a:solidFill>
                  <a:srgbClr val="FF0000"/>
                </a:solidFill>
                <a:latin typeface="Meiryo UI" panose="020B0604030504040204" pitchFamily="50" charset="-128"/>
              </a:rPr>
              <a:t>環境に良いことは、顧客サービス向上</a:t>
            </a:r>
            <a:r>
              <a:rPr lang="ja-JP" altLang="ja-JP" sz="2800" dirty="0">
                <a:solidFill>
                  <a:prstClr val="black"/>
                </a:solidFill>
                <a:latin typeface="Meiryo UI" panose="020B0604030504040204" pitchFamily="50" charset="-128"/>
              </a:rPr>
              <a:t>になる。</a:t>
            </a:r>
            <a:r>
              <a:rPr lang="en-US" altLang="ja-JP" sz="2800" dirty="0">
                <a:solidFill>
                  <a:prstClr val="black"/>
                </a:solidFill>
                <a:latin typeface="Meiryo UI" panose="020B0604030504040204" pitchFamily="50" charset="-128"/>
              </a:rPr>
              <a:t/>
            </a:r>
            <a:br>
              <a:rPr lang="en-US" altLang="ja-JP" sz="2800" dirty="0">
                <a:solidFill>
                  <a:prstClr val="black"/>
                </a:solidFill>
                <a:latin typeface="Meiryo UI" panose="020B0604030504040204" pitchFamily="50" charset="-128"/>
              </a:rPr>
            </a:br>
            <a:r>
              <a:rPr lang="ja-JP" altLang="ja-JP" sz="2800" dirty="0">
                <a:solidFill>
                  <a:prstClr val="black"/>
                </a:solidFill>
                <a:latin typeface="Meiryo UI" panose="020B0604030504040204" pitchFamily="50" charset="-128"/>
              </a:rPr>
              <a:t>商品の電子化により、</a:t>
            </a:r>
            <a:r>
              <a:rPr lang="ja-JP" altLang="ja-JP" sz="2800" dirty="0" smtClean="0">
                <a:solidFill>
                  <a:prstClr val="black"/>
                </a:solidFill>
                <a:latin typeface="Meiryo UI" panose="020B0604030504040204" pitchFamily="50" charset="-128"/>
              </a:rPr>
              <a:t>利便性</a:t>
            </a:r>
            <a:r>
              <a:rPr lang="ja-JP" altLang="en-US" sz="2800" dirty="0" smtClean="0">
                <a:solidFill>
                  <a:prstClr val="black"/>
                </a:solidFill>
                <a:latin typeface="Meiryo UI" panose="020B0604030504040204" pitchFamily="50" charset="-128"/>
              </a:rPr>
              <a:t>・省エネ性を高めることが可能</a:t>
            </a:r>
            <a:endParaRPr lang="ja-JP" altLang="ja-JP" sz="2800" dirty="0">
              <a:solidFill>
                <a:prstClr val="black"/>
              </a:solidFill>
              <a:latin typeface="Meiryo UI" panose="020B0604030504040204" pitchFamily="50" charset="-128"/>
            </a:endParaRPr>
          </a:p>
        </p:txBody>
      </p:sp>
    </p:spTree>
    <p:extLst>
      <p:ext uri="{BB962C8B-B14F-4D97-AF65-F5344CB8AC3E}">
        <p14:creationId xmlns:p14="http://schemas.microsoft.com/office/powerpoint/2010/main" val="35808893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参加企業のこれまでの感想コメント</a:t>
            </a:r>
            <a:r>
              <a:rPr lang="ja-JP" altLang="en-US" dirty="0"/>
              <a:t> </a:t>
            </a:r>
            <a:r>
              <a:rPr lang="en-US" altLang="ja-JP" dirty="0"/>
              <a:t>2</a:t>
            </a:r>
            <a:r>
              <a:rPr lang="en-US" altLang="ja-JP" dirty="0" smtClean="0"/>
              <a:t>/5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smtClean="0"/>
              <a:t>SBT</a:t>
            </a:r>
            <a:r>
              <a:rPr lang="ja-JP" altLang="en-US" dirty="0" smtClean="0"/>
              <a:t>設定に対する内外からのプレッシャー</a:t>
            </a:r>
            <a:endParaRPr lang="en-US" altLang="ja-JP" dirty="0"/>
          </a:p>
        </p:txBody>
      </p:sp>
      <p:sp>
        <p:nvSpPr>
          <p:cNvPr id="11" name="正方形/長方形 10"/>
          <p:cNvSpPr/>
          <p:nvPr/>
        </p:nvSpPr>
        <p:spPr>
          <a:xfrm>
            <a:off x="349980" y="2166291"/>
            <a:ext cx="9827749" cy="5016758"/>
          </a:xfrm>
          <a:prstGeom prst="rect">
            <a:avLst/>
          </a:prstGeom>
        </p:spPr>
        <p:txBody>
          <a:bodyPr wrap="square">
            <a:spAutoFit/>
          </a:bodyPr>
          <a:lstStyle/>
          <a:p>
            <a:pPr marL="722312" lvl="1" indent="-457200">
              <a:spcBef>
                <a:spcPts val="600"/>
              </a:spcBef>
              <a:spcAft>
                <a:spcPts val="600"/>
              </a:spcAft>
              <a:buClr>
                <a:schemeClr val="tx1"/>
              </a:buClr>
              <a:buFont typeface="Wingdings" panose="05000000000000000000" pitchFamily="2" charset="2"/>
              <a:buChar char="l"/>
            </a:pPr>
            <a:r>
              <a:rPr lang="ja-JP" altLang="en-US" sz="2800" dirty="0">
                <a:solidFill>
                  <a:srgbClr val="FF0000"/>
                </a:solidFill>
                <a:latin typeface="Meiryo UI" panose="020B0604030504040204" pitchFamily="50" charset="-128"/>
                <a:ea typeface="Meiryo UI" panose="020B0604030504040204" pitchFamily="50" charset="-128"/>
              </a:rPr>
              <a:t>業界内で上位</a:t>
            </a:r>
            <a:r>
              <a:rPr lang="ja-JP" altLang="en-US" sz="2800" dirty="0">
                <a:solidFill>
                  <a:prstClr val="black"/>
                </a:solidFill>
                <a:latin typeface="Meiryo UI" panose="020B0604030504040204" pitchFamily="50" charset="-128"/>
                <a:ea typeface="Meiryo UI" panose="020B0604030504040204" pitchFamily="50" charset="-128"/>
              </a:rPr>
              <a:t>という自負があるので、●●社が</a:t>
            </a:r>
            <a:r>
              <a:rPr lang="en-US" altLang="ja-JP" sz="2800" dirty="0">
                <a:solidFill>
                  <a:prstClr val="black"/>
                </a:solidFill>
                <a:latin typeface="Meiryo UI" panose="020B0604030504040204" pitchFamily="50" charset="-128"/>
                <a:ea typeface="Meiryo UI" panose="020B0604030504040204" pitchFamily="50" charset="-128"/>
              </a:rPr>
              <a:t>SBT</a:t>
            </a:r>
            <a:r>
              <a:rPr lang="ja-JP" altLang="en-US" sz="2800" dirty="0">
                <a:solidFill>
                  <a:prstClr val="black"/>
                </a:solidFill>
                <a:latin typeface="Meiryo UI" panose="020B0604030504040204" pitchFamily="50" charset="-128"/>
                <a:ea typeface="Meiryo UI" panose="020B0604030504040204" pitchFamily="50" charset="-128"/>
              </a:rPr>
              <a:t>の認定を得ている状況を、経営トップも無視できない</a:t>
            </a:r>
          </a:p>
          <a:p>
            <a:pPr marL="742950" lvl="1" indent="-477838">
              <a:spcBef>
                <a:spcPts val="600"/>
              </a:spcBef>
              <a:spcAft>
                <a:spcPts val="600"/>
              </a:spcAft>
              <a:buClr>
                <a:schemeClr val="tx1"/>
              </a:buClr>
              <a:buFont typeface="Wingdings" panose="05000000000000000000" pitchFamily="2" charset="2"/>
              <a:buChar char="l"/>
            </a:pPr>
            <a:r>
              <a:rPr lang="ja-JP" altLang="en-US" sz="2800" dirty="0">
                <a:solidFill>
                  <a:srgbClr val="FF0000"/>
                </a:solidFill>
                <a:latin typeface="Meiryo UI" panose="020B0604030504040204" pitchFamily="50" charset="-128"/>
                <a:ea typeface="Meiryo UI" panose="020B0604030504040204" pitchFamily="50" charset="-128"/>
              </a:rPr>
              <a:t>役員報酬の中長期業績連動</a:t>
            </a:r>
            <a:r>
              <a:rPr lang="ja-JP" altLang="en-US" sz="2800" dirty="0">
                <a:solidFill>
                  <a:prstClr val="black"/>
                </a:solidFill>
                <a:latin typeface="Meiryo UI" panose="020B0604030504040204" pitchFamily="50" charset="-128"/>
                <a:ea typeface="Meiryo UI" panose="020B0604030504040204" pitchFamily="50" charset="-128"/>
              </a:rPr>
              <a:t>で、サステナビリティ評価が加味されるようになった</a:t>
            </a:r>
          </a:p>
          <a:p>
            <a:pPr marL="742950" lvl="1" indent="-477838">
              <a:spcBef>
                <a:spcPts val="600"/>
              </a:spcBef>
              <a:spcAft>
                <a:spcPts val="600"/>
              </a:spcAft>
              <a:buClr>
                <a:schemeClr val="tx1"/>
              </a:buClr>
              <a:buFont typeface="Wingdings" panose="05000000000000000000" pitchFamily="2" charset="2"/>
              <a:buChar char="l"/>
            </a:pPr>
            <a:r>
              <a:rPr lang="en-US" altLang="ja-JP" sz="2800" dirty="0">
                <a:solidFill>
                  <a:srgbClr val="FF0000"/>
                </a:solidFill>
                <a:latin typeface="Meiryo UI" panose="020B0604030504040204" pitchFamily="50" charset="-128"/>
                <a:ea typeface="Meiryo UI" panose="020B0604030504040204" pitchFamily="50" charset="-128"/>
              </a:rPr>
              <a:t>CDP</a:t>
            </a:r>
            <a:r>
              <a:rPr lang="ja-JP" altLang="en-US" sz="2800" dirty="0">
                <a:solidFill>
                  <a:srgbClr val="FF0000"/>
                </a:solidFill>
                <a:latin typeface="Meiryo UI" panose="020B0604030504040204" pitchFamily="50" charset="-128"/>
                <a:ea typeface="Meiryo UI" panose="020B0604030504040204" pitchFamily="50" charset="-128"/>
              </a:rPr>
              <a:t>評価の影響力</a:t>
            </a:r>
            <a:r>
              <a:rPr lang="ja-JP" altLang="en-US" sz="2800" dirty="0">
                <a:solidFill>
                  <a:prstClr val="black"/>
                </a:solidFill>
                <a:latin typeface="Meiryo UI" panose="020B0604030504040204" pitchFamily="50" charset="-128"/>
                <a:ea typeface="Meiryo UI" panose="020B0604030504040204" pitchFamily="50" charset="-128"/>
              </a:rPr>
              <a:t>の大きさを痛感している</a:t>
            </a: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シェアの大きい●●業界から</a:t>
            </a:r>
            <a:r>
              <a:rPr lang="ja-JP" altLang="en-US" sz="2800" dirty="0">
                <a:solidFill>
                  <a:srgbClr val="FF0000"/>
                </a:solidFill>
                <a:latin typeface="Meiryo UI" panose="020B0604030504040204" pitchFamily="50" charset="-128"/>
                <a:ea typeface="Meiryo UI" panose="020B0604030504040204" pitchFamily="50" charset="-128"/>
              </a:rPr>
              <a:t>●●用●●の製造における排出量を下げる</a:t>
            </a:r>
            <a:r>
              <a:rPr lang="ja-JP" altLang="en-US" sz="2800" dirty="0">
                <a:solidFill>
                  <a:prstClr val="black"/>
                </a:solidFill>
                <a:latin typeface="Meiryo UI" panose="020B0604030504040204" pitchFamily="50" charset="-128"/>
                <a:ea typeface="Meiryo UI" panose="020B0604030504040204" pitchFamily="50" charset="-128"/>
              </a:rPr>
              <a:t>ことを求められている。他者との競合もあるので、サプライチェーン上のビジネスリスクが大きい</a:t>
            </a:r>
          </a:p>
          <a:p>
            <a:pPr marL="742950" lvl="1" indent="-477838">
              <a:spcBef>
                <a:spcPts val="600"/>
              </a:spcBef>
              <a:spcAft>
                <a:spcPts val="600"/>
              </a:spcAft>
              <a:buClr>
                <a:schemeClr val="tx1"/>
              </a:buClr>
              <a:buFont typeface="Wingdings" panose="05000000000000000000" pitchFamily="2" charset="2"/>
              <a:buChar char="l"/>
            </a:pPr>
            <a:r>
              <a:rPr lang="en-US" altLang="ja-JP" sz="2800" dirty="0">
                <a:solidFill>
                  <a:srgbClr val="FF0000"/>
                </a:solidFill>
                <a:latin typeface="Meiryo UI" panose="020B0604030504040204" pitchFamily="50" charset="-128"/>
                <a:ea typeface="Meiryo UI" panose="020B0604030504040204" pitchFamily="50" charset="-128"/>
              </a:rPr>
              <a:t>IR</a:t>
            </a:r>
            <a:r>
              <a:rPr lang="ja-JP" altLang="en-US" sz="2800" dirty="0">
                <a:solidFill>
                  <a:srgbClr val="FF0000"/>
                </a:solidFill>
                <a:latin typeface="Meiryo UI" panose="020B0604030504040204" pitchFamily="50" charset="-128"/>
                <a:ea typeface="Meiryo UI" panose="020B0604030504040204" pitchFamily="50" charset="-128"/>
              </a:rPr>
              <a:t>部門</a:t>
            </a:r>
            <a:r>
              <a:rPr lang="ja-JP" altLang="en-US" sz="2800" dirty="0">
                <a:solidFill>
                  <a:prstClr val="black"/>
                </a:solidFill>
                <a:latin typeface="Meiryo UI" panose="020B0604030504040204" pitchFamily="50" charset="-128"/>
                <a:ea typeface="Meiryo UI" panose="020B0604030504040204" pitchFamily="50" charset="-128"/>
              </a:rPr>
              <a:t>から、「</a:t>
            </a:r>
            <a:r>
              <a:rPr lang="ja-JP" altLang="en-US" sz="2800" dirty="0">
                <a:solidFill>
                  <a:srgbClr val="FF0000"/>
                </a:solidFill>
                <a:latin typeface="Meiryo UI" panose="020B0604030504040204" pitchFamily="50" charset="-128"/>
                <a:ea typeface="Meiryo UI" panose="020B0604030504040204" pitchFamily="50" charset="-128"/>
              </a:rPr>
              <a:t>機関投資家の半数が海外の投資家</a:t>
            </a:r>
            <a:r>
              <a:rPr lang="ja-JP" altLang="en-US" sz="2800" dirty="0">
                <a:solidFill>
                  <a:prstClr val="black"/>
                </a:solidFill>
                <a:latin typeface="Meiryo UI" panose="020B0604030504040204" pitchFamily="50" charset="-128"/>
                <a:ea typeface="Meiryo UI" panose="020B0604030504040204" pitchFamily="50" charset="-128"/>
              </a:rPr>
              <a:t>であり、削減目標を何故作らないのか」と問われた</a:t>
            </a:r>
          </a:p>
        </p:txBody>
      </p:sp>
    </p:spTree>
    <p:extLst>
      <p:ext uri="{BB962C8B-B14F-4D97-AF65-F5344CB8AC3E}">
        <p14:creationId xmlns:p14="http://schemas.microsoft.com/office/powerpoint/2010/main" val="34376000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参加企業のこれまでの感想コメント</a:t>
            </a:r>
            <a:r>
              <a:rPr lang="ja-JP" altLang="en-US" dirty="0"/>
              <a:t> </a:t>
            </a:r>
            <a:r>
              <a:rPr lang="en-US" altLang="ja-JP" dirty="0" smtClean="0"/>
              <a:t>3/5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smtClean="0"/>
              <a:t>設定と実践に向けた課題、工夫</a:t>
            </a:r>
            <a:endParaRPr lang="en-US" altLang="ja-JP" dirty="0"/>
          </a:p>
        </p:txBody>
      </p:sp>
      <p:sp>
        <p:nvSpPr>
          <p:cNvPr id="11" name="正方形/長方形 10"/>
          <p:cNvSpPr/>
          <p:nvPr/>
        </p:nvSpPr>
        <p:spPr>
          <a:xfrm>
            <a:off x="349980" y="2166291"/>
            <a:ext cx="9827749" cy="4001095"/>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なぜその目標なのか、</a:t>
            </a:r>
            <a:r>
              <a:rPr lang="ja-JP" altLang="en-US" sz="2800" dirty="0">
                <a:solidFill>
                  <a:srgbClr val="FF0000"/>
                </a:solidFill>
                <a:latin typeface="Meiryo UI" panose="020B0604030504040204" pitchFamily="50" charset="-128"/>
                <a:ea typeface="Meiryo UI" panose="020B0604030504040204" pitchFamily="50" charset="-128"/>
              </a:rPr>
              <a:t>経営方針、経営計画、事業に結び付けたストーリー</a:t>
            </a:r>
            <a:r>
              <a:rPr lang="ja-JP" altLang="en-US" sz="2800" dirty="0">
                <a:solidFill>
                  <a:prstClr val="black"/>
                </a:solidFill>
                <a:latin typeface="Meiryo UI" panose="020B0604030504040204" pitchFamily="50" charset="-128"/>
                <a:ea typeface="Meiryo UI" panose="020B0604030504040204" pitchFamily="50" charset="-128"/>
              </a:rPr>
              <a:t>が必要。ビジネスにとっての将来のリスクと機会がつかめるよう、社会の環境分野の将来像を示す青写真がほしい</a:t>
            </a:r>
            <a:endParaRPr lang="en-US" altLang="ja-JP" sz="2800" dirty="0">
              <a:solidFill>
                <a:prstClr val="black"/>
              </a:solidFill>
              <a:latin typeface="Meiryo UI" panose="020B0604030504040204" pitchFamily="50" charset="-128"/>
              <a:ea typeface="Meiryo UI" panose="020B0604030504040204" pitchFamily="50" charset="-128"/>
            </a:endParaRP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削減策と根拠が伴った数値目標にしたい</a:t>
            </a:r>
          </a:p>
          <a:p>
            <a:pPr marL="742950" lvl="1" indent="-477838">
              <a:spcBef>
                <a:spcPts val="600"/>
              </a:spcBef>
              <a:spcAft>
                <a:spcPts val="600"/>
              </a:spcAft>
              <a:buClr>
                <a:schemeClr val="tx1"/>
              </a:buClr>
              <a:buFont typeface="Wingdings" panose="05000000000000000000" pitchFamily="2" charset="2"/>
              <a:buChar char="l"/>
            </a:pPr>
            <a:r>
              <a:rPr lang="ja-JP" altLang="en-US" sz="2800" dirty="0">
                <a:solidFill>
                  <a:srgbClr val="FF0000"/>
                </a:solidFill>
                <a:latin typeface="Meiryo UI" panose="020B0604030504040204" pitchFamily="50" charset="-128"/>
                <a:ea typeface="Meiryo UI" panose="020B0604030504040204" pitchFamily="50" charset="-128"/>
              </a:rPr>
              <a:t>自社の社員にも訴求</a:t>
            </a:r>
            <a:r>
              <a:rPr lang="ja-JP" altLang="en-US" sz="2800" dirty="0">
                <a:solidFill>
                  <a:prstClr val="black"/>
                </a:solidFill>
                <a:latin typeface="Meiryo UI" panose="020B0604030504040204" pitchFamily="50" charset="-128"/>
                <a:ea typeface="Meiryo UI" panose="020B0604030504040204" pitchFamily="50" charset="-128"/>
              </a:rPr>
              <a:t>できるようなものにしたい</a:t>
            </a: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設定前の省エネ対策の成果は含められないのでなかなか難しいが、</a:t>
            </a:r>
            <a:r>
              <a:rPr lang="ja-JP" altLang="en-US" sz="2800" dirty="0">
                <a:solidFill>
                  <a:srgbClr val="FF0000"/>
                </a:solidFill>
                <a:latin typeface="Meiryo UI" panose="020B0604030504040204" pitchFamily="50" charset="-128"/>
                <a:ea typeface="Meiryo UI" panose="020B0604030504040204" pitchFamily="50" charset="-128"/>
              </a:rPr>
              <a:t>子会社や、再エネの低価格化が進む海外拠点は、削減余地は大きい</a:t>
            </a:r>
            <a:r>
              <a:rPr lang="ja-JP" altLang="en-US" sz="2800" dirty="0">
                <a:solidFill>
                  <a:prstClr val="black"/>
                </a:solidFill>
                <a:latin typeface="Meiryo UI" panose="020B0604030504040204" pitchFamily="50" charset="-128"/>
                <a:ea typeface="Meiryo UI" panose="020B0604030504040204" pitchFamily="50" charset="-128"/>
              </a:rPr>
              <a:t>と判明</a:t>
            </a:r>
          </a:p>
        </p:txBody>
      </p:sp>
    </p:spTree>
    <p:extLst>
      <p:ext uri="{BB962C8B-B14F-4D97-AF65-F5344CB8AC3E}">
        <p14:creationId xmlns:p14="http://schemas.microsoft.com/office/powerpoint/2010/main" val="263387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SB</a:t>
            </a:r>
            <a:r>
              <a:rPr lang="en-US" altLang="ja-JP" dirty="0"/>
              <a:t>T</a:t>
            </a:r>
            <a:r>
              <a:rPr lang="ja-JP" altLang="en-US" dirty="0" smtClean="0"/>
              <a:t>の運営機関</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smtClean="0"/>
              <a:t>CDP</a:t>
            </a:r>
            <a:r>
              <a:rPr lang="ja-JP" altLang="en-US" dirty="0" smtClean="0"/>
              <a:t>・</a:t>
            </a:r>
            <a:r>
              <a:rPr lang="en-US" altLang="ja-JP" dirty="0" smtClean="0"/>
              <a:t>UNGC</a:t>
            </a:r>
            <a:r>
              <a:rPr lang="ja-JP" altLang="en-US" dirty="0" smtClean="0"/>
              <a:t>・</a:t>
            </a:r>
            <a:r>
              <a:rPr lang="en-US" altLang="ja-JP" dirty="0" smtClean="0"/>
              <a:t>WRI</a:t>
            </a:r>
            <a:r>
              <a:rPr lang="ja-JP" altLang="en-US" dirty="0" smtClean="0"/>
              <a:t>・</a:t>
            </a:r>
            <a:r>
              <a:rPr lang="en-US" altLang="ja-JP" dirty="0" smtClean="0"/>
              <a:t>WWF</a:t>
            </a:r>
            <a:r>
              <a:rPr lang="ja-JP" altLang="en-US" dirty="0" smtClean="0"/>
              <a:t>の</a:t>
            </a:r>
            <a:r>
              <a:rPr lang="en-US" altLang="ja-JP" dirty="0" smtClean="0"/>
              <a:t>4</a:t>
            </a:r>
            <a:r>
              <a:rPr lang="ja-JP" altLang="en-US" dirty="0" err="1" smtClean="0"/>
              <a:t>つの</a:t>
            </a:r>
            <a:r>
              <a:rPr lang="ja-JP" altLang="en-US" dirty="0" smtClean="0"/>
              <a:t>機関が共同で運営</a:t>
            </a:r>
            <a:endParaRPr lang="en-US" altLang="ja-JP" dirty="0" smtClean="0"/>
          </a:p>
          <a:p>
            <a:r>
              <a:rPr lang="en-US" altLang="ja-JP" dirty="0" smtClean="0"/>
              <a:t>We Mean Business</a:t>
            </a:r>
            <a:r>
              <a:rPr lang="ja-JP" altLang="en-US" dirty="0" smtClean="0"/>
              <a:t>（</a:t>
            </a:r>
            <a:r>
              <a:rPr lang="en-US" altLang="ja-JP" dirty="0" smtClean="0"/>
              <a:t>WMB</a:t>
            </a:r>
            <a:r>
              <a:rPr lang="ja-JP" altLang="en-US" dirty="0" smtClean="0"/>
              <a:t>）の取組の一つとして実施</a:t>
            </a:r>
            <a:endParaRPr lang="en-US" altLang="ja-JP" dirty="0"/>
          </a:p>
        </p:txBody>
      </p:sp>
      <p:pic>
        <p:nvPicPr>
          <p:cNvPr id="7"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57891" y="2543340"/>
            <a:ext cx="5066196" cy="2671564"/>
          </a:xfrm>
          <a:prstGeom prst="rect">
            <a:avLst/>
          </a:prstGeom>
          <a:noFill/>
          <a:ln>
            <a:noFill/>
          </a:ln>
        </p:spPr>
      </p:pic>
      <p:pic>
        <p:nvPicPr>
          <p:cNvPr id="8"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2678" y="5616414"/>
            <a:ext cx="2936863" cy="1372664"/>
          </a:xfrm>
          <a:prstGeom prst="rect">
            <a:avLst/>
          </a:prstGeom>
          <a:ln w="38100">
            <a:noFill/>
          </a:ln>
        </p:spPr>
      </p:pic>
      <p:pic>
        <p:nvPicPr>
          <p:cNvPr id="9" name="Picture 4" descr="http://sustainable-event-alliance.org/wp-content/uploads/2010/06/Global_compact_logo-300x283.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21077" y="5453640"/>
            <a:ext cx="1800225" cy="1698212"/>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 name="Picture 2" descr="https://upload.wikimedia.org/wikipedia/en/0/0b/World_Resources_Institute_logo.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98901" y="5834434"/>
            <a:ext cx="2697480" cy="936625"/>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1" name="object 8"/>
          <p:cNvSpPr>
            <a:spLocks noChangeAspect="1"/>
          </p:cNvSpPr>
          <p:nvPr/>
        </p:nvSpPr>
        <p:spPr>
          <a:xfrm>
            <a:off x="349980" y="5739291"/>
            <a:ext cx="2320122" cy="1126911"/>
          </a:xfrm>
          <a:prstGeom prst="rect">
            <a:avLst/>
          </a:prstGeom>
          <a:blipFill>
            <a:blip r:embed="rId6" cstate="email">
              <a:extLst>
                <a:ext uri="{28A0092B-C50C-407E-A947-70E740481C1C}">
                  <a14:useLocalDpi xmlns:a14="http://schemas.microsoft.com/office/drawing/2010/main"/>
                </a:ext>
              </a:extLst>
            </a:blip>
            <a:stretch>
              <a:fillRect/>
            </a:stretch>
          </a:blipFill>
          <a:ln w="38100">
            <a:noFill/>
          </a:ln>
        </p:spPr>
        <p:txBody>
          <a:bodyPr wrap="square" lIns="0" tIns="0" rIns="0" bIns="0" rtlCol="0">
            <a:no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0" sz="4006"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14012259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参加企業のこれまでの感想コメント</a:t>
            </a:r>
            <a:r>
              <a:rPr lang="ja-JP" altLang="en-US" dirty="0"/>
              <a:t> </a:t>
            </a:r>
            <a:r>
              <a:rPr lang="en-US" altLang="ja-JP" dirty="0"/>
              <a:t>4</a:t>
            </a:r>
            <a:r>
              <a:rPr lang="en-US" altLang="ja-JP" dirty="0" smtClean="0"/>
              <a:t>/5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a:t>一社</a:t>
            </a:r>
            <a:r>
              <a:rPr lang="ja-JP" altLang="en-US" dirty="0" smtClean="0"/>
              <a:t>の</a:t>
            </a:r>
            <a:r>
              <a:rPr lang="ja-JP" altLang="en-US" dirty="0"/>
              <a:t>努力</a:t>
            </a:r>
            <a:r>
              <a:rPr lang="ja-JP" altLang="en-US" dirty="0" smtClean="0"/>
              <a:t>だけではできない、企業間連携や社会全体の変革が必要</a:t>
            </a:r>
            <a:endParaRPr lang="en-US" altLang="ja-JP" dirty="0"/>
          </a:p>
        </p:txBody>
      </p:sp>
      <p:sp>
        <p:nvSpPr>
          <p:cNvPr id="11" name="正方形/長方形 10"/>
          <p:cNvSpPr/>
          <p:nvPr/>
        </p:nvSpPr>
        <p:spPr>
          <a:xfrm>
            <a:off x="349980" y="2166291"/>
            <a:ext cx="9827749" cy="3847207"/>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目標達成は一社だけの削減努力だけではなく、企業が協同して排出量を減らしていく必要がある</a:t>
            </a: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削減の肝になるのが●●●</a:t>
            </a:r>
            <a:r>
              <a:rPr lang="ja-JP" altLang="en-US" sz="2800" dirty="0">
                <a:solidFill>
                  <a:srgbClr val="FF0000"/>
                </a:solidFill>
                <a:latin typeface="Meiryo UI" panose="020B0604030504040204" pitchFamily="50" charset="-128"/>
                <a:ea typeface="Meiryo UI" panose="020B0604030504040204" pitchFamily="50" charset="-128"/>
              </a:rPr>
              <a:t>（省エネ製品）が政府目標の●●</a:t>
            </a:r>
            <a:r>
              <a:rPr lang="en-US" altLang="ja-JP" sz="2800" dirty="0">
                <a:solidFill>
                  <a:srgbClr val="FF0000"/>
                </a:solidFill>
                <a:latin typeface="Meiryo UI" panose="020B0604030504040204" pitchFamily="50" charset="-128"/>
                <a:ea typeface="Meiryo UI" panose="020B0604030504040204" pitchFamily="50" charset="-128"/>
              </a:rPr>
              <a:t>%</a:t>
            </a:r>
            <a:r>
              <a:rPr lang="ja-JP" altLang="en-US" sz="2800" dirty="0" err="1">
                <a:solidFill>
                  <a:srgbClr val="FF0000"/>
                </a:solidFill>
                <a:latin typeface="Meiryo UI" panose="020B0604030504040204" pitchFamily="50" charset="-128"/>
                <a:ea typeface="Meiryo UI" panose="020B0604030504040204" pitchFamily="50" charset="-128"/>
              </a:rPr>
              <a:t>まで</a:t>
            </a:r>
            <a:r>
              <a:rPr lang="ja-JP" altLang="en-US" sz="2800" dirty="0">
                <a:solidFill>
                  <a:srgbClr val="FF0000"/>
                </a:solidFill>
                <a:latin typeface="Meiryo UI" panose="020B0604030504040204" pitchFamily="50" charset="-128"/>
                <a:ea typeface="Meiryo UI" panose="020B0604030504040204" pitchFamily="50" charset="-128"/>
              </a:rPr>
              <a:t>普及できるのかどうか</a:t>
            </a:r>
            <a:r>
              <a:rPr lang="ja-JP" altLang="en-US" sz="2800" dirty="0">
                <a:solidFill>
                  <a:prstClr val="black"/>
                </a:solidFill>
                <a:latin typeface="Meiryo UI" panose="020B0604030504040204" pitchFamily="50" charset="-128"/>
                <a:ea typeface="Meiryo UI" panose="020B0604030504040204" pitchFamily="50" charset="-128"/>
              </a:rPr>
              <a:t>（消費者の消費行動の変化も重要）</a:t>
            </a:r>
          </a:p>
          <a:p>
            <a:pPr marL="742950" lvl="1" indent="-477838">
              <a:spcBef>
                <a:spcPts val="600"/>
              </a:spcBef>
              <a:spcAft>
                <a:spcPts val="600"/>
              </a:spcAft>
              <a:buClr>
                <a:schemeClr val="tx1"/>
              </a:buClr>
              <a:buFont typeface="Wingdings" panose="05000000000000000000" pitchFamily="2" charset="2"/>
              <a:buChar char="l"/>
            </a:pPr>
            <a:r>
              <a:rPr lang="ja-JP" altLang="en-US" sz="2800" dirty="0">
                <a:solidFill>
                  <a:srgbClr val="FF0000"/>
                </a:solidFill>
                <a:latin typeface="Meiryo UI" panose="020B0604030504040204" pitchFamily="50" charset="-128"/>
                <a:ea typeface="Meiryo UI" panose="020B0604030504040204" pitchFamily="50" charset="-128"/>
              </a:rPr>
              <a:t>技術革新、電力会社の係数の変化、再エネ調達環境の変化、カーボンプライシング等を想定</a:t>
            </a:r>
            <a:r>
              <a:rPr lang="ja-JP" altLang="en-US" sz="2800" dirty="0">
                <a:latin typeface="Meiryo UI" panose="020B0604030504040204" pitchFamily="50" charset="-128"/>
                <a:ea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rPr>
              <a:t>カーボンプライシングがかけられれば、十分な投資効果が得られる</a:t>
            </a:r>
          </a:p>
        </p:txBody>
      </p:sp>
    </p:spTree>
    <p:extLst>
      <p:ext uri="{BB962C8B-B14F-4D97-AF65-F5344CB8AC3E}">
        <p14:creationId xmlns:p14="http://schemas.microsoft.com/office/powerpoint/2010/main" val="27545990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参加企業のこれまでの感想コメント</a:t>
            </a:r>
            <a:r>
              <a:rPr lang="ja-JP" altLang="en-US" dirty="0"/>
              <a:t> </a:t>
            </a:r>
            <a:r>
              <a:rPr lang="en-US" altLang="ja-JP" dirty="0" smtClean="0"/>
              <a:t>5/5</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ja-JP" altLang="en-US" dirty="0" smtClean="0"/>
              <a:t>再エネ電力に関して</a:t>
            </a:r>
            <a:endParaRPr lang="en-US" altLang="ja-JP" dirty="0"/>
          </a:p>
        </p:txBody>
      </p:sp>
      <p:sp>
        <p:nvSpPr>
          <p:cNvPr id="11" name="正方形/長方形 10"/>
          <p:cNvSpPr/>
          <p:nvPr/>
        </p:nvSpPr>
        <p:spPr>
          <a:xfrm>
            <a:off x="349980" y="2166291"/>
            <a:ext cx="9827749" cy="3416320"/>
          </a:xfrm>
          <a:prstGeom prst="rect">
            <a:avLst/>
          </a:prstGeom>
        </p:spPr>
        <p:txBody>
          <a:bodyPr wrap="square">
            <a:spAutoFit/>
          </a:bodyPr>
          <a:lstStyle/>
          <a:p>
            <a:pPr marL="722312" lvl="1" indent="-457200">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製造プロセスでの省エネ対策は限界に近く、</a:t>
            </a:r>
            <a:r>
              <a:rPr lang="ja-JP" altLang="en-US" sz="2800" dirty="0">
                <a:solidFill>
                  <a:srgbClr val="FF0000"/>
                </a:solidFill>
                <a:latin typeface="Meiryo UI" panose="020B0604030504040204" pitchFamily="50" charset="-128"/>
                <a:ea typeface="Meiryo UI" panose="020B0604030504040204" pitchFamily="50" charset="-128"/>
              </a:rPr>
              <a:t>製造プロセスの周囲の対策（自家発電、再エネ導入）</a:t>
            </a:r>
            <a:r>
              <a:rPr lang="ja-JP" altLang="en-US" sz="2800" dirty="0">
                <a:solidFill>
                  <a:prstClr val="black"/>
                </a:solidFill>
                <a:latin typeface="Meiryo UI" panose="020B0604030504040204" pitchFamily="50" charset="-128"/>
                <a:ea typeface="Meiryo UI" panose="020B0604030504040204" pitchFamily="50" charset="-128"/>
              </a:rPr>
              <a:t>が必要</a:t>
            </a:r>
            <a:endParaRPr lang="en-US" altLang="ja-JP" sz="2800" dirty="0">
              <a:solidFill>
                <a:prstClr val="black"/>
              </a:solidFill>
              <a:latin typeface="Meiryo UI" panose="020B0604030504040204" pitchFamily="50" charset="-128"/>
              <a:ea typeface="Meiryo UI" panose="020B0604030504040204" pitchFamily="50" charset="-128"/>
            </a:endParaRP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ロケーションベース、マーケットベースどちらかに一本化する必要がある。再エネ電力購入の効果を活かすのであれば、マーケットベースの方が良いと考える</a:t>
            </a:r>
          </a:p>
          <a:p>
            <a:pPr marL="742950" lvl="1" indent="-477838">
              <a:spcBef>
                <a:spcPts val="600"/>
              </a:spcBef>
              <a:spcAft>
                <a:spcPts val="600"/>
              </a:spcAft>
              <a:buFont typeface="Wingdings" panose="05000000000000000000" pitchFamily="2" charset="2"/>
              <a:buChar char="l"/>
            </a:pPr>
            <a:r>
              <a:rPr lang="ja-JP" altLang="en-US" sz="2800" dirty="0">
                <a:solidFill>
                  <a:prstClr val="black"/>
                </a:solidFill>
                <a:latin typeface="Meiryo UI" panose="020B0604030504040204" pitchFamily="50" charset="-128"/>
                <a:ea typeface="Meiryo UI" panose="020B0604030504040204" pitchFamily="50" charset="-128"/>
              </a:rPr>
              <a:t>営業車の</a:t>
            </a:r>
            <a:r>
              <a:rPr lang="en-US" altLang="ja-JP" sz="2800" dirty="0">
                <a:solidFill>
                  <a:srgbClr val="FF0000"/>
                </a:solidFill>
                <a:latin typeface="Meiryo UI" panose="020B0604030504040204" pitchFamily="50" charset="-128"/>
                <a:ea typeface="Meiryo UI" panose="020B0604030504040204" pitchFamily="50" charset="-128"/>
              </a:rPr>
              <a:t>EV</a:t>
            </a:r>
            <a:r>
              <a:rPr lang="ja-JP" altLang="en-US" sz="2800" dirty="0">
                <a:solidFill>
                  <a:srgbClr val="FF0000"/>
                </a:solidFill>
                <a:latin typeface="Meiryo UI" panose="020B0604030504040204" pitchFamily="50" charset="-128"/>
                <a:ea typeface="Meiryo UI" panose="020B0604030504040204" pitchFamily="50" charset="-128"/>
              </a:rPr>
              <a:t>化</a:t>
            </a:r>
            <a:r>
              <a:rPr lang="ja-JP" altLang="en-US" sz="2800" dirty="0">
                <a:solidFill>
                  <a:prstClr val="black"/>
                </a:solidFill>
                <a:latin typeface="Meiryo UI" panose="020B0604030504040204" pitchFamily="50" charset="-128"/>
                <a:ea typeface="Meiryo UI" panose="020B0604030504040204" pitchFamily="50" charset="-128"/>
              </a:rPr>
              <a:t>を進めていくが、電力原単位の影響を強く受けるので、</a:t>
            </a:r>
            <a:r>
              <a:rPr lang="ja-JP" altLang="en-US" sz="2800" dirty="0">
                <a:solidFill>
                  <a:srgbClr val="FF0000"/>
                </a:solidFill>
                <a:latin typeface="Meiryo UI" panose="020B0604030504040204" pitchFamily="50" charset="-128"/>
                <a:ea typeface="Meiryo UI" panose="020B0604030504040204" pitchFamily="50" charset="-128"/>
              </a:rPr>
              <a:t>再エネ調達</a:t>
            </a:r>
            <a:r>
              <a:rPr lang="ja-JP" altLang="en-US" sz="2800" dirty="0">
                <a:solidFill>
                  <a:prstClr val="black"/>
                </a:solidFill>
                <a:latin typeface="Meiryo UI" panose="020B0604030504040204" pitchFamily="50" charset="-128"/>
                <a:ea typeface="Meiryo UI" panose="020B0604030504040204" pitchFamily="50" charset="-128"/>
              </a:rPr>
              <a:t>も視野に入れている</a:t>
            </a:r>
          </a:p>
        </p:txBody>
      </p:sp>
    </p:spTree>
    <p:extLst>
      <p:ext uri="{BB962C8B-B14F-4D97-AF65-F5344CB8AC3E}">
        <p14:creationId xmlns:p14="http://schemas.microsoft.com/office/powerpoint/2010/main" val="30709570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normAutofit/>
          </a:bodyPr>
          <a:lstStyle/>
          <a:p>
            <a:r>
              <a:rPr lang="ja-JP" altLang="en-US" sz="4800" dirty="0" smtClean="0"/>
              <a:t>第２部 </a:t>
            </a:r>
            <a:r>
              <a:rPr lang="en-US" altLang="ja-JP" sz="4800" dirty="0"/>
              <a:t>SBT</a:t>
            </a:r>
            <a:r>
              <a:rPr lang="ja-JP" altLang="en-US" sz="4800" dirty="0" smtClean="0"/>
              <a:t>の</a:t>
            </a:r>
            <a:r>
              <a:rPr lang="ja-JP" altLang="en-US" sz="4800" dirty="0"/>
              <a:t>設定</a:t>
            </a:r>
          </a:p>
        </p:txBody>
      </p:sp>
    </p:spTree>
    <p:extLst>
      <p:ext uri="{BB962C8B-B14F-4D97-AF65-F5344CB8AC3E}">
        <p14:creationId xmlns:p14="http://schemas.microsoft.com/office/powerpoint/2010/main" val="785631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6"/>
            </a:pPr>
            <a:r>
              <a:rPr lang="en-US" altLang="ja-JP" dirty="0" smtClean="0"/>
              <a:t>SBT</a:t>
            </a:r>
            <a:r>
              <a:rPr lang="ja-JP" altLang="en-US" dirty="0" smtClean="0"/>
              <a:t>の手続き</a:t>
            </a:r>
            <a:endParaRPr lang="ja-JP" altLang="en-US" dirty="0"/>
          </a:p>
        </p:txBody>
      </p:sp>
      <p:sp>
        <p:nvSpPr>
          <p:cNvPr id="4" name="正方形/長方形 1"/>
          <p:cNvSpPr>
            <a:spLocks noChangeArrowheads="1"/>
          </p:cNvSpPr>
          <p:nvPr/>
        </p:nvSpPr>
        <p:spPr bwMode="auto">
          <a:xfrm>
            <a:off x="1707156" y="5464752"/>
            <a:ext cx="7308812" cy="707886"/>
          </a:xfrm>
          <a:prstGeom prst="rect">
            <a:avLst/>
          </a:prstGeom>
          <a:noFill/>
          <a:ln w="2857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914400" eaLnBrk="1" fontAlgn="base" hangingPunct="1">
              <a:spcBef>
                <a:spcPct val="0"/>
              </a:spcBef>
              <a:spcAft>
                <a:spcPct val="0"/>
              </a:spcAft>
              <a:buFont typeface="Arial" pitchFamily="34" charset="0"/>
              <a:buNone/>
              <a:defRPr/>
            </a:pPr>
            <a:r>
              <a:rPr lang="ja-JP" altLang="en-US" sz="2000" dirty="0" smtClean="0">
                <a:solidFill>
                  <a:prstClr val="black"/>
                </a:solidFill>
                <a:latin typeface="Meiryo UI" pitchFamily="50" charset="-128"/>
                <a:ea typeface="Meiryo UI" pitchFamily="50" charset="-128"/>
                <a:cs typeface="Meiryo UI" pitchFamily="50" charset="-128"/>
              </a:rPr>
              <a:t>本</a:t>
            </a:r>
            <a:r>
              <a:rPr lang="ja-JP" altLang="en-US" sz="2000" dirty="0">
                <a:solidFill>
                  <a:prstClr val="black"/>
                </a:solidFill>
                <a:latin typeface="Meiryo UI" pitchFamily="50" charset="-128"/>
                <a:ea typeface="Meiryo UI" pitchFamily="50" charset="-128"/>
                <a:cs typeface="Meiryo UI" pitchFamily="50" charset="-128"/>
              </a:rPr>
              <a:t>章</a:t>
            </a:r>
            <a:r>
              <a:rPr lang="ja-JP" altLang="en-US" sz="2000" dirty="0" smtClean="0">
                <a:solidFill>
                  <a:prstClr val="black"/>
                </a:solidFill>
                <a:latin typeface="Meiryo UI" pitchFamily="50" charset="-128"/>
                <a:ea typeface="Meiryo UI" pitchFamily="50" charset="-128"/>
                <a:cs typeface="Meiryo UI" pitchFamily="50" charset="-128"/>
              </a:rPr>
              <a:t>に掲載の内容は、</a:t>
            </a:r>
            <a:r>
              <a:rPr lang="en-US" altLang="ja-JP" sz="2000" dirty="0" smtClean="0">
                <a:solidFill>
                  <a:prstClr val="black"/>
                </a:solidFill>
                <a:latin typeface="Meiryo UI" pitchFamily="50" charset="-128"/>
                <a:ea typeface="Meiryo UI" pitchFamily="50" charset="-128"/>
                <a:cs typeface="Meiryo UI" pitchFamily="50" charset="-128"/>
              </a:rPr>
              <a:t>2020</a:t>
            </a:r>
            <a:r>
              <a:rPr lang="ja-JP" altLang="en-US" sz="2000" dirty="0" smtClean="0">
                <a:solidFill>
                  <a:prstClr val="black"/>
                </a:solidFill>
                <a:latin typeface="Meiryo UI" pitchFamily="50" charset="-128"/>
                <a:ea typeface="Meiryo UI" pitchFamily="50" charset="-128"/>
                <a:cs typeface="Meiryo UI" pitchFamily="50" charset="-128"/>
              </a:rPr>
              <a:t>年</a:t>
            </a:r>
            <a:r>
              <a:rPr lang="en-US" altLang="ja-JP" sz="2000" dirty="0">
                <a:solidFill>
                  <a:prstClr val="black"/>
                </a:solidFill>
                <a:latin typeface="Meiryo UI" pitchFamily="50" charset="-128"/>
                <a:ea typeface="Meiryo UI" pitchFamily="50" charset="-128"/>
                <a:cs typeface="Meiryo UI" pitchFamily="50" charset="-128"/>
              </a:rPr>
              <a:t>4</a:t>
            </a:r>
            <a:r>
              <a:rPr lang="ja-JP" altLang="en-US" sz="2000" dirty="0" smtClean="0">
                <a:solidFill>
                  <a:prstClr val="black"/>
                </a:solidFill>
                <a:latin typeface="Meiryo UI" pitchFamily="50" charset="-128"/>
                <a:ea typeface="Meiryo UI" pitchFamily="50" charset="-128"/>
                <a:cs typeface="Meiryo UI" pitchFamily="50" charset="-128"/>
              </a:rPr>
              <a:t>月</a:t>
            </a:r>
            <a:r>
              <a:rPr lang="en-US" altLang="ja-JP" sz="2000" dirty="0" smtClean="0">
                <a:solidFill>
                  <a:prstClr val="black"/>
                </a:solidFill>
                <a:latin typeface="Meiryo UI" pitchFamily="50" charset="-128"/>
                <a:ea typeface="Meiryo UI" pitchFamily="50" charset="-128"/>
                <a:cs typeface="Meiryo UI" pitchFamily="50" charset="-128"/>
              </a:rPr>
              <a:t>15</a:t>
            </a:r>
            <a:r>
              <a:rPr lang="ja-JP" altLang="en-US" sz="2000" dirty="0" smtClean="0">
                <a:solidFill>
                  <a:prstClr val="black"/>
                </a:solidFill>
                <a:latin typeface="Meiryo UI" pitchFamily="50" charset="-128"/>
                <a:ea typeface="Meiryo UI" pitchFamily="50" charset="-128"/>
                <a:cs typeface="Meiryo UI" pitchFamily="50" charset="-128"/>
              </a:rPr>
              <a:t>日に</a:t>
            </a:r>
            <a:r>
              <a:rPr lang="en-US" altLang="ja-JP" sz="2000" dirty="0" smtClean="0">
                <a:solidFill>
                  <a:prstClr val="black"/>
                </a:solidFill>
                <a:latin typeface="Meiryo UI" pitchFamily="50" charset="-128"/>
                <a:ea typeface="Meiryo UI" pitchFamily="50" charset="-128"/>
                <a:cs typeface="Meiryo UI" pitchFamily="50" charset="-128"/>
              </a:rPr>
              <a:t>SBT</a:t>
            </a:r>
            <a:r>
              <a:rPr lang="ja-JP" altLang="en-US" sz="2000" dirty="0" smtClean="0">
                <a:solidFill>
                  <a:prstClr val="black"/>
                </a:solidFill>
                <a:latin typeface="Meiryo UI" pitchFamily="50" charset="-128"/>
                <a:ea typeface="Meiryo UI" pitchFamily="50" charset="-128"/>
                <a:cs typeface="Meiryo UI" pitchFamily="50" charset="-128"/>
              </a:rPr>
              <a:t>事務局から公開された</a:t>
            </a:r>
            <a:r>
              <a:rPr lang="ja-JP" altLang="en-US" sz="2000" dirty="0">
                <a:solidFill>
                  <a:prstClr val="black"/>
                </a:solidFill>
                <a:latin typeface="Meiryo UI" pitchFamily="50" charset="-128"/>
                <a:ea typeface="Meiryo UI" pitchFamily="50" charset="-128"/>
                <a:cs typeface="Meiryo UI" pitchFamily="50" charset="-128"/>
              </a:rPr>
              <a:t>各資料</a:t>
            </a:r>
            <a:r>
              <a:rPr lang="ja-JP" altLang="en-US" sz="2000" dirty="0" smtClean="0">
                <a:solidFill>
                  <a:prstClr val="black"/>
                </a:solidFill>
                <a:latin typeface="Meiryo UI" pitchFamily="50" charset="-128"/>
                <a:ea typeface="Meiryo UI" pitchFamily="50" charset="-128"/>
                <a:cs typeface="Meiryo UI" pitchFamily="50" charset="-128"/>
              </a:rPr>
              <a:t>の内容に基づいて事務局が作成しています。</a:t>
            </a:r>
            <a:endParaRPr lang="en-US" altLang="ja-JP" sz="2000"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70551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SBT</a:t>
            </a:r>
            <a:r>
              <a:rPr kumimoji="1" lang="ja-JP" altLang="en-US" dirty="0" smtClean="0"/>
              <a:t>申請の流れ</a:t>
            </a:r>
            <a:endParaRPr kumimoji="1" lang="ja-JP" altLang="en-US" dirty="0"/>
          </a:p>
        </p:txBody>
      </p:sp>
      <p:sp>
        <p:nvSpPr>
          <p:cNvPr id="6" name="角丸四角形 5"/>
          <p:cNvSpPr/>
          <p:nvPr/>
        </p:nvSpPr>
        <p:spPr>
          <a:xfrm>
            <a:off x="765598" y="2526410"/>
            <a:ext cx="8928992" cy="54621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②目標を設定し、</a:t>
            </a:r>
            <a:r>
              <a:rPr kumimoji="0" lang="en-US" altLang="ja-JP"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SBT</a:t>
            </a: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認定を申請</a:t>
            </a:r>
            <a:endParaRPr kumimoji="0" lang="en-US" altLang="ja-JP" sz="16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endParaRPr>
          </a:p>
        </p:txBody>
      </p:sp>
      <p:sp>
        <p:nvSpPr>
          <p:cNvPr id="7" name="角丸四角形 6"/>
          <p:cNvSpPr/>
          <p:nvPr/>
        </p:nvSpPr>
        <p:spPr>
          <a:xfrm>
            <a:off x="782978" y="1260147"/>
            <a:ext cx="8928992" cy="50895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①</a:t>
            </a:r>
            <a:r>
              <a:rPr kumimoji="0" lang="en-US" altLang="ja-JP"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a:t>
            </a: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任意</a:t>
            </a:r>
            <a:r>
              <a:rPr kumimoji="0" lang="en-US" altLang="ja-JP"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】Commitment Letter</a:t>
            </a: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を事務局に提出</a:t>
            </a:r>
          </a:p>
        </p:txBody>
      </p:sp>
      <p:sp>
        <p:nvSpPr>
          <p:cNvPr id="8" name="正方形/長方形 7"/>
          <p:cNvSpPr/>
          <p:nvPr/>
        </p:nvSpPr>
        <p:spPr>
          <a:xfrm>
            <a:off x="910172" y="1775986"/>
            <a:ext cx="8964996" cy="646331"/>
          </a:xfrm>
          <a:prstGeom prst="rect">
            <a:avLst/>
          </a:prstGeom>
        </p:spPr>
        <p:txBody>
          <a:bodyPr wrap="square">
            <a:spAutoFit/>
          </a:bodyPr>
          <a:lstStyle/>
          <a:p>
            <a:pPr defTabSz="914400" fontAlgn="base">
              <a:spcBef>
                <a:spcPct val="0"/>
              </a:spcBef>
            </a:pPr>
            <a:r>
              <a:rPr lang="ja-JP" altLang="en-US" sz="1800" b="1" dirty="0">
                <a:solidFill>
                  <a:srgbClr val="002060"/>
                </a:solidFill>
                <a:latin typeface="Meiryo UI" panose="020B0604030504040204" pitchFamily="50" charset="-128"/>
              </a:rPr>
              <a:t>・</a:t>
            </a:r>
            <a:r>
              <a:rPr lang="en-US" altLang="ja-JP" sz="1800" b="1" dirty="0">
                <a:solidFill>
                  <a:srgbClr val="002060"/>
                </a:solidFill>
                <a:latin typeface="Meiryo UI" panose="020B0604030504040204" pitchFamily="50" charset="-128"/>
              </a:rPr>
              <a:t>2</a:t>
            </a:r>
            <a:r>
              <a:rPr lang="ja-JP" altLang="en-US" sz="1800" b="1" dirty="0">
                <a:solidFill>
                  <a:srgbClr val="002060"/>
                </a:solidFill>
                <a:latin typeface="Meiryo UI" panose="020B0604030504040204" pitchFamily="50" charset="-128"/>
              </a:rPr>
              <a:t>年以内に</a:t>
            </a:r>
            <a:r>
              <a:rPr lang="en-US" altLang="ja-JP" sz="1800" b="1" dirty="0">
                <a:solidFill>
                  <a:srgbClr val="002060"/>
                </a:solidFill>
                <a:latin typeface="Meiryo UI" panose="020B0604030504040204" pitchFamily="50" charset="-128"/>
              </a:rPr>
              <a:t>SBT</a:t>
            </a:r>
            <a:r>
              <a:rPr lang="ja-JP" altLang="en-US" sz="1800" b="1" dirty="0">
                <a:solidFill>
                  <a:srgbClr val="002060"/>
                </a:solidFill>
                <a:latin typeface="Meiryo UI" panose="020B0604030504040204" pitchFamily="50" charset="-128"/>
              </a:rPr>
              <a:t>設定するという宣言</a:t>
            </a:r>
            <a:r>
              <a:rPr lang="en-US" altLang="ja-JP" sz="1800" b="1" dirty="0">
                <a:solidFill>
                  <a:srgbClr val="002060"/>
                </a:solidFill>
                <a:latin typeface="Meiryo UI" panose="020B0604030504040204" pitchFamily="50" charset="-128"/>
              </a:rPr>
              <a:t/>
            </a:r>
            <a:br>
              <a:rPr lang="en-US" altLang="ja-JP" sz="1800" b="1" dirty="0">
                <a:solidFill>
                  <a:srgbClr val="002060"/>
                </a:solidFill>
                <a:latin typeface="Meiryo UI" panose="020B0604030504040204" pitchFamily="50" charset="-128"/>
              </a:rPr>
            </a:br>
            <a:r>
              <a:rPr lang="ja-JP" altLang="en-US" sz="1800" b="1" dirty="0">
                <a:solidFill>
                  <a:srgbClr val="002060"/>
                </a:solidFill>
                <a:latin typeface="Meiryo UI" panose="020B0604030504040204" pitchFamily="50" charset="-128"/>
              </a:rPr>
              <a:t>・</a:t>
            </a:r>
            <a:r>
              <a:rPr lang="en-US" altLang="ja-JP" sz="1800" b="1" dirty="0">
                <a:solidFill>
                  <a:srgbClr val="002060"/>
                </a:solidFill>
                <a:latin typeface="Meiryo UI" panose="020B0604030504040204" pitchFamily="50" charset="-128"/>
              </a:rPr>
              <a:t>SBT</a:t>
            </a:r>
            <a:r>
              <a:rPr lang="ja-JP" altLang="en-US" sz="1800" b="1" dirty="0">
                <a:solidFill>
                  <a:srgbClr val="002060"/>
                </a:solidFill>
                <a:latin typeface="Meiryo UI" panose="020B0604030504040204" pitchFamily="50" charset="-128"/>
              </a:rPr>
              <a:t>事務局、</a:t>
            </a:r>
            <a:r>
              <a:rPr lang="en-US" altLang="ja-JP" sz="1800" b="1" dirty="0">
                <a:solidFill>
                  <a:srgbClr val="002060"/>
                </a:solidFill>
                <a:latin typeface="Meiryo UI" panose="020B0604030504040204" pitchFamily="50" charset="-128"/>
              </a:rPr>
              <a:t>CDP</a:t>
            </a:r>
            <a:r>
              <a:rPr lang="ja-JP" altLang="en-US" sz="1800" b="1" dirty="0">
                <a:solidFill>
                  <a:srgbClr val="002060"/>
                </a:solidFill>
                <a:latin typeface="Meiryo UI" panose="020B0604030504040204" pitchFamily="50" charset="-128"/>
              </a:rPr>
              <a:t>、</a:t>
            </a:r>
            <a:r>
              <a:rPr lang="en-US" altLang="ja-JP" sz="1800" b="1" dirty="0">
                <a:solidFill>
                  <a:srgbClr val="002060"/>
                </a:solidFill>
                <a:latin typeface="Meiryo UI" panose="020B0604030504040204" pitchFamily="50" charset="-128"/>
              </a:rPr>
              <a:t>WMB</a:t>
            </a:r>
            <a:r>
              <a:rPr lang="ja-JP" altLang="en-US" sz="1800" b="1" dirty="0">
                <a:solidFill>
                  <a:srgbClr val="002060"/>
                </a:solidFill>
                <a:latin typeface="Meiryo UI" panose="020B0604030504040204" pitchFamily="50" charset="-128"/>
              </a:rPr>
              <a:t>のウェブサイトにて公表</a:t>
            </a:r>
            <a:endParaRPr lang="en-US" altLang="ja-JP" sz="1800" b="1" dirty="0">
              <a:solidFill>
                <a:srgbClr val="002060"/>
              </a:solidFill>
              <a:latin typeface="Meiryo UI" panose="020B0604030504040204" pitchFamily="50" charset="-128"/>
            </a:endParaRPr>
          </a:p>
        </p:txBody>
      </p:sp>
      <p:sp>
        <p:nvSpPr>
          <p:cNvPr id="9" name="角丸四角形 8"/>
          <p:cNvSpPr/>
          <p:nvPr/>
        </p:nvSpPr>
        <p:spPr>
          <a:xfrm>
            <a:off x="774190" y="3566860"/>
            <a:ext cx="8945814" cy="54006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③</a:t>
            </a:r>
            <a:r>
              <a:rPr kumimoji="0" lang="en-US" altLang="ja-JP"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SBT</a:t>
            </a: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事務局による目標の妥当性確認・回答（有料）</a:t>
            </a:r>
          </a:p>
        </p:txBody>
      </p:sp>
      <p:sp>
        <p:nvSpPr>
          <p:cNvPr id="10" name="正方形/長方形 9"/>
          <p:cNvSpPr/>
          <p:nvPr/>
        </p:nvSpPr>
        <p:spPr>
          <a:xfrm>
            <a:off x="983450" y="4131175"/>
            <a:ext cx="9541060" cy="369332"/>
          </a:xfrm>
          <a:prstGeom prst="rect">
            <a:avLst/>
          </a:prstGeom>
        </p:spPr>
        <p:txBody>
          <a:bodyPr wrap="square">
            <a:spAutoFit/>
          </a:bodyPr>
          <a:lstStyle/>
          <a:p>
            <a:pPr defTabSz="914400" fontAlgn="base">
              <a:spcBef>
                <a:spcPct val="0"/>
              </a:spcBef>
            </a:pPr>
            <a:r>
              <a:rPr lang="ja-JP" altLang="en-US" sz="1800" b="1" dirty="0">
                <a:solidFill>
                  <a:srgbClr val="002060"/>
                </a:solidFill>
                <a:latin typeface="Meiryo UI" panose="020B0604030504040204" pitchFamily="50" charset="-128"/>
              </a:rPr>
              <a:t>・事務局は認定基準への該否を審査し、メールで回答（否定する場合は、理由も含む）</a:t>
            </a:r>
            <a:endParaRPr lang="en-US" altLang="ja-JP" sz="1800" b="1" dirty="0">
              <a:solidFill>
                <a:srgbClr val="002060"/>
              </a:solidFill>
              <a:latin typeface="Meiryo UI" panose="020B0604030504040204" pitchFamily="50" charset="-128"/>
            </a:endParaRPr>
          </a:p>
        </p:txBody>
      </p:sp>
      <p:sp>
        <p:nvSpPr>
          <p:cNvPr id="12" name="角丸四角形 11"/>
          <p:cNvSpPr/>
          <p:nvPr/>
        </p:nvSpPr>
        <p:spPr>
          <a:xfrm>
            <a:off x="766156" y="4644523"/>
            <a:ext cx="8945814" cy="54006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④認定された場合は、</a:t>
            </a:r>
            <a:r>
              <a:rPr kumimoji="0" lang="en-US" altLang="ja-JP"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SBT</a:t>
            </a: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等のウェブサイトにて公表</a:t>
            </a:r>
          </a:p>
        </p:txBody>
      </p:sp>
      <p:sp>
        <p:nvSpPr>
          <p:cNvPr id="13" name="正方形/長方形 12"/>
          <p:cNvSpPr/>
          <p:nvPr/>
        </p:nvSpPr>
        <p:spPr>
          <a:xfrm>
            <a:off x="979816" y="3068593"/>
            <a:ext cx="5778851" cy="369332"/>
          </a:xfrm>
          <a:prstGeom prst="rect">
            <a:avLst/>
          </a:prstGeom>
        </p:spPr>
        <p:txBody>
          <a:bodyPr wrap="square">
            <a:spAutoFit/>
          </a:bodyPr>
          <a:lstStyle/>
          <a:p>
            <a:pPr defTabSz="914400" fontAlgn="base">
              <a:spcBef>
                <a:spcPct val="0"/>
              </a:spcBef>
              <a:spcAft>
                <a:spcPct val="0"/>
              </a:spcAft>
            </a:pPr>
            <a:r>
              <a:rPr lang="ja-JP" altLang="en-US" sz="1800" b="1" dirty="0">
                <a:solidFill>
                  <a:srgbClr val="002060"/>
                </a:solidFill>
                <a:latin typeface="Meiryo UI" panose="020B0604030504040204" pitchFamily="50" charset="-128"/>
              </a:rPr>
              <a:t>・</a:t>
            </a:r>
            <a:r>
              <a:rPr lang="en-US" altLang="ja-JP" sz="1800" b="1" dirty="0">
                <a:solidFill>
                  <a:srgbClr val="002060"/>
                </a:solidFill>
                <a:latin typeface="Meiryo UI" panose="020B0604030504040204" pitchFamily="50" charset="-128"/>
              </a:rPr>
              <a:t>Target Submission Form</a:t>
            </a:r>
            <a:r>
              <a:rPr lang="ja-JP" altLang="en-US" sz="1800" b="1" dirty="0">
                <a:solidFill>
                  <a:srgbClr val="002060"/>
                </a:solidFill>
                <a:latin typeface="Meiryo UI" panose="020B0604030504040204" pitchFamily="50" charset="-128"/>
              </a:rPr>
              <a:t>を事務局に提出</a:t>
            </a:r>
            <a:endParaRPr lang="en-US" altLang="ja-JP" sz="1800" b="1" dirty="0">
              <a:solidFill>
                <a:srgbClr val="002060"/>
              </a:solidFill>
              <a:latin typeface="Meiryo UI" panose="020B0604030504040204" pitchFamily="50" charset="-128"/>
            </a:endParaRPr>
          </a:p>
        </p:txBody>
      </p:sp>
      <p:sp>
        <p:nvSpPr>
          <p:cNvPr id="14" name="角丸四角形 13"/>
          <p:cNvSpPr/>
          <p:nvPr/>
        </p:nvSpPr>
        <p:spPr>
          <a:xfrm>
            <a:off x="774190" y="5490515"/>
            <a:ext cx="8945814" cy="54006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⑤排出量と対策の進捗状況を、年一回報告し、開示</a:t>
            </a:r>
          </a:p>
        </p:txBody>
      </p:sp>
      <p:sp>
        <p:nvSpPr>
          <p:cNvPr id="15" name="角丸四角形 14"/>
          <p:cNvSpPr/>
          <p:nvPr/>
        </p:nvSpPr>
        <p:spPr>
          <a:xfrm>
            <a:off x="789420" y="6384638"/>
            <a:ext cx="8945814" cy="54006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dirty="0" smtClean="0">
                <a:ln>
                  <a:noFill/>
                </a:ln>
                <a:solidFill>
                  <a:srgbClr val="002060"/>
                </a:solidFill>
                <a:effectLst/>
                <a:uLnTx/>
                <a:uFillTx/>
                <a:latin typeface="Meiryo UI" panose="020B0604030504040204" pitchFamily="50" charset="-128"/>
                <a:ea typeface="Meiryo UI"/>
                <a:cs typeface="+mn-cs"/>
              </a:rPr>
              <a:t>⑥定期的に、目標の妥当性の確認</a:t>
            </a:r>
          </a:p>
        </p:txBody>
      </p:sp>
      <p:sp>
        <p:nvSpPr>
          <p:cNvPr id="16" name="正方形/長方形 15"/>
          <p:cNvSpPr/>
          <p:nvPr/>
        </p:nvSpPr>
        <p:spPr>
          <a:xfrm>
            <a:off x="3095010" y="3608500"/>
            <a:ext cx="4953000" cy="307777"/>
          </a:xfrm>
          <a:prstGeom prst="rect">
            <a:avLst/>
          </a:prstGeom>
        </p:spPr>
        <p:txBody>
          <a:bodyPr>
            <a:spAutoFit/>
          </a:bodyPr>
          <a:lstStyle/>
          <a:p>
            <a:pPr defTabSz="914400" fontAlgn="base">
              <a:spcBef>
                <a:spcPct val="0"/>
              </a:spcBef>
              <a:spcAft>
                <a:spcPct val="0"/>
              </a:spcAft>
              <a:defRPr/>
            </a:pPr>
            <a:endParaRPr lang="ja-JP" altLang="en-US" sz="18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789420" y="6973209"/>
            <a:ext cx="8945814" cy="369332"/>
          </a:xfrm>
          <a:prstGeom prst="rect">
            <a:avLst/>
          </a:prstGeom>
          <a:solidFill>
            <a:sysClr val="window" lastClr="FFFFFF"/>
          </a:solidFill>
        </p:spPr>
        <p:txBody>
          <a:bodyPr wrap="square">
            <a:spAutoFit/>
          </a:bodyPr>
          <a:lstStyle/>
          <a:p>
            <a:pPr marL="0" marR="0" lvl="0" indent="0" defTabSz="914400" eaLnBrk="1" fontAlgn="base" latinLnBrk="0" hangingPunct="1">
              <a:lnSpc>
                <a:spcPct val="100000"/>
              </a:lnSpc>
              <a:spcBef>
                <a:spcPct val="0"/>
              </a:spcBef>
              <a:spcAft>
                <a:spcPts val="0"/>
              </a:spcAft>
              <a:buClrTx/>
              <a:buSzTx/>
              <a:buFontTx/>
              <a:buNone/>
              <a:tabLst/>
              <a:defRPr/>
            </a:pPr>
            <a:r>
              <a:rPr kumimoji="0" lang="ja-JP" altLang="en-US" sz="1800" b="1" i="0" u="none" strike="noStrike" kern="0" cap="none" spc="0" normalizeH="0" baseline="0" noProof="0" dirty="0" smtClean="0">
                <a:ln>
                  <a:noFill/>
                </a:ln>
                <a:solidFill>
                  <a:srgbClr val="002060"/>
                </a:solidFill>
                <a:effectLst/>
                <a:uLnTx/>
                <a:uFillTx/>
                <a:latin typeface="Meiryo UI" panose="020B0604030504040204" pitchFamily="50" charset="-128"/>
              </a:rPr>
              <a:t>・大きな変化が生じた場合は必要に応じ目標を再設定（少なくとも５年に１度は再評価）</a:t>
            </a:r>
            <a:endParaRPr kumimoji="0" lang="en-US" altLang="ja-JP" sz="1800" b="1" i="0" u="none" strike="noStrike" kern="0" cap="none" spc="0" normalizeH="0" baseline="0" noProof="0" dirty="0" smtClean="0">
              <a:ln>
                <a:noFill/>
              </a:ln>
              <a:solidFill>
                <a:srgbClr val="002060"/>
              </a:solidFill>
              <a:effectLst/>
              <a:uLnTx/>
              <a:uFillTx/>
              <a:latin typeface="Meiryo UI" panose="020B0604030504040204" pitchFamily="50" charset="-128"/>
            </a:endParaRPr>
          </a:p>
        </p:txBody>
      </p:sp>
    </p:spTree>
    <p:extLst>
      <p:ext uri="{BB962C8B-B14F-4D97-AF65-F5344CB8AC3E}">
        <p14:creationId xmlns:p14="http://schemas.microsoft.com/office/powerpoint/2010/main" val="8489308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参考</a:t>
            </a:r>
            <a:r>
              <a:rPr lang="en-US" altLang="ja-JP" dirty="0" smtClean="0"/>
              <a:t>】Commitment</a:t>
            </a:r>
            <a:r>
              <a:rPr lang="ja-JP" altLang="en-US" dirty="0" smtClean="0"/>
              <a:t> </a:t>
            </a:r>
            <a:r>
              <a:rPr lang="en-US" altLang="ja-JP" dirty="0" smtClean="0"/>
              <a:t>Letter</a:t>
            </a:r>
            <a:endParaRPr kumimoji="1" lang="ja-JP" altLang="en-US" dirty="0"/>
          </a:p>
        </p:txBody>
      </p:sp>
      <p:pic>
        <p:nvPicPr>
          <p:cNvPr id="18" name="図 17"/>
          <p:cNvPicPr>
            <a:picLocks noChangeAspect="1"/>
          </p:cNvPicPr>
          <p:nvPr/>
        </p:nvPicPr>
        <p:blipFill>
          <a:blip r:embed="rId2"/>
          <a:stretch>
            <a:fillRect/>
          </a:stretch>
        </p:blipFill>
        <p:spPr>
          <a:xfrm>
            <a:off x="5843485" y="1410772"/>
            <a:ext cx="3834746" cy="5400600"/>
          </a:xfrm>
          <a:prstGeom prst="rect">
            <a:avLst/>
          </a:prstGeom>
          <a:ln>
            <a:solidFill>
              <a:sysClr val="windowText" lastClr="000000"/>
            </a:solidFill>
          </a:ln>
        </p:spPr>
      </p:pic>
      <p:sp>
        <p:nvSpPr>
          <p:cNvPr id="19" name="コンテンツ プレースホルダー 2"/>
          <p:cNvSpPr txBox="1">
            <a:spLocks/>
          </p:cNvSpPr>
          <p:nvPr/>
        </p:nvSpPr>
        <p:spPr>
          <a:xfrm>
            <a:off x="650336" y="1332823"/>
            <a:ext cx="3888432" cy="27782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2800" dirty="0">
                <a:solidFill>
                  <a:prstClr val="black"/>
                </a:solidFill>
                <a:latin typeface="Meiryo UI" panose="020B0604030504040204" pitchFamily="50" charset="-128"/>
                <a:ea typeface="Meiryo UI" panose="020B0604030504040204" pitchFamily="50" charset="-128"/>
              </a:rPr>
              <a:t>記載事項は下記の</a:t>
            </a:r>
            <a:r>
              <a:rPr lang="en-US" altLang="ja-JP" sz="2800" dirty="0">
                <a:solidFill>
                  <a:prstClr val="black"/>
                </a:solidFill>
                <a:latin typeface="Meiryo UI" panose="020B0604030504040204" pitchFamily="50" charset="-128"/>
                <a:ea typeface="Meiryo UI" panose="020B0604030504040204" pitchFamily="50" charset="-128"/>
              </a:rPr>
              <a:t>3</a:t>
            </a:r>
            <a:r>
              <a:rPr lang="ja-JP" altLang="en-US" sz="2800" dirty="0">
                <a:solidFill>
                  <a:prstClr val="black"/>
                </a:solidFill>
                <a:latin typeface="Meiryo UI" panose="020B0604030504040204" pitchFamily="50" charset="-128"/>
                <a:ea typeface="Meiryo UI" panose="020B0604030504040204" pitchFamily="50" charset="-128"/>
              </a:rPr>
              <a:t>点</a:t>
            </a:r>
            <a:endParaRPr lang="en-US" altLang="ja-JP" sz="2800" dirty="0">
              <a:solidFill>
                <a:prstClr val="black"/>
              </a:solidFill>
              <a:latin typeface="Meiryo UI" panose="020B0604030504040204" pitchFamily="50" charset="-128"/>
              <a:ea typeface="Meiryo UI" panose="020B0604030504040204" pitchFamily="50" charset="-128"/>
            </a:endParaRPr>
          </a:p>
          <a:p>
            <a:pPr marL="456820" lvl="1" indent="0">
              <a:spcBef>
                <a:spcPct val="0"/>
              </a:spcBef>
              <a:buFont typeface="Wingdings" panose="05000000000000000000" pitchFamily="2" charset="2"/>
              <a:buChar char="Ø"/>
            </a:pPr>
            <a:r>
              <a:rPr lang="ja-JP" altLang="en-US" sz="2400" dirty="0">
                <a:solidFill>
                  <a:prstClr val="black"/>
                </a:solidFill>
                <a:latin typeface="Meiryo UI" panose="020B0604030504040204" pitchFamily="50" charset="-128"/>
                <a:ea typeface="Meiryo UI" panose="020B0604030504040204" pitchFamily="50" charset="-128"/>
              </a:rPr>
              <a:t>企業情報</a:t>
            </a:r>
            <a:endParaRPr lang="en-US" altLang="ja-JP" sz="2400" dirty="0">
              <a:solidFill>
                <a:prstClr val="black"/>
              </a:solidFill>
              <a:latin typeface="Meiryo UI" panose="020B0604030504040204" pitchFamily="50" charset="-128"/>
              <a:ea typeface="Meiryo UI" panose="020B0604030504040204" pitchFamily="50" charset="-128"/>
            </a:endParaRPr>
          </a:p>
          <a:p>
            <a:pPr marL="456820" lvl="1" indent="0">
              <a:spcBef>
                <a:spcPct val="0"/>
              </a:spcBef>
              <a:buFont typeface="Wingdings" panose="05000000000000000000" pitchFamily="2" charset="2"/>
              <a:buChar char="Ø"/>
            </a:pPr>
            <a:r>
              <a:rPr lang="ja-JP" altLang="en-US" sz="2400" dirty="0">
                <a:solidFill>
                  <a:prstClr val="black"/>
                </a:solidFill>
                <a:latin typeface="Meiryo UI" panose="020B0604030504040204" pitchFamily="50" charset="-128"/>
                <a:ea typeface="Meiryo UI" panose="020B0604030504040204" pitchFamily="50" charset="-128"/>
              </a:rPr>
              <a:t>連絡先</a:t>
            </a:r>
            <a:endParaRPr lang="en-US" altLang="ja-JP" sz="2400" dirty="0">
              <a:solidFill>
                <a:prstClr val="black"/>
              </a:solidFill>
              <a:latin typeface="Meiryo UI" panose="020B0604030504040204" pitchFamily="50" charset="-128"/>
              <a:ea typeface="Meiryo UI" panose="020B0604030504040204" pitchFamily="50" charset="-128"/>
            </a:endParaRPr>
          </a:p>
          <a:p>
            <a:pPr marL="456820" lvl="1" indent="0">
              <a:spcBef>
                <a:spcPct val="0"/>
              </a:spcBef>
              <a:buFont typeface="Wingdings" panose="05000000000000000000" pitchFamily="2" charset="2"/>
              <a:buChar char="Ø"/>
            </a:pPr>
            <a:r>
              <a:rPr lang="ja-JP" altLang="en-US" sz="2400" dirty="0">
                <a:solidFill>
                  <a:prstClr val="black"/>
                </a:solidFill>
                <a:latin typeface="Meiryo UI" panose="020B0604030504040204" pitchFamily="50" charset="-128"/>
                <a:ea typeface="Meiryo UI" panose="020B0604030504040204" pitchFamily="50" charset="-128"/>
              </a:rPr>
              <a:t>日付、場所、署名</a:t>
            </a:r>
            <a:r>
              <a:rPr lang="en-US" altLang="ja-JP" sz="2400" dirty="0">
                <a:solidFill>
                  <a:prstClr val="black"/>
                </a:solidFill>
                <a:latin typeface="Meiryo UI" panose="020B0604030504040204" pitchFamily="50" charset="-128"/>
                <a:ea typeface="Meiryo UI" panose="020B0604030504040204" pitchFamily="50" charset="-128"/>
              </a:rPr>
              <a:t/>
            </a:r>
            <a:br>
              <a:rPr lang="en-US" altLang="ja-JP" sz="2400" dirty="0">
                <a:solidFill>
                  <a:prstClr val="black"/>
                </a:solidFill>
                <a:latin typeface="Meiryo UI" panose="020B0604030504040204" pitchFamily="50" charset="-128"/>
                <a:ea typeface="Meiryo UI" panose="020B0604030504040204" pitchFamily="50" charset="-128"/>
              </a:rPr>
            </a:br>
            <a:r>
              <a:rPr lang="ja-JP" altLang="en-US" sz="2400" dirty="0" smtClean="0">
                <a:solidFill>
                  <a:prstClr val="black"/>
                </a:solidFill>
                <a:latin typeface="Meiryo UI" panose="020B0604030504040204" pitchFamily="50" charset="-128"/>
                <a:ea typeface="Meiryo UI" panose="020B0604030504040204" pitchFamily="50" charset="-128"/>
              </a:rPr>
              <a:t>　</a:t>
            </a:r>
            <a:r>
              <a:rPr lang="ja-JP" altLang="en-US" sz="2400" dirty="0" err="1" smtClean="0">
                <a:solidFill>
                  <a:prstClr val="black"/>
                </a:solidFill>
                <a:latin typeface="Meiryo UI" panose="020B0604030504040204" pitchFamily="50" charset="-128"/>
                <a:ea typeface="Meiryo UI" panose="020B0604030504040204" pitchFamily="50" charset="-128"/>
              </a:rPr>
              <a:t>ー</a:t>
            </a:r>
            <a:r>
              <a:rPr lang="ja-JP" altLang="en-US" sz="2400" dirty="0">
                <a:solidFill>
                  <a:prstClr val="black"/>
                </a:solidFill>
                <a:latin typeface="Meiryo UI" panose="020B0604030504040204" pitchFamily="50" charset="-128"/>
                <a:ea typeface="Meiryo UI" panose="020B0604030504040204" pitchFamily="50" charset="-128"/>
              </a:rPr>
              <a:t>署名は誰でも</a:t>
            </a:r>
            <a:r>
              <a:rPr lang="en-US" altLang="ja-JP" sz="2400" dirty="0">
                <a:solidFill>
                  <a:prstClr val="black"/>
                </a:solidFill>
                <a:latin typeface="Meiryo UI" panose="020B0604030504040204" pitchFamily="50" charset="-128"/>
                <a:ea typeface="Meiryo UI" panose="020B0604030504040204" pitchFamily="50" charset="-128"/>
              </a:rPr>
              <a:t>OK</a:t>
            </a:r>
          </a:p>
          <a:p>
            <a:pPr marL="0" lvl="0" indent="0">
              <a:spcBef>
                <a:spcPct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50336" y="5611358"/>
            <a:ext cx="5241032" cy="1323439"/>
          </a:xfrm>
          <a:prstGeom prst="rect">
            <a:avLst/>
          </a:prstGeom>
          <a:noFill/>
        </p:spPr>
        <p:txBody>
          <a:bodyPr wrap="square" rtlCol="0">
            <a:spAutoFit/>
          </a:bodyPr>
          <a:lstStyle/>
          <a:p>
            <a:pPr defTabSz="990570"/>
            <a:r>
              <a:rPr lang="en-US" altLang="ja-JP" sz="1600" dirty="0" smtClean="0">
                <a:solidFill>
                  <a:prstClr val="black"/>
                </a:solidFill>
                <a:latin typeface="Meiryo UI"/>
              </a:rPr>
              <a:t>SBT</a:t>
            </a:r>
            <a:r>
              <a:rPr lang="ja-JP" altLang="en-US" sz="1600" dirty="0" smtClean="0">
                <a:solidFill>
                  <a:prstClr val="black"/>
                </a:solidFill>
                <a:latin typeface="Meiryo UI"/>
              </a:rPr>
              <a:t>トップページ（</a:t>
            </a:r>
            <a:r>
              <a:rPr lang="en-US" altLang="ja-JP" sz="1600" dirty="0">
                <a:solidFill>
                  <a:prstClr val="black"/>
                </a:solidFill>
                <a:latin typeface="Meiryo UI"/>
              </a:rPr>
              <a:t>https://sciencebasedtargets.org/</a:t>
            </a:r>
            <a:r>
              <a:rPr lang="ja-JP" altLang="en-US" sz="1600" dirty="0" smtClean="0">
                <a:solidFill>
                  <a:prstClr val="black"/>
                </a:solidFill>
                <a:latin typeface="Meiryo UI"/>
              </a:rPr>
              <a:t>）</a:t>
            </a:r>
            <a:endParaRPr lang="en-US" altLang="ja-JP" sz="1600" dirty="0" smtClean="0">
              <a:solidFill>
                <a:prstClr val="black"/>
              </a:solidFill>
              <a:latin typeface="Meiryo UI"/>
            </a:endParaRPr>
          </a:p>
          <a:p>
            <a:pPr defTabSz="990570"/>
            <a:r>
              <a:rPr lang="ja-JP" altLang="en-US" sz="1600" dirty="0" smtClean="0">
                <a:solidFill>
                  <a:prstClr val="black"/>
                </a:solidFill>
                <a:latin typeface="Meiryo UI"/>
              </a:rPr>
              <a:t>→</a:t>
            </a:r>
            <a:r>
              <a:rPr lang="en-US" altLang="ja-JP" sz="1600" dirty="0" smtClean="0">
                <a:solidFill>
                  <a:prstClr val="black"/>
                </a:solidFill>
                <a:latin typeface="Meiryo UI"/>
              </a:rPr>
              <a:t>SET A TARGET</a:t>
            </a:r>
          </a:p>
          <a:p>
            <a:pPr defTabSz="990570"/>
            <a:r>
              <a:rPr lang="ja-JP" altLang="en-US" sz="1600" dirty="0" smtClean="0">
                <a:solidFill>
                  <a:prstClr val="black"/>
                </a:solidFill>
                <a:latin typeface="Meiryo UI"/>
              </a:rPr>
              <a:t>→</a:t>
            </a:r>
            <a:r>
              <a:rPr lang="en-US" altLang="ja-JP" sz="1600" dirty="0" smtClean="0">
                <a:solidFill>
                  <a:prstClr val="black"/>
                </a:solidFill>
                <a:latin typeface="Meiryo UI"/>
              </a:rPr>
              <a:t>STEP-BY-STEP GUIDE</a:t>
            </a:r>
            <a:r>
              <a:rPr lang="ja-JP" altLang="en-US" sz="1600" dirty="0" smtClean="0">
                <a:solidFill>
                  <a:prstClr val="black"/>
                </a:solidFill>
                <a:latin typeface="Meiryo UI"/>
              </a:rPr>
              <a:t>内の</a:t>
            </a:r>
            <a:r>
              <a:rPr lang="en-US" altLang="ja-JP" sz="1600" dirty="0" smtClean="0">
                <a:solidFill>
                  <a:prstClr val="black"/>
                </a:solidFill>
                <a:latin typeface="Meiryo UI"/>
              </a:rPr>
              <a:t/>
            </a:r>
            <a:br>
              <a:rPr lang="en-US" altLang="ja-JP" sz="1600" dirty="0" smtClean="0">
                <a:solidFill>
                  <a:prstClr val="black"/>
                </a:solidFill>
                <a:latin typeface="Meiryo UI"/>
              </a:rPr>
            </a:br>
            <a:r>
              <a:rPr lang="ja-JP" altLang="en-US" sz="1600" dirty="0" smtClean="0">
                <a:solidFill>
                  <a:prstClr val="black"/>
                </a:solidFill>
                <a:latin typeface="Meiryo UI"/>
              </a:rPr>
              <a:t>　 「</a:t>
            </a:r>
            <a:r>
              <a:rPr lang="en-US" altLang="ja-JP" sz="1600" dirty="0">
                <a:solidFill>
                  <a:prstClr val="black"/>
                </a:solidFill>
                <a:latin typeface="Meiryo UI"/>
              </a:rPr>
              <a:t>Download the Standard Commitment Letter</a:t>
            </a:r>
            <a:r>
              <a:rPr lang="ja-JP" altLang="en-US" sz="1600" dirty="0" smtClean="0">
                <a:solidFill>
                  <a:prstClr val="black"/>
                </a:solidFill>
                <a:latin typeface="Meiryo UI"/>
              </a:rPr>
              <a:t>」</a:t>
            </a:r>
            <a:r>
              <a:rPr lang="en-US" altLang="ja-JP" sz="1600" dirty="0" smtClean="0">
                <a:solidFill>
                  <a:prstClr val="black"/>
                </a:solidFill>
                <a:latin typeface="Meiryo UI"/>
              </a:rPr>
              <a:t/>
            </a:r>
            <a:br>
              <a:rPr lang="en-US" altLang="ja-JP" sz="1600" dirty="0" smtClean="0">
                <a:solidFill>
                  <a:prstClr val="black"/>
                </a:solidFill>
                <a:latin typeface="Meiryo UI"/>
              </a:rPr>
            </a:br>
            <a:r>
              <a:rPr lang="ja-JP" altLang="en-US" sz="1600" dirty="0" smtClean="0">
                <a:solidFill>
                  <a:prstClr val="black"/>
                </a:solidFill>
                <a:latin typeface="Meiryo UI"/>
              </a:rPr>
              <a:t>　 からダウンロード可能です。</a:t>
            </a:r>
            <a:endParaRPr lang="en-US" altLang="ja-JP" sz="1600" dirty="0" smtClean="0">
              <a:solidFill>
                <a:prstClr val="black"/>
              </a:solidFill>
              <a:latin typeface="Meiryo UI"/>
            </a:endParaRPr>
          </a:p>
        </p:txBody>
      </p:sp>
    </p:spTree>
    <p:extLst>
      <p:ext uri="{BB962C8B-B14F-4D97-AF65-F5344CB8AC3E}">
        <p14:creationId xmlns:p14="http://schemas.microsoft.com/office/powerpoint/2010/main" val="22611236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33354" t="18438" r="38338" b="5934"/>
          <a:stretch/>
        </p:blipFill>
        <p:spPr>
          <a:xfrm>
            <a:off x="5851153" y="1410770"/>
            <a:ext cx="3827078" cy="5445785"/>
          </a:xfrm>
          <a:prstGeom prst="rect">
            <a:avLst/>
          </a:prstGeom>
          <a:ln w="12700">
            <a:solidFill>
              <a:schemeClr val="tx1"/>
            </a:solidFill>
          </a:ln>
        </p:spPr>
      </p:pic>
      <p:sp>
        <p:nvSpPr>
          <p:cNvPr id="2" name="タイトル 1"/>
          <p:cNvSpPr>
            <a:spLocks noGrp="1"/>
          </p:cNvSpPr>
          <p:nvPr>
            <p:ph type="title"/>
          </p:nvPr>
        </p:nvSpPr>
        <p:spPr/>
        <p:txBody>
          <a:bodyPr/>
          <a:lstStyle/>
          <a:p>
            <a:r>
              <a:rPr kumimoji="1" lang="en-US" altLang="ja-JP" dirty="0" smtClean="0"/>
              <a:t>Target</a:t>
            </a:r>
            <a:r>
              <a:rPr kumimoji="1" lang="ja-JP" altLang="en-US" dirty="0" smtClean="0"/>
              <a:t> </a:t>
            </a:r>
            <a:r>
              <a:rPr kumimoji="1" lang="en-US" altLang="ja-JP" dirty="0" smtClean="0"/>
              <a:t>Submission</a:t>
            </a:r>
            <a:r>
              <a:rPr kumimoji="1" lang="ja-JP" altLang="en-US" dirty="0" smtClean="0"/>
              <a:t> </a:t>
            </a:r>
            <a:r>
              <a:rPr kumimoji="1" lang="en-US" altLang="ja-JP" dirty="0" smtClean="0"/>
              <a:t>Form</a:t>
            </a:r>
            <a:r>
              <a:rPr kumimoji="1" lang="ja-JP" altLang="en-US" dirty="0" smtClean="0"/>
              <a:t>（目標認定申請書）</a:t>
            </a:r>
            <a:endParaRPr kumimoji="1" lang="ja-JP" altLang="en-US" dirty="0"/>
          </a:p>
        </p:txBody>
      </p:sp>
      <p:sp>
        <p:nvSpPr>
          <p:cNvPr id="7" name="コンテンツ プレースホルダー 2"/>
          <p:cNvSpPr txBox="1">
            <a:spLocks/>
          </p:cNvSpPr>
          <p:nvPr/>
        </p:nvSpPr>
        <p:spPr>
          <a:xfrm>
            <a:off x="650335" y="1332823"/>
            <a:ext cx="5069529" cy="27782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2800" dirty="0" smtClean="0">
                <a:solidFill>
                  <a:prstClr val="black"/>
                </a:solidFill>
                <a:latin typeface="Meiryo UI" panose="020B0604030504040204" pitchFamily="50" charset="-128"/>
                <a:ea typeface="Meiryo UI" panose="020B0604030504040204" pitchFamily="50" charset="-128"/>
              </a:rPr>
              <a:t>記載事項は下記の</a:t>
            </a:r>
            <a:r>
              <a:rPr lang="en-US" altLang="ja-JP" sz="2800" dirty="0">
                <a:solidFill>
                  <a:prstClr val="black"/>
                </a:solidFill>
                <a:latin typeface="Meiryo UI" panose="020B0604030504040204" pitchFamily="50" charset="-128"/>
                <a:ea typeface="Meiryo UI" panose="020B0604030504040204" pitchFamily="50" charset="-128"/>
              </a:rPr>
              <a:t>7</a:t>
            </a:r>
            <a:r>
              <a:rPr lang="ja-JP" altLang="en-US" sz="2800" dirty="0" smtClean="0">
                <a:solidFill>
                  <a:prstClr val="black"/>
                </a:solidFill>
                <a:latin typeface="Meiryo UI" panose="020B0604030504040204" pitchFamily="50" charset="-128"/>
                <a:ea typeface="Meiryo UI" panose="020B0604030504040204" pitchFamily="50" charset="-128"/>
              </a:rPr>
              <a:t>点</a:t>
            </a:r>
            <a:endParaRPr lang="en-US" altLang="ja-JP" sz="2800" dirty="0" smtClean="0">
              <a:solidFill>
                <a:prstClr val="black"/>
              </a:solidFill>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目標の妥当性確認（次頁参照）</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に関する要望</a:t>
            </a:r>
            <a:endParaRPr lang="en-US" altLang="ja-JP" sz="24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基本情報（企業名、連絡先など）</a:t>
            </a:r>
            <a:endParaRPr lang="en-US" altLang="ja-JP" sz="24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基準年と直近年の</a:t>
            </a:r>
            <a:r>
              <a:rPr lang="en-US" altLang="ja-JP" sz="2400" dirty="0">
                <a:latin typeface="Meiryo UI" panose="020B0604030504040204" pitchFamily="50" charset="-128"/>
                <a:ea typeface="Meiryo UI" panose="020B0604030504040204" pitchFamily="50" charset="-128"/>
              </a:rPr>
              <a:t>GHG</a:t>
            </a:r>
            <a:r>
              <a:rPr lang="ja-JP" altLang="en-US" sz="2400" dirty="0">
                <a:latin typeface="Meiryo UI" panose="020B0604030504040204" pitchFamily="50" charset="-128"/>
                <a:ea typeface="Meiryo UI" panose="020B0604030504040204" pitchFamily="50" charset="-128"/>
              </a:rPr>
              <a:t>インベントリ</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Scope</a:t>
            </a:r>
            <a:r>
              <a:rPr lang="ja-JP" altLang="en-US" sz="2400" dirty="0">
                <a:latin typeface="Meiryo UI" panose="020B0604030504040204" pitchFamily="50" charset="-128"/>
                <a:ea typeface="Meiryo UI" panose="020B0604030504040204" pitchFamily="50" charset="-128"/>
              </a:rPr>
              <a:t>１～３の排出量情報）</a:t>
            </a:r>
            <a:endParaRPr lang="en-US" altLang="ja-JP" sz="24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バイオエネルギーに関する説明</a:t>
            </a:r>
            <a:endParaRPr lang="en-US" altLang="ja-JP" sz="24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削減目標（</a:t>
            </a:r>
            <a:r>
              <a:rPr lang="en-US" altLang="ja-JP" sz="2400" dirty="0">
                <a:latin typeface="Meiryo UI" panose="020B0604030504040204" pitchFamily="50" charset="-128"/>
                <a:ea typeface="Meiryo UI" panose="020B0604030504040204" pitchFamily="50" charset="-128"/>
              </a:rPr>
              <a:t>Scope</a:t>
            </a:r>
            <a:r>
              <a:rPr lang="ja-JP" altLang="en-US" sz="2400" dirty="0">
                <a:latin typeface="Meiryo UI" panose="020B0604030504040204" pitchFamily="50" charset="-128"/>
                <a:ea typeface="Meiryo UI" panose="020B0604030504040204" pitchFamily="50" charset="-128"/>
              </a:rPr>
              <a:t>１～３について総量削減</a:t>
            </a:r>
            <a:r>
              <a:rPr lang="en-US" altLang="ja-JP" sz="2400" dirty="0">
                <a:latin typeface="Meiryo UI" panose="020B0604030504040204" pitchFamily="50" charset="-128"/>
                <a:ea typeface="Meiryo UI" panose="020B0604030504040204" pitchFamily="50" charset="-128"/>
              </a:rPr>
              <a:t>or</a:t>
            </a:r>
            <a:r>
              <a:rPr lang="ja-JP" altLang="en-US" sz="2400" dirty="0">
                <a:latin typeface="Meiryo UI" panose="020B0604030504040204" pitchFamily="50" charset="-128"/>
                <a:ea typeface="Meiryo UI" panose="020B0604030504040204" pitchFamily="50" charset="-128"/>
              </a:rPr>
              <a:t>原単位、その他目標）</a:t>
            </a:r>
            <a:endParaRPr lang="en-US" altLang="ja-JP" sz="24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補足情報</a:t>
            </a:r>
            <a:endParaRPr lang="en-US" altLang="ja-JP" sz="2400" dirty="0">
              <a:latin typeface="Meiryo UI" panose="020B0604030504040204" pitchFamily="50" charset="-128"/>
              <a:ea typeface="Meiryo UI" panose="020B0604030504040204" pitchFamily="50" charset="-128"/>
            </a:endParaRPr>
          </a:p>
          <a:p>
            <a:pPr marL="360363" lvl="1" fontAlgn="auto">
              <a:spcBef>
                <a:spcPts val="600"/>
              </a:spcBef>
              <a:spcAft>
                <a:spcPts val="0"/>
              </a:spcAft>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rPr>
              <a:t>申請費用の支払情報</a:t>
            </a:r>
          </a:p>
          <a:p>
            <a:pPr marL="0" lvl="0" indent="0">
              <a:spcBef>
                <a:spcPct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50335" y="6350712"/>
            <a:ext cx="8748972" cy="1077218"/>
          </a:xfrm>
          <a:prstGeom prst="rect">
            <a:avLst/>
          </a:prstGeom>
          <a:noFill/>
        </p:spPr>
        <p:txBody>
          <a:bodyPr wrap="square" rtlCol="0">
            <a:spAutoFit/>
          </a:bodyPr>
          <a:lstStyle/>
          <a:p>
            <a:pPr defTabSz="990570"/>
            <a:r>
              <a:rPr lang="en-US" altLang="ja-JP" sz="1600" dirty="0" smtClean="0">
                <a:solidFill>
                  <a:prstClr val="black"/>
                </a:solidFill>
                <a:latin typeface="Meiryo UI"/>
              </a:rPr>
              <a:t>SBT</a:t>
            </a:r>
            <a:r>
              <a:rPr lang="ja-JP" altLang="en-US" sz="1600" dirty="0" smtClean="0">
                <a:solidFill>
                  <a:prstClr val="black"/>
                </a:solidFill>
                <a:latin typeface="Meiryo UI"/>
              </a:rPr>
              <a:t>トップページ（</a:t>
            </a:r>
            <a:r>
              <a:rPr lang="en-US" altLang="ja-JP" sz="1600" dirty="0">
                <a:solidFill>
                  <a:prstClr val="black"/>
                </a:solidFill>
                <a:latin typeface="Meiryo UI"/>
              </a:rPr>
              <a:t>https://sciencebasedtargets.org/</a:t>
            </a:r>
            <a:r>
              <a:rPr lang="ja-JP" altLang="en-US" sz="1600" dirty="0" smtClean="0">
                <a:solidFill>
                  <a:prstClr val="black"/>
                </a:solidFill>
                <a:latin typeface="Meiryo UI"/>
              </a:rPr>
              <a:t>）</a:t>
            </a:r>
            <a:endParaRPr lang="en-US" altLang="ja-JP" sz="1600" dirty="0" smtClean="0">
              <a:solidFill>
                <a:prstClr val="black"/>
              </a:solidFill>
              <a:latin typeface="Meiryo UI"/>
            </a:endParaRPr>
          </a:p>
          <a:p>
            <a:pPr defTabSz="990570"/>
            <a:r>
              <a:rPr lang="ja-JP" altLang="en-US" sz="1600" dirty="0" smtClean="0">
                <a:solidFill>
                  <a:prstClr val="black"/>
                </a:solidFill>
                <a:latin typeface="Meiryo UI"/>
              </a:rPr>
              <a:t>→</a:t>
            </a:r>
            <a:r>
              <a:rPr lang="en-US" altLang="ja-JP" sz="1600" dirty="0" smtClean="0">
                <a:solidFill>
                  <a:prstClr val="black"/>
                </a:solidFill>
                <a:latin typeface="Meiryo UI"/>
              </a:rPr>
              <a:t>SET A TARGET</a:t>
            </a:r>
          </a:p>
          <a:p>
            <a:pPr defTabSz="990570"/>
            <a:r>
              <a:rPr lang="ja-JP" altLang="en-US" sz="1600" dirty="0" smtClean="0">
                <a:solidFill>
                  <a:prstClr val="black"/>
                </a:solidFill>
                <a:latin typeface="Meiryo UI"/>
              </a:rPr>
              <a:t>→</a:t>
            </a:r>
            <a:r>
              <a:rPr lang="en-US" altLang="ja-JP" sz="1600" dirty="0" smtClean="0">
                <a:solidFill>
                  <a:prstClr val="black"/>
                </a:solidFill>
                <a:latin typeface="Meiryo UI"/>
              </a:rPr>
              <a:t>STEP-BY-STEP GUIDE</a:t>
            </a:r>
            <a:r>
              <a:rPr lang="ja-JP" altLang="en-US" sz="1600" dirty="0" smtClean="0">
                <a:solidFill>
                  <a:prstClr val="black"/>
                </a:solidFill>
                <a:latin typeface="Meiryo UI"/>
              </a:rPr>
              <a:t>内の「</a:t>
            </a:r>
            <a:r>
              <a:rPr lang="en-US" altLang="ja-JP" sz="1600" dirty="0">
                <a:solidFill>
                  <a:prstClr val="black"/>
                </a:solidFill>
                <a:latin typeface="Meiryo UI"/>
              </a:rPr>
              <a:t>Download the Target Submission Form and guidance</a:t>
            </a:r>
            <a:r>
              <a:rPr lang="ja-JP" altLang="en-US" sz="1600" dirty="0" smtClean="0">
                <a:solidFill>
                  <a:prstClr val="black"/>
                </a:solidFill>
                <a:latin typeface="Meiryo UI"/>
              </a:rPr>
              <a:t>」から</a:t>
            </a:r>
            <a:r>
              <a:rPr lang="en-US" altLang="ja-JP" sz="1600" dirty="0" smtClean="0">
                <a:solidFill>
                  <a:prstClr val="black"/>
                </a:solidFill>
                <a:latin typeface="Meiryo UI"/>
              </a:rPr>
              <a:t/>
            </a:r>
            <a:br>
              <a:rPr lang="en-US" altLang="ja-JP" sz="1600" dirty="0" smtClean="0">
                <a:solidFill>
                  <a:prstClr val="black"/>
                </a:solidFill>
                <a:latin typeface="Meiryo UI"/>
              </a:rPr>
            </a:br>
            <a:r>
              <a:rPr lang="ja-JP" altLang="en-US" sz="1600" dirty="0" smtClean="0">
                <a:solidFill>
                  <a:prstClr val="black"/>
                </a:solidFill>
                <a:latin typeface="Meiryo UI"/>
              </a:rPr>
              <a:t>　 ダウンロード可能です。</a:t>
            </a:r>
            <a:endParaRPr lang="en-US" altLang="ja-JP" sz="1600" dirty="0" smtClean="0">
              <a:solidFill>
                <a:prstClr val="black"/>
              </a:solidFill>
              <a:latin typeface="Meiryo UI"/>
            </a:endParaRPr>
          </a:p>
        </p:txBody>
      </p:sp>
    </p:spTree>
    <p:extLst>
      <p:ext uri="{BB962C8B-B14F-4D97-AF65-F5344CB8AC3E}">
        <p14:creationId xmlns:p14="http://schemas.microsoft.com/office/powerpoint/2010/main" val="36790735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目標の妥当性確認の概要</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smtClean="0"/>
              <a:t>SBT</a:t>
            </a:r>
            <a:r>
              <a:rPr lang="ja-JP" altLang="en-US" dirty="0" smtClean="0"/>
              <a:t>認定を申請すると、目標の妥当性確認を通じて認定の可否が審査される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4055982732"/>
              </p:ext>
            </p:extLst>
          </p:nvPr>
        </p:nvGraphicFramePr>
        <p:xfrm>
          <a:off x="517165" y="2126417"/>
          <a:ext cx="9616568" cy="4978935"/>
        </p:xfrm>
        <a:graphic>
          <a:graphicData uri="http://schemas.openxmlformats.org/drawingml/2006/table">
            <a:tbl>
              <a:tblPr firstRow="1" bandRow="1"/>
              <a:tblGrid>
                <a:gridCol w="3118227"/>
                <a:gridCol w="6498341"/>
              </a:tblGrid>
              <a:tr h="38760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dirty="0" smtClean="0">
                          <a:solidFill>
                            <a:sysClr val="windowText" lastClr="000000"/>
                          </a:solidFill>
                          <a:latin typeface="+mn-ea"/>
                          <a:ea typeface="+mn-ea"/>
                        </a:rPr>
                        <a:t>項目</a:t>
                      </a:r>
                      <a:endParaRPr kumimoji="1" lang="ja-JP" altLang="en-US"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dirty="0" smtClean="0">
                          <a:solidFill>
                            <a:sysClr val="windowText" lastClr="000000"/>
                          </a:solidFill>
                          <a:latin typeface="+mn-ea"/>
                          <a:ea typeface="+mn-ea"/>
                        </a:rPr>
                        <a:t>内容</a:t>
                      </a:r>
                      <a:endParaRPr kumimoji="1" lang="ja-JP" altLang="en-US"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51821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500" dirty="0" smtClean="0">
                          <a:latin typeface="+mn-ea"/>
                          <a:ea typeface="+mn-ea"/>
                        </a:rPr>
                        <a:t>評価対象企業</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500" dirty="0" smtClean="0">
                          <a:latin typeface="+mn-ea"/>
                          <a:ea typeface="+mn-ea"/>
                        </a:rPr>
                        <a:t>金融機関と石油ガス会社（開発・生産活動を含む）を除く全企業</a:t>
                      </a:r>
                      <a:endParaRPr kumimoji="1" lang="en-US" altLang="ja-JP" sz="1500" dirty="0" smtClean="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0405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500" dirty="0" smtClean="0">
                          <a:latin typeface="+mn-ea"/>
                          <a:ea typeface="+mn-ea"/>
                        </a:rPr>
                        <a:t>評価対象目標</a:t>
                      </a:r>
                      <a:endParaRPr kumimoji="1" lang="en-US" altLang="ja-JP" sz="1500" dirty="0" smtClean="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500" dirty="0" smtClean="0">
                          <a:latin typeface="+mn-ea"/>
                          <a:ea typeface="+mn-ea"/>
                        </a:rPr>
                        <a:t>目標を全ての</a:t>
                      </a:r>
                      <a:r>
                        <a:rPr kumimoji="1" lang="en-US" altLang="ja-JP" sz="1500" dirty="0" smtClean="0">
                          <a:latin typeface="+mn-ea"/>
                          <a:ea typeface="+mn-ea"/>
                        </a:rPr>
                        <a:t>SBT</a:t>
                      </a:r>
                      <a:r>
                        <a:rPr kumimoji="1" lang="ja-JP" altLang="en-US" sz="1500" dirty="0" smtClean="0">
                          <a:latin typeface="+mn-ea"/>
                          <a:ea typeface="+mn-ea"/>
                        </a:rPr>
                        <a:t>基準に照らして評価</a:t>
                      </a:r>
                      <a:endParaRPr kumimoji="1" lang="en-US" altLang="ja-JP" sz="1500" dirty="0" smtClean="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0618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500" dirty="0" smtClean="0">
                          <a:latin typeface="+mn-ea"/>
                          <a:ea typeface="+mn-ea"/>
                        </a:rPr>
                        <a:t>目標認定申請書</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500" dirty="0" smtClean="0">
                          <a:latin typeface="+mn-ea"/>
                          <a:ea typeface="+mn-ea"/>
                        </a:rPr>
                        <a:t>特定のスコープについてのフィードバックを求めるのでない限り、申請書は全て記入しなければならない</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3148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500" dirty="0" smtClean="0">
                          <a:latin typeface="+mn-ea"/>
                          <a:ea typeface="+mn-ea"/>
                        </a:rPr>
                        <a:t>レビュー実施者</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500" dirty="0" smtClean="0">
                          <a:latin typeface="+mn-ea"/>
                          <a:ea typeface="+mn-ea"/>
                        </a:rPr>
                        <a:t>目標妥当性確認チーム（必要に応じてテクニカルワーキンググループも参加）</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70585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500" dirty="0" smtClean="0">
                          <a:latin typeface="+mn-ea"/>
                          <a:ea typeface="+mn-ea"/>
                        </a:rPr>
                        <a:t>提供されるフィードバック水準</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500" dirty="0" smtClean="0">
                          <a:latin typeface="+mn-ea"/>
                          <a:ea typeface="+mn-ea"/>
                        </a:rPr>
                        <a:t>詳細なフィードバックが提供される</a:t>
                      </a:r>
                      <a:endParaRPr kumimoji="1" lang="en-US" altLang="ja-JP" sz="1500" dirty="0" smtClean="0">
                        <a:latin typeface="+mn-ea"/>
                        <a:ea typeface="+mn-ea"/>
                      </a:endParaRPr>
                    </a:p>
                    <a:p>
                      <a:pPr marL="85725" indent="-85725">
                        <a:buFont typeface="Arial" panose="020B0604020202020204" pitchFamily="34" charset="0"/>
                        <a:buChar char="•"/>
                      </a:pPr>
                      <a:r>
                        <a:rPr kumimoji="1" lang="ja-JP" altLang="en-US" sz="1500" dirty="0" smtClean="0">
                          <a:latin typeface="+mn-ea"/>
                          <a:ea typeface="+mn-ea"/>
                        </a:rPr>
                        <a:t>目標妥当性確認報告書に合わせて、最終決定通知が発行される</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70585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500" dirty="0" smtClean="0">
                          <a:latin typeface="+mn-ea"/>
                          <a:ea typeface="+mn-ea"/>
                        </a:rPr>
                        <a:t>決定の有効性</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500" dirty="0" smtClean="0">
                          <a:latin typeface="+mn-ea"/>
                          <a:ea typeface="+mn-ea"/>
                        </a:rPr>
                        <a:t>旧バージョンのツール</a:t>
                      </a:r>
                      <a:r>
                        <a:rPr kumimoji="1" lang="en-US" altLang="ja-JP" sz="1500" dirty="0" smtClean="0">
                          <a:latin typeface="+mn-ea"/>
                          <a:ea typeface="+mn-ea"/>
                        </a:rPr>
                        <a:t>/</a:t>
                      </a:r>
                      <a:r>
                        <a:rPr kumimoji="1" lang="ja-JP" altLang="en-US" sz="1500" dirty="0" smtClean="0">
                          <a:latin typeface="+mn-ea"/>
                          <a:ea typeface="+mn-ea"/>
                        </a:rPr>
                        <a:t>手法を用いてモデル化され、認定された目標は、最新のツール</a:t>
                      </a:r>
                      <a:r>
                        <a:rPr kumimoji="1" lang="en-US" altLang="ja-JP" sz="1500" dirty="0" smtClean="0">
                          <a:latin typeface="+mn-ea"/>
                          <a:ea typeface="+mn-ea"/>
                        </a:rPr>
                        <a:t>/</a:t>
                      </a:r>
                      <a:r>
                        <a:rPr kumimoji="1" lang="ja-JP" altLang="en-US" sz="1500" dirty="0" smtClean="0">
                          <a:latin typeface="+mn-ea"/>
                          <a:ea typeface="+mn-ea"/>
                        </a:rPr>
                        <a:t>手法の発効後、</a:t>
                      </a:r>
                      <a:r>
                        <a:rPr kumimoji="1" lang="en-US" altLang="ja-JP" sz="1500" dirty="0" smtClean="0">
                          <a:latin typeface="+mn-ea"/>
                          <a:ea typeface="+mn-ea"/>
                        </a:rPr>
                        <a:t>6</a:t>
                      </a:r>
                      <a:r>
                        <a:rPr kumimoji="1" lang="ja-JP" altLang="en-US" sz="1500" dirty="0" smtClean="0">
                          <a:latin typeface="+mn-ea"/>
                          <a:ea typeface="+mn-ea"/>
                        </a:rPr>
                        <a:t>か月のみ有効。当該期間が過ぎると、目標は新しいツール</a:t>
                      </a:r>
                      <a:r>
                        <a:rPr kumimoji="1" lang="en-US" altLang="ja-JP" sz="1500" dirty="0" smtClean="0">
                          <a:latin typeface="+mn-ea"/>
                          <a:ea typeface="+mn-ea"/>
                        </a:rPr>
                        <a:t>/</a:t>
                      </a:r>
                      <a:r>
                        <a:rPr kumimoji="1" lang="ja-JP" altLang="en-US" sz="1500" dirty="0" smtClean="0">
                          <a:latin typeface="+mn-ea"/>
                          <a:ea typeface="+mn-ea"/>
                        </a:rPr>
                        <a:t>手法を用いて再計算されなければならない。</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70585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500" dirty="0" smtClean="0">
                          <a:latin typeface="+mn-ea"/>
                          <a:ea typeface="+mn-ea"/>
                        </a:rPr>
                        <a:t>連絡</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85725" indent="-85725">
                        <a:buFont typeface="Arial" panose="020B0604020202020204" pitchFamily="34" charset="0"/>
                        <a:buChar char="•"/>
                      </a:pPr>
                      <a:r>
                        <a:rPr kumimoji="1" lang="ja-JP" altLang="en-US" sz="1500" dirty="0" smtClean="0">
                          <a:latin typeface="+mn-ea"/>
                          <a:ea typeface="+mn-ea"/>
                        </a:rPr>
                        <a:t>企業には認定の日（</a:t>
                      </a:r>
                      <a:r>
                        <a:rPr kumimoji="1" lang="en-US" altLang="ja-JP" sz="1500" dirty="0" smtClean="0">
                          <a:latin typeface="+mn-ea"/>
                          <a:ea typeface="+mn-ea"/>
                        </a:rPr>
                        <a:t>SBT</a:t>
                      </a:r>
                      <a:r>
                        <a:rPr kumimoji="1" lang="ja-JP" altLang="en-US" sz="1500" dirty="0" smtClean="0">
                          <a:latin typeface="+mn-ea"/>
                          <a:ea typeface="+mn-ea"/>
                        </a:rPr>
                        <a:t>事務局からの資料送付時）から</a:t>
                      </a:r>
                      <a:r>
                        <a:rPr kumimoji="1" lang="en-US" altLang="ja-JP" sz="1500" dirty="0" smtClean="0">
                          <a:latin typeface="+mn-ea"/>
                          <a:ea typeface="+mn-ea"/>
                        </a:rPr>
                        <a:t>1</a:t>
                      </a:r>
                      <a:r>
                        <a:rPr kumimoji="1" lang="ja-JP" altLang="en-US" sz="1500" dirty="0" smtClean="0">
                          <a:latin typeface="+mn-ea"/>
                          <a:ea typeface="+mn-ea"/>
                        </a:rPr>
                        <a:t>か月以内に、</a:t>
                      </a:r>
                      <a:r>
                        <a:rPr kumimoji="1" lang="en-US" altLang="ja-JP" sz="1500" dirty="0" err="1" smtClean="0">
                          <a:latin typeface="+mn-ea"/>
                          <a:ea typeface="+mn-ea"/>
                        </a:rPr>
                        <a:t>SBTi</a:t>
                      </a:r>
                      <a:r>
                        <a:rPr kumimoji="1" lang="ja-JP" altLang="en-US" sz="1500" dirty="0" smtClean="0">
                          <a:latin typeface="+mn-ea"/>
                          <a:ea typeface="+mn-ea"/>
                        </a:rPr>
                        <a:t>ウェブサイトでの公表日が割り当てられる。これは認定承認のメールで通知される。企業がこの日付に合意しない場合、企業は認定された目標を</a:t>
                      </a:r>
                      <a:r>
                        <a:rPr kumimoji="1" lang="en-US" altLang="ja-JP" sz="1500" dirty="0" smtClean="0">
                          <a:latin typeface="+mn-ea"/>
                          <a:ea typeface="+mn-ea"/>
                        </a:rPr>
                        <a:t>6</a:t>
                      </a:r>
                      <a:r>
                        <a:rPr kumimoji="1" lang="ja-JP" altLang="en-US" sz="1500" dirty="0" smtClean="0">
                          <a:latin typeface="+mn-ea"/>
                          <a:ea typeface="+mn-ea"/>
                        </a:rPr>
                        <a:t>カ月以内に公開しなければならない。</a:t>
                      </a:r>
                      <a:endParaRPr kumimoji="1" lang="ja-JP" altLang="en-US" sz="1500" dirty="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618197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目標の妥当性確認で受けられるサービス</a:t>
            </a:r>
            <a:endParaRPr kumimoji="1" lang="ja-JP" altLang="en-US" dirty="0"/>
          </a:p>
        </p:txBody>
      </p:sp>
      <p:sp>
        <p:nvSpPr>
          <p:cNvPr id="6" name="コンテンツ プレースホルダー 2"/>
          <p:cNvSpPr txBox="1">
            <a:spLocks/>
          </p:cNvSpPr>
          <p:nvPr/>
        </p:nvSpPr>
        <p:spPr>
          <a:xfrm>
            <a:off x="577926" y="1465549"/>
            <a:ext cx="9469052" cy="45212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600"/>
              </a:spcBef>
            </a:pPr>
            <a:r>
              <a:rPr lang="ja-JP" altLang="en-US" sz="2800" dirty="0" smtClean="0">
                <a:solidFill>
                  <a:prstClr val="black"/>
                </a:solidFill>
                <a:latin typeface="Meiryo UI" panose="020B0604030504040204" pitchFamily="50" charset="-128"/>
              </a:rPr>
              <a:t>認定申請後、予備審査を経て主査、担当者による目標評価、目標妥当性確認チームによる確認、ま</a:t>
            </a:r>
            <a:r>
              <a:rPr lang="ja-JP" altLang="en-US" sz="2800" dirty="0">
                <a:solidFill>
                  <a:prstClr val="black"/>
                </a:solidFill>
                <a:latin typeface="Meiryo UI" panose="020B0604030504040204" pitchFamily="50" charset="-128"/>
              </a:rPr>
              <a:t>た</a:t>
            </a:r>
            <a:r>
              <a:rPr lang="ja-JP" altLang="en-US" sz="2800" dirty="0" smtClean="0">
                <a:solidFill>
                  <a:prstClr val="black"/>
                </a:solidFill>
                <a:latin typeface="Meiryo UI" panose="020B0604030504040204" pitchFamily="50" charset="-128"/>
              </a:rPr>
              <a:t>必要に応じて運営委員会による確認が行われる</a:t>
            </a:r>
            <a:endParaRPr lang="en-US" altLang="ja-JP" sz="2800" dirty="0" smtClean="0">
              <a:solidFill>
                <a:prstClr val="black"/>
              </a:solidFill>
              <a:latin typeface="Meiryo UI" panose="020B0604030504040204" pitchFamily="50" charset="-128"/>
            </a:endParaRPr>
          </a:p>
          <a:p>
            <a:pPr>
              <a:spcBef>
                <a:spcPts val="600"/>
              </a:spcBef>
            </a:pPr>
            <a:r>
              <a:rPr lang="ja-JP" altLang="en-US" sz="2800" dirty="0">
                <a:solidFill>
                  <a:prstClr val="black"/>
                </a:solidFill>
                <a:latin typeface="Meiryo UI" panose="020B0604030504040204" pitchFamily="50" charset="-128"/>
              </a:rPr>
              <a:t>評価</a:t>
            </a:r>
            <a:r>
              <a:rPr lang="ja-JP" altLang="en-US" sz="2800" dirty="0" smtClean="0">
                <a:solidFill>
                  <a:prstClr val="black"/>
                </a:solidFill>
                <a:latin typeface="Meiryo UI" panose="020B0604030504040204" pitchFamily="50" charset="-128"/>
              </a:rPr>
              <a:t>にあた</a:t>
            </a:r>
            <a:r>
              <a:rPr lang="ja-JP" altLang="en-US" sz="2800" dirty="0">
                <a:solidFill>
                  <a:prstClr val="black"/>
                </a:solidFill>
                <a:latin typeface="Meiryo UI" panose="020B0604030504040204" pitchFamily="50" charset="-128"/>
              </a:rPr>
              <a:t>り</a:t>
            </a:r>
            <a:r>
              <a:rPr lang="ja-JP" altLang="en-US" sz="2800" dirty="0" smtClean="0">
                <a:solidFill>
                  <a:prstClr val="black"/>
                </a:solidFill>
                <a:latin typeface="Meiryo UI" panose="020B0604030504040204" pitchFamily="50" charset="-128"/>
              </a:rPr>
              <a:t>疑問点がある場合、申請企業に対して質問が送られてくることがある</a:t>
            </a:r>
            <a:endParaRPr lang="en-US" altLang="ja-JP" sz="2800" dirty="0" smtClean="0">
              <a:solidFill>
                <a:prstClr val="black"/>
              </a:solidFill>
              <a:latin typeface="Meiryo UI" panose="020B0604030504040204" pitchFamily="50" charset="-128"/>
            </a:endParaRPr>
          </a:p>
          <a:p>
            <a:pPr>
              <a:spcBef>
                <a:spcPts val="600"/>
              </a:spcBef>
            </a:pPr>
            <a:r>
              <a:rPr lang="ja-JP" altLang="en-US" sz="2800" dirty="0" smtClean="0">
                <a:solidFill>
                  <a:prstClr val="black"/>
                </a:solidFill>
                <a:latin typeface="Meiryo UI" panose="020B0604030504040204" pitchFamily="50" charset="-128"/>
              </a:rPr>
              <a:t>各</a:t>
            </a:r>
            <a:r>
              <a:rPr lang="ja-JP" altLang="en-US" sz="2800" dirty="0">
                <a:solidFill>
                  <a:prstClr val="black"/>
                </a:solidFill>
                <a:latin typeface="Meiryo UI" panose="020B0604030504040204" pitchFamily="50" charset="-128"/>
              </a:rPr>
              <a:t>評価</a:t>
            </a:r>
            <a:r>
              <a:rPr lang="ja-JP" altLang="en-US" sz="2800" dirty="0" smtClean="0">
                <a:solidFill>
                  <a:prstClr val="black"/>
                </a:solidFill>
                <a:latin typeface="Meiryo UI" panose="020B0604030504040204" pitchFamily="50" charset="-128"/>
              </a:rPr>
              <a:t>に関して、該当する箇所があれば適合していない事項に対応するための提言を含め、総合的な目標妥当性確認報告書</a:t>
            </a:r>
            <a:r>
              <a:rPr lang="en-US" altLang="ja-JP" sz="2800" dirty="0" smtClean="0">
                <a:solidFill>
                  <a:prstClr val="black"/>
                </a:solidFill>
                <a:latin typeface="Meiryo UI" panose="020B0604030504040204" pitchFamily="50" charset="-128"/>
              </a:rPr>
              <a:t>1</a:t>
            </a:r>
            <a:r>
              <a:rPr lang="ja-JP" altLang="en-US" sz="2800" dirty="0" smtClean="0">
                <a:solidFill>
                  <a:prstClr val="black"/>
                </a:solidFill>
                <a:latin typeface="Meiryo UI" panose="020B0604030504040204" pitchFamily="50" charset="-128"/>
              </a:rPr>
              <a:t>通と、書面での決定通知を</a:t>
            </a:r>
            <a:r>
              <a:rPr lang="en-US" altLang="ja-JP" sz="2800" b="1" dirty="0" smtClean="0">
                <a:solidFill>
                  <a:srgbClr val="FF0000"/>
                </a:solidFill>
                <a:latin typeface="Meiryo UI" panose="020B0604030504040204" pitchFamily="50" charset="-128"/>
              </a:rPr>
              <a:t>3</a:t>
            </a:r>
            <a:r>
              <a:rPr lang="en-US" altLang="ja-JP" sz="2800" b="1" dirty="0">
                <a:solidFill>
                  <a:srgbClr val="FF0000"/>
                </a:solidFill>
                <a:latin typeface="Meiryo UI" panose="020B0604030504040204" pitchFamily="50" charset="-128"/>
              </a:rPr>
              <a:t>0</a:t>
            </a:r>
            <a:r>
              <a:rPr lang="ja-JP" altLang="en-US" sz="2800" b="1" dirty="0" smtClean="0">
                <a:solidFill>
                  <a:srgbClr val="FF0000"/>
                </a:solidFill>
                <a:latin typeface="Meiryo UI" panose="020B0604030504040204" pitchFamily="50" charset="-128"/>
              </a:rPr>
              <a:t>営業日以内に</a:t>
            </a:r>
            <a:r>
              <a:rPr lang="ja-JP" altLang="en-US" sz="2800" dirty="0" smtClean="0">
                <a:solidFill>
                  <a:prstClr val="black"/>
                </a:solidFill>
                <a:latin typeface="Meiryo UI" panose="020B0604030504040204" pitchFamily="50" charset="-128"/>
              </a:rPr>
              <a:t>得られる</a:t>
            </a:r>
            <a:endParaRPr lang="en-US" altLang="ja-JP" sz="2800" dirty="0" smtClean="0">
              <a:solidFill>
                <a:prstClr val="black"/>
              </a:solidFill>
              <a:latin typeface="Meiryo UI" panose="020B0604030504040204" pitchFamily="50" charset="-128"/>
            </a:endParaRPr>
          </a:p>
          <a:p>
            <a:pPr>
              <a:spcBef>
                <a:spcPts val="600"/>
              </a:spcBef>
            </a:pPr>
            <a:r>
              <a:rPr lang="ja-JP" altLang="en-US" sz="2800" dirty="0" smtClean="0">
                <a:solidFill>
                  <a:prstClr val="black"/>
                </a:solidFill>
                <a:latin typeface="Meiryo UI" panose="020B0604030504040204" pitchFamily="50" charset="-128"/>
              </a:rPr>
              <a:t>決定通知の送付から</a:t>
            </a:r>
            <a:r>
              <a:rPr lang="en-US" altLang="ja-JP" sz="2800" dirty="0" smtClean="0">
                <a:solidFill>
                  <a:prstClr val="black"/>
                </a:solidFill>
                <a:latin typeface="Meiryo UI" panose="020B0604030504040204" pitchFamily="50" charset="-128"/>
              </a:rPr>
              <a:t>15</a:t>
            </a:r>
            <a:r>
              <a:rPr lang="ja-JP" altLang="en-US" sz="2800" dirty="0" smtClean="0">
                <a:solidFill>
                  <a:prstClr val="black"/>
                </a:solidFill>
                <a:latin typeface="Meiryo UI" panose="020B0604030504040204" pitchFamily="50" charset="-128"/>
              </a:rPr>
              <a:t>営業日以内に、</a:t>
            </a:r>
            <a:r>
              <a:rPr lang="en-US" altLang="ja-JP" sz="2800" dirty="0" smtClean="0">
                <a:solidFill>
                  <a:prstClr val="black"/>
                </a:solidFill>
                <a:latin typeface="Meiryo UI" panose="020B0604030504040204" pitchFamily="50" charset="-128"/>
              </a:rPr>
              <a:t>SBT</a:t>
            </a:r>
            <a:r>
              <a:rPr lang="ja-JP" altLang="en-US" sz="2800" dirty="0" smtClean="0">
                <a:solidFill>
                  <a:prstClr val="black"/>
                </a:solidFill>
                <a:latin typeface="Meiryo UI" panose="020B0604030504040204" pitchFamily="50" charset="-128"/>
              </a:rPr>
              <a:t>事務局のテクニカルエキスパートから最大</a:t>
            </a:r>
            <a:r>
              <a:rPr lang="en-US" altLang="ja-JP" sz="2800" dirty="0" smtClean="0">
                <a:solidFill>
                  <a:prstClr val="black"/>
                </a:solidFill>
                <a:latin typeface="Meiryo UI" panose="020B0604030504040204" pitchFamily="50" charset="-128"/>
              </a:rPr>
              <a:t>6</a:t>
            </a:r>
            <a:r>
              <a:rPr lang="en-US" altLang="ja-JP" sz="2800" dirty="0">
                <a:solidFill>
                  <a:prstClr val="black"/>
                </a:solidFill>
                <a:latin typeface="Meiryo UI" panose="020B0604030504040204" pitchFamily="50" charset="-128"/>
              </a:rPr>
              <a:t>0</a:t>
            </a:r>
            <a:r>
              <a:rPr lang="ja-JP" altLang="en-US" sz="2800" dirty="0" smtClean="0">
                <a:solidFill>
                  <a:prstClr val="black"/>
                </a:solidFill>
                <a:latin typeface="Meiryo UI" panose="020B0604030504040204" pitchFamily="50" charset="-128"/>
              </a:rPr>
              <a:t>分のフィードバックを受けられる</a:t>
            </a:r>
            <a:endParaRPr lang="en-US" altLang="ja-JP" sz="2800" dirty="0" smtClean="0">
              <a:solidFill>
                <a:prstClr val="black"/>
              </a:solidFill>
              <a:latin typeface="Meiryo UI" panose="020B0604030504040204" pitchFamily="50" charset="-128"/>
            </a:endParaRPr>
          </a:p>
        </p:txBody>
      </p:sp>
    </p:spTree>
    <p:extLst>
      <p:ext uri="{BB962C8B-B14F-4D97-AF65-F5344CB8AC3E}">
        <p14:creationId xmlns:p14="http://schemas.microsoft.com/office/powerpoint/2010/main" val="39673985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認定申請に伴う費用など</a:t>
            </a:r>
            <a:endParaRPr kumimoji="1" lang="ja-JP" altLang="en-US" dirty="0"/>
          </a:p>
        </p:txBody>
      </p:sp>
      <p:sp>
        <p:nvSpPr>
          <p:cNvPr id="6" name="コンテンツ プレースホルダー 2"/>
          <p:cNvSpPr txBox="1">
            <a:spLocks/>
          </p:cNvSpPr>
          <p:nvPr/>
        </p:nvSpPr>
        <p:spPr>
          <a:xfrm>
            <a:off x="577926" y="1465549"/>
            <a:ext cx="9469052" cy="45212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Bef>
                <a:spcPts val="600"/>
              </a:spcBef>
              <a:spcAft>
                <a:spcPts val="0"/>
              </a:spcAft>
            </a:pPr>
            <a:r>
              <a:rPr lang="ja-JP" altLang="en-US" sz="2800" dirty="0">
                <a:latin typeface="Meiryo UI" panose="020B0604030504040204" pitchFamily="50" charset="-128"/>
                <a:ea typeface="Meiryo UI" panose="020B0604030504040204" pitchFamily="50" charset="-128"/>
              </a:rPr>
              <a:t>目標の妥当性確認には、</a:t>
            </a:r>
            <a:r>
              <a:rPr lang="en-US" altLang="ja-JP" sz="2800" b="1" dirty="0">
                <a:solidFill>
                  <a:srgbClr val="FF0000"/>
                </a:solidFill>
                <a:latin typeface="Meiryo UI" panose="020B0604030504040204" pitchFamily="50" charset="-128"/>
                <a:ea typeface="Meiryo UI" panose="020B0604030504040204" pitchFamily="50" charset="-128"/>
              </a:rPr>
              <a:t>USD4,950</a:t>
            </a:r>
            <a:r>
              <a:rPr lang="ja-JP" altLang="en-US" sz="2800" b="1" dirty="0">
                <a:solidFill>
                  <a:srgbClr val="FF0000"/>
                </a:solidFill>
                <a:latin typeface="Meiryo UI" panose="020B0604030504040204" pitchFamily="50" charset="-128"/>
                <a:ea typeface="Meiryo UI" panose="020B0604030504040204" pitchFamily="50" charset="-128"/>
              </a:rPr>
              <a:t>（外税）</a:t>
            </a:r>
            <a:r>
              <a:rPr lang="ja-JP" altLang="en-US" sz="2800" dirty="0">
                <a:latin typeface="Meiryo UI" panose="020B0604030504040204" pitchFamily="50" charset="-128"/>
                <a:ea typeface="Meiryo UI" panose="020B0604030504040204" pitchFamily="50" charset="-128"/>
              </a:rPr>
              <a:t>の申請費用が必要（最大</a:t>
            </a:r>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回の目標評価を受けられる）</a:t>
            </a:r>
            <a:endParaRPr lang="en-US" altLang="ja-JP" sz="2800" dirty="0">
              <a:latin typeface="Meiryo UI" panose="020B0604030504040204" pitchFamily="50" charset="-128"/>
              <a:ea typeface="Meiryo UI" panose="020B0604030504040204" pitchFamily="50" charset="-128"/>
            </a:endParaRPr>
          </a:p>
          <a:p>
            <a:pPr fontAlgn="auto">
              <a:spcBef>
                <a:spcPts val="600"/>
              </a:spcBef>
              <a:spcAft>
                <a:spcPts val="0"/>
              </a:spcAft>
            </a:pPr>
            <a:r>
              <a:rPr lang="ja-JP" altLang="en-US" sz="2800" dirty="0">
                <a:latin typeface="Meiryo UI" panose="020B0604030504040204" pitchFamily="50" charset="-128"/>
                <a:ea typeface="Meiryo UI" panose="020B0604030504040204" pitchFamily="50" charset="-128"/>
              </a:rPr>
              <a:t>以降の目標再提出は、</a:t>
            </a:r>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回につき</a:t>
            </a:r>
            <a:r>
              <a:rPr lang="en-US" altLang="ja-JP" sz="2800" b="1" dirty="0">
                <a:solidFill>
                  <a:srgbClr val="FF0000"/>
                </a:solidFill>
                <a:latin typeface="Meiryo UI" panose="020B0604030504040204" pitchFamily="50" charset="-128"/>
                <a:ea typeface="Meiryo UI" panose="020B0604030504040204" pitchFamily="50" charset="-128"/>
              </a:rPr>
              <a:t>USD2,490</a:t>
            </a:r>
            <a:r>
              <a:rPr lang="ja-JP" altLang="en-US" sz="2800" b="1" dirty="0">
                <a:solidFill>
                  <a:srgbClr val="FF0000"/>
                </a:solidFill>
                <a:latin typeface="Meiryo UI" panose="020B0604030504040204" pitchFamily="50" charset="-128"/>
                <a:ea typeface="Meiryo UI" panose="020B0604030504040204" pitchFamily="50" charset="-128"/>
              </a:rPr>
              <a:t>（外税）</a:t>
            </a:r>
            <a:r>
              <a:rPr lang="ja-JP" altLang="en-US" sz="2800" dirty="0">
                <a:latin typeface="Meiryo UI" panose="020B0604030504040204" pitchFamily="50" charset="-128"/>
                <a:ea typeface="Meiryo UI" panose="020B0604030504040204" pitchFamily="50" charset="-128"/>
              </a:rPr>
              <a:t>の申請費用が必要</a:t>
            </a:r>
            <a:endParaRPr lang="en-US" altLang="ja-JP" sz="2800" dirty="0">
              <a:latin typeface="Meiryo UI" panose="020B0604030504040204" pitchFamily="50" charset="-128"/>
              <a:ea typeface="Meiryo UI" panose="020B0604030504040204" pitchFamily="50" charset="-128"/>
            </a:endParaRPr>
          </a:p>
          <a:p>
            <a:pPr marL="715963" fontAlgn="auto">
              <a:spcBef>
                <a:spcPts val="600"/>
              </a:spcBef>
              <a:spcAft>
                <a:spcPts val="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再提出は</a:t>
            </a:r>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回の目標のみを評価する</a:t>
            </a:r>
            <a:endParaRPr lang="en-US" altLang="ja-JP" sz="2800" dirty="0">
              <a:latin typeface="Meiryo UI" panose="020B0604030504040204" pitchFamily="50" charset="-128"/>
              <a:ea typeface="Meiryo UI" panose="020B0604030504040204" pitchFamily="50" charset="-128"/>
            </a:endParaRPr>
          </a:p>
          <a:p>
            <a:pPr marL="715963" fontAlgn="auto">
              <a:spcBef>
                <a:spcPts val="600"/>
              </a:spcBef>
              <a:spcAft>
                <a:spcPts val="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rPr>
              <a:t>再提出の申請費用は、以下の企業に適用される</a:t>
            </a:r>
            <a:endParaRPr lang="en-US" altLang="ja-JP" sz="2800" dirty="0">
              <a:latin typeface="Meiryo UI" panose="020B0604030504040204" pitchFamily="50" charset="-128"/>
              <a:ea typeface="Meiryo UI" panose="020B0604030504040204" pitchFamily="50" charset="-128"/>
            </a:endParaRPr>
          </a:p>
          <a:p>
            <a:pPr marL="1258888" indent="-514350" fontAlgn="auto">
              <a:spcBef>
                <a:spcPts val="600"/>
              </a:spcBef>
              <a:spcAft>
                <a:spcPts val="0"/>
              </a:spcAft>
              <a:buFont typeface="+mj-ea"/>
              <a:buAutoNum type="circleNumDbPlain"/>
            </a:pPr>
            <a:r>
              <a:rPr lang="ja-JP" altLang="en-US" sz="2400" dirty="0">
                <a:latin typeface="Meiryo UI" panose="020B0604030504040204" pitchFamily="50" charset="-128"/>
                <a:ea typeface="Meiryo UI" panose="020B0604030504040204" pitchFamily="50" charset="-128"/>
              </a:rPr>
              <a:t>少なくとも一度は目標妥当性確認のサービスを利用した企業</a:t>
            </a:r>
            <a:endParaRPr lang="en-US" altLang="ja-JP" sz="2400" dirty="0">
              <a:latin typeface="Meiryo UI" panose="020B0604030504040204" pitchFamily="50" charset="-128"/>
              <a:ea typeface="Meiryo UI" panose="020B0604030504040204" pitchFamily="50" charset="-128"/>
            </a:endParaRPr>
          </a:p>
          <a:p>
            <a:pPr marL="1258888" indent="-514350" fontAlgn="auto">
              <a:spcBef>
                <a:spcPts val="600"/>
              </a:spcBef>
              <a:spcAft>
                <a:spcPts val="0"/>
              </a:spcAft>
              <a:buFont typeface="+mj-ea"/>
              <a:buAutoNum type="circleNumDbPlain"/>
            </a:pPr>
            <a:r>
              <a:rPr lang="ja-JP" altLang="en-US" sz="2400" dirty="0">
                <a:latin typeface="Meiryo UI" panose="020B0604030504040204" pitchFamily="50" charset="-128"/>
                <a:ea typeface="Meiryo UI" panose="020B0604030504040204" pitchFamily="50" charset="-128"/>
              </a:rPr>
              <a:t>既に認定を受けており、目標の更新を目指す企業</a:t>
            </a:r>
            <a:endParaRPr lang="en-US" altLang="ja-JP" sz="2400" dirty="0">
              <a:latin typeface="Meiryo UI" panose="020B0604030504040204" pitchFamily="50" charset="-128"/>
              <a:ea typeface="Meiryo UI" panose="020B0604030504040204" pitchFamily="50" charset="-128"/>
            </a:endParaRPr>
          </a:p>
          <a:p>
            <a:pPr marL="1258888" indent="-514350" fontAlgn="auto">
              <a:spcBef>
                <a:spcPts val="600"/>
              </a:spcBef>
              <a:spcAft>
                <a:spcPts val="0"/>
              </a:spcAft>
              <a:buFont typeface="+mj-ea"/>
              <a:buAutoNum type="circleNumDbPlain"/>
            </a:pPr>
            <a:r>
              <a:rPr lang="ja-JP" altLang="en-US" sz="2400" dirty="0">
                <a:latin typeface="Meiryo UI" panose="020B0604030504040204" pitchFamily="50" charset="-128"/>
                <a:ea typeface="Meiryo UI" panose="020B0604030504040204" pitchFamily="50" charset="-128"/>
              </a:rPr>
              <a:t>過去に予備の妥当性確認（認定は取得できないが、目標が認定水準に達しているかを評価するもの。</a:t>
            </a:r>
            <a:r>
              <a:rPr lang="en-US" altLang="ja-JP" sz="2400" dirty="0">
                <a:latin typeface="Meiryo UI" panose="020B0604030504040204" pitchFamily="50" charset="-128"/>
                <a:ea typeface="Meiryo UI" panose="020B0604030504040204" pitchFamily="50" charset="-128"/>
              </a:rPr>
              <a:t>2020</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rPr>
              <a:t>日以降は廃止）で承認を受けている企業</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5426179"/>
      </p:ext>
    </p:extLst>
  </p:cSld>
  <p:clrMapOvr>
    <a:masterClrMapping/>
  </p:clrMapOvr>
</p:sld>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24823</Words>
  <Application>Microsoft Office PowerPoint</Application>
  <PresentationFormat>ユーザー設定</PresentationFormat>
  <Paragraphs>3557</Paragraphs>
  <Slides>140</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140</vt:i4>
      </vt:variant>
    </vt:vector>
  </HeadingPairs>
  <TitlesOfParts>
    <vt:vector size="153" baseType="lpstr">
      <vt:lpstr>HGPｺﾞｼｯｸM</vt:lpstr>
      <vt:lpstr>HGP創英角ｺﾞｼｯｸUB</vt:lpstr>
      <vt:lpstr>Meiryo UI</vt:lpstr>
      <vt:lpstr>ＭＳ Ｐゴシック</vt:lpstr>
      <vt:lpstr>メイリオ</vt:lpstr>
      <vt:lpstr>游ゴシック</vt:lpstr>
      <vt:lpstr>Arial</vt:lpstr>
      <vt:lpstr>Calibri</vt:lpstr>
      <vt:lpstr>Segoe UI</vt:lpstr>
      <vt:lpstr>Times New Roman</vt:lpstr>
      <vt:lpstr>Wingdings</vt:lpstr>
      <vt:lpstr>Office テーマ</vt:lpstr>
      <vt:lpstr>1_Office テーマ</vt:lpstr>
      <vt:lpstr>SBT（Science Based Targets）について</vt:lpstr>
      <vt:lpstr>PowerPoint プレゼンテーション</vt:lpstr>
      <vt:lpstr>第１部 SBTの概要</vt:lpstr>
      <vt:lpstr>SBTとは？</vt:lpstr>
      <vt:lpstr>SBT（Science Based Targets）とは？</vt:lpstr>
      <vt:lpstr>SBTのイメージ</vt:lpstr>
      <vt:lpstr>SBTが削減対象とする排出量</vt:lpstr>
      <vt:lpstr>SBTの運営機関</vt:lpstr>
      <vt:lpstr>SBTの運営機関</vt:lpstr>
      <vt:lpstr>SBTの運営機関の詳細</vt:lpstr>
      <vt:lpstr>We Mean BusinessとSBT</vt:lpstr>
      <vt:lpstr>SBTに取組むメリット</vt:lpstr>
      <vt:lpstr>SBTに取り組むメリット</vt:lpstr>
      <vt:lpstr>①対投資家へのメリット</vt:lpstr>
      <vt:lpstr>CDPには数多くの投資家が参加</vt:lpstr>
      <vt:lpstr>SBT認定を受けているとCDPで得点が上がる 1/2</vt:lpstr>
      <vt:lpstr>SBT認定を受けているとCDPで得点が上がる 2/2</vt:lpstr>
      <vt:lpstr>投資家からのエンゲージメントでパリ協定に整合する目標が求められている</vt:lpstr>
      <vt:lpstr>投資家対応のためにSBT設定を行った事例</vt:lpstr>
      <vt:lpstr>企業事例　－Land Securities－</vt:lpstr>
      <vt:lpstr>目標設定のメリットを企業が実感</vt:lpstr>
      <vt:lpstr>②対顧客へのメリット</vt:lpstr>
      <vt:lpstr>サプライヤーへの目標設定を求めるSBT認定企業もいる 1/2</vt:lpstr>
      <vt:lpstr>サプライヤーへの目標設定を求めるSBT認定企業もいる 2/2</vt:lpstr>
      <vt:lpstr>顧客対応のためにSBT設定を行った事例</vt:lpstr>
      <vt:lpstr>企業事例　－DELL－</vt:lpstr>
      <vt:lpstr>目標設定のメリットを企業が実感 1/2</vt:lpstr>
      <vt:lpstr>目標設定のメリットを企業が実感 2/2</vt:lpstr>
      <vt:lpstr>③対サプライヤーへのメリット</vt:lpstr>
      <vt:lpstr>サプライチェーンには様々なリスクが潜んでいる</vt:lpstr>
      <vt:lpstr>サプライヤー対応のためにSBT設定を行った事例</vt:lpstr>
      <vt:lpstr>企業事例　－Kellog－</vt:lpstr>
      <vt:lpstr>④対社内・従業員へのメリット</vt:lpstr>
      <vt:lpstr>SBTは社内の削減取組みを促進させる</vt:lpstr>
      <vt:lpstr>SBT設定により社内モチベーションを高めた事例</vt:lpstr>
      <vt:lpstr>企業事例　－Pfizer－</vt:lpstr>
      <vt:lpstr>企業事例　－Ørsted－</vt:lpstr>
      <vt:lpstr>目標設定のメリットを企業が実感</vt:lpstr>
      <vt:lpstr>SBT参加企業</vt:lpstr>
      <vt:lpstr>SBTに参加する企業は世界全体で年々増加</vt:lpstr>
      <vt:lpstr>SBTに参加する日本企業の認定数が更に増加</vt:lpstr>
      <vt:lpstr>SBTに参加している国別企業数</vt:lpstr>
      <vt:lpstr>SBT認定取得済の日本企業</vt:lpstr>
      <vt:lpstr>SBT認定取得済の海外企業 1/10</vt:lpstr>
      <vt:lpstr>SBT認定取得済の海外企業 2/10</vt:lpstr>
      <vt:lpstr>SBT認定取得済の海外企業 3/10</vt:lpstr>
      <vt:lpstr>SBT認定取得済の海外企業 4/10</vt:lpstr>
      <vt:lpstr>SBT認定取得済の海外企業 5/10</vt:lpstr>
      <vt:lpstr>SBT認定取得済の海外企業 6/10</vt:lpstr>
      <vt:lpstr>SBT認定取得済の海外企業 7/10</vt:lpstr>
      <vt:lpstr>SBT認定取得済の海外企業 8/10</vt:lpstr>
      <vt:lpstr>SBT認定取得済の海外企業 9/10</vt:lpstr>
      <vt:lpstr>SBT認定取得済の海外企業 10/10</vt:lpstr>
      <vt:lpstr>SBT認定コミット中の日本企業</vt:lpstr>
      <vt:lpstr>SBT認定コミット中の海外企業 1/12</vt:lpstr>
      <vt:lpstr>SBT認定コミット中の海外企業 2/12</vt:lpstr>
      <vt:lpstr>SBT認定コミット中の海外企業 3/12</vt:lpstr>
      <vt:lpstr>SBT認定コミット中の海外企業 4/12</vt:lpstr>
      <vt:lpstr>SBT認定コミット中の海外企業 5/12</vt:lpstr>
      <vt:lpstr>SBT認定コミット中の海外企業 6/12</vt:lpstr>
      <vt:lpstr>SBT認定コミット中の海外企業 7/12</vt:lpstr>
      <vt:lpstr>SBT認定コミット中の海外企業 8/12</vt:lpstr>
      <vt:lpstr>SBT認定コミット中の海外企業 9/12</vt:lpstr>
      <vt:lpstr>SBT認定コミット中の海外企業 10/12</vt:lpstr>
      <vt:lpstr>SBT認定コミット中の海外企業 11/12</vt:lpstr>
      <vt:lpstr>SBT認定コミット中の海外企業 12/12</vt:lpstr>
      <vt:lpstr>SBT認定取得済み日本企業の取組 1/12</vt:lpstr>
      <vt:lpstr>SBT認定取得済み日本企業の取組 2/12</vt:lpstr>
      <vt:lpstr>SBT認定取得済み日本企業の取組 3/12</vt:lpstr>
      <vt:lpstr>SBT認定取得済み日本企業の取組 4/12</vt:lpstr>
      <vt:lpstr>SBT認定取得済み日本企業の取組 5/12</vt:lpstr>
      <vt:lpstr>SBT認定取得済み日本企業の取組 6/12</vt:lpstr>
      <vt:lpstr>SBT認定取得済み日本企業の取組 7/12</vt:lpstr>
      <vt:lpstr>SBT認定取得済み日本企業の取組 8/12</vt:lpstr>
      <vt:lpstr>SBT認定取得済み日本企業の取組 9/12</vt:lpstr>
      <vt:lpstr>SBT認定取得済み日本企業の取組 10/12</vt:lpstr>
      <vt:lpstr>SBT認定取得済み日本企業の取組 11/12</vt:lpstr>
      <vt:lpstr>SBT認定取得済み日本企業の取組 12/12</vt:lpstr>
      <vt:lpstr>環境省 SBT設定支援事業</vt:lpstr>
      <vt:lpstr>2020年度 環境省 SBT設定支援</vt:lpstr>
      <vt:lpstr>2019年度 環境省 SBT設定支援</vt:lpstr>
      <vt:lpstr>2018年度 環境省 SBT設定支援</vt:lpstr>
      <vt:lpstr>2017年度 環境省 SBT設定支援</vt:lpstr>
      <vt:lpstr>2020年度 環境省中小企業版SBT・RE100の設定支援</vt:lpstr>
      <vt:lpstr>2019年度 環境省中小企業版SBT・RE100の設定支援</vt:lpstr>
      <vt:lpstr>2018年度 環境省中小企業版SBT・RE100の設定支援</vt:lpstr>
      <vt:lpstr>参加企業のこれまでの感想コメント 1/5</vt:lpstr>
      <vt:lpstr>参加企業のこれまでの感想コメント 2/5</vt:lpstr>
      <vt:lpstr>参加企業のこれまでの感想コメント 3/5</vt:lpstr>
      <vt:lpstr>参加企業のこれまでの感想コメント 4/5</vt:lpstr>
      <vt:lpstr>参加企業のこれまでの感想コメント 5/5</vt:lpstr>
      <vt:lpstr>第２部 SBTの設定</vt:lpstr>
      <vt:lpstr>SBTの手続き</vt:lpstr>
      <vt:lpstr>SBT申請の流れ</vt:lpstr>
      <vt:lpstr>【参考】Commitment Letter</vt:lpstr>
      <vt:lpstr>Target Submission Form（目標認定申請書）</vt:lpstr>
      <vt:lpstr>目標の妥当性確認の概要</vt:lpstr>
      <vt:lpstr>目標の妥当性確認で受けられるサービス</vt:lpstr>
      <vt:lpstr>認定申請に伴う費用など</vt:lpstr>
      <vt:lpstr>【参考】Business Ambition for 1.5℃</vt:lpstr>
      <vt:lpstr>SBTの認定基準</vt:lpstr>
      <vt:lpstr>SBTの考え方</vt:lpstr>
      <vt:lpstr>SBT設定の基準概要 1/2</vt:lpstr>
      <vt:lpstr>SBT設定の基準概要 2/2</vt:lpstr>
      <vt:lpstr>SBTの基本要件　1.インベントリと範囲設定 1/4</vt:lpstr>
      <vt:lpstr>【補足】GHGプロトコルにおける企業範囲とは？</vt:lpstr>
      <vt:lpstr>【補足】企業範囲のイメージ</vt:lpstr>
      <vt:lpstr>SBTの基本要件　1.インベントリと範囲設定 2/4</vt:lpstr>
      <vt:lpstr>SBTの基本要件　1.インベントリと範囲設定 3/4</vt:lpstr>
      <vt:lpstr>SBTの基本要件　1.インベントリと範囲設定 4/4</vt:lpstr>
      <vt:lpstr>SBTの基本要件　2.基準年・目標年 1/3</vt:lpstr>
      <vt:lpstr>SBTの基本要件　2.基準年・目標年 2/3</vt:lpstr>
      <vt:lpstr>SBTの基本要件　2.基準年・目標年 3/3</vt:lpstr>
      <vt:lpstr>SBTの基本要件　3.目標水準 1/3</vt:lpstr>
      <vt:lpstr>SBTの基本要件　3.目標水準 2/3</vt:lpstr>
      <vt:lpstr>SBTの基本要件　3.目標水準 3/3</vt:lpstr>
      <vt:lpstr>【補足】クレジットを取得した削減について</vt:lpstr>
      <vt:lpstr>SBTの基本要件　4.Scope2への対応 1/2</vt:lpstr>
      <vt:lpstr>【補足】Scope2排出量の報告方法</vt:lpstr>
      <vt:lpstr>SBTの基本要件　4.Scope2への対応 2/2</vt:lpstr>
      <vt:lpstr>SBTの基本要件　5.Scope3への対応 1/5</vt:lpstr>
      <vt:lpstr>SBTの基本要件　5.Scope3への対応 2/5</vt:lpstr>
      <vt:lpstr>SBTの基本要件　5.Scope3への対応 3/5</vt:lpstr>
      <vt:lpstr>【参考】中小企業向けSBT</vt:lpstr>
      <vt:lpstr>SBTの基本要件　5.Scope3への対応 4/5</vt:lpstr>
      <vt:lpstr>SBTの基本要件　5.Scope3への対応 5/5</vt:lpstr>
      <vt:lpstr>SBTの基本要件　6.部門別ガイダンス要件</vt:lpstr>
      <vt:lpstr>SBTの基本要件　7.報告</vt:lpstr>
      <vt:lpstr>SBTの基本要件　8.再計算と目標の有効性 1/2</vt:lpstr>
      <vt:lpstr>SBTの基本要件　8.再計算と目標の有効性 2/2</vt:lpstr>
      <vt:lpstr>SBTの設定手法</vt:lpstr>
      <vt:lpstr>SBTの設定手法</vt:lpstr>
      <vt:lpstr>手法その1 総量削減（Absolute Emission Contraction）</vt:lpstr>
      <vt:lpstr>手法その2 SDA（部門別段炭素化アプローチ） 1/2</vt:lpstr>
      <vt:lpstr>手法その2 SDA（部門別段炭素化アプローチ） 2/2</vt:lpstr>
      <vt:lpstr>SDAが設定されている部門</vt:lpstr>
      <vt:lpstr>セクター別ガイダンスの準備状況</vt:lpstr>
      <vt:lpstr>【参考】SBT　関連資料</vt:lpstr>
      <vt:lpstr>参考資料</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2021-02-26T10:48:20Z</dcterms:created>
  <dcterms:modified xsi:type="dcterms:W3CDTF">2021-08-11T00:11:24Z</dcterms:modified>
</cp:coreProperties>
</file>