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8" r:id="rId2"/>
  </p:sldMasterIdLst>
  <p:notesMasterIdLst>
    <p:notesMasterId r:id="rId11"/>
  </p:notesMasterIdLst>
  <p:sldIdLst>
    <p:sldId id="344" r:id="rId3"/>
    <p:sldId id="434" r:id="rId4"/>
    <p:sldId id="435" r:id="rId5"/>
    <p:sldId id="436" r:id="rId6"/>
    <p:sldId id="437" r:id="rId7"/>
    <p:sldId id="438" r:id="rId8"/>
    <p:sldId id="439" r:id="rId9"/>
    <p:sldId id="440" r:id="rId10"/>
  </p:sldIdLst>
  <p:sldSz cx="10691813" cy="755967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BD1D0"/>
    <a:srgbClr val="E7EAE9"/>
    <a:srgbClr val="FFF5DD"/>
    <a:srgbClr val="83A4D1"/>
    <a:srgbClr val="FFFF97"/>
    <a:srgbClr val="B0C7E2"/>
    <a:srgbClr val="DCE6F2"/>
    <a:srgbClr val="97B5D9"/>
    <a:srgbClr val="C9FF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45" autoAdjust="0"/>
    <p:restoredTop sz="94424" autoAdjust="0"/>
  </p:normalViewPr>
  <p:slideViewPr>
    <p:cSldViewPr snapToGrid="0" showGuides="1">
      <p:cViewPr varScale="1">
        <p:scale>
          <a:sx n="64" d="100"/>
          <a:sy n="64" d="100"/>
        </p:scale>
        <p:origin x="1160" y="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C2708-E4C6-4EAD-AD43-2A2D061B842A}" type="datetimeFigureOut">
              <a:rPr kumimoji="1" lang="ja-JP" altLang="en-US" smtClean="0"/>
              <a:t>2021/8/11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1E4CD-DD2C-499E-9070-694C4B983D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87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2.jpeg"/><Relationship Id="rId5" Type="http://schemas.openxmlformats.org/officeDocument/2006/relationships/image" Target="../media/image11.svg"/><Relationship Id="rId4" Type="http://schemas.openxmlformats.org/officeDocument/2006/relationships/image" Target="../media/image21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jpe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jpe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xmlns="" id="{C4F33A39-73E7-49E0-BF4C-2CE0E2DB7091}"/>
              </a:ext>
            </a:extLst>
          </p:cNvPr>
          <p:cNvSpPr/>
          <p:nvPr userDrawn="1"/>
        </p:nvSpPr>
        <p:spPr>
          <a:xfrm>
            <a:off x="395906" y="395837"/>
            <a:ext cx="9900000" cy="6768000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xmlns="" id="{6F38512C-2C72-40C3-B679-1FEABC48B48C}"/>
              </a:ext>
            </a:extLst>
          </p:cNvPr>
          <p:cNvGrpSpPr/>
          <p:nvPr userDrawn="1"/>
        </p:nvGrpSpPr>
        <p:grpSpPr>
          <a:xfrm>
            <a:off x="2456520" y="6300053"/>
            <a:ext cx="5875085" cy="700377"/>
            <a:chOff x="2456520" y="6387031"/>
            <a:chExt cx="5875085" cy="700377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xmlns="" id="{48EFA85C-A46F-4AC1-8E75-830689451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927824" y="6387031"/>
              <a:ext cx="991169" cy="700377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xmlns="" id="{9F5C018F-8455-43E6-B9B6-228E8AD043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06890" y="6463627"/>
              <a:ext cx="614647" cy="526500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xmlns="" id="{34A081C5-EF14-4467-B19D-E35B6B3CBA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56520" y="6498254"/>
              <a:ext cx="946944" cy="53632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xmlns="" id="{353D9AAD-EE32-457B-B8B4-29FF67E0F4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35177" y="6432722"/>
              <a:ext cx="1292647" cy="641986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xmlns="" id="{E3FD0292-C091-43A1-9252-D1D0C6352D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44047" y="6463627"/>
              <a:ext cx="1287558" cy="494981"/>
            </a:xfrm>
            <a:prstGeom prst="rect">
              <a:avLst/>
            </a:prstGeom>
          </p:spPr>
        </p:pic>
      </p:grpSp>
      <p:pic>
        <p:nvPicPr>
          <p:cNvPr id="14" name="Picture 2">
            <a:extLst>
              <a:ext uri="{FF2B5EF4-FFF2-40B4-BE49-F238E27FC236}">
                <a16:creationId xmlns:a16="http://schemas.microsoft.com/office/drawing/2014/main" xmlns="" id="{76484A44-3003-4277-9737-236918E2A0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66825" y="1499033"/>
            <a:ext cx="1938704" cy="680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xmlns="" id="{69427F34-BDBE-48D8-A7F4-1EE85CF4440A}"/>
              </a:ext>
            </a:extLst>
          </p:cNvPr>
          <p:cNvGrpSpPr/>
          <p:nvPr userDrawn="1"/>
        </p:nvGrpSpPr>
        <p:grpSpPr>
          <a:xfrm>
            <a:off x="1034510" y="2991837"/>
            <a:ext cx="8622792" cy="1007999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xmlns="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xmlns="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xmlns="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4510" y="2991837"/>
            <a:ext cx="8640000" cy="100800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60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102"/>
              </a:spcBef>
              <a:buFontTx/>
            </a:pPr>
            <a:r>
              <a:rPr kumimoji="1" lang="ja-JP" altLang="en-US" dirty="0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xmlns="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034510" y="4148806"/>
            <a:ext cx="8640000" cy="432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200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xmlns="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554510" y="5436053"/>
            <a:ext cx="3600000" cy="288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xmlns="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554510" y="5724053"/>
            <a:ext cx="3600000" cy="288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328222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xmlns="" id="{A41B1502-2511-437B-8D13-C5707D9425E0}"/>
              </a:ext>
            </a:extLst>
          </p:cNvPr>
          <p:cNvSpPr/>
          <p:nvPr userDrawn="1"/>
        </p:nvSpPr>
        <p:spPr>
          <a:xfrm>
            <a:off x="395906" y="395837"/>
            <a:ext cx="9900000" cy="6768000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600" dirty="0">
              <a:solidFill>
                <a:prstClr val="black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xmlns="" id="{6022BE2B-C94E-4EA1-8D5F-B6FF40A5C82B}"/>
              </a:ext>
            </a:extLst>
          </p:cNvPr>
          <p:cNvGrpSpPr/>
          <p:nvPr userDrawn="1"/>
        </p:nvGrpSpPr>
        <p:grpSpPr>
          <a:xfrm>
            <a:off x="1034510" y="2915837"/>
            <a:ext cx="8622792" cy="172800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xmlns="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xmlns="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xmlns="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4510" y="2915837"/>
            <a:ext cx="8640000" cy="172800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60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102"/>
              </a:spcBef>
              <a:buFontTx/>
            </a:pPr>
            <a:r>
              <a:rPr kumimoji="1" lang="ja-JP" altLang="en-US" dirty="0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F65B5CD1-16BF-4814-9E5A-19B044B6FB5E}"/>
              </a:ext>
            </a:extLst>
          </p:cNvPr>
          <p:cNvSpPr txBox="1"/>
          <p:nvPr userDrawn="1"/>
        </p:nvSpPr>
        <p:spPr>
          <a:xfrm>
            <a:off x="10187813" y="7055675"/>
            <a:ext cx="360000" cy="360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lang="ja-JP" altLang="en-US" sz="2400" smtClean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lang="ja-JP" altLang="en-US" sz="16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249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xmlns="" id="{73E2C914-D6BF-434B-B748-5B031C7A75D4}"/>
              </a:ext>
            </a:extLst>
          </p:cNvPr>
          <p:cNvGrpSpPr/>
          <p:nvPr userDrawn="1"/>
        </p:nvGrpSpPr>
        <p:grpSpPr>
          <a:xfrm>
            <a:off x="111919" y="216797"/>
            <a:ext cx="10424028" cy="795336"/>
            <a:chOff x="111919" y="216797"/>
            <a:chExt cx="10424028" cy="795336"/>
          </a:xfrm>
        </p:grpSpPr>
        <p:pic>
          <p:nvPicPr>
            <p:cNvPr id="18" name="Picture 11" descr="ç°å¢ç">
              <a:extLst>
                <a:ext uri="{FF2B5EF4-FFF2-40B4-BE49-F238E27FC236}">
                  <a16:creationId xmlns:a16="http://schemas.microsoft.com/office/drawing/2014/main" xmlns="" id="{4DD819AC-A446-46A2-9201-D9B1AB528E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xmlns="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xmlns="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xmlns="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xmlns="" id="{665A837A-D774-4985-B30F-35B13836C960}"/>
              </a:ext>
            </a:extLst>
          </p:cNvPr>
          <p:cNvSpPr/>
          <p:nvPr userDrawn="1"/>
        </p:nvSpPr>
        <p:spPr>
          <a:xfrm>
            <a:off x="1078065" y="1786421"/>
            <a:ext cx="0" cy="5040000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xmlns="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078065" y="1786421"/>
            <a:ext cx="8640000" cy="5040000"/>
          </a:xfrm>
          <a:prstGeom prst="rect">
            <a:avLst/>
          </a:prstGeom>
        </p:spPr>
        <p:txBody>
          <a:bodyPr lIns="360000" tIns="0" rIns="0" bIns="0"/>
          <a:lstStyle>
            <a:lvl1pPr marL="742950" indent="-7429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40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5DFA1F2F-14B9-4F01-A5B6-2EF2AFAA50B7}"/>
              </a:ext>
            </a:extLst>
          </p:cNvPr>
          <p:cNvSpPr txBox="1"/>
          <p:nvPr userDrawn="1"/>
        </p:nvSpPr>
        <p:spPr>
          <a:xfrm>
            <a:off x="10187813" y="7055675"/>
            <a:ext cx="360000" cy="360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lang="ja-JP" altLang="en-US" sz="2400" smtClean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lang="ja-JP" altLang="en-US" sz="16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xmlns="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61926" y="284266"/>
            <a:ext cx="9288000" cy="648000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</p:spTree>
    <p:extLst>
      <p:ext uri="{BB962C8B-B14F-4D97-AF65-F5344CB8AC3E}">
        <p14:creationId xmlns:p14="http://schemas.microsoft.com/office/powerpoint/2010/main" val="2713873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xmlns="" id="{84E94A25-457B-4C69-BCBB-B6E75CF3EAE9}"/>
              </a:ext>
            </a:extLst>
          </p:cNvPr>
          <p:cNvGrpSpPr/>
          <p:nvPr userDrawn="1"/>
        </p:nvGrpSpPr>
        <p:grpSpPr>
          <a:xfrm>
            <a:off x="111919" y="216797"/>
            <a:ext cx="10424028" cy="795336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xmlns="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xmlns="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xmlns="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xmlns="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61925" y="284266"/>
            <a:ext cx="9288000" cy="648000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xmlns="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61925" y="1110920"/>
            <a:ext cx="10367963" cy="63494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85750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20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xmlns="" id="{7520773C-E087-4FC7-A90E-8421A85140B2}"/>
              </a:ext>
            </a:extLst>
          </p:cNvPr>
          <p:cNvSpPr txBox="1"/>
          <p:nvPr userDrawn="1"/>
        </p:nvSpPr>
        <p:spPr>
          <a:xfrm>
            <a:off x="10187813" y="7055675"/>
            <a:ext cx="360000" cy="360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lang="ja-JP" altLang="en-US" sz="2400" smtClean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lang="ja-JP" altLang="en-US" sz="16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34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xmlns="" id="{8FD50C7F-9ACA-4B30-8C3B-E73A326DFDE0}"/>
              </a:ext>
            </a:extLst>
          </p:cNvPr>
          <p:cNvSpPr txBox="1"/>
          <p:nvPr userDrawn="1"/>
        </p:nvSpPr>
        <p:spPr>
          <a:xfrm>
            <a:off x="10187813" y="7055675"/>
            <a:ext cx="360000" cy="360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lang="ja-JP" altLang="en-US" sz="2400" smtClean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lang="ja-JP" altLang="en-US" sz="16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xmlns="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61925" y="32266"/>
            <a:ext cx="9288000" cy="252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40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階層（例：表紙タイトル）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xmlns="" id="{6736CFC0-A6A1-408C-90D0-5F3C3EDABEFD}"/>
              </a:ext>
            </a:extLst>
          </p:cNvPr>
          <p:cNvGrpSpPr/>
          <p:nvPr userDrawn="1"/>
        </p:nvGrpSpPr>
        <p:grpSpPr>
          <a:xfrm>
            <a:off x="111919" y="216797"/>
            <a:ext cx="10424028" cy="795336"/>
            <a:chOff x="111919" y="216797"/>
            <a:chExt cx="10424028" cy="795336"/>
          </a:xfrm>
        </p:grpSpPr>
        <p:pic>
          <p:nvPicPr>
            <p:cNvPr id="15" name="Picture 11" descr="ç°å¢ç">
              <a:extLst>
                <a:ext uri="{FF2B5EF4-FFF2-40B4-BE49-F238E27FC236}">
                  <a16:creationId xmlns:a16="http://schemas.microsoft.com/office/drawing/2014/main" xmlns="" id="{2BF78C1F-895C-47B9-BFD6-D818DFB885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xmlns="" id="{4B2D3E9F-0217-41CA-A745-B0B8FBABC2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xmlns="" id="{90B7366C-0173-451D-B260-B9E47C44ACBC}"/>
                </a:ext>
              </a:extLst>
            </p:cNvPr>
            <p:cNvSpPr/>
            <p:nvPr userDrawn="1"/>
          </p:nvSpPr>
          <p:spPr>
            <a:xfrm>
              <a:off x="161925" y="536266"/>
              <a:ext cx="9961283" cy="396000"/>
            </a:xfrm>
            <a:custGeom>
              <a:avLst/>
              <a:gdLst>
                <a:gd name="connsiteX0" fmla="*/ 0 w 9946927"/>
                <a:gd name="connsiteY0" fmla="*/ 0 h 396000"/>
                <a:gd name="connsiteX1" fmla="*/ 9554213 w 9946927"/>
                <a:gd name="connsiteY1" fmla="*/ 0 h 396000"/>
                <a:gd name="connsiteX2" fmla="*/ 9575411 w 9946927"/>
                <a:gd name="connsiteY2" fmla="*/ 21375 h 396000"/>
                <a:gd name="connsiteX3" fmla="*/ 9946927 w 9946927"/>
                <a:gd name="connsiteY3" fmla="*/ 396000 h 396000"/>
                <a:gd name="connsiteX4" fmla="*/ 9942003 w 9946927"/>
                <a:gd name="connsiteY4" fmla="*/ 396000 h 396000"/>
                <a:gd name="connsiteX5" fmla="*/ 9848834 w 9946927"/>
                <a:gd name="connsiteY5" fmla="*/ 396000 h 396000"/>
                <a:gd name="connsiteX6" fmla="*/ 9549825 w 9946927"/>
                <a:gd name="connsiteY6" fmla="*/ 396000 h 396000"/>
                <a:gd name="connsiteX7" fmla="*/ 8927381 w 9946927"/>
                <a:gd name="connsiteY7" fmla="*/ 396000 h 396000"/>
                <a:gd name="connsiteX8" fmla="*/ 8458122 w 9946927"/>
                <a:gd name="connsiteY8" fmla="*/ 396000 h 396000"/>
                <a:gd name="connsiteX9" fmla="*/ 7863906 w 9946927"/>
                <a:gd name="connsiteY9" fmla="*/ 396000 h 396000"/>
                <a:gd name="connsiteX10" fmla="*/ 7130032 w 9946927"/>
                <a:gd name="connsiteY10" fmla="*/ 396000 h 396000"/>
                <a:gd name="connsiteX11" fmla="*/ 6241804 w 9946927"/>
                <a:gd name="connsiteY11" fmla="*/ 396000 h 396000"/>
                <a:gd name="connsiteX12" fmla="*/ 5184519 w 9946927"/>
                <a:gd name="connsiteY12" fmla="*/ 396000 h 396000"/>
                <a:gd name="connsiteX13" fmla="*/ 3943480 w 9946927"/>
                <a:gd name="connsiteY13" fmla="*/ 396000 h 396000"/>
                <a:gd name="connsiteX14" fmla="*/ 2503986 w 9946927"/>
                <a:gd name="connsiteY14" fmla="*/ 396000 h 396000"/>
                <a:gd name="connsiteX15" fmla="*/ 851339 w 9946927"/>
                <a:gd name="connsiteY15" fmla="*/ 396000 h 396000"/>
                <a:gd name="connsiteX16" fmla="*/ 777876 w 9946927"/>
                <a:gd name="connsiteY16" fmla="*/ 396000 h 396000"/>
                <a:gd name="connsiteX17" fmla="*/ 603403 w 9946927"/>
                <a:gd name="connsiteY17" fmla="*/ 396000 h 396000"/>
                <a:gd name="connsiteX18" fmla="*/ 263640 w 9946927"/>
                <a:gd name="connsiteY18" fmla="*/ 396000 h 396000"/>
                <a:gd name="connsiteX19" fmla="*/ 208715 w 9946927"/>
                <a:gd name="connsiteY19" fmla="*/ 396000 h 396000"/>
                <a:gd name="connsiteX20" fmla="*/ 0 w 9946927"/>
                <a:gd name="connsiteY20" fmla="*/ 198305 h 396000"/>
                <a:gd name="connsiteX21" fmla="*/ 0 w 9946927"/>
                <a:gd name="connsiteY21" fmla="*/ 29183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946927" h="396000">
                  <a:moveTo>
                    <a:pt x="0" y="0"/>
                  </a:moveTo>
                  <a:lnTo>
                    <a:pt x="9554213" y="0"/>
                  </a:lnTo>
                  <a:lnTo>
                    <a:pt x="9575411" y="21375"/>
                  </a:lnTo>
                  <a:cubicBezTo>
                    <a:pt x="9665779" y="112500"/>
                    <a:pt x="9786271" y="234000"/>
                    <a:pt x="9946927" y="396000"/>
                  </a:cubicBezTo>
                  <a:lnTo>
                    <a:pt x="9942003" y="396000"/>
                  </a:lnTo>
                  <a:lnTo>
                    <a:pt x="9848834" y="396000"/>
                  </a:lnTo>
                  <a:lnTo>
                    <a:pt x="9549825" y="396000"/>
                  </a:lnTo>
                  <a:lnTo>
                    <a:pt x="8927381" y="396000"/>
                  </a:lnTo>
                  <a:lnTo>
                    <a:pt x="8458122" y="396000"/>
                  </a:lnTo>
                  <a:lnTo>
                    <a:pt x="7863906" y="396000"/>
                  </a:lnTo>
                  <a:lnTo>
                    <a:pt x="7130032" y="396000"/>
                  </a:lnTo>
                  <a:lnTo>
                    <a:pt x="6241804" y="396000"/>
                  </a:lnTo>
                  <a:lnTo>
                    <a:pt x="5184519" y="396000"/>
                  </a:lnTo>
                  <a:lnTo>
                    <a:pt x="3943480" y="396000"/>
                  </a:lnTo>
                  <a:lnTo>
                    <a:pt x="2503986" y="396000"/>
                  </a:lnTo>
                  <a:lnTo>
                    <a:pt x="851339" y="396000"/>
                  </a:lnTo>
                  <a:lnTo>
                    <a:pt x="777876" y="396000"/>
                  </a:lnTo>
                  <a:lnTo>
                    <a:pt x="603403" y="396000"/>
                  </a:lnTo>
                  <a:lnTo>
                    <a:pt x="263640" y="396000"/>
                  </a:lnTo>
                  <a:lnTo>
                    <a:pt x="208715" y="396000"/>
                  </a:lnTo>
                  <a:cubicBezTo>
                    <a:pt x="208715" y="396000"/>
                    <a:pt x="208715" y="396000"/>
                    <a:pt x="0" y="198305"/>
                  </a:cubicBezTo>
                  <a:cubicBezTo>
                    <a:pt x="0" y="198305"/>
                    <a:pt x="0" y="198305"/>
                    <a:pt x="0" y="2918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xmlns="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xmlns="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xmlns="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61925" y="536266"/>
            <a:ext cx="9288000" cy="39600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xmlns="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61925" y="284266"/>
            <a:ext cx="9288000" cy="25200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階層（例：章タイトル）</a:t>
            </a:r>
          </a:p>
        </p:txBody>
      </p:sp>
      <p:sp>
        <p:nvSpPr>
          <p:cNvPr id="19" name="コンテンツ プレースホルダー 3">
            <a:extLst>
              <a:ext uri="{FF2B5EF4-FFF2-40B4-BE49-F238E27FC236}">
                <a16:creationId xmlns:a16="http://schemas.microsoft.com/office/drawing/2014/main" xmlns="" id="{EDF4FE31-3A07-443C-9CD8-C81650AD9D2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61925" y="1110920"/>
            <a:ext cx="10367963" cy="63494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85750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20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</p:spTree>
    <p:extLst>
      <p:ext uri="{BB962C8B-B14F-4D97-AF65-F5344CB8AC3E}">
        <p14:creationId xmlns:p14="http://schemas.microsoft.com/office/powerpoint/2010/main" val="3086332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61925" y="189756"/>
            <a:ext cx="9720000" cy="324000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80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xmlns="" id="{217043BF-6B11-4540-B78A-D1AECDE4B04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61925" y="585756"/>
            <a:ext cx="10368000" cy="469905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 anchor="t" anchorCtr="0">
            <a:spAutoFit/>
          </a:bodyPr>
          <a:lstStyle>
            <a:lvl1pPr marL="190500" indent="-19050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n"/>
              <a:defRPr sz="14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リードリードリードリードリードリードリードリードリードリードリードリードリードリードリードリードリードリードリードリードリードリードリードリードリードリード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xmlns="" id="{9C3C82BE-DD9A-46A4-A9AA-9E36F501B193}"/>
              </a:ext>
            </a:extLst>
          </p:cNvPr>
          <p:cNvCxnSpPr>
            <a:cxnSpLocks/>
          </p:cNvCxnSpPr>
          <p:nvPr userDrawn="1"/>
        </p:nvCxnSpPr>
        <p:spPr>
          <a:xfrm flipH="1">
            <a:off x="179388" y="503388"/>
            <a:ext cx="10332000" cy="1036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1" descr="ç°å¢ç">
            <a:extLst>
              <a:ext uri="{FF2B5EF4-FFF2-40B4-BE49-F238E27FC236}">
                <a16:creationId xmlns:a16="http://schemas.microsoft.com/office/drawing/2014/main" xmlns="" id="{0CF6094D-B943-4965-A2F6-67DD6FF3FF5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39629" y="152064"/>
            <a:ext cx="397939" cy="32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E84D1288-0306-4500-A9D7-D150B7340281}"/>
              </a:ext>
            </a:extLst>
          </p:cNvPr>
          <p:cNvSpPr txBox="1"/>
          <p:nvPr userDrawn="1"/>
        </p:nvSpPr>
        <p:spPr>
          <a:xfrm>
            <a:off x="10187813" y="7055675"/>
            <a:ext cx="360000" cy="360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lang="ja-JP" altLang="en-US" sz="2400" smtClean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lang="ja-JP" altLang="en-US" sz="16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79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1925" y="189756"/>
            <a:ext cx="9612000" cy="324000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80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事業名を記入（○○省連携事業）</a:t>
            </a:r>
          </a:p>
        </p:txBody>
      </p:sp>
      <p:pic>
        <p:nvPicPr>
          <p:cNvPr id="11" name="グラフィックス 4">
            <a:extLst>
              <a:ext uri="{FF2B5EF4-FFF2-40B4-BE49-F238E27FC236}">
                <a16:creationId xmlns:a16="http://schemas.microsoft.com/office/drawing/2014/main" xmlns="" id="{3A88E330-170F-4EB6-B0EE-6B45EEBC0B9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1925" y="7020288"/>
            <a:ext cx="10367963" cy="360000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94A05131-CD38-4DAA-A727-2378740DE858}"/>
              </a:ext>
            </a:extLst>
          </p:cNvPr>
          <p:cNvSpPr txBox="1"/>
          <p:nvPr userDrawn="1"/>
        </p:nvSpPr>
        <p:spPr bwMode="white">
          <a:xfrm>
            <a:off x="170408" y="7020288"/>
            <a:ext cx="1164253" cy="360000"/>
          </a:xfrm>
          <a:prstGeom prst="rect">
            <a:avLst/>
          </a:prstGeom>
          <a:noFill/>
        </p:spPr>
        <p:txBody>
          <a:bodyPr wrap="square" lIns="108000" tIns="0" rIns="0" bIns="0" rtlCol="0" anchor="ctr">
            <a:noAutofit/>
          </a:bodyPr>
          <a:lstStyle/>
          <a:p>
            <a:r>
              <a:rPr lang="ja-JP" altLang="en-US" sz="1200" b="1" dirty="0">
                <a:solidFill>
                  <a:prstClr val="white"/>
                </a:solidFill>
              </a:rPr>
              <a:t>お問合せ先：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xmlns="" id="{2BD77E91-C9FE-4338-9D09-008455B00AB5}"/>
              </a:ext>
            </a:extLst>
          </p:cNvPr>
          <p:cNvSpPr txBox="1"/>
          <p:nvPr userDrawn="1"/>
        </p:nvSpPr>
        <p:spPr>
          <a:xfrm>
            <a:off x="159173" y="2395810"/>
            <a:ext cx="5420215" cy="288000"/>
          </a:xfrm>
          <a:prstGeom prst="rect">
            <a:avLst/>
          </a:prstGeom>
          <a:noFill/>
        </p:spPr>
        <p:txBody>
          <a:bodyPr wrap="square" lIns="0" tIns="0" bIns="72000" rtlCol="0" anchor="b" anchorCtr="0">
            <a:noAutofit/>
          </a:bodyPr>
          <a:lstStyle/>
          <a:p>
            <a:r>
              <a:rPr lang="en-US" altLang="ja-JP" sz="1511" b="1" dirty="0">
                <a:solidFill>
                  <a:srgbClr val="00584E"/>
                </a:solidFill>
              </a:rPr>
              <a:t>2. </a:t>
            </a:r>
            <a:r>
              <a:rPr lang="ja-JP" altLang="en-US" sz="1511" b="1" dirty="0">
                <a:solidFill>
                  <a:srgbClr val="00584E"/>
                </a:solidFill>
              </a:rPr>
              <a:t>事業内容</a:t>
            </a:r>
          </a:p>
        </p:txBody>
      </p:sp>
      <p:sp>
        <p:nvSpPr>
          <p:cNvPr id="17" name="テキスト プレースホルダー 37">
            <a:extLst>
              <a:ext uri="{FF2B5EF4-FFF2-40B4-BE49-F238E27FC236}">
                <a16:creationId xmlns:a16="http://schemas.microsoft.com/office/drawing/2014/main" xmlns="" id="{B025C42B-6C2E-46D5-B3BF-74CB50E22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28847" y="6016788"/>
            <a:ext cx="4320000" cy="25200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29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赤色の吹出しに示した選択肢の中から選択して記載</a:t>
            </a:r>
            <a:endParaRPr kumimoji="1" lang="en-US" altLang="ja-JP" dirty="0"/>
          </a:p>
        </p:txBody>
      </p:sp>
      <p:sp>
        <p:nvSpPr>
          <p:cNvPr id="18" name="テキスト プレースホルダー 37">
            <a:extLst>
              <a:ext uri="{FF2B5EF4-FFF2-40B4-BE49-F238E27FC236}">
                <a16:creationId xmlns:a16="http://schemas.microsoft.com/office/drawing/2014/main" xmlns="" id="{E3E103C1-FA4F-413B-B322-F7A71AB7D1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1925" y="2681570"/>
            <a:ext cx="5417463" cy="2840112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事業内容を説明</a:t>
            </a:r>
            <a:endParaRPr kumimoji="1" lang="en-US" altLang="ja-JP" dirty="0"/>
          </a:p>
        </p:txBody>
      </p:sp>
      <p:sp>
        <p:nvSpPr>
          <p:cNvPr id="19" name="テキスト プレースホルダー 37">
            <a:extLst>
              <a:ext uri="{FF2B5EF4-FFF2-40B4-BE49-F238E27FC236}">
                <a16:creationId xmlns:a16="http://schemas.microsoft.com/office/drawing/2014/main" xmlns="" id="{6F2F8E83-D6AE-4DFB-A6DE-B46846AD1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00696" y="1362747"/>
            <a:ext cx="9216000" cy="720000"/>
          </a:xfrm>
        </p:spPr>
        <p:txBody>
          <a:bodyPr lIns="108000" tIns="36000" rIns="0" bIns="0" anchor="t" anchorCtr="0">
            <a:noAutofit/>
          </a:bodyPr>
          <a:lstStyle>
            <a:lvl1pPr marL="246728" indent="-246728" algn="l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事業の目的を箇条書きで記載。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</a:p>
          <a:p>
            <a:pPr lvl="0"/>
            <a:endParaRPr kumimoji="1" lang="en-US" altLang="ja-JP" dirty="0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xmlns="" id="{575E979F-E9D2-4856-B687-9C1FF17E73ED}"/>
              </a:ext>
            </a:extLst>
          </p:cNvPr>
          <p:cNvCxnSpPr/>
          <p:nvPr userDrawn="1"/>
        </p:nvCxnSpPr>
        <p:spPr>
          <a:xfrm flipV="1">
            <a:off x="1300696" y="1362747"/>
            <a:ext cx="0" cy="72000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xmlns="" id="{7EAAD990-8616-4EFB-8C8F-39F44D2719A7}"/>
              </a:ext>
            </a:extLst>
          </p:cNvPr>
          <p:cNvSpPr txBox="1"/>
          <p:nvPr userDrawn="1"/>
        </p:nvSpPr>
        <p:spPr>
          <a:xfrm>
            <a:off x="161925" y="1542747"/>
            <a:ext cx="1138771" cy="360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altLang="ja-JP" sz="1511" b="1" dirty="0">
                <a:solidFill>
                  <a:srgbClr val="00584E"/>
                </a:solidFill>
              </a:rPr>
              <a:t>1. </a:t>
            </a:r>
            <a:r>
              <a:rPr lang="ja-JP" altLang="en-US" sz="1511" b="1" dirty="0">
                <a:solidFill>
                  <a:srgbClr val="00584E"/>
                </a:solidFill>
              </a:rPr>
              <a:t>事業目的</a:t>
            </a:r>
          </a:p>
        </p:txBody>
      </p:sp>
      <p:sp>
        <p:nvSpPr>
          <p:cNvPr id="22" name="テキスト プレースホルダー 36">
            <a:extLst>
              <a:ext uri="{FF2B5EF4-FFF2-40B4-BE49-F238E27FC236}">
                <a16:creationId xmlns:a16="http://schemas.microsoft.com/office/drawing/2014/main" xmlns="" id="{6B374390-D51B-435B-BC83-E2B9C6EF2D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white">
          <a:xfrm>
            <a:off x="1220099" y="7020288"/>
            <a:ext cx="9288000" cy="360000"/>
          </a:xfrm>
        </p:spPr>
        <p:txBody>
          <a:bodyPr lIns="0" tIns="18000" rIns="108000" bIns="0" anchor="ctr">
            <a:noAutofit/>
          </a:bodyPr>
          <a:lstStyle>
            <a:lvl1pPr marL="0" indent="0" algn="l">
              <a:buNone/>
              <a:defRPr sz="12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問合せ先を記載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xmlns="" id="{3300BF32-8B86-43CF-9624-64796ABDAC3D}"/>
              </a:ext>
            </a:extLst>
          </p:cNvPr>
          <p:cNvSpPr txBox="1"/>
          <p:nvPr userDrawn="1"/>
        </p:nvSpPr>
        <p:spPr>
          <a:xfrm>
            <a:off x="436257" y="6016788"/>
            <a:ext cx="972000" cy="25200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295" dirty="0">
                <a:solidFill>
                  <a:prstClr val="black"/>
                </a:solidFill>
              </a:rPr>
              <a:t>■事業形態：</a:t>
            </a:r>
          </a:p>
        </p:txBody>
      </p:sp>
      <p:sp>
        <p:nvSpPr>
          <p:cNvPr id="24" name="テキスト プレースホルダー 37">
            <a:extLst>
              <a:ext uri="{FF2B5EF4-FFF2-40B4-BE49-F238E27FC236}">
                <a16:creationId xmlns:a16="http://schemas.microsoft.com/office/drawing/2014/main" xmlns="" id="{31F24937-C017-44CE-9CF8-846D2BCE72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28847" y="6302538"/>
            <a:ext cx="4320000" cy="25200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29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橙色の吹出しに示した選択肢の中から選択して記載</a:t>
            </a:r>
          </a:p>
        </p:txBody>
      </p:sp>
      <p:sp>
        <p:nvSpPr>
          <p:cNvPr id="25" name="テキスト プレースホルダー 37">
            <a:extLst>
              <a:ext uri="{FF2B5EF4-FFF2-40B4-BE49-F238E27FC236}">
                <a16:creationId xmlns:a16="http://schemas.microsoft.com/office/drawing/2014/main" xmlns="" id="{ABBEB580-4D48-42D5-8B77-AE5AFC4BFD2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28847" y="6588288"/>
            <a:ext cx="4320000" cy="25200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29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令和２年度～令和○年度（予定）　と記載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xmlns="" id="{0CA0E264-5881-41CB-8BC4-C831A2A4DFEB}"/>
              </a:ext>
            </a:extLst>
          </p:cNvPr>
          <p:cNvSpPr txBox="1"/>
          <p:nvPr userDrawn="1"/>
        </p:nvSpPr>
        <p:spPr>
          <a:xfrm>
            <a:off x="436257" y="6588288"/>
            <a:ext cx="972000" cy="25200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295" dirty="0">
                <a:solidFill>
                  <a:prstClr val="black"/>
                </a:solidFill>
              </a:rPr>
              <a:t>■実施期間：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xmlns="" id="{49DD02CD-CB82-437F-852D-57086C0391BD}"/>
              </a:ext>
            </a:extLst>
          </p:cNvPr>
          <p:cNvCxnSpPr>
            <a:cxnSpLocks/>
          </p:cNvCxnSpPr>
          <p:nvPr userDrawn="1"/>
        </p:nvCxnSpPr>
        <p:spPr>
          <a:xfrm flipH="1">
            <a:off x="159173" y="493020"/>
            <a:ext cx="10352215" cy="20736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プレースホルダー 37">
            <a:extLst>
              <a:ext uri="{FF2B5EF4-FFF2-40B4-BE49-F238E27FC236}">
                <a16:creationId xmlns:a16="http://schemas.microsoft.com/office/drawing/2014/main" xmlns="" id="{8F4CACCF-DF59-40E0-8B22-3CC88D955C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59172" y="493020"/>
            <a:ext cx="9647759" cy="324000"/>
          </a:xfrm>
        </p:spPr>
        <p:txBody>
          <a:bodyPr lIns="0" tIns="0" rIns="0" bIns="0" anchor="ctr" anchorCtr="0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29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【</a:t>
            </a:r>
            <a:r>
              <a:rPr kumimoji="1" lang="ja-JP" altLang="en-US" dirty="0"/>
              <a:t>令和２年度要求額 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百万円（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百万円）</a:t>
            </a:r>
            <a:r>
              <a:rPr kumimoji="1" lang="en-US" altLang="ja-JP" dirty="0"/>
              <a:t>】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xmlns="" id="{EC97E369-E6B0-4356-818A-927158B52DA6}"/>
              </a:ext>
            </a:extLst>
          </p:cNvPr>
          <p:cNvCxnSpPr/>
          <p:nvPr userDrawn="1"/>
        </p:nvCxnSpPr>
        <p:spPr>
          <a:xfrm>
            <a:off x="161925" y="2681570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37">
            <a:extLst>
              <a:ext uri="{FF2B5EF4-FFF2-40B4-BE49-F238E27FC236}">
                <a16:creationId xmlns:a16="http://schemas.microsoft.com/office/drawing/2014/main" xmlns="" id="{05AEDB54-2F1F-4D55-B5C5-B02A1E6CADA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07116" y="2681570"/>
            <a:ext cx="4522771" cy="4140000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図・写真等を交えつつ、このスペースに納まるよう記述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xmlns="" id="{93ABC200-7A3B-4D6E-9A7A-DD056E784D0D}"/>
              </a:ext>
            </a:extLst>
          </p:cNvPr>
          <p:cNvCxnSpPr/>
          <p:nvPr userDrawn="1"/>
        </p:nvCxnSpPr>
        <p:spPr>
          <a:xfrm>
            <a:off x="5993888" y="2681570"/>
            <a:ext cx="4536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xmlns="" id="{9DABB4ED-B7E1-4C29-AC71-063748A973FB}"/>
              </a:ext>
            </a:extLst>
          </p:cNvPr>
          <p:cNvSpPr txBox="1"/>
          <p:nvPr userDrawn="1"/>
        </p:nvSpPr>
        <p:spPr>
          <a:xfrm>
            <a:off x="436256" y="6302538"/>
            <a:ext cx="972000" cy="25200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 defTabSz="179388"/>
            <a:r>
              <a:rPr lang="ja-JP" altLang="en-US" sz="1295" dirty="0">
                <a:solidFill>
                  <a:prstClr val="black"/>
                </a:solidFill>
              </a:rPr>
              <a:t>■　　　　　　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xmlns="" id="{B52C3A3B-D331-4FA9-B49C-4CE55D8902BF}"/>
              </a:ext>
            </a:extLst>
          </p:cNvPr>
          <p:cNvSpPr txBox="1"/>
          <p:nvPr userDrawn="1"/>
        </p:nvSpPr>
        <p:spPr>
          <a:xfrm>
            <a:off x="159173" y="5637164"/>
            <a:ext cx="5600215" cy="288000"/>
          </a:xfrm>
          <a:prstGeom prst="rect">
            <a:avLst/>
          </a:prstGeom>
          <a:noFill/>
        </p:spPr>
        <p:txBody>
          <a:bodyPr wrap="square" lIns="0" tIns="0" bIns="72000" rtlCol="0" anchor="b" anchorCtr="0">
            <a:noAutofit/>
          </a:bodyPr>
          <a:lstStyle/>
          <a:p>
            <a:r>
              <a:rPr lang="en-US" altLang="ja-JP" sz="1511" b="1" dirty="0">
                <a:solidFill>
                  <a:srgbClr val="00584E"/>
                </a:solidFill>
              </a:rPr>
              <a:t>3. </a:t>
            </a:r>
            <a:r>
              <a:rPr lang="ja-JP" altLang="en-US" sz="1511" b="1" dirty="0">
                <a:solidFill>
                  <a:srgbClr val="00584E"/>
                </a:solidFill>
              </a:rPr>
              <a:t>事業スキーム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xmlns="" id="{E1BEDD27-520F-4457-AAA7-263233F32CAB}"/>
              </a:ext>
            </a:extLst>
          </p:cNvPr>
          <p:cNvCxnSpPr/>
          <p:nvPr userDrawn="1"/>
        </p:nvCxnSpPr>
        <p:spPr>
          <a:xfrm>
            <a:off x="179388" y="5925164"/>
            <a:ext cx="5580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グラフィックス 4">
            <a:extLst>
              <a:ext uri="{FF2B5EF4-FFF2-40B4-BE49-F238E27FC236}">
                <a16:creationId xmlns:a16="http://schemas.microsoft.com/office/drawing/2014/main" xmlns="" id="{716B933F-57EE-4D45-A154-8C5C4C4E1984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1924" y="890697"/>
            <a:ext cx="10367961" cy="360000"/>
          </a:xfrm>
          <a:prstGeom prst="rect">
            <a:avLst/>
          </a:prstGeom>
          <a:ln>
            <a:noFill/>
          </a:ln>
        </p:spPr>
      </p:pic>
      <p:sp>
        <p:nvSpPr>
          <p:cNvPr id="38" name="テキスト プレースホルダー 36">
            <a:extLst>
              <a:ext uri="{FF2B5EF4-FFF2-40B4-BE49-F238E27FC236}">
                <a16:creationId xmlns:a16="http://schemas.microsoft.com/office/drawing/2014/main" xmlns="" id="{5A2EDDF3-3029-44F5-ADC4-AAC9B3CDA9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1925" y="890696"/>
            <a:ext cx="10349461" cy="360000"/>
          </a:xfrm>
        </p:spPr>
        <p:txBody>
          <a:bodyPr lIns="108000" tIns="36000" rIns="108000" bIns="0" anchor="ctr">
            <a:noAutofit/>
          </a:bodyPr>
          <a:lstStyle>
            <a:lvl1pPr marL="0" indent="0" algn="l">
              <a:buNone/>
              <a:defRPr sz="140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事業のポイントを簡潔に記載</a:t>
            </a:r>
          </a:p>
        </p:txBody>
      </p:sp>
      <p:pic>
        <p:nvPicPr>
          <p:cNvPr id="8" name="Picture 11" descr="ç°å¢ç">
            <a:extLst>
              <a:ext uri="{FF2B5EF4-FFF2-40B4-BE49-F238E27FC236}">
                <a16:creationId xmlns:a16="http://schemas.microsoft.com/office/drawing/2014/main" xmlns="" id="{E4524634-FD36-4E22-9D09-12B514CD19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6931" y="146434"/>
            <a:ext cx="725709" cy="74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プレースホルダー 36">
            <a:extLst>
              <a:ext uri="{FF2B5EF4-FFF2-40B4-BE49-F238E27FC236}">
                <a16:creationId xmlns:a16="http://schemas.microsoft.com/office/drawing/2014/main" xmlns="" id="{9B97E414-CE64-463C-8703-5E74B265F9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59117" y="2395810"/>
            <a:ext cx="4248000" cy="288000"/>
          </a:xfrm>
        </p:spPr>
        <p:txBody>
          <a:bodyPr lIns="0" tIns="0" rIns="0" bIns="72000" anchor="b" anchorCtr="0">
            <a:normAutofit/>
          </a:bodyPr>
          <a:lstStyle>
            <a:lvl1pPr marL="0" indent="0" algn="l">
              <a:buNone/>
              <a:defRPr sz="151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 dirty="0"/>
              <a:t>補助対象、支援対象の例、事業イメージ </a:t>
            </a:r>
            <a:r>
              <a:rPr kumimoji="1" lang="en-US" altLang="ja-JP" dirty="0"/>
              <a:t>etc.</a:t>
            </a:r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xmlns="" id="{44AB8DD7-62C0-4DA8-85A3-8FFC2554F26A}"/>
              </a:ext>
            </a:extLst>
          </p:cNvPr>
          <p:cNvSpPr txBox="1"/>
          <p:nvPr userDrawn="1"/>
        </p:nvSpPr>
        <p:spPr>
          <a:xfrm>
            <a:off x="6007117" y="2395810"/>
            <a:ext cx="4500000" cy="288000"/>
          </a:xfrm>
          <a:prstGeom prst="rect">
            <a:avLst/>
          </a:prstGeom>
          <a:noFill/>
        </p:spPr>
        <p:txBody>
          <a:bodyPr wrap="square" lIns="0" tIns="0" bIns="72000" rtlCol="0" anchor="b" anchorCtr="0">
            <a:noAutofit/>
          </a:bodyPr>
          <a:lstStyle/>
          <a:p>
            <a:r>
              <a:rPr lang="en-US" altLang="ja-JP" sz="1511" b="1" dirty="0">
                <a:solidFill>
                  <a:srgbClr val="00584E"/>
                </a:solidFill>
              </a:rPr>
              <a:t>4. </a:t>
            </a:r>
          </a:p>
        </p:txBody>
      </p:sp>
      <p:sp>
        <p:nvSpPr>
          <p:cNvPr id="31" name="テキスト プレースホルダー 37">
            <a:extLst>
              <a:ext uri="{FF2B5EF4-FFF2-40B4-BE49-F238E27FC236}">
                <a16:creationId xmlns:a16="http://schemas.microsoft.com/office/drawing/2014/main" xmlns="" id="{8DAEC8DB-209D-4346-BBA0-580F33B624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4422" y="6302538"/>
            <a:ext cx="684000" cy="252000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選　　　 択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78392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xmlns="" id="{C4F33A39-73E7-49E0-BF4C-2CE0E2DB7091}"/>
              </a:ext>
            </a:extLst>
          </p:cNvPr>
          <p:cNvSpPr/>
          <p:nvPr userDrawn="1"/>
        </p:nvSpPr>
        <p:spPr>
          <a:xfrm>
            <a:off x="395906" y="395837"/>
            <a:ext cx="9900000" cy="6768000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600" dirty="0">
              <a:solidFill>
                <a:prstClr val="black"/>
              </a:solidFill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xmlns="" id="{763CBD03-2A6D-45D7-9768-1358FBBD1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554" y="3439579"/>
            <a:ext cx="1938704" cy="680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888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xmlns="" id="{A41B1502-2511-437B-8D13-C5707D9425E0}"/>
              </a:ext>
            </a:extLst>
          </p:cNvPr>
          <p:cNvSpPr/>
          <p:nvPr userDrawn="1"/>
        </p:nvSpPr>
        <p:spPr>
          <a:xfrm>
            <a:off x="395906" y="395837"/>
            <a:ext cx="9900000" cy="6768000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xmlns="" id="{6022BE2B-C94E-4EA1-8D5F-B6FF40A5C82B}"/>
              </a:ext>
            </a:extLst>
          </p:cNvPr>
          <p:cNvGrpSpPr/>
          <p:nvPr userDrawn="1"/>
        </p:nvGrpSpPr>
        <p:grpSpPr>
          <a:xfrm>
            <a:off x="1034510" y="2915837"/>
            <a:ext cx="8622792" cy="172800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xmlns="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xmlns="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xmlns="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4510" y="2915837"/>
            <a:ext cx="8640000" cy="172800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60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102"/>
              </a:spcBef>
              <a:buFontTx/>
            </a:pPr>
            <a:r>
              <a:rPr kumimoji="1" lang="ja-JP" altLang="en-US" dirty="0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F65B5CD1-16BF-4814-9E5A-19B044B6FB5E}"/>
              </a:ext>
            </a:extLst>
          </p:cNvPr>
          <p:cNvSpPr txBox="1"/>
          <p:nvPr userDrawn="1"/>
        </p:nvSpPr>
        <p:spPr>
          <a:xfrm>
            <a:off x="10187813" y="7055675"/>
            <a:ext cx="360000" cy="360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4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6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5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xmlns="" id="{73E2C914-D6BF-434B-B748-5B031C7A75D4}"/>
              </a:ext>
            </a:extLst>
          </p:cNvPr>
          <p:cNvGrpSpPr/>
          <p:nvPr userDrawn="1"/>
        </p:nvGrpSpPr>
        <p:grpSpPr>
          <a:xfrm>
            <a:off x="111919" y="216797"/>
            <a:ext cx="10424028" cy="795336"/>
            <a:chOff x="111919" y="216797"/>
            <a:chExt cx="10424028" cy="795336"/>
          </a:xfrm>
        </p:grpSpPr>
        <p:pic>
          <p:nvPicPr>
            <p:cNvPr id="18" name="Picture 11" descr="ç°å¢ç">
              <a:extLst>
                <a:ext uri="{FF2B5EF4-FFF2-40B4-BE49-F238E27FC236}">
                  <a16:creationId xmlns:a16="http://schemas.microsoft.com/office/drawing/2014/main" xmlns="" id="{4DD819AC-A446-46A2-9201-D9B1AB528E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xmlns="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xmlns="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xmlns="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xmlns="" id="{665A837A-D774-4985-B30F-35B13836C960}"/>
              </a:ext>
            </a:extLst>
          </p:cNvPr>
          <p:cNvSpPr/>
          <p:nvPr userDrawn="1"/>
        </p:nvSpPr>
        <p:spPr>
          <a:xfrm>
            <a:off x="1078065" y="1786421"/>
            <a:ext cx="0" cy="5040000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xmlns="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078065" y="1786421"/>
            <a:ext cx="8640000" cy="5040000"/>
          </a:xfrm>
          <a:prstGeom prst="rect">
            <a:avLst/>
          </a:prstGeom>
        </p:spPr>
        <p:txBody>
          <a:bodyPr lIns="360000" tIns="0" rIns="0" bIns="0"/>
          <a:lstStyle>
            <a:lvl1pPr marL="742950" indent="-7429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40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5DFA1F2F-14B9-4F01-A5B6-2EF2AFAA50B7}"/>
              </a:ext>
            </a:extLst>
          </p:cNvPr>
          <p:cNvSpPr txBox="1"/>
          <p:nvPr userDrawn="1"/>
        </p:nvSpPr>
        <p:spPr>
          <a:xfrm>
            <a:off x="10187813" y="7055675"/>
            <a:ext cx="360000" cy="360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4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6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xmlns="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61926" y="284266"/>
            <a:ext cx="9288000" cy="648000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</p:spTree>
    <p:extLst>
      <p:ext uri="{BB962C8B-B14F-4D97-AF65-F5344CB8AC3E}">
        <p14:creationId xmlns:p14="http://schemas.microsoft.com/office/powerpoint/2010/main" val="39155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xmlns="" id="{84E94A25-457B-4C69-BCBB-B6E75CF3EAE9}"/>
              </a:ext>
            </a:extLst>
          </p:cNvPr>
          <p:cNvGrpSpPr/>
          <p:nvPr userDrawn="1"/>
        </p:nvGrpSpPr>
        <p:grpSpPr>
          <a:xfrm>
            <a:off x="111919" y="216797"/>
            <a:ext cx="10424028" cy="795336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xmlns="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xmlns="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xmlns="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xmlns="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61925" y="284266"/>
            <a:ext cx="9288000" cy="648000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xmlns="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61925" y="1110920"/>
            <a:ext cx="10367963" cy="63494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85750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20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xmlns="" id="{7520773C-E087-4FC7-A90E-8421A85140B2}"/>
              </a:ext>
            </a:extLst>
          </p:cNvPr>
          <p:cNvSpPr txBox="1"/>
          <p:nvPr userDrawn="1"/>
        </p:nvSpPr>
        <p:spPr>
          <a:xfrm>
            <a:off x="10187813" y="7055675"/>
            <a:ext cx="360000" cy="360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B2709E4E-C182-489B-BFCE-BA0824DB56BE}" type="slidenum">
              <a:rPr kumimoji="1" lang="ja-JP" altLang="en-US" sz="24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‹#›</a:t>
            </a:fld>
            <a:endParaRPr kumimoji="1" lang="ja-JP" altLang="en-US" sz="16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66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xmlns="" id="{8FD50C7F-9ACA-4B30-8C3B-E73A326DFDE0}"/>
              </a:ext>
            </a:extLst>
          </p:cNvPr>
          <p:cNvSpPr txBox="1"/>
          <p:nvPr userDrawn="1"/>
        </p:nvSpPr>
        <p:spPr>
          <a:xfrm>
            <a:off x="10187813" y="7055675"/>
            <a:ext cx="360000" cy="360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4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6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xmlns="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61925" y="32266"/>
            <a:ext cx="9288000" cy="252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40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階層（例：表紙タイトル）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xmlns="" id="{6736CFC0-A6A1-408C-90D0-5F3C3EDABEFD}"/>
              </a:ext>
            </a:extLst>
          </p:cNvPr>
          <p:cNvGrpSpPr/>
          <p:nvPr userDrawn="1"/>
        </p:nvGrpSpPr>
        <p:grpSpPr>
          <a:xfrm>
            <a:off x="111919" y="216797"/>
            <a:ext cx="10424028" cy="795336"/>
            <a:chOff x="111919" y="216797"/>
            <a:chExt cx="10424028" cy="795336"/>
          </a:xfrm>
        </p:grpSpPr>
        <p:pic>
          <p:nvPicPr>
            <p:cNvPr id="15" name="Picture 11" descr="ç°å¢ç">
              <a:extLst>
                <a:ext uri="{FF2B5EF4-FFF2-40B4-BE49-F238E27FC236}">
                  <a16:creationId xmlns:a16="http://schemas.microsoft.com/office/drawing/2014/main" xmlns="" id="{2BF78C1F-895C-47B9-BFD6-D818DFB885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xmlns="" id="{4B2D3E9F-0217-41CA-A745-B0B8FBABC2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xmlns="" id="{90B7366C-0173-451D-B260-B9E47C44ACBC}"/>
                </a:ext>
              </a:extLst>
            </p:cNvPr>
            <p:cNvSpPr/>
            <p:nvPr userDrawn="1"/>
          </p:nvSpPr>
          <p:spPr>
            <a:xfrm>
              <a:off x="161925" y="536266"/>
              <a:ext cx="9961283" cy="396000"/>
            </a:xfrm>
            <a:custGeom>
              <a:avLst/>
              <a:gdLst>
                <a:gd name="connsiteX0" fmla="*/ 0 w 9946927"/>
                <a:gd name="connsiteY0" fmla="*/ 0 h 396000"/>
                <a:gd name="connsiteX1" fmla="*/ 9554213 w 9946927"/>
                <a:gd name="connsiteY1" fmla="*/ 0 h 396000"/>
                <a:gd name="connsiteX2" fmla="*/ 9575411 w 9946927"/>
                <a:gd name="connsiteY2" fmla="*/ 21375 h 396000"/>
                <a:gd name="connsiteX3" fmla="*/ 9946927 w 9946927"/>
                <a:gd name="connsiteY3" fmla="*/ 396000 h 396000"/>
                <a:gd name="connsiteX4" fmla="*/ 9942003 w 9946927"/>
                <a:gd name="connsiteY4" fmla="*/ 396000 h 396000"/>
                <a:gd name="connsiteX5" fmla="*/ 9848834 w 9946927"/>
                <a:gd name="connsiteY5" fmla="*/ 396000 h 396000"/>
                <a:gd name="connsiteX6" fmla="*/ 9549825 w 9946927"/>
                <a:gd name="connsiteY6" fmla="*/ 396000 h 396000"/>
                <a:gd name="connsiteX7" fmla="*/ 8927381 w 9946927"/>
                <a:gd name="connsiteY7" fmla="*/ 396000 h 396000"/>
                <a:gd name="connsiteX8" fmla="*/ 8458122 w 9946927"/>
                <a:gd name="connsiteY8" fmla="*/ 396000 h 396000"/>
                <a:gd name="connsiteX9" fmla="*/ 7863906 w 9946927"/>
                <a:gd name="connsiteY9" fmla="*/ 396000 h 396000"/>
                <a:gd name="connsiteX10" fmla="*/ 7130032 w 9946927"/>
                <a:gd name="connsiteY10" fmla="*/ 396000 h 396000"/>
                <a:gd name="connsiteX11" fmla="*/ 6241804 w 9946927"/>
                <a:gd name="connsiteY11" fmla="*/ 396000 h 396000"/>
                <a:gd name="connsiteX12" fmla="*/ 5184519 w 9946927"/>
                <a:gd name="connsiteY12" fmla="*/ 396000 h 396000"/>
                <a:gd name="connsiteX13" fmla="*/ 3943480 w 9946927"/>
                <a:gd name="connsiteY13" fmla="*/ 396000 h 396000"/>
                <a:gd name="connsiteX14" fmla="*/ 2503986 w 9946927"/>
                <a:gd name="connsiteY14" fmla="*/ 396000 h 396000"/>
                <a:gd name="connsiteX15" fmla="*/ 851339 w 9946927"/>
                <a:gd name="connsiteY15" fmla="*/ 396000 h 396000"/>
                <a:gd name="connsiteX16" fmla="*/ 777876 w 9946927"/>
                <a:gd name="connsiteY16" fmla="*/ 396000 h 396000"/>
                <a:gd name="connsiteX17" fmla="*/ 603403 w 9946927"/>
                <a:gd name="connsiteY17" fmla="*/ 396000 h 396000"/>
                <a:gd name="connsiteX18" fmla="*/ 263640 w 9946927"/>
                <a:gd name="connsiteY18" fmla="*/ 396000 h 396000"/>
                <a:gd name="connsiteX19" fmla="*/ 208715 w 9946927"/>
                <a:gd name="connsiteY19" fmla="*/ 396000 h 396000"/>
                <a:gd name="connsiteX20" fmla="*/ 0 w 9946927"/>
                <a:gd name="connsiteY20" fmla="*/ 198305 h 396000"/>
                <a:gd name="connsiteX21" fmla="*/ 0 w 9946927"/>
                <a:gd name="connsiteY21" fmla="*/ 29183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946927" h="396000">
                  <a:moveTo>
                    <a:pt x="0" y="0"/>
                  </a:moveTo>
                  <a:lnTo>
                    <a:pt x="9554213" y="0"/>
                  </a:lnTo>
                  <a:lnTo>
                    <a:pt x="9575411" y="21375"/>
                  </a:lnTo>
                  <a:cubicBezTo>
                    <a:pt x="9665779" y="112500"/>
                    <a:pt x="9786271" y="234000"/>
                    <a:pt x="9946927" y="396000"/>
                  </a:cubicBezTo>
                  <a:lnTo>
                    <a:pt x="9942003" y="396000"/>
                  </a:lnTo>
                  <a:lnTo>
                    <a:pt x="9848834" y="396000"/>
                  </a:lnTo>
                  <a:lnTo>
                    <a:pt x="9549825" y="396000"/>
                  </a:lnTo>
                  <a:lnTo>
                    <a:pt x="8927381" y="396000"/>
                  </a:lnTo>
                  <a:lnTo>
                    <a:pt x="8458122" y="396000"/>
                  </a:lnTo>
                  <a:lnTo>
                    <a:pt x="7863906" y="396000"/>
                  </a:lnTo>
                  <a:lnTo>
                    <a:pt x="7130032" y="396000"/>
                  </a:lnTo>
                  <a:lnTo>
                    <a:pt x="6241804" y="396000"/>
                  </a:lnTo>
                  <a:lnTo>
                    <a:pt x="5184519" y="396000"/>
                  </a:lnTo>
                  <a:lnTo>
                    <a:pt x="3943480" y="396000"/>
                  </a:lnTo>
                  <a:lnTo>
                    <a:pt x="2503986" y="396000"/>
                  </a:lnTo>
                  <a:lnTo>
                    <a:pt x="851339" y="396000"/>
                  </a:lnTo>
                  <a:lnTo>
                    <a:pt x="777876" y="396000"/>
                  </a:lnTo>
                  <a:lnTo>
                    <a:pt x="603403" y="396000"/>
                  </a:lnTo>
                  <a:lnTo>
                    <a:pt x="263640" y="396000"/>
                  </a:lnTo>
                  <a:lnTo>
                    <a:pt x="208715" y="396000"/>
                  </a:lnTo>
                  <a:cubicBezTo>
                    <a:pt x="208715" y="396000"/>
                    <a:pt x="208715" y="396000"/>
                    <a:pt x="0" y="198305"/>
                  </a:cubicBezTo>
                  <a:cubicBezTo>
                    <a:pt x="0" y="198305"/>
                    <a:pt x="0" y="198305"/>
                    <a:pt x="0" y="2918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xmlns="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xmlns="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xmlns="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61925" y="536266"/>
            <a:ext cx="9288000" cy="39600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xmlns="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61925" y="284266"/>
            <a:ext cx="9288000" cy="25200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階層（例：章タイトル）</a:t>
            </a:r>
          </a:p>
        </p:txBody>
      </p:sp>
      <p:sp>
        <p:nvSpPr>
          <p:cNvPr id="19" name="コンテンツ プレースホルダー 3">
            <a:extLst>
              <a:ext uri="{FF2B5EF4-FFF2-40B4-BE49-F238E27FC236}">
                <a16:creationId xmlns:a16="http://schemas.microsoft.com/office/drawing/2014/main" xmlns="" id="{EDF4FE31-3A07-443C-9CD8-C81650AD9D2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61925" y="1110920"/>
            <a:ext cx="10367963" cy="63494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85750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20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</p:spTree>
    <p:extLst>
      <p:ext uri="{BB962C8B-B14F-4D97-AF65-F5344CB8AC3E}">
        <p14:creationId xmlns:p14="http://schemas.microsoft.com/office/powerpoint/2010/main" val="403613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61925" y="189756"/>
            <a:ext cx="9720000" cy="324000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80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xmlns="" id="{217043BF-6B11-4540-B78A-D1AECDE4B04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61925" y="585756"/>
            <a:ext cx="10368000" cy="469905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 anchor="t" anchorCtr="0">
            <a:spAutoFit/>
          </a:bodyPr>
          <a:lstStyle>
            <a:lvl1pPr marL="190500" indent="-19050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n"/>
              <a:defRPr sz="14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リードリードリードリードリードリードリードリードリードリードリードリードリードリードリードリードリードリードリードリードリードリードリードリードリードリード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xmlns="" id="{9C3C82BE-DD9A-46A4-A9AA-9E36F501B193}"/>
              </a:ext>
            </a:extLst>
          </p:cNvPr>
          <p:cNvCxnSpPr>
            <a:cxnSpLocks/>
          </p:cNvCxnSpPr>
          <p:nvPr userDrawn="1"/>
        </p:nvCxnSpPr>
        <p:spPr>
          <a:xfrm flipH="1">
            <a:off x="179388" y="503388"/>
            <a:ext cx="10332000" cy="1036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1" descr="ç°å¢ç">
            <a:extLst>
              <a:ext uri="{FF2B5EF4-FFF2-40B4-BE49-F238E27FC236}">
                <a16:creationId xmlns:a16="http://schemas.microsoft.com/office/drawing/2014/main" xmlns="" id="{0CF6094D-B943-4965-A2F6-67DD6FF3FF5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139629" y="152064"/>
            <a:ext cx="397939" cy="32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E84D1288-0306-4500-A9D7-D150B7340281}"/>
              </a:ext>
            </a:extLst>
          </p:cNvPr>
          <p:cNvSpPr txBox="1"/>
          <p:nvPr userDrawn="1"/>
        </p:nvSpPr>
        <p:spPr>
          <a:xfrm>
            <a:off x="10187813" y="7055675"/>
            <a:ext cx="360000" cy="360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4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6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21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1925" y="189756"/>
            <a:ext cx="9612000" cy="324000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80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事業名を記入（○○省連携事業）</a:t>
            </a:r>
          </a:p>
        </p:txBody>
      </p:sp>
      <p:pic>
        <p:nvPicPr>
          <p:cNvPr id="11" name="グラフィックス 4">
            <a:extLst>
              <a:ext uri="{FF2B5EF4-FFF2-40B4-BE49-F238E27FC236}">
                <a16:creationId xmlns:a16="http://schemas.microsoft.com/office/drawing/2014/main" xmlns="" id="{3A88E330-170F-4EB6-B0EE-6B45EEBC0B9C}"/>
              </a:ext>
            </a:extLst>
          </p:cNvPr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61925" y="7020288"/>
            <a:ext cx="10367963" cy="360000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94A05131-CD38-4DAA-A727-2378740DE858}"/>
              </a:ext>
            </a:extLst>
          </p:cNvPr>
          <p:cNvSpPr txBox="1"/>
          <p:nvPr userDrawn="1"/>
        </p:nvSpPr>
        <p:spPr bwMode="white">
          <a:xfrm>
            <a:off x="170408" y="7020288"/>
            <a:ext cx="1164253" cy="360000"/>
          </a:xfrm>
          <a:prstGeom prst="rect">
            <a:avLst/>
          </a:prstGeom>
          <a:noFill/>
        </p:spPr>
        <p:txBody>
          <a:bodyPr wrap="square" lIns="108000" tIns="0" rIns="0" bIns="0" rtlCol="0" anchor="ctr">
            <a:no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xmlns="" id="{2BD77E91-C9FE-4338-9D09-008455B00AB5}"/>
              </a:ext>
            </a:extLst>
          </p:cNvPr>
          <p:cNvSpPr txBox="1"/>
          <p:nvPr userDrawn="1"/>
        </p:nvSpPr>
        <p:spPr>
          <a:xfrm>
            <a:off x="159173" y="2395810"/>
            <a:ext cx="5420215" cy="288000"/>
          </a:xfrm>
          <a:prstGeom prst="rect">
            <a:avLst/>
          </a:prstGeom>
          <a:noFill/>
        </p:spPr>
        <p:txBody>
          <a:bodyPr wrap="square" lIns="0" tIns="0" bIns="72000" rtlCol="0" anchor="b" anchorCtr="0">
            <a:noAutofit/>
          </a:bodyPr>
          <a:lstStyle/>
          <a:p>
            <a:r>
              <a:rPr lang="en-US" altLang="ja-JP" sz="151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lang="ja-JP" altLang="en-US" sz="151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</a:p>
        </p:txBody>
      </p:sp>
      <p:sp>
        <p:nvSpPr>
          <p:cNvPr id="17" name="テキスト プレースホルダー 37">
            <a:extLst>
              <a:ext uri="{FF2B5EF4-FFF2-40B4-BE49-F238E27FC236}">
                <a16:creationId xmlns:a16="http://schemas.microsoft.com/office/drawing/2014/main" xmlns="" id="{B025C42B-6C2E-46D5-B3BF-74CB50E22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28847" y="6016788"/>
            <a:ext cx="4320000" cy="25200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29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赤色の吹出しに示した選択肢の中から選択して記載</a:t>
            </a:r>
            <a:endParaRPr kumimoji="1" lang="en-US" altLang="ja-JP" dirty="0"/>
          </a:p>
        </p:txBody>
      </p:sp>
      <p:sp>
        <p:nvSpPr>
          <p:cNvPr id="18" name="テキスト プレースホルダー 37">
            <a:extLst>
              <a:ext uri="{FF2B5EF4-FFF2-40B4-BE49-F238E27FC236}">
                <a16:creationId xmlns:a16="http://schemas.microsoft.com/office/drawing/2014/main" xmlns="" id="{E3E103C1-FA4F-413B-B322-F7A71AB7D1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1925" y="2681570"/>
            <a:ext cx="5417463" cy="2840112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事業内容を説明</a:t>
            </a:r>
            <a:endParaRPr kumimoji="1" lang="en-US" altLang="ja-JP" dirty="0"/>
          </a:p>
        </p:txBody>
      </p:sp>
      <p:sp>
        <p:nvSpPr>
          <p:cNvPr id="19" name="テキスト プレースホルダー 37">
            <a:extLst>
              <a:ext uri="{FF2B5EF4-FFF2-40B4-BE49-F238E27FC236}">
                <a16:creationId xmlns:a16="http://schemas.microsoft.com/office/drawing/2014/main" xmlns="" id="{6F2F8E83-D6AE-4DFB-A6DE-B46846AD1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00696" y="1362747"/>
            <a:ext cx="9216000" cy="720000"/>
          </a:xfrm>
        </p:spPr>
        <p:txBody>
          <a:bodyPr lIns="108000" tIns="36000" rIns="0" bIns="0" anchor="t" anchorCtr="0">
            <a:noAutofit/>
          </a:bodyPr>
          <a:lstStyle>
            <a:lvl1pPr marL="246728" indent="-246728" algn="l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事業の目的を箇条書きで記載。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</a:p>
          <a:p>
            <a:pPr lvl="0"/>
            <a:endParaRPr kumimoji="1" lang="en-US" altLang="ja-JP" dirty="0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xmlns="" id="{575E979F-E9D2-4856-B687-9C1FF17E73ED}"/>
              </a:ext>
            </a:extLst>
          </p:cNvPr>
          <p:cNvCxnSpPr/>
          <p:nvPr userDrawn="1"/>
        </p:nvCxnSpPr>
        <p:spPr>
          <a:xfrm flipV="1">
            <a:off x="1300696" y="1362747"/>
            <a:ext cx="0" cy="72000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xmlns="" id="{7EAAD990-8616-4EFB-8C8F-39F44D2719A7}"/>
              </a:ext>
            </a:extLst>
          </p:cNvPr>
          <p:cNvSpPr txBox="1"/>
          <p:nvPr userDrawn="1"/>
        </p:nvSpPr>
        <p:spPr>
          <a:xfrm>
            <a:off x="161925" y="1542747"/>
            <a:ext cx="1138771" cy="360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altLang="ja-JP" sz="151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lang="ja-JP" altLang="en-US" sz="151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事業目的</a:t>
            </a:r>
          </a:p>
        </p:txBody>
      </p:sp>
      <p:sp>
        <p:nvSpPr>
          <p:cNvPr id="22" name="テキスト プレースホルダー 36">
            <a:extLst>
              <a:ext uri="{FF2B5EF4-FFF2-40B4-BE49-F238E27FC236}">
                <a16:creationId xmlns:a16="http://schemas.microsoft.com/office/drawing/2014/main" xmlns="" id="{6B374390-D51B-435B-BC83-E2B9C6EF2D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white">
          <a:xfrm>
            <a:off x="1220099" y="7020288"/>
            <a:ext cx="9288000" cy="360000"/>
          </a:xfrm>
        </p:spPr>
        <p:txBody>
          <a:bodyPr lIns="0" tIns="18000" rIns="108000" bIns="0" anchor="ctr">
            <a:noAutofit/>
          </a:bodyPr>
          <a:lstStyle>
            <a:lvl1pPr marL="0" indent="0" algn="l">
              <a:buNone/>
              <a:defRPr sz="12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問合せ先を記載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xmlns="" id="{3300BF32-8B86-43CF-9624-64796ABDAC3D}"/>
              </a:ext>
            </a:extLst>
          </p:cNvPr>
          <p:cNvSpPr txBox="1"/>
          <p:nvPr userDrawn="1"/>
        </p:nvSpPr>
        <p:spPr>
          <a:xfrm>
            <a:off x="436257" y="6016788"/>
            <a:ext cx="972000" cy="25200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29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■事業形態：</a:t>
            </a:r>
          </a:p>
        </p:txBody>
      </p:sp>
      <p:sp>
        <p:nvSpPr>
          <p:cNvPr id="24" name="テキスト プレースホルダー 37">
            <a:extLst>
              <a:ext uri="{FF2B5EF4-FFF2-40B4-BE49-F238E27FC236}">
                <a16:creationId xmlns:a16="http://schemas.microsoft.com/office/drawing/2014/main" xmlns="" id="{31F24937-C017-44CE-9CF8-846D2BCE72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28847" y="6302538"/>
            <a:ext cx="4320000" cy="25200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29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橙色の吹出しに示した選択肢の中から選択して記載</a:t>
            </a:r>
          </a:p>
        </p:txBody>
      </p:sp>
      <p:sp>
        <p:nvSpPr>
          <p:cNvPr id="25" name="テキスト プレースホルダー 37">
            <a:extLst>
              <a:ext uri="{FF2B5EF4-FFF2-40B4-BE49-F238E27FC236}">
                <a16:creationId xmlns:a16="http://schemas.microsoft.com/office/drawing/2014/main" xmlns="" id="{ABBEB580-4D48-42D5-8B77-AE5AFC4BFD2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28847" y="6588288"/>
            <a:ext cx="4320000" cy="25200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29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令和２年度～令和○年度（予定）　と記載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xmlns="" id="{0CA0E264-5881-41CB-8BC4-C831A2A4DFEB}"/>
              </a:ext>
            </a:extLst>
          </p:cNvPr>
          <p:cNvSpPr txBox="1"/>
          <p:nvPr userDrawn="1"/>
        </p:nvSpPr>
        <p:spPr>
          <a:xfrm>
            <a:off x="436257" y="6588288"/>
            <a:ext cx="972000" cy="25200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29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■実施期間：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xmlns="" id="{49DD02CD-CB82-437F-852D-57086C0391BD}"/>
              </a:ext>
            </a:extLst>
          </p:cNvPr>
          <p:cNvCxnSpPr>
            <a:cxnSpLocks/>
          </p:cNvCxnSpPr>
          <p:nvPr userDrawn="1"/>
        </p:nvCxnSpPr>
        <p:spPr>
          <a:xfrm flipH="1">
            <a:off x="159173" y="493020"/>
            <a:ext cx="10352215" cy="20736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プレースホルダー 37">
            <a:extLst>
              <a:ext uri="{FF2B5EF4-FFF2-40B4-BE49-F238E27FC236}">
                <a16:creationId xmlns:a16="http://schemas.microsoft.com/office/drawing/2014/main" xmlns="" id="{8F4CACCF-DF59-40E0-8B22-3CC88D955C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59172" y="493020"/>
            <a:ext cx="9647759" cy="324000"/>
          </a:xfrm>
        </p:spPr>
        <p:txBody>
          <a:bodyPr lIns="0" tIns="0" rIns="0" bIns="0" anchor="ctr" anchorCtr="0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29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【</a:t>
            </a:r>
            <a:r>
              <a:rPr kumimoji="1" lang="ja-JP" altLang="en-US" dirty="0"/>
              <a:t>令和２年度要求額 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百万円（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百万円）</a:t>
            </a:r>
            <a:r>
              <a:rPr kumimoji="1" lang="en-US" altLang="ja-JP" dirty="0"/>
              <a:t>】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xmlns="" id="{EC97E369-E6B0-4356-818A-927158B52DA6}"/>
              </a:ext>
            </a:extLst>
          </p:cNvPr>
          <p:cNvCxnSpPr/>
          <p:nvPr userDrawn="1"/>
        </p:nvCxnSpPr>
        <p:spPr>
          <a:xfrm>
            <a:off x="161925" y="2681570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37">
            <a:extLst>
              <a:ext uri="{FF2B5EF4-FFF2-40B4-BE49-F238E27FC236}">
                <a16:creationId xmlns:a16="http://schemas.microsoft.com/office/drawing/2014/main" xmlns="" id="{05AEDB54-2F1F-4D55-B5C5-B02A1E6CADA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07116" y="2681570"/>
            <a:ext cx="4522771" cy="4140000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図・写真等を交えつつ、このスペースに納まるよう記述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xmlns="" id="{93ABC200-7A3B-4D6E-9A7A-DD056E784D0D}"/>
              </a:ext>
            </a:extLst>
          </p:cNvPr>
          <p:cNvCxnSpPr/>
          <p:nvPr userDrawn="1"/>
        </p:nvCxnSpPr>
        <p:spPr>
          <a:xfrm>
            <a:off x="5993888" y="2681570"/>
            <a:ext cx="4536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xmlns="" id="{9DABB4ED-B7E1-4C29-AC71-063748A973FB}"/>
              </a:ext>
            </a:extLst>
          </p:cNvPr>
          <p:cNvSpPr txBox="1"/>
          <p:nvPr userDrawn="1"/>
        </p:nvSpPr>
        <p:spPr>
          <a:xfrm>
            <a:off x="436256" y="6302538"/>
            <a:ext cx="972000" cy="25200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 defTabSz="179388">
              <a:tabLst/>
            </a:pPr>
            <a:r>
              <a:rPr lang="ja-JP" altLang="en-US" sz="129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　　　　　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xmlns="" id="{B52C3A3B-D331-4FA9-B49C-4CE55D8902BF}"/>
              </a:ext>
            </a:extLst>
          </p:cNvPr>
          <p:cNvSpPr txBox="1"/>
          <p:nvPr userDrawn="1"/>
        </p:nvSpPr>
        <p:spPr>
          <a:xfrm>
            <a:off x="159173" y="5637164"/>
            <a:ext cx="5600215" cy="288000"/>
          </a:xfrm>
          <a:prstGeom prst="rect">
            <a:avLst/>
          </a:prstGeom>
          <a:noFill/>
        </p:spPr>
        <p:txBody>
          <a:bodyPr wrap="square" lIns="0" tIns="0" bIns="72000" rtlCol="0" anchor="b" anchorCtr="0">
            <a:noAutofit/>
          </a:bodyPr>
          <a:lstStyle/>
          <a:p>
            <a:r>
              <a:rPr lang="en-US" altLang="ja-JP" sz="151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lang="ja-JP" altLang="en-US" sz="151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事業スキーム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xmlns="" id="{E1BEDD27-520F-4457-AAA7-263233F32CAB}"/>
              </a:ext>
            </a:extLst>
          </p:cNvPr>
          <p:cNvCxnSpPr/>
          <p:nvPr userDrawn="1"/>
        </p:nvCxnSpPr>
        <p:spPr>
          <a:xfrm>
            <a:off x="179388" y="5925164"/>
            <a:ext cx="5580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グラフィックス 4">
            <a:extLst>
              <a:ext uri="{FF2B5EF4-FFF2-40B4-BE49-F238E27FC236}">
                <a16:creationId xmlns:a16="http://schemas.microsoft.com/office/drawing/2014/main" xmlns="" id="{716B933F-57EE-4D45-A154-8C5C4C4E1984}"/>
              </a:ext>
            </a:extLst>
          </p:cNvPr>
          <p:cNvPicPr>
            <a:picLocks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61924" y="890697"/>
            <a:ext cx="10367961" cy="360000"/>
          </a:xfrm>
          <a:prstGeom prst="rect">
            <a:avLst/>
          </a:prstGeom>
          <a:ln>
            <a:noFill/>
          </a:ln>
        </p:spPr>
      </p:pic>
      <p:sp>
        <p:nvSpPr>
          <p:cNvPr id="38" name="テキスト プレースホルダー 36">
            <a:extLst>
              <a:ext uri="{FF2B5EF4-FFF2-40B4-BE49-F238E27FC236}">
                <a16:creationId xmlns:a16="http://schemas.microsoft.com/office/drawing/2014/main" xmlns="" id="{5A2EDDF3-3029-44F5-ADC4-AAC9B3CDA9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1925" y="890696"/>
            <a:ext cx="10349461" cy="360000"/>
          </a:xfrm>
        </p:spPr>
        <p:txBody>
          <a:bodyPr lIns="108000" tIns="36000" rIns="108000" bIns="0" anchor="ctr">
            <a:noAutofit/>
          </a:bodyPr>
          <a:lstStyle>
            <a:lvl1pPr marL="0" indent="0" algn="l">
              <a:buNone/>
              <a:defRPr sz="140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事業のポイントを簡潔に記載</a:t>
            </a:r>
          </a:p>
        </p:txBody>
      </p:sp>
      <p:pic>
        <p:nvPicPr>
          <p:cNvPr id="8" name="Picture 11" descr="ç°å¢ç">
            <a:extLst>
              <a:ext uri="{FF2B5EF4-FFF2-40B4-BE49-F238E27FC236}">
                <a16:creationId xmlns:a16="http://schemas.microsoft.com/office/drawing/2014/main" xmlns="" id="{E4524634-FD36-4E22-9D09-12B514CD19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06931" y="146434"/>
            <a:ext cx="725709" cy="74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プレースホルダー 36">
            <a:extLst>
              <a:ext uri="{FF2B5EF4-FFF2-40B4-BE49-F238E27FC236}">
                <a16:creationId xmlns:a16="http://schemas.microsoft.com/office/drawing/2014/main" xmlns="" id="{9B97E414-CE64-463C-8703-5E74B265F9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59117" y="2395810"/>
            <a:ext cx="4248000" cy="288000"/>
          </a:xfrm>
        </p:spPr>
        <p:txBody>
          <a:bodyPr lIns="0" tIns="0" rIns="0" bIns="72000" anchor="b" anchorCtr="0">
            <a:normAutofit/>
          </a:bodyPr>
          <a:lstStyle>
            <a:lvl1pPr marL="0" indent="0" algn="l">
              <a:buNone/>
              <a:defRPr sz="151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 dirty="0"/>
              <a:t>補助対象、支援対象の例、事業イメージ </a:t>
            </a:r>
            <a:r>
              <a:rPr kumimoji="1" lang="en-US" altLang="ja-JP" dirty="0"/>
              <a:t>etc.</a:t>
            </a:r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xmlns="" id="{44AB8DD7-62C0-4DA8-85A3-8FFC2554F26A}"/>
              </a:ext>
            </a:extLst>
          </p:cNvPr>
          <p:cNvSpPr txBox="1"/>
          <p:nvPr userDrawn="1"/>
        </p:nvSpPr>
        <p:spPr>
          <a:xfrm>
            <a:off x="6007117" y="2395810"/>
            <a:ext cx="4500000" cy="288000"/>
          </a:xfrm>
          <a:prstGeom prst="rect">
            <a:avLst/>
          </a:prstGeom>
          <a:noFill/>
        </p:spPr>
        <p:txBody>
          <a:bodyPr wrap="square" lIns="0" tIns="0" bIns="72000" rtlCol="0" anchor="b" anchorCtr="0">
            <a:noAutofit/>
          </a:bodyPr>
          <a:lstStyle/>
          <a:p>
            <a:pPr algn="l"/>
            <a:r>
              <a:rPr lang="en-US" altLang="ja-JP" sz="151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 </a:t>
            </a:r>
          </a:p>
        </p:txBody>
      </p:sp>
      <p:sp>
        <p:nvSpPr>
          <p:cNvPr id="31" name="テキスト プレースホルダー 37">
            <a:extLst>
              <a:ext uri="{FF2B5EF4-FFF2-40B4-BE49-F238E27FC236}">
                <a16:creationId xmlns:a16="http://schemas.microsoft.com/office/drawing/2014/main" xmlns="" id="{8DAEC8DB-209D-4346-BBA0-580F33B624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4422" y="6302538"/>
            <a:ext cx="684000" cy="252000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選　　　 択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4040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xmlns="" id="{C4F33A39-73E7-49E0-BF4C-2CE0E2DB7091}"/>
              </a:ext>
            </a:extLst>
          </p:cNvPr>
          <p:cNvSpPr/>
          <p:nvPr userDrawn="1"/>
        </p:nvSpPr>
        <p:spPr>
          <a:xfrm>
            <a:off x="395906" y="395837"/>
            <a:ext cx="9900000" cy="6768000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xmlns="" id="{763CBD03-2A6D-45D7-9768-1358FBBD1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76554" y="3439579"/>
            <a:ext cx="1938704" cy="680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43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xmlns="" id="{C4F33A39-73E7-49E0-BF4C-2CE0E2DB7091}"/>
              </a:ext>
            </a:extLst>
          </p:cNvPr>
          <p:cNvSpPr/>
          <p:nvPr userDrawn="1"/>
        </p:nvSpPr>
        <p:spPr>
          <a:xfrm>
            <a:off x="395906" y="395837"/>
            <a:ext cx="9900000" cy="6768000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600" dirty="0">
              <a:solidFill>
                <a:prstClr val="black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xmlns="" id="{6F38512C-2C72-40C3-B679-1FEABC48B48C}"/>
              </a:ext>
            </a:extLst>
          </p:cNvPr>
          <p:cNvGrpSpPr/>
          <p:nvPr userDrawn="1"/>
        </p:nvGrpSpPr>
        <p:grpSpPr>
          <a:xfrm>
            <a:off x="2456520" y="6300053"/>
            <a:ext cx="5875085" cy="700377"/>
            <a:chOff x="2456520" y="6387031"/>
            <a:chExt cx="5875085" cy="700377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xmlns="" id="{48EFA85C-A46F-4AC1-8E75-830689451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25425" t="26413" r="27381" b="26835"/>
            <a:stretch/>
          </p:blipFill>
          <p:spPr>
            <a:xfrm>
              <a:off x="4927824" y="6387031"/>
              <a:ext cx="991169" cy="700377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xmlns="" id="{9F5C018F-8455-43E6-B9B6-228E8AD043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106890" y="6463627"/>
              <a:ext cx="614647" cy="526500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xmlns="" id="{34A081C5-EF14-4467-B19D-E35B6B3CBA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2456520" y="6498254"/>
              <a:ext cx="946944" cy="53632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xmlns="" id="{353D9AAD-EE32-457B-B8B4-29FF67E0F4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3635177" y="6432722"/>
              <a:ext cx="1292647" cy="641986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xmlns="" id="{E3FD0292-C091-43A1-9252-D1D0C6352D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044047" y="6463627"/>
              <a:ext cx="1287558" cy="494981"/>
            </a:xfrm>
            <a:prstGeom prst="rect">
              <a:avLst/>
            </a:prstGeom>
          </p:spPr>
        </p:pic>
      </p:grpSp>
      <p:pic>
        <p:nvPicPr>
          <p:cNvPr id="14" name="Picture 2">
            <a:extLst>
              <a:ext uri="{FF2B5EF4-FFF2-40B4-BE49-F238E27FC236}">
                <a16:creationId xmlns:a16="http://schemas.microsoft.com/office/drawing/2014/main" xmlns="" id="{76484A44-3003-4277-9737-236918E2A0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825" y="1499033"/>
            <a:ext cx="1938704" cy="680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xmlns="" id="{69427F34-BDBE-48D8-A7F4-1EE85CF4440A}"/>
              </a:ext>
            </a:extLst>
          </p:cNvPr>
          <p:cNvGrpSpPr/>
          <p:nvPr userDrawn="1"/>
        </p:nvGrpSpPr>
        <p:grpSpPr>
          <a:xfrm>
            <a:off x="1034510" y="2991837"/>
            <a:ext cx="8622792" cy="1007999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xmlns="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xmlns="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xmlns="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4510" y="2991837"/>
            <a:ext cx="8640000" cy="100800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60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102"/>
              </a:spcBef>
              <a:buFontTx/>
            </a:pPr>
            <a:r>
              <a:rPr kumimoji="1" lang="ja-JP" altLang="en-US" dirty="0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xmlns="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034510" y="4148806"/>
            <a:ext cx="8640000" cy="432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200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xmlns="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554510" y="5436053"/>
            <a:ext cx="3600000" cy="288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xmlns="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554510" y="5724053"/>
            <a:ext cx="3600000" cy="288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3470092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xmlns="" id="{3A91721A-3382-431C-8B68-27C1CFB9E62E}"/>
              </a:ext>
            </a:extLst>
          </p:cNvPr>
          <p:cNvGrpSpPr/>
          <p:nvPr userDrawn="1"/>
        </p:nvGrpSpPr>
        <p:grpSpPr>
          <a:xfrm>
            <a:off x="161772" y="1042609"/>
            <a:ext cx="10368269" cy="6337679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xmlns="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xmlns="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xmlns="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xmlns="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xmlns="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xmlns="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xmlns="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xmlns="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xmlns="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xmlns="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xmlns="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xmlns="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xmlns="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xmlns="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xmlns="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xmlns="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xmlns="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xmlns="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xmlns="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xmlns="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xmlns="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xmlns="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xmlns="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xmlns="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xmlns="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xmlns="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xmlns="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xmlns="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xmlns="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xmlns="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xmlns="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xmlns="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xmlns="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xmlns="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xmlns="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xmlns="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xmlns="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xmlns="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xmlns="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xmlns="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xmlns="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xmlns="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xmlns="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xmlns="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xmlns="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xmlns="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xmlns="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xmlns="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xmlns="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xmlns="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xmlns="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xmlns="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xmlns="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xmlns="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xmlns="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xmlns="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xmlns="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xmlns="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xmlns="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xmlns="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xmlns="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xmlns="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xmlns="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xmlns="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xmlns="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xmlns="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xmlns="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xmlns="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xmlns="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xmlns="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xmlns="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xmlns="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xmlns="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xmlns="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xmlns="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xmlns="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xmlns="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xmlns="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xmlns="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xmlns="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xmlns="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xmlns="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xmlns="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xmlns="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xmlns="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xmlns="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xmlns="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xmlns="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xmlns="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xmlns="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xmlns="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xmlns="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xmlns="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xmlns="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xmlns="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xmlns="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xmlns="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xmlns="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xmlns="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xmlns="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xmlns="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xmlns="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xmlns="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xmlns="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xmlns="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xmlns="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xmlns="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xmlns="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xmlns="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xmlns="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xmlns="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xmlns="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xmlns="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xmlns="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xmlns="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xmlns="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xmlns="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xmlns="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xmlns="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xmlns="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xmlns="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060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2" r:id="rId3"/>
    <p:sldLayoutId id="2147483651" r:id="rId4"/>
    <p:sldLayoutId id="2147483650" r:id="rId5"/>
    <p:sldLayoutId id="2147483655" r:id="rId6"/>
    <p:sldLayoutId id="2147483656" r:id="rId7"/>
    <p:sldLayoutId id="2147483653" r:id="rId8"/>
  </p:sldLayoutIdLst>
  <p:txStyles>
    <p:titleStyle>
      <a:lvl1pPr algn="ctr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1007943" rtl="0" eaLnBrk="1" latinLnBrk="0" hangingPunct="1">
        <a:lnSpc>
          <a:spcPct val="90000"/>
        </a:lnSpc>
        <a:spcBef>
          <a:spcPts val="1102"/>
        </a:spcBef>
        <a:buFontTx/>
        <a:buNone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 userDrawn="1">
          <p15:clr>
            <a:srgbClr val="F26B43"/>
          </p15:clr>
        </p15:guide>
        <p15:guide id="2" orient="horz" pos="2381" userDrawn="1">
          <p15:clr>
            <a:srgbClr val="F26B43"/>
          </p15:clr>
        </p15:guide>
        <p15:guide id="3" orient="horz" pos="22" userDrawn="1">
          <p15:clr>
            <a:srgbClr val="F26B43"/>
          </p15:clr>
        </p15:guide>
        <p15:guide id="4" orient="horz" pos="4649" userDrawn="1">
          <p15:clr>
            <a:srgbClr val="F26B43"/>
          </p15:clr>
        </p15:guide>
        <p15:guide id="5" pos="6633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7" orient="horz" pos="70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xmlns="" id="{3A91721A-3382-431C-8B68-27C1CFB9E62E}"/>
              </a:ext>
            </a:extLst>
          </p:cNvPr>
          <p:cNvGrpSpPr/>
          <p:nvPr userDrawn="1"/>
        </p:nvGrpSpPr>
        <p:grpSpPr>
          <a:xfrm>
            <a:off x="161772" y="1042609"/>
            <a:ext cx="10368269" cy="6337679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xmlns="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xmlns="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xmlns="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xmlns="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xmlns="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xmlns="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xmlns="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xmlns="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xmlns="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xmlns="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xmlns="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xmlns="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xmlns="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xmlns="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xmlns="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xmlns="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xmlns="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xmlns="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xmlns="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xmlns="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xmlns="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xmlns="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xmlns="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xmlns="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xmlns="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xmlns="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xmlns="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xmlns="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xmlns="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xmlns="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xmlns="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xmlns="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xmlns="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xmlns="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xmlns="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xmlns="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xmlns="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xmlns="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xmlns="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xmlns="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xmlns="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xmlns="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xmlns="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xmlns="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xmlns="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xmlns="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xmlns="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xmlns="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xmlns="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xmlns="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xmlns="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xmlns="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xmlns="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xmlns="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xmlns="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xmlns="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xmlns="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xmlns="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xmlns="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xmlns="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xmlns="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xmlns="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xmlns="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xmlns="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xmlns="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xmlns="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xmlns="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xmlns="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xmlns="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xmlns="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xmlns="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xmlns="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xmlns="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xmlns="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xmlns="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xmlns="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xmlns="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xmlns="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xmlns="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xmlns="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xmlns="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xmlns="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xmlns="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xmlns="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xmlns="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xmlns="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xmlns="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xmlns="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xmlns="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xmlns="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xmlns="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xmlns="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xmlns="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xmlns="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xmlns="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xmlns="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xmlns="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xmlns="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xmlns="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xmlns="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xmlns="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xmlns="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xmlns="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xmlns="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xmlns="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xmlns="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xmlns="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xmlns="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xmlns="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xmlns="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xmlns="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xmlns="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xmlns="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xmlns="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xmlns="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xmlns="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xmlns="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xmlns="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xmlns="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xmlns="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xmlns="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4151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p:txStyles>
    <p:titleStyle>
      <a:lvl1pPr algn="ctr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1007943" rtl="0" eaLnBrk="1" latinLnBrk="0" hangingPunct="1">
        <a:lnSpc>
          <a:spcPct val="90000"/>
        </a:lnSpc>
        <a:spcBef>
          <a:spcPts val="1102"/>
        </a:spcBef>
        <a:buFontTx/>
        <a:buNone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>
          <p15:clr>
            <a:srgbClr val="F26B43"/>
          </p15:clr>
        </p15:guide>
        <p15:guide id="2" orient="horz" pos="2381">
          <p15:clr>
            <a:srgbClr val="F26B43"/>
          </p15:clr>
        </p15:guide>
        <p15:guide id="3" orient="horz" pos="22">
          <p15:clr>
            <a:srgbClr val="F26B43"/>
          </p15:clr>
        </p15:guide>
        <p15:guide id="4" orient="horz" pos="4649">
          <p15:clr>
            <a:srgbClr val="F26B43"/>
          </p15:clr>
        </p15:guide>
        <p15:guide id="5" pos="6633">
          <p15:clr>
            <a:srgbClr val="F26B43"/>
          </p15:clr>
        </p15:guide>
        <p15:guide id="6" pos="102">
          <p15:clr>
            <a:srgbClr val="F26B43"/>
          </p15:clr>
        </p15:guide>
        <p15:guide id="7" orient="horz" pos="70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.pn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SBT</a:t>
            </a:r>
            <a:r>
              <a:rPr lang="ja-JP" altLang="en-US" dirty="0" smtClean="0"/>
              <a:t>（</a:t>
            </a:r>
            <a:r>
              <a:rPr lang="en-US" altLang="ja-JP" dirty="0" smtClean="0"/>
              <a:t>Science Based Targets</a:t>
            </a:r>
            <a:r>
              <a:rPr lang="ja-JP" altLang="en-US" dirty="0" smtClean="0"/>
              <a:t>）とは？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2"/>
          </p:nvPr>
        </p:nvSpPr>
        <p:spPr>
          <a:xfrm>
            <a:off x="161925" y="1110920"/>
            <a:ext cx="10367963" cy="1250494"/>
          </a:xfrm>
        </p:spPr>
        <p:txBody>
          <a:bodyPr/>
          <a:lstStyle/>
          <a:p>
            <a:r>
              <a:rPr lang="ja-JP" altLang="en-US" b="1" dirty="0" smtClean="0">
                <a:solidFill>
                  <a:srgbClr val="FF0000"/>
                </a:solidFill>
              </a:rPr>
              <a:t>パリ協定（世界の気温上昇を産業革命前より</a:t>
            </a:r>
            <a:r>
              <a:rPr lang="en-US" altLang="ja-JP" b="1" dirty="0" smtClean="0">
                <a:solidFill>
                  <a:srgbClr val="FF0000"/>
                </a:solidFill>
              </a:rPr>
              <a:t>2</a:t>
            </a:r>
            <a:r>
              <a:rPr lang="ja-JP" altLang="en-US" b="1" dirty="0" smtClean="0">
                <a:solidFill>
                  <a:srgbClr val="FF0000"/>
                </a:solidFill>
              </a:rPr>
              <a:t>℃を十分に下回る水準（</a:t>
            </a:r>
            <a:r>
              <a:rPr lang="en-US" altLang="ja-JP" b="1" dirty="0" smtClean="0">
                <a:solidFill>
                  <a:srgbClr val="FF0000"/>
                </a:solidFill>
              </a:rPr>
              <a:t>Well</a:t>
            </a:r>
            <a:r>
              <a:rPr lang="ja-JP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</a:rPr>
              <a:t>Below</a:t>
            </a:r>
            <a:r>
              <a:rPr lang="ja-JP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</a:rPr>
              <a:t>2</a:t>
            </a:r>
            <a:r>
              <a:rPr lang="ja-JP" altLang="en-US" b="1" dirty="0" smtClean="0">
                <a:solidFill>
                  <a:srgbClr val="FF0000"/>
                </a:solidFill>
              </a:rPr>
              <a:t>℃：</a:t>
            </a:r>
            <a:r>
              <a:rPr lang="en-US" altLang="ja-JP" b="1" dirty="0" smtClean="0">
                <a:solidFill>
                  <a:srgbClr val="FF0000"/>
                </a:solidFill>
              </a:rPr>
              <a:t>WB2</a:t>
            </a:r>
            <a:r>
              <a:rPr lang="ja-JP" altLang="en-US" b="1" dirty="0" smtClean="0">
                <a:solidFill>
                  <a:srgbClr val="FF0000"/>
                </a:solidFill>
              </a:rPr>
              <a:t>℃）に抑え、また</a:t>
            </a:r>
            <a:r>
              <a:rPr lang="en-US" altLang="ja-JP" b="1" dirty="0" smtClean="0">
                <a:solidFill>
                  <a:srgbClr val="FF0000"/>
                </a:solidFill>
              </a:rPr>
              <a:t>1.5</a:t>
            </a:r>
            <a:r>
              <a:rPr lang="ja-JP" altLang="en-US" b="1" dirty="0" smtClean="0">
                <a:solidFill>
                  <a:srgbClr val="FF0000"/>
                </a:solidFill>
              </a:rPr>
              <a:t>℃に抑えることを目指すもの）</a:t>
            </a:r>
            <a:r>
              <a:rPr lang="ja-JP" altLang="en-US" dirty="0" smtClean="0"/>
              <a:t>が求める水準と整合した、</a:t>
            </a:r>
            <a:r>
              <a:rPr lang="en-US" altLang="ja-JP" dirty="0" smtClean="0"/>
              <a:t>5</a:t>
            </a:r>
            <a:r>
              <a:rPr lang="ja-JP" altLang="en-US" dirty="0" smtClean="0"/>
              <a:t>年～</a:t>
            </a:r>
            <a:r>
              <a:rPr lang="en-US" altLang="ja-JP" dirty="0" smtClean="0"/>
              <a:t>15</a:t>
            </a:r>
            <a:r>
              <a:rPr lang="ja-JP" altLang="en-US" dirty="0" smtClean="0"/>
              <a:t>年先を目標年として企業が設定する、</a:t>
            </a:r>
            <a:r>
              <a:rPr lang="ja-JP" altLang="en-US" b="1" dirty="0" smtClean="0">
                <a:solidFill>
                  <a:srgbClr val="FF0000"/>
                </a:solidFill>
              </a:rPr>
              <a:t>温室効果ガス排出削減目標</a:t>
            </a:r>
            <a:r>
              <a:rPr lang="ja-JP" altLang="en-US" dirty="0" smtClean="0"/>
              <a:t>のこと。</a:t>
            </a:r>
            <a:endParaRPr lang="en-US" altLang="ja-JP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31" y="2534200"/>
            <a:ext cx="7239000" cy="4924425"/>
          </a:xfrm>
          <a:prstGeom prst="rect">
            <a:avLst/>
          </a:prstGeom>
        </p:spPr>
      </p:pic>
      <p:cxnSp>
        <p:nvCxnSpPr>
          <p:cNvPr id="6" name="直線矢印コネクタ 5"/>
          <p:cNvCxnSpPr/>
          <p:nvPr/>
        </p:nvCxnSpPr>
        <p:spPr>
          <a:xfrm>
            <a:off x="4465346" y="4171332"/>
            <a:ext cx="0" cy="411543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triangle"/>
            <a:tailEnd type="triangle"/>
          </a:ln>
          <a:effectLst/>
        </p:spPr>
      </p:cxnSp>
      <p:cxnSp>
        <p:nvCxnSpPr>
          <p:cNvPr id="8" name="直線矢印コネクタ 7"/>
          <p:cNvCxnSpPr/>
          <p:nvPr/>
        </p:nvCxnSpPr>
        <p:spPr>
          <a:xfrm>
            <a:off x="4465346" y="4650641"/>
            <a:ext cx="0" cy="483827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triangle"/>
            <a:tailEnd type="triangle"/>
          </a:ln>
          <a:effectLst/>
        </p:spPr>
      </p:cxnSp>
      <p:cxnSp>
        <p:nvCxnSpPr>
          <p:cNvPr id="9" name="直線矢印コネクタ 8"/>
          <p:cNvCxnSpPr/>
          <p:nvPr/>
        </p:nvCxnSpPr>
        <p:spPr>
          <a:xfrm>
            <a:off x="4460034" y="5184288"/>
            <a:ext cx="0" cy="1872000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647158" y="7120071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基準年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974005" y="6917908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12824" y="7122185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目標年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11985" y="4066450"/>
            <a:ext cx="4860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2℃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82477" y="4489099"/>
            <a:ext cx="1230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WB2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℃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632935" y="5092746"/>
            <a:ext cx="1129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1.5℃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468257" y="5803939"/>
            <a:ext cx="21483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 smtClean="0">
                <a:solidFill>
                  <a:srgbClr val="FF0000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傾き</a:t>
            </a:r>
            <a:r>
              <a:rPr lang="en-US" altLang="ja-JP" sz="1600" b="1" dirty="0" smtClean="0">
                <a:solidFill>
                  <a:srgbClr val="FF0000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2.5%/</a:t>
            </a:r>
            <a:r>
              <a:rPr lang="ja-JP" altLang="en-US" sz="1600" b="1" dirty="0" smtClean="0">
                <a:solidFill>
                  <a:srgbClr val="FF0000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dirty="0" smtClean="0">
                <a:solidFill>
                  <a:srgbClr val="FF0000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600" b="1" dirty="0" smtClean="0">
                <a:solidFill>
                  <a:srgbClr val="FF0000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必須</a:t>
            </a:r>
            <a:r>
              <a:rPr lang="en-US" altLang="ja-JP" sz="1600" b="1" dirty="0" smtClean="0">
                <a:solidFill>
                  <a:srgbClr val="FF0000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600" b="1" dirty="0">
              <a:solidFill>
                <a:srgbClr val="FF0000"/>
              </a:solidFill>
              <a:latin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468257" y="6690393"/>
            <a:ext cx="2069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 smtClean="0">
                <a:solidFill>
                  <a:srgbClr val="FF0000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傾き</a:t>
            </a:r>
            <a:r>
              <a:rPr lang="en-US" altLang="ja-JP" sz="1600" b="1" dirty="0" smtClean="0">
                <a:solidFill>
                  <a:srgbClr val="FF0000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4.2%/</a:t>
            </a:r>
            <a:r>
              <a:rPr lang="ja-JP" altLang="en-US" sz="1600" b="1" dirty="0" smtClean="0">
                <a:solidFill>
                  <a:srgbClr val="FF0000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dirty="0" smtClean="0">
                <a:solidFill>
                  <a:srgbClr val="FF0000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600" b="1" dirty="0" smtClean="0">
                <a:solidFill>
                  <a:srgbClr val="FF0000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推奨</a:t>
            </a:r>
            <a:r>
              <a:rPr lang="en-US" altLang="ja-JP" sz="1600" b="1" dirty="0" smtClean="0">
                <a:solidFill>
                  <a:srgbClr val="FF0000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600" b="1" dirty="0">
              <a:solidFill>
                <a:srgbClr val="FF0000"/>
              </a:solidFill>
              <a:latin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フローチャート: 結合子 17"/>
          <p:cNvSpPr/>
          <p:nvPr/>
        </p:nvSpPr>
        <p:spPr>
          <a:xfrm>
            <a:off x="4405377" y="4318416"/>
            <a:ext cx="144016" cy="144016"/>
          </a:xfrm>
          <a:prstGeom prst="flowChartConnector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>
                <a:shade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Meiryo UI"/>
              <a:cs typeface="+mn-cs"/>
            </a:endParaRPr>
          </a:p>
        </p:txBody>
      </p:sp>
      <p:sp>
        <p:nvSpPr>
          <p:cNvPr id="19" name="フローチャート: 結合子 18"/>
          <p:cNvSpPr/>
          <p:nvPr/>
        </p:nvSpPr>
        <p:spPr>
          <a:xfrm>
            <a:off x="4405377" y="4835779"/>
            <a:ext cx="144016" cy="144016"/>
          </a:xfrm>
          <a:prstGeom prst="flowChartConnector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>
                <a:shade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Meiryo UI"/>
              <a:cs typeface="+mn-cs"/>
            </a:endParaRPr>
          </a:p>
        </p:txBody>
      </p:sp>
      <p:sp>
        <p:nvSpPr>
          <p:cNvPr id="20" name="フローチャート: 結合子 19"/>
          <p:cNvSpPr/>
          <p:nvPr/>
        </p:nvSpPr>
        <p:spPr>
          <a:xfrm>
            <a:off x="4381728" y="5576283"/>
            <a:ext cx="144016" cy="144016"/>
          </a:xfrm>
          <a:prstGeom prst="flowChartConnector">
            <a:avLst/>
          </a:prstGeom>
          <a:solidFill>
            <a:srgbClr val="FF0000"/>
          </a:solidFill>
          <a:ln w="25400" cap="flat" cmpd="sng" algn="ctr">
            <a:solidFill>
              <a:sysClr val="windowText" lastClr="000000">
                <a:shade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Meiryo UI"/>
              <a:cs typeface="+mn-cs"/>
            </a:endParaRPr>
          </a:p>
        </p:txBody>
      </p:sp>
      <p:cxnSp>
        <p:nvCxnSpPr>
          <p:cNvPr id="21" name="直線コネクタ 20"/>
          <p:cNvCxnSpPr>
            <a:stCxn id="18" idx="6"/>
          </p:cNvCxnSpPr>
          <p:nvPr/>
        </p:nvCxnSpPr>
        <p:spPr>
          <a:xfrm flipV="1">
            <a:off x="4549393" y="3535622"/>
            <a:ext cx="1028651" cy="854802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22" name="直線コネクタ 21"/>
          <p:cNvCxnSpPr>
            <a:stCxn id="19" idx="7"/>
          </p:cNvCxnSpPr>
          <p:nvPr/>
        </p:nvCxnSpPr>
        <p:spPr>
          <a:xfrm flipV="1">
            <a:off x="4528302" y="3535622"/>
            <a:ext cx="1049742" cy="132124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23" name="直線コネクタ 22"/>
          <p:cNvCxnSpPr>
            <a:stCxn id="20" idx="7"/>
          </p:cNvCxnSpPr>
          <p:nvPr/>
        </p:nvCxnSpPr>
        <p:spPr>
          <a:xfrm flipV="1">
            <a:off x="4504653" y="3535622"/>
            <a:ext cx="1073391" cy="2061752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sp>
        <p:nvSpPr>
          <p:cNvPr id="24" name="テキスト ボックス 23"/>
          <p:cNvSpPr txBox="1"/>
          <p:nvPr/>
        </p:nvSpPr>
        <p:spPr>
          <a:xfrm>
            <a:off x="1047267" y="2540818"/>
            <a:ext cx="17844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温室効果ガス排出量</a:t>
            </a:r>
            <a:endParaRPr lang="ja-JP" altLang="en-US" sz="1400" dirty="0">
              <a:solidFill>
                <a:prstClr val="black"/>
              </a:solidFill>
              <a:latin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091526" y="2540818"/>
            <a:ext cx="4700219" cy="307777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1400">
                <a:latin typeface="+mn-lt"/>
                <a:ea typeface="+mn-ea"/>
              </a:defRPr>
            </a:lvl1pPr>
          </a:lstStyle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kern="0" dirty="0" err="1" smtClean="0">
                <a:solidFill>
                  <a:prstClr val="black"/>
                </a:solidFill>
                <a:latin typeface="Segoe UI"/>
              </a:rPr>
              <a:t>SBTi</a:t>
            </a:r>
            <a:r>
              <a:rPr kumimoji="0" lang="en-US" altLang="ja-JP" kern="0" dirty="0" smtClean="0">
                <a:solidFill>
                  <a:prstClr val="black"/>
                </a:solidFill>
                <a:latin typeface="Segoe UI"/>
              </a:rPr>
              <a:t> </a:t>
            </a:r>
            <a:r>
              <a:rPr kumimoji="0" lang="en-US" altLang="ja-JP" kern="0" dirty="0">
                <a:solidFill>
                  <a:prstClr val="black"/>
                </a:solidFill>
                <a:latin typeface="Segoe UI"/>
              </a:rPr>
              <a:t>Criteria and </a:t>
            </a:r>
            <a:r>
              <a:rPr kumimoji="0" lang="en-US" altLang="ja-JP" kern="0" dirty="0" smtClean="0">
                <a:solidFill>
                  <a:prstClr val="black"/>
                </a:solidFill>
                <a:latin typeface="Segoe UI"/>
              </a:rPr>
              <a:t>Recommendations Version </a:t>
            </a: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Meiryo UI"/>
              </a:rPr>
              <a:t>4.2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Meiryo UI"/>
              </a:rPr>
              <a:t>に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Meiryo UI"/>
              </a:rPr>
              <a:t>準拠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541929" y="3076221"/>
            <a:ext cx="1434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800" dirty="0">
                <a:solidFill>
                  <a:prstClr val="black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800" dirty="0">
                <a:solidFill>
                  <a:prstClr val="black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℃</a:t>
            </a:r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水準</a:t>
            </a:r>
            <a:endParaRPr lang="en-US" altLang="ja-JP" sz="1800" dirty="0" smtClean="0">
              <a:solidFill>
                <a:prstClr val="black"/>
              </a:solidFill>
              <a:latin typeface="Meiryo UI" panose="020B0604030504040204" pitchFamily="50" charset="-128"/>
              <a:cs typeface="Meiryo UI" panose="020B0604030504040204" pitchFamily="50" charset="-128"/>
            </a:endParaRPr>
          </a:p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800" b="1" dirty="0">
                <a:solidFill>
                  <a:srgbClr val="FF0000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WB2℃</a:t>
            </a:r>
            <a:r>
              <a:rPr lang="ja-JP" altLang="en-US" sz="1800" b="1" dirty="0" smtClean="0">
                <a:solidFill>
                  <a:srgbClr val="FF0000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水準</a:t>
            </a:r>
            <a:endParaRPr lang="en-US" altLang="ja-JP" sz="1800" b="1" dirty="0" smtClean="0">
              <a:solidFill>
                <a:srgbClr val="FF0000"/>
              </a:solidFill>
              <a:latin typeface="Meiryo UI" panose="020B0604030504040204" pitchFamily="50" charset="-128"/>
              <a:cs typeface="Meiryo UI" panose="020B0604030504040204" pitchFamily="50" charset="-128"/>
            </a:endParaRPr>
          </a:p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800" b="1" dirty="0">
                <a:solidFill>
                  <a:srgbClr val="FF0000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1.5</a:t>
            </a:r>
            <a:r>
              <a:rPr lang="ja-JP" altLang="en-US" sz="1800" b="1" dirty="0">
                <a:solidFill>
                  <a:srgbClr val="FF0000"/>
                </a:solidFill>
                <a:latin typeface="Meiryo UI" panose="020B0604030504040204" pitchFamily="50" charset="-128"/>
                <a:cs typeface="Meiryo UI" panose="020B0604030504040204" pitchFamily="50" charset="-128"/>
              </a:rPr>
              <a:t>℃水準</a:t>
            </a:r>
            <a:endParaRPr lang="ja-JP" altLang="en-US" sz="1800" dirty="0" smtClean="0">
              <a:solidFill>
                <a:prstClr val="black"/>
              </a:solidFill>
              <a:latin typeface="Segoe UI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5541928" y="3076222"/>
            <a:ext cx="3852539" cy="923330"/>
          </a:xfrm>
          <a:prstGeom prst="rect">
            <a:avLst/>
          </a:prstGeom>
          <a:noFill/>
          <a:ln w="28575" cap="flat" cmpd="sng" algn="ctr">
            <a:solidFill>
              <a:srgbClr val="F79646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HGPｺﾞｼｯｸM" pitchFamily="50" charset="-128"/>
            </a:endParaRPr>
          </a:p>
        </p:txBody>
      </p:sp>
      <p:sp>
        <p:nvSpPr>
          <p:cNvPr id="28" name="フローチャート: 処理 27"/>
          <p:cNvSpPr/>
          <p:nvPr/>
        </p:nvSpPr>
        <p:spPr>
          <a:xfrm>
            <a:off x="6796883" y="3076110"/>
            <a:ext cx="2597584" cy="923441"/>
          </a:xfrm>
          <a:prstGeom prst="flowChartProcess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/>
                <a:cs typeface="Meiryo UI" panose="020B0604030504040204" pitchFamily="50" charset="-128"/>
              </a:rPr>
              <a:t>：傾き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/>
                <a:cs typeface="Meiryo UI" panose="020B0604030504040204" pitchFamily="50" charset="-128"/>
              </a:rPr>
              <a:t>1.23</a:t>
            </a:r>
            <a:r>
              <a:rPr kumimoji="0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/>
                <a:cs typeface="Meiryo UI" panose="020B0604030504040204" pitchFamily="50" charset="-128"/>
              </a:rPr>
              <a:t>～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/>
                <a:cs typeface="Meiryo UI" panose="020B0604030504040204" pitchFamily="50" charset="-128"/>
              </a:rPr>
              <a:t>2.5%/</a:t>
            </a:r>
            <a:r>
              <a:rPr kumimoji="0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/>
                <a:cs typeface="Meiryo UI" panose="020B0604030504040204" pitchFamily="50" charset="-128"/>
              </a:rPr>
              <a:t>年</a:t>
            </a:r>
            <a:endParaRPr kumimoji="0" lang="en-US" altLang="ja-JP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/>
              <a:cs typeface="Meiryo UI" panose="020B0604030504040204" pitchFamily="50" charset="-128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/>
                <a:cs typeface="Meiryo UI" panose="020B0604030504040204" pitchFamily="50" charset="-128"/>
              </a:rPr>
              <a:t>：傾き</a:t>
            </a:r>
            <a:r>
              <a:rPr kumimoji="0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/>
                <a:cs typeface="Meiryo UI" panose="020B0604030504040204" pitchFamily="50" charset="-128"/>
              </a:rPr>
              <a:t>2.5</a:t>
            </a:r>
            <a:r>
              <a:rPr kumimoji="0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/>
                <a:cs typeface="Meiryo UI" panose="020B0604030504040204" pitchFamily="50" charset="-128"/>
              </a:rPr>
              <a:t>～</a:t>
            </a:r>
            <a:r>
              <a:rPr kumimoji="0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/>
                <a:cs typeface="Meiryo UI" panose="020B0604030504040204" pitchFamily="50" charset="-128"/>
              </a:rPr>
              <a:t>4.2%/</a:t>
            </a:r>
            <a:r>
              <a:rPr kumimoji="0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/>
                <a:cs typeface="Meiryo UI" panose="020B0604030504040204" pitchFamily="50" charset="-128"/>
              </a:rPr>
              <a:t>年</a:t>
            </a:r>
            <a:endParaRPr kumimoji="0" lang="en-US" altLang="ja-JP" sz="1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/>
              <a:cs typeface="Meiryo UI" panose="020B0604030504040204" pitchFamily="50" charset="-128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/>
                <a:cs typeface="Meiryo UI" panose="020B0604030504040204" pitchFamily="50" charset="-128"/>
              </a:rPr>
              <a:t>：傾き</a:t>
            </a:r>
            <a:r>
              <a:rPr kumimoji="0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/>
                <a:cs typeface="Meiryo UI" panose="020B0604030504040204" pitchFamily="50" charset="-128"/>
              </a:rPr>
              <a:t>4.2%/</a:t>
            </a:r>
            <a:r>
              <a:rPr kumimoji="0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/>
                <a:cs typeface="Meiryo UI" panose="020B0604030504040204" pitchFamily="50" charset="-128"/>
              </a:rPr>
              <a:t>年～</a:t>
            </a:r>
          </a:p>
        </p:txBody>
      </p:sp>
      <p:sp>
        <p:nvSpPr>
          <p:cNvPr id="29" name="テキスト ボックス 45"/>
          <p:cNvSpPr txBox="1"/>
          <p:nvPr/>
        </p:nvSpPr>
        <p:spPr>
          <a:xfrm>
            <a:off x="7487918" y="4873977"/>
            <a:ext cx="1343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1pPr>
            <a:lvl2pPr marL="45682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2pPr>
            <a:lvl3pPr marL="913643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3pPr>
            <a:lvl4pPr marL="1370463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4pPr>
            <a:lvl5pPr marL="1827291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5pPr>
            <a:lvl6pPr marL="2284109" algn="l" defTabSz="913643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6pPr>
            <a:lvl7pPr marL="2740936" algn="l" defTabSz="913643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7pPr>
            <a:lvl8pPr marL="3197757" algn="l" defTabSz="913643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8pPr>
            <a:lvl9pPr marL="3654579" algn="l" defTabSz="913643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cs typeface="+mn-cs"/>
              </a:defRPr>
            </a:lvl9pPr>
          </a:lstStyle>
          <a:p>
            <a:pPr defTabSz="914400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傾き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1.23%/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786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SB</a:t>
            </a:r>
            <a:r>
              <a:rPr lang="en-US" altLang="ja-JP" dirty="0"/>
              <a:t>T</a:t>
            </a:r>
            <a:r>
              <a:rPr lang="ja-JP" altLang="en-US" dirty="0" smtClean="0"/>
              <a:t>の運営機関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2"/>
          </p:nvPr>
        </p:nvSpPr>
        <p:spPr>
          <a:xfrm>
            <a:off x="161925" y="1110920"/>
            <a:ext cx="10367963" cy="1019661"/>
          </a:xfrm>
        </p:spPr>
        <p:txBody>
          <a:bodyPr/>
          <a:lstStyle/>
          <a:p>
            <a:r>
              <a:rPr lang="en-US" altLang="ja-JP" dirty="0" smtClean="0"/>
              <a:t>CDP</a:t>
            </a:r>
            <a:r>
              <a:rPr lang="ja-JP" altLang="en-US" dirty="0" smtClean="0"/>
              <a:t>・</a:t>
            </a:r>
            <a:r>
              <a:rPr lang="en-US" altLang="ja-JP" dirty="0" smtClean="0"/>
              <a:t>UNGC</a:t>
            </a:r>
            <a:r>
              <a:rPr lang="ja-JP" altLang="en-US" dirty="0" smtClean="0"/>
              <a:t>・</a:t>
            </a:r>
            <a:r>
              <a:rPr lang="en-US" altLang="ja-JP" dirty="0" smtClean="0"/>
              <a:t>WRI</a:t>
            </a:r>
            <a:r>
              <a:rPr lang="ja-JP" altLang="en-US" dirty="0" smtClean="0"/>
              <a:t>・</a:t>
            </a:r>
            <a:r>
              <a:rPr lang="en-US" altLang="ja-JP" dirty="0" smtClean="0"/>
              <a:t>WWF</a:t>
            </a:r>
            <a:r>
              <a:rPr lang="ja-JP" altLang="en-US" dirty="0" smtClean="0"/>
              <a:t>の</a:t>
            </a:r>
            <a:r>
              <a:rPr lang="en-US" altLang="ja-JP" dirty="0" smtClean="0"/>
              <a:t>4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機関が共同で運営</a:t>
            </a:r>
            <a:endParaRPr lang="en-US" altLang="ja-JP" dirty="0" smtClean="0"/>
          </a:p>
          <a:p>
            <a:r>
              <a:rPr lang="en-US" altLang="ja-JP" dirty="0" smtClean="0"/>
              <a:t>We Mean Business</a:t>
            </a:r>
            <a:r>
              <a:rPr lang="ja-JP" altLang="en-US" dirty="0" smtClean="0"/>
              <a:t>（</a:t>
            </a:r>
            <a:r>
              <a:rPr lang="en-US" altLang="ja-JP" dirty="0" smtClean="0"/>
              <a:t>WMB</a:t>
            </a:r>
            <a:r>
              <a:rPr lang="ja-JP" altLang="en-US" dirty="0" smtClean="0"/>
              <a:t>）の取組の一つとして実施</a:t>
            </a:r>
            <a:endParaRPr lang="en-US" altLang="ja-JP" dirty="0"/>
          </a:p>
        </p:txBody>
      </p:sp>
      <p:pic>
        <p:nvPicPr>
          <p:cNvPr id="7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7891" y="2543340"/>
            <a:ext cx="5066196" cy="267156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2678" y="5616414"/>
            <a:ext cx="2936863" cy="1372664"/>
          </a:xfrm>
          <a:prstGeom prst="rect">
            <a:avLst/>
          </a:prstGeom>
          <a:ln w="38100">
            <a:noFill/>
          </a:ln>
        </p:spPr>
      </p:pic>
      <p:pic>
        <p:nvPicPr>
          <p:cNvPr id="9" name="Picture 4" descr="http://sustainable-event-alliance.org/wp-content/uploads/2010/06/Global_compact_logo-300x28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1077" y="5453640"/>
            <a:ext cx="1800225" cy="1698212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upload.wikimedia.org/wikipedia/en/0/0b/World_Resources_Institute_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8901" y="5834434"/>
            <a:ext cx="2697480" cy="936625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ject 8"/>
          <p:cNvSpPr>
            <a:spLocks noChangeAspect="1"/>
          </p:cNvSpPr>
          <p:nvPr/>
        </p:nvSpPr>
        <p:spPr>
          <a:xfrm>
            <a:off x="349980" y="5739291"/>
            <a:ext cx="2320122" cy="1126911"/>
          </a:xfrm>
          <a:prstGeom prst="rect">
            <a:avLst/>
          </a:prstGeom>
          <a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38100">
            <a:noFill/>
          </a:ln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905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400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0538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SB</a:t>
            </a:r>
            <a:r>
              <a:rPr lang="en-US" altLang="ja-JP" dirty="0"/>
              <a:t>T</a:t>
            </a:r>
            <a:r>
              <a:rPr lang="ja-JP" altLang="en-US" dirty="0" smtClean="0"/>
              <a:t>に取組むメリット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2"/>
          </p:nvPr>
        </p:nvSpPr>
        <p:spPr>
          <a:xfrm>
            <a:off x="161925" y="1110920"/>
            <a:ext cx="10367963" cy="942717"/>
          </a:xfrm>
        </p:spPr>
        <p:txBody>
          <a:bodyPr/>
          <a:lstStyle/>
          <a:p>
            <a:r>
              <a:rPr lang="en-US" altLang="ja-JP" dirty="0" smtClean="0"/>
              <a:t>SBT</a:t>
            </a:r>
            <a:r>
              <a:rPr lang="ja-JP" altLang="en-US" dirty="0" smtClean="0"/>
              <a:t>はパリ協定に整合する持続可能な企業であることを、ステークホルダーに対して分かり易くアピールできる</a:t>
            </a:r>
            <a:endParaRPr lang="en-US" altLang="ja-JP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82627"/>
              </p:ext>
            </p:extLst>
          </p:nvPr>
        </p:nvGraphicFramePr>
        <p:xfrm>
          <a:off x="530332" y="2245513"/>
          <a:ext cx="9649073" cy="5112568"/>
        </p:xfrm>
        <a:graphic>
          <a:graphicData uri="http://schemas.openxmlformats.org/drawingml/2006/table">
            <a:tbl>
              <a:tblPr firstCol="1" bandCol="1"/>
              <a:tblGrid>
                <a:gridCol w="1669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800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6456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2000" b="1" dirty="0" smtClean="0"/>
                        <a:t>投資家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20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年金基金等の機関投資家は、中長期的なリターンを得るために企業の持続可能性を評価する</a:t>
                      </a:r>
                    </a:p>
                    <a:p>
                      <a:pPr marL="541338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en-US" altLang="ja-JP" sz="2000" b="0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SBT</a:t>
                      </a:r>
                      <a:r>
                        <a:rPr kumimoji="1" lang="ja-JP" altLang="en-US" sz="2000" b="0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設定は持続可能性をアピールでき、</a:t>
                      </a:r>
                      <a:r>
                        <a:rPr kumimoji="1" lang="en-US" altLang="ja-JP" sz="2000" b="0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CDP</a:t>
                      </a:r>
                      <a:r>
                        <a:rPr kumimoji="1" lang="ja-JP" altLang="en-US" sz="2000" b="0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の採点等において評価されるため、投資家からの</a:t>
                      </a:r>
                      <a:r>
                        <a:rPr kumimoji="1" lang="en-US" altLang="ja-JP" sz="2000" b="0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ESG</a:t>
                      </a:r>
                      <a:r>
                        <a:rPr kumimoji="1" lang="ja-JP" altLang="en-US" sz="2000" b="0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投資の呼び込みに役立つ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340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2000" b="1" dirty="0" smtClean="0"/>
                        <a:t>顧客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1587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20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調達元へのリスク意識が高い</a:t>
                      </a:r>
                      <a:r>
                        <a:rPr kumimoji="1" lang="ja-JP" altLang="en-US" sz="2000" kern="120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顧客は、サプライヤー</a:t>
                      </a:r>
                      <a:r>
                        <a:rPr kumimoji="1" lang="ja-JP" altLang="en-US" sz="20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に対して野心度の</a:t>
                      </a:r>
                      <a:r>
                        <a:rPr kumimoji="1" lang="ja-JP" altLang="en-US" sz="2000" kern="120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高い目標、取組み</a:t>
                      </a:r>
                      <a:r>
                        <a:rPr kumimoji="1" lang="ja-JP" altLang="en-US" sz="20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を要求する</a:t>
                      </a:r>
                    </a:p>
                    <a:p>
                      <a:pPr marL="541338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en-US" altLang="ja-JP" sz="2000" b="0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SBT</a:t>
                      </a:r>
                      <a:r>
                        <a:rPr kumimoji="1" lang="ja-JP" altLang="en-US" sz="2000" b="0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設定をすることはリスク意識の高い顧客の声に答えること</a:t>
                      </a:r>
                      <a:r>
                        <a:rPr kumimoji="1" lang="ja-JP" altLang="en-US" sz="2000" b="0" kern="120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になり、自社</a:t>
                      </a:r>
                      <a:r>
                        <a:rPr kumimoji="1" lang="ja-JP" altLang="en-US" sz="2000" b="0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のビジネス展開におけるリスク低減・機会の獲得に繋がる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9340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2000" b="1" dirty="0" smtClean="0"/>
                        <a:t>サプライヤー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1587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20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サプライヤーが環境対策に取組まない</a:t>
                      </a:r>
                      <a:r>
                        <a:rPr kumimoji="1" lang="ja-JP" altLang="en-US" sz="2000" kern="120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ことは、自社</a:t>
                      </a:r>
                      <a:r>
                        <a:rPr kumimoji="1" lang="ja-JP" altLang="en-US" sz="20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の評判の</a:t>
                      </a:r>
                      <a:r>
                        <a:rPr kumimoji="1" lang="ja-JP" altLang="en-US" sz="2000" kern="120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低下や、排出</a:t>
                      </a:r>
                      <a:r>
                        <a:rPr kumimoji="1" lang="ja-JP" altLang="en-US" sz="20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規制によるコスト増といったサプライチェーンのリスクになりうる</a:t>
                      </a:r>
                    </a:p>
                    <a:p>
                      <a:pPr marL="541338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en-US" altLang="ja-JP" sz="2000" b="0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SBT</a:t>
                      </a:r>
                      <a:r>
                        <a:rPr kumimoji="1" lang="ja-JP" altLang="en-US" sz="2000" b="0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で設定した削減</a:t>
                      </a:r>
                      <a:r>
                        <a:rPr kumimoji="1" lang="ja-JP" altLang="en-US" sz="2000" b="0" kern="120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目標を、サプライヤー</a:t>
                      </a:r>
                      <a:r>
                        <a:rPr kumimoji="1" lang="ja-JP" altLang="en-US" sz="2000" b="0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に対して示す</a:t>
                      </a:r>
                      <a:r>
                        <a:rPr kumimoji="1" lang="ja-JP" altLang="en-US" sz="2000" b="0" kern="120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ことで、サプライチェーン</a:t>
                      </a:r>
                      <a:r>
                        <a:rPr kumimoji="1" lang="ja-JP" altLang="en-US" sz="2000" b="0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の調達リスク低減やイノベーションの促進へつなげることができる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0648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2000" b="1" dirty="0" smtClean="0"/>
                        <a:t>社員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1587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200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社員に野心的な削減目標や積極的な削減取組みを訴求する</a:t>
                      </a:r>
                    </a:p>
                    <a:p>
                      <a:pPr marL="541338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2000" b="0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Segoe UI" panose="020B0502040204020203" pitchFamily="34" charset="0"/>
                        </a:rPr>
                        <a:t>画期的なイノベーションを起こそうとする気運が高まる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35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SBT</a:t>
            </a:r>
            <a:r>
              <a:rPr lang="ja-JP" altLang="en-US" dirty="0" smtClean="0"/>
              <a:t>の要件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2"/>
          </p:nvPr>
        </p:nvSpPr>
        <p:spPr>
          <a:xfrm>
            <a:off x="161925" y="1110920"/>
            <a:ext cx="10367963" cy="634941"/>
          </a:xfrm>
        </p:spPr>
        <p:txBody>
          <a:bodyPr/>
          <a:lstStyle/>
          <a:p>
            <a:r>
              <a:rPr lang="en-US" altLang="ja-JP" dirty="0" smtClean="0"/>
              <a:t>SBT</a:t>
            </a:r>
            <a:r>
              <a:rPr lang="ja-JP" altLang="en-US" dirty="0" smtClean="0"/>
              <a:t>の要件の一部を下表に整理</a:t>
            </a:r>
            <a:endParaRPr lang="en-US" altLang="ja-JP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009681"/>
              </p:ext>
            </p:extLst>
          </p:nvPr>
        </p:nvGraphicFramePr>
        <p:xfrm>
          <a:off x="530332" y="2038764"/>
          <a:ext cx="9648824" cy="4906401"/>
        </p:xfrm>
        <a:graphic>
          <a:graphicData uri="http://schemas.openxmlformats.org/drawingml/2006/table">
            <a:tbl>
              <a:tblPr firstRow="1" bandRow="1"/>
              <a:tblGrid>
                <a:gridCol w="1620413"/>
                <a:gridCol w="8028411"/>
              </a:tblGrid>
              <a:tr h="9649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目標年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公式提出時から</a:t>
                      </a:r>
                      <a:r>
                        <a:rPr kumimoji="1" lang="en-US" altLang="ja-JP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年以上先、</a:t>
                      </a:r>
                      <a:r>
                        <a:rPr kumimoji="1" lang="en-US" altLang="ja-JP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15</a:t>
                      </a:r>
                      <a:r>
                        <a:rPr kumimoji="1" lang="ja-JP" altLang="en-US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年以内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の目標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649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基準年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最新のデータが得られる年で設定することを推奨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649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対象範囲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r>
                        <a:rPr kumimoji="1" lang="ja-JP" altLang="en-US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サプライチェーン排出量（</a:t>
                      </a:r>
                      <a:r>
                        <a:rPr kumimoji="1" lang="en-US" altLang="ja-JP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Scope1+2+3</a:t>
                      </a:r>
                      <a:r>
                        <a:rPr kumimoji="1" lang="ja-JP" altLang="en-US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）。ただし</a:t>
                      </a:r>
                      <a:r>
                        <a:rPr kumimoji="1" lang="en-US" altLang="ja-JP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Scope3</a:t>
                      </a:r>
                      <a:r>
                        <a:rPr kumimoji="1" lang="ja-JP" altLang="en-US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が</a:t>
                      </a:r>
                      <a:r>
                        <a:rPr kumimoji="1" lang="en-US" altLang="ja-JP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Scope1</a:t>
                      </a:r>
                      <a:r>
                        <a:rPr kumimoji="1" lang="ja-JP" altLang="en-US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の合計の</a:t>
                      </a:r>
                      <a:r>
                        <a:rPr kumimoji="1" lang="en-US" altLang="ja-JP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％を超えない場合には、</a:t>
                      </a:r>
                      <a:r>
                        <a:rPr kumimoji="1" lang="en-US" altLang="ja-JP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Scope3</a:t>
                      </a:r>
                      <a:r>
                        <a:rPr kumimoji="1" lang="ja-JP" altLang="en-US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の目標設定の必要は</a:t>
                      </a:r>
                      <a:r>
                        <a:rPr kumimoji="1" lang="ja-JP" altLang="en-US" sz="2000" b="0" u="none" dirty="0" err="1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無し</a:t>
                      </a:r>
                      <a:endParaRPr kumimoji="1" lang="ja-JP" altLang="en-US" sz="2000" b="0" u="none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649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目標レベル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以下の水準を超える削減目標を設定すること</a:t>
                      </a:r>
                    </a:p>
                    <a:p>
                      <a:r>
                        <a:rPr kumimoji="1" lang="en-US" altLang="ja-JP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Well Below 2℃</a:t>
                      </a:r>
                      <a:r>
                        <a:rPr kumimoji="1" lang="ja-JP" altLang="en-US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（必須）＝少なくとも年</a:t>
                      </a:r>
                      <a:r>
                        <a:rPr kumimoji="1" lang="en-US" altLang="ja-JP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2.5</a:t>
                      </a:r>
                      <a:r>
                        <a:rPr kumimoji="1" lang="ja-JP" altLang="en-US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％削減</a:t>
                      </a:r>
                    </a:p>
                    <a:p>
                      <a:r>
                        <a:rPr kumimoji="1" lang="ja-JP" altLang="en-US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　　　　　　　</a:t>
                      </a:r>
                      <a:r>
                        <a:rPr kumimoji="1" lang="en-US" altLang="ja-JP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1.5℃</a:t>
                      </a:r>
                      <a:r>
                        <a:rPr kumimoji="1" lang="ja-JP" altLang="en-US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（推奨）＝少なくとも年</a:t>
                      </a:r>
                      <a:r>
                        <a:rPr kumimoji="1" lang="en-US" altLang="ja-JP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4.2</a:t>
                      </a:r>
                      <a:r>
                        <a:rPr kumimoji="1" lang="ja-JP" altLang="en-US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％削減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649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費用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Segoe UI"/>
                          <a:ea typeface="Meiryo UI"/>
                        </a:defRPr>
                      </a:lvl9pPr>
                    </a:lstStyle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目標妥当性確認のサービスは</a:t>
                      </a:r>
                      <a:r>
                        <a:rPr kumimoji="1" lang="en-US" altLang="ja-JP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USD4,950</a:t>
                      </a:r>
                      <a:r>
                        <a:rPr kumimoji="1" lang="ja-JP" altLang="en-US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（外税）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の申請費用が必要（最大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回の目標評価を受けられる）</a:t>
                      </a:r>
                    </a:p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以降の目標再提出は、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回につき</a:t>
                      </a:r>
                      <a:r>
                        <a:rPr kumimoji="1" lang="en-US" altLang="ja-JP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USD2,490</a:t>
                      </a:r>
                      <a:r>
                        <a:rPr kumimoji="1" lang="ja-JP" altLang="en-US" sz="2000" b="0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（外税）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テキスト ボックス 11"/>
          <p:cNvSpPr txBox="1">
            <a:spLocks noChangeArrowheads="1"/>
          </p:cNvSpPr>
          <p:nvPr/>
        </p:nvSpPr>
        <p:spPr bwMode="auto">
          <a:xfrm>
            <a:off x="530332" y="7112748"/>
            <a:ext cx="896881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363538" lvl="0" indent="-363538" defTabSz="844083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[</a:t>
            </a:r>
            <a:r>
              <a:rPr lang="ja-JP" altLang="en-US" sz="110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出所</a:t>
            </a:r>
            <a:r>
              <a:rPr lang="en-US" altLang="ja-JP" sz="1100" b="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]</a:t>
            </a:r>
            <a:r>
              <a:rPr lang="en-US" altLang="ja-JP" sz="1100" dirty="0" err="1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SBTi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1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Criteria and 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Recommendations(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https://sciencebasedtargets.org/resources/files/SBTi-criteria.pdf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), </a:t>
            </a:r>
            <a:r>
              <a:rPr lang="en-US" altLang="ja-JP" sz="1100" dirty="0" err="1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SBTi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1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Call to Action 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Guidelines(https://sciencebasedtargets.org/wp-content/uploads/2018/10/C2A-guidelines.pdf)</a:t>
            </a:r>
            <a:r>
              <a:rPr lang="ja-JP" altLang="en-US" sz="11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より作成</a:t>
            </a:r>
            <a:endParaRPr lang="ja-JP" altLang="en-US" sz="1100" b="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8166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516" y="2134717"/>
            <a:ext cx="8014779" cy="481589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SBT</a:t>
            </a:r>
            <a:r>
              <a:rPr lang="ja-JP" altLang="en-US" dirty="0" smtClean="0"/>
              <a:t>に参加する企業は世界全体で年々増加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2"/>
          </p:nvPr>
        </p:nvSpPr>
        <p:spPr>
          <a:xfrm>
            <a:off x="161925" y="1110920"/>
            <a:ext cx="10367963" cy="942717"/>
          </a:xfrm>
        </p:spPr>
        <p:txBody>
          <a:bodyPr/>
          <a:lstStyle/>
          <a:p>
            <a:r>
              <a:rPr lang="en-US" altLang="ja-JP" dirty="0" smtClean="0"/>
              <a:t>2020</a:t>
            </a:r>
            <a:r>
              <a:rPr lang="ja-JP" altLang="en-US" dirty="0" smtClean="0"/>
              <a:t>年度は前年比の企業増加数、増加率は、認定取得は</a:t>
            </a:r>
            <a:r>
              <a:rPr lang="en-US" altLang="ja-JP" dirty="0" smtClean="0"/>
              <a:t>294</a:t>
            </a:r>
            <a:r>
              <a:rPr lang="ja-JP" altLang="en-US" dirty="0" smtClean="0"/>
              <a:t>社</a:t>
            </a:r>
            <a:r>
              <a:rPr lang="en-US" altLang="ja-JP" dirty="0" smtClean="0"/>
              <a:t>84</a:t>
            </a:r>
            <a:r>
              <a:rPr lang="ja-JP" altLang="en-US" dirty="0" smtClean="0"/>
              <a:t>％、コミットは</a:t>
            </a:r>
            <a:r>
              <a:rPr lang="en-US" altLang="ja-JP" dirty="0" smtClean="0"/>
              <a:t>175</a:t>
            </a:r>
            <a:r>
              <a:rPr lang="ja-JP" altLang="en-US" dirty="0" smtClean="0"/>
              <a:t>社</a:t>
            </a:r>
            <a:r>
              <a:rPr lang="en-US" altLang="ja-JP" dirty="0" smtClean="0"/>
              <a:t>35</a:t>
            </a:r>
            <a:r>
              <a:rPr lang="ja-JP" altLang="en-US" dirty="0" smtClean="0"/>
              <a:t>％と過去最高</a:t>
            </a:r>
            <a:endParaRPr lang="en-US" altLang="ja-JP" dirty="0"/>
          </a:p>
        </p:txBody>
      </p:sp>
      <p:sp>
        <p:nvSpPr>
          <p:cNvPr id="8" name="テキスト ボックス 7"/>
          <p:cNvSpPr txBox="1"/>
          <p:nvPr/>
        </p:nvSpPr>
        <p:spPr bwMode="auto">
          <a:xfrm>
            <a:off x="7815049" y="527608"/>
            <a:ext cx="19351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zh-TW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現在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 bwMode="auto">
          <a:xfrm>
            <a:off x="1820294" y="6825072"/>
            <a:ext cx="66640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latin typeface="+mj-ea"/>
                <a:ea typeface="+mj-ea"/>
              </a:rPr>
              <a:t>※2021</a:t>
            </a:r>
            <a:r>
              <a:rPr lang="ja-JP" altLang="en-US" sz="1400" dirty="0" smtClean="0">
                <a:latin typeface="+mj-ea"/>
                <a:ea typeface="+mj-ea"/>
              </a:rPr>
              <a:t>年</a:t>
            </a:r>
            <a:r>
              <a:rPr lang="en-US" altLang="ja-JP" sz="1400" dirty="0">
                <a:latin typeface="+mj-ea"/>
                <a:ea typeface="+mj-ea"/>
              </a:rPr>
              <a:t>8</a:t>
            </a:r>
            <a:r>
              <a:rPr lang="ja-JP" altLang="en-US" sz="1400" dirty="0" smtClean="0">
                <a:latin typeface="+mj-ea"/>
                <a:ea typeface="+mj-ea"/>
              </a:rPr>
              <a:t>月</a:t>
            </a:r>
            <a:r>
              <a:rPr lang="en-US" altLang="ja-JP" sz="1400" dirty="0" smtClean="0">
                <a:latin typeface="+mj-ea"/>
                <a:ea typeface="+mj-ea"/>
              </a:rPr>
              <a:t>10</a:t>
            </a:r>
            <a:r>
              <a:rPr lang="ja-JP" altLang="en-US" sz="1400" dirty="0" smtClean="0">
                <a:latin typeface="+mj-ea"/>
                <a:ea typeface="+mj-ea"/>
              </a:rPr>
              <a:t>日までに認定企業</a:t>
            </a:r>
            <a:r>
              <a:rPr lang="en-US" altLang="ja-JP" sz="1400" dirty="0" smtClean="0">
                <a:latin typeface="+mj-ea"/>
                <a:ea typeface="+mj-ea"/>
              </a:rPr>
              <a:t>844</a:t>
            </a:r>
            <a:r>
              <a:rPr lang="ja-JP" altLang="en-US" sz="1400" dirty="0" smtClean="0">
                <a:latin typeface="+mj-ea"/>
                <a:ea typeface="+mj-ea"/>
              </a:rPr>
              <a:t>社、コミット企業</a:t>
            </a:r>
            <a:r>
              <a:rPr lang="en-US" altLang="ja-JP" sz="1400" dirty="0" smtClean="0">
                <a:latin typeface="+mj-ea"/>
                <a:ea typeface="+mj-ea"/>
              </a:rPr>
              <a:t>840</a:t>
            </a:r>
            <a:r>
              <a:rPr lang="ja-JP" altLang="en-US" sz="1400" dirty="0" smtClean="0">
                <a:latin typeface="+mj-ea"/>
                <a:ea typeface="+mj-ea"/>
              </a:rPr>
              <a:t>社、合計</a:t>
            </a:r>
            <a:r>
              <a:rPr lang="en-US" altLang="ja-JP" sz="1400" dirty="0" smtClean="0">
                <a:latin typeface="+mj-ea"/>
                <a:ea typeface="+mj-ea"/>
              </a:rPr>
              <a:t>1684</a:t>
            </a:r>
            <a:r>
              <a:rPr lang="ja-JP" altLang="en-US" sz="1400" dirty="0" smtClean="0">
                <a:latin typeface="+mj-ea"/>
                <a:ea typeface="+mj-ea"/>
              </a:rPr>
              <a:t>社</a:t>
            </a:r>
            <a:r>
              <a:rPr lang="ja-JP" altLang="en-US" sz="1400" dirty="0">
                <a:latin typeface="+mj-ea"/>
                <a:ea typeface="+mj-ea"/>
              </a:rPr>
              <a:t>まで拡大</a:t>
            </a:r>
            <a:r>
              <a:rPr lang="ja-JP" altLang="en-US" sz="1400" dirty="0" smtClean="0">
                <a:latin typeface="+mj-ea"/>
                <a:ea typeface="+mj-ea"/>
              </a:rPr>
              <a:t>。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en-US" altLang="ja-JP" sz="1400" dirty="0"/>
              <a:t>※</a:t>
            </a:r>
            <a:r>
              <a:rPr lang="ja-JP" altLang="en-US" sz="1400" dirty="0"/>
              <a:t>コミットとは、</a:t>
            </a:r>
            <a:r>
              <a:rPr lang="en-US" altLang="ja-JP" sz="1400" dirty="0"/>
              <a:t>2</a:t>
            </a:r>
            <a:r>
              <a:rPr lang="ja-JP" altLang="en-US" sz="1400" dirty="0"/>
              <a:t>年以内に</a:t>
            </a:r>
            <a:r>
              <a:rPr lang="en-US" altLang="ja-JP" sz="1400" dirty="0"/>
              <a:t>SBT</a:t>
            </a:r>
            <a:r>
              <a:rPr lang="ja-JP" altLang="en-US" sz="1400" dirty="0"/>
              <a:t>認定を取得すると宣言する</a:t>
            </a:r>
            <a:r>
              <a:rPr lang="ja-JP" altLang="en-US" sz="1400" dirty="0" smtClean="0"/>
              <a:t>こと</a:t>
            </a:r>
            <a:endParaRPr lang="en-US" altLang="ja-JP" sz="1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016033" y="2228873"/>
            <a:ext cx="191110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+mn-lt"/>
                <a:ea typeface="+mn-ea"/>
              </a:rPr>
              <a:t>累計企業数グラフ</a:t>
            </a: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6033" y="2852525"/>
            <a:ext cx="1261981" cy="1133954"/>
          </a:xfrm>
          <a:prstGeom prst="rect">
            <a:avLst/>
          </a:prstGeom>
        </p:spPr>
      </p:pic>
      <p:sp>
        <p:nvSpPr>
          <p:cNvPr id="18" name="テキスト ボックス 11"/>
          <p:cNvSpPr txBox="1">
            <a:spLocks noChangeArrowheads="1"/>
          </p:cNvSpPr>
          <p:nvPr/>
        </p:nvSpPr>
        <p:spPr bwMode="auto">
          <a:xfrm>
            <a:off x="694684" y="7265360"/>
            <a:ext cx="1011281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defTabSz="844083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[</a:t>
            </a:r>
            <a:r>
              <a:rPr lang="ja-JP" altLang="en-US" sz="110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出所</a:t>
            </a:r>
            <a:r>
              <a:rPr lang="en-US" altLang="ja-JP" sz="110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]Science Based Targets</a:t>
            </a:r>
            <a:r>
              <a:rPr lang="ja-JP" altLang="en-US" sz="110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ホームページ　</a:t>
            </a:r>
            <a:r>
              <a:rPr lang="en-US" altLang="ja-JP" sz="110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Companies</a:t>
            </a:r>
            <a:r>
              <a:rPr lang="ja-JP" altLang="en-US" sz="110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10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Take</a:t>
            </a:r>
            <a:r>
              <a:rPr lang="ja-JP" altLang="en-US" sz="110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1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Action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en-US" altLang="ja-JP" sz="11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http://sciencebasedtargets.org/companies-taking-action/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11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より作成</a:t>
            </a:r>
            <a:endParaRPr lang="ja-JP" altLang="en-US" sz="1100" b="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9428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863" y="2343644"/>
            <a:ext cx="7820085" cy="470070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SBT</a:t>
            </a:r>
            <a:r>
              <a:rPr kumimoji="1" lang="ja-JP" altLang="en-US" dirty="0" smtClean="0"/>
              <a:t>に参加する日本企業の認定数が更に増加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2"/>
          </p:nvPr>
        </p:nvSpPr>
        <p:spPr>
          <a:xfrm>
            <a:off x="161925" y="1110920"/>
            <a:ext cx="10367963" cy="1019661"/>
          </a:xfrm>
        </p:spPr>
        <p:txBody>
          <a:bodyPr/>
          <a:lstStyle/>
          <a:p>
            <a:r>
              <a:rPr lang="en-US" altLang="ja-JP" dirty="0" smtClean="0"/>
              <a:t>2020</a:t>
            </a:r>
            <a:r>
              <a:rPr lang="ja-JP" altLang="en-US" dirty="0" smtClean="0"/>
              <a:t>年度に</a:t>
            </a:r>
            <a:r>
              <a:rPr lang="en-US" altLang="ja-JP" dirty="0" smtClean="0"/>
              <a:t>33</a:t>
            </a:r>
            <a:r>
              <a:rPr lang="ja-JP" altLang="en-US" dirty="0" smtClean="0"/>
              <a:t>社が認定を取得し、認定企業数では世界</a:t>
            </a:r>
            <a:r>
              <a:rPr lang="en-US" altLang="ja-JP" dirty="0" smtClean="0"/>
              <a:t>2</a:t>
            </a:r>
            <a:r>
              <a:rPr lang="ja-JP" altLang="en-US" dirty="0" smtClean="0"/>
              <a:t>位を維持</a:t>
            </a:r>
            <a:endParaRPr lang="en-US" altLang="ja-JP" dirty="0" smtClean="0"/>
          </a:p>
          <a:p>
            <a:r>
              <a:rPr lang="ja-JP" altLang="en-US" dirty="0" smtClean="0"/>
              <a:t>日本</a:t>
            </a:r>
            <a:r>
              <a:rPr lang="ja-JP" altLang="en-US" dirty="0"/>
              <a:t>企業</a:t>
            </a:r>
            <a:r>
              <a:rPr lang="ja-JP" altLang="en-US" dirty="0" smtClean="0"/>
              <a:t>の取組</a:t>
            </a:r>
            <a:r>
              <a:rPr lang="ja-JP" altLang="en-US" dirty="0"/>
              <a:t>拡大</a:t>
            </a:r>
            <a:r>
              <a:rPr lang="ja-JP" altLang="en-US" dirty="0" smtClean="0"/>
              <a:t>は</a:t>
            </a:r>
            <a:r>
              <a:rPr lang="en-US" altLang="ja-JP" dirty="0" smtClean="0"/>
              <a:t>2018</a:t>
            </a:r>
            <a:r>
              <a:rPr lang="ja-JP" altLang="en-US" dirty="0" smtClean="0"/>
              <a:t>年以降、一定数増加</a:t>
            </a:r>
            <a:endParaRPr lang="en-US" altLang="ja-JP" dirty="0"/>
          </a:p>
        </p:txBody>
      </p:sp>
      <p:sp>
        <p:nvSpPr>
          <p:cNvPr id="12" name="テキスト ボックス 11"/>
          <p:cNvSpPr txBox="1"/>
          <p:nvPr/>
        </p:nvSpPr>
        <p:spPr bwMode="auto">
          <a:xfrm>
            <a:off x="1982854" y="7003706"/>
            <a:ext cx="66640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latin typeface="+mj-ea"/>
              </a:rPr>
              <a:t>※</a:t>
            </a:r>
            <a:r>
              <a:rPr lang="en-US" altLang="ja-JP" sz="1400" dirty="0">
                <a:latin typeface="+mj-ea"/>
              </a:rPr>
              <a:t>2021</a:t>
            </a:r>
            <a:r>
              <a:rPr lang="ja-JP" altLang="en-US" sz="1400" dirty="0">
                <a:latin typeface="+mj-ea"/>
              </a:rPr>
              <a:t>年</a:t>
            </a:r>
            <a:r>
              <a:rPr lang="en-US" altLang="ja-JP" sz="1400" dirty="0">
                <a:latin typeface="+mj-ea"/>
              </a:rPr>
              <a:t>8</a:t>
            </a:r>
            <a:r>
              <a:rPr lang="ja-JP" altLang="en-US" sz="1400" dirty="0">
                <a:latin typeface="+mj-ea"/>
              </a:rPr>
              <a:t>月</a:t>
            </a:r>
            <a:r>
              <a:rPr lang="en-US" altLang="ja-JP" sz="1400" dirty="0">
                <a:latin typeface="+mj-ea"/>
              </a:rPr>
              <a:t>10</a:t>
            </a:r>
            <a:r>
              <a:rPr lang="ja-JP" altLang="en-US" sz="1400" dirty="0">
                <a:latin typeface="+mj-ea"/>
              </a:rPr>
              <a:t>日までに認定企業</a:t>
            </a:r>
            <a:r>
              <a:rPr lang="en-US" altLang="ja-JP" sz="1400" dirty="0">
                <a:latin typeface="+mj-ea"/>
              </a:rPr>
              <a:t>844</a:t>
            </a:r>
            <a:r>
              <a:rPr lang="ja-JP" altLang="en-US" sz="1400" dirty="0">
                <a:latin typeface="+mj-ea"/>
              </a:rPr>
              <a:t>社、コミット企業</a:t>
            </a:r>
            <a:r>
              <a:rPr lang="en-US" altLang="ja-JP" sz="1400" dirty="0">
                <a:latin typeface="+mj-ea"/>
              </a:rPr>
              <a:t>840</a:t>
            </a:r>
            <a:r>
              <a:rPr lang="ja-JP" altLang="en-US" sz="1400" dirty="0">
                <a:latin typeface="+mj-ea"/>
              </a:rPr>
              <a:t>社、合計</a:t>
            </a:r>
            <a:r>
              <a:rPr lang="en-US" altLang="ja-JP" sz="1400" dirty="0">
                <a:latin typeface="+mj-ea"/>
              </a:rPr>
              <a:t>1684</a:t>
            </a:r>
            <a:r>
              <a:rPr lang="ja-JP" altLang="en-US" sz="1400" dirty="0">
                <a:latin typeface="+mj-ea"/>
              </a:rPr>
              <a:t>社まで拡大。</a:t>
            </a:r>
            <a:endParaRPr lang="en-US" altLang="ja-JP" sz="1400" dirty="0">
              <a:latin typeface="+mj-ea"/>
            </a:endParaRPr>
          </a:p>
        </p:txBody>
      </p:sp>
      <p:sp>
        <p:nvSpPr>
          <p:cNvPr id="13" name="テキスト ボックス 11"/>
          <p:cNvSpPr txBox="1">
            <a:spLocks noChangeArrowheads="1"/>
          </p:cNvSpPr>
          <p:nvPr/>
        </p:nvSpPr>
        <p:spPr bwMode="auto">
          <a:xfrm>
            <a:off x="694684" y="7265360"/>
            <a:ext cx="1011281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defTabSz="844083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[</a:t>
            </a:r>
            <a:r>
              <a:rPr lang="ja-JP" altLang="en-US" sz="110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出所</a:t>
            </a:r>
            <a:r>
              <a:rPr lang="en-US" altLang="ja-JP" sz="110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]Science Based Targets</a:t>
            </a:r>
            <a:r>
              <a:rPr lang="ja-JP" altLang="en-US" sz="110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ホームページ　</a:t>
            </a:r>
            <a:r>
              <a:rPr lang="en-US" altLang="ja-JP" sz="110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Companies</a:t>
            </a:r>
            <a:r>
              <a:rPr lang="ja-JP" altLang="en-US" sz="110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10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Take</a:t>
            </a:r>
            <a:r>
              <a:rPr lang="ja-JP" altLang="en-US" sz="110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1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Action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en-US" altLang="ja-JP" sz="11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http://sciencebasedtargets.org/companies-taking-action/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sz="11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より作成</a:t>
            </a:r>
            <a:endParaRPr lang="ja-JP" altLang="en-US" sz="1100" b="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361758" y="2283848"/>
            <a:ext cx="191110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+mn-lt"/>
                <a:ea typeface="+mn-ea"/>
              </a:rPr>
              <a:t>累計企業数グラフ</a:t>
            </a: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1758" y="2784007"/>
            <a:ext cx="1261981" cy="1133954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 bwMode="auto">
          <a:xfrm>
            <a:off x="7815049" y="527608"/>
            <a:ext cx="19351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zh-TW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現在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2619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SBT</a:t>
            </a:r>
            <a:r>
              <a:rPr lang="ja-JP" altLang="en-US" dirty="0"/>
              <a:t>認定</a:t>
            </a:r>
            <a:r>
              <a:rPr lang="ja-JP" altLang="en-US" dirty="0" smtClean="0"/>
              <a:t>取得</a:t>
            </a:r>
            <a:r>
              <a:rPr lang="ja-JP" altLang="en-US" dirty="0"/>
              <a:t>済</a:t>
            </a:r>
            <a:r>
              <a:rPr lang="ja-JP" altLang="en-US" dirty="0" smtClean="0"/>
              <a:t>の日本企業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2"/>
          </p:nvPr>
        </p:nvSpPr>
        <p:spPr>
          <a:xfrm>
            <a:off x="161925" y="1110920"/>
            <a:ext cx="10367963" cy="1019661"/>
          </a:xfrm>
        </p:spPr>
        <p:txBody>
          <a:bodyPr/>
          <a:lstStyle/>
          <a:p>
            <a:r>
              <a:rPr lang="ja-JP" altLang="en-US" dirty="0"/>
              <a:t>認定取得済の企業は世界で</a:t>
            </a:r>
            <a:r>
              <a:rPr lang="en-US" altLang="ja-JP" dirty="0"/>
              <a:t>844</a:t>
            </a:r>
            <a:r>
              <a:rPr lang="ja-JP" altLang="en-US" dirty="0"/>
              <a:t>社（うち日本企業</a:t>
            </a:r>
            <a:r>
              <a:rPr lang="en-US" altLang="ja-JP" dirty="0"/>
              <a:t>125</a:t>
            </a:r>
            <a:r>
              <a:rPr lang="ja-JP" altLang="en-US" dirty="0"/>
              <a:t>社）</a:t>
            </a:r>
            <a:endParaRPr lang="en-US" altLang="ja-JP" dirty="0"/>
          </a:p>
          <a:p>
            <a:r>
              <a:rPr lang="ja-JP" altLang="en-US" dirty="0"/>
              <a:t>世界的には食料品が、日本では電気機器、建設業が多い</a:t>
            </a:r>
            <a:endParaRPr lang="en-US" altLang="ja-JP" dirty="0"/>
          </a:p>
        </p:txBody>
      </p:sp>
      <p:sp>
        <p:nvSpPr>
          <p:cNvPr id="20" name="テキスト ボックス 19"/>
          <p:cNvSpPr txBox="1"/>
          <p:nvPr/>
        </p:nvSpPr>
        <p:spPr bwMode="auto">
          <a:xfrm>
            <a:off x="7815049" y="527608"/>
            <a:ext cx="19351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zh-TW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現在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>
            <a:spLocks noChangeArrowheads="1"/>
          </p:cNvSpPr>
          <p:nvPr/>
        </p:nvSpPr>
        <p:spPr bwMode="auto">
          <a:xfrm>
            <a:off x="1392127" y="2752924"/>
            <a:ext cx="9137761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安藤・間／熊谷組／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ジェネックス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清水建設／</a:t>
            </a:r>
            <a:r>
              <a:rPr lang="ja-JP" altLang="en-US" sz="1200" b="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住友林業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b="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積水ハウス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大東建託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大成建設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b="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大和ハウス工業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／高砂熱学工業／東急建設／</a:t>
            </a: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戸田建設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／前田建設工業／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LIXIL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</a:t>
            </a: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アサヒグループホールディングス／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味の素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／キリンホールディングス</a:t>
            </a: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／サントリー食品インターナショナル／サントリーホールディングス／</a:t>
            </a: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b="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日清食品ホールディングス</a:t>
            </a: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／日本たばこ産業／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不二製油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</a:t>
            </a: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hangingPunct="1">
              <a:defRPr/>
            </a:pP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花王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／コーセー／住友化学／積水化学工業／</a:t>
            </a:r>
            <a:r>
              <a:rPr lang="zh-TW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高砂香料工業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／ユニ・チャーム／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ライオン</a:t>
            </a:r>
            <a:endParaRPr lang="en-US" altLang="ja-JP" sz="1200" b="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アステラス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製薬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／エーザイ／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大塚製薬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zh-TW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小野</a:t>
            </a:r>
            <a:r>
              <a:rPr lang="zh-TW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薬品工業</a:t>
            </a:r>
            <a:r>
              <a:rPr lang="zh-TW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参天製薬／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塩野義製薬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大鵬薬品工業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第一三共／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武田薬品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工業</a:t>
            </a: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YKK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</a:p>
          <a:p>
            <a:pPr eaLnBrk="1" hangingPunct="1">
              <a:defRPr/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TOTO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／日本板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硝子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住友電気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工業／</a:t>
            </a:r>
            <a:r>
              <a:rPr lang="zh-TW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古河</a:t>
            </a:r>
            <a:r>
              <a:rPr lang="zh-TW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電気</a:t>
            </a:r>
            <a:r>
              <a:rPr lang="zh-TW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工業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YKK</a:t>
            </a: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小松製作所／ナブテスコ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日立建機</a:t>
            </a:r>
            <a:endParaRPr lang="en-US" altLang="ja-JP" sz="12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 smtClean="0"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アンリツ／</a:t>
            </a:r>
            <a:r>
              <a:rPr lang="ja-JP" altLang="en-US" sz="1200" u="sng" dirty="0" smtClean="0"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アズビル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ウシオ電機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カシオ計算機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京セラ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コニカミノルタ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／シャープ／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SCREEN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ホールディングス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／セイコーエプソン／ソニー／東芝／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日新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電機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／日本電気／</a:t>
            </a: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パナソニック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／日立製作所／</a:t>
            </a: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富士通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b="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富士フイルムホールディングス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ブラザー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工業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三菱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電機／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明電舎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ヤマハ</a:t>
            </a: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／リコー</a:t>
            </a: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島津製作所／テルモ／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ニコン</a:t>
            </a:r>
            <a:endParaRPr lang="en-US" altLang="ja-JP" sz="12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アシックス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／コマニー</a:t>
            </a: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大日本印刷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凸版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印刷</a:t>
            </a:r>
          </a:p>
          <a:p>
            <a:pPr lvl="0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2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川崎</a:t>
            </a: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汽船／</a:t>
            </a:r>
            <a:r>
              <a:rPr lang="ja-JP" altLang="en-US" sz="1200" b="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日本郵船</a:t>
            </a:r>
            <a:endParaRPr lang="en-US" altLang="ja-JP" sz="1200" b="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SCSK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エヌ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・ティ・ティ・データ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NTT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ドコモ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／ソフトバンク／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TIS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／日本電信電話／野村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研究所</a:t>
            </a:r>
            <a:endParaRPr lang="en-US" altLang="ja-JP" sz="12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アスクル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／イオン／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J.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フロント リテイリング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ファミリーマート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丸井グループ</a:t>
            </a:r>
            <a:endParaRPr lang="en-US" altLang="ja-JP" sz="12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東急不動産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ホールディングス</a:t>
            </a:r>
            <a:r>
              <a:rPr lang="ja-JP" altLang="en-US" sz="1200" dirty="0" smtClean="0"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／野村不動産ホールディングス／三井不動産／</a:t>
            </a:r>
            <a:r>
              <a:rPr lang="ja-JP" altLang="en-US" sz="1200" u="sng" dirty="0" smtClean="0">
                <a:uFill>
                  <a:solidFill>
                    <a:schemeClr val="tx1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三菱地所</a:t>
            </a:r>
            <a:endParaRPr lang="en-US" altLang="ja-JP" sz="1200" b="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spcAft>
                <a:spcPct val="0"/>
              </a:spcAft>
              <a:defRPr/>
            </a:pPr>
            <a:r>
              <a:rPr lang="ja-JP" altLang="en-US" sz="1200" b="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セコム</a:t>
            </a: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／電通／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ベネッセコーポレーション</a:t>
            </a: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E-</a:t>
            </a:r>
            <a:r>
              <a:rPr lang="en-US" altLang="ja-JP" sz="12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konzal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／ウェイストボックス／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エコ・プラン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エコワークス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OSW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大川印刷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加山興業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河田フェザー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協発工業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ゲットイット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榊原工業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大同トレーディング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／大富運輸／タニハタ／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デジタルグリッド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日本ウエストン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／ネイチャーズウェイ／浜田／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Value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Frontier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／富士凸版印刷／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まち未来製作所／水上印刷／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都田建設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八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洲建設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ユタコロジー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りさいくる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inn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京都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リマテックホールディングス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／レックス</a:t>
            </a: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11"/>
          <p:cNvSpPr txBox="1">
            <a:spLocks noChangeArrowheads="1"/>
          </p:cNvSpPr>
          <p:nvPr/>
        </p:nvSpPr>
        <p:spPr bwMode="auto">
          <a:xfrm>
            <a:off x="818901" y="7187413"/>
            <a:ext cx="9745337" cy="34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50" b="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[</a:t>
            </a:r>
            <a:r>
              <a:rPr lang="ja-JP" altLang="en-US" sz="85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出所</a:t>
            </a:r>
            <a:r>
              <a:rPr lang="en-US" altLang="ja-JP" sz="85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]</a:t>
            </a:r>
            <a:r>
              <a:rPr kumimoji="1" lang="en-US" altLang="ja-JP" sz="8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Science Based Targets</a:t>
            </a:r>
            <a:r>
              <a:rPr kumimoji="1" lang="ja-JP" altLang="en-US" sz="8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ホームページ</a:t>
            </a:r>
            <a:r>
              <a:rPr lang="ja-JP" altLang="en-US" sz="85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85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Companies</a:t>
            </a:r>
            <a:r>
              <a:rPr lang="ja-JP" altLang="en-US" sz="85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850" b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Take</a:t>
            </a:r>
            <a:r>
              <a:rPr lang="ja-JP" altLang="en-US" sz="850" b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8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Action</a:t>
            </a:r>
            <a:r>
              <a:rPr lang="en-US" altLang="ja-JP" sz="85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kumimoji="1" lang="en-US" altLang="ja-JP" sz="85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http://sciencebasedtargets.org/companies-taking-action/</a:t>
            </a:r>
            <a:r>
              <a:rPr lang="en-US" altLang="ja-JP" sz="8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kumimoji="1" lang="ja-JP" altLang="en-US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より作成。</a:t>
            </a:r>
            <a:endParaRPr kumimoji="1" lang="en-US" altLang="ja-JP" sz="85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850" b="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業種</a:t>
            </a:r>
            <a:r>
              <a:rPr lang="ja-JP" altLang="en-US" sz="85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分類は事務局が日本標準産業分類等に当てはめ作成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349980" y="2210465"/>
            <a:ext cx="72378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すでに認定を受けている日本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の一覧</a:t>
            </a:r>
            <a:endParaRPr lang="ja-JP" altLang="en-US" sz="2800" b="1" dirty="0"/>
          </a:p>
        </p:txBody>
      </p:sp>
      <p:sp>
        <p:nvSpPr>
          <p:cNvPr id="27" name="テキスト ボックス 26"/>
          <p:cNvSpPr txBox="1"/>
          <p:nvPr/>
        </p:nvSpPr>
        <p:spPr bwMode="auto">
          <a:xfrm>
            <a:off x="7714483" y="2211604"/>
            <a:ext cx="2870835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ja-JP" altLang="ja-JP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業種内</a:t>
            </a:r>
            <a:r>
              <a:rPr lang="ja-JP" altLang="ja-JP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五十音</a:t>
            </a:r>
            <a:r>
              <a:rPr lang="ja-JP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順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下線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付の企業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は環境省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SBT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個社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実施企業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2017~2020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年度）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正方形/長方形 27"/>
          <p:cNvSpPr>
            <a:spLocks noChangeArrowheads="1"/>
          </p:cNvSpPr>
          <p:nvPr/>
        </p:nvSpPr>
        <p:spPr bwMode="auto">
          <a:xfrm>
            <a:off x="161925" y="2752924"/>
            <a:ext cx="1460132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2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建設業</a:t>
            </a: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12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食料品：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化学：</a:t>
            </a:r>
            <a:endParaRPr lang="en-US" altLang="ja-JP" sz="12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医</a:t>
            </a:r>
            <a:r>
              <a:rPr lang="ja-JP" altLang="en-US" sz="12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薬品</a:t>
            </a: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 eaLnBrk="1" hangingPunct="1"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金属製品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 eaLnBrk="1" hangingPunct="1"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ガラス・土石製品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 eaLnBrk="1" hangingPunct="1"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非鉄金属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機械：</a:t>
            </a:r>
            <a:endParaRPr lang="ja-JP" altLang="en-US" sz="12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2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電気機器</a:t>
            </a: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精密機器：</a:t>
            </a: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その他製品：</a:t>
            </a: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印刷：</a:t>
            </a:r>
            <a:endParaRPr lang="ja-JP" altLang="en-US" sz="12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2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海運業</a:t>
            </a: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情報・通信業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小売：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 eaLnBrk="1" hangingPunct="1"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不動産業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12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200" b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サービス業</a:t>
            </a:r>
            <a:r>
              <a:rPr lang="ja-JP" altLang="en-US" sz="12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12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中小企業：</a:t>
            </a:r>
            <a:endParaRPr lang="ja-JP" altLang="en-US" sz="12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11"/>
          <p:cNvSpPr txBox="1">
            <a:spLocks noChangeArrowheads="1"/>
          </p:cNvSpPr>
          <p:nvPr/>
        </p:nvSpPr>
        <p:spPr bwMode="auto">
          <a:xfrm>
            <a:off x="349980" y="7023295"/>
            <a:ext cx="9974790" cy="23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900" b="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900" b="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なお、金融の業種に該当する企業は、</a:t>
            </a:r>
            <a:r>
              <a:rPr lang="en-US" altLang="ja-JP" sz="900" b="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SBT</a:t>
            </a:r>
            <a:r>
              <a:rPr lang="ja-JP" altLang="en-US" sz="900" b="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事務局において業種別の認定基準を検討中であるため、認定が行われていない。</a:t>
            </a:r>
            <a:r>
              <a:rPr lang="ja-JP" altLang="en-US" sz="9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「中小企業」の項目には、中小企業版</a:t>
            </a:r>
            <a:r>
              <a:rPr lang="en-US" altLang="ja-JP" sz="9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SBT</a:t>
            </a:r>
            <a:r>
              <a:rPr lang="ja-JP" altLang="en-US" sz="900" dirty="0" err="1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にて</a:t>
            </a:r>
            <a:r>
              <a:rPr lang="ja-JP" altLang="en-US" sz="9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認定を取得した企業名を記載している。</a:t>
            </a:r>
            <a:endParaRPr lang="en-US" altLang="ja-JP" sz="900" b="0" dirty="0" smtClean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9137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SBT</a:t>
            </a:r>
            <a:r>
              <a:rPr lang="ja-JP" altLang="en-US" dirty="0" smtClean="0"/>
              <a:t>認定コミット中の日本企業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2"/>
          </p:nvPr>
        </p:nvSpPr>
        <p:spPr>
          <a:xfrm>
            <a:off x="161925" y="1110920"/>
            <a:ext cx="10367963" cy="1019661"/>
          </a:xfrm>
        </p:spPr>
        <p:txBody>
          <a:bodyPr/>
          <a:lstStyle/>
          <a:p>
            <a:r>
              <a:rPr lang="ja-JP" altLang="en-US" dirty="0"/>
              <a:t>コミット中の企業は世界で</a:t>
            </a:r>
            <a:r>
              <a:rPr lang="en-US" altLang="ja-JP" dirty="0"/>
              <a:t>840</a:t>
            </a:r>
            <a:r>
              <a:rPr lang="ja-JP" altLang="en-US" dirty="0"/>
              <a:t>社（うち日本企業</a:t>
            </a:r>
            <a:r>
              <a:rPr lang="en-US" altLang="ja-JP" dirty="0"/>
              <a:t>27</a:t>
            </a:r>
            <a:r>
              <a:rPr lang="ja-JP" altLang="en-US" dirty="0"/>
              <a:t>社）</a:t>
            </a:r>
            <a:endParaRPr lang="en-US" altLang="ja-JP" dirty="0"/>
          </a:p>
          <a:p>
            <a:r>
              <a:rPr lang="ja-JP" altLang="en-US" dirty="0"/>
              <a:t>世界的には金融、保険、食料品が、日本では電気機器が多い</a:t>
            </a:r>
            <a:endParaRPr lang="en-US" altLang="ja-JP" dirty="0"/>
          </a:p>
        </p:txBody>
      </p:sp>
      <p:sp>
        <p:nvSpPr>
          <p:cNvPr id="17" name="テキスト ボックス 16"/>
          <p:cNvSpPr txBox="1"/>
          <p:nvPr/>
        </p:nvSpPr>
        <p:spPr bwMode="auto">
          <a:xfrm>
            <a:off x="7815049" y="527608"/>
            <a:ext cx="19351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zh-TW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現在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49980" y="2212171"/>
            <a:ext cx="90918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年以内の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SBT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設定をコミットしている日本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の一覧</a:t>
            </a:r>
            <a:endParaRPr lang="ja-JP" altLang="en-US" sz="2800" b="1" dirty="0"/>
          </a:p>
        </p:txBody>
      </p:sp>
      <p:sp>
        <p:nvSpPr>
          <p:cNvPr id="15" name="正方形/長方形 14"/>
          <p:cNvSpPr/>
          <p:nvPr/>
        </p:nvSpPr>
        <p:spPr>
          <a:xfrm>
            <a:off x="8488398" y="2683544"/>
            <a:ext cx="160919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defRPr/>
            </a:pPr>
            <a:r>
              <a:rPr lang="ja-JP" altLang="ja-JP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業種</a:t>
            </a:r>
            <a:r>
              <a:rPr lang="ja-JP" altLang="en-US" sz="12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内</a:t>
            </a:r>
            <a:r>
              <a:rPr lang="ja-JP" altLang="ja-JP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五十音順</a:t>
            </a:r>
            <a:endParaRPr lang="en-US" altLang="ja-JP" sz="12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正方形/長方形 15"/>
          <p:cNvSpPr>
            <a:spLocks noChangeArrowheads="1"/>
          </p:cNvSpPr>
          <p:nvPr/>
        </p:nvSpPr>
        <p:spPr bwMode="auto">
          <a:xfrm>
            <a:off x="349980" y="2692975"/>
            <a:ext cx="1974489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建設業：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食料品：</a:t>
            </a:r>
            <a:endParaRPr lang="en-US" altLang="ja-JP" sz="16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繊維製品：</a:t>
            </a:r>
            <a:endParaRPr lang="en-US" altLang="ja-JP" sz="16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化学：</a:t>
            </a:r>
            <a:endParaRPr lang="en-US" altLang="ja-JP" sz="16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ガラス・土石製品：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非鉄金属：</a:t>
            </a:r>
            <a:endParaRPr lang="en-US" altLang="ja-JP" sz="16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機械：</a:t>
            </a:r>
            <a:endParaRPr lang="en-US" altLang="ja-JP" sz="16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電気機器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16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輸送用機器</a:t>
            </a:r>
            <a:r>
              <a:rPr lang="ja-JP" altLang="en-US" sz="16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16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陸運業：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空運業：</a:t>
            </a:r>
            <a:endParaRPr lang="en-US" altLang="ja-JP" sz="16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情報・通信業：</a:t>
            </a:r>
            <a:endParaRPr lang="en-US" altLang="ja-JP" sz="16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小売業：</a:t>
            </a:r>
            <a:endParaRPr lang="ja-JP" altLang="en-US" sz="16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金融・保険業：</a:t>
            </a:r>
            <a:endParaRPr lang="en-US" altLang="ja-JP" sz="16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lnSpc>
                <a:spcPct val="100000"/>
              </a:lnSpc>
              <a:spcAft>
                <a:spcPct val="0"/>
              </a:spcAft>
              <a:defRPr/>
            </a:pPr>
            <a:endParaRPr lang="en-US" altLang="ja-JP" sz="16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金融業：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r" eaLnBrk="1" hangingPunct="1"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不動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産業：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>
            <a:spLocks noChangeArrowheads="1"/>
          </p:cNvSpPr>
          <p:nvPr/>
        </p:nvSpPr>
        <p:spPr bwMode="auto">
          <a:xfrm>
            <a:off x="2115197" y="2692975"/>
            <a:ext cx="8108638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西松建設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hangingPunct="1"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カゴメ／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明治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ホールディングス</a:t>
            </a:r>
            <a:endParaRPr lang="en-US" altLang="ja-JP" sz="16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hangingPunct="1"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帝人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小林製薬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日本特殊陶業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フジクラ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スミダコーポレーション</a:t>
            </a:r>
            <a:endParaRPr lang="en-US" altLang="zh-TW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アドバンテスト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エスペック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オムロン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浜松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ホトニクス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／村田製作所／ルネサスエレクトロニクス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spcAft>
                <a:spcPct val="0"/>
              </a:spcAft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日立</a:t>
            </a:r>
            <a:r>
              <a:rPr lang="en-US" altLang="ja-JP" sz="16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Astemo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佐川急便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hangingPunct="1">
              <a:defRPr/>
            </a:pPr>
            <a:r>
              <a:rPr lang="en-US" altLang="ja-JP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ANA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ホールディングス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／国際航業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hangingPunct="1"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ヤフー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hangingPunct="1">
              <a:defRPr/>
            </a:pP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セブン＆アイ・ホールディングス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／ファーストリテイリング</a:t>
            </a:r>
            <a:endParaRPr lang="en-US" altLang="ja-JP" sz="16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en-US" altLang="ja-JP" sz="1600" b="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MS&amp;AD</a:t>
            </a:r>
            <a:r>
              <a:rPr lang="ja-JP" altLang="en-US" sz="1600" b="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インシュアランスグループホールディングス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en-US" altLang="ja-JP" sz="1600" b="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SOMPO</a:t>
            </a:r>
            <a:r>
              <a:rPr lang="ja-JP" altLang="en-US" sz="1600" b="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ホールディングス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endParaRPr lang="en-US" altLang="ja-JP" sz="16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ja-JP" altLang="en-US" sz="16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東京海上ホールディングス</a:t>
            </a:r>
            <a:endParaRPr lang="en-US" altLang="ja-JP" sz="160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hangingPunct="1">
              <a:defRPr/>
            </a:pP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日立キャピタル</a:t>
            </a:r>
            <a:endParaRPr lang="en-US" altLang="ja-JP" sz="16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hangingPunct="1">
              <a:defRPr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東京建物／ヒューリック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11"/>
          <p:cNvSpPr txBox="1">
            <a:spLocks noChangeArrowheads="1"/>
          </p:cNvSpPr>
          <p:nvPr/>
        </p:nvSpPr>
        <p:spPr bwMode="auto">
          <a:xfrm>
            <a:off x="818901" y="7187413"/>
            <a:ext cx="9745337" cy="34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50" b="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[</a:t>
            </a:r>
            <a:r>
              <a:rPr lang="ja-JP" altLang="en-US" sz="85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出所</a:t>
            </a:r>
            <a:r>
              <a:rPr lang="en-US" altLang="ja-JP" sz="85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]</a:t>
            </a:r>
            <a:r>
              <a:rPr kumimoji="1" lang="en-US" altLang="ja-JP" sz="8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Science Based Targets</a:t>
            </a:r>
            <a:r>
              <a:rPr kumimoji="1" lang="ja-JP" altLang="en-US" sz="8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ホームページ</a:t>
            </a:r>
            <a:r>
              <a:rPr lang="ja-JP" altLang="en-US" sz="85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85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Companies</a:t>
            </a:r>
            <a:r>
              <a:rPr lang="ja-JP" altLang="en-US" sz="85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850" b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Take</a:t>
            </a:r>
            <a:r>
              <a:rPr lang="ja-JP" altLang="en-US" sz="850" b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8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Action</a:t>
            </a:r>
            <a:r>
              <a:rPr lang="en-US" altLang="ja-JP" sz="85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kumimoji="1" lang="en-US" altLang="ja-JP" sz="85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http://sciencebasedtargets.org/companies-taking-action/</a:t>
            </a:r>
            <a:r>
              <a:rPr lang="en-US" altLang="ja-JP" sz="8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kumimoji="1" lang="ja-JP" altLang="en-US" sz="8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より作成。</a:t>
            </a:r>
            <a:endParaRPr kumimoji="1" lang="en-US" altLang="ja-JP" sz="85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850" b="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業種</a:t>
            </a:r>
            <a:r>
              <a:rPr lang="ja-JP" altLang="en-US" sz="850" b="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分類は事務局が日本標準産業分類等に当てはめ作成</a:t>
            </a:r>
          </a:p>
        </p:txBody>
      </p:sp>
      <p:sp>
        <p:nvSpPr>
          <p:cNvPr id="23" name="テキスト ボックス 22"/>
          <p:cNvSpPr txBox="1"/>
          <p:nvPr/>
        </p:nvSpPr>
        <p:spPr bwMode="auto">
          <a:xfrm>
            <a:off x="5086072" y="6442579"/>
            <a:ext cx="54781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下線</a:t>
            </a:r>
            <a:r>
              <a:rPr lang="ja-JP" altLang="en-US" sz="12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付の企業は環境省</a:t>
            </a:r>
            <a:r>
              <a:rPr lang="en-US" altLang="ja-JP" sz="12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SBT</a:t>
            </a:r>
            <a:r>
              <a:rPr lang="ja-JP" altLang="en-US" sz="12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個社別支援実施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</a:t>
            </a:r>
            <a:r>
              <a:rPr lang="ja-JP" altLang="en-US" sz="12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~</a:t>
            </a:r>
            <a:r>
              <a:rPr lang="en-US" altLang="ja-JP" sz="12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2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年度）</a:t>
            </a:r>
            <a:endParaRPr lang="en-US" altLang="ja-JP" sz="1200" b="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0731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1418</Words>
  <Application>Microsoft Office PowerPoint</Application>
  <PresentationFormat>ユーザー設定</PresentationFormat>
  <Paragraphs>161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20" baseType="lpstr">
      <vt:lpstr>HGPｺﾞｼｯｸM</vt:lpstr>
      <vt:lpstr>Meiryo UI</vt:lpstr>
      <vt:lpstr>ＭＳ Ｐゴシック</vt:lpstr>
      <vt:lpstr>メイリオ</vt:lpstr>
      <vt:lpstr>游ゴシック</vt:lpstr>
      <vt:lpstr>Arial</vt:lpstr>
      <vt:lpstr>Calibri</vt:lpstr>
      <vt:lpstr>Segoe UI</vt:lpstr>
      <vt:lpstr>Times New Roman</vt:lpstr>
      <vt:lpstr>Wingdings</vt:lpstr>
      <vt:lpstr>Office テーマ</vt:lpstr>
      <vt:lpstr>1_Office テーマ</vt:lpstr>
      <vt:lpstr>SBT（Science Based Targets）とは？</vt:lpstr>
      <vt:lpstr>SBTの運営機関</vt:lpstr>
      <vt:lpstr>SBTに取組むメリット</vt:lpstr>
      <vt:lpstr>SBTの要件</vt:lpstr>
      <vt:lpstr>SBTに参加する企業は世界全体で年々増加</vt:lpstr>
      <vt:lpstr>SBTに参加する日本企業の認定数が更に増加</vt:lpstr>
      <vt:lpstr>SBT認定取得済の日本企業</vt:lpstr>
      <vt:lpstr>SBT認定コミット中の日本企業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2021-02-26T10:48:20Z</dcterms:created>
  <dcterms:modified xsi:type="dcterms:W3CDTF">2021-08-11T00:11:18Z</dcterms:modified>
</cp:coreProperties>
</file>