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58" r:id="rId2"/>
  </p:sldMasterIdLst>
  <p:notesMasterIdLst>
    <p:notesMasterId r:id="rId64"/>
  </p:notesMasterIdLst>
  <p:sldIdLst>
    <p:sldId id="256" r:id="rId3"/>
    <p:sldId id="258" r:id="rId4"/>
    <p:sldId id="265" r:id="rId5"/>
    <p:sldId id="434" r:id="rId6"/>
    <p:sldId id="435" r:id="rId7"/>
    <p:sldId id="436" r:id="rId8"/>
    <p:sldId id="437" r:id="rId9"/>
    <p:sldId id="438" r:id="rId10"/>
    <p:sldId id="380"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2" r:id="rId24"/>
    <p:sldId id="451" r:id="rId25"/>
    <p:sldId id="453" r:id="rId26"/>
    <p:sldId id="490" r:id="rId27"/>
    <p:sldId id="455" r:id="rId28"/>
    <p:sldId id="493"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5" r:id="rId48"/>
    <p:sldId id="476" r:id="rId49"/>
    <p:sldId id="478" r:id="rId50"/>
    <p:sldId id="479" r:id="rId51"/>
    <p:sldId id="480" r:id="rId52"/>
    <p:sldId id="481" r:id="rId53"/>
    <p:sldId id="482" r:id="rId54"/>
    <p:sldId id="483" r:id="rId55"/>
    <p:sldId id="484" r:id="rId56"/>
    <p:sldId id="485" r:id="rId57"/>
    <p:sldId id="491" r:id="rId58"/>
    <p:sldId id="492" r:id="rId59"/>
    <p:sldId id="486" r:id="rId60"/>
    <p:sldId id="489" r:id="rId61"/>
    <p:sldId id="487" r:id="rId62"/>
    <p:sldId id="488" r:id="rId63"/>
  </p:sldIdLst>
  <p:sldSz cx="10691813"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38A3"/>
    <a:srgbClr val="31BEF3"/>
    <a:srgbClr val="33B755"/>
    <a:srgbClr val="568CDC"/>
    <a:srgbClr val="852973"/>
    <a:srgbClr val="FFFFFF"/>
    <a:srgbClr val="CBD1D0"/>
    <a:srgbClr val="E7EAE9"/>
    <a:srgbClr val="FFF5DD"/>
    <a:srgbClr val="83A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5" autoAdjust="0"/>
    <p:restoredTop sz="96238" autoAdjust="0"/>
  </p:normalViewPr>
  <p:slideViewPr>
    <p:cSldViewPr snapToGrid="0" showGuides="1">
      <p:cViewPr varScale="1">
        <p:scale>
          <a:sx n="64" d="100"/>
          <a:sy n="64" d="100"/>
        </p:scale>
        <p:origin x="1160" y="3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2021/8/11</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11.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xmlns=""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xmlns=""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xmlns=""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xmlns=""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xmlns=""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xmlns=""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xmlns=""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xmlns=""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xmlns=""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xmlns=""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xmlns=""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xmlns=""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xmlns=""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xmlns=""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xmlns=""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grpSp>
        <p:nvGrpSpPr>
          <p:cNvPr id="4" name="グループ化 3">
            <a:extLst>
              <a:ext uri="{FF2B5EF4-FFF2-40B4-BE49-F238E27FC236}">
                <a16:creationId xmlns:a16="http://schemas.microsoft.com/office/drawing/2014/main" xmlns=""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xmlns=""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xmlns=""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xmlns=""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xmlns=""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224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xmlns=""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xmlns=""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cxnSp>
          <p:nvCxnSpPr>
            <p:cNvPr id="22" name="直線コネクタ 21">
              <a:extLst>
                <a:ext uri="{FF2B5EF4-FFF2-40B4-BE49-F238E27FC236}">
                  <a16:creationId xmlns:a16="http://schemas.microsoft.com/office/drawing/2014/main" xmlns=""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xmlns=""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xmlns=""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コンテンツ プレースホルダー 8">
            <a:extLst>
              <a:ext uri="{FF2B5EF4-FFF2-40B4-BE49-F238E27FC236}">
                <a16:creationId xmlns:a16="http://schemas.microsoft.com/office/drawing/2014/main" xmlns=""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xmlns=""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xmlns=""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271387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xmlns=""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xmlns=""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xmlns=""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cxnSp>
          <p:nvCxnSpPr>
            <p:cNvPr id="14" name="直線コネクタ 13">
              <a:extLst>
                <a:ext uri="{FF2B5EF4-FFF2-40B4-BE49-F238E27FC236}">
                  <a16:creationId xmlns:a16="http://schemas.microsoft.com/office/drawing/2014/main" xmlns=""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xmlns=""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xmlns=""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xmlns=""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xmlns=""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763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xmlns=""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xmlns=""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xmlns=""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xmlns=""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xmlns=""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sp>
          <p:nvSpPr>
            <p:cNvPr id="49" name="フリーフォーム: 図形 48">
              <a:extLst>
                <a:ext uri="{FF2B5EF4-FFF2-40B4-BE49-F238E27FC236}">
                  <a16:creationId xmlns:a16="http://schemas.microsoft.com/office/drawing/2014/main" xmlns=""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 name="直線コネクタ 16">
              <a:extLst>
                <a:ext uri="{FF2B5EF4-FFF2-40B4-BE49-F238E27FC236}">
                  <a16:creationId xmlns:a16="http://schemas.microsoft.com/office/drawing/2014/main" xmlns=""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xmlns=""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xmlns=""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xmlns=""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xmlns=""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08633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xmlns=""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xmlns=""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xmlns=""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xmlns=""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36727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xmlns="" id="{3A88E330-170F-4EB6-B0EE-6B45EEBC0B9C}"/>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xmlns=""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prstClr val="white"/>
                </a:solidFill>
              </a:rPr>
              <a:t>お問合せ先：</a:t>
            </a:r>
          </a:p>
        </p:txBody>
      </p:sp>
      <p:sp>
        <p:nvSpPr>
          <p:cNvPr id="15" name="テキスト ボックス 14">
            <a:extLst>
              <a:ext uri="{FF2B5EF4-FFF2-40B4-BE49-F238E27FC236}">
                <a16:creationId xmlns:a16="http://schemas.microsoft.com/office/drawing/2014/main" xmlns=""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rgbClr val="00584E"/>
                </a:solidFill>
              </a:rPr>
              <a:t>2. </a:t>
            </a:r>
            <a:r>
              <a:rPr lang="ja-JP" altLang="en-US" sz="1511" b="1" dirty="0">
                <a:solidFill>
                  <a:srgbClr val="00584E"/>
                </a:solidFill>
              </a:rPr>
              <a:t>事業内容</a:t>
            </a:r>
          </a:p>
        </p:txBody>
      </p:sp>
      <p:sp>
        <p:nvSpPr>
          <p:cNvPr id="17" name="テキスト プレースホルダー 37">
            <a:extLst>
              <a:ext uri="{FF2B5EF4-FFF2-40B4-BE49-F238E27FC236}">
                <a16:creationId xmlns:a16="http://schemas.microsoft.com/office/drawing/2014/main" xmlns=""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xmlns=""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xmlns=""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xmlns=""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xmlns=""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rgbClr val="00584E"/>
                </a:solidFill>
              </a:rPr>
              <a:t>1. </a:t>
            </a:r>
            <a:r>
              <a:rPr lang="ja-JP" altLang="en-US" sz="1511" b="1" dirty="0">
                <a:solidFill>
                  <a:srgbClr val="00584E"/>
                </a:solidFill>
              </a:rPr>
              <a:t>事業目的</a:t>
            </a:r>
          </a:p>
        </p:txBody>
      </p:sp>
      <p:sp>
        <p:nvSpPr>
          <p:cNvPr id="22" name="テキスト プレースホルダー 36">
            <a:extLst>
              <a:ext uri="{FF2B5EF4-FFF2-40B4-BE49-F238E27FC236}">
                <a16:creationId xmlns:a16="http://schemas.microsoft.com/office/drawing/2014/main" xmlns=""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xmlns=""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prstClr val="black"/>
                </a:solidFill>
              </a:rPr>
              <a:t>■事業形態：</a:t>
            </a:r>
          </a:p>
        </p:txBody>
      </p:sp>
      <p:sp>
        <p:nvSpPr>
          <p:cNvPr id="24" name="テキスト プレースホルダー 37">
            <a:extLst>
              <a:ext uri="{FF2B5EF4-FFF2-40B4-BE49-F238E27FC236}">
                <a16:creationId xmlns:a16="http://schemas.microsoft.com/office/drawing/2014/main" xmlns=""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xmlns=""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xmlns=""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prstClr val="black"/>
                </a:solidFill>
              </a:rPr>
              <a:t>■実施期間：</a:t>
            </a:r>
          </a:p>
        </p:txBody>
      </p:sp>
      <p:cxnSp>
        <p:nvCxnSpPr>
          <p:cNvPr id="27" name="直線コネクタ 26">
            <a:extLst>
              <a:ext uri="{FF2B5EF4-FFF2-40B4-BE49-F238E27FC236}">
                <a16:creationId xmlns:a16="http://schemas.microsoft.com/office/drawing/2014/main" xmlns=""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xmlns=""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xmlns=""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xmlns=""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xmlns=""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xmlns=""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r>
              <a:rPr lang="ja-JP" altLang="en-US" sz="1295" dirty="0">
                <a:solidFill>
                  <a:prstClr val="black"/>
                </a:solidFill>
              </a:rPr>
              <a:t>■　　　　　　：</a:t>
            </a:r>
          </a:p>
        </p:txBody>
      </p:sp>
      <p:sp>
        <p:nvSpPr>
          <p:cNvPr id="35" name="テキスト ボックス 34">
            <a:extLst>
              <a:ext uri="{FF2B5EF4-FFF2-40B4-BE49-F238E27FC236}">
                <a16:creationId xmlns:a16="http://schemas.microsoft.com/office/drawing/2014/main" xmlns=""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rgbClr val="00584E"/>
                </a:solidFill>
              </a:rPr>
              <a:t>3. </a:t>
            </a:r>
            <a:r>
              <a:rPr lang="ja-JP" altLang="en-US" sz="1511" b="1" dirty="0">
                <a:solidFill>
                  <a:srgbClr val="00584E"/>
                </a:solidFill>
              </a:rPr>
              <a:t>事業スキーム</a:t>
            </a:r>
          </a:p>
        </p:txBody>
      </p:sp>
      <p:cxnSp>
        <p:nvCxnSpPr>
          <p:cNvPr id="36" name="直線コネクタ 35">
            <a:extLst>
              <a:ext uri="{FF2B5EF4-FFF2-40B4-BE49-F238E27FC236}">
                <a16:creationId xmlns:a16="http://schemas.microsoft.com/office/drawing/2014/main" xmlns=""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xmlns="" id="{716B933F-57EE-4D45-A154-8C5C4C4E1984}"/>
              </a:ext>
            </a:extLst>
          </p:cNvPr>
          <p:cNvPicPr>
            <a:picLocks/>
          </p:cNvPicPr>
          <p:nvPr userDrawn="1"/>
        </p:nvPicPr>
        <p:blipFill>
          <a:blip r:embed="rId4">
            <a:extLst>
              <a:ext uri="{96DAC541-7B7A-43D3-8B79-37D633B846F1}">
                <asvg:svgBlip xmlns=""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xmlns=""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xmlns=""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xmlns=""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xmlns=""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r>
              <a:rPr lang="en-US" altLang="ja-JP" sz="1511" b="1" dirty="0">
                <a:solidFill>
                  <a:srgbClr val="00584E"/>
                </a:solidFill>
              </a:rPr>
              <a:t>4. </a:t>
            </a:r>
          </a:p>
        </p:txBody>
      </p:sp>
      <p:sp>
        <p:nvSpPr>
          <p:cNvPr id="31" name="テキスト プレースホルダー 37">
            <a:extLst>
              <a:ext uri="{FF2B5EF4-FFF2-40B4-BE49-F238E27FC236}">
                <a16:creationId xmlns:a16="http://schemas.microsoft.com/office/drawing/2014/main" xmlns=""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67839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pic>
        <p:nvPicPr>
          <p:cNvPr id="17" name="Picture 2">
            <a:extLst>
              <a:ext uri="{FF2B5EF4-FFF2-40B4-BE49-F238E27FC236}">
                <a16:creationId xmlns:a16="http://schemas.microsoft.com/office/drawing/2014/main" xmlns=""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8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xmlns=""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xmlns=""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xmlns=""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xmlns=""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xmlns=""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xmlns=""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xmlns=""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xmlns=""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xmlns=""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xmlns=""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xmlns=""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xmlns=""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xmlns=""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xmlns=""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xmlns=""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xmlns=""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xmlns=""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xmlns=""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xmlns=""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xmlns=""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xmlns=""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xmlns=""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xmlns=""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xmlns=""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xmlns=""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xmlns=""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xmlns=""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xmlns=""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xmlns=""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xmlns=""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xmlns=""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xmlns=""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xmlns=""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xmlns=""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xmlns=""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xmlns=""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xmlns=""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xmlns=""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xmlns=""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xmlns=""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xmlns=""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xmlns=""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xmlns=""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xmlns=""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xmlns=""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xmlns=""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xmlns=""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xmlns=""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xmlns=""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xmlns=""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xmlns=""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xmlns=""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xmlns=""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xmlns=""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xmlns=""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xmlns=""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xmlns=""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xmlns=""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xmlns=""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xmlns=""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xmlns=""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xmlns=""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xmlns=""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xmlns=""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xmlns=""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grpSp>
        <p:nvGrpSpPr>
          <p:cNvPr id="8" name="グループ化 7">
            <a:extLst>
              <a:ext uri="{FF2B5EF4-FFF2-40B4-BE49-F238E27FC236}">
                <a16:creationId xmlns:a16="http://schemas.microsoft.com/office/drawing/2014/main" xmlns=""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xmlns=""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xmlns=""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xmlns=""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xmlns=""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xmlns=""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xmlns=""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xmlns=""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xmlns=""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xmlns=""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xmlns=""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xmlns=""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xmlns=""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xmlns=""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47009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xmlns=""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xmlns=""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xmlns=""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xmlns=""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xmlns=""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xmlns=""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xmlns=""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xmlns=""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xmlns=""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xmlns=""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xmlns=""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xmlns=""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xmlns=""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xmlns=""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xmlns=""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xmlns=""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xmlns=""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xmlns=""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xmlns=""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xmlns=""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xmlns=""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xmlns=""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xmlns=""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xmlns=""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xmlns=""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xmlns=""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xmlns=""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xmlns=""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xmlns=""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xmlns=""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xmlns=""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xmlns=""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xmlns=""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xmlns=""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xmlns=""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xmlns=""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xmlns=""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xmlns=""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xmlns=""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xmlns=""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xmlns=""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xmlns=""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xmlns=""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xmlns=""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xmlns=""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xmlns=""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xmlns=""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xmlns=""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xmlns=""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xmlns=""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xmlns=""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xmlns=""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xmlns=""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xmlns=""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xmlns=""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xmlns=""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xmlns=""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xmlns=""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xmlns=""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xmlns=""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xmlns=""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xmlns=""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xmlns=""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xmlns=""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xmlns=""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xmlns=""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xmlns=""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xmlns=""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xmlns=""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xmlns=""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xmlns=""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xmlns=""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xmlns=""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xmlns=""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xmlns=""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xmlns=""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xmlns=""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xmlns=""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xmlns=""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xmlns=""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xmlns=""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xmlns=""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xmlns=""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xmlns=""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xmlns=""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xmlns=""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xmlns=""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xmlns=""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xmlns=""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xmlns=""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xmlns=""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xmlns=""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xmlns=""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xmlns=""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xmlns=""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xmlns=""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xmlns=""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xmlns=""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xmlns=""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xmlns=""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xmlns=""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xmlns=""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xmlns=""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xmlns=""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xmlns=""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xmlns=""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xmlns=""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xmlns=""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xmlns=""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xmlns=""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xmlns=""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xmlns=""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xmlns=""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xmlns=""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xmlns=""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xmlns=""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xmlns=""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xmlns=""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xmlns=""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xmlns=""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xmlns=""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xmlns=""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xmlns=""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9" name="Line 4">
                <a:extLst>
                  <a:ext uri="{FF2B5EF4-FFF2-40B4-BE49-F238E27FC236}">
                    <a16:creationId xmlns:a16="http://schemas.microsoft.com/office/drawing/2014/main" xmlns=""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0" name="Line 4">
                <a:extLst>
                  <a:ext uri="{FF2B5EF4-FFF2-40B4-BE49-F238E27FC236}">
                    <a16:creationId xmlns:a16="http://schemas.microsoft.com/office/drawing/2014/main" xmlns=""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1" name="Line 5">
                <a:extLst>
                  <a:ext uri="{FF2B5EF4-FFF2-40B4-BE49-F238E27FC236}">
                    <a16:creationId xmlns:a16="http://schemas.microsoft.com/office/drawing/2014/main" xmlns=""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2" name="Line 6">
                <a:extLst>
                  <a:ext uri="{FF2B5EF4-FFF2-40B4-BE49-F238E27FC236}">
                    <a16:creationId xmlns:a16="http://schemas.microsoft.com/office/drawing/2014/main" xmlns=""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3" name="Line 7">
                <a:extLst>
                  <a:ext uri="{FF2B5EF4-FFF2-40B4-BE49-F238E27FC236}">
                    <a16:creationId xmlns:a16="http://schemas.microsoft.com/office/drawing/2014/main" xmlns=""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4" name="Line 8">
                <a:extLst>
                  <a:ext uri="{FF2B5EF4-FFF2-40B4-BE49-F238E27FC236}">
                    <a16:creationId xmlns:a16="http://schemas.microsoft.com/office/drawing/2014/main" xmlns=""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5" name="Line 9">
                <a:extLst>
                  <a:ext uri="{FF2B5EF4-FFF2-40B4-BE49-F238E27FC236}">
                    <a16:creationId xmlns:a16="http://schemas.microsoft.com/office/drawing/2014/main" xmlns=""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6" name="Line 10">
                <a:extLst>
                  <a:ext uri="{FF2B5EF4-FFF2-40B4-BE49-F238E27FC236}">
                    <a16:creationId xmlns:a16="http://schemas.microsoft.com/office/drawing/2014/main" xmlns=""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7" name="Line 11">
                <a:extLst>
                  <a:ext uri="{FF2B5EF4-FFF2-40B4-BE49-F238E27FC236}">
                    <a16:creationId xmlns:a16="http://schemas.microsoft.com/office/drawing/2014/main" xmlns=""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8" name="Line 12">
                <a:extLst>
                  <a:ext uri="{FF2B5EF4-FFF2-40B4-BE49-F238E27FC236}">
                    <a16:creationId xmlns:a16="http://schemas.microsoft.com/office/drawing/2014/main" xmlns=""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9" name="Line 13">
                <a:extLst>
                  <a:ext uri="{FF2B5EF4-FFF2-40B4-BE49-F238E27FC236}">
                    <a16:creationId xmlns:a16="http://schemas.microsoft.com/office/drawing/2014/main" xmlns=""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0" name="Line 14">
                <a:extLst>
                  <a:ext uri="{FF2B5EF4-FFF2-40B4-BE49-F238E27FC236}">
                    <a16:creationId xmlns:a16="http://schemas.microsoft.com/office/drawing/2014/main" xmlns=""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1" name="Line 15">
                <a:extLst>
                  <a:ext uri="{FF2B5EF4-FFF2-40B4-BE49-F238E27FC236}">
                    <a16:creationId xmlns:a16="http://schemas.microsoft.com/office/drawing/2014/main" xmlns=""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2" name="Line 16">
                <a:extLst>
                  <a:ext uri="{FF2B5EF4-FFF2-40B4-BE49-F238E27FC236}">
                    <a16:creationId xmlns:a16="http://schemas.microsoft.com/office/drawing/2014/main" xmlns=""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3" name="Line 17">
                <a:extLst>
                  <a:ext uri="{FF2B5EF4-FFF2-40B4-BE49-F238E27FC236}">
                    <a16:creationId xmlns:a16="http://schemas.microsoft.com/office/drawing/2014/main" xmlns=""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4" name="Line 18">
                <a:extLst>
                  <a:ext uri="{FF2B5EF4-FFF2-40B4-BE49-F238E27FC236}">
                    <a16:creationId xmlns:a16="http://schemas.microsoft.com/office/drawing/2014/main" xmlns=""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5" name="Line 19">
                <a:extLst>
                  <a:ext uri="{FF2B5EF4-FFF2-40B4-BE49-F238E27FC236}">
                    <a16:creationId xmlns:a16="http://schemas.microsoft.com/office/drawing/2014/main" xmlns=""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6" name="Line 20">
                <a:extLst>
                  <a:ext uri="{FF2B5EF4-FFF2-40B4-BE49-F238E27FC236}">
                    <a16:creationId xmlns:a16="http://schemas.microsoft.com/office/drawing/2014/main" xmlns=""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7" name="Line 21">
                <a:extLst>
                  <a:ext uri="{FF2B5EF4-FFF2-40B4-BE49-F238E27FC236}">
                    <a16:creationId xmlns:a16="http://schemas.microsoft.com/office/drawing/2014/main" xmlns=""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8" name="Line 22">
                <a:extLst>
                  <a:ext uri="{FF2B5EF4-FFF2-40B4-BE49-F238E27FC236}">
                    <a16:creationId xmlns:a16="http://schemas.microsoft.com/office/drawing/2014/main" xmlns=""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9" name="Line 23">
                <a:extLst>
                  <a:ext uri="{FF2B5EF4-FFF2-40B4-BE49-F238E27FC236}">
                    <a16:creationId xmlns:a16="http://schemas.microsoft.com/office/drawing/2014/main" xmlns=""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0" name="Line 24">
                <a:extLst>
                  <a:ext uri="{FF2B5EF4-FFF2-40B4-BE49-F238E27FC236}">
                    <a16:creationId xmlns:a16="http://schemas.microsoft.com/office/drawing/2014/main" xmlns=""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1" name="Line 25">
                <a:extLst>
                  <a:ext uri="{FF2B5EF4-FFF2-40B4-BE49-F238E27FC236}">
                    <a16:creationId xmlns:a16="http://schemas.microsoft.com/office/drawing/2014/main" xmlns=""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2" name="Line 26">
                <a:extLst>
                  <a:ext uri="{FF2B5EF4-FFF2-40B4-BE49-F238E27FC236}">
                    <a16:creationId xmlns:a16="http://schemas.microsoft.com/office/drawing/2014/main" xmlns=""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3" name="Line 27">
                <a:extLst>
                  <a:ext uri="{FF2B5EF4-FFF2-40B4-BE49-F238E27FC236}">
                    <a16:creationId xmlns:a16="http://schemas.microsoft.com/office/drawing/2014/main" xmlns=""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4" name="Line 28">
                <a:extLst>
                  <a:ext uri="{FF2B5EF4-FFF2-40B4-BE49-F238E27FC236}">
                    <a16:creationId xmlns:a16="http://schemas.microsoft.com/office/drawing/2014/main" xmlns=""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5" name="Line 29">
                <a:extLst>
                  <a:ext uri="{FF2B5EF4-FFF2-40B4-BE49-F238E27FC236}">
                    <a16:creationId xmlns:a16="http://schemas.microsoft.com/office/drawing/2014/main" xmlns=""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6" name="Line 30">
                <a:extLst>
                  <a:ext uri="{FF2B5EF4-FFF2-40B4-BE49-F238E27FC236}">
                    <a16:creationId xmlns:a16="http://schemas.microsoft.com/office/drawing/2014/main" xmlns=""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7" name="Line 31">
                <a:extLst>
                  <a:ext uri="{FF2B5EF4-FFF2-40B4-BE49-F238E27FC236}">
                    <a16:creationId xmlns:a16="http://schemas.microsoft.com/office/drawing/2014/main" xmlns=""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8" name="Line 32">
                <a:extLst>
                  <a:ext uri="{FF2B5EF4-FFF2-40B4-BE49-F238E27FC236}">
                    <a16:creationId xmlns:a16="http://schemas.microsoft.com/office/drawing/2014/main" xmlns=""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9" name="Line 33">
                <a:extLst>
                  <a:ext uri="{FF2B5EF4-FFF2-40B4-BE49-F238E27FC236}">
                    <a16:creationId xmlns:a16="http://schemas.microsoft.com/office/drawing/2014/main" xmlns=""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0" name="Line 34">
                <a:extLst>
                  <a:ext uri="{FF2B5EF4-FFF2-40B4-BE49-F238E27FC236}">
                    <a16:creationId xmlns:a16="http://schemas.microsoft.com/office/drawing/2014/main" xmlns=""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1" name="Line 35">
                <a:extLst>
                  <a:ext uri="{FF2B5EF4-FFF2-40B4-BE49-F238E27FC236}">
                    <a16:creationId xmlns:a16="http://schemas.microsoft.com/office/drawing/2014/main" xmlns=""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2" name="Line 36">
                <a:extLst>
                  <a:ext uri="{FF2B5EF4-FFF2-40B4-BE49-F238E27FC236}">
                    <a16:creationId xmlns:a16="http://schemas.microsoft.com/office/drawing/2014/main" xmlns=""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3" name="Line 37">
                <a:extLst>
                  <a:ext uri="{FF2B5EF4-FFF2-40B4-BE49-F238E27FC236}">
                    <a16:creationId xmlns:a16="http://schemas.microsoft.com/office/drawing/2014/main" xmlns=""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4" name="Line 38">
                <a:extLst>
                  <a:ext uri="{FF2B5EF4-FFF2-40B4-BE49-F238E27FC236}">
                    <a16:creationId xmlns:a16="http://schemas.microsoft.com/office/drawing/2014/main" xmlns=""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5" name="Line 39">
                <a:extLst>
                  <a:ext uri="{FF2B5EF4-FFF2-40B4-BE49-F238E27FC236}">
                    <a16:creationId xmlns:a16="http://schemas.microsoft.com/office/drawing/2014/main" xmlns=""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6" name="Line 102">
                <a:extLst>
                  <a:ext uri="{FF2B5EF4-FFF2-40B4-BE49-F238E27FC236}">
                    <a16:creationId xmlns:a16="http://schemas.microsoft.com/office/drawing/2014/main" xmlns=""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7" name="Line 4">
                <a:extLst>
                  <a:ext uri="{FF2B5EF4-FFF2-40B4-BE49-F238E27FC236}">
                    <a16:creationId xmlns:a16="http://schemas.microsoft.com/office/drawing/2014/main" xmlns=""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8" name="Line 4">
                <a:extLst>
                  <a:ext uri="{FF2B5EF4-FFF2-40B4-BE49-F238E27FC236}">
                    <a16:creationId xmlns:a16="http://schemas.microsoft.com/office/drawing/2014/main" xmlns=""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9" name="Line 39">
                <a:extLst>
                  <a:ext uri="{FF2B5EF4-FFF2-40B4-BE49-F238E27FC236}">
                    <a16:creationId xmlns:a16="http://schemas.microsoft.com/office/drawing/2014/main" xmlns=""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0" name="Line 4">
                <a:extLst>
                  <a:ext uri="{FF2B5EF4-FFF2-40B4-BE49-F238E27FC236}">
                    <a16:creationId xmlns:a16="http://schemas.microsoft.com/office/drawing/2014/main" xmlns=""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1" name="Line 34">
                <a:extLst>
                  <a:ext uri="{FF2B5EF4-FFF2-40B4-BE49-F238E27FC236}">
                    <a16:creationId xmlns:a16="http://schemas.microsoft.com/office/drawing/2014/main" xmlns=""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2" name="Line 35">
                <a:extLst>
                  <a:ext uri="{FF2B5EF4-FFF2-40B4-BE49-F238E27FC236}">
                    <a16:creationId xmlns:a16="http://schemas.microsoft.com/office/drawing/2014/main" xmlns=""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3" name="Line 36">
                <a:extLst>
                  <a:ext uri="{FF2B5EF4-FFF2-40B4-BE49-F238E27FC236}">
                    <a16:creationId xmlns:a16="http://schemas.microsoft.com/office/drawing/2014/main" xmlns=""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nvGrpSpPr>
            <p:cNvPr id="4" name="グループ化 3">
              <a:extLst>
                <a:ext uri="{FF2B5EF4-FFF2-40B4-BE49-F238E27FC236}">
                  <a16:creationId xmlns:a16="http://schemas.microsoft.com/office/drawing/2014/main" xmlns=""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xmlns=""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 name="Line 42">
                <a:extLst>
                  <a:ext uri="{FF2B5EF4-FFF2-40B4-BE49-F238E27FC236}">
                    <a16:creationId xmlns:a16="http://schemas.microsoft.com/office/drawing/2014/main" xmlns=""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 name="Line 43">
                <a:extLst>
                  <a:ext uri="{FF2B5EF4-FFF2-40B4-BE49-F238E27FC236}">
                    <a16:creationId xmlns:a16="http://schemas.microsoft.com/office/drawing/2014/main" xmlns=""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 name="Line 44">
                <a:extLst>
                  <a:ext uri="{FF2B5EF4-FFF2-40B4-BE49-F238E27FC236}">
                    <a16:creationId xmlns:a16="http://schemas.microsoft.com/office/drawing/2014/main" xmlns=""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 name="Line 45">
                <a:extLst>
                  <a:ext uri="{FF2B5EF4-FFF2-40B4-BE49-F238E27FC236}">
                    <a16:creationId xmlns:a16="http://schemas.microsoft.com/office/drawing/2014/main" xmlns=""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 name="Line 46">
                <a:extLst>
                  <a:ext uri="{FF2B5EF4-FFF2-40B4-BE49-F238E27FC236}">
                    <a16:creationId xmlns:a16="http://schemas.microsoft.com/office/drawing/2014/main" xmlns=""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 name="Line 47">
                <a:extLst>
                  <a:ext uri="{FF2B5EF4-FFF2-40B4-BE49-F238E27FC236}">
                    <a16:creationId xmlns:a16="http://schemas.microsoft.com/office/drawing/2014/main" xmlns=""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 name="Line 48">
                <a:extLst>
                  <a:ext uri="{FF2B5EF4-FFF2-40B4-BE49-F238E27FC236}">
                    <a16:creationId xmlns:a16="http://schemas.microsoft.com/office/drawing/2014/main" xmlns=""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 name="Line 49">
                <a:extLst>
                  <a:ext uri="{FF2B5EF4-FFF2-40B4-BE49-F238E27FC236}">
                    <a16:creationId xmlns:a16="http://schemas.microsoft.com/office/drawing/2014/main" xmlns=""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4" name="Line 50">
                <a:extLst>
                  <a:ext uri="{FF2B5EF4-FFF2-40B4-BE49-F238E27FC236}">
                    <a16:creationId xmlns:a16="http://schemas.microsoft.com/office/drawing/2014/main" xmlns=""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 name="Line 51">
                <a:extLst>
                  <a:ext uri="{FF2B5EF4-FFF2-40B4-BE49-F238E27FC236}">
                    <a16:creationId xmlns:a16="http://schemas.microsoft.com/office/drawing/2014/main" xmlns=""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6" name="Line 52">
                <a:extLst>
                  <a:ext uri="{FF2B5EF4-FFF2-40B4-BE49-F238E27FC236}">
                    <a16:creationId xmlns:a16="http://schemas.microsoft.com/office/drawing/2014/main" xmlns=""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 name="Line 53">
                <a:extLst>
                  <a:ext uri="{FF2B5EF4-FFF2-40B4-BE49-F238E27FC236}">
                    <a16:creationId xmlns:a16="http://schemas.microsoft.com/office/drawing/2014/main" xmlns=""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 name="Line 54">
                <a:extLst>
                  <a:ext uri="{FF2B5EF4-FFF2-40B4-BE49-F238E27FC236}">
                    <a16:creationId xmlns:a16="http://schemas.microsoft.com/office/drawing/2014/main" xmlns=""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 name="Line 55">
                <a:extLst>
                  <a:ext uri="{FF2B5EF4-FFF2-40B4-BE49-F238E27FC236}">
                    <a16:creationId xmlns:a16="http://schemas.microsoft.com/office/drawing/2014/main" xmlns=""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 name="Line 56">
                <a:extLst>
                  <a:ext uri="{FF2B5EF4-FFF2-40B4-BE49-F238E27FC236}">
                    <a16:creationId xmlns:a16="http://schemas.microsoft.com/office/drawing/2014/main" xmlns=""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 name="Line 57">
                <a:extLst>
                  <a:ext uri="{FF2B5EF4-FFF2-40B4-BE49-F238E27FC236}">
                    <a16:creationId xmlns:a16="http://schemas.microsoft.com/office/drawing/2014/main" xmlns=""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 name="Line 58">
                <a:extLst>
                  <a:ext uri="{FF2B5EF4-FFF2-40B4-BE49-F238E27FC236}">
                    <a16:creationId xmlns:a16="http://schemas.microsoft.com/office/drawing/2014/main" xmlns=""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 name="Line 59">
                <a:extLst>
                  <a:ext uri="{FF2B5EF4-FFF2-40B4-BE49-F238E27FC236}">
                    <a16:creationId xmlns:a16="http://schemas.microsoft.com/office/drawing/2014/main" xmlns=""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 name="Line 60">
                <a:extLst>
                  <a:ext uri="{FF2B5EF4-FFF2-40B4-BE49-F238E27FC236}">
                    <a16:creationId xmlns:a16="http://schemas.microsoft.com/office/drawing/2014/main" xmlns=""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 name="Line 61">
                <a:extLst>
                  <a:ext uri="{FF2B5EF4-FFF2-40B4-BE49-F238E27FC236}">
                    <a16:creationId xmlns:a16="http://schemas.microsoft.com/office/drawing/2014/main" xmlns=""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 name="Line 62">
                <a:extLst>
                  <a:ext uri="{FF2B5EF4-FFF2-40B4-BE49-F238E27FC236}">
                    <a16:creationId xmlns:a16="http://schemas.microsoft.com/office/drawing/2014/main" xmlns=""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 name="Line 63">
                <a:extLst>
                  <a:ext uri="{FF2B5EF4-FFF2-40B4-BE49-F238E27FC236}">
                    <a16:creationId xmlns:a16="http://schemas.microsoft.com/office/drawing/2014/main" xmlns=""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 name="Line 64">
                <a:extLst>
                  <a:ext uri="{FF2B5EF4-FFF2-40B4-BE49-F238E27FC236}">
                    <a16:creationId xmlns:a16="http://schemas.microsoft.com/office/drawing/2014/main" xmlns=""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 name="Line 65">
                <a:extLst>
                  <a:ext uri="{FF2B5EF4-FFF2-40B4-BE49-F238E27FC236}">
                    <a16:creationId xmlns:a16="http://schemas.microsoft.com/office/drawing/2014/main" xmlns=""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 name="Line 66">
                <a:extLst>
                  <a:ext uri="{FF2B5EF4-FFF2-40B4-BE49-F238E27FC236}">
                    <a16:creationId xmlns:a16="http://schemas.microsoft.com/office/drawing/2014/main" xmlns=""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 name="Line 67">
                <a:extLst>
                  <a:ext uri="{FF2B5EF4-FFF2-40B4-BE49-F238E27FC236}">
                    <a16:creationId xmlns:a16="http://schemas.microsoft.com/office/drawing/2014/main" xmlns=""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 name="Line 68">
                <a:extLst>
                  <a:ext uri="{FF2B5EF4-FFF2-40B4-BE49-F238E27FC236}">
                    <a16:creationId xmlns:a16="http://schemas.microsoft.com/office/drawing/2014/main" xmlns=""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 name="Line 69">
                <a:extLst>
                  <a:ext uri="{FF2B5EF4-FFF2-40B4-BE49-F238E27FC236}">
                    <a16:creationId xmlns:a16="http://schemas.microsoft.com/office/drawing/2014/main" xmlns=""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 name="Line 70">
                <a:extLst>
                  <a:ext uri="{FF2B5EF4-FFF2-40B4-BE49-F238E27FC236}">
                    <a16:creationId xmlns:a16="http://schemas.microsoft.com/office/drawing/2014/main" xmlns=""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5" name="Line 71">
                <a:extLst>
                  <a:ext uri="{FF2B5EF4-FFF2-40B4-BE49-F238E27FC236}">
                    <a16:creationId xmlns:a16="http://schemas.microsoft.com/office/drawing/2014/main" xmlns=""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6" name="Line 72">
                <a:extLst>
                  <a:ext uri="{FF2B5EF4-FFF2-40B4-BE49-F238E27FC236}">
                    <a16:creationId xmlns:a16="http://schemas.microsoft.com/office/drawing/2014/main" xmlns=""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7" name="Line 73">
                <a:extLst>
                  <a:ext uri="{FF2B5EF4-FFF2-40B4-BE49-F238E27FC236}">
                    <a16:creationId xmlns:a16="http://schemas.microsoft.com/office/drawing/2014/main" xmlns=""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8" name="Line 74">
                <a:extLst>
                  <a:ext uri="{FF2B5EF4-FFF2-40B4-BE49-F238E27FC236}">
                    <a16:creationId xmlns:a16="http://schemas.microsoft.com/office/drawing/2014/main" xmlns=""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9" name="Line 75">
                <a:extLst>
                  <a:ext uri="{FF2B5EF4-FFF2-40B4-BE49-F238E27FC236}">
                    <a16:creationId xmlns:a16="http://schemas.microsoft.com/office/drawing/2014/main" xmlns=""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0" name="Line 76">
                <a:extLst>
                  <a:ext uri="{FF2B5EF4-FFF2-40B4-BE49-F238E27FC236}">
                    <a16:creationId xmlns:a16="http://schemas.microsoft.com/office/drawing/2014/main" xmlns=""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 name="Line 77">
                <a:extLst>
                  <a:ext uri="{FF2B5EF4-FFF2-40B4-BE49-F238E27FC236}">
                    <a16:creationId xmlns:a16="http://schemas.microsoft.com/office/drawing/2014/main" xmlns=""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2" name="Line 78">
                <a:extLst>
                  <a:ext uri="{FF2B5EF4-FFF2-40B4-BE49-F238E27FC236}">
                    <a16:creationId xmlns:a16="http://schemas.microsoft.com/office/drawing/2014/main" xmlns=""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3" name="Line 79">
                <a:extLst>
                  <a:ext uri="{FF2B5EF4-FFF2-40B4-BE49-F238E27FC236}">
                    <a16:creationId xmlns:a16="http://schemas.microsoft.com/office/drawing/2014/main" xmlns=""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4" name="Line 80">
                <a:extLst>
                  <a:ext uri="{FF2B5EF4-FFF2-40B4-BE49-F238E27FC236}">
                    <a16:creationId xmlns:a16="http://schemas.microsoft.com/office/drawing/2014/main" xmlns=""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5" name="Line 81">
                <a:extLst>
                  <a:ext uri="{FF2B5EF4-FFF2-40B4-BE49-F238E27FC236}">
                    <a16:creationId xmlns:a16="http://schemas.microsoft.com/office/drawing/2014/main" xmlns=""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6" name="Line 82">
                <a:extLst>
                  <a:ext uri="{FF2B5EF4-FFF2-40B4-BE49-F238E27FC236}">
                    <a16:creationId xmlns:a16="http://schemas.microsoft.com/office/drawing/2014/main" xmlns=""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7" name="Line 83">
                <a:extLst>
                  <a:ext uri="{FF2B5EF4-FFF2-40B4-BE49-F238E27FC236}">
                    <a16:creationId xmlns:a16="http://schemas.microsoft.com/office/drawing/2014/main" xmlns=""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8" name="Line 84">
                <a:extLst>
                  <a:ext uri="{FF2B5EF4-FFF2-40B4-BE49-F238E27FC236}">
                    <a16:creationId xmlns:a16="http://schemas.microsoft.com/office/drawing/2014/main" xmlns=""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9" name="Line 85">
                <a:extLst>
                  <a:ext uri="{FF2B5EF4-FFF2-40B4-BE49-F238E27FC236}">
                    <a16:creationId xmlns:a16="http://schemas.microsoft.com/office/drawing/2014/main" xmlns=""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0" name="Line 86">
                <a:extLst>
                  <a:ext uri="{FF2B5EF4-FFF2-40B4-BE49-F238E27FC236}">
                    <a16:creationId xmlns:a16="http://schemas.microsoft.com/office/drawing/2014/main" xmlns=""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1" name="Line 87">
                <a:extLst>
                  <a:ext uri="{FF2B5EF4-FFF2-40B4-BE49-F238E27FC236}">
                    <a16:creationId xmlns:a16="http://schemas.microsoft.com/office/drawing/2014/main" xmlns=""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2" name="Line 88">
                <a:extLst>
                  <a:ext uri="{FF2B5EF4-FFF2-40B4-BE49-F238E27FC236}">
                    <a16:creationId xmlns:a16="http://schemas.microsoft.com/office/drawing/2014/main" xmlns=""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3" name="Line 89">
                <a:extLst>
                  <a:ext uri="{FF2B5EF4-FFF2-40B4-BE49-F238E27FC236}">
                    <a16:creationId xmlns:a16="http://schemas.microsoft.com/office/drawing/2014/main" xmlns=""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4" name="Line 90">
                <a:extLst>
                  <a:ext uri="{FF2B5EF4-FFF2-40B4-BE49-F238E27FC236}">
                    <a16:creationId xmlns:a16="http://schemas.microsoft.com/office/drawing/2014/main" xmlns=""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5" name="Line 91">
                <a:extLst>
                  <a:ext uri="{FF2B5EF4-FFF2-40B4-BE49-F238E27FC236}">
                    <a16:creationId xmlns:a16="http://schemas.microsoft.com/office/drawing/2014/main" xmlns=""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6" name="Line 92">
                <a:extLst>
                  <a:ext uri="{FF2B5EF4-FFF2-40B4-BE49-F238E27FC236}">
                    <a16:creationId xmlns:a16="http://schemas.microsoft.com/office/drawing/2014/main" xmlns=""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7" name="Line 93">
                <a:extLst>
                  <a:ext uri="{FF2B5EF4-FFF2-40B4-BE49-F238E27FC236}">
                    <a16:creationId xmlns:a16="http://schemas.microsoft.com/office/drawing/2014/main" xmlns=""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8" name="Line 94">
                <a:extLst>
                  <a:ext uri="{FF2B5EF4-FFF2-40B4-BE49-F238E27FC236}">
                    <a16:creationId xmlns:a16="http://schemas.microsoft.com/office/drawing/2014/main" xmlns=""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9" name="Line 95">
                <a:extLst>
                  <a:ext uri="{FF2B5EF4-FFF2-40B4-BE49-F238E27FC236}">
                    <a16:creationId xmlns:a16="http://schemas.microsoft.com/office/drawing/2014/main" xmlns=""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0" name="Line 96">
                <a:extLst>
                  <a:ext uri="{FF2B5EF4-FFF2-40B4-BE49-F238E27FC236}">
                    <a16:creationId xmlns:a16="http://schemas.microsoft.com/office/drawing/2014/main" xmlns=""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1" name="Line 97">
                <a:extLst>
                  <a:ext uri="{FF2B5EF4-FFF2-40B4-BE49-F238E27FC236}">
                    <a16:creationId xmlns:a16="http://schemas.microsoft.com/office/drawing/2014/main" xmlns=""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endParaRPr>
              </a:p>
            </p:txBody>
          </p:sp>
          <p:sp>
            <p:nvSpPr>
              <p:cNvPr id="62" name="Line 98">
                <a:extLst>
                  <a:ext uri="{FF2B5EF4-FFF2-40B4-BE49-F238E27FC236}">
                    <a16:creationId xmlns:a16="http://schemas.microsoft.com/office/drawing/2014/main" xmlns=""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3" name="Line 99">
                <a:extLst>
                  <a:ext uri="{FF2B5EF4-FFF2-40B4-BE49-F238E27FC236}">
                    <a16:creationId xmlns:a16="http://schemas.microsoft.com/office/drawing/2014/main" xmlns=""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4" name="Line 100">
                <a:extLst>
                  <a:ext uri="{FF2B5EF4-FFF2-40B4-BE49-F238E27FC236}">
                    <a16:creationId xmlns:a16="http://schemas.microsoft.com/office/drawing/2014/main" xmlns=""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5" name="Line 103">
                <a:extLst>
                  <a:ext uri="{FF2B5EF4-FFF2-40B4-BE49-F238E27FC236}">
                    <a16:creationId xmlns:a16="http://schemas.microsoft.com/office/drawing/2014/main" xmlns=""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6" name="Line 99">
                <a:extLst>
                  <a:ext uri="{FF2B5EF4-FFF2-40B4-BE49-F238E27FC236}">
                    <a16:creationId xmlns:a16="http://schemas.microsoft.com/office/drawing/2014/main" xmlns=""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7" name="Line 99">
                <a:extLst>
                  <a:ext uri="{FF2B5EF4-FFF2-40B4-BE49-F238E27FC236}">
                    <a16:creationId xmlns:a16="http://schemas.microsoft.com/office/drawing/2014/main" xmlns=""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8" name="Line 100">
                <a:extLst>
                  <a:ext uri="{FF2B5EF4-FFF2-40B4-BE49-F238E27FC236}">
                    <a16:creationId xmlns:a16="http://schemas.microsoft.com/office/drawing/2014/main" xmlns=""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9" name="Line 99">
                <a:extLst>
                  <a:ext uri="{FF2B5EF4-FFF2-40B4-BE49-F238E27FC236}">
                    <a16:creationId xmlns:a16="http://schemas.microsoft.com/office/drawing/2014/main" xmlns=""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0" name="Line 99">
                <a:extLst>
                  <a:ext uri="{FF2B5EF4-FFF2-40B4-BE49-F238E27FC236}">
                    <a16:creationId xmlns:a16="http://schemas.microsoft.com/office/drawing/2014/main" xmlns=""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1" name="Line 99">
                <a:extLst>
                  <a:ext uri="{FF2B5EF4-FFF2-40B4-BE49-F238E27FC236}">
                    <a16:creationId xmlns:a16="http://schemas.microsoft.com/office/drawing/2014/main" xmlns=""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2" name="Line 99">
                <a:extLst>
                  <a:ext uri="{FF2B5EF4-FFF2-40B4-BE49-F238E27FC236}">
                    <a16:creationId xmlns:a16="http://schemas.microsoft.com/office/drawing/2014/main" xmlns=""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3" name="Line 99">
                <a:extLst>
                  <a:ext uri="{FF2B5EF4-FFF2-40B4-BE49-F238E27FC236}">
                    <a16:creationId xmlns:a16="http://schemas.microsoft.com/office/drawing/2014/main" xmlns=""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4" name="Line 100">
                <a:extLst>
                  <a:ext uri="{FF2B5EF4-FFF2-40B4-BE49-F238E27FC236}">
                    <a16:creationId xmlns:a16="http://schemas.microsoft.com/office/drawing/2014/main" xmlns=""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5" name="Line 100">
                <a:extLst>
                  <a:ext uri="{FF2B5EF4-FFF2-40B4-BE49-F238E27FC236}">
                    <a16:creationId xmlns:a16="http://schemas.microsoft.com/office/drawing/2014/main" xmlns=""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6" name="Line 100">
                <a:extLst>
                  <a:ext uri="{FF2B5EF4-FFF2-40B4-BE49-F238E27FC236}">
                    <a16:creationId xmlns:a16="http://schemas.microsoft.com/office/drawing/2014/main" xmlns=""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7" name="Line 100">
                <a:extLst>
                  <a:ext uri="{FF2B5EF4-FFF2-40B4-BE49-F238E27FC236}">
                    <a16:creationId xmlns:a16="http://schemas.microsoft.com/office/drawing/2014/main" xmlns=""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spTree>
    <p:extLst>
      <p:ext uri="{BB962C8B-B14F-4D97-AF65-F5344CB8AC3E}">
        <p14:creationId xmlns:p14="http://schemas.microsoft.com/office/powerpoint/2010/main" val="4141513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mailto:info@re100.org"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wmf"/><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2.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wmf"/><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7" Type="http://schemas.microsoft.com/office/2007/relationships/hdphoto" Target="../media/hdphoto1.wdp"/><Relationship Id="rId2" Type="http://schemas.openxmlformats.org/officeDocument/2006/relationships/image" Target="../media/image42.wmf"/><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7" Type="http://schemas.microsoft.com/office/2007/relationships/hdphoto" Target="../media/hdphoto1.wdp"/><Relationship Id="rId2" Type="http://schemas.openxmlformats.org/officeDocument/2006/relationships/image" Target="../media/image42.wmf"/><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5ECDC26-993F-4A78-8D31-18BE42F37D6C}"/>
              </a:ext>
            </a:extLst>
          </p:cNvPr>
          <p:cNvSpPr>
            <a:spLocks noGrp="1"/>
          </p:cNvSpPr>
          <p:nvPr>
            <p:ph type="title"/>
          </p:nvPr>
        </p:nvSpPr>
        <p:spPr/>
        <p:txBody>
          <a:bodyPr>
            <a:normAutofit/>
          </a:bodyPr>
          <a:lstStyle/>
          <a:p>
            <a:r>
              <a:rPr lang="en-US" altLang="ja-JP" dirty="0" smtClean="0"/>
              <a:t>RE100</a:t>
            </a:r>
            <a:r>
              <a:rPr lang="ja-JP" altLang="en-US" dirty="0" smtClean="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xmlns="" id="{C7D0EF22-0736-453B-81AA-BA6690C35C21}"/>
              </a:ext>
            </a:extLst>
          </p:cNvPr>
          <p:cNvSpPr>
            <a:spLocks noGrp="1"/>
          </p:cNvSpPr>
          <p:nvPr>
            <p:ph sz="quarter" idx="16"/>
          </p:nvPr>
        </p:nvSpPr>
        <p:spPr>
          <a:xfrm>
            <a:off x="3545906" y="5724053"/>
            <a:ext cx="3600000" cy="288000"/>
          </a:xfrm>
        </p:spPr>
        <p:txBody>
          <a:bodyPr/>
          <a:lstStyle/>
          <a:p>
            <a:r>
              <a:rPr lang="ja-JP" altLang="en-US" dirty="0"/>
              <a:t>環境省・</a:t>
            </a:r>
            <a:r>
              <a:rPr lang="ja-JP" altLang="en-US" dirty="0" smtClean="0"/>
              <a:t>みずほリサーチ＆テクノロジーズ</a:t>
            </a:r>
            <a:endParaRPr lang="ja-JP" altLang="en-US" dirty="0"/>
          </a:p>
        </p:txBody>
      </p:sp>
    </p:spTree>
    <p:extLst>
      <p:ext uri="{BB962C8B-B14F-4D97-AF65-F5344CB8AC3E}">
        <p14:creationId xmlns:p14="http://schemas.microsoft.com/office/powerpoint/2010/main" val="161867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気候変動のビジネスへの影響</a:t>
            </a:r>
            <a:r>
              <a:rPr kumimoji="1" lang="ja-JP" altLang="en-US" sz="1800" dirty="0" smtClean="0"/>
              <a:t>（</a:t>
            </a:r>
            <a:r>
              <a:rPr kumimoji="1" lang="en-US" altLang="ja-JP" sz="1800" dirty="0" smtClean="0"/>
              <a:t>J-CLP</a:t>
            </a:r>
            <a:r>
              <a:rPr kumimoji="1" lang="ja-JP" altLang="en-US" sz="1800" dirty="0" smtClean="0"/>
              <a:t>提供）</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に取り組むメリット①</a:t>
            </a:r>
            <a:endParaRPr kumimoji="1" lang="ja-JP" altLang="en-US" dirty="0"/>
          </a:p>
        </p:txBody>
      </p:sp>
      <p:sp>
        <p:nvSpPr>
          <p:cNvPr id="5" name="コンテンツ プレースホルダー 4"/>
          <p:cNvSpPr>
            <a:spLocks noGrp="1"/>
          </p:cNvSpPr>
          <p:nvPr>
            <p:ph sz="quarter" idx="12"/>
          </p:nvPr>
        </p:nvSpPr>
        <p:spPr>
          <a:xfrm>
            <a:off x="161925" y="1110920"/>
            <a:ext cx="10367963" cy="942717"/>
          </a:xfrm>
        </p:spPr>
        <p:txBody>
          <a:bodyPr/>
          <a:lstStyle/>
          <a:p>
            <a:r>
              <a:rPr lang="ja-JP" altLang="en-US" dirty="0" smtClean="0"/>
              <a:t>気候変動によって原料供給に問題が生じたり、化石燃料の価値が下落したりするといった事例が実際に生じている</a:t>
            </a:r>
            <a:endParaRPr lang="ja-JP" altLang="en-US" dirty="0"/>
          </a:p>
        </p:txBody>
      </p:sp>
      <p:pic>
        <p:nvPicPr>
          <p:cNvPr id="14" name="Picture 2" descr="C:\Users\jukonako\Dropbox\スクリーンショット\スクリーンショット 2017-05-14 13.46.19.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8326" y="2307342"/>
            <a:ext cx="1800199" cy="1570474"/>
          </a:xfrm>
          <a:prstGeom prst="rect">
            <a:avLst/>
          </a:prstGeom>
          <a:noFill/>
          <a:ln>
            <a:solidFill>
              <a:sysClr val="windowText" lastClr="000000"/>
            </a:solidFill>
          </a:ln>
        </p:spPr>
      </p:pic>
      <p:sp>
        <p:nvSpPr>
          <p:cNvPr id="15" name="コンテンツ プレースホルダ 5"/>
          <p:cNvSpPr txBox="1">
            <a:spLocks/>
          </p:cNvSpPr>
          <p:nvPr/>
        </p:nvSpPr>
        <p:spPr>
          <a:xfrm>
            <a:off x="3084590" y="2739702"/>
            <a:ext cx="6984776" cy="698698"/>
          </a:xfrm>
          <a:prstGeom prst="rect">
            <a:avLst/>
          </a:prstGeom>
        </p:spPr>
        <p:txBody>
          <a:bodyPr vert="horz" lIns="36000" tIns="45720" rIns="36000" bIns="45720" rtlCol="0">
            <a:noAutofit/>
          </a:bodyPr>
          <a:lstStyle/>
          <a:p>
            <a:pPr fontAlgn="auto">
              <a:lnSpc>
                <a:spcPct val="120000"/>
              </a:lnSpc>
              <a:spcAft>
                <a:spcPts val="0"/>
              </a:spcAft>
              <a:defRPr/>
            </a:pPr>
            <a:r>
              <a:rPr lang="ja-JP" altLang="en-US" sz="2400" b="1" dirty="0">
                <a:solidFill>
                  <a:srgbClr val="FC0019"/>
                </a:solidFill>
                <a:latin typeface="Meiryo UI" panose="020B0604030504040204" pitchFamily="50" charset="-128"/>
                <a:ea typeface="Meiryo UI" panose="020B0604030504040204" pitchFamily="50" charset="-128"/>
              </a:rPr>
              <a:t>旱魃や洪水</a:t>
            </a:r>
            <a:r>
              <a:rPr lang="ja-JP" altLang="en-US" sz="2400" b="1" dirty="0" smtClean="0">
                <a:solidFill>
                  <a:srgbClr val="FC0019"/>
                </a:solidFill>
                <a:latin typeface="Meiryo UI" panose="020B0604030504040204" pitchFamily="50" charset="-128"/>
                <a:ea typeface="Meiryo UI" panose="020B0604030504040204" pitchFamily="50" charset="-128"/>
              </a:rPr>
              <a:t>で</a:t>
            </a:r>
            <a:r>
              <a:rPr lang="ja-JP" altLang="en-US" sz="2400" b="1" dirty="0" smtClean="0">
                <a:solidFill>
                  <a:srgbClr val="FF0000"/>
                </a:solidFill>
                <a:latin typeface="Meiryo UI" panose="020B0604030504040204" pitchFamily="50" charset="-128"/>
                <a:ea typeface="Meiryo UI" panose="020B0604030504040204" pitchFamily="50" charset="-128"/>
              </a:rPr>
              <a:t>年間</a:t>
            </a:r>
            <a:r>
              <a:rPr lang="ja-JP" altLang="en-US" sz="2400" b="1" dirty="0">
                <a:solidFill>
                  <a:srgbClr val="FF0000"/>
                </a:solidFill>
                <a:latin typeface="Meiryo UI" panose="020B0604030504040204" pitchFamily="50" charset="-128"/>
                <a:ea typeface="Meiryo UI" panose="020B0604030504040204" pitchFamily="50" charset="-128"/>
              </a:rPr>
              <a:t>約€</a:t>
            </a:r>
            <a:r>
              <a:rPr lang="en-US" altLang="ja-JP" sz="2400" b="1" dirty="0" smtClean="0">
                <a:solidFill>
                  <a:srgbClr val="FF0000"/>
                </a:solidFill>
                <a:latin typeface="Meiryo UI" panose="020B0604030504040204" pitchFamily="50" charset="-128"/>
                <a:ea typeface="Meiryo UI" panose="020B0604030504040204" pitchFamily="50" charset="-128"/>
              </a:rPr>
              <a:t>4</a:t>
            </a:r>
            <a:r>
              <a:rPr lang="ja-JP" altLang="en-US" sz="2400" b="1" dirty="0" smtClean="0">
                <a:solidFill>
                  <a:srgbClr val="FF0000"/>
                </a:solidFill>
                <a:latin typeface="Meiryo UI" panose="020B0604030504040204" pitchFamily="50" charset="-128"/>
                <a:ea typeface="Meiryo UI" panose="020B0604030504040204" pitchFamily="50" charset="-128"/>
              </a:rPr>
              <a:t>億（</a:t>
            </a:r>
            <a:r>
              <a:rPr lang="ja-JP" altLang="en-US" sz="2400" b="1" dirty="0">
                <a:solidFill>
                  <a:srgbClr val="FF0000"/>
                </a:solidFill>
                <a:latin typeface="Meiryo UI" panose="020B0604030504040204" pitchFamily="50" charset="-128"/>
                <a:ea typeface="Meiryo UI" panose="020B0604030504040204" pitchFamily="50" charset="-128"/>
              </a:rPr>
              <a:t>約</a:t>
            </a:r>
            <a:r>
              <a:rPr lang="en-US" altLang="ja-JP" sz="2400" b="1" dirty="0">
                <a:solidFill>
                  <a:srgbClr val="FF0000"/>
                </a:solidFill>
                <a:latin typeface="Meiryo UI" panose="020B0604030504040204" pitchFamily="50" charset="-128"/>
                <a:ea typeface="Meiryo UI" panose="020B0604030504040204" pitchFamily="50" charset="-128"/>
              </a:rPr>
              <a:t>450</a:t>
            </a:r>
            <a:r>
              <a:rPr lang="ja-JP" altLang="en-US" sz="2400" b="1" dirty="0">
                <a:solidFill>
                  <a:srgbClr val="FF0000"/>
                </a:solidFill>
                <a:latin typeface="Meiryo UI" panose="020B0604030504040204" pitchFamily="50" charset="-128"/>
                <a:ea typeface="Meiryo UI" panose="020B0604030504040204" pitchFamily="50" charset="-128"/>
              </a:rPr>
              <a:t>億円）の</a:t>
            </a:r>
            <a:r>
              <a:rPr lang="ja-JP" altLang="en-US" sz="2400" b="1" dirty="0" smtClean="0">
                <a:solidFill>
                  <a:srgbClr val="FF0000"/>
                </a:solidFill>
                <a:latin typeface="Meiryo UI" panose="020B0604030504040204" pitchFamily="50" charset="-128"/>
                <a:ea typeface="Meiryo UI" panose="020B0604030504040204" pitchFamily="50" charset="-128"/>
              </a:rPr>
              <a:t>被害</a:t>
            </a:r>
            <a:r>
              <a:rPr lang="ja-JP" altLang="en-US" sz="2800" b="1" dirty="0">
                <a:solidFill>
                  <a:srgbClr val="FC0019"/>
                </a:solidFill>
                <a:latin typeface="Meiryo UI" panose="020B0604030504040204" pitchFamily="50" charset="-128"/>
                <a:ea typeface="Meiryo UI" panose="020B0604030504040204" pitchFamily="50" charset="-128"/>
              </a:rPr>
              <a:t>　</a:t>
            </a:r>
            <a:endParaRPr lang="en-US" altLang="ja-JP" sz="2800" b="1" dirty="0">
              <a:solidFill>
                <a:srgbClr val="FC0019"/>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326" y="3963526"/>
            <a:ext cx="1797848" cy="1537906"/>
          </a:xfrm>
          <a:prstGeom prst="rect">
            <a:avLst/>
          </a:prstGeom>
          <a:ln>
            <a:solidFill>
              <a:sysClr val="windowText" lastClr="000000"/>
            </a:solidFill>
          </a:ln>
        </p:spPr>
      </p:pic>
      <p:pic>
        <p:nvPicPr>
          <p:cNvPr id="17" name="Picture 3" descr="C:\Users\jukonako\Desktop\unipe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8325" y="5587142"/>
            <a:ext cx="1800199" cy="1214242"/>
          </a:xfrm>
          <a:prstGeom prst="rect">
            <a:avLst/>
          </a:prstGeom>
          <a:noFill/>
          <a:ln>
            <a:solidFill>
              <a:schemeClr val="tx1"/>
            </a:solidFill>
          </a:ln>
        </p:spPr>
      </p:pic>
      <p:sp>
        <p:nvSpPr>
          <p:cNvPr id="18" name="テキスト ボックス 17"/>
          <p:cNvSpPr txBox="1"/>
          <p:nvPr/>
        </p:nvSpPr>
        <p:spPr>
          <a:xfrm>
            <a:off x="3090987" y="6563307"/>
            <a:ext cx="2026826" cy="276999"/>
          </a:xfrm>
          <a:prstGeom prst="rect">
            <a:avLst/>
          </a:prstGeom>
          <a:noFill/>
        </p:spPr>
        <p:txBody>
          <a:bodyPr wrap="square" rtlCol="0">
            <a:spAutoFit/>
          </a:bodyPr>
          <a:lstStyle/>
          <a:p>
            <a:pPr>
              <a:lnSpc>
                <a:spcPct val="120000"/>
              </a:lnSpc>
              <a:spcAft>
                <a:spcPct val="70000"/>
              </a:spcAft>
            </a:pPr>
            <a:r>
              <a:rPr lang="ja-JP" altLang="en-US" sz="1000" b="1" dirty="0">
                <a:latin typeface="+mn-ea"/>
                <a:ea typeface="+mn-ea"/>
              </a:rPr>
              <a:t>写真：</a:t>
            </a:r>
            <a:r>
              <a:rPr lang="en-US" altLang="ja-JP" sz="1000" b="1" dirty="0">
                <a:latin typeface="+mn-ea"/>
                <a:ea typeface="+mn-ea"/>
              </a:rPr>
              <a:t>The Talley Group</a:t>
            </a:r>
            <a:endParaRPr lang="ja-JP" altLang="en-US" sz="1000" b="1" dirty="0">
              <a:latin typeface="+mn-ea"/>
              <a:ea typeface="+mn-ea"/>
            </a:endParaRPr>
          </a:p>
        </p:txBody>
      </p:sp>
      <p:sp>
        <p:nvSpPr>
          <p:cNvPr id="19" name="正方形/長方形 18"/>
          <p:cNvSpPr/>
          <p:nvPr/>
        </p:nvSpPr>
        <p:spPr>
          <a:xfrm>
            <a:off x="3084590" y="4516455"/>
            <a:ext cx="6984776" cy="432048"/>
          </a:xfrm>
          <a:prstGeom prst="rect">
            <a:avLst/>
          </a:prstGeom>
        </p:spPr>
        <p:txBody>
          <a:bodyPr vert="horz" lIns="91440" tIns="45720" rIns="91440" bIns="45720" rtlCol="0">
            <a:noAutofit/>
          </a:bodyPr>
          <a:lstStyle/>
          <a:p>
            <a:pPr>
              <a:spcAft>
                <a:spcPct val="70000"/>
              </a:spcAft>
            </a:pPr>
            <a:r>
              <a:rPr lang="ja-JP" altLang="en-US" sz="2400" b="1" dirty="0">
                <a:solidFill>
                  <a:srgbClr val="FC0019"/>
                </a:solidFill>
                <a:latin typeface="Meiryo UI" panose="020B0604030504040204" pitchFamily="50" charset="-128"/>
                <a:ea typeface="Meiryo UI" panose="020B0604030504040204" pitchFamily="50" charset="-128"/>
              </a:rPr>
              <a:t>北海道の台風被害</a:t>
            </a:r>
            <a:r>
              <a:rPr lang="ja-JP" altLang="en-US" sz="2400" b="1" dirty="0" smtClean="0">
                <a:solidFill>
                  <a:srgbClr val="FC0019"/>
                </a:solidFill>
                <a:latin typeface="Meiryo UI" panose="020B0604030504040204" pitchFamily="50" charset="-128"/>
                <a:ea typeface="Meiryo UI" panose="020B0604030504040204" pitchFamily="50" charset="-128"/>
              </a:rPr>
              <a:t>で</a:t>
            </a:r>
            <a:r>
              <a:rPr lang="ja-JP" altLang="en-US" sz="2400" b="1" dirty="0" smtClean="0">
                <a:solidFill>
                  <a:srgbClr val="FF0000"/>
                </a:solidFill>
                <a:latin typeface="Meiryo UI" panose="020B0604030504040204" pitchFamily="50" charset="-128"/>
                <a:ea typeface="Meiryo UI" panose="020B0604030504040204" pitchFamily="50" charset="-128"/>
              </a:rPr>
              <a:t>主力</a:t>
            </a:r>
            <a:r>
              <a:rPr lang="ja-JP" altLang="en-US" sz="2400" b="1" dirty="0">
                <a:solidFill>
                  <a:srgbClr val="FF0000"/>
                </a:solidFill>
                <a:latin typeface="Meiryo UI" panose="020B0604030504040204" pitchFamily="50" charset="-128"/>
                <a:ea typeface="Meiryo UI" panose="020B0604030504040204" pitchFamily="50" charset="-128"/>
              </a:rPr>
              <a:t>商品を販売</a:t>
            </a:r>
            <a:r>
              <a:rPr lang="ja-JP" altLang="en-US" sz="2400" b="1" dirty="0" smtClean="0">
                <a:solidFill>
                  <a:srgbClr val="FF0000"/>
                </a:solidFill>
                <a:latin typeface="Meiryo UI" panose="020B0604030504040204" pitchFamily="50" charset="-128"/>
                <a:ea typeface="Meiryo UI" panose="020B0604030504040204" pitchFamily="50" charset="-128"/>
              </a:rPr>
              <a:t>休止</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20" name="コンテンツ プレースホルダ 5"/>
          <p:cNvSpPr txBox="1">
            <a:spLocks/>
          </p:cNvSpPr>
          <p:nvPr/>
        </p:nvSpPr>
        <p:spPr>
          <a:xfrm>
            <a:off x="3084427" y="5772276"/>
            <a:ext cx="6385288" cy="843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1800"/>
              </a:spcBef>
              <a:spcAft>
                <a:spcPts val="0"/>
              </a:spcAft>
              <a:buClr>
                <a:schemeClr val="tx1"/>
              </a:buClr>
              <a:buFont typeface="Arial" pitchFamily="34" charset="0"/>
              <a:buNone/>
            </a:pPr>
            <a:r>
              <a:rPr lang="ja-JP" altLang="en-US" sz="2400" b="1" dirty="0" smtClean="0">
                <a:latin typeface="Meiryo UI" panose="020B0604030504040204" pitchFamily="50" charset="-128"/>
                <a:ea typeface="Meiryo UI" panose="020B0604030504040204" pitchFamily="50" charset="-128"/>
              </a:rPr>
              <a:t>新設石炭発電所の</a:t>
            </a:r>
            <a:r>
              <a:rPr lang="ja-JP" altLang="en-US" sz="2400" b="1" dirty="0" smtClean="0">
                <a:solidFill>
                  <a:srgbClr val="FF0000"/>
                </a:solidFill>
                <a:latin typeface="Meiryo UI" panose="020B0604030504040204" pitchFamily="50" charset="-128"/>
                <a:ea typeface="Meiryo UI" panose="020B0604030504040204" pitchFamily="50" charset="-128"/>
              </a:rPr>
              <a:t>簿価が</a:t>
            </a:r>
            <a:r>
              <a:rPr lang="en-US" altLang="ja-JP" sz="2400" b="1" dirty="0" smtClean="0">
                <a:solidFill>
                  <a:srgbClr val="FF0000"/>
                </a:solidFill>
                <a:latin typeface="Meiryo UI" panose="020B0604030504040204" pitchFamily="50" charset="-128"/>
                <a:ea typeface="Meiryo UI" panose="020B0604030504040204" pitchFamily="50" charset="-128"/>
              </a:rPr>
              <a:t>1</a:t>
            </a:r>
            <a:r>
              <a:rPr lang="ja-JP" altLang="en-US" sz="2400" b="1" dirty="0" smtClean="0">
                <a:solidFill>
                  <a:srgbClr val="FF0000"/>
                </a:solidFill>
                <a:latin typeface="Meiryo UI" panose="020B0604030504040204" pitchFamily="50" charset="-128"/>
                <a:ea typeface="Meiryo UI" panose="020B0604030504040204" pitchFamily="50" charset="-128"/>
              </a:rPr>
              <a:t>年で半減</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15</a:t>
            </a:r>
            <a:r>
              <a:rPr lang="ja-JP" altLang="en-US" sz="2400" b="1" dirty="0" smtClean="0">
                <a:latin typeface="Meiryo UI" panose="020B0604030504040204" pitchFamily="50" charset="-128"/>
                <a:ea typeface="Meiryo UI" panose="020B0604030504040204" pitchFamily="50" charset="-128"/>
              </a:rPr>
              <a:t>億から€</a:t>
            </a:r>
            <a:r>
              <a:rPr lang="en-US" altLang="ja-JP" sz="2400" b="1" dirty="0" smtClean="0">
                <a:latin typeface="Meiryo UI" panose="020B0604030504040204" pitchFamily="50" charset="-128"/>
                <a:ea typeface="Meiryo UI" panose="020B0604030504040204" pitchFamily="50" charset="-128"/>
              </a:rPr>
              <a:t>7</a:t>
            </a:r>
            <a:r>
              <a:rPr lang="ja-JP" altLang="en-US" sz="2400" b="1" dirty="0" smtClean="0">
                <a:latin typeface="Meiryo UI" panose="020B0604030504040204" pitchFamily="50" charset="-128"/>
                <a:ea typeface="Meiryo UI" panose="020B0604030504040204" pitchFamily="50" charset="-128"/>
              </a:rPr>
              <a:t>億へ。建設費は€</a:t>
            </a:r>
            <a:r>
              <a:rPr lang="en-US" altLang="ja-JP" sz="2400" b="1" dirty="0" smtClean="0">
                <a:latin typeface="Meiryo UI" panose="020B0604030504040204" pitchFamily="50" charset="-128"/>
                <a:ea typeface="Meiryo UI" panose="020B0604030504040204" pitchFamily="50" charset="-128"/>
              </a:rPr>
              <a:t>17</a:t>
            </a:r>
            <a:r>
              <a:rPr lang="ja-JP" altLang="en-US" sz="2400" b="1" dirty="0" smtClean="0">
                <a:latin typeface="Meiryo UI" panose="020B0604030504040204" pitchFamily="50" charset="-128"/>
                <a:ea typeface="Meiryo UI" panose="020B0604030504040204" pitchFamily="50" charset="-128"/>
              </a:rPr>
              <a:t>億）</a:t>
            </a:r>
            <a:endParaRPr lang="en-US" altLang="ja-JP" sz="2400" b="1" dirty="0">
              <a:latin typeface="Meiryo UI" panose="020B0604030504040204" pitchFamily="50" charset="-128"/>
              <a:ea typeface="Meiryo UI" panose="020B0604030504040204" pitchFamily="50" charset="-128"/>
            </a:endParaRPr>
          </a:p>
        </p:txBody>
      </p:sp>
      <p:sp>
        <p:nvSpPr>
          <p:cNvPr id="30" name="テキスト ボックス 11"/>
          <p:cNvSpPr txBox="1">
            <a:spLocks noChangeArrowheads="1"/>
          </p:cNvSpPr>
          <p:nvPr/>
        </p:nvSpPr>
        <p:spPr bwMode="auto">
          <a:xfrm>
            <a:off x="532611" y="7023163"/>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lvl="0" indent="-36195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smtClean="0">
                <a:solidFill>
                  <a:srgbClr val="000000"/>
                </a:solidFill>
                <a:latin typeface="Meiryo UI" pitchFamily="50" charset="-128"/>
                <a:ea typeface="Meiryo UI" pitchFamily="50" charset="-128"/>
                <a:cs typeface="Meiryo UI" pitchFamily="50" charset="-128"/>
              </a:rPr>
              <a:t>]2017</a:t>
            </a:r>
            <a:r>
              <a:rPr lang="ja-JP" altLang="en-US" sz="1000" dirty="0">
                <a:solidFill>
                  <a:srgbClr val="000000"/>
                </a:solidFill>
                <a:latin typeface="Meiryo UI" pitchFamily="50" charset="-128"/>
                <a:ea typeface="Meiryo UI" pitchFamily="50" charset="-128"/>
                <a:cs typeface="Meiryo UI" pitchFamily="50" charset="-128"/>
              </a:rPr>
              <a:t>年</a:t>
            </a:r>
            <a:r>
              <a:rPr lang="en-US" altLang="ja-JP" sz="1000" dirty="0">
                <a:solidFill>
                  <a:srgbClr val="000000"/>
                </a:solidFill>
                <a:latin typeface="Meiryo UI" pitchFamily="50" charset="-128"/>
                <a:ea typeface="Meiryo UI" pitchFamily="50" charset="-128"/>
                <a:cs typeface="Meiryo UI" pitchFamily="50" charset="-128"/>
              </a:rPr>
              <a:t>4</a:t>
            </a:r>
            <a:r>
              <a:rPr lang="ja-JP" altLang="en-US" sz="1000" dirty="0">
                <a:solidFill>
                  <a:srgbClr val="000000"/>
                </a:solidFill>
                <a:latin typeface="Meiryo UI" pitchFamily="50" charset="-128"/>
                <a:ea typeface="Meiryo UI" pitchFamily="50" charset="-128"/>
                <a:cs typeface="Meiryo UI" pitchFamily="50" charset="-128"/>
              </a:rPr>
              <a:t>月</a:t>
            </a:r>
            <a:r>
              <a:rPr lang="en-US" altLang="ja-JP" sz="1000" dirty="0">
                <a:solidFill>
                  <a:srgbClr val="000000"/>
                </a:solidFill>
                <a:latin typeface="Meiryo UI" pitchFamily="50" charset="-128"/>
                <a:ea typeface="Meiryo UI" pitchFamily="50" charset="-128"/>
                <a:cs typeface="Meiryo UI" pitchFamily="50" charset="-128"/>
              </a:rPr>
              <a:t>11</a:t>
            </a:r>
            <a:r>
              <a:rPr lang="ja-JP" altLang="en-US" sz="1000" dirty="0">
                <a:solidFill>
                  <a:srgbClr val="000000"/>
                </a:solidFill>
                <a:latin typeface="Meiryo UI" pitchFamily="50" charset="-128"/>
                <a:ea typeface="Meiryo UI" pitchFamily="50" charset="-128"/>
                <a:cs typeface="Meiryo UI" pitchFamily="50" charset="-128"/>
              </a:rPr>
              <a:t>日　毎日新聞電子版　環境省　</a:t>
            </a:r>
            <a:r>
              <a:rPr lang="en-US" altLang="ja-JP" sz="1000" dirty="0">
                <a:solidFill>
                  <a:srgbClr val="000000"/>
                </a:solidFill>
                <a:latin typeface="Meiryo UI" pitchFamily="50" charset="-128"/>
                <a:ea typeface="Meiryo UI" pitchFamily="50" charset="-128"/>
                <a:cs typeface="Meiryo UI" pitchFamily="50" charset="-128"/>
              </a:rPr>
              <a:t>Cool Choice TV </a:t>
            </a:r>
            <a:r>
              <a:rPr lang="ja-JP" altLang="en-US" sz="1000" dirty="0">
                <a:solidFill>
                  <a:srgbClr val="000000"/>
                </a:solidFill>
                <a:latin typeface="Meiryo UI" pitchFamily="50" charset="-128"/>
                <a:ea typeface="Meiryo UI" pitchFamily="50" charset="-128"/>
                <a:cs typeface="Meiryo UI" pitchFamily="50" charset="-128"/>
              </a:rPr>
              <a:t>「地球温暖化は北海道でも顕在化！？到来し始めた大型台風」</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2015</a:t>
            </a:r>
            <a:r>
              <a:rPr lang="ja-JP" altLang="en-US" sz="1000" dirty="0">
                <a:solidFill>
                  <a:srgbClr val="000000"/>
                </a:solidFill>
                <a:latin typeface="Meiryo UI" pitchFamily="50" charset="-128"/>
                <a:ea typeface="Meiryo UI" pitchFamily="50" charset="-128"/>
                <a:cs typeface="Meiryo UI" pitchFamily="50" charset="-128"/>
              </a:rPr>
              <a:t>年</a:t>
            </a:r>
            <a:r>
              <a:rPr lang="en-US" altLang="ja-JP" sz="1000" dirty="0">
                <a:solidFill>
                  <a:srgbClr val="000000"/>
                </a:solidFill>
                <a:latin typeface="Meiryo UI" pitchFamily="50" charset="-128"/>
                <a:ea typeface="Meiryo UI" pitchFamily="50" charset="-128"/>
                <a:cs typeface="Meiryo UI" pitchFamily="50" charset="-128"/>
              </a:rPr>
              <a:t>5</a:t>
            </a:r>
            <a:r>
              <a:rPr lang="ja-JP" altLang="en-US" sz="1000" dirty="0">
                <a:solidFill>
                  <a:srgbClr val="000000"/>
                </a:solidFill>
                <a:latin typeface="Meiryo UI" pitchFamily="50" charset="-128"/>
                <a:ea typeface="Meiryo UI" pitchFamily="50" charset="-128"/>
                <a:cs typeface="Meiryo UI" pitchFamily="50" charset="-128"/>
              </a:rPr>
              <a:t>月</a:t>
            </a:r>
            <a:r>
              <a:rPr lang="en-US" altLang="ja-JP" sz="1000" dirty="0">
                <a:solidFill>
                  <a:srgbClr val="000000"/>
                </a:solidFill>
                <a:latin typeface="Meiryo UI" pitchFamily="50" charset="-128"/>
                <a:ea typeface="Meiryo UI" pitchFamily="50" charset="-128"/>
                <a:cs typeface="Meiryo UI" pitchFamily="50" charset="-128"/>
              </a:rPr>
              <a:t>18</a:t>
            </a:r>
            <a:r>
              <a:rPr lang="ja-JP" altLang="en-US" sz="1000" dirty="0">
                <a:solidFill>
                  <a:srgbClr val="000000"/>
                </a:solidFill>
                <a:latin typeface="Meiryo UI" pitchFamily="50" charset="-128"/>
                <a:ea typeface="Meiryo UI" pitchFamily="50" charset="-128"/>
                <a:cs typeface="Meiryo UI" pitchFamily="50" charset="-128"/>
              </a:rPr>
              <a:t>日  </a:t>
            </a:r>
            <a:r>
              <a:rPr lang="en-US" altLang="ja-JP" sz="1000" dirty="0">
                <a:solidFill>
                  <a:srgbClr val="000000"/>
                </a:solidFill>
                <a:latin typeface="Meiryo UI" pitchFamily="50" charset="-128"/>
                <a:ea typeface="Meiryo UI" pitchFamily="50" charset="-128"/>
                <a:cs typeface="Meiryo UI" pitchFamily="50" charset="-128"/>
              </a:rPr>
              <a:t>BBC News</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http://www.bbc.com/news/business-32740359</a:t>
            </a:r>
            <a:r>
              <a:rPr lang="ja-JP" altLang="en-US" sz="1000" dirty="0" err="1">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米研究機関「エネルギー経済・財務分析研究所」（</a:t>
            </a:r>
            <a:r>
              <a:rPr lang="en-US" altLang="ja-JP" sz="1000" dirty="0">
                <a:solidFill>
                  <a:srgbClr val="000000"/>
                </a:solidFill>
                <a:latin typeface="Meiryo UI" pitchFamily="50" charset="-128"/>
                <a:ea typeface="Meiryo UI" pitchFamily="50" charset="-128"/>
                <a:cs typeface="Meiryo UI" pitchFamily="50" charset="-128"/>
              </a:rPr>
              <a:t>IEEFA</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The Dutch Coal Mistake</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2016</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999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に取り組むメリット②</a:t>
            </a:r>
            <a:endParaRPr kumimoji="1" lang="ja-JP" altLang="en-US" dirty="0"/>
          </a:p>
        </p:txBody>
      </p:sp>
      <p:sp>
        <p:nvSpPr>
          <p:cNvPr id="5"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企業が再エネ調達の必要性を発信することで、再エネの市場規模が拡大する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調達選択肢の増加や、価格低下につながることで、安価で安定した再エネ供給を受けられるようになる</a:t>
            </a:r>
          </a:p>
        </p:txBody>
      </p:sp>
      <p:sp>
        <p:nvSpPr>
          <p:cNvPr id="6" name="下矢印 5"/>
          <p:cNvSpPr/>
          <p:nvPr/>
        </p:nvSpPr>
        <p:spPr bwMode="auto">
          <a:xfrm>
            <a:off x="4394938" y="3371359"/>
            <a:ext cx="972108" cy="846094"/>
          </a:xfrm>
          <a:prstGeom prst="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需要家によるシグナル発信の重要性</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15" name="テキスト ボックス 14"/>
          <p:cNvSpPr txBox="1"/>
          <p:nvPr/>
        </p:nvSpPr>
        <p:spPr>
          <a:xfrm>
            <a:off x="569909" y="2594521"/>
            <a:ext cx="9505056" cy="2123658"/>
          </a:xfrm>
          <a:prstGeom prst="rect">
            <a:avLst/>
          </a:prstGeom>
          <a:noFill/>
        </p:spPr>
        <p:txBody>
          <a:bodyPr wrap="square" rtlCol="0">
            <a:spAutoFit/>
          </a:bodyPr>
          <a:lstStyle/>
          <a:p>
            <a:r>
              <a:rPr kumimoji="1" lang="ja-JP" altLang="en-US" sz="4400" b="1" dirty="0" smtClean="0">
                <a:latin typeface="+mn-lt"/>
                <a:ea typeface="+mn-ea"/>
              </a:rPr>
              <a:t>影響力の大きい企業が、“</a:t>
            </a:r>
            <a:r>
              <a:rPr kumimoji="1" lang="ja-JP" altLang="en-US" sz="4400" b="1" dirty="0" smtClean="0">
                <a:solidFill>
                  <a:srgbClr val="FF0000"/>
                </a:solidFill>
                <a:latin typeface="+mn-lt"/>
                <a:ea typeface="+mn-ea"/>
              </a:rPr>
              <a:t>脱炭素需要</a:t>
            </a:r>
            <a:r>
              <a:rPr kumimoji="1" lang="ja-JP" altLang="en-US" sz="4400" b="1" dirty="0" smtClean="0">
                <a:latin typeface="+mn-lt"/>
                <a:ea typeface="+mn-ea"/>
              </a:rPr>
              <a:t>”の</a:t>
            </a:r>
            <a:r>
              <a:rPr kumimoji="1" lang="ja-JP" altLang="en-US" sz="4400" b="1" dirty="0" smtClean="0">
                <a:solidFill>
                  <a:srgbClr val="FF0000"/>
                </a:solidFill>
                <a:latin typeface="+mn-lt"/>
                <a:ea typeface="+mn-ea"/>
              </a:rPr>
              <a:t>シグナル</a:t>
            </a:r>
            <a:r>
              <a:rPr kumimoji="1" lang="ja-JP" altLang="en-US" sz="4400" b="1" dirty="0" smtClean="0">
                <a:latin typeface="+mn-lt"/>
                <a:ea typeface="+mn-ea"/>
              </a:rPr>
              <a:t>を、</a:t>
            </a:r>
            <a:r>
              <a:rPr kumimoji="1" lang="ja-JP" altLang="en-US" sz="4400" b="1" dirty="0" smtClean="0">
                <a:solidFill>
                  <a:srgbClr val="FF0000"/>
                </a:solidFill>
                <a:latin typeface="+mn-lt"/>
                <a:ea typeface="+mn-ea"/>
              </a:rPr>
              <a:t>市場に届ける</a:t>
            </a:r>
            <a:r>
              <a:rPr kumimoji="1" lang="ja-JP" altLang="en-US" sz="4400" b="1" dirty="0" smtClean="0">
                <a:latin typeface="+mn-lt"/>
                <a:ea typeface="+mn-ea"/>
              </a:rPr>
              <a:t>ことで、投資、イノベーションを促し、好循環を創出する。</a:t>
            </a:r>
          </a:p>
        </p:txBody>
      </p:sp>
      <p:sp>
        <p:nvSpPr>
          <p:cNvPr id="16" name="テキスト ボックス 15"/>
          <p:cNvSpPr txBox="1"/>
          <p:nvPr/>
        </p:nvSpPr>
        <p:spPr>
          <a:xfrm>
            <a:off x="369437" y="4718179"/>
            <a:ext cx="9505056" cy="461665"/>
          </a:xfrm>
          <a:prstGeom prst="rect">
            <a:avLst/>
          </a:prstGeom>
          <a:noFill/>
        </p:spPr>
        <p:txBody>
          <a:bodyPr wrap="square" rtlCol="0">
            <a:spAutoFit/>
          </a:bodyPr>
          <a:lstStyle/>
          <a:p>
            <a:pPr algn="r"/>
            <a:r>
              <a:rPr kumimoji="1" lang="ja-JP" altLang="en-US" sz="2400" b="1" dirty="0" smtClean="0">
                <a:latin typeface="+mn-lt"/>
                <a:ea typeface="+mn-ea"/>
              </a:rPr>
              <a:t>　</a:t>
            </a:r>
            <a:r>
              <a:rPr kumimoji="1" lang="en-US" altLang="ja-JP" sz="2400" b="1" dirty="0" smtClean="0">
                <a:latin typeface="+mn-lt"/>
                <a:ea typeface="+mn-ea"/>
              </a:rPr>
              <a:t>-</a:t>
            </a:r>
            <a:r>
              <a:rPr lang="ja-JP" altLang="en-US" sz="2400" b="1" dirty="0">
                <a:latin typeface="+mn-lt"/>
                <a:ea typeface="+mn-ea"/>
              </a:rPr>
              <a:t> </a:t>
            </a:r>
            <a:r>
              <a:rPr kumimoji="1" lang="en-US" altLang="ja-JP" sz="2400" b="1" dirty="0" smtClean="0">
                <a:latin typeface="+mn-lt"/>
                <a:ea typeface="+mn-ea"/>
              </a:rPr>
              <a:t>Sandra</a:t>
            </a:r>
            <a:r>
              <a:rPr kumimoji="1" lang="ja-JP" altLang="en-US" sz="2400" b="1" dirty="0" smtClean="0">
                <a:latin typeface="+mn-lt"/>
                <a:ea typeface="+mn-ea"/>
              </a:rPr>
              <a:t> </a:t>
            </a:r>
            <a:r>
              <a:rPr kumimoji="1" lang="en-US" altLang="ja-JP" sz="2400" b="1" dirty="0" err="1" smtClean="0">
                <a:latin typeface="+mn-lt"/>
                <a:ea typeface="+mn-ea"/>
              </a:rPr>
              <a:t>Roling</a:t>
            </a:r>
            <a:r>
              <a:rPr kumimoji="1" lang="en-US" altLang="ja-JP" sz="2400" b="1" dirty="0" smtClean="0">
                <a:latin typeface="+mn-lt"/>
                <a:ea typeface="+mn-ea"/>
              </a:rPr>
              <a:t>,</a:t>
            </a:r>
            <a:r>
              <a:rPr kumimoji="1" lang="ja-JP" altLang="en-US" sz="2400" b="1" dirty="0" smtClean="0">
                <a:latin typeface="+mn-lt"/>
                <a:ea typeface="+mn-ea"/>
              </a:rPr>
              <a:t> </a:t>
            </a:r>
            <a:r>
              <a:rPr kumimoji="1" lang="en-US" altLang="ja-JP" sz="2400" b="1" dirty="0" smtClean="0">
                <a:latin typeface="+mn-lt"/>
                <a:ea typeface="+mn-ea"/>
              </a:rPr>
              <a:t>The</a:t>
            </a:r>
            <a:r>
              <a:rPr kumimoji="1" lang="ja-JP" altLang="en-US" sz="2400" b="1" dirty="0" smtClean="0">
                <a:latin typeface="+mn-lt"/>
                <a:ea typeface="+mn-ea"/>
              </a:rPr>
              <a:t> </a:t>
            </a:r>
            <a:r>
              <a:rPr kumimoji="1" lang="en-US" altLang="ja-JP" sz="2400" b="1" dirty="0" smtClean="0">
                <a:latin typeface="+mn-lt"/>
                <a:ea typeface="+mn-ea"/>
              </a:rPr>
              <a:t>Climate</a:t>
            </a:r>
            <a:r>
              <a:rPr kumimoji="1" lang="ja-JP" altLang="en-US" sz="2400" b="1" dirty="0" smtClean="0">
                <a:latin typeface="+mn-lt"/>
                <a:ea typeface="+mn-ea"/>
              </a:rPr>
              <a:t> </a:t>
            </a:r>
            <a:r>
              <a:rPr kumimoji="1" lang="en-US" altLang="ja-JP" sz="2400" b="1" dirty="0" smtClean="0">
                <a:latin typeface="+mn-lt"/>
                <a:ea typeface="+mn-ea"/>
              </a:rPr>
              <a:t>Group,</a:t>
            </a:r>
            <a:r>
              <a:rPr kumimoji="1" lang="ja-JP" altLang="en-US" sz="2400" b="1" dirty="0" smtClean="0">
                <a:latin typeface="+mn-lt"/>
                <a:ea typeface="+mn-ea"/>
              </a:rPr>
              <a:t> </a:t>
            </a:r>
            <a:r>
              <a:rPr kumimoji="1" lang="en-US" altLang="ja-JP" sz="2400" b="1" dirty="0" smtClean="0">
                <a:latin typeface="+mn-lt"/>
                <a:ea typeface="+mn-ea"/>
              </a:rPr>
              <a:t>EV100</a:t>
            </a:r>
            <a:r>
              <a:rPr kumimoji="1" lang="ja-JP" altLang="en-US" sz="2400" b="1" dirty="0" smtClean="0">
                <a:latin typeface="+mn-lt"/>
                <a:ea typeface="+mn-ea"/>
              </a:rPr>
              <a:t> </a:t>
            </a:r>
            <a:r>
              <a:rPr kumimoji="1" lang="en-US" altLang="ja-JP" sz="2400" b="1" dirty="0" smtClean="0">
                <a:latin typeface="+mn-lt"/>
                <a:ea typeface="+mn-ea"/>
              </a:rPr>
              <a:t>Director</a:t>
            </a:r>
            <a:endParaRPr kumimoji="1" lang="ja-JP" altLang="en-US" sz="2400" b="1" dirty="0" smtClean="0">
              <a:latin typeface="+mn-lt"/>
              <a:ea typeface="+mn-ea"/>
            </a:endParaRPr>
          </a:p>
        </p:txBody>
      </p:sp>
    </p:spTree>
    <p:extLst>
      <p:ext uri="{BB962C8B-B14F-4D97-AF65-F5344CB8AC3E}">
        <p14:creationId xmlns:p14="http://schemas.microsoft.com/office/powerpoint/2010/main" val="384531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需要企業が結集し、投資・政策を促進</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6" name="コンテンツ プレースホルダー 4"/>
          <p:cNvSpPr>
            <a:spLocks noGrp="1"/>
          </p:cNvSpPr>
          <p:nvPr>
            <p:ph sz="quarter" idx="12"/>
          </p:nvPr>
        </p:nvSpPr>
        <p:spPr>
          <a:xfrm>
            <a:off x="161925" y="1110920"/>
            <a:ext cx="10367963" cy="1635214"/>
          </a:xfrm>
        </p:spPr>
        <p:txBody>
          <a:bodyPr/>
          <a:lstStyle/>
          <a:p>
            <a:r>
              <a:rPr lang="ja-JP" altLang="en-US" dirty="0" smtClean="0"/>
              <a:t>需要家のシグナル発信を起点とし、市場ニーズが伝わることで、供給側で低価格化・安定供給・規制緩和といった活性化が始まる</a:t>
            </a:r>
            <a:endParaRPr lang="en-US" altLang="ja-JP" dirty="0" smtClean="0"/>
          </a:p>
          <a:p>
            <a:r>
              <a:rPr lang="ja-JP" altLang="en-US" dirty="0"/>
              <a:t>安価</a:t>
            </a:r>
            <a:r>
              <a:rPr lang="ja-JP" altLang="en-US" dirty="0" smtClean="0"/>
              <a:t>で</a:t>
            </a:r>
            <a:r>
              <a:rPr lang="ja-JP" altLang="en-US" dirty="0"/>
              <a:t>安定</a:t>
            </a:r>
            <a:r>
              <a:rPr lang="ja-JP" altLang="en-US" dirty="0" smtClean="0"/>
              <a:t>した再エネ</a:t>
            </a:r>
            <a:r>
              <a:rPr lang="ja-JP" altLang="en-US" dirty="0"/>
              <a:t>電力</a:t>
            </a:r>
            <a:r>
              <a:rPr lang="ja-JP" altLang="en-US" dirty="0" smtClean="0"/>
              <a:t>が需要</a:t>
            </a:r>
            <a:r>
              <a:rPr lang="ja-JP" altLang="en-US" dirty="0"/>
              <a:t>側</a:t>
            </a:r>
            <a:r>
              <a:rPr lang="ja-JP" altLang="en-US" dirty="0" smtClean="0"/>
              <a:t>に</a:t>
            </a:r>
            <a:r>
              <a:rPr lang="ja-JP" altLang="en-US" dirty="0"/>
              <a:t>伝</a:t>
            </a:r>
            <a:r>
              <a:rPr lang="ja-JP" altLang="en-US" dirty="0" smtClean="0"/>
              <a:t>わると、更なる導入拡大を求めるより強いニーズが発生し、市場内の好循環に繋がる</a:t>
            </a:r>
            <a:endParaRPr lang="ja-JP" altLang="en-US" dirty="0"/>
          </a:p>
        </p:txBody>
      </p:sp>
      <p:sp>
        <p:nvSpPr>
          <p:cNvPr id="7" name="角丸四角形 6"/>
          <p:cNvSpPr/>
          <p:nvPr/>
        </p:nvSpPr>
        <p:spPr bwMode="auto">
          <a:xfrm>
            <a:off x="1066118" y="3215308"/>
            <a:ext cx="2304256" cy="3374460"/>
          </a:xfrm>
          <a:prstGeom prst="roundRect">
            <a:avLst/>
          </a:prstGeom>
          <a:solidFill>
            <a:srgbClr val="CCECFF"/>
          </a:solidFill>
          <a:ln w="25400" cap="flat" cmpd="sng" algn="ctr">
            <a:solidFill>
              <a:srgbClr val="4BACC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3600" b="0" i="0" u="none" strike="noStrike" kern="0" cap="none" spc="0" normalizeH="0" baseline="0" noProof="0" dirty="0" smtClean="0">
              <a:ln>
                <a:noFill/>
              </a:ln>
              <a:solidFill>
                <a:prstClr val="white"/>
              </a:solidFill>
              <a:effectLst/>
              <a:uLnTx/>
              <a:uFillTx/>
              <a:latin typeface="Meiryo UI"/>
              <a:ea typeface="Meiryo UI"/>
              <a:cs typeface="+mn-cs"/>
            </a:endParaRPr>
          </a:p>
        </p:txBody>
      </p:sp>
      <p:sp>
        <p:nvSpPr>
          <p:cNvPr id="8" name="角丸四角形 7"/>
          <p:cNvSpPr/>
          <p:nvPr/>
        </p:nvSpPr>
        <p:spPr bwMode="auto">
          <a:xfrm>
            <a:off x="6288056" y="3215307"/>
            <a:ext cx="2304256" cy="1327418"/>
          </a:xfrm>
          <a:prstGeom prst="roundRect">
            <a:avLst/>
          </a:prstGeom>
          <a:solidFill>
            <a:srgbClr val="9BBB59"/>
          </a:solidFill>
          <a:ln w="25400" cap="flat" cmpd="sng" algn="ctr">
            <a:solidFill>
              <a:srgbClr val="9BBB59">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smtClean="0">
                <a:ln>
                  <a:noFill/>
                </a:ln>
                <a:solidFill>
                  <a:prstClr val="white"/>
                </a:solidFill>
                <a:effectLst/>
                <a:uLnTx/>
                <a:uFillTx/>
                <a:latin typeface="Meiryo UI"/>
                <a:ea typeface="Meiryo UI"/>
                <a:cs typeface="+mn-cs"/>
              </a:rPr>
              <a:t>供給企業</a:t>
            </a:r>
            <a:endParaRPr kumimoji="0" lang="ja-JP" altLang="en-US" sz="3200" b="0" i="0" u="none" strike="noStrike" kern="0" cap="none" spc="0" normalizeH="0" baseline="0" noProof="0" dirty="0" smtClean="0">
              <a:ln>
                <a:noFill/>
              </a:ln>
              <a:solidFill>
                <a:prstClr val="black"/>
              </a:solidFill>
              <a:effectLst/>
              <a:uLnTx/>
              <a:uFillTx/>
              <a:latin typeface="Meiryo UI"/>
              <a:ea typeface="Meiryo UI"/>
              <a:cs typeface="+mn-cs"/>
            </a:endParaRPr>
          </a:p>
        </p:txBody>
      </p:sp>
      <p:sp>
        <p:nvSpPr>
          <p:cNvPr id="9" name="角丸四角形 8"/>
          <p:cNvSpPr/>
          <p:nvPr/>
        </p:nvSpPr>
        <p:spPr bwMode="auto">
          <a:xfrm>
            <a:off x="6288056" y="5581656"/>
            <a:ext cx="2304256" cy="1008112"/>
          </a:xfrm>
          <a:prstGeom prst="roundRect">
            <a:avLst/>
          </a:prstGeom>
          <a:solidFill>
            <a:srgbClr val="4F81BD"/>
          </a:solidFill>
          <a:ln w="25400" cap="flat" cmpd="sng" algn="ctr">
            <a:solidFill>
              <a:srgbClr val="4F81B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smtClean="0">
                <a:ln>
                  <a:noFill/>
                </a:ln>
                <a:solidFill>
                  <a:prstClr val="white"/>
                </a:solidFill>
                <a:effectLst/>
                <a:uLnTx/>
                <a:uFillTx/>
                <a:latin typeface="Meiryo UI"/>
                <a:ea typeface="Meiryo UI"/>
                <a:cs typeface="+mn-cs"/>
              </a:rPr>
              <a:t>政策立案者</a:t>
            </a:r>
            <a:endParaRPr kumimoji="0" lang="ja-JP" altLang="en-US" sz="3200" b="0" i="0" u="none" strike="noStrike" kern="0" cap="none" spc="0" normalizeH="0" baseline="0" noProof="0" dirty="0" smtClean="0">
              <a:ln>
                <a:noFill/>
              </a:ln>
              <a:solidFill>
                <a:prstClr val="black"/>
              </a:solidFill>
              <a:effectLst/>
              <a:uLnTx/>
              <a:uFillTx/>
              <a:latin typeface="Meiryo UI"/>
              <a:ea typeface="Meiryo UI"/>
              <a:cs typeface="+mn-cs"/>
            </a:endParaRPr>
          </a:p>
        </p:txBody>
      </p:sp>
      <p:sp>
        <p:nvSpPr>
          <p:cNvPr id="10" name="右矢印 9"/>
          <p:cNvSpPr/>
          <p:nvPr/>
        </p:nvSpPr>
        <p:spPr bwMode="auto">
          <a:xfrm>
            <a:off x="3855979" y="3393745"/>
            <a:ext cx="2002561" cy="623527"/>
          </a:xfrm>
          <a:prstGeom prst="rightArrow">
            <a:avLst/>
          </a:prstGeom>
          <a:solidFill>
            <a:srgbClr val="C0504D"/>
          </a:solidFill>
          <a:ln w="25400" cap="flat" cmpd="sng" algn="ctr">
            <a:solidFill>
              <a:srgbClr val="C0504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smtClean="0">
              <a:ln w="22225">
                <a:solidFill>
                  <a:srgbClr val="C0504D"/>
                </a:solidFill>
                <a:prstDash val="solid"/>
              </a:ln>
              <a:solidFill>
                <a:srgbClr val="FFC000"/>
              </a:solidFill>
              <a:effectLst/>
              <a:uLnTx/>
              <a:uFillTx/>
              <a:latin typeface="Segoe UI"/>
              <a:ea typeface="HGPｺﾞｼｯｸM" pitchFamily="50" charset="-128"/>
              <a:cs typeface="+mn-cs"/>
            </a:endParaRPr>
          </a:p>
        </p:txBody>
      </p:sp>
      <p:sp>
        <p:nvSpPr>
          <p:cNvPr id="11" name="右矢印 10"/>
          <p:cNvSpPr/>
          <p:nvPr/>
        </p:nvSpPr>
        <p:spPr bwMode="auto">
          <a:xfrm flipH="1">
            <a:off x="3828653" y="4088414"/>
            <a:ext cx="2029887" cy="623527"/>
          </a:xfrm>
          <a:prstGeom prst="rightArrow">
            <a:avLst/>
          </a:prstGeom>
          <a:solidFill>
            <a:srgbClr val="F79646"/>
          </a:solidFill>
          <a:ln w="25400" cap="flat" cmpd="sng" algn="ctr">
            <a:solidFill>
              <a:srgbClr val="F7964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12" name="ストライプ矢印 11"/>
          <p:cNvSpPr/>
          <p:nvPr/>
        </p:nvSpPr>
        <p:spPr bwMode="auto">
          <a:xfrm rot="5400000">
            <a:off x="7055335" y="4765088"/>
            <a:ext cx="769696" cy="620845"/>
          </a:xfrm>
          <a:prstGeom prst="stripedRightArrow">
            <a:avLst>
              <a:gd name="adj1" fmla="val 50001"/>
              <a:gd name="adj2" fmla="val 50000"/>
            </a:avLst>
          </a:prstGeom>
          <a:solidFill>
            <a:srgbClr val="C0504D"/>
          </a:solidFill>
          <a:ln w="25400" cap="flat" cmpd="sng" algn="ctr">
            <a:solidFill>
              <a:srgbClr val="C0504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13" name="屈折矢印 12"/>
          <p:cNvSpPr/>
          <p:nvPr/>
        </p:nvSpPr>
        <p:spPr bwMode="auto">
          <a:xfrm flipH="1">
            <a:off x="4618245" y="5327708"/>
            <a:ext cx="1522304" cy="880749"/>
          </a:xfrm>
          <a:prstGeom prst="bentUpArrow">
            <a:avLst>
              <a:gd name="adj1" fmla="val 28911"/>
              <a:gd name="adj2" fmla="val 31048"/>
              <a:gd name="adj3" fmla="val 31554"/>
            </a:avLst>
          </a:prstGeom>
          <a:solidFill>
            <a:sysClr val="window" lastClr="FFFFFF">
              <a:lumMod val="75000"/>
            </a:sysClr>
          </a:solidFill>
          <a:ln w="25400" cap="flat" cmpd="sng" algn="ctr">
            <a:solidFill>
              <a:sysClr val="windowText" lastClr="000000">
                <a:lumMod val="50000"/>
                <a:lumOff val="50000"/>
              </a:sys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14" name="正方形/長方形 13"/>
          <p:cNvSpPr/>
          <p:nvPr/>
        </p:nvSpPr>
        <p:spPr bwMode="auto">
          <a:xfrm>
            <a:off x="3890864"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ニーズ</a:t>
            </a:r>
          </a:p>
        </p:txBody>
      </p:sp>
      <p:sp>
        <p:nvSpPr>
          <p:cNvPr id="17" name="正方形/長方形 16"/>
          <p:cNvSpPr/>
          <p:nvPr/>
        </p:nvSpPr>
        <p:spPr bwMode="auto">
          <a:xfrm>
            <a:off x="7950367" y="489611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ニーズ</a:t>
            </a:r>
          </a:p>
        </p:txBody>
      </p:sp>
      <p:sp>
        <p:nvSpPr>
          <p:cNvPr id="18" name="正方形/長方形 17"/>
          <p:cNvSpPr/>
          <p:nvPr/>
        </p:nvSpPr>
        <p:spPr bwMode="auto">
          <a:xfrm>
            <a:off x="3855979" y="4824545"/>
            <a:ext cx="941013"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低価格化</a:t>
            </a:r>
          </a:p>
        </p:txBody>
      </p:sp>
      <p:sp>
        <p:nvSpPr>
          <p:cNvPr id="19" name="正方形/長方形 18"/>
          <p:cNvSpPr/>
          <p:nvPr/>
        </p:nvSpPr>
        <p:spPr bwMode="auto">
          <a:xfrm>
            <a:off x="4944994" y="4824545"/>
            <a:ext cx="913545"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安定供給</a:t>
            </a:r>
          </a:p>
        </p:txBody>
      </p:sp>
      <p:sp>
        <p:nvSpPr>
          <p:cNvPr id="20" name="正方形/長方形 19"/>
          <p:cNvSpPr/>
          <p:nvPr/>
        </p:nvSpPr>
        <p:spPr bwMode="auto">
          <a:xfrm>
            <a:off x="4724811" y="6310786"/>
            <a:ext cx="941013" cy="358793"/>
          </a:xfrm>
          <a:prstGeom prst="rect">
            <a:avLst/>
          </a:prstGeom>
          <a:solidFill>
            <a:sysClr val="window" lastClr="FFFFFF"/>
          </a:solidFill>
          <a:ln w="25400" cap="flat" cmpd="sng" algn="ctr">
            <a:solidFill>
              <a:sysClr val="windowText" lastClr="000000">
                <a:lumMod val="50000"/>
                <a:lumOff val="50000"/>
              </a:sysClr>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規制緩和</a:t>
            </a:r>
          </a:p>
        </p:txBody>
      </p:sp>
      <p:sp>
        <p:nvSpPr>
          <p:cNvPr id="21" name="正方形/長方形 20"/>
          <p:cNvSpPr/>
          <p:nvPr/>
        </p:nvSpPr>
        <p:spPr bwMode="auto">
          <a:xfrm>
            <a:off x="4969718"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投資</a:t>
            </a:r>
          </a:p>
        </p:txBody>
      </p:sp>
      <p:sp>
        <p:nvSpPr>
          <p:cNvPr id="22" name="正方形/長方形 21"/>
          <p:cNvSpPr/>
          <p:nvPr/>
        </p:nvSpPr>
        <p:spPr bwMode="auto">
          <a:xfrm>
            <a:off x="8840610" y="2987520"/>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新規参入</a:t>
            </a:r>
          </a:p>
        </p:txBody>
      </p:sp>
      <p:sp>
        <p:nvSpPr>
          <p:cNvPr id="23" name="正方形/長方形 22"/>
          <p:cNvSpPr/>
          <p:nvPr/>
        </p:nvSpPr>
        <p:spPr bwMode="auto">
          <a:xfrm>
            <a:off x="8840610" y="3419568"/>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技術革新</a:t>
            </a:r>
          </a:p>
        </p:txBody>
      </p:sp>
      <p:sp>
        <p:nvSpPr>
          <p:cNvPr id="24" name="曲折矢印 23"/>
          <p:cNvSpPr/>
          <p:nvPr/>
        </p:nvSpPr>
        <p:spPr bwMode="auto">
          <a:xfrm rot="10800000">
            <a:off x="8702899" y="3886652"/>
            <a:ext cx="720080" cy="539781"/>
          </a:xfrm>
          <a:prstGeom prst="bentArrow">
            <a:avLst>
              <a:gd name="adj1" fmla="val 33827"/>
              <a:gd name="adj2" fmla="val 35781"/>
              <a:gd name="adj3" fmla="val 33067"/>
              <a:gd name="adj4" fmla="val 43750"/>
            </a:avLst>
          </a:prstGeom>
          <a:solidFill>
            <a:srgbClr val="9BBB59"/>
          </a:solidFill>
          <a:ln w="25400" cap="flat" cmpd="sng" algn="ctr">
            <a:solidFill>
              <a:srgbClr val="9BBB59">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25" name="正方形/長方形 24"/>
          <p:cNvSpPr/>
          <p:nvPr/>
        </p:nvSpPr>
        <p:spPr bwMode="auto">
          <a:xfrm>
            <a:off x="1604820" y="2960599"/>
            <a:ext cx="1226852" cy="509416"/>
          </a:xfrm>
          <a:prstGeom prst="rect">
            <a:avLst/>
          </a:prstGeom>
          <a:solidFill>
            <a:srgbClr val="4BACC6"/>
          </a:solidFill>
          <a:ln w="25400" cap="flat" cmpd="sng" algn="ctr">
            <a:solidFill>
              <a:srgbClr val="4BACC6">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800" b="0" i="0" u="none" strike="noStrike" kern="0" cap="none" spc="0" normalizeH="0" baseline="0" noProof="0" dirty="0" smtClean="0">
                <a:ln>
                  <a:noFill/>
                </a:ln>
                <a:solidFill>
                  <a:prstClr val="white"/>
                </a:solidFill>
                <a:effectLst/>
                <a:uLnTx/>
                <a:uFillTx/>
                <a:latin typeface="Meiryo UI"/>
                <a:ea typeface="Meiryo UI"/>
                <a:cs typeface="+mn-cs"/>
              </a:rPr>
              <a:t>RE100</a:t>
            </a:r>
            <a:endParaRPr kumimoji="0" lang="ja-JP" altLang="en-US" sz="2800" b="0" i="0" u="none" strike="noStrike" kern="0" cap="none" spc="0" normalizeH="0" baseline="0" noProof="0" dirty="0" smtClean="0">
              <a:ln>
                <a:noFill/>
              </a:ln>
              <a:solidFill>
                <a:prstClr val="white"/>
              </a:solidFill>
              <a:effectLst/>
              <a:uLnTx/>
              <a:uFillTx/>
              <a:latin typeface="Meiryo UI"/>
              <a:ea typeface="Meiryo UI"/>
              <a:cs typeface="+mn-cs"/>
            </a:endParaRPr>
          </a:p>
        </p:txBody>
      </p:sp>
      <p:sp>
        <p:nvSpPr>
          <p:cNvPr id="26" name="角丸四角形 25"/>
          <p:cNvSpPr/>
          <p:nvPr/>
        </p:nvSpPr>
        <p:spPr bwMode="auto">
          <a:xfrm>
            <a:off x="117818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27" name="角丸四角形 26"/>
          <p:cNvSpPr/>
          <p:nvPr/>
        </p:nvSpPr>
        <p:spPr bwMode="auto">
          <a:xfrm>
            <a:off x="172799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28" name="角丸四角形 27"/>
          <p:cNvSpPr/>
          <p:nvPr/>
        </p:nvSpPr>
        <p:spPr bwMode="auto">
          <a:xfrm>
            <a:off x="227780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29" name="角丸四角形 28"/>
          <p:cNvSpPr/>
          <p:nvPr/>
        </p:nvSpPr>
        <p:spPr bwMode="auto">
          <a:xfrm>
            <a:off x="2827611"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0" name="角丸四角形 29"/>
          <p:cNvSpPr/>
          <p:nvPr/>
        </p:nvSpPr>
        <p:spPr bwMode="auto">
          <a:xfrm>
            <a:off x="117818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1" name="角丸四角形 30"/>
          <p:cNvSpPr/>
          <p:nvPr/>
        </p:nvSpPr>
        <p:spPr bwMode="auto">
          <a:xfrm>
            <a:off x="172799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2" name="角丸四角形 31"/>
          <p:cNvSpPr/>
          <p:nvPr/>
        </p:nvSpPr>
        <p:spPr bwMode="auto">
          <a:xfrm>
            <a:off x="227780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3" name="角丸四角形 32"/>
          <p:cNvSpPr/>
          <p:nvPr/>
        </p:nvSpPr>
        <p:spPr bwMode="auto">
          <a:xfrm>
            <a:off x="2827611"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4" name="角丸四角形 33"/>
          <p:cNvSpPr/>
          <p:nvPr/>
        </p:nvSpPr>
        <p:spPr bwMode="auto">
          <a:xfrm>
            <a:off x="117818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5" name="角丸四角形 34"/>
          <p:cNvSpPr/>
          <p:nvPr/>
        </p:nvSpPr>
        <p:spPr bwMode="auto">
          <a:xfrm>
            <a:off x="172799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6" name="角丸四角形 35"/>
          <p:cNvSpPr/>
          <p:nvPr/>
        </p:nvSpPr>
        <p:spPr bwMode="auto">
          <a:xfrm>
            <a:off x="227780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7" name="角丸四角形 36"/>
          <p:cNvSpPr/>
          <p:nvPr/>
        </p:nvSpPr>
        <p:spPr bwMode="auto">
          <a:xfrm>
            <a:off x="2827611"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8" name="角丸四角形 37"/>
          <p:cNvSpPr/>
          <p:nvPr/>
        </p:nvSpPr>
        <p:spPr bwMode="auto">
          <a:xfrm>
            <a:off x="117818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39" name="角丸四角形 38"/>
          <p:cNvSpPr/>
          <p:nvPr/>
        </p:nvSpPr>
        <p:spPr bwMode="auto">
          <a:xfrm>
            <a:off x="172799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0" name="角丸四角形 39"/>
          <p:cNvSpPr/>
          <p:nvPr/>
        </p:nvSpPr>
        <p:spPr bwMode="auto">
          <a:xfrm>
            <a:off x="227780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1" name="角丸四角形 40"/>
          <p:cNvSpPr/>
          <p:nvPr/>
        </p:nvSpPr>
        <p:spPr bwMode="auto">
          <a:xfrm>
            <a:off x="2827611"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2" name="角丸四角形 41"/>
          <p:cNvSpPr/>
          <p:nvPr/>
        </p:nvSpPr>
        <p:spPr bwMode="auto">
          <a:xfrm>
            <a:off x="117818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3" name="角丸四角形 42"/>
          <p:cNvSpPr/>
          <p:nvPr/>
        </p:nvSpPr>
        <p:spPr bwMode="auto">
          <a:xfrm>
            <a:off x="172799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4" name="角丸四角形 43"/>
          <p:cNvSpPr/>
          <p:nvPr/>
        </p:nvSpPr>
        <p:spPr bwMode="auto">
          <a:xfrm>
            <a:off x="227780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5" name="角丸四角形 44"/>
          <p:cNvSpPr/>
          <p:nvPr/>
        </p:nvSpPr>
        <p:spPr bwMode="auto">
          <a:xfrm>
            <a:off x="2827611"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46" name="テキスト ボックス 45"/>
          <p:cNvSpPr txBox="1"/>
          <p:nvPr/>
        </p:nvSpPr>
        <p:spPr>
          <a:xfrm>
            <a:off x="1586624" y="4613844"/>
            <a:ext cx="1261884" cy="523220"/>
          </a:xfrm>
          <a:prstGeom prst="rect">
            <a:avLst/>
          </a:prstGeom>
          <a:solidFill>
            <a:sysClr val="window" lastClr="FFFFFF"/>
          </a:solidFill>
          <a:ln w="19050">
            <a:solidFill>
              <a:sysClr val="windowText" lastClr="000000"/>
            </a:solidFill>
          </a:ln>
          <a:effectLst>
            <a:outerShdw blurRad="50800" dist="38100" dir="2700000" algn="tl" rotWithShape="0">
              <a:prstClr val="black">
                <a:alpha val="40000"/>
              </a:prstClr>
            </a:outerShdw>
          </a:effectLst>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Segoe UI"/>
              </a:rPr>
              <a:t>需要家</a:t>
            </a:r>
          </a:p>
        </p:txBody>
      </p:sp>
      <p:sp>
        <p:nvSpPr>
          <p:cNvPr id="47" name="環状矢印 46"/>
          <p:cNvSpPr/>
          <p:nvPr/>
        </p:nvSpPr>
        <p:spPr bwMode="auto">
          <a:xfrm flipV="1">
            <a:off x="3043635" y="5344950"/>
            <a:ext cx="3818515" cy="2123556"/>
          </a:xfrm>
          <a:prstGeom prst="circularArrow">
            <a:avLst>
              <a:gd name="adj1" fmla="val 9476"/>
              <a:gd name="adj2" fmla="val 628908"/>
              <a:gd name="adj3" fmla="val 20421115"/>
              <a:gd name="adj4" fmla="val 11309947"/>
              <a:gd name="adj5" fmla="val 15362"/>
            </a:avLst>
          </a:prstGeom>
          <a:solidFill>
            <a:sysClr val="windowText" lastClr="000000">
              <a:lumMod val="50000"/>
              <a:lumOff val="50000"/>
            </a:sysClr>
          </a:solidFill>
          <a:ln w="25400" cap="flat" cmpd="sng" algn="ctr">
            <a:solidFill>
              <a:sysClr val="windowText" lastClr="000000"/>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latin typeface="Segoe UI"/>
              <a:ea typeface="HGPｺﾞｼｯｸM" pitchFamily="50" charset="-128"/>
              <a:cs typeface="+mn-cs"/>
            </a:endParaRPr>
          </a:p>
        </p:txBody>
      </p:sp>
      <p:sp>
        <p:nvSpPr>
          <p:cNvPr id="48" name="正方形/長方形 47"/>
          <p:cNvSpPr/>
          <p:nvPr/>
        </p:nvSpPr>
        <p:spPr bwMode="auto">
          <a:xfrm>
            <a:off x="1944014" y="6863984"/>
            <a:ext cx="1429003"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再エネ促進政策</a:t>
            </a:r>
          </a:p>
        </p:txBody>
      </p:sp>
      <p:sp>
        <p:nvSpPr>
          <p:cNvPr id="49" name="正方形/長方形 48"/>
          <p:cNvSpPr/>
          <p:nvPr/>
        </p:nvSpPr>
        <p:spPr bwMode="auto">
          <a:xfrm>
            <a:off x="6720104" y="6863984"/>
            <a:ext cx="1356995"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eiryo UI"/>
                <a:ea typeface="Meiryo UI"/>
                <a:cs typeface="+mn-cs"/>
              </a:rPr>
              <a:t>規制緩和要請</a:t>
            </a:r>
          </a:p>
        </p:txBody>
      </p:sp>
    </p:spTree>
    <p:extLst>
      <p:ext uri="{BB962C8B-B14F-4D97-AF65-F5344CB8AC3E}">
        <p14:creationId xmlns:p14="http://schemas.microsoft.com/office/powerpoint/2010/main" val="424871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海外ではいち早く再エネ市場が活性化</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6" name="コンテンツ プレースホルダー 4"/>
          <p:cNvSpPr>
            <a:spLocks noGrp="1"/>
          </p:cNvSpPr>
          <p:nvPr>
            <p:ph sz="quarter" idx="12"/>
          </p:nvPr>
        </p:nvSpPr>
        <p:spPr>
          <a:xfrm>
            <a:off x="161925" y="1110920"/>
            <a:ext cx="10367963" cy="942717"/>
          </a:xfrm>
        </p:spPr>
        <p:txBody>
          <a:bodyPr/>
          <a:lstStyle/>
          <a:p>
            <a:r>
              <a:rPr lang="ja-JP" altLang="en-US" dirty="0" smtClean="0"/>
              <a:t>海外では需要家の発信により再エネ市場がいち早く活性化し、再エネ調達コストが年々下がっている</a:t>
            </a:r>
            <a:endParaRPr lang="ja-JP" altLang="en-US" dirty="0"/>
          </a:p>
        </p:txBody>
      </p:sp>
      <p:sp>
        <p:nvSpPr>
          <p:cNvPr id="50" name="テキスト ボックス 11"/>
          <p:cNvSpPr txBox="1">
            <a:spLocks noChangeArrowheads="1"/>
          </p:cNvSpPr>
          <p:nvPr/>
        </p:nvSpPr>
        <p:spPr bwMode="auto">
          <a:xfrm>
            <a:off x="793898" y="7061004"/>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err="1">
                <a:solidFill>
                  <a:srgbClr val="000000"/>
                </a:solidFill>
                <a:latin typeface="Meiryo UI" pitchFamily="50" charset="-128"/>
                <a:ea typeface="Meiryo UI" pitchFamily="50" charset="-128"/>
                <a:cs typeface="Meiryo UI" pitchFamily="50" charset="-128"/>
              </a:rPr>
              <a:t>BloombergNEF</a:t>
            </a:r>
            <a:r>
              <a:rPr lang="en-US" altLang="ja-JP" sz="1000" dirty="0">
                <a:solidFill>
                  <a:srgbClr val="000000"/>
                </a:solidFill>
                <a:latin typeface="Meiryo UI" pitchFamily="50" charset="-128"/>
                <a:ea typeface="Meiryo UI" pitchFamily="50" charset="-128"/>
                <a:cs typeface="Meiryo UI" pitchFamily="50" charset="-128"/>
              </a:rPr>
              <a:t> Scale-up of Solar and Wind Puts Existing Coal, Gas at Risk</a:t>
            </a: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https://about.bnef.com/blog/scale-up-of-solar-and-wind-puts-existing-coal-gas-at-risk/#_ftnref1</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pic>
        <p:nvPicPr>
          <p:cNvPr id="51" name="Picture 2" descr="https://data.bloomberglp.com/professional/sites/24/BNEF-Figure-2-LCOE-Report-1H-2020_WP.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333488" y="2263954"/>
            <a:ext cx="7448014" cy="4545842"/>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2729820" y="6756820"/>
            <a:ext cx="4777270" cy="338554"/>
          </a:xfrm>
          <a:prstGeom prst="rect">
            <a:avLst/>
          </a:prstGeom>
          <a:noFill/>
        </p:spPr>
        <p:txBody>
          <a:bodyPr wrap="none" rtlCol="0">
            <a:spAutoFit/>
          </a:bodyPr>
          <a:lstStyle/>
          <a:p>
            <a:r>
              <a:rPr lang="ja-JP" altLang="en-US" sz="1600" dirty="0"/>
              <a:t>世界</a:t>
            </a:r>
            <a:r>
              <a:rPr lang="ja-JP" altLang="en-US" sz="1600" dirty="0" smtClean="0"/>
              <a:t>の太陽光、風力、蓄電の発電量当たりコストの推移</a:t>
            </a:r>
            <a:endParaRPr kumimoji="1" lang="ja-JP" altLang="en-US" sz="1600" dirty="0" smtClean="0"/>
          </a:p>
        </p:txBody>
      </p:sp>
      <p:sp>
        <p:nvSpPr>
          <p:cNvPr id="53" name="テキスト ボックス 52"/>
          <p:cNvSpPr txBox="1"/>
          <p:nvPr/>
        </p:nvSpPr>
        <p:spPr>
          <a:xfrm>
            <a:off x="7574690" y="6106472"/>
            <a:ext cx="2413623" cy="646331"/>
          </a:xfrm>
          <a:prstGeom prst="rect">
            <a:avLst/>
          </a:prstGeom>
          <a:solidFill>
            <a:schemeClr val="bg1"/>
          </a:solidFill>
        </p:spPr>
        <p:txBody>
          <a:bodyPr wrap="square" rtlCol="0">
            <a:spAutoFit/>
          </a:bodyPr>
          <a:lstStyle/>
          <a:p>
            <a:r>
              <a:rPr lang="en-US" altLang="ja-JP" sz="1200" dirty="0" smtClean="0"/>
              <a:t>※2009</a:t>
            </a:r>
            <a:r>
              <a:rPr lang="ja-JP" altLang="en-US" sz="1200" dirty="0" smtClean="0"/>
              <a:t>年から</a:t>
            </a:r>
            <a:r>
              <a:rPr lang="en-US" altLang="ja-JP" sz="1200" dirty="0" smtClean="0"/>
              <a:t>2020</a:t>
            </a:r>
            <a:r>
              <a:rPr lang="ja-JP" altLang="en-US" sz="1200" dirty="0"/>
              <a:t>年</a:t>
            </a:r>
            <a:r>
              <a:rPr lang="ja-JP" altLang="en-US" sz="1200" dirty="0" smtClean="0"/>
              <a:t>までの</a:t>
            </a:r>
            <a:endParaRPr lang="en-US" altLang="ja-JP" sz="1200" dirty="0" smtClean="0"/>
          </a:p>
          <a:p>
            <a:r>
              <a:rPr kumimoji="1" lang="ja-JP" altLang="en-US" sz="1200" dirty="0" smtClean="0"/>
              <a:t>　 上半期</a:t>
            </a:r>
            <a:r>
              <a:rPr lang="ja-JP" altLang="en-US" sz="1200" dirty="0" smtClean="0"/>
              <a:t>（</a:t>
            </a:r>
            <a:r>
              <a:rPr lang="en-US" altLang="ja-JP" sz="1200" dirty="0" smtClean="0"/>
              <a:t>1H</a:t>
            </a:r>
            <a:r>
              <a:rPr lang="ja-JP" altLang="en-US" sz="1200" dirty="0" smtClean="0"/>
              <a:t>）と下半期（</a:t>
            </a:r>
            <a:r>
              <a:rPr lang="en-US" altLang="ja-JP" sz="1200" dirty="0" smtClean="0"/>
              <a:t>2H</a:t>
            </a:r>
            <a:r>
              <a:rPr lang="ja-JP" altLang="en-US" sz="1200" dirty="0" smtClean="0"/>
              <a:t>）</a:t>
            </a:r>
            <a:endParaRPr lang="en-US" altLang="ja-JP" sz="1200" dirty="0" smtClean="0"/>
          </a:p>
          <a:p>
            <a:r>
              <a:rPr lang="ja-JP" altLang="en-US" sz="1200" dirty="0" smtClean="0"/>
              <a:t>　 ごとの</a:t>
            </a:r>
            <a:r>
              <a:rPr kumimoji="1" lang="ja-JP" altLang="en-US" sz="1200" dirty="0" smtClean="0"/>
              <a:t>データを掲載</a:t>
            </a:r>
            <a:endParaRPr kumimoji="1" lang="en-US" altLang="ja-JP" sz="1200" dirty="0" smtClean="0"/>
          </a:p>
        </p:txBody>
      </p:sp>
    </p:spTree>
    <p:extLst>
      <p:ext uri="{BB962C8B-B14F-4D97-AF65-F5344CB8AC3E}">
        <p14:creationId xmlns:p14="http://schemas.microsoft.com/office/powerpoint/2010/main" val="126523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日本は再エネ市場活性化のポテンシャルがある</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dirty="0" smtClean="0"/>
              <a:t>日本の再エネ調達コストは世界水準と比べると高いが、減少傾向にある</a:t>
            </a:r>
            <a:endParaRPr lang="en-US" altLang="ja-JP" dirty="0" smtClean="0"/>
          </a:p>
          <a:p>
            <a:r>
              <a:rPr lang="ja-JP" altLang="en-US" dirty="0"/>
              <a:t>需要家</a:t>
            </a:r>
            <a:r>
              <a:rPr lang="ja-JP" altLang="en-US" dirty="0" smtClean="0"/>
              <a:t>による発信（例：</a:t>
            </a:r>
            <a:r>
              <a:rPr lang="en-US" altLang="ja-JP" dirty="0" smtClean="0"/>
              <a:t>RE100</a:t>
            </a:r>
            <a:r>
              <a:rPr lang="ja-JP" altLang="en-US" dirty="0" err="1" smtClean="0"/>
              <a:t>への</a:t>
            </a:r>
            <a:r>
              <a:rPr lang="ja-JP" altLang="en-US" dirty="0" smtClean="0"/>
              <a:t>参加）が強まれば、再エネ市場が活性化し、低価格化につながることは大いに考えられる</a:t>
            </a:r>
            <a:endParaRPr lang="ja-JP" altLang="en-US" dirty="0"/>
          </a:p>
        </p:txBody>
      </p:sp>
      <p:sp>
        <p:nvSpPr>
          <p:cNvPr id="9" name="テキスト ボックス 8"/>
          <p:cNvSpPr txBox="1"/>
          <p:nvPr/>
        </p:nvSpPr>
        <p:spPr>
          <a:xfrm>
            <a:off x="1871066" y="6861536"/>
            <a:ext cx="6163867" cy="369332"/>
          </a:xfrm>
          <a:prstGeom prst="rect">
            <a:avLst/>
          </a:prstGeom>
          <a:noFill/>
        </p:spPr>
        <p:txBody>
          <a:bodyPr wrap="none" rtlCol="0">
            <a:spAutoFit/>
          </a:bodyPr>
          <a:lstStyle/>
          <a:p>
            <a:r>
              <a:rPr kumimoji="1" lang="ja-JP" altLang="en-US" dirty="0" smtClean="0">
                <a:latin typeface="+mn-lt"/>
                <a:ea typeface="+mn-ea"/>
              </a:rPr>
              <a:t>太陽光発電（</a:t>
            </a:r>
            <a:r>
              <a:rPr kumimoji="1" lang="en-US" altLang="ja-JP" dirty="0" smtClean="0">
                <a:latin typeface="+mn-lt"/>
                <a:ea typeface="+mn-ea"/>
              </a:rPr>
              <a:t>10kW</a:t>
            </a:r>
            <a:r>
              <a:rPr kumimoji="1" lang="ja-JP" altLang="en-US" dirty="0" smtClean="0">
                <a:latin typeface="+mn-lt"/>
                <a:ea typeface="+mn-ea"/>
              </a:rPr>
              <a:t>以上）の発電コストとシステム価格の推移</a:t>
            </a: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30253" y="2600502"/>
            <a:ext cx="7245494" cy="4301674"/>
          </a:xfrm>
          <a:prstGeom prst="rect">
            <a:avLst/>
          </a:prstGeom>
        </p:spPr>
      </p:pic>
      <p:sp>
        <p:nvSpPr>
          <p:cNvPr id="11" name="テキスト ボックス 11"/>
          <p:cNvSpPr txBox="1">
            <a:spLocks noChangeArrowheads="1"/>
          </p:cNvSpPr>
          <p:nvPr/>
        </p:nvSpPr>
        <p:spPr bwMode="auto">
          <a:xfrm>
            <a:off x="739099" y="7266606"/>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smtClean="0">
                <a:solidFill>
                  <a:srgbClr val="000000"/>
                </a:solidFill>
                <a:latin typeface="Meiryo UI" pitchFamily="50" charset="-128"/>
                <a:ea typeface="Meiryo UI" pitchFamily="50" charset="-128"/>
                <a:cs typeface="Meiryo UI" pitchFamily="50" charset="-128"/>
              </a:rPr>
              <a:t>]NED</a:t>
            </a:r>
            <a:r>
              <a:rPr lang="en-US" altLang="ja-JP" sz="1000" dirty="0">
                <a:solidFill>
                  <a:srgbClr val="000000"/>
                </a:solidFill>
                <a:latin typeface="Meiryo UI" pitchFamily="50" charset="-128"/>
                <a:ea typeface="Meiryo UI" pitchFamily="50" charset="-128"/>
                <a:cs typeface="Meiryo UI" pitchFamily="50" charset="-128"/>
              </a:rPr>
              <a:t>O</a:t>
            </a:r>
            <a:r>
              <a:rPr lang="ja-JP" altLang="en-US" sz="1000" dirty="0" smtClean="0">
                <a:solidFill>
                  <a:srgbClr val="000000"/>
                </a:solidFill>
                <a:latin typeface="Meiryo UI" pitchFamily="50" charset="-128"/>
                <a:ea typeface="Meiryo UI" pitchFamily="50" charset="-128"/>
                <a:cs typeface="Meiryo UI" pitchFamily="50" charset="-128"/>
              </a:rPr>
              <a:t>　太陽光発電　発電コストとシステム価格の推移（</a:t>
            </a:r>
            <a:r>
              <a:rPr lang="en-US" altLang="ja-JP" sz="1000" dirty="0" smtClean="0">
                <a:solidFill>
                  <a:srgbClr val="000000"/>
                </a:solidFill>
                <a:latin typeface="Meiryo UI" pitchFamily="50" charset="-128"/>
                <a:ea typeface="Meiryo UI" pitchFamily="50" charset="-128"/>
              </a:rPr>
              <a:t>https</a:t>
            </a:r>
            <a:r>
              <a:rPr lang="en-US" altLang="ja-JP" sz="1000" dirty="0">
                <a:solidFill>
                  <a:srgbClr val="000000"/>
                </a:solidFill>
                <a:latin typeface="Meiryo UI" pitchFamily="50" charset="-128"/>
                <a:ea typeface="Meiryo UI" pitchFamily="50" charset="-128"/>
              </a:rPr>
              <a:t>://</a:t>
            </a:r>
            <a:r>
              <a:rPr lang="en-US" altLang="ja-JP" sz="1000" dirty="0" smtClean="0">
                <a:solidFill>
                  <a:srgbClr val="000000"/>
                </a:solidFill>
                <a:latin typeface="Meiryo UI" pitchFamily="50" charset="-128"/>
                <a:ea typeface="Meiryo UI" pitchFamily="50" charset="-128"/>
              </a:rPr>
              <a:t>www.nedo.go.jp/activities/ZZJP2_100060.html?from=key</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0951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再エネの導入は様々な経済的なメリットを生む</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6" name="コンテンツ プレースホルダー 4"/>
          <p:cNvSpPr>
            <a:spLocks noGrp="1"/>
          </p:cNvSpPr>
          <p:nvPr>
            <p:ph sz="quarter" idx="12"/>
          </p:nvPr>
        </p:nvSpPr>
        <p:spPr>
          <a:xfrm>
            <a:off x="161925" y="1110920"/>
            <a:ext cx="10367963" cy="1327438"/>
          </a:xfrm>
        </p:spPr>
        <p:txBody>
          <a:bodyPr/>
          <a:lstStyle/>
          <a:p>
            <a:r>
              <a:rPr lang="en-US" altLang="ja-JP" dirty="0" smtClean="0"/>
              <a:t>RE100</a:t>
            </a:r>
            <a:r>
              <a:rPr lang="ja-JP" altLang="en-US" dirty="0" smtClean="0"/>
              <a:t>参加企業に対し行った意識調査「再エネ電源の取組における原動力として何を重要と考えるか」の回答結果は以下</a:t>
            </a:r>
            <a:endParaRPr lang="en-US" altLang="ja-JP" dirty="0" smtClean="0"/>
          </a:p>
          <a:p>
            <a:r>
              <a:rPr lang="ja-JP" altLang="en-US" dirty="0" smtClean="0"/>
              <a:t>約</a:t>
            </a:r>
            <a:r>
              <a:rPr lang="en-US" altLang="ja-JP" dirty="0" smtClean="0"/>
              <a:t>8</a:t>
            </a:r>
            <a:r>
              <a:rPr lang="ja-JP" altLang="en-US" dirty="0" smtClean="0"/>
              <a:t>割の企業が再エネ調達の理由として「コスト削減」が重要な要因であると回答している</a:t>
            </a:r>
            <a:endParaRPr lang="ja-JP" altLang="en-US" dirty="0"/>
          </a:p>
        </p:txBody>
      </p:sp>
      <p:sp>
        <p:nvSpPr>
          <p:cNvPr id="8" name="テキスト ボックス 11"/>
          <p:cNvSpPr txBox="1">
            <a:spLocks noChangeArrowheads="1"/>
          </p:cNvSpPr>
          <p:nvPr/>
        </p:nvSpPr>
        <p:spPr bwMode="auto">
          <a:xfrm>
            <a:off x="332044" y="7110581"/>
            <a:ext cx="10223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年次報告書</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の発展と見解</a:t>
            </a:r>
            <a:r>
              <a:rPr lang="en-US" altLang="ja-JP" sz="1000" dirty="0" smtClean="0">
                <a:solidFill>
                  <a:srgbClr val="000000"/>
                </a:solidFill>
                <a:latin typeface="Meiryo UI" pitchFamily="50" charset="-128"/>
                <a:ea typeface="Meiryo UI" pitchFamily="50" charset="-128"/>
                <a:cs typeface="Meiryo UI" pitchFamily="50" charset="-128"/>
              </a:rPr>
              <a:t>2019</a:t>
            </a:r>
            <a:r>
              <a:rPr lang="ja-JP" altLang="en-US" sz="1000" dirty="0" smtClean="0">
                <a:solidFill>
                  <a:srgbClr val="000000"/>
                </a:solidFill>
                <a:latin typeface="Meiryo UI" pitchFamily="50" charset="-128"/>
                <a:ea typeface="Meiryo UI" pitchFamily="50" charset="-128"/>
                <a:cs typeface="Meiryo UI" pitchFamily="50" charset="-128"/>
              </a:rPr>
              <a:t>年</a:t>
            </a:r>
            <a:r>
              <a:rPr lang="en-US" altLang="ja-JP" sz="1000" dirty="0" smtClean="0">
                <a:solidFill>
                  <a:srgbClr val="000000"/>
                </a:solidFill>
                <a:latin typeface="Meiryo UI" pitchFamily="50" charset="-128"/>
                <a:ea typeface="Meiryo UI" pitchFamily="50" charset="-128"/>
                <a:cs typeface="Meiryo UI" pitchFamily="50" charset="-128"/>
              </a:rPr>
              <a:t>12</a:t>
            </a:r>
            <a:r>
              <a:rPr lang="ja-JP" altLang="en-US" sz="1000" dirty="0" smtClean="0">
                <a:solidFill>
                  <a:srgbClr val="000000"/>
                </a:solidFill>
                <a:latin typeface="Meiryo UI" pitchFamily="50" charset="-128"/>
                <a:ea typeface="Meiryo UI" pitchFamily="50" charset="-128"/>
                <a:cs typeface="Meiryo UI" pitchFamily="50" charset="-128"/>
              </a:rPr>
              <a:t>月</a:t>
            </a:r>
            <a:endParaRPr lang="en-US" altLang="ja-JP" sz="1000" dirty="0" smtClean="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https://www.there100.org/media.virbcdn.com/files/d0/0423e4c570b8a34e-RE100ProgressandInsightsAnnualReportDecember2019Japanese.pdf</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rotWithShape="1">
          <a:blip r:embed="rId2"/>
          <a:srcRect l="65143" t="16348" r="2921" b="37146"/>
          <a:stretch/>
        </p:blipFill>
        <p:spPr>
          <a:xfrm>
            <a:off x="568960" y="2538064"/>
            <a:ext cx="9561519" cy="4576454"/>
          </a:xfrm>
          <a:prstGeom prst="rect">
            <a:avLst/>
          </a:prstGeom>
        </p:spPr>
      </p:pic>
      <p:sp>
        <p:nvSpPr>
          <p:cNvPr id="13" name="正方形/長方形 12"/>
          <p:cNvSpPr/>
          <p:nvPr/>
        </p:nvSpPr>
        <p:spPr bwMode="auto">
          <a:xfrm>
            <a:off x="1287293" y="4672501"/>
            <a:ext cx="7429987" cy="436281"/>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
        <p:nvSpPr>
          <p:cNvPr id="14" name="テキスト ボックス 13"/>
          <p:cNvSpPr txBox="1"/>
          <p:nvPr/>
        </p:nvSpPr>
        <p:spPr>
          <a:xfrm>
            <a:off x="1943100" y="2553830"/>
            <a:ext cx="5272597" cy="338554"/>
          </a:xfrm>
          <a:prstGeom prst="rect">
            <a:avLst/>
          </a:prstGeom>
          <a:solidFill>
            <a:schemeClr val="bg1"/>
          </a:solidFill>
        </p:spPr>
        <p:txBody>
          <a:bodyPr wrap="none" rtlCol="0">
            <a:spAutoFit/>
          </a:bodyPr>
          <a:lstStyle/>
          <a:p>
            <a:r>
              <a:rPr kumimoji="1" lang="ja-JP" altLang="en-US" sz="1600" b="1" dirty="0" smtClean="0">
                <a:latin typeface="ＭＳ Ｐゴシック" panose="020B0600070205080204" pitchFamily="50" charset="-128"/>
                <a:ea typeface="ＭＳ Ｐゴシック" panose="020B0600070205080204" pitchFamily="50" charset="-128"/>
              </a:rPr>
              <a:t>再エネ電力調達の原動力（</a:t>
            </a:r>
            <a:r>
              <a:rPr lang="ja-JP" altLang="en-US" sz="1600" b="1" dirty="0" smtClean="0">
                <a:latin typeface="ＭＳ Ｐゴシック" panose="020B0600070205080204" pitchFamily="50" charset="-128"/>
                <a:ea typeface="ＭＳ Ｐゴシック" panose="020B0600070205080204" pitchFamily="50" charset="-128"/>
              </a:rPr>
              <a:t>％は</a:t>
            </a:r>
            <a:r>
              <a:rPr kumimoji="1" lang="ja-JP" altLang="en-US" sz="1600" b="1" dirty="0" smtClean="0">
                <a:latin typeface="ＭＳ Ｐゴシック" panose="020B0600070205080204" pitchFamily="50" charset="-128"/>
                <a:ea typeface="ＭＳ Ｐゴシック" panose="020B0600070205080204" pitchFamily="50" charset="-128"/>
              </a:rPr>
              <a:t>回答者の内に占める割合）</a:t>
            </a:r>
            <a:endParaRPr kumimoji="1" lang="ja-JP" altLang="en-US" sz="1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5921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「再エネの経済性」に関する企業の声</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に取り組むメリット②</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r>
              <a:rPr lang="ja-JP" altLang="en-US" dirty="0" smtClean="0"/>
              <a:t>多数の企業が再エネの経済性を評価している</a:t>
            </a:r>
            <a:endParaRPr lang="ja-JP" altLang="en-US" dirty="0"/>
          </a:p>
        </p:txBody>
      </p:sp>
      <p:grpSp>
        <p:nvGrpSpPr>
          <p:cNvPr id="9" name="グループ化 8"/>
          <p:cNvGrpSpPr/>
          <p:nvPr/>
        </p:nvGrpSpPr>
        <p:grpSpPr>
          <a:xfrm>
            <a:off x="437532" y="4197178"/>
            <a:ext cx="9635204" cy="1848497"/>
            <a:chOff x="86172" y="736241"/>
            <a:chExt cx="9635204" cy="1848497"/>
          </a:xfrm>
        </p:grpSpPr>
        <p:sp>
          <p:nvSpPr>
            <p:cNvPr id="10" name="テキスト ボックス 9"/>
            <p:cNvSpPr txBox="1"/>
            <p:nvPr/>
          </p:nvSpPr>
          <p:spPr>
            <a:xfrm>
              <a:off x="200471" y="1199743"/>
              <a:ext cx="9520905" cy="1384995"/>
            </a:xfrm>
            <a:prstGeom prst="rect">
              <a:avLst/>
            </a:prstGeom>
            <a:noFill/>
          </p:spPr>
          <p:txBody>
            <a:bodyPr wrap="square" rtlCol="0">
              <a:spAutoFit/>
            </a:bodyPr>
            <a:lstStyle/>
            <a:p>
              <a:r>
                <a:rPr lang="ja-JP" altLang="en-US" sz="2800" b="1" dirty="0" smtClean="0">
                  <a:latin typeface="+mn-lt"/>
                  <a:ea typeface="+mn-ea"/>
                </a:rPr>
                <a:t>再</a:t>
              </a:r>
              <a:r>
                <a:rPr lang="ja-JP" altLang="en-US" sz="2800" b="1" dirty="0">
                  <a:latin typeface="+mn-lt"/>
                  <a:ea typeface="+mn-ea"/>
                </a:rPr>
                <a:t>エネ</a:t>
              </a:r>
              <a:r>
                <a:rPr lang="ja-JP" altLang="en-US" sz="2800" b="1" dirty="0" smtClean="0">
                  <a:latin typeface="+mn-lt"/>
                  <a:ea typeface="+mn-ea"/>
                </a:rPr>
                <a:t>は、ほとんどの機器の製品寿命が</a:t>
              </a:r>
              <a:r>
                <a:rPr lang="en-US" altLang="ja-JP" sz="2800" b="1" dirty="0" smtClean="0">
                  <a:latin typeface="+mn-lt"/>
                  <a:ea typeface="+mn-ea"/>
                </a:rPr>
                <a:t>20</a:t>
              </a:r>
              <a:r>
                <a:rPr lang="ja-JP" altLang="en-US" sz="2800" b="1" dirty="0" smtClean="0">
                  <a:latin typeface="+mn-lt"/>
                  <a:ea typeface="+mn-ea"/>
                </a:rPr>
                <a:t>年以上であり、</a:t>
              </a:r>
              <a:r>
                <a:rPr lang="ja-JP" altLang="en-US" sz="2800" b="1" dirty="0" smtClean="0">
                  <a:solidFill>
                    <a:srgbClr val="FF0000"/>
                  </a:solidFill>
                  <a:latin typeface="+mn-lt"/>
                  <a:ea typeface="+mn-ea"/>
                </a:rPr>
                <a:t>非常に魅力的な回収期間</a:t>
              </a:r>
              <a:r>
                <a:rPr lang="ja-JP" altLang="en-US" sz="2800" b="1" dirty="0" smtClean="0">
                  <a:latin typeface="+mn-lt"/>
                  <a:ea typeface="+mn-ea"/>
                </a:rPr>
                <a:t>を有している。長期的には</a:t>
              </a:r>
              <a:r>
                <a:rPr lang="ja-JP" altLang="en-US" sz="2800" b="1" dirty="0" smtClean="0">
                  <a:solidFill>
                    <a:srgbClr val="FF0000"/>
                  </a:solidFill>
                  <a:latin typeface="+mn-lt"/>
                  <a:ea typeface="+mn-ea"/>
                </a:rPr>
                <a:t>運用コストを削減</a:t>
              </a:r>
              <a:r>
                <a:rPr lang="ja-JP" altLang="en-US" sz="2800" b="1" dirty="0" smtClean="0">
                  <a:latin typeface="+mn-lt"/>
                  <a:ea typeface="+mn-ea"/>
                </a:rPr>
                <a:t>し、</a:t>
              </a:r>
              <a:r>
                <a:rPr lang="ja-JP" altLang="en-US" sz="2800" b="1" dirty="0" smtClean="0">
                  <a:solidFill>
                    <a:srgbClr val="FF0000"/>
                  </a:solidFill>
                  <a:latin typeface="+mn-lt"/>
                  <a:ea typeface="+mn-ea"/>
                </a:rPr>
                <a:t>エネルギーコストの上昇リスクを排除</a:t>
              </a:r>
              <a:r>
                <a:rPr lang="ja-JP" altLang="en-US" sz="2800" b="1" dirty="0" smtClean="0">
                  <a:latin typeface="+mn-lt"/>
                  <a:ea typeface="+mn-ea"/>
                </a:rPr>
                <a:t>することに繋がる。</a:t>
              </a:r>
              <a:endParaRPr kumimoji="1" lang="ja-JP" altLang="en-US" sz="2800" b="1" dirty="0" smtClean="0">
                <a:latin typeface="+mn-lt"/>
                <a:ea typeface="+mn-ea"/>
              </a:endParaRPr>
            </a:p>
          </p:txBody>
        </p:sp>
        <p:sp>
          <p:nvSpPr>
            <p:cNvPr id="11" name="テキスト ボックス 10"/>
            <p:cNvSpPr txBox="1"/>
            <p:nvPr/>
          </p:nvSpPr>
          <p:spPr>
            <a:xfrm>
              <a:off x="86172" y="73624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dirty="0" smtClean="0">
                  <a:latin typeface="+mn-lt"/>
                  <a:ea typeface="+mn-ea"/>
                </a:rPr>
                <a:t>Infosy</a:t>
              </a:r>
              <a:r>
                <a:rPr lang="en-US" altLang="ja-JP" sz="2800" b="1" dirty="0">
                  <a:latin typeface="+mn-lt"/>
                  <a:ea typeface="+mn-ea"/>
                </a:rPr>
                <a:t>s</a:t>
              </a:r>
              <a:endParaRPr kumimoji="1" lang="ja-JP" altLang="en-US" sz="2800" b="1" dirty="0" smtClean="0">
                <a:latin typeface="+mn-lt"/>
                <a:ea typeface="+mn-ea"/>
              </a:endParaRPr>
            </a:p>
          </p:txBody>
        </p:sp>
        <p:cxnSp>
          <p:nvCxnSpPr>
            <p:cNvPr id="15" name="直線コネクタ 14"/>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テキスト ボックス 11"/>
          <p:cNvSpPr txBox="1">
            <a:spLocks noChangeArrowheads="1"/>
          </p:cNvSpPr>
          <p:nvPr/>
        </p:nvSpPr>
        <p:spPr bwMode="auto">
          <a:xfrm>
            <a:off x="662442" y="6905361"/>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Progress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and</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Insights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Report,</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grpSp>
        <p:nvGrpSpPr>
          <p:cNvPr id="17" name="グループ化 16"/>
          <p:cNvGrpSpPr/>
          <p:nvPr/>
        </p:nvGrpSpPr>
        <p:grpSpPr>
          <a:xfrm>
            <a:off x="437532" y="2389445"/>
            <a:ext cx="9619356" cy="1495990"/>
            <a:chOff x="86172" y="692696"/>
            <a:chExt cx="9619356" cy="1495990"/>
          </a:xfrm>
        </p:grpSpPr>
        <p:sp>
          <p:nvSpPr>
            <p:cNvPr id="18" name="テキスト ボックス 17"/>
            <p:cNvSpPr txBox="1"/>
            <p:nvPr/>
          </p:nvSpPr>
          <p:spPr>
            <a:xfrm>
              <a:off x="200472" y="1234579"/>
              <a:ext cx="9505056" cy="954107"/>
            </a:xfrm>
            <a:prstGeom prst="rect">
              <a:avLst/>
            </a:prstGeom>
            <a:noFill/>
          </p:spPr>
          <p:txBody>
            <a:bodyPr wrap="square" rtlCol="0">
              <a:spAutoFit/>
            </a:bodyPr>
            <a:lstStyle/>
            <a:p>
              <a:r>
                <a:rPr kumimoji="1" lang="ja-JP" altLang="en-US" sz="2800" b="1" dirty="0" smtClean="0">
                  <a:latin typeface="+mn-lt"/>
                  <a:ea typeface="+mn-ea"/>
                </a:rPr>
                <a:t>データセンターの大きなコストである電力が</a:t>
              </a:r>
              <a:r>
                <a:rPr kumimoji="1" lang="ja-JP" altLang="en-US" sz="2800" b="1" dirty="0" smtClean="0">
                  <a:solidFill>
                    <a:srgbClr val="FF0000"/>
                  </a:solidFill>
                  <a:latin typeface="+mn-lt"/>
                  <a:ea typeface="+mn-ea"/>
                </a:rPr>
                <a:t>再エネによって長期安定的に低コストになること</a:t>
              </a:r>
              <a:r>
                <a:rPr kumimoji="1" lang="ja-JP" altLang="en-US" sz="2800" b="1" dirty="0" smtClean="0">
                  <a:latin typeface="+mn-lt"/>
                  <a:ea typeface="+mn-ea"/>
                </a:rPr>
                <a:t>は、企業活動上も重要である。</a:t>
              </a:r>
            </a:p>
          </p:txBody>
        </p:sp>
        <p:sp>
          <p:nvSpPr>
            <p:cNvPr id="19" name="テキスト ボックス 18"/>
            <p:cNvSpPr txBox="1"/>
            <p:nvPr/>
          </p:nvSpPr>
          <p:spPr>
            <a:xfrm>
              <a:off x="86172" y="692696"/>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dirty="0" smtClean="0">
                  <a:latin typeface="+mn-lt"/>
                  <a:ea typeface="+mn-ea"/>
                </a:rPr>
                <a:t>Google</a:t>
              </a:r>
              <a:endParaRPr kumimoji="1" lang="ja-JP" altLang="en-US" sz="2800" b="1" dirty="0" smtClean="0">
                <a:latin typeface="+mn-lt"/>
                <a:ea typeface="+mn-ea"/>
              </a:endParaRPr>
            </a:p>
          </p:txBody>
        </p:sp>
        <p:cxnSp>
          <p:nvCxnSpPr>
            <p:cNvPr id="20" name="直線コネクタ 19"/>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454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に取り組むメリット③</a:t>
            </a:r>
            <a:endParaRPr kumimoji="1" lang="ja-JP" altLang="en-US" dirty="0"/>
          </a:p>
        </p:txBody>
      </p:sp>
      <p:sp>
        <p:nvSpPr>
          <p:cNvPr id="7"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spc="-90" dirty="0"/>
              <a:t>再エネを取り入れた事業運営は対外的に評価され、再エネの導入比率は</a:t>
            </a:r>
            <a:r>
              <a:rPr lang="en-US" altLang="ja-JP" sz="3600" b="0" kern="0" spc="-90" dirty="0"/>
              <a:t>CDP</a:t>
            </a:r>
            <a:r>
              <a:rPr lang="ja-JP" altLang="en-US" sz="3600" b="0" kern="0" spc="-90" dirty="0"/>
              <a:t>の加点対象にもなる</a:t>
            </a:r>
            <a:endParaRPr lang="en-US" altLang="ja-JP" sz="3600" b="0" kern="0" spc="-9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投資家からの</a:t>
            </a:r>
            <a:r>
              <a:rPr lang="en-US" altLang="ja-JP" sz="3600" kern="0" dirty="0">
                <a:solidFill>
                  <a:srgbClr val="FF0000"/>
                </a:solidFill>
              </a:rPr>
              <a:t>ESG</a:t>
            </a:r>
            <a:r>
              <a:rPr lang="ja-JP" altLang="en-US" sz="3600" kern="0" dirty="0">
                <a:solidFill>
                  <a:srgbClr val="FF0000"/>
                </a:solidFill>
              </a:rPr>
              <a:t>投資の呼び込みに役立つ</a:t>
            </a:r>
          </a:p>
        </p:txBody>
      </p:sp>
      <p:sp>
        <p:nvSpPr>
          <p:cNvPr id="8" name="下矢印 7"/>
          <p:cNvSpPr/>
          <p:nvPr/>
        </p:nvSpPr>
        <p:spPr bwMode="auto">
          <a:xfrm>
            <a:off x="4394938" y="3906381"/>
            <a:ext cx="972108" cy="846094"/>
          </a:xfrm>
          <a:prstGeom prst="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6458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CDP</a:t>
            </a:r>
            <a:r>
              <a:rPr kumimoji="1" lang="ja-JP" altLang="en-US" dirty="0" err="1" smtClean="0"/>
              <a:t>には</a:t>
            </a:r>
            <a:r>
              <a:rPr kumimoji="1" lang="ja-JP" altLang="en-US" dirty="0" smtClean="0"/>
              <a:t>数多くの投資家が参加</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に取り組むメリット③</a:t>
            </a:r>
            <a:endParaRPr kumimoji="1" lang="ja-JP" altLang="en-US" dirty="0"/>
          </a:p>
        </p:txBody>
      </p:sp>
      <p:sp>
        <p:nvSpPr>
          <p:cNvPr id="6" name="コンテンツ プレースホルダー 4"/>
          <p:cNvSpPr>
            <a:spLocks noGrp="1"/>
          </p:cNvSpPr>
          <p:nvPr>
            <p:ph sz="quarter" idx="12"/>
          </p:nvPr>
        </p:nvSpPr>
        <p:spPr>
          <a:xfrm>
            <a:off x="161925" y="1110920"/>
            <a:ext cx="10367963" cy="1019661"/>
          </a:xfrm>
        </p:spPr>
        <p:txBody>
          <a:bodyPr/>
          <a:lstStyle/>
          <a:p>
            <a:r>
              <a:rPr lang="en-US" altLang="ja-JP" dirty="0" smtClean="0"/>
              <a:t>CDP</a:t>
            </a:r>
            <a:r>
              <a:rPr lang="ja-JP" altLang="en-US" dirty="0" smtClean="0"/>
              <a:t>に署名をする機関投資家の数は年々増加している</a:t>
            </a:r>
            <a:endParaRPr lang="en-US" altLang="ja-JP" dirty="0" smtClean="0"/>
          </a:p>
          <a:p>
            <a:r>
              <a:rPr lang="en-US" altLang="ja-JP" dirty="0" smtClean="0"/>
              <a:t>CDP</a:t>
            </a:r>
            <a:r>
              <a:rPr lang="ja-JP" altLang="en-US" dirty="0" smtClean="0"/>
              <a:t>の点数を高めることは、多くの機関投資家に良いアピールができる</a:t>
            </a:r>
            <a:endParaRPr lang="ja-JP" altLang="en-US" dirty="0"/>
          </a:p>
        </p:txBody>
      </p:sp>
      <p:sp>
        <p:nvSpPr>
          <p:cNvPr id="14" name="正方形/長方形 13"/>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21" name="正方形/長方形 20"/>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smtClean="0">
                <a:ln>
                  <a:noFill/>
                </a:ln>
                <a:solidFill>
                  <a:prstClr val="black"/>
                </a:solidFill>
                <a:effectLst/>
                <a:uLnTx/>
                <a:uFillTx/>
                <a:latin typeface="Meiryo UI"/>
              </a:rPr>
              <a:t>2020</a:t>
            </a:r>
            <a:r>
              <a:rPr kumimoji="0" lang="ja-JP" altLang="en-US" sz="2000" b="0" i="0" u="sng" strike="noStrike" kern="0" cap="none" spc="0" normalizeH="0" baseline="0" noProof="0" dirty="0" smtClean="0">
                <a:ln>
                  <a:noFill/>
                </a:ln>
                <a:solidFill>
                  <a:prstClr val="black"/>
                </a:solidFill>
                <a:effectLst/>
                <a:uLnTx/>
                <a:uFillTx/>
                <a:latin typeface="Meiryo UI"/>
              </a:rPr>
              <a:t>年度の各プログラムにおける署名機関数・運用資産総額・質問書回答企業数</a:t>
            </a:r>
          </a:p>
        </p:txBody>
      </p:sp>
      <p:graphicFrame>
        <p:nvGraphicFramePr>
          <p:cNvPr id="22" name="表 21"/>
          <p:cNvGraphicFramePr>
            <a:graphicFrameLocks noGrp="1"/>
          </p:cNvGraphicFramePr>
          <p:nvPr>
            <p:extLst>
              <p:ext uri="{D42A27DB-BD31-4B8C-83A1-F6EECF244321}">
                <p14:modId xmlns:p14="http://schemas.microsoft.com/office/powerpoint/2010/main" val="916321871"/>
              </p:ext>
            </p:extLst>
          </p:nvPr>
        </p:nvGraphicFramePr>
        <p:xfrm>
          <a:off x="1133724" y="3358967"/>
          <a:ext cx="8100000" cy="2484000"/>
        </p:xfrm>
        <a:graphic>
          <a:graphicData uri="http://schemas.openxmlformats.org/drawingml/2006/table">
            <a:tbl>
              <a:tblPr firstRow="1" bandRow="1"/>
              <a:tblGrid>
                <a:gridCol w="2160000"/>
                <a:gridCol w="1980000"/>
                <a:gridCol w="1980000"/>
                <a:gridCol w="1980000"/>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署名機関数</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590</a:t>
                      </a:r>
                      <a:r>
                        <a:rPr kumimoji="1" lang="ja-JP" altLang="en-US" sz="2000" b="0" dirty="0" smtClean="0">
                          <a:solidFill>
                            <a:schemeClr val="tx1"/>
                          </a:solidFill>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運用資産総額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106</a:t>
                      </a:r>
                      <a:r>
                        <a:rPr kumimoji="1" lang="ja-JP" altLang="en-US" sz="2000" b="0" dirty="0" smtClean="0">
                          <a:solidFill>
                            <a:schemeClr val="tx1"/>
                          </a:solidFill>
                        </a:rPr>
                        <a:t>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回答企業数</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9617</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2934</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687</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テキスト ボックス 11"/>
          <p:cNvSpPr txBox="1">
            <a:spLocks noChangeArrowheads="1"/>
          </p:cNvSpPr>
          <p:nvPr/>
        </p:nvSpPr>
        <p:spPr bwMode="auto">
          <a:xfrm>
            <a:off x="593724" y="6890261"/>
            <a:ext cx="963352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CDP</a:t>
            </a:r>
            <a:r>
              <a:rPr lang="ja-JP" altLang="en-US" sz="1000" dirty="0" smtClean="0">
                <a:solidFill>
                  <a:srgbClr val="000000"/>
                </a:solidFill>
                <a:latin typeface="Meiryo UI" pitchFamily="50" charset="-128"/>
                <a:ea typeface="Meiryo UI" pitchFamily="50" charset="-128"/>
                <a:cs typeface="Meiryo UI" pitchFamily="50" charset="-128"/>
              </a:rPr>
              <a:t>日本事務局</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CDP2021</a:t>
            </a:r>
            <a:r>
              <a:rPr lang="ja-JP" altLang="en-US" sz="1000" dirty="0" smtClean="0">
                <a:solidFill>
                  <a:srgbClr val="000000"/>
                </a:solidFill>
                <a:latin typeface="Meiryo UI" pitchFamily="50" charset="-128"/>
                <a:ea typeface="Meiryo UI" pitchFamily="50" charset="-128"/>
                <a:cs typeface="Meiryo UI" pitchFamily="50" charset="-128"/>
              </a:rPr>
              <a:t>回答セミナー入門編　</a:t>
            </a:r>
            <a:r>
              <a:rPr lang="en-US" altLang="ja-JP" sz="1000" dirty="0" smtClean="0">
                <a:solidFill>
                  <a:srgbClr val="000000"/>
                </a:solidFill>
                <a:latin typeface="Meiryo UI" pitchFamily="50" charset="-128"/>
                <a:ea typeface="Meiryo UI" pitchFamily="50" charset="-128"/>
                <a:cs typeface="Meiryo UI" pitchFamily="50" charset="-128"/>
              </a:rPr>
              <a:t>CDP</a:t>
            </a:r>
            <a:r>
              <a:rPr lang="ja-JP" altLang="en-US" sz="1000" dirty="0" smtClean="0">
                <a:solidFill>
                  <a:srgbClr val="000000"/>
                </a:solidFill>
                <a:latin typeface="Meiryo UI" pitchFamily="50" charset="-128"/>
                <a:ea typeface="Meiryo UI" pitchFamily="50" charset="-128"/>
                <a:cs typeface="Meiryo UI" pitchFamily="50" charset="-128"/>
              </a:rPr>
              <a:t>概要（</a:t>
            </a:r>
            <a:r>
              <a:rPr lang="en-US" altLang="ja-JP" sz="1000" dirty="0">
                <a:solidFill>
                  <a:srgbClr val="000000"/>
                </a:solidFill>
                <a:latin typeface="Meiryo UI" pitchFamily="50" charset="-128"/>
                <a:ea typeface="Meiryo UI" pitchFamily="50" charset="-128"/>
                <a:cs typeface="Meiryo UI" pitchFamily="50" charset="-128"/>
              </a:rPr>
              <a:t>https://6fefcbb86e61af1b2fc4-c70d8ead6ced550b4d987d7c03fcdd1d.ssl.cf3.rackcdn.com/comfy/cms/files/files/000/004/700/original/20210527CDP%E6%A6%82%E8%A6%81.pdf</a:t>
            </a:r>
            <a:r>
              <a:rPr lang="ja-JP" altLang="en-US" sz="1000" dirty="0" smtClean="0">
                <a:solidFill>
                  <a:srgbClr val="000000"/>
                </a:solidFill>
                <a:latin typeface="Meiryo UI" pitchFamily="50" charset="-128"/>
                <a:ea typeface="Meiryo UI" pitchFamily="50" charset="-128"/>
                <a:cs typeface="Meiryo UI" pitchFamily="50" charset="-128"/>
              </a:rPr>
              <a:t>）より作成</a:t>
            </a:r>
            <a:endParaRPr lang="en-US" altLang="ja-JP" sz="1000" dirty="0" smtClean="0">
              <a:solidFill>
                <a:srgbClr val="000000"/>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Tree>
    <p:extLst>
      <p:ext uri="{BB962C8B-B14F-4D97-AF65-F5344CB8AC3E}">
        <p14:creationId xmlns:p14="http://schemas.microsoft.com/office/powerpoint/2010/main" val="225991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xmlns=""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0"/>
              </a:spcBef>
              <a:spcAft>
                <a:spcPts val="0"/>
              </a:spcAft>
              <a:buClr>
                <a:schemeClr val="bg2"/>
              </a:buClr>
              <a:buSzTx/>
              <a:buFont typeface="+mj-lt"/>
              <a:buAutoNum type="arabicPeriod"/>
              <a:tabLst/>
              <a:defRPr/>
            </a:pP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とは？</a:t>
            </a:r>
            <a:endPar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20000"/>
              </a:lnSpc>
              <a:spcBef>
                <a:spcPts val="0"/>
              </a:spcBef>
              <a:spcAft>
                <a:spcPts val="0"/>
              </a:spcAft>
              <a:buClr>
                <a:schemeClr val="bg2"/>
              </a:buClr>
              <a:buSzTx/>
              <a:buFont typeface="+mj-lt"/>
              <a:buAutoNum type="arabicPeriod"/>
              <a:tabLst/>
              <a:defRPr/>
            </a:pP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に取組むメリット</a:t>
            </a:r>
            <a:endPar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20000"/>
              </a:lnSpc>
              <a:spcBef>
                <a:spcPts val="0"/>
              </a:spcBef>
              <a:spcAft>
                <a:spcPts val="0"/>
              </a:spcAft>
              <a:buClr>
                <a:schemeClr val="bg2"/>
              </a:buClr>
              <a:buSzTx/>
              <a:buFont typeface="+mj-lt"/>
              <a:buAutoNum type="arabicPeriod"/>
              <a:tabLst/>
              <a:defRPr/>
            </a:pP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の参加企業</a:t>
            </a:r>
            <a:endPar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20000"/>
              </a:lnSpc>
              <a:spcBef>
                <a:spcPts val="0"/>
              </a:spcBef>
              <a:spcAft>
                <a:spcPts val="0"/>
              </a:spcAft>
              <a:buClr>
                <a:schemeClr val="bg2"/>
              </a:buClr>
              <a:buSzTx/>
              <a:buFont typeface="+mj-lt"/>
              <a:buAutoNum type="arabicPeriod"/>
              <a:tabLst/>
              <a:defRPr/>
            </a:pP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の基準・要件</a:t>
            </a:r>
            <a:endPar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
                <a:schemeClr val="bg2"/>
              </a:buClr>
              <a:buSzTx/>
              <a:buFont typeface="+mj-lt"/>
              <a:buNone/>
              <a:tabLst/>
              <a:defRPr/>
            </a:pP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参考</a:t>
            </a: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再エネ</a:t>
            </a: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宣言 </a:t>
            </a: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 Action</a:t>
            </a:r>
          </a:p>
          <a:p>
            <a:pPr marL="342900" marR="0" lvl="0" indent="-342900" algn="l" defTabSz="914400" rtl="0" eaLnBrk="1" fontAlgn="auto" latinLnBrk="0" hangingPunct="1">
              <a:lnSpc>
                <a:spcPct val="120000"/>
              </a:lnSpc>
              <a:spcBef>
                <a:spcPts val="0"/>
              </a:spcBef>
              <a:spcAft>
                <a:spcPts val="0"/>
              </a:spcAft>
              <a:buClr>
                <a:schemeClr val="bg2"/>
              </a:buClr>
              <a:buSzTx/>
              <a:buFont typeface="+mj-lt"/>
              <a:buAutoNum type="arabicPeriod" startAt="5"/>
              <a:tabLst/>
              <a:defRPr/>
            </a:pPr>
            <a:r>
              <a:rPr kumimoji="1" lang="en-US" altLang="ja-JP"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RE100</a:t>
            </a:r>
            <a:r>
              <a:rPr kumimoji="1" lang="ja-JP" altLang="en-US" sz="18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の再エネ電力調達手法</a:t>
            </a:r>
            <a:endParaRPr kumimoji="1" lang="ja-JP" altLang="en-US" sz="18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2">
            <a:extLst>
              <a:ext uri="{FF2B5EF4-FFF2-40B4-BE49-F238E27FC236}">
                <a16:creationId xmlns:a16="http://schemas.microsoft.com/office/drawing/2014/main" xmlns=""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lang="en-US" altLang="ja-JP" dirty="0">
                <a:solidFill>
                  <a:prstClr val="black"/>
                </a:solidFill>
              </a:rPr>
              <a:t>3</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46</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xmlns=""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　・　・　・　・　・　・　・　・　・　・　・　・</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　・　・　・　・　・　・　・　・ </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　・　・　・　・　・　・　・　・　・　・</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　・　・　・　・　・　・　・　・　</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　・　・　・　・　・</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　・　・　・　・　・　</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160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CDP</a:t>
            </a:r>
            <a:r>
              <a:rPr kumimoji="1" lang="ja-JP" altLang="en-US" dirty="0" smtClean="0"/>
              <a:t>質問書との関連性</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に取り組むメリット③</a:t>
            </a:r>
            <a:endParaRPr kumimoji="1" lang="ja-JP" altLang="en-US" dirty="0"/>
          </a:p>
        </p:txBody>
      </p:sp>
      <p:sp>
        <p:nvSpPr>
          <p:cNvPr id="6" name="コンテンツ プレースホルダー 4"/>
          <p:cNvSpPr>
            <a:spLocks noGrp="1"/>
          </p:cNvSpPr>
          <p:nvPr>
            <p:ph sz="quarter" idx="12"/>
          </p:nvPr>
        </p:nvSpPr>
        <p:spPr>
          <a:xfrm>
            <a:off x="161925" y="1110920"/>
            <a:ext cx="10367963" cy="634941"/>
          </a:xfrm>
        </p:spPr>
        <p:txBody>
          <a:bodyPr/>
          <a:lstStyle/>
          <a:p>
            <a:r>
              <a:rPr lang="en-US" altLang="ja-JP" dirty="0" smtClean="0"/>
              <a:t>2018</a:t>
            </a:r>
            <a:r>
              <a:rPr lang="ja-JP" altLang="en-US" dirty="0" smtClean="0"/>
              <a:t>年度から、</a:t>
            </a:r>
            <a:r>
              <a:rPr lang="en-US" altLang="ja-JP" dirty="0" smtClean="0"/>
              <a:t>CDP</a:t>
            </a:r>
            <a:r>
              <a:rPr lang="ja-JP" altLang="en-US" dirty="0" smtClean="0"/>
              <a:t>の気候変動質問書に再エネ導入比率に関する項目が追加</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888135097"/>
              </p:ext>
            </p:extLst>
          </p:nvPr>
        </p:nvGraphicFramePr>
        <p:xfrm>
          <a:off x="498361" y="2147019"/>
          <a:ext cx="9648826" cy="4968240"/>
        </p:xfrm>
        <a:graphic>
          <a:graphicData uri="http://schemas.openxmlformats.org/drawingml/2006/table">
            <a:tbl>
              <a:tblPr firstRow="1" bandRow="1"/>
              <a:tblGrid>
                <a:gridCol w="1901070"/>
                <a:gridCol w="1936939"/>
                <a:gridCol w="1936939"/>
                <a:gridCol w="1936939"/>
                <a:gridCol w="1936939"/>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smtClean="0">
                          <a:solidFill>
                            <a:schemeClr val="tx1"/>
                          </a:solidFill>
                          <a:latin typeface="+mn-ea"/>
                          <a:ea typeface="+mn-ea"/>
                        </a:rPr>
                        <a:t>評価基準</a:t>
                      </a:r>
                      <a:endParaRPr kumimoji="1" lang="ja-JP" altLang="en-US"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smtClean="0">
                          <a:solidFill>
                            <a:schemeClr val="tx1"/>
                          </a:solidFill>
                          <a:latin typeface="+mn-ea"/>
                          <a:ea typeface="+mn-ea"/>
                        </a:rPr>
                        <a:t>情報開示</a:t>
                      </a:r>
                      <a:endParaRPr kumimoji="1" lang="ja-JP" altLang="en-US"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smtClean="0">
                          <a:solidFill>
                            <a:schemeClr val="tx1"/>
                          </a:solidFill>
                          <a:latin typeface="+mn-ea"/>
                          <a:ea typeface="+mn-ea"/>
                        </a:rPr>
                        <a:t>認識</a:t>
                      </a:r>
                      <a:endParaRPr kumimoji="1" lang="ja-JP" altLang="en-US"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smtClean="0">
                          <a:solidFill>
                            <a:schemeClr val="tx1"/>
                          </a:solidFill>
                          <a:latin typeface="+mn-ea"/>
                          <a:ea typeface="+mn-ea"/>
                        </a:rPr>
                        <a:t>マネジメント</a:t>
                      </a:r>
                      <a:endParaRPr kumimoji="1" lang="ja-JP" altLang="en-US"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smtClean="0">
                          <a:solidFill>
                            <a:schemeClr val="tx1"/>
                          </a:solidFill>
                          <a:latin typeface="+mn-ea"/>
                          <a:ea typeface="+mn-ea"/>
                        </a:rPr>
                        <a:t>リーダーシップ</a:t>
                      </a:r>
                      <a:endParaRPr kumimoji="1" lang="ja-JP" altLang="en-US"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smtClean="0">
                          <a:latin typeface="+mn-ea"/>
                          <a:ea typeface="+mn-ea"/>
                        </a:rPr>
                        <a:t>8.2a</a:t>
                      </a:r>
                      <a:r>
                        <a:rPr kumimoji="1" lang="ja-JP" altLang="en-US" dirty="0" err="1" smtClean="0">
                          <a:latin typeface="+mn-ea"/>
                          <a:ea typeface="+mn-ea"/>
                        </a:rPr>
                        <a:t>での</a:t>
                      </a:r>
                      <a:r>
                        <a:rPr kumimoji="1" lang="ja-JP" altLang="en-US" dirty="0" smtClean="0">
                          <a:latin typeface="+mn-ea"/>
                          <a:ea typeface="+mn-ea"/>
                        </a:rPr>
                        <a:t>評価</a:t>
                      </a:r>
                      <a:endParaRPr kumimoji="1" lang="en-US" altLang="ja-JP" dirty="0" smtClean="0">
                        <a:latin typeface="+mn-ea"/>
                        <a:ea typeface="+mn-ea"/>
                      </a:endParaRPr>
                    </a:p>
                    <a:p>
                      <a:pPr algn="l"/>
                      <a:r>
                        <a:rPr kumimoji="1" lang="ja-JP" altLang="en-US" sz="1400" dirty="0" smtClean="0">
                          <a:latin typeface="+mn-ea"/>
                          <a:ea typeface="+mn-ea"/>
                        </a:rPr>
                        <a:t>（御社のエネルギー消費量合計</a:t>
                      </a:r>
                      <a:r>
                        <a:rPr kumimoji="1" lang="en-US" altLang="ja-JP" sz="1400" dirty="0" smtClean="0">
                          <a:latin typeface="+mn-ea"/>
                          <a:ea typeface="+mn-ea"/>
                        </a:rPr>
                        <a:t>(</a:t>
                      </a:r>
                      <a:r>
                        <a:rPr kumimoji="1" lang="ja-JP" altLang="en-US" sz="1400" dirty="0" smtClean="0">
                          <a:latin typeface="+mn-ea"/>
                          <a:ea typeface="+mn-ea"/>
                        </a:rPr>
                        <a:t>原材料を除く</a:t>
                      </a:r>
                      <a:r>
                        <a:rPr kumimoji="1" lang="en-US" altLang="ja-JP" sz="1400" dirty="0" smtClean="0">
                          <a:latin typeface="+mn-ea"/>
                          <a:ea typeface="+mn-ea"/>
                        </a:rPr>
                        <a:t>)</a:t>
                      </a:r>
                      <a:r>
                        <a:rPr kumimoji="1" lang="ja-JP" altLang="en-US" sz="1400" dirty="0" smtClean="0">
                          <a:latin typeface="+mn-ea"/>
                          <a:ea typeface="+mn-ea"/>
                        </a:rPr>
                        <a:t>を</a:t>
                      </a:r>
                      <a:r>
                        <a:rPr kumimoji="1" lang="en-US" altLang="ja-JP" sz="1400" dirty="0" smtClean="0">
                          <a:latin typeface="+mn-ea"/>
                          <a:ea typeface="+mn-ea"/>
                        </a:rPr>
                        <a:t>MWh</a:t>
                      </a:r>
                      <a:r>
                        <a:rPr kumimoji="1" lang="ja-JP" altLang="en-US" sz="1400" dirty="0" smtClean="0">
                          <a:latin typeface="+mn-ea"/>
                          <a:ea typeface="+mn-ea"/>
                        </a:rPr>
                        <a:t>単位で報告してください）</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smtClean="0">
                          <a:latin typeface="+mn-ea"/>
                          <a:ea typeface="+mn-ea"/>
                        </a:rPr>
                        <a:t>回答項目数に応じて得点（最大</a:t>
                      </a:r>
                      <a:r>
                        <a:rPr kumimoji="1" lang="en-US" altLang="ja-JP" sz="1400" dirty="0" smtClean="0">
                          <a:latin typeface="+mn-ea"/>
                          <a:ea typeface="+mn-ea"/>
                        </a:rPr>
                        <a:t>6</a:t>
                      </a:r>
                      <a:r>
                        <a:rPr kumimoji="1" lang="ja-JP" altLang="en-US" sz="1400" dirty="0" smtClean="0">
                          <a:latin typeface="+mn-ea"/>
                          <a:ea typeface="+mn-ea"/>
                        </a:rPr>
                        <a:t>点）</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開示項目数に応じて得点（最大</a:t>
                      </a:r>
                      <a:r>
                        <a:rPr kumimoji="1" lang="en-US" altLang="ja-JP" sz="1400" dirty="0" smtClean="0">
                          <a:latin typeface="+mn-ea"/>
                          <a:ea typeface="+mn-ea"/>
                        </a:rPr>
                        <a:t>3</a:t>
                      </a:r>
                      <a:r>
                        <a:rPr kumimoji="1" lang="ja-JP" altLang="en-US" sz="1400" dirty="0" smtClean="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smtClean="0">
                          <a:latin typeface="+mn-ea"/>
                          <a:ea typeface="+mn-ea"/>
                        </a:rPr>
                        <a:t>2</a:t>
                      </a:r>
                      <a:r>
                        <a:rPr kumimoji="1" lang="ja-JP" altLang="en-US" sz="1400" dirty="0" smtClean="0">
                          <a:latin typeface="+mn-ea"/>
                          <a:ea typeface="+mn-ea"/>
                        </a:rPr>
                        <a:t>点（フルポイント）：</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自社の「合計エネルギー消費量」の</a:t>
                      </a:r>
                      <a:r>
                        <a:rPr kumimoji="1" lang="en-US" altLang="ja-JP" sz="1400" dirty="0" smtClean="0">
                          <a:latin typeface="+mn-ea"/>
                          <a:ea typeface="+mn-ea"/>
                        </a:rPr>
                        <a:t>25%</a:t>
                      </a:r>
                      <a:r>
                        <a:rPr kumimoji="1" lang="ja-JP" altLang="en-US" sz="1400" dirty="0" smtClean="0">
                          <a:latin typeface="+mn-ea"/>
                          <a:ea typeface="+mn-ea"/>
                        </a:rPr>
                        <a:t>以上が再エネ</a:t>
                      </a:r>
                      <a:endParaRPr kumimoji="1" lang="en-US" altLang="ja-JP" sz="1400" dirty="0" smtClean="0">
                        <a:latin typeface="+mn-ea"/>
                        <a:ea typeface="+mn-ea"/>
                      </a:endParaRPr>
                    </a:p>
                    <a:p>
                      <a:pPr algn="l"/>
                      <a:r>
                        <a:rPr kumimoji="1" lang="en-US" altLang="ja-JP" sz="1400" dirty="0" smtClean="0">
                          <a:latin typeface="+mn-ea"/>
                          <a:ea typeface="+mn-ea"/>
                        </a:rPr>
                        <a:t>1</a:t>
                      </a:r>
                      <a:r>
                        <a:rPr kumimoji="1" lang="ja-JP" altLang="en-US" sz="1400" dirty="0" smtClean="0">
                          <a:latin typeface="+mn-ea"/>
                          <a:ea typeface="+mn-ea"/>
                        </a:rPr>
                        <a:t>点：</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自社の「合計エネルギー消費量」の</a:t>
                      </a:r>
                      <a:r>
                        <a:rPr kumimoji="1" lang="en-US" altLang="ja-JP" sz="1400" dirty="0" smtClean="0">
                          <a:latin typeface="+mn-ea"/>
                          <a:ea typeface="+mn-ea"/>
                        </a:rPr>
                        <a:t>10%</a:t>
                      </a:r>
                      <a:r>
                        <a:rPr kumimoji="1" lang="ja-JP" altLang="en-US" sz="1400" dirty="0" smtClean="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smtClean="0">
                          <a:latin typeface="+mn-ea"/>
                          <a:ea typeface="+mn-ea"/>
                        </a:rPr>
                        <a:t>2</a:t>
                      </a:r>
                      <a:r>
                        <a:rPr kumimoji="1" lang="ja-JP" altLang="en-US" sz="1400" dirty="0" smtClean="0">
                          <a:latin typeface="+mn-ea"/>
                          <a:ea typeface="+mn-ea"/>
                        </a:rPr>
                        <a:t>点（フルポイント）：</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組織の「総エネルギー消費量」の</a:t>
                      </a:r>
                      <a:r>
                        <a:rPr kumimoji="1" lang="en-US" altLang="ja-JP" sz="1400" dirty="0" smtClean="0">
                          <a:latin typeface="+mn-ea"/>
                          <a:ea typeface="+mn-ea"/>
                        </a:rPr>
                        <a:t>99%</a:t>
                      </a:r>
                      <a:r>
                        <a:rPr kumimoji="1" lang="ja-JP" altLang="en-US" sz="1400" dirty="0" smtClean="0">
                          <a:latin typeface="+mn-ea"/>
                          <a:ea typeface="+mn-ea"/>
                        </a:rPr>
                        <a:t>以上が再エネ</a:t>
                      </a:r>
                      <a:endParaRPr kumimoji="1" lang="en-US" altLang="ja-JP" sz="1400" dirty="0" smtClean="0">
                        <a:latin typeface="+mn-ea"/>
                        <a:ea typeface="+mn-ea"/>
                      </a:endParaRPr>
                    </a:p>
                    <a:p>
                      <a:pPr algn="l"/>
                      <a:r>
                        <a:rPr kumimoji="1" lang="en-US" altLang="ja-JP" sz="1400" dirty="0" smtClean="0">
                          <a:latin typeface="+mn-ea"/>
                          <a:ea typeface="+mn-ea"/>
                        </a:rPr>
                        <a:t>1.5</a:t>
                      </a:r>
                      <a:r>
                        <a:rPr kumimoji="1" lang="ja-JP" altLang="en-US" sz="1400" dirty="0" smtClean="0">
                          <a:latin typeface="+mn-ea"/>
                          <a:ea typeface="+mn-ea"/>
                        </a:rPr>
                        <a:t>点：</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組織の「総エネルギー消費量」の</a:t>
                      </a:r>
                      <a:r>
                        <a:rPr kumimoji="1" lang="en-US" altLang="ja-JP" sz="1400" dirty="0" smtClean="0">
                          <a:latin typeface="+mn-ea"/>
                          <a:ea typeface="+mn-ea"/>
                        </a:rPr>
                        <a:t>75%</a:t>
                      </a:r>
                      <a:r>
                        <a:rPr kumimoji="1" lang="ja-JP" altLang="en-US" sz="1400" dirty="0" smtClean="0">
                          <a:latin typeface="+mn-ea"/>
                          <a:ea typeface="+mn-ea"/>
                        </a:rPr>
                        <a:t>以上が再エネ</a:t>
                      </a:r>
                      <a:endParaRPr kumimoji="1" lang="en-US" altLang="ja-JP" sz="1400" dirty="0" smtClean="0">
                        <a:latin typeface="+mn-ea"/>
                        <a:ea typeface="+mn-ea"/>
                      </a:endParaRPr>
                    </a:p>
                    <a:p>
                      <a:pPr algn="l"/>
                      <a:r>
                        <a:rPr kumimoji="1" lang="en-US" altLang="ja-JP" sz="1400" dirty="0" smtClean="0">
                          <a:latin typeface="+mn-ea"/>
                          <a:ea typeface="+mn-ea"/>
                        </a:rPr>
                        <a:t>1</a:t>
                      </a:r>
                      <a:r>
                        <a:rPr kumimoji="1" lang="ja-JP" altLang="en-US" sz="1400" dirty="0" smtClean="0">
                          <a:latin typeface="+mn-ea"/>
                          <a:ea typeface="+mn-ea"/>
                        </a:rPr>
                        <a:t>点：</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組織の「総エネルギー消費量」の</a:t>
                      </a:r>
                      <a:r>
                        <a:rPr kumimoji="1" lang="en-US" altLang="ja-JP" sz="1400" dirty="0" smtClean="0">
                          <a:latin typeface="+mn-ea"/>
                          <a:ea typeface="+mn-ea"/>
                        </a:rPr>
                        <a:t>50%</a:t>
                      </a:r>
                      <a:r>
                        <a:rPr kumimoji="1" lang="ja-JP" altLang="en-US" sz="1400" dirty="0" smtClean="0">
                          <a:latin typeface="+mn-ea"/>
                          <a:ea typeface="+mn-ea"/>
                        </a:rPr>
                        <a:t>以上が再エネ</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3355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smtClean="0">
                          <a:latin typeface="+mn-ea"/>
                          <a:ea typeface="+mn-ea"/>
                        </a:rPr>
                        <a:t>8.2d</a:t>
                      </a:r>
                      <a:r>
                        <a:rPr kumimoji="1" lang="ja-JP" altLang="en-US" dirty="0" err="1" smtClean="0">
                          <a:latin typeface="+mn-ea"/>
                          <a:ea typeface="+mn-ea"/>
                        </a:rPr>
                        <a:t>での</a:t>
                      </a:r>
                      <a:r>
                        <a:rPr kumimoji="1" lang="ja-JP" altLang="en-US" dirty="0" smtClean="0">
                          <a:latin typeface="+mn-ea"/>
                          <a:ea typeface="+mn-ea"/>
                        </a:rPr>
                        <a:t>評価</a:t>
                      </a:r>
                      <a:endParaRPr kumimoji="1" lang="en-US" altLang="ja-JP" dirty="0" smtClean="0">
                        <a:latin typeface="+mn-ea"/>
                        <a:ea typeface="+mn-ea"/>
                      </a:endParaRPr>
                    </a:p>
                    <a:p>
                      <a:pPr algn="l"/>
                      <a:r>
                        <a:rPr kumimoji="1" lang="ja-JP" altLang="en-US" dirty="0" smtClean="0">
                          <a:latin typeface="+mn-ea"/>
                          <a:ea typeface="+mn-ea"/>
                        </a:rPr>
                        <a:t>（</a:t>
                      </a:r>
                      <a:r>
                        <a:rPr kumimoji="1" lang="ja-JP" altLang="en-US" sz="1400" dirty="0" smtClean="0">
                          <a:latin typeface="+mn-ea"/>
                          <a:ea typeface="+mn-ea"/>
                        </a:rPr>
                        <a:t>御社が報告年に生成、消費した電力、熱、蒸気および冷水に関する詳細を記入してください）</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回答項目数に応じて得点（最大</a:t>
                      </a:r>
                      <a:r>
                        <a:rPr kumimoji="1" lang="en-US" altLang="ja-JP" sz="1400" dirty="0" smtClean="0">
                          <a:latin typeface="+mn-ea"/>
                          <a:ea typeface="+mn-ea"/>
                        </a:rPr>
                        <a:t>4</a:t>
                      </a:r>
                      <a:r>
                        <a:rPr kumimoji="1" lang="ja-JP" altLang="en-US" sz="1400" dirty="0" smtClean="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smtClean="0">
                          <a:latin typeface="+mn-ea"/>
                          <a:ea typeface="+mn-ea"/>
                        </a:rPr>
                        <a:t>1</a:t>
                      </a:r>
                      <a:r>
                        <a:rPr kumimoji="1" lang="ja-JP" altLang="en-US" sz="1400" dirty="0" smtClean="0">
                          <a:latin typeface="+mn-ea"/>
                          <a:ea typeface="+mn-ea"/>
                        </a:rPr>
                        <a:t>点（フルポイント）：</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「総生成量」、「消費した生成量」、「再エネの総生成量」、「再エネを生成し、組織が消費した量」の各項目にすべて記入</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smtClean="0">
                          <a:latin typeface="+mn-ea"/>
                          <a:ea typeface="+mn-ea"/>
                        </a:rPr>
                        <a:t>1</a:t>
                      </a:r>
                      <a:r>
                        <a:rPr kumimoji="1" lang="ja-JP" altLang="en-US" sz="1400" dirty="0" smtClean="0">
                          <a:latin typeface="+mn-ea"/>
                          <a:ea typeface="+mn-ea"/>
                        </a:rPr>
                        <a:t>点（フルポイント）：</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再エネの総生成量</a:t>
                      </a:r>
                      <a:r>
                        <a:rPr kumimoji="1" lang="en-US" altLang="ja-JP" sz="1400" dirty="0" smtClean="0">
                          <a:latin typeface="+mn-ea"/>
                          <a:ea typeface="+mn-ea"/>
                        </a:rPr>
                        <a:t>(MWh)</a:t>
                      </a:r>
                      <a:r>
                        <a:rPr kumimoji="1" lang="ja-JP" altLang="en-US" sz="1400" dirty="0" smtClean="0">
                          <a:latin typeface="+mn-ea"/>
                          <a:ea typeface="+mn-ea"/>
                        </a:rPr>
                        <a:t>」が、「合計差引前総生成量」の</a:t>
                      </a:r>
                      <a:r>
                        <a:rPr kumimoji="1" lang="en-US" altLang="ja-JP" sz="1400" dirty="0" smtClean="0">
                          <a:latin typeface="+mn-ea"/>
                          <a:ea typeface="+mn-ea"/>
                        </a:rPr>
                        <a:t>25%</a:t>
                      </a:r>
                      <a:r>
                        <a:rPr kumimoji="1" lang="ja-JP" altLang="en-US" sz="1400" dirty="0" smtClean="0">
                          <a:latin typeface="+mn-ea"/>
                          <a:ea typeface="+mn-ea"/>
                        </a:rPr>
                        <a:t>以上を占める</a:t>
                      </a:r>
                      <a:endParaRPr kumimoji="1" lang="ja-JP" altLang="en-US"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smtClean="0">
                          <a:solidFill>
                            <a:schemeClr val="dk1"/>
                          </a:solidFill>
                          <a:latin typeface="+mn-ea"/>
                          <a:ea typeface="Meiryo UI"/>
                          <a:cs typeface="+mn-cs"/>
                        </a:rPr>
                        <a:t>1</a:t>
                      </a:r>
                      <a:r>
                        <a:rPr kumimoji="1" lang="ja-JP" altLang="en-US" sz="1400" kern="1200" dirty="0" smtClean="0">
                          <a:solidFill>
                            <a:schemeClr val="dk1"/>
                          </a:solidFill>
                          <a:latin typeface="+mn-ea"/>
                          <a:ea typeface="Meiryo UI"/>
                          <a:cs typeface="+mn-cs"/>
                        </a:rPr>
                        <a:t>点（フルポイント）：</a:t>
                      </a:r>
                      <a:r>
                        <a:rPr kumimoji="1" lang="en-US" altLang="ja-JP" sz="1400" kern="1200" dirty="0" smtClean="0">
                          <a:solidFill>
                            <a:schemeClr val="dk1"/>
                          </a:solidFill>
                          <a:latin typeface="+mn-ea"/>
                          <a:ea typeface="Meiryo UI"/>
                          <a:cs typeface="+mn-cs"/>
                        </a:rPr>
                        <a:t/>
                      </a:r>
                      <a:br>
                        <a:rPr kumimoji="1" lang="en-US" altLang="ja-JP" sz="1400" kern="1200" dirty="0" smtClean="0">
                          <a:solidFill>
                            <a:schemeClr val="dk1"/>
                          </a:solidFill>
                          <a:latin typeface="+mn-ea"/>
                          <a:ea typeface="Meiryo UI"/>
                          <a:cs typeface="+mn-cs"/>
                        </a:rPr>
                      </a:br>
                      <a:r>
                        <a:rPr kumimoji="1" lang="ja-JP" altLang="en-US" sz="1400" kern="1200" dirty="0" smtClean="0">
                          <a:solidFill>
                            <a:schemeClr val="dk1"/>
                          </a:solidFill>
                          <a:latin typeface="+mn-ea"/>
                          <a:ea typeface="Meiryo UI"/>
                          <a:cs typeface="+mn-cs"/>
                        </a:rPr>
                        <a:t>再エネの総生成量</a:t>
                      </a:r>
                      <a:r>
                        <a:rPr kumimoji="1" lang="en-US" altLang="ja-JP" sz="1400" kern="1200" dirty="0" smtClean="0">
                          <a:solidFill>
                            <a:schemeClr val="dk1"/>
                          </a:solidFill>
                          <a:latin typeface="+mn-ea"/>
                          <a:ea typeface="Meiryo UI"/>
                          <a:cs typeface="+mn-cs"/>
                        </a:rPr>
                        <a:t>(MWh)</a:t>
                      </a:r>
                      <a:r>
                        <a:rPr kumimoji="1" lang="ja-JP" altLang="en-US" sz="1400" kern="1200" dirty="0" smtClean="0">
                          <a:solidFill>
                            <a:schemeClr val="dk1"/>
                          </a:solidFill>
                          <a:latin typeface="+mn-ea"/>
                          <a:ea typeface="Meiryo UI"/>
                          <a:cs typeface="+mn-cs"/>
                        </a:rPr>
                        <a:t>」が、「合計差引前総生成量」の</a:t>
                      </a:r>
                      <a:r>
                        <a:rPr kumimoji="1" lang="en-US" altLang="ja-JP" sz="1400" kern="1200" dirty="0" smtClean="0">
                          <a:solidFill>
                            <a:schemeClr val="dk1"/>
                          </a:solidFill>
                          <a:latin typeface="+mn-ea"/>
                          <a:ea typeface="Meiryo UI"/>
                          <a:cs typeface="+mn-cs"/>
                        </a:rPr>
                        <a:t>50%</a:t>
                      </a:r>
                      <a:r>
                        <a:rPr kumimoji="1" lang="ja-JP" altLang="en-US" sz="1400" kern="1200" dirty="0" smtClean="0">
                          <a:solidFill>
                            <a:schemeClr val="dk1"/>
                          </a:solidFill>
                          <a:latin typeface="+mn-ea"/>
                          <a:ea typeface="Meiryo UI"/>
                          <a:cs typeface="+mn-cs"/>
                        </a:rPr>
                        <a:t>以上を占める</a:t>
                      </a:r>
                      <a:endParaRPr kumimoji="1" lang="ja-JP" altLang="en-US"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3582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に取り組むメリット④</a:t>
            </a:r>
            <a:endParaRPr kumimoji="1" lang="ja-JP" altLang="en-US" dirty="0"/>
          </a:p>
        </p:txBody>
      </p:sp>
      <p:sp>
        <p:nvSpPr>
          <p:cNvPr id="5"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再エネ</a:t>
            </a:r>
            <a:r>
              <a:rPr lang="en-US" altLang="ja-JP" sz="3600" b="0" kern="0" dirty="0"/>
              <a:t>100</a:t>
            </a:r>
            <a:r>
              <a:rPr lang="ja-JP" altLang="en-US" sz="3600" b="0" kern="0" dirty="0"/>
              <a:t>％調達をコミットすることは、世界的な対外アピールになる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世界中の企業と情報交換できる他、新たな供給側企業と出会えることも</a:t>
            </a:r>
          </a:p>
          <a:p>
            <a:pPr marL="358775" indent="-3175">
              <a:defRPr/>
            </a:pPr>
            <a:endParaRPr lang="ja-JP" altLang="en-US" sz="3600" kern="0" dirty="0">
              <a:solidFill>
                <a:srgbClr val="FF0000"/>
              </a:solidFill>
            </a:endParaRPr>
          </a:p>
        </p:txBody>
      </p:sp>
      <p:sp>
        <p:nvSpPr>
          <p:cNvPr id="6" name="下矢印 5"/>
          <p:cNvSpPr/>
          <p:nvPr/>
        </p:nvSpPr>
        <p:spPr bwMode="auto">
          <a:xfrm>
            <a:off x="4394938" y="3381087"/>
            <a:ext cx="972108" cy="846094"/>
          </a:xfrm>
          <a:prstGeom prst="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41382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RE100</a:t>
            </a:r>
            <a:r>
              <a:rPr kumimoji="1" lang="ja-JP" altLang="en-US" dirty="0" smtClean="0"/>
              <a:t>参加企業同士の協働による再エネ調達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に取り組むメリット④</a:t>
            </a:r>
            <a:endParaRPr kumimoji="1" lang="ja-JP" altLang="en-US" dirty="0"/>
          </a:p>
        </p:txBody>
      </p:sp>
      <p:sp>
        <p:nvSpPr>
          <p:cNvPr id="7" name="テキスト ボックス 6"/>
          <p:cNvSpPr txBox="1"/>
          <p:nvPr/>
        </p:nvSpPr>
        <p:spPr>
          <a:xfrm>
            <a:off x="638216" y="2204013"/>
            <a:ext cx="9505056" cy="2800767"/>
          </a:xfrm>
          <a:prstGeom prst="rect">
            <a:avLst/>
          </a:prstGeom>
          <a:noFill/>
        </p:spPr>
        <p:txBody>
          <a:bodyPr wrap="square" rtlCol="0">
            <a:spAutoFit/>
          </a:bodyPr>
          <a:lstStyle/>
          <a:p>
            <a:r>
              <a:rPr kumimoji="1" lang="en-US" altLang="ja-JP" sz="4400" b="1" dirty="0" smtClean="0">
                <a:latin typeface="+mn-lt"/>
                <a:ea typeface="+mn-ea"/>
              </a:rPr>
              <a:t>RE100</a:t>
            </a:r>
            <a:r>
              <a:rPr lang="ja-JP" altLang="en-US" sz="4400" b="1" dirty="0" smtClean="0">
                <a:latin typeface="+mn-lt"/>
                <a:ea typeface="+mn-ea"/>
              </a:rPr>
              <a:t>に参加することで</a:t>
            </a:r>
            <a:r>
              <a:rPr kumimoji="1" lang="ja-JP" altLang="en-US" sz="4400" b="1" dirty="0" smtClean="0">
                <a:latin typeface="+mn-lt"/>
                <a:ea typeface="+mn-ea"/>
              </a:rPr>
              <a:t>、再生可能な電力供給の促進に役立つ</a:t>
            </a:r>
            <a:r>
              <a:rPr kumimoji="1" lang="ja-JP" altLang="en-US" sz="4400" b="1" dirty="0" smtClean="0">
                <a:solidFill>
                  <a:srgbClr val="FF0000"/>
                </a:solidFill>
                <a:latin typeface="+mn-lt"/>
                <a:ea typeface="+mn-ea"/>
              </a:rPr>
              <a:t>ピアラーニングの機会を増やす</a:t>
            </a:r>
            <a:r>
              <a:rPr kumimoji="1" lang="ja-JP" altLang="en-US" sz="4400" b="1" dirty="0" smtClean="0">
                <a:latin typeface="+mn-lt"/>
                <a:ea typeface="+mn-ea"/>
              </a:rPr>
              <a:t>ことができ、それは</a:t>
            </a:r>
            <a:r>
              <a:rPr kumimoji="1" lang="ja-JP" altLang="en-US" sz="4400" b="1" dirty="0" smtClean="0">
                <a:solidFill>
                  <a:srgbClr val="FF0000"/>
                </a:solidFill>
                <a:latin typeface="+mn-lt"/>
                <a:ea typeface="+mn-ea"/>
              </a:rPr>
              <a:t>強力なモチベーション</a:t>
            </a:r>
            <a:r>
              <a:rPr kumimoji="1" lang="ja-JP" altLang="en-US" sz="4400" b="1" dirty="0" smtClean="0">
                <a:latin typeface="+mn-lt"/>
                <a:ea typeface="+mn-ea"/>
              </a:rPr>
              <a:t>になっている。</a:t>
            </a:r>
          </a:p>
        </p:txBody>
      </p:sp>
      <p:sp>
        <p:nvSpPr>
          <p:cNvPr id="8" name="テキスト ボックス 7"/>
          <p:cNvSpPr txBox="1"/>
          <p:nvPr/>
        </p:nvSpPr>
        <p:spPr>
          <a:xfrm>
            <a:off x="437744" y="5000131"/>
            <a:ext cx="9505056" cy="461665"/>
          </a:xfrm>
          <a:prstGeom prst="rect">
            <a:avLst/>
          </a:prstGeom>
          <a:noFill/>
        </p:spPr>
        <p:txBody>
          <a:bodyPr wrap="square" rtlCol="0">
            <a:spAutoFit/>
          </a:bodyPr>
          <a:lstStyle/>
          <a:p>
            <a:pPr algn="r"/>
            <a:r>
              <a:rPr kumimoji="1" lang="ja-JP" altLang="en-US" sz="2400" b="1" dirty="0" smtClean="0">
                <a:latin typeface="+mn-lt"/>
                <a:ea typeface="+mn-ea"/>
              </a:rPr>
              <a:t>　</a:t>
            </a:r>
            <a:r>
              <a:rPr kumimoji="1" lang="en-US" altLang="ja-JP" sz="2400" b="1" dirty="0" smtClean="0">
                <a:latin typeface="+mn-lt"/>
                <a:ea typeface="+mn-ea"/>
              </a:rPr>
              <a:t>-</a:t>
            </a:r>
            <a:r>
              <a:rPr lang="ja-JP" altLang="en-US" sz="2400" b="1" dirty="0">
                <a:latin typeface="+mn-lt"/>
                <a:ea typeface="+mn-ea"/>
              </a:rPr>
              <a:t> </a:t>
            </a:r>
            <a:r>
              <a:rPr lang="en-US" altLang="ja-JP" sz="2400" b="1" dirty="0">
                <a:latin typeface="+mn-lt"/>
                <a:ea typeface="+mn-ea"/>
              </a:rPr>
              <a:t> Koen </a:t>
            </a:r>
            <a:r>
              <a:rPr lang="en-US" altLang="ja-JP" sz="2400" b="1" dirty="0" err="1">
                <a:latin typeface="+mn-lt"/>
                <a:ea typeface="+mn-ea"/>
              </a:rPr>
              <a:t>Devits</a:t>
            </a:r>
            <a:r>
              <a:rPr lang="en-US" altLang="ja-JP" sz="2400" b="1" dirty="0">
                <a:latin typeface="+mn-lt"/>
                <a:ea typeface="+mn-ea"/>
              </a:rPr>
              <a:t>, Chief Procurement Officer, Royal DSM</a:t>
            </a:r>
            <a:endParaRPr kumimoji="1" lang="ja-JP" altLang="en-US" sz="2400" b="1" dirty="0" smtClean="0">
              <a:latin typeface="+mn-lt"/>
              <a:ea typeface="+mn-ea"/>
            </a:endParaRPr>
          </a:p>
        </p:txBody>
      </p:sp>
      <p:sp>
        <p:nvSpPr>
          <p:cNvPr id="10" name="テキスト ボックス 11"/>
          <p:cNvSpPr txBox="1">
            <a:spLocks noChangeArrowheads="1"/>
          </p:cNvSpPr>
          <p:nvPr/>
        </p:nvSpPr>
        <p:spPr bwMode="auto">
          <a:xfrm>
            <a:off x="638216" y="6968806"/>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Progress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and</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Insights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Report,</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3138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世界的大企業との協働の場</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に取り組むメリット④</a:t>
            </a:r>
            <a:endParaRPr kumimoji="1" lang="ja-JP" altLang="en-US" dirty="0"/>
          </a:p>
        </p:txBody>
      </p:sp>
      <p:sp>
        <p:nvSpPr>
          <p:cNvPr id="14" name="コンテンツ プレースホルダー 4"/>
          <p:cNvSpPr>
            <a:spLocks noGrp="1"/>
          </p:cNvSpPr>
          <p:nvPr>
            <p:ph sz="quarter" idx="12"/>
          </p:nvPr>
        </p:nvSpPr>
        <p:spPr>
          <a:xfrm>
            <a:off x="161925" y="1110920"/>
            <a:ext cx="10367963" cy="634941"/>
          </a:xfrm>
        </p:spPr>
        <p:txBody>
          <a:bodyPr/>
          <a:lstStyle/>
          <a:p>
            <a:r>
              <a:rPr lang="en-US" altLang="ja-JP" dirty="0" smtClean="0"/>
              <a:t>RE100</a:t>
            </a:r>
            <a:r>
              <a:rPr lang="ja-JP" altLang="en-US" dirty="0" err="1" smtClean="0"/>
              <a:t>での</a:t>
            </a:r>
            <a:r>
              <a:rPr lang="ja-JP" altLang="en-US" dirty="0" smtClean="0"/>
              <a:t>繋がりをきっかけに、企業間の協働により再エネ調達の新たな手段が見つかることも</a:t>
            </a:r>
            <a:endParaRPr lang="ja-JP" altLang="en-US" dirty="0"/>
          </a:p>
        </p:txBody>
      </p:sp>
      <p:pic>
        <p:nvPicPr>
          <p:cNvPr id="15" name="図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1576" y="3076515"/>
            <a:ext cx="5104792" cy="2985275"/>
          </a:xfrm>
          <a:prstGeom prst="rect">
            <a:avLst/>
          </a:prstGeom>
        </p:spPr>
      </p:pic>
      <p:grpSp>
        <p:nvGrpSpPr>
          <p:cNvPr id="16" name="グループ化 15"/>
          <p:cNvGrpSpPr/>
          <p:nvPr/>
        </p:nvGrpSpPr>
        <p:grpSpPr>
          <a:xfrm>
            <a:off x="161925" y="2200869"/>
            <a:ext cx="10819587" cy="3922634"/>
            <a:chOff x="35249" y="743987"/>
            <a:chExt cx="10819587" cy="3922634"/>
          </a:xfrm>
        </p:grpSpPr>
        <p:sp>
          <p:nvSpPr>
            <p:cNvPr id="17" name="テキスト ボックス 16"/>
            <p:cNvSpPr txBox="1"/>
            <p:nvPr/>
          </p:nvSpPr>
          <p:spPr>
            <a:xfrm>
              <a:off x="200472" y="1619633"/>
              <a:ext cx="4691892" cy="3046988"/>
            </a:xfrm>
            <a:prstGeom prst="rect">
              <a:avLst/>
            </a:prstGeom>
            <a:noFill/>
          </p:spPr>
          <p:txBody>
            <a:bodyPr wrap="square" rtlCol="0">
              <a:spAutoFit/>
            </a:bodyPr>
            <a:lstStyle/>
            <a:p>
              <a:r>
                <a:rPr kumimoji="1" lang="en-US" altLang="ja-JP" sz="2400" dirty="0" smtClean="0">
                  <a:latin typeface="+mn-lt"/>
                  <a:ea typeface="+mn-ea"/>
                </a:rPr>
                <a:t>2018</a:t>
              </a:r>
              <a:r>
                <a:rPr kumimoji="1" lang="ja-JP" altLang="en-US" sz="2400" dirty="0" smtClean="0">
                  <a:latin typeface="+mn-lt"/>
                  <a:ea typeface="+mn-ea"/>
                </a:rPr>
                <a:t>年</a:t>
              </a:r>
              <a:r>
                <a:rPr kumimoji="1" lang="en-US" altLang="ja-JP" sz="2400" dirty="0" smtClean="0">
                  <a:latin typeface="+mn-lt"/>
                  <a:ea typeface="+mn-ea"/>
                </a:rPr>
                <a:t>3</a:t>
              </a:r>
              <a:r>
                <a:rPr kumimoji="1" lang="ja-JP" altLang="en-US" sz="2400" dirty="0" smtClean="0">
                  <a:latin typeface="+mn-lt"/>
                  <a:ea typeface="+mn-ea"/>
                </a:rPr>
                <a:t>月、</a:t>
              </a:r>
              <a:r>
                <a:rPr kumimoji="1" lang="en-US" altLang="ja-JP" sz="2400" dirty="0" smtClean="0">
                  <a:latin typeface="+mn-lt"/>
                  <a:ea typeface="+mn-ea"/>
                </a:rPr>
                <a:t>4</a:t>
              </a:r>
              <a:r>
                <a:rPr lang="ja-JP" altLang="en-US" sz="2400" dirty="0">
                  <a:latin typeface="+mn-lt"/>
                  <a:ea typeface="+mn-ea"/>
                </a:rPr>
                <a:t>社</a:t>
              </a:r>
              <a:r>
                <a:rPr lang="ja-JP" altLang="en-US" sz="2400" dirty="0" smtClean="0">
                  <a:latin typeface="+mn-lt"/>
                  <a:ea typeface="+mn-ea"/>
                </a:rPr>
                <a:t>が共同設立した独自のグリーンエネルギー購入コンソーシアムにより、オランダの風力発電所からの電力供給を開始。</a:t>
              </a:r>
              <a:r>
                <a:rPr lang="en-US" altLang="ja-JP" sz="2400" dirty="0" smtClean="0">
                  <a:latin typeface="+mn-lt"/>
                  <a:ea typeface="+mn-ea"/>
                </a:rPr>
                <a:t>2</a:t>
              </a:r>
              <a:r>
                <a:rPr lang="ja-JP" altLang="en-US" sz="2400" dirty="0" err="1" smtClean="0">
                  <a:latin typeface="+mn-lt"/>
                  <a:ea typeface="+mn-ea"/>
                </a:rPr>
                <a:t>つの</a:t>
              </a:r>
              <a:r>
                <a:rPr lang="ja-JP" altLang="en-US" sz="2400" dirty="0" smtClean="0">
                  <a:latin typeface="+mn-lt"/>
                  <a:ea typeface="+mn-ea"/>
                </a:rPr>
                <a:t>風力発電プロジェクト</a:t>
              </a:r>
              <a:r>
                <a:rPr lang="ja-JP" altLang="en-US" sz="2400" dirty="0">
                  <a:latin typeface="+mn-lt"/>
                  <a:ea typeface="+mn-ea"/>
                </a:rPr>
                <a:t>と</a:t>
              </a:r>
              <a:r>
                <a:rPr lang="ja-JP" altLang="en-US" sz="2400" dirty="0" smtClean="0">
                  <a:latin typeface="+mn-lt"/>
                  <a:ea typeface="+mn-ea"/>
                </a:rPr>
                <a:t>長期電力購入契約をしており、これらの発電所は、</a:t>
              </a:r>
              <a:r>
                <a:rPr lang="en-US" altLang="ja-JP" sz="2400" dirty="0" smtClean="0">
                  <a:latin typeface="+mn-lt"/>
                  <a:ea typeface="+mn-ea"/>
                </a:rPr>
                <a:t>140,000</a:t>
              </a:r>
              <a:r>
                <a:rPr lang="ja-JP" altLang="en-US" sz="2400" dirty="0" smtClean="0">
                  <a:latin typeface="+mn-lt"/>
                  <a:ea typeface="+mn-ea"/>
                </a:rPr>
                <a:t>世帯への電力供給に匹敵する</a:t>
              </a:r>
              <a:r>
                <a:rPr lang="en-US" altLang="ja-JP" sz="2400" dirty="0" smtClean="0">
                  <a:latin typeface="+mn-lt"/>
                  <a:ea typeface="+mn-ea"/>
                </a:rPr>
                <a:t>140MW</a:t>
              </a:r>
              <a:r>
                <a:rPr lang="ja-JP" altLang="en-US" sz="2400" dirty="0" smtClean="0">
                  <a:latin typeface="+mn-lt"/>
                  <a:ea typeface="+mn-ea"/>
                </a:rPr>
                <a:t>を超える総容量を有する。</a:t>
              </a:r>
              <a:endParaRPr kumimoji="1" lang="en-US" altLang="ja-JP" sz="2400" dirty="0" smtClean="0">
                <a:latin typeface="+mn-lt"/>
                <a:ea typeface="+mn-ea"/>
              </a:endParaRPr>
            </a:p>
          </p:txBody>
        </p:sp>
        <p:sp>
          <p:nvSpPr>
            <p:cNvPr id="18" name="テキスト ボックス 17"/>
            <p:cNvSpPr txBox="1"/>
            <p:nvPr/>
          </p:nvSpPr>
          <p:spPr>
            <a:xfrm>
              <a:off x="35249" y="743987"/>
              <a:ext cx="10819587" cy="400110"/>
            </a:xfrm>
            <a:prstGeom prst="rect">
              <a:avLst/>
            </a:prstGeom>
            <a:noFill/>
          </p:spPr>
          <p:txBody>
            <a:bodyPr wrap="square" rtlCol="0">
              <a:spAutoFit/>
            </a:bodyPr>
            <a:lstStyle/>
            <a:p>
              <a:pPr marL="361950" indent="-361950">
                <a:buFont typeface="Wingdings" panose="05000000000000000000" pitchFamily="2" charset="2"/>
                <a:buChar char="n"/>
              </a:pPr>
              <a:r>
                <a:rPr kumimoji="1" lang="ja-JP" altLang="en-US" sz="2000" b="1" dirty="0" smtClean="0">
                  <a:latin typeface="+mn-lt"/>
                  <a:ea typeface="+mn-ea"/>
                </a:rPr>
                <a:t>企業間の協働による再エネ調達事例：</a:t>
              </a:r>
              <a:r>
                <a:rPr kumimoji="1" lang="en-US" altLang="ja-JP" sz="2000" b="1" dirty="0" err="1" smtClean="0">
                  <a:latin typeface="+mn-lt"/>
                  <a:ea typeface="+mn-ea"/>
                </a:rPr>
                <a:t>Akzo</a:t>
              </a:r>
              <a:r>
                <a:rPr kumimoji="1" lang="ja-JP" altLang="en-US" sz="2000" b="1" dirty="0" smtClean="0">
                  <a:latin typeface="+mn-lt"/>
                  <a:ea typeface="+mn-ea"/>
                </a:rPr>
                <a:t> </a:t>
              </a:r>
              <a:r>
                <a:rPr kumimoji="1" lang="en-US" altLang="ja-JP" sz="2000" b="1" dirty="0" smtClean="0">
                  <a:latin typeface="+mn-lt"/>
                  <a:ea typeface="+mn-ea"/>
                </a:rPr>
                <a:t>Nobel, DSM, Google, Philips</a:t>
              </a:r>
              <a:endParaRPr kumimoji="1" lang="ja-JP" altLang="en-US" sz="2000" b="1" dirty="0" smtClean="0">
                <a:latin typeface="+mn-lt"/>
                <a:ea typeface="+mn-ea"/>
              </a:endParaRPr>
            </a:p>
          </p:txBody>
        </p:sp>
        <p:cxnSp>
          <p:nvCxnSpPr>
            <p:cNvPr id="19" name="直線コネクタ 18"/>
            <p:cNvCxnSpPr/>
            <p:nvPr/>
          </p:nvCxnSpPr>
          <p:spPr bwMode="auto">
            <a:xfrm>
              <a:off x="200472" y="1215916"/>
              <a:ext cx="9979220"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テキスト ボックス 11"/>
          <p:cNvSpPr txBox="1">
            <a:spLocks noChangeArrowheads="1"/>
          </p:cNvSpPr>
          <p:nvPr/>
        </p:nvSpPr>
        <p:spPr bwMode="auto">
          <a:xfrm>
            <a:off x="580384" y="7070732"/>
            <a:ext cx="9361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smtClean="0">
                <a:solidFill>
                  <a:srgbClr val="000000"/>
                </a:solidFill>
                <a:latin typeface="Meiryo UI" pitchFamily="50" charset="-128"/>
                <a:ea typeface="Meiryo UI" pitchFamily="50" charset="-128"/>
                <a:cs typeface="Meiryo UI" pitchFamily="50" charset="-128"/>
              </a:rPr>
              <a:t>]</a:t>
            </a:r>
            <a:r>
              <a:rPr lang="en-US" altLang="ja-JP" sz="1000" dirty="0" err="1" smtClean="0">
                <a:solidFill>
                  <a:srgbClr val="000000"/>
                </a:solidFill>
                <a:latin typeface="Meiryo UI" pitchFamily="50" charset="-128"/>
                <a:ea typeface="Meiryo UI" pitchFamily="50" charset="-128"/>
                <a:cs typeface="Meiryo UI" pitchFamily="50" charset="-128"/>
              </a:rPr>
              <a:t>Akzo</a:t>
            </a:r>
            <a:r>
              <a:rPr lang="en-US" altLang="ja-JP" sz="1000" dirty="0" smtClean="0">
                <a:solidFill>
                  <a:srgbClr val="000000"/>
                </a:solidFill>
                <a:latin typeface="Meiryo UI" pitchFamily="50" charset="-128"/>
                <a:ea typeface="Meiryo UI" pitchFamily="50" charset="-128"/>
                <a:cs typeface="Meiryo UI" pitchFamily="50" charset="-128"/>
              </a:rPr>
              <a:t> Nobel</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Media</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Release</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March 20, 2018</a:t>
            </a:r>
            <a:endParaRPr lang="en-US" altLang="ja-JP" sz="1000" dirty="0" smtClean="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https://www.akzonobel.com/for-media/media-releases-and-features/akzonobel-specialty-chemicals-dsm-google-and-philips-receive</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5636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smtClean="0"/>
              <a:t>RE100</a:t>
            </a:r>
            <a:r>
              <a:rPr lang="ja-JP" altLang="en-US" dirty="0" smtClean="0"/>
              <a:t>の参加企業</a:t>
            </a:r>
            <a:endParaRPr lang="ja-JP" altLang="en-US" dirty="0"/>
          </a:p>
        </p:txBody>
      </p:sp>
    </p:spTree>
    <p:extLst>
      <p:ext uri="{BB962C8B-B14F-4D97-AF65-F5344CB8AC3E}">
        <p14:creationId xmlns:p14="http://schemas.microsoft.com/office/powerpoint/2010/main" val="215368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56024" y="2320673"/>
            <a:ext cx="8894172" cy="4560245"/>
          </a:xfrm>
          <a:prstGeom prst="rect">
            <a:avLst/>
          </a:prstGeom>
        </p:spPr>
      </p:pic>
      <p:sp>
        <p:nvSpPr>
          <p:cNvPr id="2" name="タイトル 1"/>
          <p:cNvSpPr>
            <a:spLocks noGrp="1"/>
          </p:cNvSpPr>
          <p:nvPr>
            <p:ph type="title"/>
          </p:nvPr>
        </p:nvSpPr>
        <p:spPr/>
        <p:txBody>
          <a:bodyPr/>
          <a:lstStyle/>
          <a:p>
            <a:r>
              <a:rPr lang="en-US" altLang="ja-JP" dirty="0" smtClean="0"/>
              <a:t>RE100</a:t>
            </a:r>
            <a:r>
              <a:rPr lang="ja-JP" altLang="en-US" dirty="0" smtClean="0"/>
              <a:t>に参加する企業は世界全体で年々増加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smtClean="0"/>
              <a:t>2014</a:t>
            </a:r>
            <a:r>
              <a:rPr lang="ja-JP" altLang="en-US" dirty="0" smtClean="0"/>
              <a:t>年度から毎年拡大し、</a:t>
            </a:r>
            <a:r>
              <a:rPr lang="en-US" altLang="ja-JP" dirty="0" smtClean="0"/>
              <a:t>2020</a:t>
            </a:r>
            <a:r>
              <a:rPr lang="ja-JP" altLang="en-US" dirty="0" smtClean="0"/>
              <a:t>年度に世界全体で</a:t>
            </a:r>
            <a:r>
              <a:rPr lang="en-US" altLang="ja-JP" dirty="0" smtClean="0"/>
              <a:t>29</a:t>
            </a:r>
            <a:r>
              <a:rPr lang="en-US" altLang="ja-JP" dirty="0"/>
              <a:t>2</a:t>
            </a:r>
            <a:r>
              <a:rPr lang="ja-JP" altLang="en-US" dirty="0" smtClean="0"/>
              <a:t>社まで増加</a:t>
            </a:r>
            <a:endParaRPr lang="en-US" altLang="ja-JP" dirty="0" smtClean="0"/>
          </a:p>
          <a:p>
            <a:r>
              <a:rPr lang="en-US" altLang="ja-JP" dirty="0" smtClean="0"/>
              <a:t>2017</a:t>
            </a:r>
            <a:r>
              <a:rPr lang="ja-JP" altLang="en-US" dirty="0" smtClean="0"/>
              <a:t>年度の日本企業初参加年から</a:t>
            </a:r>
            <a:r>
              <a:rPr lang="en-US" altLang="ja-JP" dirty="0"/>
              <a:t>3</a:t>
            </a:r>
            <a:r>
              <a:rPr lang="ja-JP" altLang="en-US" dirty="0" smtClean="0"/>
              <a:t>年で約</a:t>
            </a:r>
            <a:r>
              <a:rPr lang="en-US" altLang="ja-JP" dirty="0"/>
              <a:t>8</a:t>
            </a:r>
            <a:r>
              <a:rPr lang="ja-JP" altLang="en-US" dirty="0" smtClean="0"/>
              <a:t>倍増の</a:t>
            </a:r>
            <a:r>
              <a:rPr lang="en-US" altLang="ja-JP" dirty="0" smtClean="0"/>
              <a:t>5</a:t>
            </a:r>
            <a:r>
              <a:rPr lang="en-US" altLang="ja-JP" dirty="0"/>
              <a:t>0</a:t>
            </a:r>
            <a:r>
              <a:rPr lang="ja-JP" altLang="en-US" dirty="0" smtClean="0"/>
              <a:t>社まで増加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688121" y="2278531"/>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smtClean="0">
                <a:latin typeface="+mn-lt"/>
                <a:ea typeface="+mn-ea"/>
              </a:rPr>
              <a:t>累計企業数グラフ</a:t>
            </a:r>
          </a:p>
        </p:txBody>
      </p:sp>
      <p:pic>
        <p:nvPicPr>
          <p:cNvPr id="13" name="図 12"/>
          <p:cNvPicPr>
            <a:picLocks noChangeAspect="1"/>
          </p:cNvPicPr>
          <p:nvPr/>
        </p:nvPicPr>
        <p:blipFill>
          <a:blip r:embed="rId3"/>
          <a:stretch>
            <a:fillRect/>
          </a:stretch>
        </p:blipFill>
        <p:spPr>
          <a:xfrm>
            <a:off x="1821471" y="2837955"/>
            <a:ext cx="1060796" cy="969348"/>
          </a:xfrm>
          <a:prstGeom prst="rect">
            <a:avLst/>
          </a:prstGeom>
        </p:spPr>
      </p:pic>
      <p:sp>
        <p:nvSpPr>
          <p:cNvPr id="20" name="テキスト ボックス 11"/>
          <p:cNvSpPr txBox="1">
            <a:spLocks noChangeArrowheads="1"/>
          </p:cNvSpPr>
          <p:nvPr/>
        </p:nvSpPr>
        <p:spPr bwMode="auto">
          <a:xfrm>
            <a:off x="636464" y="7162590"/>
            <a:ext cx="95367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dirty="0">
                <a:solidFill>
                  <a:srgbClr val="000000"/>
                </a:solidFill>
                <a:latin typeface="Meiryo UI" pitchFamily="50" charset="-128"/>
                <a:ea typeface="Meiryo UI" pitchFamily="50" charset="-128"/>
                <a:cs typeface="Meiryo UI" pitchFamily="50" charset="-128"/>
              </a:rPr>
              <a:t>[</a:t>
            </a:r>
            <a:r>
              <a:rPr lang="ja-JP" altLang="en-US" sz="1100" dirty="0">
                <a:solidFill>
                  <a:srgbClr val="000000"/>
                </a:solidFill>
                <a:latin typeface="Meiryo UI" pitchFamily="50" charset="-128"/>
                <a:ea typeface="Meiryo UI" pitchFamily="50" charset="-128"/>
                <a:cs typeface="Meiryo UI" pitchFamily="50" charset="-128"/>
              </a:rPr>
              <a:t>出所</a:t>
            </a:r>
            <a:r>
              <a:rPr lang="en-US" altLang="ja-JP" sz="1100" dirty="0">
                <a:solidFill>
                  <a:srgbClr val="000000"/>
                </a:solidFill>
                <a:latin typeface="Meiryo UI" pitchFamily="50" charset="-128"/>
                <a:ea typeface="Meiryo UI" pitchFamily="50" charset="-128"/>
                <a:cs typeface="Meiryo UI" pitchFamily="50" charset="-128"/>
              </a:rPr>
              <a:t>]RE100</a:t>
            </a:r>
            <a:r>
              <a:rPr lang="ja-JP" altLang="en-US" sz="1100" dirty="0" smtClean="0">
                <a:latin typeface="Meiryo UI" pitchFamily="50" charset="-128"/>
                <a:ea typeface="Meiryo UI" pitchFamily="50" charset="-128"/>
                <a:cs typeface="Meiryo UI" pitchFamily="50" charset="-128"/>
              </a:rPr>
              <a:t>ホームページ</a:t>
            </a:r>
            <a:r>
              <a:rPr lang="en-US" altLang="ja-JP" sz="1100" dirty="0" smtClean="0">
                <a:latin typeface="Meiryo UI" pitchFamily="50" charset="-128"/>
                <a:ea typeface="Meiryo UI" pitchFamily="50" charset="-128"/>
                <a:cs typeface="Meiryo UI" pitchFamily="50" charset="-128"/>
              </a:rPr>
              <a:t>(http</a:t>
            </a:r>
            <a:r>
              <a:rPr lang="en-US" altLang="ja-JP" sz="1100" dirty="0">
                <a:latin typeface="Meiryo UI" pitchFamily="50" charset="-128"/>
                <a:ea typeface="Meiryo UI" pitchFamily="50" charset="-128"/>
                <a:cs typeface="Meiryo UI" pitchFamily="50" charset="-128"/>
              </a:rPr>
              <a:t>://there100.org</a:t>
            </a: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等</a:t>
            </a:r>
            <a:r>
              <a:rPr lang="ja-JP" altLang="en-US" sz="1100" b="0" dirty="0" smtClean="0">
                <a:latin typeface="Meiryo UI" pitchFamily="50" charset="-128"/>
                <a:ea typeface="Meiryo UI" pitchFamily="50" charset="-128"/>
                <a:cs typeface="Meiryo UI" pitchFamily="50" charset="-128"/>
              </a:rPr>
              <a:t>より事務局にて作成</a:t>
            </a:r>
            <a:endParaRPr lang="ja-JP" altLang="en-US" sz="1100" b="0" dirty="0">
              <a:latin typeface="Meiryo UI" pitchFamily="50" charset="-128"/>
              <a:ea typeface="Meiryo UI" pitchFamily="50" charset="-128"/>
              <a:cs typeface="Meiryo UI" pitchFamily="50" charset="-128"/>
            </a:endParaRPr>
          </a:p>
        </p:txBody>
      </p:sp>
      <p:sp>
        <p:nvSpPr>
          <p:cNvPr id="21" name="テキスト ボックス 20"/>
          <p:cNvSpPr txBox="1"/>
          <p:nvPr/>
        </p:nvSpPr>
        <p:spPr bwMode="auto">
          <a:xfrm>
            <a:off x="1464349" y="6831046"/>
            <a:ext cx="6240811" cy="338554"/>
          </a:xfrm>
          <a:prstGeom prst="rect">
            <a:avLst/>
          </a:prstGeom>
          <a:noFill/>
          <a:ln w="9525">
            <a:noFill/>
            <a:miter lim="800000"/>
            <a:headEnd/>
            <a:tailEnd/>
          </a:ln>
        </p:spPr>
        <p:txBody>
          <a:bodyPr wrap="none" rtlCol="0">
            <a:spAutoFit/>
          </a:bodyPr>
          <a:lstStyle/>
          <a:p>
            <a:r>
              <a:rPr lang="en-US" altLang="ja-JP" sz="1600" dirty="0" smtClean="0">
                <a:latin typeface="+mj-ea"/>
                <a:ea typeface="+mj-ea"/>
              </a:rPr>
              <a:t>※2021</a:t>
            </a:r>
            <a:r>
              <a:rPr lang="ja-JP" altLang="en-US" sz="1600" dirty="0" smtClean="0">
                <a:latin typeface="+mj-ea"/>
                <a:ea typeface="+mj-ea"/>
              </a:rPr>
              <a:t>年</a:t>
            </a:r>
            <a:r>
              <a:rPr lang="en-US" altLang="ja-JP" sz="1600" dirty="0">
                <a:latin typeface="+mj-ea"/>
                <a:ea typeface="+mj-ea"/>
              </a:rPr>
              <a:t>8</a:t>
            </a:r>
            <a:r>
              <a:rPr lang="ja-JP" altLang="en-US" sz="1600" dirty="0" smtClean="0">
                <a:latin typeface="+mj-ea"/>
                <a:ea typeface="+mj-ea"/>
              </a:rPr>
              <a:t>月</a:t>
            </a:r>
            <a:r>
              <a:rPr lang="en-US" altLang="ja-JP" sz="1600" dirty="0" smtClean="0">
                <a:latin typeface="+mj-ea"/>
                <a:ea typeface="+mj-ea"/>
              </a:rPr>
              <a:t>10</a:t>
            </a:r>
            <a:r>
              <a:rPr lang="ja-JP" altLang="en-US" sz="1600" dirty="0" smtClean="0">
                <a:latin typeface="+mj-ea"/>
                <a:ea typeface="+mj-ea"/>
              </a:rPr>
              <a:t>日までに</a:t>
            </a:r>
            <a:r>
              <a:rPr lang="ja-JP" altLang="en-US" sz="1600" dirty="0">
                <a:latin typeface="+mj-ea"/>
                <a:ea typeface="+mj-ea"/>
              </a:rPr>
              <a:t>参加</a:t>
            </a:r>
            <a:r>
              <a:rPr lang="ja-JP" altLang="en-US" sz="1600" dirty="0" smtClean="0">
                <a:latin typeface="+mj-ea"/>
                <a:ea typeface="+mj-ea"/>
              </a:rPr>
              <a:t>企業</a:t>
            </a:r>
            <a:r>
              <a:rPr lang="en-US" altLang="ja-JP" sz="1600" dirty="0" smtClean="0">
                <a:latin typeface="+mj-ea"/>
                <a:ea typeface="+mj-ea"/>
              </a:rPr>
              <a:t>322</a:t>
            </a:r>
            <a:r>
              <a:rPr lang="ja-JP" altLang="en-US" sz="1600" dirty="0" smtClean="0">
                <a:latin typeface="+mj-ea"/>
                <a:ea typeface="+mj-ea"/>
              </a:rPr>
              <a:t>社（うち日本</a:t>
            </a:r>
            <a:r>
              <a:rPr lang="en-US" altLang="ja-JP" sz="1600" dirty="0" smtClean="0">
                <a:latin typeface="+mj-ea"/>
                <a:ea typeface="+mj-ea"/>
              </a:rPr>
              <a:t>5</a:t>
            </a:r>
            <a:r>
              <a:rPr lang="en-US" altLang="ja-JP" sz="1600" dirty="0">
                <a:latin typeface="+mj-ea"/>
                <a:ea typeface="+mj-ea"/>
              </a:rPr>
              <a:t>9</a:t>
            </a:r>
            <a:r>
              <a:rPr lang="ja-JP" altLang="en-US" sz="1600" dirty="0" smtClean="0">
                <a:latin typeface="+mj-ea"/>
                <a:ea typeface="+mj-ea"/>
              </a:rPr>
              <a:t>社）まで</a:t>
            </a:r>
            <a:r>
              <a:rPr lang="ja-JP" altLang="en-US" sz="1600" dirty="0">
                <a:latin typeface="+mj-ea"/>
                <a:ea typeface="+mj-ea"/>
              </a:rPr>
              <a:t>拡大。</a:t>
            </a:r>
          </a:p>
        </p:txBody>
      </p:sp>
    </p:spTree>
    <p:extLst>
      <p:ext uri="{BB962C8B-B14F-4D97-AF65-F5344CB8AC3E}">
        <p14:creationId xmlns:p14="http://schemas.microsoft.com/office/powerpoint/2010/main" val="419387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849116" y="2530407"/>
            <a:ext cx="6993580" cy="4651200"/>
          </a:xfrm>
          <a:prstGeom prst="rect">
            <a:avLst/>
          </a:prstGeom>
        </p:spPr>
      </p:pic>
      <p:sp>
        <p:nvSpPr>
          <p:cNvPr id="2" name="タイトル 1"/>
          <p:cNvSpPr>
            <a:spLocks noGrp="1"/>
          </p:cNvSpPr>
          <p:nvPr>
            <p:ph type="title"/>
          </p:nvPr>
        </p:nvSpPr>
        <p:spPr/>
        <p:txBody>
          <a:bodyPr/>
          <a:lstStyle/>
          <a:p>
            <a:r>
              <a:rPr lang="en-US" altLang="ja-JP" dirty="0" smtClean="0"/>
              <a:t>RE100</a:t>
            </a:r>
            <a:r>
              <a:rPr lang="ja-JP" altLang="en-US" dirty="0" smtClean="0"/>
              <a:t>に参加している国別企業数</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ja-JP" altLang="en-US" dirty="0" smtClean="0"/>
              <a:t>現在、国別では</a:t>
            </a:r>
            <a:r>
              <a:rPr lang="en-US" altLang="ja-JP" dirty="0" smtClean="0"/>
              <a:t>26</a:t>
            </a:r>
            <a:r>
              <a:rPr lang="ja-JP" altLang="en-US" dirty="0" smtClean="0"/>
              <a:t>カ国から</a:t>
            </a:r>
            <a:r>
              <a:rPr lang="en-US" altLang="ja-JP" dirty="0" smtClean="0"/>
              <a:t>32</a:t>
            </a:r>
            <a:r>
              <a:rPr lang="en-US" altLang="ja-JP" dirty="0"/>
              <a:t>2</a:t>
            </a:r>
            <a:r>
              <a:rPr lang="ja-JP" altLang="en-US" dirty="0" smtClean="0"/>
              <a:t>社の参加があり、国別参加企業数では、日本はアメリカ</a:t>
            </a:r>
            <a:r>
              <a:rPr lang="en-US" altLang="ja-JP" dirty="0" smtClean="0"/>
              <a:t>79</a:t>
            </a:r>
            <a:r>
              <a:rPr lang="ja-JP" altLang="en-US" dirty="0" smtClean="0"/>
              <a:t>社に次ぐ</a:t>
            </a:r>
            <a:r>
              <a:rPr lang="en-US" altLang="ja-JP" dirty="0" smtClean="0"/>
              <a:t>59</a:t>
            </a:r>
            <a:r>
              <a:rPr lang="ja-JP" altLang="en-US" dirty="0" smtClean="0"/>
              <a:t>社が参加している</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9"/>
          <p:cNvSpPr txBox="1">
            <a:spLocks noChangeArrowheads="1"/>
          </p:cNvSpPr>
          <p:nvPr/>
        </p:nvSpPr>
        <p:spPr bwMode="auto">
          <a:xfrm>
            <a:off x="967885" y="7181607"/>
            <a:ext cx="898369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there100.org/</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endParaRPr lang="ja-JP" altLang="en-US" sz="1000" dirty="0">
              <a:solidFill>
                <a:srgbClr val="000000"/>
              </a:solidFill>
              <a:latin typeface="Meiryo UI" pitchFamily="50" charset="-128"/>
              <a:ea typeface="Meiryo UI" pitchFamily="50" charset="-128"/>
              <a:cs typeface="Meiryo UI" pitchFamily="50" charset="-128"/>
            </a:endParaRPr>
          </a:p>
        </p:txBody>
      </p:sp>
      <p:sp>
        <p:nvSpPr>
          <p:cNvPr id="16" name="正方形/長方形 15"/>
          <p:cNvSpPr/>
          <p:nvPr/>
        </p:nvSpPr>
        <p:spPr>
          <a:xfrm>
            <a:off x="1036276" y="2147562"/>
            <a:ext cx="634019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カ国）</a:t>
            </a:r>
            <a:endParaRPr lang="ja-JP" altLang="en-US" sz="2000" b="1" dirty="0"/>
          </a:p>
        </p:txBody>
      </p:sp>
    </p:spTree>
    <p:extLst>
      <p:ext uri="{BB962C8B-B14F-4D97-AF65-F5344CB8AC3E}">
        <p14:creationId xmlns:p14="http://schemas.microsoft.com/office/powerpoint/2010/main" val="192338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に参加している日本企業</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smtClean="0"/>
              <a:t>参加企業は世界で</a:t>
            </a:r>
            <a:r>
              <a:rPr lang="en-US" altLang="ja-JP" dirty="0" smtClean="0"/>
              <a:t>32</a:t>
            </a:r>
            <a:r>
              <a:rPr lang="en-US" altLang="ja-JP" dirty="0"/>
              <a:t>2</a:t>
            </a:r>
            <a:r>
              <a:rPr lang="ja-JP" altLang="en-US" dirty="0" smtClean="0"/>
              <a:t>社（うち日本企業</a:t>
            </a:r>
            <a:r>
              <a:rPr lang="en-US" altLang="ja-JP" dirty="0" smtClean="0"/>
              <a:t>59</a:t>
            </a:r>
            <a:r>
              <a:rPr lang="ja-JP" altLang="en-US" dirty="0" smtClean="0"/>
              <a:t>社）</a:t>
            </a:r>
            <a:endParaRPr lang="en-US" altLang="ja-JP" dirty="0" smtClean="0"/>
          </a:p>
          <a:p>
            <a:r>
              <a:rPr lang="ja-JP" altLang="en-US" dirty="0" smtClean="0"/>
              <a:t>世界的には金融が、日本では建設業、電気機器、小売業が多い</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9"/>
          <p:cNvSpPr txBox="1">
            <a:spLocks noChangeArrowheads="1"/>
          </p:cNvSpPr>
          <p:nvPr/>
        </p:nvSpPr>
        <p:spPr bwMode="auto">
          <a:xfrm>
            <a:off x="593724" y="7287443"/>
            <a:ext cx="898369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there100.org/)</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1000" dirty="0">
                <a:solidFill>
                  <a:srgbClr val="000000"/>
                </a:solidFill>
                <a:latin typeface="Meiryo UI" pitchFamily="50" charset="-128"/>
                <a:ea typeface="Meiryo UI" pitchFamily="50" charset="-128"/>
                <a:cs typeface="Meiryo UI" pitchFamily="50" charset="-128"/>
              </a:rPr>
              <a:t>業種分類は事務局が日本標準産業分類等に当てはめ</a:t>
            </a:r>
            <a:r>
              <a:rPr lang="ja-JP" altLang="en-US" sz="1000" dirty="0" smtClean="0">
                <a:solidFill>
                  <a:srgbClr val="000000"/>
                </a:solidFill>
                <a:latin typeface="Meiryo UI" pitchFamily="50" charset="-128"/>
                <a:ea typeface="Meiryo UI" pitchFamily="50" charset="-128"/>
                <a:cs typeface="Meiryo UI" pitchFamily="50" charset="-128"/>
              </a:rPr>
              <a:t>作成</a:t>
            </a:r>
            <a:endParaRPr lang="ja-JP" altLang="en-US" sz="1000" dirty="0">
              <a:solidFill>
                <a:srgbClr val="000000"/>
              </a:solidFill>
              <a:latin typeface="Meiryo UI" pitchFamily="50" charset="-128"/>
              <a:ea typeface="Meiryo UI" pitchFamily="50" charset="-128"/>
              <a:cs typeface="Meiryo UI" pitchFamily="50" charset="-128"/>
            </a:endParaRPr>
          </a:p>
        </p:txBody>
      </p:sp>
      <p:sp>
        <p:nvSpPr>
          <p:cNvPr id="15" name="正方形/長方形 14"/>
          <p:cNvSpPr/>
          <p:nvPr/>
        </p:nvSpPr>
        <p:spPr>
          <a:xfrm>
            <a:off x="593724" y="2136014"/>
            <a:ext cx="7416700" cy="523220"/>
          </a:xfrm>
          <a:prstGeom prst="rect">
            <a:avLst/>
          </a:prstGeom>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に参加している日本企業</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社の一覧</a:t>
            </a:r>
            <a:endParaRPr lang="ja-JP" altLang="en-US" sz="2800" b="1" dirty="0"/>
          </a:p>
        </p:txBody>
      </p:sp>
      <p:sp>
        <p:nvSpPr>
          <p:cNvPr id="16" name="正方形/長方形 15"/>
          <p:cNvSpPr>
            <a:spLocks noChangeArrowheads="1"/>
          </p:cNvSpPr>
          <p:nvPr/>
        </p:nvSpPr>
        <p:spPr bwMode="auto">
          <a:xfrm>
            <a:off x="349980" y="2604852"/>
            <a:ext cx="223212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建設業：</a:t>
            </a: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ガラス・土石製品：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非鉄金属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金属製品：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電気機器：</a:t>
            </a: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その他製品：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陸運業：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情報・通信業：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小売業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銀行業：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金融・保険業：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その他金融業：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サービス業：</a:t>
            </a:r>
          </a:p>
        </p:txBody>
      </p:sp>
      <p:sp>
        <p:nvSpPr>
          <p:cNvPr id="17" name="正方形/長方形 16"/>
          <p:cNvSpPr/>
          <p:nvPr/>
        </p:nvSpPr>
        <p:spPr>
          <a:xfrm>
            <a:off x="8607054" y="2256290"/>
            <a:ext cx="1609193" cy="276999"/>
          </a:xfrm>
          <a:prstGeom prst="rect">
            <a:avLst/>
          </a:prstGeom>
        </p:spPr>
        <p:txBody>
          <a:bodyPr wrap="square">
            <a:spAutoFit/>
          </a:bodyPr>
          <a:lstStyle/>
          <a:p>
            <a:pPr algn="just">
              <a:spcAft>
                <a:spcPts val="0"/>
              </a:spcAft>
              <a:defRPr/>
            </a:pP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内</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p:cNvSpPr>
            <a:spLocks noChangeArrowheads="1"/>
          </p:cNvSpPr>
          <p:nvPr/>
        </p:nvSpPr>
        <p:spPr bwMode="auto">
          <a:xfrm>
            <a:off x="2421154" y="2604852"/>
            <a:ext cx="779509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旭化成ホームズ／安藤・間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／熊谷組／住友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林業／積水ハウス／大東建託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／大和ハウス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工業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東急建設／戸田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a:t>
            </a: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アサヒグループホールディングス／味の素／キリンホールディングス／日清食品ホールディングス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花王／積水化学工業</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小野薬品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工業／第一三共</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TOT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ノーリツ</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アドバンテスト／コニカミノルタ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／セイコーエプソン／ソニー／ダイヤモンドエレクトリックホールディングス／ニコン／日本電気／パナソニック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／富士通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／富士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フイルムホールディングス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／村田製作所／リコー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島津製作所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アシックス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東急</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日本ユニシス／野村総合研究所</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アスクル／イオン／コープさっぽろ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フロント リテイリング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／セブン＆アイ・ホールディングス／高島屋／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丸井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グループ／ワタミ</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城南信用金庫</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第一生命保険</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アセットマネジメント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／芙蓉総合リース</a:t>
            </a:r>
          </a:p>
          <a:p>
            <a:pPr lvl="0">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いちご／東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急不動産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／東京建物／ヒューリック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／三井不動産／三菱地所</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エンビプロ・ホールディングス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／セコム／楽天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05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に参加している海外企業 </a:t>
            </a:r>
            <a:r>
              <a:rPr lang="en-US" altLang="ja-JP" dirty="0" smtClean="0"/>
              <a:t>1/4</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smtClean="0"/>
              <a:t>参加企業は世界で</a:t>
            </a:r>
            <a:r>
              <a:rPr lang="en-US" altLang="ja-JP" dirty="0" smtClean="0"/>
              <a:t>32</a:t>
            </a:r>
            <a:r>
              <a:rPr lang="en-US" altLang="ja-JP" dirty="0"/>
              <a:t>2</a:t>
            </a:r>
            <a:r>
              <a:rPr lang="ja-JP" altLang="en-US" dirty="0" smtClean="0"/>
              <a:t>社（うち日本企業</a:t>
            </a:r>
            <a:r>
              <a:rPr lang="en-US" altLang="ja-JP" dirty="0" smtClean="0"/>
              <a:t>59</a:t>
            </a:r>
            <a:r>
              <a:rPr lang="ja-JP" altLang="en-US" dirty="0" smtClean="0"/>
              <a:t>社）</a:t>
            </a:r>
            <a:endParaRPr lang="en-US" altLang="ja-JP" dirty="0" smtClean="0"/>
          </a:p>
          <a:p>
            <a:r>
              <a:rPr lang="ja-JP" altLang="en-US" dirty="0"/>
              <a:t>世界的</a:t>
            </a:r>
            <a:r>
              <a:rPr lang="ja-JP" altLang="en-US" dirty="0" smtClean="0"/>
              <a:t>には金融業が最も多い</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8568" y="2186920"/>
            <a:ext cx="4131900"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に参加している海外企業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1/4</a:t>
            </a:r>
            <a:endParaRPr lang="ja-JP" altLang="en-US" sz="2000" b="1" dirty="0"/>
          </a:p>
        </p:txBody>
      </p:sp>
      <p:sp>
        <p:nvSpPr>
          <p:cNvPr id="12" name="正方形/長方形 11"/>
          <p:cNvSpPr>
            <a:spLocks noChangeArrowheads="1"/>
          </p:cNvSpPr>
          <p:nvPr/>
        </p:nvSpPr>
        <p:spPr bwMode="auto">
          <a:xfrm>
            <a:off x="478568" y="2542836"/>
            <a:ext cx="208810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空運・物流業：</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航空輸送・空港サービス：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・その他金融・保険：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設備機器：</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建設業：</a:t>
            </a: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2402467" y="2542836"/>
            <a:ext cx="773753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La Poste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Link Logistics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Swiss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Gatwick Airport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Heathrow Airport </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BMW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Continental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Motors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Tata Motors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Vitesco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Technologies</a:t>
            </a:r>
          </a:p>
          <a:p>
            <a:pPr>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Allianz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Investment Management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alstria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Amalgamated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AVIVA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AXA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Bank Australia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Bank of United States of America (USA)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Bankia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Barclays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BBVA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CaixaBank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Capital 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Commerzbank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Commonwealth Bank of Australia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Credit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Agricole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Credit Suisse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Danske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DBS Bank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DNB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Fifth Third Bancorp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Cooperativo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Cajamar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Helvetia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HSBC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Hudson Pacific Properties,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JPMorgan Chase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Jupiter Asset Management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Lloyds Banking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Macquarie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Morgan Stanley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National Australia Bank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Nordea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QBE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Schroders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Suncorp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 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TD Bank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Goldman Sachs Group,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RBS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UBS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Voya Financial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Wells Fargo &amp;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Westpac Banking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WeWork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Zurich Insurance Group Ltd</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Broad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Danfoss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Kingspan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VELUX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Trane</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3M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AkzoNobel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Brenntag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Flavors &amp; Fragrances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Novozymes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DSM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Mace</a:t>
            </a:r>
          </a:p>
          <a:p>
            <a:pPr lvl="0">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Dalmia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Cement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JSW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Cement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Text Box 9"/>
          <p:cNvSpPr txBox="1">
            <a:spLocks noChangeArrowheads="1"/>
          </p:cNvSpPr>
          <p:nvPr/>
        </p:nvSpPr>
        <p:spPr bwMode="auto">
          <a:xfrm>
            <a:off x="478568" y="7212808"/>
            <a:ext cx="9282157"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there100.org/</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endPar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a:p>
            <a:pPr latinLnBrk="1">
              <a:defRPr/>
            </a:pP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業種</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分類</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は</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 Based Targets</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Companies </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Take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Action</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://sciencebasedtargets.org/companies-taking-action</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）を参考に事務局が作成</a:t>
            </a:r>
            <a:endPar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6358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に参加している海外企業 </a:t>
            </a:r>
            <a:r>
              <a:rPr lang="en-US" altLang="ja-JP" dirty="0" smtClean="0"/>
              <a:t>2/4</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a:t>参加企業は世界で</a:t>
            </a:r>
            <a:r>
              <a:rPr lang="en-US" altLang="ja-JP" dirty="0"/>
              <a:t>322</a:t>
            </a:r>
            <a:r>
              <a:rPr lang="ja-JP" altLang="en-US" dirty="0"/>
              <a:t>社（うち日本企業</a:t>
            </a:r>
            <a:r>
              <a:rPr lang="en-US" altLang="ja-JP" dirty="0"/>
              <a:t>59</a:t>
            </a:r>
            <a:r>
              <a:rPr lang="ja-JP" altLang="en-US" dirty="0"/>
              <a:t>社）</a:t>
            </a:r>
            <a:endParaRPr lang="en-US" altLang="ja-JP" dirty="0"/>
          </a:p>
          <a:p>
            <a:r>
              <a:rPr lang="ja-JP" altLang="en-US" dirty="0"/>
              <a:t>世界的には金融業が最も多い</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8568" y="2186920"/>
            <a:ext cx="4135556"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に参加している海外企業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2/4</a:t>
            </a:r>
            <a:endParaRPr lang="ja-JP" altLang="en-US" sz="2000" b="1" dirty="0"/>
          </a:p>
        </p:txBody>
      </p:sp>
      <p:sp>
        <p:nvSpPr>
          <p:cNvPr id="12" name="正方形/長方形 11"/>
          <p:cNvSpPr>
            <a:spLocks noChangeArrowheads="1"/>
          </p:cNvSpPr>
          <p:nvPr/>
        </p:nvSpPr>
        <p:spPr bwMode="auto">
          <a:xfrm>
            <a:off x="1" y="2542836"/>
            <a:ext cx="2566676"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gn="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容器・包装：</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教育サービス：</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機械：</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電気機器：</a:t>
            </a: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食料品小売：</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食料品・農産品：</a:t>
            </a: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食料品・畜産品：</a:t>
            </a:r>
          </a:p>
          <a:p>
            <a:pPr lvl="0" algn="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ホテル・レストラン・レジャー・観光業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2402467" y="2542836"/>
            <a:ext cx="773753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Amorepacific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FIRMENICH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Givaudan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HNI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Johnson &amp; Johnson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Jola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Co.,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O‘right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Procter &amp; Gamble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Reckitt Benckiser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Radio Flyer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Steelcase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Symrise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Estée Lauder Companies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IKEA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L’OCCITANE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LEGO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TRIDL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Unilever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Crown Holdings,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Elopak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TETRA PAK</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Pearson</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Elion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Envision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Solar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JinkoSolar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LONGi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Mitie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Vestas</a:t>
            </a:r>
          </a:p>
          <a:p>
            <a:pPr lvl="0">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Nexans</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Apple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Philips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Schneider Electric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Siemens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Signify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Materials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Vaisala</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InBev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Aurora Organic Dairy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Califia Farms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Carlsberg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Clif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Bar &amp; 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Coca-Cola Amatil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Coca-Cola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European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Corbion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Diageo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Mills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Bimbo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HEINEKEN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Kellogg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Kerry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Keurig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Pepper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Nestlé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PepsiCo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Pernod Ricard</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Tesco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Wal-Mart Stores,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Woolworths Group</a:t>
            </a:r>
          </a:p>
          <a:p>
            <a:pPr lvl="0">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BayWa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Wonderful Company</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Organic Valley</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Anthem, Inc.</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Mahindra Holidays and Resorts India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Sodexo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Vail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Resorts</a:t>
            </a:r>
          </a:p>
          <a:p>
            <a:pPr lvl="0">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Dentsu</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Aegis Network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JCDecaux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Virgin 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WPP</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Text Box 9"/>
          <p:cNvSpPr txBox="1">
            <a:spLocks noChangeArrowheads="1"/>
          </p:cNvSpPr>
          <p:nvPr/>
        </p:nvSpPr>
        <p:spPr bwMode="auto">
          <a:xfrm>
            <a:off x="478568" y="7212808"/>
            <a:ext cx="9282157"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there100.org/</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endPar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a:p>
            <a:pPr latinLnBrk="1">
              <a:defRPr/>
            </a:pP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業種</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分類</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は</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 Based Targets</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Companies </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Take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Action</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://sciencebasedtargets.org/companies-taking-action</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）を参考に事務局が作成</a:t>
            </a:r>
            <a:endPar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0434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8EFA0E9B-9F04-4296-A40B-CF80463D00D0}"/>
              </a:ext>
            </a:extLst>
          </p:cNvPr>
          <p:cNvSpPr>
            <a:spLocks noGrp="1"/>
          </p:cNvSpPr>
          <p:nvPr>
            <p:ph type="title"/>
          </p:nvPr>
        </p:nvSpPr>
        <p:spPr/>
        <p:txBody>
          <a:bodyPr/>
          <a:lstStyle/>
          <a:p>
            <a:pPr marL="514800" indent="-514800">
              <a:buFont typeface="+mj-lt"/>
              <a:buAutoNum type="arabicPeriod"/>
            </a:pPr>
            <a:r>
              <a:rPr lang="en-US" altLang="ja-JP" dirty="0" smtClean="0"/>
              <a:t>RE10</a:t>
            </a:r>
            <a:r>
              <a:rPr lang="en-US" altLang="ja-JP" dirty="0"/>
              <a:t>0</a:t>
            </a:r>
            <a:r>
              <a:rPr lang="ja-JP" altLang="en-US" dirty="0" smtClean="0"/>
              <a:t>と</a:t>
            </a:r>
            <a:r>
              <a:rPr lang="ja-JP" altLang="en-US" dirty="0"/>
              <a:t>は？</a:t>
            </a:r>
          </a:p>
        </p:txBody>
      </p:sp>
    </p:spTree>
    <p:extLst>
      <p:ext uri="{BB962C8B-B14F-4D97-AF65-F5344CB8AC3E}">
        <p14:creationId xmlns:p14="http://schemas.microsoft.com/office/powerpoint/2010/main" val="574467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に参加している海外企業 </a:t>
            </a:r>
            <a:r>
              <a:rPr lang="en-US" altLang="ja-JP" dirty="0" smtClean="0"/>
              <a:t>3/4</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a:t>参加企業は世界で</a:t>
            </a:r>
            <a:r>
              <a:rPr lang="en-US" altLang="ja-JP" dirty="0"/>
              <a:t>322</a:t>
            </a:r>
            <a:r>
              <a:rPr lang="ja-JP" altLang="en-US" dirty="0"/>
              <a:t>社（うち日本企業</a:t>
            </a:r>
            <a:r>
              <a:rPr lang="en-US" altLang="ja-JP" dirty="0"/>
              <a:t>59</a:t>
            </a:r>
            <a:r>
              <a:rPr lang="ja-JP" altLang="en-US" dirty="0"/>
              <a:t>社）</a:t>
            </a:r>
            <a:endParaRPr lang="en-US" altLang="ja-JP" dirty="0"/>
          </a:p>
          <a:p>
            <a:r>
              <a:rPr lang="ja-JP" altLang="en-US" dirty="0"/>
              <a:t>世界的には金融業が最も多い</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8568" y="2186920"/>
            <a:ext cx="4131900"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に参加している海外企業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3/4</a:t>
            </a:r>
            <a:endParaRPr lang="ja-JP" altLang="en-US" sz="2000" b="1" dirty="0"/>
          </a:p>
        </p:txBody>
      </p:sp>
      <p:sp>
        <p:nvSpPr>
          <p:cNvPr id="12" name="正方形/長方形 11"/>
          <p:cNvSpPr>
            <a:spLocks noChangeArrowheads="1"/>
          </p:cNvSpPr>
          <p:nvPr/>
        </p:nvSpPr>
        <p:spPr bwMode="auto">
          <a:xfrm>
            <a:off x="161925" y="2542836"/>
            <a:ext cx="24047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金属鉱業：</a:t>
            </a: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石油・ガス：</a:t>
            </a:r>
          </a:p>
          <a:p>
            <a:pPr lvl="0" algn="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薬品・バイオテクノロジー・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専門サービス：</a:t>
            </a: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a:t>
            </a: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小売：</a:t>
            </a:r>
          </a:p>
          <a:p>
            <a:pPr lvl="0" algn="r">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半導体・半導体装置：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ソフトウェア：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廃棄物処理業：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ハードウェア・機器：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2402467" y="2542836"/>
            <a:ext cx="773753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 Metals Corporation</a:t>
            </a:r>
          </a:p>
          <a:p>
            <a:pPr lvl="0">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FIA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Formula 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City of London Corporation</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holdings</a:t>
            </a:r>
          </a:p>
          <a:p>
            <a:pPr>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AstraZeneca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Biogen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Charles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River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Laboratories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GlaxoSmithKline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Grape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Novartis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Novo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Nordisk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Sanofi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TCI Co.,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Zoetis</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Accenture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DEKRA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Deloitte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Freshfields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Bruckhaus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Deringer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IHS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Markit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McKinsey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PwC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RELX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SGS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Slaughter and May</a:t>
            </a:r>
          </a:p>
          <a:p>
            <a:pPr>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Bozzuto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British 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Canary Wharf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Derwent London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Dexus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Landsec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Mirvac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NREP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Crown Estate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Willmott Dixon</a:t>
            </a:r>
          </a:p>
          <a:p>
            <a:pPr>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Colruyt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Decathlon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eBay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Etsy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H&amp;M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Hennes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Mauritz</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JD Sports Fashion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lululemon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Next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Starbucks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Target Corporation</a:t>
            </a: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Infineon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Technologies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Hynix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Siltron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TSMC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UMC</a:t>
            </a: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Adobe Systems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Atlassian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Autodesk,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Bloomberg 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Capgemini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Google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Infosys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Interactive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Iron Mountain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Lyft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Mastercard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Microsoft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Refinitiv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Salesforce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VMware,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Workday, Inc.</a:t>
            </a: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Bingo Industries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European Metal Recycling</a:t>
            </a:r>
          </a:p>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Acer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Dell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Delta Electronics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Hewlett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Packard Enterprise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Energy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Solution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Logitech</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Text Box 9"/>
          <p:cNvSpPr txBox="1">
            <a:spLocks noChangeArrowheads="1"/>
          </p:cNvSpPr>
          <p:nvPr/>
        </p:nvSpPr>
        <p:spPr bwMode="auto">
          <a:xfrm>
            <a:off x="478568" y="7212808"/>
            <a:ext cx="9282157"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there100.org/</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endPar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a:p>
            <a:pPr latinLnBrk="1">
              <a:defRPr/>
            </a:pP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業種</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分類</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は</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 Based Targets</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Companies </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Take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Action</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://sciencebasedtargets.org/companies-taking-action</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）を参考に事務局が作成</a:t>
            </a:r>
            <a:endPar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5893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に参加している海外企業 </a:t>
            </a:r>
            <a:r>
              <a:rPr lang="en-US" altLang="ja-JP" dirty="0" smtClean="0"/>
              <a:t>4/4</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a:t>参加企業は世界で</a:t>
            </a:r>
            <a:r>
              <a:rPr lang="en-US" altLang="ja-JP" dirty="0"/>
              <a:t>322</a:t>
            </a:r>
            <a:r>
              <a:rPr lang="ja-JP" altLang="en-US" dirty="0"/>
              <a:t>社（うち日本企業</a:t>
            </a:r>
            <a:r>
              <a:rPr lang="en-US" altLang="ja-JP" dirty="0"/>
              <a:t>59</a:t>
            </a:r>
            <a:r>
              <a:rPr lang="ja-JP" altLang="en-US" dirty="0"/>
              <a:t>社）</a:t>
            </a:r>
            <a:endParaRPr lang="en-US" altLang="ja-JP" dirty="0"/>
          </a:p>
          <a:p>
            <a:r>
              <a:rPr lang="ja-JP" altLang="en-US" dirty="0"/>
              <a:t>世界的には金融業が最も多い</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8568" y="2186920"/>
            <a:ext cx="4131900"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に参加している海外企業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4/4</a:t>
            </a:r>
            <a:endParaRPr lang="ja-JP" altLang="en-US" sz="2000" b="1" dirty="0"/>
          </a:p>
        </p:txBody>
      </p:sp>
      <p:sp>
        <p:nvSpPr>
          <p:cNvPr id="12" name="正方形/長方形 11"/>
          <p:cNvSpPr>
            <a:spLocks noChangeArrowheads="1"/>
          </p:cNvSpPr>
          <p:nvPr/>
        </p:nvSpPr>
        <p:spPr bwMode="auto">
          <a:xfrm>
            <a:off x="161925" y="2542836"/>
            <a:ext cx="240475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gn="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通信業：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生地・アパレル・靴・高級品：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水道事業：</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2402467" y="2542836"/>
            <a:ext cx="773753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Telekom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Equinix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KPN NV (Royal KPN)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Proximus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Rackspace,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Swisscom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TELEFÓNICA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T-Mobile US,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Vodafone Group Plc</a:t>
            </a:r>
          </a:p>
          <a:p>
            <a:pPr>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AEO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BESTSELLER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Burberry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CHANEL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Gürmen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Interface,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Kering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Kingwhale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Balance Athletics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NIKE,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PVH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Ralph Lauren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Richemont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Under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Armour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VF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Zalando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t>
            </a:r>
          </a:p>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Korea Water Resources Corporation (K-water)</a:t>
            </a:r>
          </a:p>
        </p:txBody>
      </p:sp>
      <p:sp>
        <p:nvSpPr>
          <p:cNvPr id="19" name="Text Box 9"/>
          <p:cNvSpPr txBox="1">
            <a:spLocks noChangeArrowheads="1"/>
          </p:cNvSpPr>
          <p:nvPr/>
        </p:nvSpPr>
        <p:spPr bwMode="auto">
          <a:xfrm>
            <a:off x="478568" y="7212808"/>
            <a:ext cx="9282157"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there100.org/</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endPar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a:p>
            <a:pPr latinLnBrk="1">
              <a:defRPr/>
            </a:pP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業種</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分類</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は</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 Based Targets</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Companies </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Take </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Action</a:t>
            </a:r>
            <a:r>
              <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http</a:t>
            </a:r>
            <a:r>
              <a:rPr lang="en-US" altLang="ja-JP" sz="8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://sciencebasedtargets.org/companies-taking-action</a:t>
            </a:r>
            <a:r>
              <a:rPr lang="en-US" altLang="ja-JP"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8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）を参考に事務局が作成</a:t>
            </a:r>
            <a:endParaRPr lang="ja-JP" altLang="en-US" sz="8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78007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再エネ</a:t>
            </a:r>
            <a:r>
              <a:rPr kumimoji="1" lang="en-US" altLang="ja-JP" dirty="0" smtClean="0"/>
              <a:t>100</a:t>
            </a:r>
            <a:r>
              <a:rPr kumimoji="1" lang="ja-JP" altLang="en-US" dirty="0" smtClean="0"/>
              <a:t>％を達成している</a:t>
            </a:r>
            <a:r>
              <a:rPr kumimoji="1" lang="en-US" altLang="ja-JP" dirty="0" smtClean="0"/>
              <a:t>RE100</a:t>
            </a:r>
            <a:r>
              <a:rPr kumimoji="1" lang="ja-JP" altLang="en-US" dirty="0" smtClean="0"/>
              <a:t>参加企業</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smtClean="0"/>
              <a:t>2019</a:t>
            </a:r>
            <a:r>
              <a:rPr lang="ja-JP" altLang="en-US" dirty="0" smtClean="0"/>
              <a:t>年度時点で、</a:t>
            </a:r>
            <a:r>
              <a:rPr lang="en-US" altLang="ja-JP" dirty="0" smtClean="0"/>
              <a:t>57</a:t>
            </a:r>
            <a:r>
              <a:rPr lang="ja-JP" altLang="en-US" dirty="0" smtClean="0"/>
              <a:t>社が再エネ</a:t>
            </a:r>
            <a:r>
              <a:rPr lang="en-US" altLang="ja-JP" dirty="0" smtClean="0"/>
              <a:t>100</a:t>
            </a:r>
            <a:r>
              <a:rPr lang="ja-JP" altLang="en-US" dirty="0" smtClean="0"/>
              <a:t>％達成（前年比</a:t>
            </a:r>
            <a:r>
              <a:rPr lang="en-US" altLang="ja-JP" dirty="0" smtClean="0"/>
              <a:t>23</a:t>
            </a:r>
            <a:r>
              <a:rPr lang="ja-JP" altLang="en-US" dirty="0" smtClean="0"/>
              <a:t>社増）</a:t>
            </a:r>
            <a:endParaRPr lang="en-US" altLang="ja-JP" dirty="0" smtClean="0"/>
          </a:p>
          <a:p>
            <a:r>
              <a:rPr lang="ja-JP" altLang="en-US" dirty="0" smtClean="0"/>
              <a:t>日本</a:t>
            </a:r>
            <a:r>
              <a:rPr lang="ja-JP" altLang="en-US" dirty="0"/>
              <a:t>企業</a:t>
            </a:r>
            <a:r>
              <a:rPr lang="ja-JP" altLang="en-US" dirty="0" smtClean="0"/>
              <a:t>は</a:t>
            </a:r>
            <a:r>
              <a:rPr lang="en-US" altLang="ja-JP" b="1" dirty="0" smtClean="0">
                <a:solidFill>
                  <a:srgbClr val="FF0000"/>
                </a:solidFill>
              </a:rPr>
              <a:t>1</a:t>
            </a:r>
            <a:r>
              <a:rPr lang="ja-JP" altLang="en-US" b="1" dirty="0" smtClean="0">
                <a:solidFill>
                  <a:srgbClr val="FF0000"/>
                </a:solidFill>
              </a:rPr>
              <a:t>社</a:t>
            </a:r>
            <a:r>
              <a:rPr lang="ja-JP" altLang="en-US" dirty="0" smtClean="0"/>
              <a:t>が</a:t>
            </a:r>
            <a:r>
              <a:rPr lang="en-US" altLang="ja-JP" dirty="0" smtClean="0"/>
              <a:t>100</a:t>
            </a:r>
            <a:r>
              <a:rPr lang="ja-JP" altLang="en-US" dirty="0" smtClean="0"/>
              <a:t>％達成</a:t>
            </a:r>
            <a:endParaRPr lang="en-US" altLang="ja-JP" dirty="0"/>
          </a:p>
        </p:txBody>
      </p:sp>
      <p:sp>
        <p:nvSpPr>
          <p:cNvPr id="9" name="正方形/長方形 8"/>
          <p:cNvSpPr/>
          <p:nvPr/>
        </p:nvSpPr>
        <p:spPr bwMode="auto">
          <a:xfrm>
            <a:off x="691154" y="2248558"/>
            <a:ext cx="8856984" cy="4979077"/>
          </a:xfrm>
          <a:prstGeom prst="rect">
            <a:avLst/>
          </a:prstGeom>
          <a:noFill/>
          <a:ln w="9525" cap="flat" cmpd="sng" algn="ctr">
            <a:noFill/>
            <a:prstDash val="solid"/>
            <a:round/>
            <a:headEnd type="none" w="med" len="med"/>
            <a:tailEnd type="none" w="med" len="med"/>
          </a:ln>
          <a:effectLst/>
          <a:extLst/>
        </p:spPr>
        <p:txBody>
          <a:bodyPr vert="horz" wrap="square" lIns="90000" tIns="108000" rIns="90000" bIns="46800" numCol="1" spcCol="612000" rtlCol="0" anchor="ctr" anchorCtr="0" compatLnSpc="1">
            <a:prstTxWarp prst="textNoShape">
              <a:avLst/>
            </a:prstTxWarp>
          </a:bodyPr>
          <a:lstStyle/>
          <a:p>
            <a:r>
              <a:rPr lang="en-US" altLang="ja-JP" sz="2000" b="1" dirty="0" err="1" smtClean="0">
                <a:latin typeface="+mn-ea"/>
                <a:ea typeface="+mn-ea"/>
              </a:rPr>
              <a:t>Alstria</a:t>
            </a:r>
            <a:r>
              <a:rPr lang="ja-JP" altLang="en-US" sz="2000" b="1" dirty="0" smtClean="0">
                <a:latin typeface="+mn-ea"/>
                <a:ea typeface="+mn-ea"/>
              </a:rPr>
              <a:t>／</a:t>
            </a:r>
            <a:r>
              <a:rPr lang="en-US" altLang="ja-JP" sz="2000" b="1" dirty="0" smtClean="0">
                <a:latin typeface="+mn-ea"/>
                <a:ea typeface="+mn-ea"/>
              </a:rPr>
              <a:t>Amalgamated</a:t>
            </a:r>
            <a:r>
              <a:rPr lang="ja-JP" altLang="en-US" sz="2000" b="1" dirty="0" smtClean="0">
                <a:latin typeface="+mn-ea"/>
                <a:ea typeface="+mn-ea"/>
              </a:rPr>
              <a:t> </a:t>
            </a:r>
            <a:r>
              <a:rPr lang="en-US" altLang="ja-JP" sz="2000" b="1" dirty="0" smtClean="0">
                <a:latin typeface="+mn-ea"/>
                <a:ea typeface="+mn-ea"/>
              </a:rPr>
              <a:t>Bank</a:t>
            </a:r>
            <a:r>
              <a:rPr lang="ja-JP" altLang="en-US" sz="2000" b="1" dirty="0" smtClean="0">
                <a:latin typeface="+mn-ea"/>
                <a:ea typeface="+mn-ea"/>
              </a:rPr>
              <a:t>／</a:t>
            </a:r>
            <a:r>
              <a:rPr lang="en-US" altLang="ja-JP" sz="2000" b="1" dirty="0" smtClean="0">
                <a:latin typeface="+mn-ea"/>
              </a:rPr>
              <a:t>American</a:t>
            </a:r>
            <a:r>
              <a:rPr lang="ja-JP" altLang="en-US" sz="2000" b="1" dirty="0" smtClean="0">
                <a:latin typeface="+mn-ea"/>
              </a:rPr>
              <a:t> </a:t>
            </a:r>
            <a:r>
              <a:rPr lang="en-US" altLang="ja-JP" sz="2000" b="1" dirty="0" smtClean="0">
                <a:latin typeface="+mn-ea"/>
              </a:rPr>
              <a:t>Express</a:t>
            </a:r>
            <a:r>
              <a:rPr lang="ja-JP" altLang="en-US" sz="2000" b="1" dirty="0" smtClean="0">
                <a:latin typeface="+mn-ea"/>
              </a:rPr>
              <a:t>／</a:t>
            </a:r>
            <a:r>
              <a:rPr lang="en-US" altLang="ja-JP" sz="2000" b="1" dirty="0" smtClean="0">
                <a:latin typeface="+mn-ea"/>
                <a:ea typeface="+mn-ea"/>
              </a:rPr>
              <a:t>Apple</a:t>
            </a:r>
            <a:r>
              <a:rPr lang="ja-JP" altLang="en-US" sz="2000" b="1" dirty="0" smtClean="0">
                <a:latin typeface="+mn-ea"/>
                <a:ea typeface="+mn-ea"/>
              </a:rPr>
              <a:t>／</a:t>
            </a:r>
            <a:r>
              <a:rPr lang="en-US" altLang="ja-JP" sz="2000" b="1" dirty="0" err="1" smtClean="0">
                <a:latin typeface="+mn-ea"/>
              </a:rPr>
              <a:t>Atlassian</a:t>
            </a:r>
            <a:r>
              <a:rPr lang="ja-JP" altLang="en-US" sz="2000" b="1" dirty="0" smtClean="0">
                <a:latin typeface="+mn-ea"/>
              </a:rPr>
              <a:t> </a:t>
            </a:r>
            <a:r>
              <a:rPr lang="en-US" altLang="ja-JP" sz="2000" b="1" dirty="0" smtClean="0">
                <a:latin typeface="+mn-ea"/>
              </a:rPr>
              <a:t>Corporation</a:t>
            </a:r>
            <a:r>
              <a:rPr lang="ja-JP" altLang="en-US" sz="2000" b="1" dirty="0">
                <a:latin typeface="+mn-ea"/>
              </a:rPr>
              <a:t> </a:t>
            </a:r>
            <a:r>
              <a:rPr lang="en-US" altLang="ja-JP" sz="2000" b="1" dirty="0" smtClean="0">
                <a:latin typeface="+mn-ea"/>
              </a:rPr>
              <a:t>PLC</a:t>
            </a:r>
            <a:r>
              <a:rPr lang="ja-JP" altLang="en-US" sz="2000" b="1" dirty="0" smtClean="0">
                <a:latin typeface="+mn-ea"/>
              </a:rPr>
              <a:t>／</a:t>
            </a:r>
            <a:r>
              <a:rPr lang="en-US" altLang="ja-JP" sz="2000" b="1" dirty="0" smtClean="0">
                <a:latin typeface="+mn-ea"/>
                <a:ea typeface="+mn-ea"/>
              </a:rPr>
              <a:t>Aurora</a:t>
            </a:r>
            <a:r>
              <a:rPr lang="ja-JP" altLang="en-US" sz="2000" b="1" dirty="0" smtClean="0">
                <a:latin typeface="+mn-ea"/>
                <a:ea typeface="+mn-ea"/>
              </a:rPr>
              <a:t> </a:t>
            </a:r>
            <a:r>
              <a:rPr lang="en-US" altLang="ja-JP" sz="2000" b="1" dirty="0" smtClean="0">
                <a:latin typeface="+mn-ea"/>
                <a:ea typeface="+mn-ea"/>
              </a:rPr>
              <a:t>Organic</a:t>
            </a:r>
            <a:r>
              <a:rPr lang="ja-JP" altLang="en-US" sz="2000" b="1" dirty="0">
                <a:latin typeface="+mn-ea"/>
                <a:ea typeface="+mn-ea"/>
              </a:rPr>
              <a:t> </a:t>
            </a:r>
            <a:r>
              <a:rPr lang="en-US" altLang="ja-JP" sz="2000" b="1" dirty="0" smtClean="0">
                <a:latin typeface="+mn-ea"/>
                <a:ea typeface="+mn-ea"/>
              </a:rPr>
              <a:t>Dairy</a:t>
            </a:r>
            <a:r>
              <a:rPr lang="ja-JP" altLang="en-US" sz="2000" b="1" dirty="0" smtClean="0">
                <a:latin typeface="+mn-ea"/>
              </a:rPr>
              <a:t>／</a:t>
            </a:r>
            <a:r>
              <a:rPr lang="en-US" altLang="ja-JP" sz="2000" b="1" dirty="0" smtClean="0">
                <a:latin typeface="+mn-ea"/>
              </a:rPr>
              <a:t>Autodesk</a:t>
            </a:r>
            <a:r>
              <a:rPr lang="ja-JP" altLang="en-US" sz="2000" b="1" dirty="0" smtClean="0">
                <a:latin typeface="+mn-ea"/>
              </a:rPr>
              <a:t>／</a:t>
            </a:r>
            <a:r>
              <a:rPr lang="en-US" altLang="ja-JP" sz="2000" b="1" dirty="0" smtClean="0">
                <a:latin typeface="+mn-ea"/>
              </a:rPr>
              <a:t>Bank</a:t>
            </a:r>
            <a:r>
              <a:rPr lang="ja-JP" altLang="en-US" sz="2000" b="1" dirty="0" smtClean="0">
                <a:latin typeface="+mn-ea"/>
                <a:ea typeface="+mn-ea"/>
              </a:rPr>
              <a:t> </a:t>
            </a:r>
            <a:r>
              <a:rPr lang="en-US" altLang="ja-JP" sz="2000" b="1" dirty="0" smtClean="0">
                <a:latin typeface="+mn-ea"/>
                <a:ea typeface="+mn-ea"/>
              </a:rPr>
              <a:t>Australia</a:t>
            </a:r>
            <a:r>
              <a:rPr lang="ja-JP" altLang="en-US" sz="2000" b="1" dirty="0" smtClean="0">
                <a:latin typeface="+mn-ea"/>
                <a:ea typeface="+mn-ea"/>
              </a:rPr>
              <a:t>／</a:t>
            </a:r>
            <a:r>
              <a:rPr lang="en-US" altLang="ja-JP" sz="2000" b="1" dirty="0" smtClean="0">
                <a:latin typeface="+mn-ea"/>
              </a:rPr>
              <a:t>Bank</a:t>
            </a:r>
            <a:r>
              <a:rPr lang="ja-JP" altLang="en-US" sz="2000" b="1" dirty="0" smtClean="0">
                <a:latin typeface="+mn-ea"/>
              </a:rPr>
              <a:t> </a:t>
            </a:r>
            <a:r>
              <a:rPr lang="en-US" altLang="ja-JP" sz="2000" b="1" dirty="0" smtClean="0">
                <a:latin typeface="+mn-ea"/>
              </a:rPr>
              <a:t>of</a:t>
            </a:r>
            <a:r>
              <a:rPr lang="ja-JP" altLang="en-US" sz="2000" b="1" dirty="0">
                <a:latin typeface="+mn-ea"/>
              </a:rPr>
              <a:t> </a:t>
            </a:r>
            <a:r>
              <a:rPr lang="en-US" altLang="ja-JP" sz="2000" b="1" dirty="0" smtClean="0">
                <a:latin typeface="+mn-ea"/>
              </a:rPr>
              <a:t>America</a:t>
            </a:r>
            <a:r>
              <a:rPr lang="ja-JP" altLang="en-US" sz="2000" b="1" dirty="0" smtClean="0">
                <a:latin typeface="+mn-ea"/>
              </a:rPr>
              <a:t>／</a:t>
            </a:r>
            <a:r>
              <a:rPr lang="en-US" altLang="ja-JP" sz="2000" b="1" dirty="0" err="1" smtClean="0">
                <a:latin typeface="+mn-ea"/>
                <a:ea typeface="+mn-ea"/>
              </a:rPr>
              <a:t>Bankia</a:t>
            </a:r>
            <a:r>
              <a:rPr lang="ja-JP" altLang="en-US" sz="2000" b="1" dirty="0" smtClean="0">
                <a:latin typeface="+mn-ea"/>
                <a:ea typeface="+mn-ea"/>
              </a:rPr>
              <a:t>／</a:t>
            </a:r>
            <a:r>
              <a:rPr lang="en-US" altLang="ja-JP" sz="2000" b="1" dirty="0" smtClean="0">
                <a:latin typeface="+mn-ea"/>
                <a:ea typeface="+mn-ea"/>
              </a:rPr>
              <a:t>Biogen</a:t>
            </a:r>
            <a:r>
              <a:rPr lang="ja-JP" altLang="en-US" sz="2000" b="1" dirty="0" smtClean="0">
                <a:latin typeface="+mn-ea"/>
                <a:ea typeface="+mn-ea"/>
              </a:rPr>
              <a:t>／</a:t>
            </a:r>
            <a:r>
              <a:rPr lang="en-US" altLang="ja-JP" sz="2000" b="1" dirty="0" smtClean="0">
                <a:latin typeface="+mn-ea"/>
                <a:ea typeface="+mn-ea"/>
              </a:rPr>
              <a:t>Canary </a:t>
            </a:r>
            <a:r>
              <a:rPr lang="en-US" altLang="ja-JP" sz="2000" b="1" dirty="0">
                <a:latin typeface="+mn-ea"/>
                <a:ea typeface="+mn-ea"/>
              </a:rPr>
              <a:t>Wharf </a:t>
            </a:r>
            <a:r>
              <a:rPr lang="en-US" altLang="ja-JP" sz="2000" b="1" dirty="0" smtClean="0">
                <a:latin typeface="+mn-ea"/>
                <a:ea typeface="+mn-ea"/>
              </a:rPr>
              <a:t>Group</a:t>
            </a:r>
            <a:r>
              <a:rPr lang="ja-JP" altLang="en-US" sz="2000" b="1" dirty="0" smtClean="0">
                <a:latin typeface="+mn-ea"/>
                <a:ea typeface="+mn-ea"/>
              </a:rPr>
              <a:t>／</a:t>
            </a:r>
            <a:r>
              <a:rPr lang="en-US" altLang="ja-JP" sz="2000" b="1" dirty="0" smtClean="0">
                <a:latin typeface="+mn-ea"/>
                <a:ea typeface="+mn-ea"/>
              </a:rPr>
              <a:t>Capital</a:t>
            </a:r>
            <a:r>
              <a:rPr lang="ja-JP" altLang="en-US" sz="2000" b="1" dirty="0" smtClean="0">
                <a:latin typeface="+mn-ea"/>
                <a:ea typeface="+mn-ea"/>
              </a:rPr>
              <a:t> </a:t>
            </a:r>
            <a:r>
              <a:rPr lang="en-US" altLang="ja-JP" sz="2000" b="1" dirty="0" smtClean="0">
                <a:latin typeface="+mn-ea"/>
                <a:ea typeface="+mn-ea"/>
              </a:rPr>
              <a:t>One Financial</a:t>
            </a:r>
            <a:r>
              <a:rPr lang="ja-JP" altLang="en-US" sz="2000" b="1" dirty="0" smtClean="0">
                <a:latin typeface="+mn-ea"/>
                <a:ea typeface="+mn-ea"/>
              </a:rPr>
              <a:t>／</a:t>
            </a:r>
            <a:r>
              <a:rPr lang="en-US" altLang="ja-JP" sz="2000" b="1" dirty="0" err="1" smtClean="0">
                <a:latin typeface="+mn-ea"/>
                <a:ea typeface="+mn-ea"/>
              </a:rPr>
              <a:t>Clif</a:t>
            </a:r>
            <a:r>
              <a:rPr lang="en-US" altLang="ja-JP" sz="2000" b="1" dirty="0" smtClean="0">
                <a:latin typeface="+mn-ea"/>
                <a:ea typeface="+mn-ea"/>
              </a:rPr>
              <a:t> </a:t>
            </a:r>
            <a:r>
              <a:rPr lang="en-US" altLang="ja-JP" sz="2000" b="1" dirty="0">
                <a:latin typeface="+mn-ea"/>
                <a:ea typeface="+mn-ea"/>
              </a:rPr>
              <a:t>Bar &amp; </a:t>
            </a:r>
            <a:r>
              <a:rPr lang="en-US" altLang="ja-JP" sz="2000" b="1" dirty="0" smtClean="0">
                <a:latin typeface="+mn-ea"/>
                <a:ea typeface="+mn-ea"/>
              </a:rPr>
              <a:t>Company</a:t>
            </a:r>
            <a:r>
              <a:rPr lang="ja-JP" altLang="en-US" sz="2000" b="1" dirty="0" smtClean="0">
                <a:latin typeface="+mn-ea"/>
                <a:ea typeface="+mn-ea"/>
              </a:rPr>
              <a:t>／</a:t>
            </a:r>
            <a:r>
              <a:rPr lang="en-US" altLang="ja-JP" sz="2000" b="1" dirty="0" smtClean="0">
                <a:latin typeface="+mn-ea"/>
              </a:rPr>
              <a:t>Coca-Cola</a:t>
            </a:r>
            <a:r>
              <a:rPr lang="ja-JP" altLang="en-US" sz="2000" b="1" dirty="0" smtClean="0">
                <a:latin typeface="+mn-ea"/>
              </a:rPr>
              <a:t> </a:t>
            </a:r>
            <a:r>
              <a:rPr lang="en-US" altLang="ja-JP" sz="2000" b="1" dirty="0" smtClean="0">
                <a:latin typeface="+mn-ea"/>
              </a:rPr>
              <a:t>European</a:t>
            </a:r>
            <a:r>
              <a:rPr lang="ja-JP" altLang="en-US" sz="2000" b="1" dirty="0">
                <a:latin typeface="+mn-ea"/>
              </a:rPr>
              <a:t> </a:t>
            </a:r>
            <a:r>
              <a:rPr lang="en-US" altLang="ja-JP" sz="2000" b="1" dirty="0" smtClean="0">
                <a:latin typeface="+mn-ea"/>
              </a:rPr>
              <a:t>Partners</a:t>
            </a:r>
            <a:r>
              <a:rPr lang="ja-JP" altLang="en-US" sz="2000" b="1" dirty="0" smtClean="0">
                <a:latin typeface="+mn-ea"/>
              </a:rPr>
              <a:t>／</a:t>
            </a:r>
            <a:r>
              <a:rPr lang="en-US" altLang="ja-JP" sz="2000" b="1" dirty="0" err="1" smtClean="0">
                <a:latin typeface="+mn-ea"/>
                <a:ea typeface="+mn-ea"/>
              </a:rPr>
              <a:t>Colruyt</a:t>
            </a:r>
            <a:r>
              <a:rPr lang="en-US" altLang="ja-JP" sz="2000" b="1" dirty="0" smtClean="0">
                <a:latin typeface="+mn-ea"/>
                <a:ea typeface="+mn-ea"/>
              </a:rPr>
              <a:t> Group</a:t>
            </a:r>
            <a:r>
              <a:rPr lang="ja-JP" altLang="en-US" sz="2000" b="1" dirty="0" smtClean="0">
                <a:latin typeface="+mn-ea"/>
                <a:ea typeface="+mn-ea"/>
              </a:rPr>
              <a:t>／</a:t>
            </a:r>
            <a:r>
              <a:rPr lang="en-US" altLang="ja-JP" sz="2000" b="1" dirty="0" smtClean="0">
                <a:latin typeface="+mn-ea"/>
                <a:ea typeface="+mn-ea"/>
              </a:rPr>
              <a:t>Danske Bank</a:t>
            </a:r>
            <a:r>
              <a:rPr lang="ja-JP" altLang="en-US" sz="2000" b="1" dirty="0" smtClean="0">
                <a:latin typeface="+mn-ea"/>
                <a:ea typeface="+mn-ea"/>
              </a:rPr>
              <a:t>／</a:t>
            </a:r>
            <a:r>
              <a:rPr lang="en-US" altLang="ja-JP" sz="2000" b="1" dirty="0" smtClean="0">
                <a:latin typeface="+mn-ea"/>
                <a:ea typeface="+mn-ea"/>
              </a:rPr>
              <a:t>Derwent</a:t>
            </a:r>
            <a:r>
              <a:rPr lang="ja-JP" altLang="en-US" sz="2000" b="1" dirty="0" smtClean="0">
                <a:latin typeface="+mn-ea"/>
                <a:ea typeface="+mn-ea"/>
              </a:rPr>
              <a:t> </a:t>
            </a:r>
            <a:r>
              <a:rPr lang="en-US" altLang="ja-JP" sz="2000" b="1" dirty="0" smtClean="0">
                <a:latin typeface="+mn-ea"/>
                <a:ea typeface="+mn-ea"/>
              </a:rPr>
              <a:t>London</a:t>
            </a:r>
            <a:r>
              <a:rPr lang="ja-JP" altLang="en-US" sz="2000" b="1" dirty="0">
                <a:latin typeface="+mn-ea"/>
              </a:rPr>
              <a:t> </a:t>
            </a:r>
            <a:r>
              <a:rPr lang="en-US" altLang="ja-JP" sz="2000" b="1" dirty="0" smtClean="0">
                <a:latin typeface="+mn-ea"/>
              </a:rPr>
              <a:t>PLC</a:t>
            </a:r>
            <a:r>
              <a:rPr lang="ja-JP" altLang="en-US" sz="2000" b="1" dirty="0" smtClean="0">
                <a:latin typeface="+mn-ea"/>
              </a:rPr>
              <a:t>／</a:t>
            </a:r>
            <a:r>
              <a:rPr lang="en-US" altLang="ja-JP" sz="2000" b="1" dirty="0" smtClean="0">
                <a:latin typeface="+mn-ea"/>
                <a:ea typeface="+mn-ea"/>
              </a:rPr>
              <a:t>DNB</a:t>
            </a:r>
            <a:r>
              <a:rPr lang="ja-JP" altLang="en-US" sz="2000" b="1" dirty="0" smtClean="0">
                <a:latin typeface="+mn-ea"/>
              </a:rPr>
              <a:t> </a:t>
            </a:r>
            <a:r>
              <a:rPr lang="en-US" altLang="ja-JP" sz="2000" b="1" dirty="0" smtClean="0">
                <a:latin typeface="+mn-ea"/>
              </a:rPr>
              <a:t>ASA</a:t>
            </a:r>
            <a:r>
              <a:rPr lang="ja-JP" altLang="en-US" sz="2000" b="1" dirty="0" smtClean="0">
                <a:latin typeface="+mn-ea"/>
              </a:rPr>
              <a:t>／</a:t>
            </a:r>
            <a:r>
              <a:rPr lang="en-US" altLang="ja-JP" sz="2000" b="1" dirty="0" err="1" smtClean="0">
                <a:latin typeface="+mn-ea"/>
                <a:ea typeface="+mn-ea"/>
              </a:rPr>
              <a:t>Elopak</a:t>
            </a:r>
            <a:r>
              <a:rPr lang="ja-JP" altLang="en-US" sz="2000" b="1" dirty="0" smtClean="0">
                <a:latin typeface="+mn-ea"/>
                <a:ea typeface="+mn-ea"/>
              </a:rPr>
              <a:t>／</a:t>
            </a:r>
            <a:r>
              <a:rPr lang="en-US" altLang="ja-JP" sz="2000" b="1" dirty="0" err="1" smtClean="0">
                <a:latin typeface="+mn-ea"/>
              </a:rPr>
              <a:t>Firmenich</a:t>
            </a:r>
            <a:r>
              <a:rPr lang="ja-JP" altLang="en-US" sz="2000" b="1" dirty="0" smtClean="0">
                <a:latin typeface="+mn-ea"/>
              </a:rPr>
              <a:t>／</a:t>
            </a:r>
            <a:r>
              <a:rPr lang="en-US" altLang="ja-JP" sz="2000" b="1" dirty="0" smtClean="0">
                <a:latin typeface="+mn-ea"/>
                <a:ea typeface="+mn-ea"/>
              </a:rPr>
              <a:t>Gatwick Airport</a:t>
            </a:r>
            <a:r>
              <a:rPr lang="ja-JP" altLang="en-US" sz="2000" b="1" dirty="0" smtClean="0">
                <a:latin typeface="+mn-ea"/>
                <a:ea typeface="+mn-ea"/>
              </a:rPr>
              <a:t>／</a:t>
            </a:r>
            <a:r>
              <a:rPr lang="en-US" altLang="ja-JP" sz="2000" b="1" dirty="0" smtClean="0">
                <a:latin typeface="+mn-ea"/>
                <a:ea typeface="+mn-ea"/>
              </a:rPr>
              <a:t>Google</a:t>
            </a:r>
            <a:r>
              <a:rPr lang="ja-JP" altLang="en-US" sz="2000" b="1" dirty="0" smtClean="0">
                <a:latin typeface="+mn-ea"/>
                <a:ea typeface="+mn-ea"/>
              </a:rPr>
              <a:t>／</a:t>
            </a:r>
            <a:r>
              <a:rPr lang="en-US" altLang="ja-JP" sz="2000" b="1" dirty="0" err="1" smtClean="0">
                <a:latin typeface="+mn-ea"/>
              </a:rPr>
              <a:t>Grupo</a:t>
            </a:r>
            <a:r>
              <a:rPr lang="ja-JP" altLang="en-US" sz="2000" b="1" dirty="0" smtClean="0">
                <a:latin typeface="+mn-ea"/>
              </a:rPr>
              <a:t> </a:t>
            </a:r>
            <a:r>
              <a:rPr lang="en-US" altLang="ja-JP" sz="2000" b="1" dirty="0" err="1" smtClean="0">
                <a:latin typeface="+mn-ea"/>
              </a:rPr>
              <a:t>Cajamar</a:t>
            </a:r>
            <a:r>
              <a:rPr lang="ja-JP" altLang="en-US" sz="2000" b="1" dirty="0" smtClean="0">
                <a:latin typeface="+mn-ea"/>
              </a:rPr>
              <a:t>／</a:t>
            </a:r>
            <a:r>
              <a:rPr lang="en-US" altLang="ja-JP" sz="2000" b="1" dirty="0" err="1" smtClean="0">
                <a:latin typeface="+mn-ea"/>
                <a:ea typeface="+mn-ea"/>
              </a:rPr>
              <a:t>Gürmen</a:t>
            </a:r>
            <a:r>
              <a:rPr lang="en-US" altLang="ja-JP" sz="2000" b="1" dirty="0" smtClean="0">
                <a:latin typeface="+mn-ea"/>
                <a:ea typeface="+mn-ea"/>
              </a:rPr>
              <a:t> Group</a:t>
            </a:r>
            <a:r>
              <a:rPr lang="ja-JP" altLang="en-US" sz="2000" b="1" dirty="0" smtClean="0">
                <a:latin typeface="+mn-ea"/>
                <a:ea typeface="+mn-ea"/>
              </a:rPr>
              <a:t>／</a:t>
            </a:r>
            <a:r>
              <a:rPr lang="en-US" altLang="ja-JP" sz="2000" b="1" dirty="0" smtClean="0">
                <a:latin typeface="+mn-ea"/>
              </a:rPr>
              <a:t>Heathrow Airport</a:t>
            </a:r>
            <a:r>
              <a:rPr lang="ja-JP" altLang="en-US" sz="2000" b="1" dirty="0" smtClean="0">
                <a:latin typeface="+mn-ea"/>
              </a:rPr>
              <a:t>／</a:t>
            </a:r>
            <a:r>
              <a:rPr lang="en-US" altLang="ja-JP" sz="2000" b="1" dirty="0" smtClean="0">
                <a:latin typeface="+mn-ea"/>
                <a:ea typeface="+mn-ea"/>
              </a:rPr>
              <a:t>Helvetia</a:t>
            </a:r>
            <a:r>
              <a:rPr lang="ja-JP" altLang="en-US" sz="2000" b="1" dirty="0" smtClean="0">
                <a:latin typeface="+mn-ea"/>
                <a:ea typeface="+mn-ea"/>
              </a:rPr>
              <a:t>／</a:t>
            </a:r>
            <a:r>
              <a:rPr lang="en-US" altLang="ja-JP" sz="2000" b="1" dirty="0" smtClean="0">
                <a:latin typeface="+mn-ea"/>
              </a:rPr>
              <a:t>Hudson</a:t>
            </a:r>
            <a:r>
              <a:rPr lang="ja-JP" altLang="en-US" sz="2000" b="1" dirty="0" smtClean="0">
                <a:latin typeface="+mn-ea"/>
              </a:rPr>
              <a:t> </a:t>
            </a:r>
            <a:r>
              <a:rPr lang="en-US" altLang="ja-JP" sz="2000" b="1" dirty="0" smtClean="0">
                <a:latin typeface="+mn-ea"/>
              </a:rPr>
              <a:t>Pacific</a:t>
            </a:r>
            <a:r>
              <a:rPr lang="ja-JP" altLang="en-US" sz="2000" b="1" dirty="0">
                <a:latin typeface="+mn-ea"/>
              </a:rPr>
              <a:t> </a:t>
            </a:r>
            <a:r>
              <a:rPr lang="en-US" altLang="ja-JP" sz="2000" b="1" dirty="0" smtClean="0">
                <a:latin typeface="+mn-ea"/>
              </a:rPr>
              <a:t>Properties</a:t>
            </a:r>
            <a:r>
              <a:rPr lang="ja-JP" altLang="en-US" sz="2000" b="1" dirty="0" smtClean="0">
                <a:latin typeface="+mn-ea"/>
              </a:rPr>
              <a:t>／</a:t>
            </a:r>
            <a:r>
              <a:rPr lang="en-US" altLang="ja-JP" sz="2000" b="1" dirty="0" smtClean="0">
                <a:latin typeface="+mn-ea"/>
                <a:ea typeface="+mn-ea"/>
              </a:rPr>
              <a:t>Interface</a:t>
            </a:r>
            <a:r>
              <a:rPr lang="ja-JP" altLang="en-US" sz="2000" b="1" dirty="0" smtClean="0">
                <a:latin typeface="+mn-ea"/>
                <a:ea typeface="+mn-ea"/>
              </a:rPr>
              <a:t>／</a:t>
            </a:r>
            <a:r>
              <a:rPr lang="en-US" altLang="ja-JP" sz="2000" b="1" dirty="0" smtClean="0">
                <a:latin typeface="+mn-ea"/>
                <a:ea typeface="+mn-ea"/>
              </a:rPr>
              <a:t>Jupiter Asset Management</a:t>
            </a:r>
            <a:r>
              <a:rPr lang="ja-JP" altLang="en-US" sz="2000" b="1" dirty="0" smtClean="0">
                <a:latin typeface="+mn-ea"/>
                <a:ea typeface="+mn-ea"/>
              </a:rPr>
              <a:t>／</a:t>
            </a:r>
            <a:r>
              <a:rPr lang="en-US" altLang="ja-JP" sz="2000" b="1" dirty="0" err="1" smtClean="0">
                <a:latin typeface="+mn-ea"/>
                <a:ea typeface="+mn-ea"/>
              </a:rPr>
              <a:t>Koninklijke</a:t>
            </a:r>
            <a:r>
              <a:rPr lang="ja-JP" altLang="en-US" sz="2000" b="1" dirty="0" smtClean="0">
                <a:latin typeface="+mn-ea"/>
                <a:ea typeface="+mn-ea"/>
              </a:rPr>
              <a:t> </a:t>
            </a:r>
            <a:r>
              <a:rPr lang="en-US" altLang="ja-JP" sz="2000" b="1" dirty="0" smtClean="0">
                <a:latin typeface="+mn-ea"/>
                <a:ea typeface="+mn-ea"/>
              </a:rPr>
              <a:t>KPN</a:t>
            </a:r>
            <a:r>
              <a:rPr lang="ja-JP" altLang="en-US" sz="2000" b="1" dirty="0">
                <a:latin typeface="+mn-ea"/>
              </a:rPr>
              <a:t> </a:t>
            </a:r>
            <a:r>
              <a:rPr lang="en-US" altLang="ja-JP" sz="2000" b="1" dirty="0" smtClean="0">
                <a:latin typeface="+mn-ea"/>
              </a:rPr>
              <a:t>N.V.</a:t>
            </a:r>
            <a:r>
              <a:rPr lang="ja-JP" altLang="en-US" sz="2000" b="1" dirty="0" smtClean="0">
                <a:latin typeface="+mn-ea"/>
              </a:rPr>
              <a:t>／</a:t>
            </a:r>
            <a:r>
              <a:rPr lang="en-US" altLang="ja-JP" sz="2000" b="1" dirty="0" smtClean="0">
                <a:latin typeface="+mn-ea"/>
                <a:ea typeface="+mn-ea"/>
              </a:rPr>
              <a:t>Lloyds</a:t>
            </a:r>
            <a:r>
              <a:rPr lang="ja-JP" altLang="en-US" sz="2000" b="1" dirty="0" smtClean="0">
                <a:latin typeface="+mn-ea"/>
                <a:ea typeface="+mn-ea"/>
              </a:rPr>
              <a:t> </a:t>
            </a:r>
            <a:r>
              <a:rPr lang="en-US" altLang="ja-JP" sz="2000" b="1" dirty="0" smtClean="0">
                <a:latin typeface="+mn-ea"/>
                <a:ea typeface="+mn-ea"/>
              </a:rPr>
              <a:t>Banking</a:t>
            </a:r>
            <a:r>
              <a:rPr lang="ja-JP" altLang="en-US" sz="2000" b="1" dirty="0">
                <a:latin typeface="+mn-ea"/>
                <a:ea typeface="+mn-ea"/>
              </a:rPr>
              <a:t> </a:t>
            </a:r>
            <a:r>
              <a:rPr lang="en-US" altLang="ja-JP" sz="2000" b="1" dirty="0" smtClean="0">
                <a:latin typeface="+mn-ea"/>
                <a:ea typeface="+mn-ea"/>
              </a:rPr>
              <a:t>Group</a:t>
            </a:r>
            <a:r>
              <a:rPr lang="ja-JP" altLang="en-US" sz="2000" b="1" dirty="0" smtClean="0">
                <a:latin typeface="+mn-ea"/>
                <a:ea typeface="+mn-ea"/>
              </a:rPr>
              <a:t>／</a:t>
            </a:r>
            <a:r>
              <a:rPr lang="en-US" altLang="ja-JP" sz="2000" b="1" dirty="0" smtClean="0">
                <a:latin typeface="+mn-ea"/>
              </a:rPr>
              <a:t>Lyft</a:t>
            </a:r>
            <a:r>
              <a:rPr lang="ja-JP" altLang="en-US" sz="2000" b="1" dirty="0" smtClean="0">
                <a:latin typeface="+mn-ea"/>
              </a:rPr>
              <a:t>／</a:t>
            </a:r>
            <a:r>
              <a:rPr lang="en-US" altLang="ja-JP" sz="2000" b="1" dirty="0" smtClean="0">
                <a:latin typeface="+mn-ea"/>
                <a:ea typeface="+mn-ea"/>
              </a:rPr>
              <a:t>M&amp;G</a:t>
            </a:r>
            <a:r>
              <a:rPr lang="ja-JP" altLang="en-US" sz="2000" b="1" dirty="0" smtClean="0">
                <a:latin typeface="+mn-ea"/>
                <a:ea typeface="+mn-ea"/>
              </a:rPr>
              <a:t>／</a:t>
            </a:r>
            <a:r>
              <a:rPr lang="en-US" altLang="ja-JP" sz="2000" b="1" dirty="0" err="1" smtClean="0">
                <a:latin typeface="+mn-ea"/>
                <a:ea typeface="+mn-ea"/>
              </a:rPr>
              <a:t>Mastercard</a:t>
            </a:r>
            <a:r>
              <a:rPr lang="ja-JP" altLang="en-US" sz="2000" b="1" dirty="0" smtClean="0">
                <a:latin typeface="+mn-ea"/>
                <a:ea typeface="+mn-ea"/>
              </a:rPr>
              <a:t>／</a:t>
            </a:r>
            <a:r>
              <a:rPr lang="en-US" altLang="ja-JP" sz="2000" b="1" dirty="0" smtClean="0">
                <a:latin typeface="+mn-ea"/>
                <a:ea typeface="+mn-ea"/>
              </a:rPr>
              <a:t>Microsoft</a:t>
            </a:r>
            <a:r>
              <a:rPr lang="ja-JP" altLang="en-US" sz="2000" b="1" dirty="0" smtClean="0">
                <a:latin typeface="+mn-ea"/>
                <a:ea typeface="+mn-ea"/>
              </a:rPr>
              <a:t>／</a:t>
            </a:r>
            <a:r>
              <a:rPr lang="en-US" altLang="ja-JP" sz="2000" b="1" dirty="0" smtClean="0">
                <a:latin typeface="+mn-ea"/>
              </a:rPr>
              <a:t>Mitie</a:t>
            </a:r>
            <a:r>
              <a:rPr lang="ja-JP" altLang="en-US" sz="2000" b="1" dirty="0" smtClean="0">
                <a:latin typeface="+mn-ea"/>
              </a:rPr>
              <a:t>／</a:t>
            </a:r>
            <a:r>
              <a:rPr lang="en-US" altLang="ja-JP" sz="2000" b="1" dirty="0" smtClean="0">
                <a:latin typeface="+mn-ea"/>
                <a:ea typeface="+mn-ea"/>
              </a:rPr>
              <a:t>Nordea</a:t>
            </a:r>
            <a:r>
              <a:rPr lang="ja-JP" altLang="en-US" sz="2000" b="1" dirty="0" smtClean="0">
                <a:latin typeface="+mn-ea"/>
                <a:ea typeface="+mn-ea"/>
              </a:rPr>
              <a:t>／</a:t>
            </a:r>
            <a:r>
              <a:rPr lang="en-US" altLang="ja-JP" sz="2000" b="1" dirty="0" smtClean="0">
                <a:latin typeface="+mn-ea"/>
                <a:ea typeface="+mn-ea"/>
              </a:rPr>
              <a:t>Pearson</a:t>
            </a:r>
            <a:r>
              <a:rPr lang="ja-JP" altLang="en-US" sz="2000" b="1" dirty="0" smtClean="0">
                <a:latin typeface="+mn-ea"/>
                <a:ea typeface="+mn-ea"/>
              </a:rPr>
              <a:t>／</a:t>
            </a:r>
            <a:r>
              <a:rPr lang="en-US" altLang="ja-JP" sz="2000" b="1" dirty="0" err="1" smtClean="0">
                <a:latin typeface="+mn-ea"/>
              </a:rPr>
              <a:t>Priximus</a:t>
            </a:r>
            <a:r>
              <a:rPr lang="ja-JP" altLang="en-US" sz="2000" b="1" dirty="0" smtClean="0">
                <a:latin typeface="+mn-ea"/>
              </a:rPr>
              <a:t>／</a:t>
            </a:r>
            <a:r>
              <a:rPr lang="en-US" altLang="ja-JP" sz="2000" b="1" dirty="0" err="1" smtClean="0">
                <a:latin typeface="+mn-ea"/>
                <a:ea typeface="+mn-ea"/>
              </a:rPr>
              <a:t>Refinitiv</a:t>
            </a:r>
            <a:r>
              <a:rPr lang="ja-JP" altLang="en-US" sz="2000" b="1" dirty="0" smtClean="0">
                <a:latin typeface="+mn-ea"/>
                <a:ea typeface="+mn-ea"/>
              </a:rPr>
              <a:t>／</a:t>
            </a:r>
            <a:r>
              <a:rPr lang="en-US" altLang="ja-JP" sz="2000" b="1" dirty="0" smtClean="0">
                <a:latin typeface="+mn-ea"/>
                <a:ea typeface="+mn-ea"/>
              </a:rPr>
              <a:t>SAP SE</a:t>
            </a:r>
            <a:r>
              <a:rPr lang="ja-JP" altLang="en-US" sz="2000" b="1" dirty="0" smtClean="0">
                <a:latin typeface="+mn-ea"/>
                <a:ea typeface="+mn-ea"/>
              </a:rPr>
              <a:t>／</a:t>
            </a:r>
            <a:r>
              <a:rPr lang="en-US" altLang="ja-JP" sz="2000" b="1" dirty="0" smtClean="0">
                <a:latin typeface="+mn-ea"/>
                <a:ea typeface="+mn-ea"/>
              </a:rPr>
              <a:t>Steelcase</a:t>
            </a:r>
            <a:r>
              <a:rPr lang="ja-JP" altLang="en-US" sz="2000" b="1" dirty="0" smtClean="0">
                <a:latin typeface="+mn-ea"/>
                <a:ea typeface="+mn-ea"/>
              </a:rPr>
              <a:t>／</a:t>
            </a:r>
            <a:r>
              <a:rPr lang="en-US" altLang="ja-JP" sz="2000" b="1" dirty="0" smtClean="0">
                <a:latin typeface="+mn-ea"/>
                <a:ea typeface="+mn-ea"/>
              </a:rPr>
              <a:t>Swiss Post</a:t>
            </a:r>
            <a:r>
              <a:rPr lang="ja-JP" altLang="en-US" sz="2000" b="1" dirty="0" smtClean="0">
                <a:latin typeface="+mn-ea"/>
                <a:ea typeface="+mn-ea"/>
              </a:rPr>
              <a:t>／</a:t>
            </a:r>
            <a:r>
              <a:rPr lang="en-US" altLang="ja-JP" sz="2000" b="1" dirty="0" smtClean="0">
                <a:latin typeface="+mn-ea"/>
                <a:ea typeface="+mn-ea"/>
              </a:rPr>
              <a:t>Swisscom</a:t>
            </a:r>
            <a:r>
              <a:rPr lang="ja-JP" altLang="en-US" sz="2000" b="1" dirty="0" smtClean="0">
                <a:latin typeface="+mn-ea"/>
                <a:ea typeface="+mn-ea"/>
              </a:rPr>
              <a:t>／</a:t>
            </a:r>
            <a:r>
              <a:rPr lang="en-US" altLang="ja-JP" sz="2000" b="1" dirty="0" smtClean="0">
                <a:latin typeface="+mn-ea"/>
                <a:ea typeface="+mn-ea"/>
              </a:rPr>
              <a:t>TD </a:t>
            </a:r>
            <a:r>
              <a:rPr lang="en-US" altLang="ja-JP" sz="2000" b="1" dirty="0">
                <a:latin typeface="+mn-ea"/>
                <a:ea typeface="+mn-ea"/>
              </a:rPr>
              <a:t>Bank </a:t>
            </a:r>
            <a:r>
              <a:rPr lang="en-US" altLang="ja-JP" sz="2000" b="1" dirty="0" smtClean="0">
                <a:latin typeface="+mn-ea"/>
                <a:ea typeface="+mn-ea"/>
              </a:rPr>
              <a:t>Group</a:t>
            </a:r>
            <a:r>
              <a:rPr lang="ja-JP" altLang="en-US" sz="2000" b="1" dirty="0" smtClean="0">
                <a:latin typeface="+mn-ea"/>
                <a:ea typeface="+mn-ea"/>
              </a:rPr>
              <a:t>／</a:t>
            </a:r>
            <a:r>
              <a:rPr lang="ja-JP" altLang="en-US" sz="2000" b="1" dirty="0" smtClean="0">
                <a:solidFill>
                  <a:srgbClr val="FF0000"/>
                </a:solidFill>
                <a:latin typeface="+mn-ea"/>
              </a:rPr>
              <a:t>城南信用</a:t>
            </a:r>
            <a:r>
              <a:rPr lang="ja-JP" altLang="en-US" sz="2000" b="1" dirty="0">
                <a:solidFill>
                  <a:srgbClr val="FF0000"/>
                </a:solidFill>
                <a:latin typeface="+mn-ea"/>
              </a:rPr>
              <a:t>金庫</a:t>
            </a:r>
            <a:r>
              <a:rPr lang="ja-JP" altLang="en-US" sz="2000" b="1" dirty="0" smtClean="0">
                <a:latin typeface="+mn-ea"/>
              </a:rPr>
              <a:t>／</a:t>
            </a:r>
            <a:r>
              <a:rPr lang="en-US" altLang="ja-JP" sz="2000" b="1" dirty="0" smtClean="0">
                <a:latin typeface="+mn-ea"/>
                <a:ea typeface="+mn-ea"/>
              </a:rPr>
              <a:t>The</a:t>
            </a:r>
            <a:r>
              <a:rPr lang="ja-JP" altLang="en-US" sz="2000" b="1" dirty="0" smtClean="0">
                <a:latin typeface="+mn-ea"/>
                <a:ea typeface="+mn-ea"/>
              </a:rPr>
              <a:t> </a:t>
            </a:r>
            <a:r>
              <a:rPr lang="en-US" altLang="ja-JP" sz="2000" b="1" dirty="0" smtClean="0">
                <a:latin typeface="+mn-ea"/>
                <a:ea typeface="+mn-ea"/>
              </a:rPr>
              <a:t>Mayor</a:t>
            </a:r>
            <a:r>
              <a:rPr lang="ja-JP" altLang="en-US" sz="2000" b="1" dirty="0">
                <a:latin typeface="+mn-ea"/>
                <a:ea typeface="+mn-ea"/>
              </a:rPr>
              <a:t> </a:t>
            </a:r>
            <a:r>
              <a:rPr lang="en-US" altLang="ja-JP" sz="2000" b="1" dirty="0" smtClean="0">
                <a:latin typeface="+mn-ea"/>
                <a:ea typeface="+mn-ea"/>
              </a:rPr>
              <a:t>and</a:t>
            </a:r>
            <a:r>
              <a:rPr lang="ja-JP" altLang="en-US" sz="2000" b="1" dirty="0">
                <a:latin typeface="+mn-ea"/>
                <a:ea typeface="+mn-ea"/>
              </a:rPr>
              <a:t> </a:t>
            </a:r>
            <a:r>
              <a:rPr lang="en-US" altLang="ja-JP" sz="2000" b="1" dirty="0" smtClean="0">
                <a:latin typeface="+mn-ea"/>
                <a:ea typeface="+mn-ea"/>
              </a:rPr>
              <a:t>Commonalty</a:t>
            </a:r>
            <a:r>
              <a:rPr lang="ja-JP" altLang="en-US" sz="2000" b="1" dirty="0">
                <a:latin typeface="+mn-ea"/>
                <a:ea typeface="+mn-ea"/>
              </a:rPr>
              <a:t> </a:t>
            </a:r>
            <a:r>
              <a:rPr lang="en-US" altLang="ja-JP" sz="2000" b="1" dirty="0" smtClean="0">
                <a:latin typeface="+mn-ea"/>
                <a:ea typeface="+mn-ea"/>
              </a:rPr>
              <a:t>and</a:t>
            </a:r>
            <a:r>
              <a:rPr lang="ja-JP" altLang="en-US" sz="2000" b="1" dirty="0">
                <a:latin typeface="+mn-ea"/>
                <a:ea typeface="+mn-ea"/>
              </a:rPr>
              <a:t> </a:t>
            </a:r>
            <a:r>
              <a:rPr lang="en-US" altLang="ja-JP" sz="2000" b="1" dirty="0" smtClean="0">
                <a:latin typeface="+mn-ea"/>
                <a:ea typeface="+mn-ea"/>
              </a:rPr>
              <a:t>Citizens</a:t>
            </a:r>
            <a:r>
              <a:rPr lang="ja-JP" altLang="en-US" sz="2000" b="1" dirty="0">
                <a:latin typeface="+mn-ea"/>
                <a:ea typeface="+mn-ea"/>
              </a:rPr>
              <a:t> </a:t>
            </a:r>
            <a:r>
              <a:rPr lang="en-US" altLang="ja-JP" sz="2000" b="1" dirty="0" smtClean="0">
                <a:latin typeface="+mn-ea"/>
                <a:ea typeface="+mn-ea"/>
              </a:rPr>
              <a:t>of</a:t>
            </a:r>
            <a:r>
              <a:rPr lang="ja-JP" altLang="en-US" sz="2000" b="1" dirty="0">
                <a:latin typeface="+mn-ea"/>
                <a:ea typeface="+mn-ea"/>
              </a:rPr>
              <a:t> </a:t>
            </a:r>
            <a:r>
              <a:rPr lang="en-US" altLang="ja-JP" sz="2000" b="1" dirty="0" smtClean="0">
                <a:latin typeface="+mn-ea"/>
                <a:ea typeface="+mn-ea"/>
              </a:rPr>
              <a:t>the</a:t>
            </a:r>
            <a:r>
              <a:rPr lang="ja-JP" altLang="en-US" sz="2000" b="1" dirty="0">
                <a:latin typeface="+mn-ea"/>
                <a:ea typeface="+mn-ea"/>
              </a:rPr>
              <a:t> </a:t>
            </a:r>
            <a:r>
              <a:rPr lang="en-US" altLang="ja-JP" sz="2000" b="1" dirty="0" smtClean="0">
                <a:latin typeface="+mn-ea"/>
                <a:ea typeface="+mn-ea"/>
              </a:rPr>
              <a:t>City</a:t>
            </a:r>
            <a:r>
              <a:rPr lang="ja-JP" altLang="en-US" sz="2000" b="1" dirty="0">
                <a:latin typeface="+mn-ea"/>
                <a:ea typeface="+mn-ea"/>
              </a:rPr>
              <a:t> </a:t>
            </a:r>
            <a:r>
              <a:rPr lang="en-US" altLang="ja-JP" sz="2000" b="1" dirty="0" smtClean="0">
                <a:latin typeface="+mn-ea"/>
                <a:ea typeface="+mn-ea"/>
              </a:rPr>
              <a:t>of</a:t>
            </a:r>
            <a:r>
              <a:rPr lang="ja-JP" altLang="en-US" sz="2000" b="1" dirty="0">
                <a:latin typeface="+mn-ea"/>
                <a:ea typeface="+mn-ea"/>
              </a:rPr>
              <a:t> </a:t>
            </a:r>
            <a:r>
              <a:rPr lang="en-US" altLang="ja-JP" sz="2000" b="1" dirty="0" smtClean="0">
                <a:latin typeface="+mn-ea"/>
                <a:ea typeface="+mn-ea"/>
              </a:rPr>
              <a:t>London</a:t>
            </a:r>
            <a:r>
              <a:rPr lang="ja-JP" altLang="en-US" sz="2000" b="1" dirty="0" smtClean="0">
                <a:latin typeface="+mn-ea"/>
                <a:ea typeface="+mn-ea"/>
              </a:rPr>
              <a:t>／</a:t>
            </a:r>
            <a:r>
              <a:rPr lang="en-US" altLang="ja-JP" sz="2000" b="1" dirty="0" smtClean="0">
                <a:latin typeface="+mn-ea"/>
              </a:rPr>
              <a:t>Virgin</a:t>
            </a:r>
            <a:r>
              <a:rPr lang="ja-JP" altLang="en-US" sz="2000" b="1" dirty="0" smtClean="0">
                <a:latin typeface="+mn-ea"/>
              </a:rPr>
              <a:t> </a:t>
            </a:r>
            <a:r>
              <a:rPr lang="en-US" altLang="ja-JP" sz="2000" b="1" dirty="0" smtClean="0">
                <a:latin typeface="+mn-ea"/>
              </a:rPr>
              <a:t>Media</a:t>
            </a:r>
            <a:r>
              <a:rPr lang="ja-JP" altLang="en-US" sz="2000" b="1" dirty="0" smtClean="0">
                <a:latin typeface="+mn-ea"/>
              </a:rPr>
              <a:t>／</a:t>
            </a:r>
            <a:r>
              <a:rPr lang="en-US" altLang="ja-JP" sz="2000" b="1" dirty="0" err="1" smtClean="0">
                <a:latin typeface="+mn-ea"/>
                <a:ea typeface="+mn-ea"/>
              </a:rPr>
              <a:t>Vmware</a:t>
            </a:r>
            <a:r>
              <a:rPr lang="ja-JP" altLang="en-US" sz="2000" b="1" dirty="0" smtClean="0">
                <a:latin typeface="+mn-ea"/>
                <a:ea typeface="+mn-ea"/>
              </a:rPr>
              <a:t>／</a:t>
            </a:r>
            <a:r>
              <a:rPr lang="en-US" altLang="ja-JP" sz="2000" b="1" dirty="0" smtClean="0">
                <a:latin typeface="+mn-ea"/>
                <a:ea typeface="+mn-ea"/>
              </a:rPr>
              <a:t>Voya Financial</a:t>
            </a:r>
            <a:r>
              <a:rPr lang="ja-JP" altLang="en-US" sz="2000" b="1" dirty="0" smtClean="0">
                <a:latin typeface="+mn-ea"/>
                <a:ea typeface="+mn-ea"/>
              </a:rPr>
              <a:t>／</a:t>
            </a:r>
            <a:r>
              <a:rPr lang="en-US" altLang="ja-JP" sz="2000" b="1" dirty="0" smtClean="0">
                <a:latin typeface="+mn-ea"/>
                <a:ea typeface="+mn-ea"/>
              </a:rPr>
              <a:t>Wells Fargo</a:t>
            </a:r>
            <a:r>
              <a:rPr lang="ja-JP" altLang="en-US" sz="2000" b="1" dirty="0" smtClean="0">
                <a:latin typeface="+mn-ea"/>
                <a:ea typeface="+mn-ea"/>
              </a:rPr>
              <a:t>／</a:t>
            </a:r>
            <a:r>
              <a:rPr lang="en-US" altLang="ja-JP" sz="2000" b="1" dirty="0" smtClean="0">
                <a:latin typeface="+mn-ea"/>
                <a:ea typeface="+mn-ea"/>
              </a:rPr>
              <a:t>Workday</a:t>
            </a:r>
            <a:endParaRPr lang="en-US" altLang="ja-JP" sz="2000" b="1" dirty="0">
              <a:latin typeface="+mn-ea"/>
              <a:ea typeface="+mn-ea"/>
            </a:endParaRPr>
          </a:p>
          <a:p>
            <a:pPr algn="l"/>
            <a:endParaRPr lang="en-US" altLang="ja-JP" sz="2000" b="1" dirty="0">
              <a:latin typeface="+mn-ea"/>
              <a:ea typeface="+mn-ea"/>
            </a:endParaRPr>
          </a:p>
        </p:txBody>
      </p:sp>
      <p:sp>
        <p:nvSpPr>
          <p:cNvPr id="14" name="Text Box 9"/>
          <p:cNvSpPr txBox="1">
            <a:spLocks noChangeArrowheads="1"/>
          </p:cNvSpPr>
          <p:nvPr/>
        </p:nvSpPr>
        <p:spPr bwMode="auto">
          <a:xfrm>
            <a:off x="691154" y="7234856"/>
            <a:ext cx="9482475"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a:defRPr/>
            </a:pP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Annual Progress and Insights Report 2020 (</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2020.12</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時点</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より作成</a:t>
            </a:r>
            <a:endPar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79876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に参加している日本企業の取組 </a:t>
            </a:r>
            <a:r>
              <a:rPr kumimoji="1" lang="en-US" altLang="ja-JP" dirty="0" smtClean="0"/>
              <a:t>1/5</a:t>
            </a:r>
            <a:endParaRPr kumimoji="1" lang="ja-JP" altLang="en-US" dirty="0"/>
          </a:p>
        </p:txBody>
      </p:sp>
      <p:sp>
        <p:nvSpPr>
          <p:cNvPr id="6" name="テキスト ボックス 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9229495"/>
              </p:ext>
            </p:extLst>
          </p:nvPr>
        </p:nvGraphicFramePr>
        <p:xfrm>
          <a:off x="349980" y="1356268"/>
          <a:ext cx="9648824" cy="5472240"/>
        </p:xfrm>
        <a:graphic>
          <a:graphicData uri="http://schemas.openxmlformats.org/drawingml/2006/table">
            <a:tbl>
              <a:tblPr firstRow="1" bandRow="1"/>
              <a:tblGrid>
                <a:gridCol w="10799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6"/>
                    </a:ext>
                  </a:extLst>
                </a:gridCol>
                <a:gridCol w="4464496">
                  <a:extLst>
                    <a:ext uri="{9D8B030D-6E8A-4147-A177-3AD203B41FA5}">
                      <a16:colId xmlns:a16="http://schemas.microsoft.com/office/drawing/2014/main" xmlns="" val="20005"/>
                    </a:ext>
                  </a:extLst>
                </a:gridCol>
                <a:gridCol w="1728068"/>
              </a:tblGrid>
              <a:tr h="24190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smtClean="0"/>
                        <a:t>参加企業</a:t>
                      </a:r>
                      <a:endParaRPr kumimoji="1" lang="en-US" altLang="ja-JP" sz="1200" dirty="0" smtClean="0"/>
                    </a:p>
                    <a:p>
                      <a:pPr algn="ctr"/>
                      <a:r>
                        <a:rPr kumimoji="1" lang="ja-JP" altLang="en-US" sz="1200" b="0" dirty="0" smtClean="0">
                          <a:solidFill>
                            <a:schemeClr val="tx1"/>
                          </a:solidFill>
                          <a:latin typeface="Meiryo UI" pitchFamily="50" charset="-128"/>
                          <a:ea typeface="Meiryo UI" pitchFamily="50" charset="-128"/>
                          <a:cs typeface="Meiryo UI" pitchFamily="50" charset="-128"/>
                        </a:rPr>
                        <a:t>（参加順）</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smtClean="0">
                          <a:solidFill>
                            <a:schemeClr val="tx1"/>
                          </a:solidFill>
                          <a:latin typeface="+mn-lt"/>
                          <a:ea typeface="+mn-ea"/>
                          <a:cs typeface="+mn-cs"/>
                        </a:rPr>
                        <a:t>出所</a:t>
                      </a:r>
                      <a:endParaRPr kumimoji="1" lang="ja-JP" altLang="en-US"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4190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t>2019</a:t>
                      </a:r>
                      <a:r>
                        <a:rPr kumimoji="1" lang="ja-JP" altLang="en-US" sz="1200" dirty="0" smtClean="0"/>
                        <a:t>年</a:t>
                      </a:r>
                      <a:endParaRPr kumimoji="1" lang="en-US" altLang="ja-JP" sz="1200" b="1" dirty="0">
                        <a:solidFill>
                          <a:schemeClr val="bg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t>2018</a:t>
                      </a:r>
                      <a:r>
                        <a:rPr kumimoji="1" lang="ja-JP" altLang="en-US" sz="1200" dirty="0" smtClean="0"/>
                        <a:t>年</a:t>
                      </a:r>
                      <a:endParaRPr kumimoji="1" lang="en-US" altLang="ja-JP" sz="1200" b="1" dirty="0">
                        <a:solidFill>
                          <a:schemeClr val="bg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3708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リコー</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dirty="0" smtClean="0">
                          <a:latin typeface="+mn-ea"/>
                          <a:ea typeface="+mn-ea"/>
                        </a:rPr>
                        <a:t>2050</a:t>
                      </a:r>
                      <a:r>
                        <a:rPr kumimoji="1" lang="ja-JP" altLang="en-US" sz="1200" dirty="0" smtClean="0">
                          <a:latin typeface="+mn-ea"/>
                          <a:ea typeface="+mn-ea"/>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13%</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9%</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itchFamily="50" charset="-128"/>
                          <a:ea typeface="Meiryo UI" pitchFamily="50" charset="-128"/>
                          <a:cs typeface="Meiryo UI" pitchFamily="50" charset="-128"/>
                        </a:rPr>
                        <a:t>環境事業開発センター（御殿場市）にて</a:t>
                      </a:r>
                      <a:r>
                        <a:rPr kumimoji="1" lang="en-US" altLang="ja-JP" sz="1200" b="0" dirty="0" smtClean="0">
                          <a:solidFill>
                            <a:schemeClr val="tx1"/>
                          </a:solidFill>
                          <a:latin typeface="Meiryo UI" pitchFamily="50" charset="-128"/>
                          <a:ea typeface="Meiryo UI" pitchFamily="50" charset="-128"/>
                          <a:cs typeface="Meiryo UI" pitchFamily="50" charset="-128"/>
                        </a:rPr>
                        <a:t>1,100MWh</a:t>
                      </a:r>
                      <a:r>
                        <a:rPr kumimoji="1" lang="ja-JP" altLang="en-US" sz="1200" b="0" dirty="0" err="1" smtClean="0">
                          <a:solidFill>
                            <a:schemeClr val="tx1"/>
                          </a:solidFill>
                          <a:latin typeface="Meiryo UI" pitchFamily="50" charset="-128"/>
                          <a:ea typeface="Meiryo UI" pitchFamily="50" charset="-128"/>
                          <a:cs typeface="Meiryo UI" pitchFamily="50" charset="-128"/>
                        </a:rPr>
                        <a:t>の太</a:t>
                      </a:r>
                      <a:r>
                        <a:rPr kumimoji="1" lang="ja-JP" altLang="en-US" sz="1200" b="0" dirty="0" smtClean="0">
                          <a:solidFill>
                            <a:schemeClr val="tx1"/>
                          </a:solidFill>
                          <a:latin typeface="Meiryo UI" pitchFamily="50" charset="-128"/>
                          <a:ea typeface="Meiryo UI" pitchFamily="50" charset="-128"/>
                          <a:cs typeface="Meiryo UI" pitchFamily="50" charset="-128"/>
                        </a:rPr>
                        <a:t>陽光パネル導入、マイクロ水力発電の実用化、木質バイオマスエネルギーボイラーの導入</a:t>
                      </a:r>
                      <a:r>
                        <a:rPr kumimoji="1" lang="ja-JP" altLang="en-US" sz="1200" b="0" baseline="0" dirty="0" smtClean="0">
                          <a:solidFill>
                            <a:schemeClr val="tx1"/>
                          </a:solidFill>
                          <a:latin typeface="Meiryo UI" pitchFamily="50" charset="-128"/>
                          <a:ea typeface="Meiryo UI" pitchFamily="50" charset="-128"/>
                          <a:cs typeface="Meiryo UI" pitchFamily="50" charset="-128"/>
                        </a:rPr>
                        <a:t> </a:t>
                      </a:r>
                      <a:r>
                        <a:rPr kumimoji="1" lang="ja-JP" altLang="en-US" sz="1200" b="0" dirty="0" smtClean="0">
                          <a:solidFill>
                            <a:schemeClr val="tx1"/>
                          </a:solidFill>
                          <a:latin typeface="Meiryo UI" pitchFamily="50" charset="-128"/>
                          <a:ea typeface="Meiryo UI" pitchFamily="50" charset="-128"/>
                          <a:cs typeface="Meiryo UI" pitchFamily="50" charset="-128"/>
                        </a:rPr>
                        <a:t>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smtClean="0">
                          <a:solidFill>
                            <a:schemeClr val="tx1"/>
                          </a:solidFill>
                          <a:latin typeface="Meiryo UI" pitchFamily="50" charset="-128"/>
                          <a:ea typeface="Meiryo UI" pitchFamily="50" charset="-128"/>
                          <a:cs typeface="Meiryo UI" pitchFamily="50" charset="-128"/>
                        </a:rPr>
                        <a:t>毎日新聞地方版</a:t>
                      </a:r>
                      <a:r>
                        <a:rPr kumimoji="1" lang="en-US" altLang="ja-JP" sz="700" b="1" dirty="0" smtClean="0">
                          <a:solidFill>
                            <a:schemeClr val="tx1"/>
                          </a:solidFill>
                          <a:latin typeface="Meiryo UI" pitchFamily="50" charset="-128"/>
                          <a:ea typeface="Meiryo UI" pitchFamily="50" charset="-128"/>
                          <a:cs typeface="Meiryo UI" pitchFamily="50" charset="-128"/>
                        </a:rPr>
                        <a:t>2017</a:t>
                      </a:r>
                      <a:r>
                        <a:rPr kumimoji="1" lang="ja-JP" altLang="en-US" sz="700" b="1" dirty="0" smtClean="0">
                          <a:solidFill>
                            <a:schemeClr val="tx1"/>
                          </a:solidFill>
                          <a:latin typeface="Meiryo UI" pitchFamily="50" charset="-128"/>
                          <a:ea typeface="Meiryo UI" pitchFamily="50" charset="-128"/>
                          <a:cs typeface="Meiryo UI" pitchFamily="50" charset="-128"/>
                        </a:rPr>
                        <a:t>年</a:t>
                      </a:r>
                      <a:r>
                        <a:rPr kumimoji="1" lang="en-US" altLang="ja-JP" sz="700" b="1" dirty="0" smtClean="0">
                          <a:solidFill>
                            <a:schemeClr val="tx1"/>
                          </a:solidFill>
                          <a:latin typeface="Meiryo UI" pitchFamily="50" charset="-128"/>
                          <a:ea typeface="Meiryo UI" pitchFamily="50" charset="-128"/>
                          <a:cs typeface="Meiryo UI" pitchFamily="50" charset="-128"/>
                        </a:rPr>
                        <a:t>6</a:t>
                      </a:r>
                      <a:r>
                        <a:rPr kumimoji="1" lang="ja-JP" altLang="en-US" sz="700" b="1" dirty="0" smtClean="0">
                          <a:solidFill>
                            <a:schemeClr val="tx1"/>
                          </a:solidFill>
                          <a:latin typeface="Meiryo UI" pitchFamily="50" charset="-128"/>
                          <a:ea typeface="Meiryo UI" pitchFamily="50" charset="-128"/>
                          <a:cs typeface="Meiryo UI" pitchFamily="50" charset="-128"/>
                        </a:rPr>
                        <a:t>月</a:t>
                      </a:r>
                      <a:r>
                        <a:rPr kumimoji="1" lang="en-US" altLang="ja-JP" sz="700" b="1" dirty="0" smtClean="0">
                          <a:solidFill>
                            <a:schemeClr val="tx1"/>
                          </a:solidFill>
                          <a:latin typeface="Meiryo UI" pitchFamily="50" charset="-128"/>
                          <a:ea typeface="Meiryo UI" pitchFamily="50" charset="-128"/>
                          <a:cs typeface="Meiryo UI" pitchFamily="50" charset="-128"/>
                        </a:rPr>
                        <a:t>10</a:t>
                      </a:r>
                      <a:r>
                        <a:rPr kumimoji="1" lang="ja-JP" altLang="en-US" sz="700" b="1" dirty="0" smtClean="0">
                          <a:solidFill>
                            <a:schemeClr val="tx1"/>
                          </a:solidFill>
                          <a:latin typeface="Meiryo UI" pitchFamily="50" charset="-128"/>
                          <a:ea typeface="Meiryo UI" pitchFamily="50" charset="-128"/>
                          <a:cs typeface="Meiryo UI" pitchFamily="50" charset="-128"/>
                        </a:rPr>
                        <a:t>日</a:t>
                      </a:r>
                      <a:r>
                        <a:rPr kumimoji="1" lang="en-US" altLang="ja-JP" sz="700" b="1" dirty="0" smtClean="0">
                          <a:solidFill>
                            <a:schemeClr val="tx1"/>
                          </a:solidFill>
                          <a:latin typeface="Meiryo UI" pitchFamily="50" charset="-128"/>
                          <a:ea typeface="Meiryo UI" pitchFamily="50" charset="-128"/>
                          <a:cs typeface="Meiryo UI" pitchFamily="50" charset="-128"/>
                        </a:rPr>
                        <a:t>https://mainichi.jp/articles/20170610/ddl/k22/020/142000c</a:t>
                      </a:r>
                      <a:endParaRPr kumimoji="1" lang="ja-JP" altLang="en-US" sz="700" b="1" dirty="0" smtClean="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3204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積水ハウス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n-cs"/>
                        </a:rPr>
                        <a:t>2040</a:t>
                      </a:r>
                      <a:r>
                        <a:rPr kumimoji="1" lang="ja-JP" altLang="en-US" sz="1200" b="0" dirty="0" smtClean="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3%</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17%</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自社が販売した太陽光パネル搭載住宅のオーナーから、</a:t>
                      </a:r>
                      <a:r>
                        <a:rPr kumimoji="1" lang="en-US" altLang="ja-JP" sz="1200" b="0" kern="1200" dirty="0" smtClean="0">
                          <a:solidFill>
                            <a:schemeClr val="tx1"/>
                          </a:solidFill>
                          <a:latin typeface="Meiryo UI" pitchFamily="50" charset="-128"/>
                          <a:ea typeface="Meiryo UI" pitchFamily="50" charset="-128"/>
                          <a:cs typeface="Meiryo UI" pitchFamily="50" charset="-128"/>
                        </a:rPr>
                        <a:t>FIT</a:t>
                      </a:r>
                      <a:r>
                        <a:rPr kumimoji="1" lang="ja-JP" altLang="en-US" sz="1200" b="0" kern="1200" dirty="0" smtClean="0">
                          <a:solidFill>
                            <a:schemeClr val="tx1"/>
                          </a:solidFill>
                          <a:latin typeface="Meiryo UI" pitchFamily="50" charset="-128"/>
                          <a:ea typeface="Meiryo UI" pitchFamily="50" charset="-128"/>
                          <a:cs typeface="Meiryo UI" pitchFamily="50" charset="-128"/>
                        </a:rPr>
                        <a:t>買取制度終了後の余剰電力を購入 など</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smtClean="0">
                          <a:solidFill>
                            <a:schemeClr val="tx1"/>
                          </a:solidFill>
                          <a:latin typeface="Meiryo UI" pitchFamily="50" charset="-128"/>
                          <a:ea typeface="Meiryo UI" pitchFamily="50" charset="-128"/>
                          <a:cs typeface="Meiryo UI" pitchFamily="50" charset="-128"/>
                        </a:rPr>
                        <a:t>積水ハウスニュースレター</a:t>
                      </a:r>
                      <a:r>
                        <a:rPr kumimoji="1" lang="en-US" altLang="ja-JP" sz="700" b="1" kern="1200" dirty="0" smtClean="0">
                          <a:solidFill>
                            <a:schemeClr val="tx1"/>
                          </a:solidFill>
                          <a:latin typeface="Meiryo UI" pitchFamily="50" charset="-128"/>
                          <a:ea typeface="Meiryo UI" pitchFamily="50" charset="-128"/>
                          <a:cs typeface="Meiryo UI" pitchFamily="50" charset="-128"/>
                        </a:rPr>
                        <a:t>2017</a:t>
                      </a:r>
                      <a:r>
                        <a:rPr kumimoji="1" lang="ja-JP" altLang="en-US" sz="700" b="1" kern="1200" dirty="0" smtClean="0">
                          <a:solidFill>
                            <a:schemeClr val="tx1"/>
                          </a:solidFill>
                          <a:latin typeface="Meiryo UI" pitchFamily="50" charset="-128"/>
                          <a:ea typeface="Meiryo UI" pitchFamily="50" charset="-128"/>
                          <a:cs typeface="Meiryo UI" pitchFamily="50" charset="-128"/>
                        </a:rPr>
                        <a:t>年</a:t>
                      </a:r>
                      <a:r>
                        <a:rPr kumimoji="1" lang="en-US" altLang="ja-JP" sz="700" b="1" kern="1200" dirty="0" smtClean="0">
                          <a:solidFill>
                            <a:schemeClr val="tx1"/>
                          </a:solidFill>
                          <a:latin typeface="Meiryo UI" pitchFamily="50" charset="-128"/>
                          <a:ea typeface="Meiryo UI" pitchFamily="50" charset="-128"/>
                          <a:cs typeface="Meiryo UI" pitchFamily="50" charset="-128"/>
                        </a:rPr>
                        <a:t>10</a:t>
                      </a:r>
                      <a:r>
                        <a:rPr kumimoji="1" lang="ja-JP" altLang="en-US" sz="700" b="1" kern="1200" dirty="0" smtClean="0">
                          <a:solidFill>
                            <a:schemeClr val="tx1"/>
                          </a:solidFill>
                          <a:latin typeface="Meiryo UI" pitchFamily="50" charset="-128"/>
                          <a:ea typeface="Meiryo UI" pitchFamily="50" charset="-128"/>
                          <a:cs typeface="Meiryo UI" pitchFamily="50" charset="-128"/>
                        </a:rPr>
                        <a:t>月</a:t>
                      </a:r>
                      <a:r>
                        <a:rPr kumimoji="1" lang="en-US" altLang="ja-JP" sz="700" b="1" kern="1200" dirty="0" smtClean="0">
                          <a:solidFill>
                            <a:schemeClr val="tx1"/>
                          </a:solidFill>
                          <a:latin typeface="Meiryo UI" pitchFamily="50" charset="-128"/>
                          <a:ea typeface="Meiryo UI" pitchFamily="50" charset="-128"/>
                          <a:cs typeface="Meiryo UI" pitchFamily="50" charset="-128"/>
                        </a:rPr>
                        <a:t>20</a:t>
                      </a:r>
                      <a:r>
                        <a:rPr kumimoji="1" lang="ja-JP" altLang="en-US" sz="700" b="1" kern="1200" dirty="0" smtClean="0">
                          <a:solidFill>
                            <a:schemeClr val="tx1"/>
                          </a:solidFill>
                          <a:latin typeface="Meiryo UI" pitchFamily="50" charset="-128"/>
                          <a:ea typeface="Meiryo UI" pitchFamily="50" charset="-128"/>
                          <a:cs typeface="Meiryo UI" pitchFamily="50" charset="-128"/>
                        </a:rPr>
                        <a:t>日</a:t>
                      </a:r>
                      <a:r>
                        <a:rPr kumimoji="1" lang="en-US" altLang="ja-JP" sz="700" b="1" kern="1200" dirty="0" smtClean="0">
                          <a:solidFill>
                            <a:schemeClr val="tx1"/>
                          </a:solidFill>
                          <a:latin typeface="Meiryo UI" pitchFamily="50" charset="-128"/>
                          <a:ea typeface="Meiryo UI" pitchFamily="50" charset="-128"/>
                          <a:cs typeface="Meiryo UI" pitchFamily="50" charset="-128"/>
                        </a:rPr>
                        <a:t>https://www.sekisuihouse.co.jp/company/topics/datail/__icsFiles/afieldfile/2017/12/20/20171020.pdf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5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アスクル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n-cs"/>
                        </a:rPr>
                        <a:t>2030</a:t>
                      </a:r>
                      <a:r>
                        <a:rPr kumimoji="1" lang="ja-JP" altLang="en-US" sz="1200" b="0" dirty="0" smtClean="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25%</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smtClean="0">
                          <a:solidFill>
                            <a:schemeClr val="tx1"/>
                          </a:solidFill>
                          <a:latin typeface="+mn-ea"/>
                          <a:ea typeface="+mn-ea"/>
                          <a:cs typeface="Meiryo UI" pitchFamily="50" charset="-128"/>
                        </a:rPr>
                        <a:t>23%</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itchFamily="50" charset="-128"/>
                          <a:ea typeface="Meiryo UI" pitchFamily="50" charset="-128"/>
                          <a:cs typeface="Meiryo UI" pitchFamily="50" charset="-128"/>
                        </a:rPr>
                        <a:t>物流センター新設時に太陽光パネルを設置</a:t>
                      </a:r>
                      <a:endParaRPr kumimoji="1" lang="en-US" altLang="ja-JP" sz="1200" b="0" dirty="0" smtClean="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smtClean="0">
                          <a:solidFill>
                            <a:schemeClr val="tx1"/>
                          </a:solidFill>
                          <a:latin typeface="Meiryo UI" pitchFamily="50" charset="-128"/>
                          <a:ea typeface="Meiryo UI" pitchFamily="50" charset="-128"/>
                          <a:cs typeface="Meiryo UI" pitchFamily="50" charset="-128"/>
                        </a:rPr>
                        <a:t>アスクルホームページ　環境・社会活動報告</a:t>
                      </a:r>
                      <a:r>
                        <a:rPr kumimoji="1" lang="en-US" altLang="ja-JP" sz="700" b="1" dirty="0" smtClean="0">
                          <a:solidFill>
                            <a:schemeClr val="tx1"/>
                          </a:solidFill>
                          <a:latin typeface="Meiryo UI" pitchFamily="50" charset="-128"/>
                          <a:ea typeface="Meiryo UI" pitchFamily="50" charset="-128"/>
                          <a:cs typeface="Meiryo UI" pitchFamily="50" charset="-128"/>
                        </a:rPr>
                        <a:t>https://www.askul.co.jp/csr/environment/promise/promise3.html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331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大和ハウス工業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2040</a:t>
                      </a:r>
                      <a:r>
                        <a:rPr lang="ja-JP" altLang="en-US" sz="1200" dirty="0">
                          <a:latin typeface="+mn-ea"/>
                          <a:ea typeface="+mn-ea"/>
                        </a:rPr>
                        <a:t>年</a:t>
                      </a:r>
                      <a:endParaRPr lang="en-US" altLang="ja-JP" sz="1200" dirty="0" smtClean="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0%</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0%</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風力、太陽光、水力の再エネ導入を推進。</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2017</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12</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月末時点で</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227MW</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の発電設備を設置。その発電量は総電力使用量</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481GWh</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6</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割に相当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大和ハウス　ニュースルーム</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http://www.daiwahouse.com/about/release/house/20180301132143.html</a:t>
                      </a:r>
                      <a:endPar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47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ワタミ</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2040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0%</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0%</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秋田県で</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基の風力発電を稼働、北海道でメガソーラー事業を展開</a:t>
                      </a:r>
                      <a:endPar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再エネの地産地消を支援する地域電力会社を</a:t>
                      </a:r>
                      <a:r>
                        <a:rPr kumimoji="1" lang="en-US" altLang="ja-JP"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2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社設立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ワタミ </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News Release2018</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19</a:t>
                      </a:r>
                      <a:r>
                        <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http://v4.eir-parts.net/v4Contents/View.aspx?template=ir_material&amp;sid=89563&amp;code=7522</a:t>
                      </a:r>
                      <a:endParaRPr kumimoji="1" lang="ja-JP" altLang="en-US" sz="700" b="1"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6538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イオン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2050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1%</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1%</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t>自家消費用として自店舗への太陽光パネル設置、再エネ電力への切替、電力事業グループ会社からの再エネ電力購入　など</a:t>
                      </a:r>
                      <a:endParaRPr lang="ja-JP" altLang="en-US" sz="1200"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t>日経</a:t>
                      </a:r>
                      <a:r>
                        <a:rPr lang="en-US" altLang="ja-JP" sz="700" b="1" dirty="0" smtClean="0"/>
                        <a:t>xTECH2018</a:t>
                      </a:r>
                      <a:r>
                        <a:rPr lang="ja-JP" altLang="en-US" sz="700" b="1" dirty="0" smtClean="0"/>
                        <a:t>年</a:t>
                      </a:r>
                      <a:r>
                        <a:rPr lang="en-US" altLang="ja-JP" sz="700" b="1" dirty="0" smtClean="0"/>
                        <a:t>3</a:t>
                      </a:r>
                      <a:r>
                        <a:rPr lang="ja-JP" altLang="en-US" sz="700" b="1" dirty="0" smtClean="0"/>
                        <a:t>月</a:t>
                      </a:r>
                      <a:r>
                        <a:rPr lang="en-US" altLang="ja-JP" sz="700" b="1" dirty="0" smtClean="0"/>
                        <a:t>29</a:t>
                      </a:r>
                      <a:r>
                        <a:rPr lang="ja-JP" altLang="en-US" sz="700" b="1" dirty="0" smtClean="0"/>
                        <a:t>日</a:t>
                      </a:r>
                      <a:r>
                        <a:rPr lang="en-US" altLang="ja-JP" sz="700" b="1" dirty="0" smtClean="0"/>
                        <a:t>http://tech.nikkeibp.co.jp/dm/atcl/news/16/032910942/</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6767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n-lt"/>
                          <a:ea typeface="+mn-ea"/>
                          <a:cs typeface="+mn-cs"/>
                        </a:rPr>
                        <a:t>城南信用金庫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2050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100%</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t>電力小売り事業者との契約、非化石証書付電力の購入</a:t>
                      </a:r>
                      <a:endParaRPr lang="en-US" altLang="ja-JP" sz="1200" dirty="0" smtClean="0"/>
                    </a:p>
                    <a:p>
                      <a:r>
                        <a:rPr lang="ja-JP" altLang="en-US" sz="1200" dirty="0" smtClean="0"/>
                        <a:t>太陽光パネル、自家用発電設備の設置　など</a:t>
                      </a:r>
                      <a:endParaRPr lang="ja-JP" altLang="en-US" sz="1200"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t>城南信用金庫</a:t>
                      </a:r>
                      <a:r>
                        <a:rPr lang="en-US" altLang="ja-JP" sz="700" b="1" dirty="0" smtClean="0"/>
                        <a:t>NEWS RELEASE</a:t>
                      </a:r>
                      <a:r>
                        <a:rPr lang="ja-JP" altLang="en-US" sz="700" b="1" dirty="0" smtClean="0"/>
                        <a:t>平成</a:t>
                      </a:r>
                      <a:r>
                        <a:rPr lang="en-US" altLang="ja-JP" sz="700" b="1" dirty="0" smtClean="0"/>
                        <a:t>30</a:t>
                      </a:r>
                      <a:r>
                        <a:rPr lang="ja-JP" altLang="en-US" sz="700" b="1" dirty="0" smtClean="0"/>
                        <a:t>年</a:t>
                      </a:r>
                      <a:r>
                        <a:rPr lang="en-US" altLang="ja-JP" sz="700" b="1" dirty="0" smtClean="0"/>
                        <a:t>5</a:t>
                      </a:r>
                      <a:r>
                        <a:rPr lang="ja-JP" altLang="en-US" sz="700" b="1" dirty="0" smtClean="0"/>
                        <a:t>月</a:t>
                      </a:r>
                      <a:r>
                        <a:rPr lang="en-US" altLang="ja-JP" sz="700" b="1" dirty="0" smtClean="0"/>
                        <a:t>24</a:t>
                      </a:r>
                      <a:r>
                        <a:rPr lang="ja-JP" altLang="en-US" sz="700" b="1" dirty="0" smtClean="0"/>
                        <a:t>日</a:t>
                      </a:r>
                      <a:r>
                        <a:rPr lang="en-US" altLang="ja-JP" sz="700" b="1" dirty="0" smtClean="0"/>
                        <a:t>http://www.jsbank.co.jp/about/newsrelease/pdf/2018-05-24-1-re100.pdf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700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丸井グループ</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2030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23</a:t>
                      </a:r>
                      <a:r>
                        <a:rPr lang="ja-JP" altLang="en-US" sz="1200" dirty="0" smtClean="0">
                          <a:latin typeface="+mn-ea"/>
                          <a:ea typeface="+mn-ea"/>
                        </a:rPr>
                        <a:t>％</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1</a:t>
                      </a:r>
                      <a:r>
                        <a:rPr lang="ja-JP" altLang="en-US" sz="1200" dirty="0" smtClean="0">
                          <a:latin typeface="+mn-ea"/>
                          <a:ea typeface="+mn-ea"/>
                        </a:rPr>
                        <a:t>％</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t>ブロックチェーン技術により発電所が特定された再エネ電力を購入</a:t>
                      </a:r>
                      <a:endParaRPr lang="ja-JP" altLang="en-US" sz="1200"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t>みんな電力プレスリリース</a:t>
                      </a:r>
                      <a:r>
                        <a:rPr lang="en-US" altLang="ja-JP" sz="700" b="1" dirty="0" smtClean="0"/>
                        <a:t>7</a:t>
                      </a:r>
                      <a:r>
                        <a:rPr lang="ja-JP" altLang="en-US" sz="700" b="1" dirty="0" smtClean="0"/>
                        <a:t>月</a:t>
                      </a:r>
                      <a:r>
                        <a:rPr lang="en-US" altLang="ja-JP" sz="700" b="1" dirty="0" smtClean="0"/>
                        <a:t>10</a:t>
                      </a:r>
                      <a:r>
                        <a:rPr lang="ja-JP" altLang="en-US" sz="700" b="1" dirty="0" smtClean="0"/>
                        <a:t>日</a:t>
                      </a:r>
                      <a:r>
                        <a:rPr lang="en-US" altLang="ja-JP" sz="700" b="1" dirty="0" smtClean="0"/>
                        <a:t>http://corp.minden.co.jp/wp-content/uploads/2018/07/20180710_release.pdf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20633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富士通グループ</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2050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8%</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4%</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t>国内外の拠点において各地域に応じた再エネ電力を調達、研究開発や技術実証による再エネ普及</a:t>
                      </a:r>
                      <a:endParaRPr lang="ja-JP" altLang="en-US" sz="1200"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t>富士通プレスリリース</a:t>
                      </a:r>
                      <a:r>
                        <a:rPr lang="en-US" altLang="ja-JP" sz="700" b="1" dirty="0" smtClean="0"/>
                        <a:t>7</a:t>
                      </a:r>
                      <a:r>
                        <a:rPr lang="ja-JP" altLang="en-US" sz="700" b="1" dirty="0" smtClean="0"/>
                        <a:t>月</a:t>
                      </a:r>
                      <a:r>
                        <a:rPr lang="en-US" altLang="ja-JP" sz="700" b="1" dirty="0" smtClean="0"/>
                        <a:t>20</a:t>
                      </a:r>
                      <a:r>
                        <a:rPr lang="ja-JP" altLang="en-US" sz="700" b="1" dirty="0" smtClean="0"/>
                        <a:t>日</a:t>
                      </a:r>
                      <a:r>
                        <a:rPr lang="en-US" altLang="ja-JP" sz="700" b="1" dirty="0" smtClean="0"/>
                        <a:t>http://pr.fujitsu.com/jp/news/2018/07/20.html</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29322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エンビプロ・</a:t>
                      </a:r>
                      <a:r>
                        <a:rPr kumimoji="1" lang="en-US" altLang="ja-JP" sz="1200" b="0" dirty="0" smtClean="0">
                          <a:solidFill>
                            <a:schemeClr val="tx1"/>
                          </a:solidFill>
                          <a:latin typeface="Meiryo UI" pitchFamily="50" charset="-128"/>
                          <a:ea typeface="Meiryo UI" pitchFamily="50" charset="-128"/>
                          <a:cs typeface="Meiryo UI" pitchFamily="50" charset="-128"/>
                        </a:rPr>
                        <a:t/>
                      </a:r>
                      <a:br>
                        <a:rPr kumimoji="1" lang="en-US" altLang="ja-JP" sz="1200" b="0" dirty="0" smtClean="0">
                          <a:solidFill>
                            <a:schemeClr val="tx1"/>
                          </a:solidFill>
                          <a:latin typeface="Meiryo UI" pitchFamily="50" charset="-128"/>
                          <a:ea typeface="Meiryo UI" pitchFamily="50" charset="-128"/>
                          <a:cs typeface="Meiryo UI" pitchFamily="50" charset="-128"/>
                        </a:rPr>
                      </a:br>
                      <a:r>
                        <a:rPr kumimoji="1" lang="ja-JP" altLang="en-US" sz="1200" b="0" dirty="0" smtClean="0">
                          <a:solidFill>
                            <a:schemeClr val="tx1"/>
                          </a:solidFill>
                          <a:latin typeface="Meiryo UI" pitchFamily="50" charset="-128"/>
                          <a:ea typeface="Meiryo UI" pitchFamily="50" charset="-128"/>
                          <a:cs typeface="Meiryo UI" pitchFamily="50" charset="-128"/>
                        </a:rPr>
                        <a:t>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2050</a:t>
                      </a:r>
                      <a:r>
                        <a:rPr lang="ja-JP" altLang="en-US" sz="1200" dirty="0" smtClean="0">
                          <a:latin typeface="+mn-ea"/>
                          <a:ea typeface="+mn-ea"/>
                        </a:rPr>
                        <a:t>年</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27%</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latin typeface="+mn-ea"/>
                          <a:ea typeface="+mn-ea"/>
                        </a:rPr>
                        <a:t>3%</a:t>
                      </a:r>
                      <a:endParaRPr lang="ja-JP" altLang="en-US"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t>自社工場への太陽光発電設備導入による再エネの自家消費促進</a:t>
                      </a:r>
                      <a:endParaRPr lang="ja-JP" altLang="en-US" sz="1200"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t>エンビプロ・ホールディングスお知らせ</a:t>
                      </a:r>
                      <a:r>
                        <a:rPr lang="en-US" altLang="ja-JP" sz="700" b="1" dirty="0" smtClean="0"/>
                        <a:t>7</a:t>
                      </a:r>
                      <a:r>
                        <a:rPr lang="ja-JP" altLang="en-US" sz="700" b="1" dirty="0" smtClean="0"/>
                        <a:t>月</a:t>
                      </a:r>
                      <a:r>
                        <a:rPr lang="en-US" altLang="ja-JP" sz="700" b="1" dirty="0" smtClean="0"/>
                        <a:t>20</a:t>
                      </a:r>
                      <a:r>
                        <a:rPr lang="ja-JP" altLang="en-US" sz="700" b="1" dirty="0" smtClean="0"/>
                        <a:t>日</a:t>
                      </a:r>
                      <a:r>
                        <a:rPr lang="en-US" altLang="ja-JP" sz="700" b="1" dirty="0" smtClean="0"/>
                        <a:t>http://contents.xj-storage.jp/xcontents/56980/e205c80c/d40a/4019/a1af/735e7e753c15/20180720091943725s.pdf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10" name="テキスト ボックス 20"/>
          <p:cNvSpPr txBox="1">
            <a:spLocks noChangeArrowheads="1"/>
          </p:cNvSpPr>
          <p:nvPr/>
        </p:nvSpPr>
        <p:spPr bwMode="auto">
          <a:xfrm>
            <a:off x="349980" y="7272565"/>
            <a:ext cx="9166144" cy="24622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latin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ホームページ</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http://there100.org/</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RE100 Annual Progress and Insights Report 2020</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r>
              <a:rPr lang="ja-JP" altLang="en-US" sz="800" dirty="0">
                <a:solidFill>
                  <a:srgbClr val="000000"/>
                </a:solidFill>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1473065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に参加している日本企業の取組 </a:t>
            </a:r>
            <a:r>
              <a:rPr lang="en-US" altLang="ja-JP" dirty="0"/>
              <a:t>2</a:t>
            </a:r>
            <a:r>
              <a:rPr kumimoji="1" lang="en-US" altLang="ja-JP" dirty="0" smtClean="0"/>
              <a:t>/5</a:t>
            </a:r>
            <a:endParaRPr kumimoji="1" lang="ja-JP" altLang="en-US" dirty="0"/>
          </a:p>
        </p:txBody>
      </p:sp>
      <p:sp>
        <p:nvSpPr>
          <p:cNvPr id="6" name="テキスト ボックス 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0"/>
          <p:cNvSpPr txBox="1">
            <a:spLocks noChangeArrowheads="1"/>
          </p:cNvSpPr>
          <p:nvPr/>
        </p:nvSpPr>
        <p:spPr bwMode="auto">
          <a:xfrm>
            <a:off x="349980" y="7272565"/>
            <a:ext cx="9166144" cy="24622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latin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ホームページ</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http://there100.org/</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RE100 Annual Progress and Insights Report 2020</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r>
              <a:rPr lang="ja-JP" altLang="en-US" sz="800" dirty="0">
                <a:solidFill>
                  <a:srgbClr val="000000"/>
                </a:solidFill>
                <a:latin typeface="Meiryo UI" pitchFamily="50" charset="-128"/>
                <a:ea typeface="Meiryo UI" pitchFamily="50" charset="-128"/>
                <a:cs typeface="Meiryo UI" pitchFamily="50" charset="-128"/>
              </a:rPr>
              <a:t>　</a:t>
            </a:r>
          </a:p>
        </p:txBody>
      </p:sp>
      <p:graphicFrame>
        <p:nvGraphicFramePr>
          <p:cNvPr id="7" name="表 6"/>
          <p:cNvGraphicFramePr>
            <a:graphicFrameLocks noGrp="1"/>
          </p:cNvGraphicFramePr>
          <p:nvPr>
            <p:extLst>
              <p:ext uri="{D42A27DB-BD31-4B8C-83A1-F6EECF244321}">
                <p14:modId xmlns:p14="http://schemas.microsoft.com/office/powerpoint/2010/main" val="1152245231"/>
              </p:ext>
            </p:extLst>
          </p:nvPr>
        </p:nvGraphicFramePr>
        <p:xfrm>
          <a:off x="349980" y="1356268"/>
          <a:ext cx="9648824" cy="5655120"/>
        </p:xfrm>
        <a:graphic>
          <a:graphicData uri="http://schemas.openxmlformats.org/drawingml/2006/table">
            <a:tbl>
              <a:tblPr firstRow="1" bandRow="1"/>
              <a:tblGrid>
                <a:gridCol w="10799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6"/>
                    </a:ext>
                  </a:extLst>
                </a:gridCol>
                <a:gridCol w="4464496">
                  <a:extLst>
                    <a:ext uri="{9D8B030D-6E8A-4147-A177-3AD203B41FA5}">
                      <a16:colId xmlns:a16="http://schemas.microsoft.com/office/drawing/2014/main" xmlns="" val="20005"/>
                    </a:ext>
                  </a:extLst>
                </a:gridCol>
                <a:gridCol w="1728068"/>
              </a:tblGrid>
              <a:tr h="24190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smtClean="0">
                          <a:solidFill>
                            <a:schemeClr val="tx1"/>
                          </a:solidFill>
                        </a:rPr>
                        <a:t>参加企業</a:t>
                      </a:r>
                      <a:endParaRPr kumimoji="1" lang="en-US" altLang="ja-JP" sz="1200" dirty="0" smtClean="0">
                        <a:solidFill>
                          <a:schemeClr val="tx1"/>
                        </a:solidFill>
                      </a:endParaRPr>
                    </a:p>
                    <a:p>
                      <a:pPr algn="ctr"/>
                      <a:r>
                        <a:rPr kumimoji="1" lang="ja-JP" altLang="en-US" sz="1200" b="0" dirty="0" smtClean="0">
                          <a:solidFill>
                            <a:schemeClr val="tx1"/>
                          </a:solidFill>
                          <a:latin typeface="Meiryo UI" pitchFamily="50" charset="-128"/>
                          <a:ea typeface="Meiryo UI" pitchFamily="50" charset="-128"/>
                          <a:cs typeface="Meiryo UI" pitchFamily="50" charset="-128"/>
                        </a:rPr>
                        <a:t>（参加順）</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再エネ</a:t>
                      </a:r>
                      <a:r>
                        <a:rPr kumimoji="1" lang="en-US" altLang="ja-JP" sz="1200" dirty="0">
                          <a:solidFill>
                            <a:schemeClr val="tx1"/>
                          </a:solidFill>
                        </a:rPr>
                        <a:t>100%</a:t>
                      </a:r>
                    </a:p>
                    <a:p>
                      <a:pPr algn="ctr"/>
                      <a:r>
                        <a:rPr kumimoji="1" lang="ja-JP" altLang="en-US" sz="1200" dirty="0">
                          <a:solidFill>
                            <a:schemeClr val="tx1"/>
                          </a:solidFill>
                        </a:rPr>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smtClean="0">
                          <a:solidFill>
                            <a:schemeClr val="tx1"/>
                          </a:solidFill>
                          <a:latin typeface="+mn-lt"/>
                          <a:ea typeface="+mn-ea"/>
                          <a:cs typeface="+mn-cs"/>
                        </a:rPr>
                        <a:t>出所</a:t>
                      </a:r>
                      <a:endParaRPr kumimoji="1" lang="ja-JP" altLang="en-US"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4190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2019</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2018</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ソニー</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solidFill>
                            <a:schemeClr val="tx1"/>
                          </a:solidFill>
                        </a:rPr>
                        <a:t>事業所の電力を</a:t>
                      </a:r>
                      <a:r>
                        <a:rPr lang="en-US" altLang="ja-JP" sz="1200" dirty="0" smtClean="0">
                          <a:solidFill>
                            <a:schemeClr val="tx1"/>
                          </a:solidFill>
                        </a:rPr>
                        <a:t>100%</a:t>
                      </a:r>
                      <a:r>
                        <a:rPr lang="ja-JP" altLang="en-US" sz="1200" dirty="0" smtClean="0">
                          <a:solidFill>
                            <a:schemeClr val="tx1"/>
                          </a:solidFill>
                        </a:rPr>
                        <a:t>再エネ化した欧州に加え、北米や中国での再エネ導入拡大、タイや日本などの製造事業所での太陽光パネルの設置推進、自己託送制度を活用した事業拠点間再エネ電力融通　など</a:t>
                      </a:r>
                      <a:endParaRPr lang="ja-JP" altLang="en-US" sz="1200"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solidFill>
                            <a:schemeClr val="tx1"/>
                          </a:solidFill>
                        </a:rPr>
                        <a:t>ソニーニュースリリース</a:t>
                      </a:r>
                      <a:r>
                        <a:rPr lang="en-US" altLang="ja-JP" sz="700" b="1" dirty="0" smtClean="0">
                          <a:solidFill>
                            <a:schemeClr val="tx1"/>
                          </a:solidFill>
                        </a:rPr>
                        <a:t>2018</a:t>
                      </a:r>
                      <a:r>
                        <a:rPr lang="ja-JP" altLang="en-US" sz="700" b="1" dirty="0" smtClean="0">
                          <a:solidFill>
                            <a:schemeClr val="tx1"/>
                          </a:solidFill>
                        </a:rPr>
                        <a:t>年</a:t>
                      </a:r>
                      <a:r>
                        <a:rPr lang="en-US" altLang="ja-JP" sz="700" b="1" dirty="0" smtClean="0">
                          <a:solidFill>
                            <a:schemeClr val="tx1"/>
                          </a:solidFill>
                        </a:rPr>
                        <a:t>9</a:t>
                      </a:r>
                      <a:r>
                        <a:rPr lang="ja-JP" altLang="en-US" sz="700" b="1" dirty="0" smtClean="0">
                          <a:solidFill>
                            <a:schemeClr val="tx1"/>
                          </a:solidFill>
                        </a:rPr>
                        <a:t>月</a:t>
                      </a:r>
                      <a:r>
                        <a:rPr lang="en-US" altLang="ja-JP" sz="700" b="1" dirty="0" smtClean="0">
                          <a:solidFill>
                            <a:schemeClr val="tx1"/>
                          </a:solidFill>
                        </a:rPr>
                        <a:t>10</a:t>
                      </a:r>
                      <a:r>
                        <a:rPr lang="ja-JP" altLang="en-US" sz="700" b="1" dirty="0" smtClean="0">
                          <a:solidFill>
                            <a:schemeClr val="tx1"/>
                          </a:solidFill>
                        </a:rPr>
                        <a:t>日</a:t>
                      </a:r>
                      <a:endParaRPr lang="en-US" altLang="ja-JP" sz="700" b="1" dirty="0" smtClean="0">
                        <a:solidFill>
                          <a:schemeClr val="tx1"/>
                        </a:solidFill>
                      </a:endParaRPr>
                    </a:p>
                    <a:p>
                      <a:r>
                        <a:rPr lang="en-US" altLang="ja-JP" sz="700" b="1" dirty="0" smtClean="0">
                          <a:solidFill>
                            <a:schemeClr val="tx1"/>
                          </a:solidFill>
                        </a:rPr>
                        <a:t>https://www.sony.co.jp/SonyInfo/News/Press/201809/18-0910/</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芙蓉総合リース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smtClean="0">
                          <a:solidFill>
                            <a:schemeClr val="tx1"/>
                          </a:solidFill>
                          <a:latin typeface="+mn-lt"/>
                          <a:ea typeface="+mn-ea"/>
                          <a:cs typeface="+mn-cs"/>
                        </a:rPr>
                        <a:t>2050</a:t>
                      </a:r>
                      <a:r>
                        <a:rPr kumimoji="1" lang="ja-JP" altLang="en-US" sz="1200" kern="1200" dirty="0" smtClean="0">
                          <a:solidFill>
                            <a:schemeClr val="tx1"/>
                          </a:solidFill>
                          <a:latin typeface="+mn-lt"/>
                          <a:ea typeface="+mn-ea"/>
                          <a:cs typeface="+mn-cs"/>
                        </a:rPr>
                        <a:t>年までに事業活動による電力の</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％再エネ化を目指すとともに、再エネの普及拡大や地域社会貢献への取組</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smtClean="0">
                          <a:solidFill>
                            <a:schemeClr val="tx1"/>
                          </a:solidFill>
                          <a:latin typeface="+mn-lt"/>
                          <a:ea typeface="+mn-ea"/>
                          <a:cs typeface="+mn-cs"/>
                        </a:rPr>
                        <a:t>芙蓉総合リースニュースリリース</a:t>
                      </a:r>
                      <a:r>
                        <a:rPr kumimoji="1" lang="en-US" altLang="ja-JP" sz="700" b="1" kern="1200" dirty="0" smtClean="0">
                          <a:solidFill>
                            <a:schemeClr val="tx1"/>
                          </a:solidFill>
                          <a:latin typeface="+mn-lt"/>
                          <a:ea typeface="+mn-ea"/>
                          <a:cs typeface="+mn-cs"/>
                        </a:rPr>
                        <a:t>2018</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9</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26</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https://ssl4.eir-parts.net/doc/8424/tdnet/1631537/00.pdf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コープさっぽろ</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41%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smtClean="0">
                          <a:solidFill>
                            <a:schemeClr val="tx1"/>
                          </a:solidFill>
                          <a:latin typeface="+mn-lt"/>
                          <a:ea typeface="+mn-ea"/>
                          <a:cs typeface="+mn-cs"/>
                        </a:rPr>
                        <a:t>2040</a:t>
                      </a:r>
                      <a:r>
                        <a:rPr kumimoji="1" lang="ja-JP" altLang="en-US" sz="1200" kern="1200" dirty="0" smtClean="0">
                          <a:solidFill>
                            <a:schemeClr val="tx1"/>
                          </a:solidFill>
                          <a:latin typeface="+mn-lt"/>
                          <a:ea typeface="+mn-ea"/>
                          <a:cs typeface="+mn-cs"/>
                        </a:rPr>
                        <a:t>年までに事業活動による電力の</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％再エネ化を目指すとともに、持続可能な地域づくりに貢献への取組</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コープ</a:t>
                      </a:r>
                      <a:r>
                        <a:rPr kumimoji="1" lang="ja-JP" altLang="en-US" sz="700" b="1" kern="1200" dirty="0" err="1" smtClean="0">
                          <a:solidFill>
                            <a:schemeClr val="tx1"/>
                          </a:solidFill>
                          <a:latin typeface="+mn-lt"/>
                          <a:ea typeface="+mn-ea"/>
                          <a:cs typeface="+mn-cs"/>
                        </a:rPr>
                        <a:t>さっぽ</a:t>
                      </a:r>
                      <a:r>
                        <a:rPr kumimoji="1" lang="ja-JP" altLang="en-US" sz="700" b="1" kern="1200" dirty="0" smtClean="0">
                          <a:solidFill>
                            <a:schemeClr val="tx1"/>
                          </a:solidFill>
                          <a:latin typeface="+mn-lt"/>
                          <a:ea typeface="+mn-ea"/>
                          <a:cs typeface="+mn-cs"/>
                        </a:rPr>
                        <a:t>ろからのお知らせ </a:t>
                      </a:r>
                      <a:r>
                        <a:rPr kumimoji="1" lang="en-US" altLang="ja-JP" sz="700" b="1" kern="1200" dirty="0" smtClean="0">
                          <a:solidFill>
                            <a:schemeClr val="tx1"/>
                          </a:solidFill>
                          <a:latin typeface="+mn-lt"/>
                          <a:ea typeface="+mn-ea"/>
                          <a:cs typeface="+mn-cs"/>
                        </a:rPr>
                        <a:t>2018</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10</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19</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https://www.sapporo.coop/corporate/content/?id=328</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戸田建設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証書を利用した再エネ利用率の向上とともに、出資先メガソーラーの</a:t>
                      </a:r>
                      <a:r>
                        <a:rPr kumimoji="1" lang="en-US" altLang="ja-JP" sz="1200" kern="1200" dirty="0" smtClean="0">
                          <a:solidFill>
                            <a:schemeClr val="tx1"/>
                          </a:solidFill>
                          <a:latin typeface="+mn-lt"/>
                          <a:ea typeface="+mn-ea"/>
                          <a:cs typeface="+mn-cs"/>
                        </a:rPr>
                        <a:t>FIT</a:t>
                      </a:r>
                      <a:r>
                        <a:rPr kumimoji="1" lang="ja-JP" altLang="en-US" sz="1200" kern="1200" dirty="0" smtClean="0">
                          <a:solidFill>
                            <a:schemeClr val="tx1"/>
                          </a:solidFill>
                          <a:latin typeface="+mn-lt"/>
                          <a:ea typeface="+mn-ea"/>
                          <a:cs typeface="+mn-cs"/>
                        </a:rPr>
                        <a:t>終了後電力や、浮体式洋上風力発電からの電力の自社消費を検討</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戸田建設新着情報 </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18</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https://www.toda.co.jp/news/2019/20190118.html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コニカミノルタ</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グローバルで再エネの利用拡大に向けた取組を強化</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en-US" sz="1200" kern="1200" dirty="0" smtClean="0">
                          <a:solidFill>
                            <a:schemeClr val="tx1"/>
                          </a:solidFill>
                          <a:latin typeface="+mn-lt"/>
                          <a:ea typeface="+mn-ea"/>
                          <a:cs typeface="+mn-cs"/>
                        </a:rPr>
                        <a:t>海外の生産拠点を手始めに、各地域に応じた最適な手段を検討し、再エネ由来の電力調達を拡大</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コニカミノルタ　トピックス　</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2</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12</a:t>
                      </a:r>
                      <a:r>
                        <a:rPr kumimoji="1" lang="ja-JP" altLang="en-US" sz="700" b="1" kern="1200" dirty="0" smtClean="0">
                          <a:solidFill>
                            <a:schemeClr val="tx1"/>
                          </a:solidFill>
                          <a:latin typeface="+mn-lt"/>
                          <a:ea typeface="+mn-ea"/>
                          <a:cs typeface="+mn-cs"/>
                        </a:rPr>
                        <a:t>日</a:t>
                      </a:r>
                      <a:r>
                        <a:rPr kumimoji="1" lang="en-US" altLang="ja-JP" sz="700" b="1" kern="1200" dirty="0" smtClean="0">
                          <a:solidFill>
                            <a:schemeClr val="tx1"/>
                          </a:solidFill>
                          <a:latin typeface="+mn-lt"/>
                          <a:ea typeface="+mn-ea"/>
                          <a:cs typeface="+mn-cs"/>
                        </a:rPr>
                        <a:t/>
                      </a:r>
                      <a:br>
                        <a:rPr kumimoji="1" lang="en-US" altLang="ja-JP" sz="700" b="1" kern="1200" dirty="0" smtClean="0">
                          <a:solidFill>
                            <a:schemeClr val="tx1"/>
                          </a:solidFill>
                          <a:latin typeface="+mn-lt"/>
                          <a:ea typeface="+mn-ea"/>
                          <a:cs typeface="+mn-cs"/>
                        </a:rPr>
                      </a:br>
                      <a:r>
                        <a:rPr kumimoji="1" lang="en-US" altLang="ja-JP" sz="700" b="1" kern="1200" dirty="0" smtClean="0">
                          <a:solidFill>
                            <a:schemeClr val="tx1"/>
                          </a:solidFill>
                          <a:latin typeface="+mn-lt"/>
                          <a:ea typeface="+mn-ea"/>
                          <a:cs typeface="+mn-cs"/>
                        </a:rPr>
                        <a:t>https://www.konicaminolta.com/jp-ja/newsroom/topics/2019/0212-01-01.html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大東建託</a:t>
                      </a:r>
                      <a:endParaRPr kumimoji="1" lang="ja-JP" altLang="en-US"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smtClean="0">
                          <a:solidFill>
                            <a:schemeClr val="tx1"/>
                          </a:solidFill>
                          <a:latin typeface="+mn-ea"/>
                          <a:ea typeface="+mn-ea"/>
                          <a:cs typeface="+mn-cs"/>
                        </a:rPr>
                        <a:t>2040</a:t>
                      </a:r>
                      <a:r>
                        <a:rPr kumimoji="1" lang="ja-JP" altLang="en-US" sz="1200" kern="1200" dirty="0" smtClean="0">
                          <a:solidFill>
                            <a:schemeClr val="tx1"/>
                          </a:solidFill>
                          <a:latin typeface="+mn-ea"/>
                          <a:ea typeface="+mn-ea"/>
                          <a:cs typeface="+mn-cs"/>
                        </a:rPr>
                        <a:t>年</a:t>
                      </a:r>
                      <a:endParaRPr kumimoji="1" lang="en-US" altLang="ja-JP" sz="1200" kern="1200" dirty="0" smtClean="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自社が管理する約</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万</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千棟の賃貸住宅に設置してある太陽光発電設備を</a:t>
                      </a:r>
                      <a:r>
                        <a:rPr kumimoji="1" lang="en-US" altLang="ja-JP" sz="1200" kern="1200" dirty="0" smtClean="0">
                          <a:solidFill>
                            <a:schemeClr val="tx1"/>
                          </a:solidFill>
                          <a:latin typeface="+mn-lt"/>
                          <a:ea typeface="+mn-ea"/>
                          <a:cs typeface="+mn-cs"/>
                        </a:rPr>
                        <a:t>FIT</a:t>
                      </a:r>
                      <a:r>
                        <a:rPr kumimoji="1" lang="ja-JP" altLang="en-US" sz="1200" kern="1200" dirty="0" smtClean="0">
                          <a:solidFill>
                            <a:schemeClr val="tx1"/>
                          </a:solidFill>
                          <a:latin typeface="+mn-lt"/>
                          <a:ea typeface="+mn-ea"/>
                          <a:cs typeface="+mn-cs"/>
                        </a:rPr>
                        <a:t>制度終了後、自家消費へ切替え</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大東建託</a:t>
                      </a:r>
                      <a:r>
                        <a:rPr kumimoji="1" lang="ja-JP" altLang="en-US" sz="700" b="1" kern="1200" baseline="0" dirty="0" smtClean="0">
                          <a:solidFill>
                            <a:schemeClr val="tx1"/>
                          </a:solidFill>
                          <a:latin typeface="+mn-lt"/>
                          <a:ea typeface="+mn-ea"/>
                          <a:cs typeface="+mn-cs"/>
                        </a:rPr>
                        <a:t>　</a:t>
                      </a:r>
                      <a:r>
                        <a:rPr kumimoji="1" lang="en-US" altLang="ja-JP" sz="700" b="1" kern="1200" dirty="0" smtClean="0">
                          <a:solidFill>
                            <a:schemeClr val="tx1"/>
                          </a:solidFill>
                          <a:latin typeface="+mn-lt"/>
                          <a:ea typeface="+mn-ea"/>
                          <a:cs typeface="+mn-cs"/>
                        </a:rPr>
                        <a:t>NEWS</a:t>
                      </a:r>
                      <a:r>
                        <a:rPr kumimoji="1" lang="ja-JP" altLang="en-US" sz="700" b="1" kern="1200" dirty="0" smtClean="0">
                          <a:solidFill>
                            <a:schemeClr val="tx1"/>
                          </a:solidFill>
                          <a:latin typeface="+mn-lt"/>
                          <a:ea typeface="+mn-ea"/>
                          <a:cs typeface="+mn-cs"/>
                        </a:rPr>
                        <a:t> </a:t>
                      </a:r>
                      <a:r>
                        <a:rPr kumimoji="1" lang="en-US" altLang="ja-JP" sz="700" b="1" kern="1200" dirty="0" smtClean="0">
                          <a:solidFill>
                            <a:schemeClr val="tx1"/>
                          </a:solidFill>
                          <a:latin typeface="+mn-lt"/>
                          <a:ea typeface="+mn-ea"/>
                          <a:cs typeface="+mn-cs"/>
                        </a:rPr>
                        <a:t>RELEASE</a:t>
                      </a:r>
                      <a:r>
                        <a:rPr kumimoji="1" lang="ja-JP" altLang="en-US" sz="700" b="1" kern="1200" dirty="0" smtClean="0">
                          <a:solidFill>
                            <a:schemeClr val="tx1"/>
                          </a:solidFill>
                          <a:latin typeface="+mn-lt"/>
                          <a:ea typeface="+mn-ea"/>
                          <a:cs typeface="+mn-cs"/>
                        </a:rPr>
                        <a:t>　</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2</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14</a:t>
                      </a:r>
                      <a:r>
                        <a:rPr kumimoji="1" lang="ja-JP" altLang="en-US" sz="700" b="1" kern="1200" dirty="0" smtClean="0">
                          <a:solidFill>
                            <a:schemeClr val="tx1"/>
                          </a:solidFill>
                          <a:latin typeface="+mn-lt"/>
                          <a:ea typeface="+mn-ea"/>
                          <a:cs typeface="+mn-cs"/>
                        </a:rPr>
                        <a:t>日</a:t>
                      </a:r>
                      <a:r>
                        <a:rPr kumimoji="1" lang="en-US" altLang="ja-JP" sz="700" b="1" kern="1200" dirty="0" smtClean="0">
                          <a:solidFill>
                            <a:schemeClr val="tx1"/>
                          </a:solidFill>
                          <a:latin typeface="+mn-lt"/>
                          <a:ea typeface="+mn-ea"/>
                          <a:cs typeface="+mn-cs"/>
                        </a:rPr>
                        <a:t/>
                      </a:r>
                      <a:br>
                        <a:rPr kumimoji="1" lang="en-US" altLang="ja-JP" sz="700" b="1" kern="1200" dirty="0" smtClean="0">
                          <a:solidFill>
                            <a:schemeClr val="tx1"/>
                          </a:solidFill>
                          <a:latin typeface="+mn-lt"/>
                          <a:ea typeface="+mn-ea"/>
                          <a:cs typeface="+mn-cs"/>
                        </a:rPr>
                      </a:br>
                      <a:r>
                        <a:rPr kumimoji="1" lang="en-US" altLang="ja-JP" sz="700" b="1" kern="1200" dirty="0" smtClean="0">
                          <a:solidFill>
                            <a:schemeClr val="tx1"/>
                          </a:solidFill>
                          <a:latin typeface="+mn-lt"/>
                          <a:ea typeface="+mn-ea"/>
                          <a:cs typeface="+mn-cs"/>
                        </a:rPr>
                        <a:t>http://www.kentaku.co.jp/corporate/pr/info/2019/aqehc4000000akot-att/re100_0214.pdf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smtClean="0">
                          <a:solidFill>
                            <a:schemeClr val="tx1"/>
                          </a:solidFill>
                          <a:latin typeface="+mn-lt"/>
                          <a:ea typeface="+mn-ea"/>
                          <a:cs typeface="+mn-cs"/>
                        </a:rPr>
                        <a:t>野村総合研究所</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smtClean="0">
                          <a:solidFill>
                            <a:schemeClr val="tx1"/>
                          </a:solidFill>
                          <a:latin typeface="+mn-ea"/>
                          <a:ea typeface="+mn-ea"/>
                          <a:cs typeface="+mn-cs"/>
                        </a:rPr>
                        <a:t>2050</a:t>
                      </a:r>
                      <a:r>
                        <a:rPr kumimoji="1" lang="ja-JP" altLang="en-US" sz="1200" kern="1200" dirty="0" smtClean="0">
                          <a:solidFill>
                            <a:schemeClr val="tx1"/>
                          </a:solidFill>
                          <a:latin typeface="+mn-ea"/>
                          <a:ea typeface="+mn-ea"/>
                          <a:cs typeface="+mn-cs"/>
                        </a:rPr>
                        <a:t>年</a:t>
                      </a:r>
                      <a:endParaRPr kumimoji="1" lang="en-US" altLang="ja-JP" sz="1200" kern="1200" dirty="0" smtClean="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膨大なエネルギーを消費するデータセンターをはじめ国内外の拠点において、各地域に応じた最適な再生エネルギー調達手段を検討し、再生エネルギーの利用を拡大</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smtClean="0">
                          <a:solidFill>
                            <a:schemeClr val="tx1"/>
                          </a:solidFill>
                          <a:latin typeface="+mn-lt"/>
                          <a:ea typeface="+mn-ea"/>
                          <a:cs typeface="+mn-cs"/>
                        </a:rPr>
                        <a:t>野村総合研究所　お知らせ　</a:t>
                      </a:r>
                      <a:r>
                        <a:rPr kumimoji="1" lang="en-US" altLang="ja-JP" sz="700" b="1" u="none" kern="1200" dirty="0" smtClean="0">
                          <a:solidFill>
                            <a:schemeClr val="tx1"/>
                          </a:solidFill>
                          <a:latin typeface="+mn-lt"/>
                          <a:ea typeface="+mn-ea"/>
                          <a:cs typeface="+mn-cs"/>
                        </a:rPr>
                        <a:t>2019</a:t>
                      </a:r>
                      <a:r>
                        <a:rPr kumimoji="1" lang="ja-JP" altLang="en-US" sz="700" b="1" u="none" kern="1200" dirty="0" smtClean="0">
                          <a:solidFill>
                            <a:schemeClr val="tx1"/>
                          </a:solidFill>
                          <a:latin typeface="+mn-lt"/>
                          <a:ea typeface="+mn-ea"/>
                          <a:cs typeface="+mn-cs"/>
                        </a:rPr>
                        <a:t>年</a:t>
                      </a:r>
                      <a:r>
                        <a:rPr kumimoji="1" lang="en-US" altLang="ja-JP" sz="700" b="1" u="none" kern="1200" dirty="0" smtClean="0">
                          <a:solidFill>
                            <a:schemeClr val="tx1"/>
                          </a:solidFill>
                          <a:latin typeface="+mn-lt"/>
                          <a:ea typeface="+mn-ea"/>
                          <a:cs typeface="+mn-cs"/>
                        </a:rPr>
                        <a:t>2</a:t>
                      </a:r>
                      <a:r>
                        <a:rPr kumimoji="1" lang="ja-JP" altLang="en-US" sz="700" b="1" u="none" kern="1200" dirty="0" smtClean="0">
                          <a:solidFill>
                            <a:schemeClr val="tx1"/>
                          </a:solidFill>
                          <a:latin typeface="+mn-lt"/>
                          <a:ea typeface="+mn-ea"/>
                          <a:cs typeface="+mn-cs"/>
                        </a:rPr>
                        <a:t>月</a:t>
                      </a:r>
                      <a:r>
                        <a:rPr kumimoji="1" lang="en-US" altLang="ja-JP" sz="700" b="1" u="none" kern="1200" dirty="0" smtClean="0">
                          <a:solidFill>
                            <a:schemeClr val="tx1"/>
                          </a:solidFill>
                          <a:latin typeface="+mn-lt"/>
                          <a:ea typeface="+mn-ea"/>
                          <a:cs typeface="+mn-cs"/>
                        </a:rPr>
                        <a:t>21</a:t>
                      </a:r>
                      <a:r>
                        <a:rPr kumimoji="1" lang="ja-JP" altLang="en-US" sz="700" b="1" u="none" kern="1200" dirty="0" smtClean="0">
                          <a:solidFill>
                            <a:schemeClr val="tx1"/>
                          </a:solidFill>
                          <a:latin typeface="+mn-lt"/>
                          <a:ea typeface="+mn-ea"/>
                          <a:cs typeface="+mn-cs"/>
                        </a:rPr>
                        <a:t>日</a:t>
                      </a:r>
                      <a:endParaRPr kumimoji="1" lang="en-US" altLang="ja-JP" sz="700" b="1" u="none" kern="1200" dirty="0" smtClean="0">
                        <a:solidFill>
                          <a:schemeClr val="tx1"/>
                        </a:solidFill>
                        <a:latin typeface="+mn-lt"/>
                        <a:ea typeface="+mn-ea"/>
                        <a:cs typeface="+mn-cs"/>
                      </a:endParaRPr>
                    </a:p>
                    <a:p>
                      <a:pPr marL="0" algn="l" defTabSz="914400" rtl="0" eaLnBrk="1" latinLnBrk="0" hangingPunct="1"/>
                      <a:r>
                        <a:rPr kumimoji="1" lang="en-US" altLang="ja-JP" sz="700" b="1" u="none" kern="1200" dirty="0" smtClean="0">
                          <a:solidFill>
                            <a:schemeClr val="tx1"/>
                          </a:solidFill>
                          <a:latin typeface="+mn-lt"/>
                          <a:ea typeface="+mn-ea"/>
                          <a:cs typeface="+mn-cs"/>
                        </a:rPr>
                        <a:t>https://www.nri.com/-/media/Corporate/jp/Files/PDF/news/info/cc/2019/190221_1.pdf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smtClean="0">
                          <a:solidFill>
                            <a:schemeClr val="tx1"/>
                          </a:solidFill>
                          <a:latin typeface="+mn-lt"/>
                          <a:ea typeface="+mn-ea"/>
                          <a:cs typeface="+mn-cs"/>
                        </a:rPr>
                        <a:t>東急不動産</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smtClean="0">
                          <a:solidFill>
                            <a:schemeClr val="tx1"/>
                          </a:solidFill>
                          <a:latin typeface="+mn-ea"/>
                          <a:ea typeface="+mn-ea"/>
                          <a:cs typeface="+mn-cs"/>
                        </a:rPr>
                        <a:t>2050</a:t>
                      </a:r>
                      <a:r>
                        <a:rPr kumimoji="1" lang="ja-JP" altLang="en-US" sz="1200" kern="1200" dirty="0" smtClean="0">
                          <a:solidFill>
                            <a:schemeClr val="tx1"/>
                          </a:solidFill>
                          <a:latin typeface="+mn-ea"/>
                          <a:ea typeface="+mn-ea"/>
                          <a:cs typeface="+mn-cs"/>
                        </a:rPr>
                        <a:t>年</a:t>
                      </a:r>
                      <a:endParaRPr kumimoji="1" lang="en-US" altLang="ja-JP" sz="1200" kern="1200" dirty="0" smtClean="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smtClean="0">
                          <a:solidFill>
                            <a:schemeClr val="tx1"/>
                          </a:solidFill>
                          <a:latin typeface="+mn-lt"/>
                          <a:ea typeface="+mn-ea"/>
                          <a:cs typeface="+mn-cs"/>
                        </a:rPr>
                        <a:t>保有・運営する再エネ設備</a:t>
                      </a:r>
                      <a:r>
                        <a:rPr kumimoji="1" lang="en-US" altLang="ja-JP" sz="1200" b="0" kern="1200" dirty="0" smtClean="0">
                          <a:solidFill>
                            <a:schemeClr val="tx1"/>
                          </a:solidFill>
                          <a:latin typeface="+mn-lt"/>
                          <a:ea typeface="+mn-ea"/>
                          <a:cs typeface="+mn-cs"/>
                        </a:rPr>
                        <a:t>(2019</a:t>
                      </a:r>
                      <a:r>
                        <a:rPr kumimoji="1" lang="ja-JP" altLang="en-US" sz="1200" b="0" kern="1200" dirty="0" smtClean="0">
                          <a:solidFill>
                            <a:schemeClr val="tx1"/>
                          </a:solidFill>
                          <a:latin typeface="+mn-lt"/>
                          <a:ea typeface="+mn-ea"/>
                          <a:cs typeface="+mn-cs"/>
                        </a:rPr>
                        <a:t>年</a:t>
                      </a:r>
                      <a:r>
                        <a:rPr kumimoji="1" lang="en-US" altLang="ja-JP" sz="1200" b="0" kern="1200" dirty="0" smtClean="0">
                          <a:solidFill>
                            <a:schemeClr val="tx1"/>
                          </a:solidFill>
                          <a:latin typeface="+mn-lt"/>
                          <a:ea typeface="+mn-ea"/>
                          <a:cs typeface="+mn-cs"/>
                        </a:rPr>
                        <a:t>3</a:t>
                      </a:r>
                      <a:r>
                        <a:rPr kumimoji="1" lang="ja-JP" altLang="en-US" sz="1200" b="0" kern="1200" dirty="0" smtClean="0">
                          <a:solidFill>
                            <a:schemeClr val="tx1"/>
                          </a:solidFill>
                          <a:latin typeface="+mn-lt"/>
                          <a:ea typeface="+mn-ea"/>
                          <a:cs typeface="+mn-cs"/>
                        </a:rPr>
                        <a:t>月末時点で</a:t>
                      </a:r>
                      <a:r>
                        <a:rPr kumimoji="1" lang="en-US" altLang="ja-JP" sz="1200" b="0" kern="1200" dirty="0" smtClean="0">
                          <a:solidFill>
                            <a:schemeClr val="tx1"/>
                          </a:solidFill>
                          <a:latin typeface="+mn-lt"/>
                          <a:ea typeface="+mn-ea"/>
                          <a:cs typeface="+mn-cs"/>
                        </a:rPr>
                        <a:t>43</a:t>
                      </a:r>
                      <a:r>
                        <a:rPr kumimoji="1" lang="ja-JP" altLang="en-US" sz="1200" b="0" kern="1200" dirty="0" smtClean="0">
                          <a:solidFill>
                            <a:schemeClr val="tx1"/>
                          </a:solidFill>
                          <a:latin typeface="+mn-lt"/>
                          <a:ea typeface="+mn-ea"/>
                          <a:cs typeface="+mn-cs"/>
                        </a:rPr>
                        <a:t>か所・</a:t>
                      </a:r>
                      <a:r>
                        <a:rPr kumimoji="1" lang="en-US" altLang="ja-JP" sz="1200" b="0" kern="1200" dirty="0" smtClean="0">
                          <a:solidFill>
                            <a:schemeClr val="tx1"/>
                          </a:solidFill>
                          <a:latin typeface="+mn-lt"/>
                          <a:ea typeface="+mn-ea"/>
                          <a:cs typeface="+mn-cs"/>
                        </a:rPr>
                        <a:t>819MW ※</a:t>
                      </a:r>
                      <a:r>
                        <a:rPr kumimoji="1" lang="ja-JP" altLang="en-US" sz="1200" b="0" kern="1200" dirty="0" smtClean="0">
                          <a:solidFill>
                            <a:schemeClr val="tx1"/>
                          </a:solidFill>
                          <a:latin typeface="+mn-lt"/>
                          <a:ea typeface="+mn-ea"/>
                          <a:cs typeface="+mn-cs"/>
                        </a:rPr>
                        <a:t>開発中、共同事業含む総関与事業値</a:t>
                      </a:r>
                      <a:r>
                        <a:rPr kumimoji="1" lang="en-US" altLang="ja-JP" sz="1200" b="0" kern="1200" dirty="0" smtClean="0">
                          <a:solidFill>
                            <a:schemeClr val="tx1"/>
                          </a:solidFill>
                          <a:latin typeface="+mn-lt"/>
                          <a:ea typeface="+mn-ea"/>
                          <a:cs typeface="+mn-cs"/>
                        </a:rPr>
                        <a:t>)</a:t>
                      </a:r>
                      <a:r>
                        <a:rPr kumimoji="1" lang="ja-JP" altLang="en-US" sz="1200" b="0" kern="1200" dirty="0" smtClean="0">
                          <a:solidFill>
                            <a:schemeClr val="tx1"/>
                          </a:solidFill>
                          <a:latin typeface="+mn-lt"/>
                          <a:ea typeface="+mn-ea"/>
                          <a:cs typeface="+mn-cs"/>
                        </a:rPr>
                        <a:t>を将来的に自社利用</a:t>
                      </a:r>
                      <a:endParaRPr kumimoji="1" lang="en-US" altLang="ja-JP" sz="1200" b="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smtClean="0">
                          <a:solidFill>
                            <a:schemeClr val="tx1"/>
                          </a:solidFill>
                          <a:latin typeface="+mn-lt"/>
                          <a:ea typeface="+mn-ea"/>
                          <a:cs typeface="+mn-cs"/>
                        </a:rPr>
                        <a:t>東急不動産ホールディングス　ニュースリリース　</a:t>
                      </a:r>
                      <a:r>
                        <a:rPr kumimoji="1" lang="en-US" altLang="ja-JP" sz="700" b="1" u="none" kern="1200" dirty="0" smtClean="0">
                          <a:solidFill>
                            <a:schemeClr val="tx1"/>
                          </a:solidFill>
                          <a:latin typeface="+mn-lt"/>
                          <a:ea typeface="+mn-ea"/>
                          <a:cs typeface="+mn-cs"/>
                        </a:rPr>
                        <a:t>2019</a:t>
                      </a:r>
                      <a:r>
                        <a:rPr kumimoji="1" lang="ja-JP" altLang="en-US" sz="700" b="1" u="none" kern="1200" dirty="0" smtClean="0">
                          <a:solidFill>
                            <a:schemeClr val="tx1"/>
                          </a:solidFill>
                          <a:latin typeface="+mn-lt"/>
                          <a:ea typeface="+mn-ea"/>
                          <a:cs typeface="+mn-cs"/>
                        </a:rPr>
                        <a:t>年</a:t>
                      </a:r>
                      <a:r>
                        <a:rPr kumimoji="1" lang="en-US" altLang="ja-JP" sz="700" b="1" u="none" kern="1200" dirty="0" smtClean="0">
                          <a:solidFill>
                            <a:schemeClr val="tx1"/>
                          </a:solidFill>
                          <a:latin typeface="+mn-lt"/>
                          <a:ea typeface="+mn-ea"/>
                          <a:cs typeface="+mn-cs"/>
                        </a:rPr>
                        <a:t>4</a:t>
                      </a:r>
                      <a:r>
                        <a:rPr kumimoji="1" lang="ja-JP" altLang="en-US" sz="700" b="1" u="none" kern="1200" dirty="0" smtClean="0">
                          <a:solidFill>
                            <a:schemeClr val="tx1"/>
                          </a:solidFill>
                          <a:latin typeface="+mn-lt"/>
                          <a:ea typeface="+mn-ea"/>
                          <a:cs typeface="+mn-cs"/>
                        </a:rPr>
                        <a:t>月</a:t>
                      </a:r>
                      <a:r>
                        <a:rPr kumimoji="1" lang="en-US" altLang="ja-JP" sz="700" b="1" u="none" kern="1200" dirty="0" smtClean="0">
                          <a:solidFill>
                            <a:schemeClr val="tx1"/>
                          </a:solidFill>
                          <a:latin typeface="+mn-lt"/>
                          <a:ea typeface="+mn-ea"/>
                          <a:cs typeface="+mn-cs"/>
                        </a:rPr>
                        <a:t>12</a:t>
                      </a:r>
                      <a:r>
                        <a:rPr kumimoji="1" lang="ja-JP" altLang="en-US" sz="700" b="1" u="none" kern="1200" dirty="0" smtClean="0">
                          <a:solidFill>
                            <a:schemeClr val="tx1"/>
                          </a:solidFill>
                          <a:latin typeface="+mn-lt"/>
                          <a:ea typeface="+mn-ea"/>
                          <a:cs typeface="+mn-cs"/>
                        </a:rPr>
                        <a:t>日</a:t>
                      </a:r>
                      <a:endParaRPr kumimoji="1" lang="en-US" altLang="ja-JP" sz="700" b="1" u="none" kern="1200" dirty="0" smtClean="0">
                        <a:solidFill>
                          <a:schemeClr val="tx1"/>
                        </a:solidFill>
                        <a:latin typeface="+mn-lt"/>
                        <a:ea typeface="+mn-ea"/>
                        <a:cs typeface="+mn-cs"/>
                      </a:endParaRPr>
                    </a:p>
                    <a:p>
                      <a:pPr marL="0" algn="l" defTabSz="914400" rtl="0" eaLnBrk="1" latinLnBrk="0" hangingPunct="1"/>
                      <a:r>
                        <a:rPr kumimoji="1" lang="en-US" altLang="ja-JP" sz="700" b="1" u="none" kern="1200" dirty="0" smtClean="0">
                          <a:solidFill>
                            <a:schemeClr val="tx1"/>
                          </a:solidFill>
                          <a:latin typeface="+mn-lt"/>
                          <a:ea typeface="+mn-ea"/>
                          <a:cs typeface="+mn-cs"/>
                        </a:rPr>
                        <a:t>https://www.tokyu-fudosan-hd.co.jp/news/pdf/1873.pdf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smtClean="0">
                          <a:solidFill>
                            <a:schemeClr val="tx1"/>
                          </a:solidFill>
                          <a:latin typeface="+mn-lt"/>
                          <a:ea typeface="+mn-ea"/>
                          <a:cs typeface="+mn-cs"/>
                        </a:rPr>
                        <a:t>富士フイルム</a:t>
                      </a:r>
                      <a:r>
                        <a:rPr kumimoji="1" lang="en-US" altLang="ja-JP" sz="1100" kern="1200" dirty="0" smtClean="0">
                          <a:solidFill>
                            <a:schemeClr val="tx1"/>
                          </a:solidFill>
                          <a:latin typeface="+mn-lt"/>
                          <a:ea typeface="+mn-ea"/>
                          <a:cs typeface="+mn-cs"/>
                        </a:rPr>
                        <a:t/>
                      </a:r>
                      <a:br>
                        <a:rPr kumimoji="1" lang="en-US" altLang="ja-JP" sz="1100" kern="1200" dirty="0" smtClean="0">
                          <a:solidFill>
                            <a:schemeClr val="tx1"/>
                          </a:solidFill>
                          <a:latin typeface="+mn-lt"/>
                          <a:ea typeface="+mn-ea"/>
                          <a:cs typeface="+mn-cs"/>
                        </a:rPr>
                      </a:br>
                      <a:r>
                        <a:rPr kumimoji="1" lang="ja-JP" altLang="en-US" sz="1100" kern="1200" dirty="0" smtClean="0">
                          <a:solidFill>
                            <a:schemeClr val="tx1"/>
                          </a:solidFill>
                          <a:latin typeface="+mn-lt"/>
                          <a:ea typeface="+mn-ea"/>
                          <a:cs typeface="+mn-cs"/>
                        </a:rPr>
                        <a:t>ホールディングス</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smtClean="0">
                          <a:solidFill>
                            <a:schemeClr val="tx1"/>
                          </a:solidFill>
                          <a:latin typeface="+mn-ea"/>
                          <a:ea typeface="+mn-ea"/>
                          <a:cs typeface="+mn-cs"/>
                        </a:rPr>
                        <a:t>2050</a:t>
                      </a:r>
                      <a:r>
                        <a:rPr kumimoji="1" lang="ja-JP" altLang="en-US" sz="1200" kern="1200" dirty="0" smtClean="0">
                          <a:solidFill>
                            <a:schemeClr val="tx1"/>
                          </a:solidFill>
                          <a:latin typeface="+mn-ea"/>
                          <a:ea typeface="+mn-ea"/>
                          <a:cs typeface="+mn-cs"/>
                        </a:rPr>
                        <a:t>年</a:t>
                      </a:r>
                      <a:endParaRPr kumimoji="1" lang="en-US" altLang="ja-JP" sz="1200" kern="1200" dirty="0" smtClean="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smtClean="0">
                          <a:solidFill>
                            <a:schemeClr val="tx1"/>
                          </a:solidFill>
                          <a:latin typeface="+mn-lt"/>
                          <a:ea typeface="+mn-ea"/>
                          <a:cs typeface="+mn-cs"/>
                        </a:rPr>
                        <a:t>再生可能エネルギー由来電力の利用推進とコジェネレーション自家発電システムでの水素燃料などへの転換・導入</a:t>
                      </a:r>
                      <a:endParaRPr kumimoji="1" lang="en-US" altLang="ja-JP" sz="1200" b="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smtClean="0">
                          <a:solidFill>
                            <a:schemeClr val="tx1"/>
                          </a:solidFill>
                          <a:latin typeface="+mn-lt"/>
                          <a:ea typeface="+mn-ea"/>
                          <a:cs typeface="+mn-cs"/>
                        </a:rPr>
                        <a:t>富士フイルムホールディングス　ニュースリリース　</a:t>
                      </a:r>
                      <a:r>
                        <a:rPr kumimoji="1" lang="en-US" altLang="ja-JP" sz="700" b="1" u="none" kern="1200" dirty="0" smtClean="0">
                          <a:solidFill>
                            <a:schemeClr val="tx1"/>
                          </a:solidFill>
                          <a:latin typeface="+mn-lt"/>
                          <a:ea typeface="+mn-ea"/>
                          <a:cs typeface="+mn-cs"/>
                        </a:rPr>
                        <a:t>2019</a:t>
                      </a:r>
                      <a:r>
                        <a:rPr kumimoji="1" lang="ja-JP" altLang="en-US" sz="700" b="1" u="none" kern="1200" dirty="0" smtClean="0">
                          <a:solidFill>
                            <a:schemeClr val="tx1"/>
                          </a:solidFill>
                          <a:latin typeface="+mn-lt"/>
                          <a:ea typeface="+mn-ea"/>
                          <a:cs typeface="+mn-cs"/>
                        </a:rPr>
                        <a:t>年</a:t>
                      </a:r>
                      <a:r>
                        <a:rPr kumimoji="1" lang="en-US" altLang="ja-JP" sz="700" b="1" u="none" kern="1200" dirty="0" smtClean="0">
                          <a:solidFill>
                            <a:schemeClr val="tx1"/>
                          </a:solidFill>
                          <a:latin typeface="+mn-lt"/>
                          <a:ea typeface="+mn-ea"/>
                          <a:cs typeface="+mn-cs"/>
                        </a:rPr>
                        <a:t>4</a:t>
                      </a:r>
                      <a:r>
                        <a:rPr kumimoji="1" lang="ja-JP" altLang="en-US" sz="700" b="1" u="none" kern="1200" dirty="0" smtClean="0">
                          <a:solidFill>
                            <a:schemeClr val="tx1"/>
                          </a:solidFill>
                          <a:latin typeface="+mn-lt"/>
                          <a:ea typeface="+mn-ea"/>
                          <a:cs typeface="+mn-cs"/>
                        </a:rPr>
                        <a:t>月</a:t>
                      </a:r>
                      <a:r>
                        <a:rPr kumimoji="1" lang="en-US" altLang="ja-JP" sz="700" b="1" u="none" kern="1200" dirty="0" smtClean="0">
                          <a:solidFill>
                            <a:schemeClr val="tx1"/>
                          </a:solidFill>
                          <a:latin typeface="+mn-lt"/>
                          <a:ea typeface="+mn-ea"/>
                          <a:cs typeface="+mn-cs"/>
                        </a:rPr>
                        <a:t>25</a:t>
                      </a:r>
                      <a:r>
                        <a:rPr kumimoji="1" lang="ja-JP" altLang="en-US" sz="700" b="1" u="none" kern="1200" dirty="0" smtClean="0">
                          <a:solidFill>
                            <a:schemeClr val="tx1"/>
                          </a:solidFill>
                          <a:latin typeface="+mn-lt"/>
                          <a:ea typeface="+mn-ea"/>
                          <a:cs typeface="+mn-cs"/>
                        </a:rPr>
                        <a:t>日</a:t>
                      </a:r>
                    </a:p>
                    <a:p>
                      <a:pPr marL="0" algn="l" defTabSz="914400" rtl="0" eaLnBrk="1" latinLnBrk="0" hangingPunct="1"/>
                      <a:r>
                        <a:rPr kumimoji="1" lang="en-US" altLang="ja-JP" sz="700" b="1" u="none" kern="1200" dirty="0" smtClean="0">
                          <a:solidFill>
                            <a:schemeClr val="tx1"/>
                          </a:solidFill>
                          <a:latin typeface="+mn-lt"/>
                          <a:ea typeface="+mn-ea"/>
                          <a:cs typeface="+mn-cs"/>
                        </a:rPr>
                        <a:t>https://www.fujifilmholdings.com/ja/news/2019/0425_01_01.html</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smtClean="0">
                          <a:solidFill>
                            <a:schemeClr val="tx1"/>
                          </a:solidFill>
                          <a:latin typeface="+mn-lt"/>
                          <a:ea typeface="+mn-ea"/>
                          <a:cs typeface="+mn-cs"/>
                        </a:rPr>
                        <a:t>アセットマネジメント</a:t>
                      </a:r>
                      <a:r>
                        <a:rPr kumimoji="1" lang="en-US" altLang="ja-JP" sz="1100" kern="1200" dirty="0" smtClean="0">
                          <a:solidFill>
                            <a:schemeClr val="tx1"/>
                          </a:solidFill>
                          <a:latin typeface="+mn-lt"/>
                          <a:ea typeface="+mn-ea"/>
                          <a:cs typeface="+mn-cs"/>
                        </a:rPr>
                        <a:t>One</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smtClean="0">
                          <a:solidFill>
                            <a:schemeClr val="tx1"/>
                          </a:solidFill>
                          <a:latin typeface="+mn-ea"/>
                          <a:ea typeface="+mn-ea"/>
                          <a:cs typeface="+mn-cs"/>
                        </a:rPr>
                        <a:t>2050</a:t>
                      </a:r>
                      <a:r>
                        <a:rPr kumimoji="1" lang="ja-JP" altLang="en-US" sz="1200" kern="1200" dirty="0" smtClean="0">
                          <a:solidFill>
                            <a:schemeClr val="tx1"/>
                          </a:solidFill>
                          <a:latin typeface="+mn-ea"/>
                          <a:ea typeface="+mn-ea"/>
                          <a:cs typeface="+mn-cs"/>
                        </a:rPr>
                        <a:t>年</a:t>
                      </a:r>
                      <a:endParaRPr kumimoji="1" lang="en-US" altLang="ja-JP" sz="1200" kern="1200" dirty="0" smtClean="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b="0" kern="1200" dirty="0" smtClean="0">
                          <a:solidFill>
                            <a:schemeClr val="tx1"/>
                          </a:solidFill>
                          <a:latin typeface="+mn-lt"/>
                          <a:ea typeface="+mn-ea"/>
                          <a:cs typeface="+mn-cs"/>
                        </a:rPr>
                        <a:t>2050</a:t>
                      </a:r>
                      <a:r>
                        <a:rPr kumimoji="1" lang="ja-JP" altLang="en-US" sz="1200" b="0" kern="1200" dirty="0" smtClean="0">
                          <a:solidFill>
                            <a:schemeClr val="tx1"/>
                          </a:solidFill>
                          <a:latin typeface="+mn-lt"/>
                          <a:ea typeface="+mn-ea"/>
                          <a:cs typeface="+mn-cs"/>
                        </a:rPr>
                        <a:t>年までに自社の使用電力を全て再生可能エネルギー由来に切り替えることで、再生可能エネルギーの利用拡大を推進</a:t>
                      </a:r>
                      <a:endParaRPr kumimoji="1" lang="en-US" altLang="ja-JP" sz="1200" b="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smtClean="0">
                          <a:solidFill>
                            <a:schemeClr val="tx1"/>
                          </a:solidFill>
                          <a:latin typeface="+mn-lt"/>
                          <a:ea typeface="+mn-ea"/>
                          <a:cs typeface="+mn-cs"/>
                        </a:rPr>
                        <a:t>アセットマネジメント</a:t>
                      </a:r>
                      <a:r>
                        <a:rPr kumimoji="1" lang="en-US" altLang="ja-JP" sz="700" b="1" u="none" kern="1200" dirty="0" smtClean="0">
                          <a:solidFill>
                            <a:schemeClr val="tx1"/>
                          </a:solidFill>
                          <a:latin typeface="+mn-lt"/>
                          <a:ea typeface="+mn-ea"/>
                          <a:cs typeface="+mn-cs"/>
                        </a:rPr>
                        <a:t>One</a:t>
                      </a:r>
                      <a:r>
                        <a:rPr kumimoji="1" lang="ja-JP" altLang="en-US" sz="700" b="1" u="none" kern="1200" dirty="0" smtClean="0">
                          <a:solidFill>
                            <a:schemeClr val="tx1"/>
                          </a:solidFill>
                          <a:latin typeface="+mn-lt"/>
                          <a:ea typeface="+mn-ea"/>
                          <a:cs typeface="+mn-cs"/>
                        </a:rPr>
                        <a:t>　ニュースリリース　</a:t>
                      </a:r>
                      <a:r>
                        <a:rPr kumimoji="1" lang="en-US" altLang="ja-JP" sz="700" b="1" u="none" kern="1200" dirty="0" smtClean="0">
                          <a:solidFill>
                            <a:schemeClr val="tx1"/>
                          </a:solidFill>
                          <a:latin typeface="+mn-lt"/>
                          <a:ea typeface="+mn-ea"/>
                          <a:cs typeface="+mn-cs"/>
                        </a:rPr>
                        <a:t>2019</a:t>
                      </a:r>
                      <a:r>
                        <a:rPr kumimoji="1" lang="ja-JP" altLang="en-US" sz="700" b="1" u="none" kern="1200" dirty="0" smtClean="0">
                          <a:solidFill>
                            <a:schemeClr val="tx1"/>
                          </a:solidFill>
                          <a:latin typeface="+mn-lt"/>
                          <a:ea typeface="+mn-ea"/>
                          <a:cs typeface="+mn-cs"/>
                        </a:rPr>
                        <a:t>年</a:t>
                      </a:r>
                      <a:r>
                        <a:rPr kumimoji="1" lang="en-US" altLang="ja-JP" sz="700" b="1" u="none" kern="1200" dirty="0" smtClean="0">
                          <a:solidFill>
                            <a:schemeClr val="tx1"/>
                          </a:solidFill>
                          <a:latin typeface="+mn-lt"/>
                          <a:ea typeface="+mn-ea"/>
                          <a:cs typeface="+mn-cs"/>
                        </a:rPr>
                        <a:t>7</a:t>
                      </a:r>
                      <a:r>
                        <a:rPr kumimoji="1" lang="ja-JP" altLang="en-US" sz="700" b="1" u="none" kern="1200" dirty="0" smtClean="0">
                          <a:solidFill>
                            <a:schemeClr val="tx1"/>
                          </a:solidFill>
                          <a:latin typeface="+mn-lt"/>
                          <a:ea typeface="+mn-ea"/>
                          <a:cs typeface="+mn-cs"/>
                        </a:rPr>
                        <a:t>月</a:t>
                      </a:r>
                      <a:r>
                        <a:rPr kumimoji="1" lang="en-US" altLang="ja-JP" sz="700" b="1" u="none" kern="1200" dirty="0" smtClean="0">
                          <a:solidFill>
                            <a:schemeClr val="tx1"/>
                          </a:solidFill>
                          <a:latin typeface="+mn-lt"/>
                          <a:ea typeface="+mn-ea"/>
                          <a:cs typeface="+mn-cs"/>
                        </a:rPr>
                        <a:t>9</a:t>
                      </a:r>
                      <a:r>
                        <a:rPr kumimoji="1" lang="ja-JP" altLang="en-US" sz="700" b="1" u="none" kern="1200" dirty="0" smtClean="0">
                          <a:solidFill>
                            <a:schemeClr val="tx1"/>
                          </a:solidFill>
                          <a:latin typeface="+mn-lt"/>
                          <a:ea typeface="+mn-ea"/>
                          <a:cs typeface="+mn-cs"/>
                        </a:rPr>
                        <a:t>日　</a:t>
                      </a:r>
                      <a:r>
                        <a:rPr kumimoji="1" lang="en-US" altLang="ja-JP" sz="700" b="1" u="none" kern="1200" dirty="0" smtClean="0">
                          <a:solidFill>
                            <a:schemeClr val="tx1"/>
                          </a:solidFill>
                          <a:latin typeface="+mn-lt"/>
                          <a:ea typeface="+mn-ea"/>
                          <a:cs typeface="+mn-cs"/>
                        </a:rPr>
                        <a:t>http://www.am-one.co.jp/pdf/news/167/190709_AMOne_RE100_J.pdf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3963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に参加している日本企業の取組 </a:t>
            </a:r>
            <a:r>
              <a:rPr lang="en-US" altLang="ja-JP" dirty="0" smtClean="0"/>
              <a:t>3</a:t>
            </a:r>
            <a:r>
              <a:rPr kumimoji="1" lang="en-US" altLang="ja-JP" dirty="0" smtClean="0"/>
              <a:t>/5</a:t>
            </a:r>
            <a:endParaRPr kumimoji="1" lang="ja-JP" altLang="en-US" dirty="0"/>
          </a:p>
        </p:txBody>
      </p:sp>
      <p:sp>
        <p:nvSpPr>
          <p:cNvPr id="6" name="テキスト ボックス 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0"/>
          <p:cNvSpPr txBox="1">
            <a:spLocks noChangeArrowheads="1"/>
          </p:cNvSpPr>
          <p:nvPr/>
        </p:nvSpPr>
        <p:spPr bwMode="auto">
          <a:xfrm>
            <a:off x="349980" y="7272565"/>
            <a:ext cx="9166144" cy="24622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latin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ホームページ</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http://there100.org/</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RE100 Annual Progress and Insights Report 2020</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r>
              <a:rPr lang="ja-JP" altLang="en-US" sz="800" dirty="0">
                <a:solidFill>
                  <a:srgbClr val="000000"/>
                </a:solidFill>
                <a:latin typeface="Meiryo UI" pitchFamily="50" charset="-128"/>
                <a:ea typeface="Meiryo UI" pitchFamily="50" charset="-128"/>
                <a:cs typeface="Meiryo UI" pitchFamily="50" charset="-128"/>
              </a:rPr>
              <a:t>　</a:t>
            </a:r>
          </a:p>
        </p:txBody>
      </p:sp>
      <p:graphicFrame>
        <p:nvGraphicFramePr>
          <p:cNvPr id="8" name="表 7"/>
          <p:cNvGraphicFramePr>
            <a:graphicFrameLocks noGrp="1"/>
          </p:cNvGraphicFramePr>
          <p:nvPr>
            <p:extLst>
              <p:ext uri="{D42A27DB-BD31-4B8C-83A1-F6EECF244321}">
                <p14:modId xmlns:p14="http://schemas.microsoft.com/office/powerpoint/2010/main" val="789714245"/>
              </p:ext>
            </p:extLst>
          </p:nvPr>
        </p:nvGraphicFramePr>
        <p:xfrm>
          <a:off x="349980" y="1356268"/>
          <a:ext cx="9648824" cy="5882848"/>
        </p:xfrm>
        <a:graphic>
          <a:graphicData uri="http://schemas.openxmlformats.org/drawingml/2006/table">
            <a:tbl>
              <a:tblPr firstRow="1" bandRow="1"/>
              <a:tblGrid>
                <a:gridCol w="10799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6"/>
                    </a:ext>
                  </a:extLst>
                </a:gridCol>
                <a:gridCol w="4464496">
                  <a:extLst>
                    <a:ext uri="{9D8B030D-6E8A-4147-A177-3AD203B41FA5}">
                      <a16:colId xmlns:a16="http://schemas.microsoft.com/office/drawing/2014/main" xmlns="" val="20005"/>
                    </a:ext>
                  </a:extLst>
                </a:gridCol>
                <a:gridCol w="1728068"/>
              </a:tblGrid>
              <a:tr h="24190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smtClean="0">
                          <a:solidFill>
                            <a:schemeClr val="tx1"/>
                          </a:solidFill>
                        </a:rPr>
                        <a:t>参加企業</a:t>
                      </a:r>
                      <a:endParaRPr kumimoji="1" lang="en-US" altLang="ja-JP" sz="1200" dirty="0" smtClean="0">
                        <a:solidFill>
                          <a:schemeClr val="tx1"/>
                        </a:solidFill>
                      </a:endParaRPr>
                    </a:p>
                    <a:p>
                      <a:pPr algn="ctr"/>
                      <a:r>
                        <a:rPr kumimoji="1" lang="ja-JP" altLang="en-US" sz="1200" b="0" dirty="0" smtClean="0">
                          <a:solidFill>
                            <a:schemeClr val="tx1"/>
                          </a:solidFill>
                          <a:latin typeface="Meiryo UI" pitchFamily="50" charset="-128"/>
                          <a:ea typeface="Meiryo UI" pitchFamily="50" charset="-128"/>
                          <a:cs typeface="Meiryo UI" pitchFamily="50" charset="-128"/>
                        </a:rPr>
                        <a:t>（参加順）</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再エネ</a:t>
                      </a:r>
                      <a:r>
                        <a:rPr kumimoji="1" lang="en-US" altLang="ja-JP" sz="1200" dirty="0">
                          <a:solidFill>
                            <a:schemeClr val="tx1"/>
                          </a:solidFill>
                        </a:rPr>
                        <a:t>100%</a:t>
                      </a:r>
                    </a:p>
                    <a:p>
                      <a:pPr algn="ctr"/>
                      <a:r>
                        <a:rPr kumimoji="1" lang="ja-JP" altLang="en-US" sz="1200" dirty="0">
                          <a:solidFill>
                            <a:schemeClr val="tx1"/>
                          </a:solidFill>
                        </a:rPr>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smtClean="0">
                          <a:solidFill>
                            <a:schemeClr val="tx1"/>
                          </a:solidFill>
                          <a:latin typeface="+mn-lt"/>
                          <a:ea typeface="+mn-ea"/>
                          <a:cs typeface="+mn-cs"/>
                        </a:rPr>
                        <a:t>出所</a:t>
                      </a:r>
                      <a:endParaRPr kumimoji="1" lang="ja-JP" altLang="en-US"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4190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2019</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2018</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第一生命保険</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smtClean="0">
                          <a:solidFill>
                            <a:schemeClr val="tx1"/>
                          </a:solidFill>
                        </a:rPr>
                        <a:t>再生可能エネルギーの利用拡大促進</a:t>
                      </a:r>
                      <a:endParaRPr lang="en-US" altLang="ja-JP" sz="1200" dirty="0" smtClean="0">
                        <a:solidFill>
                          <a:schemeClr val="tx1"/>
                        </a:solidFill>
                      </a:endParaRPr>
                    </a:p>
                    <a:p>
                      <a:r>
                        <a:rPr lang="ja-JP" altLang="en-US" sz="1200" dirty="0" smtClean="0">
                          <a:solidFill>
                            <a:schemeClr val="tx1"/>
                          </a:solidFill>
                        </a:rPr>
                        <a:t>既に実施済みの取組として、日比谷本社電力を全て再エネに切替済み（東京電力のアクアプレミアムを導入）</a:t>
                      </a:r>
                      <a:endParaRPr lang="ja-JP" altLang="en-US" sz="1200"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smtClean="0">
                          <a:solidFill>
                            <a:schemeClr val="tx1"/>
                          </a:solidFill>
                        </a:rPr>
                        <a:t>第一生命ニュースリリース</a:t>
                      </a:r>
                      <a:r>
                        <a:rPr lang="en-US" altLang="ja-JP" sz="700" b="1" dirty="0" smtClean="0">
                          <a:solidFill>
                            <a:schemeClr val="tx1"/>
                          </a:solidFill>
                        </a:rPr>
                        <a:t>2019</a:t>
                      </a:r>
                      <a:r>
                        <a:rPr lang="ja-JP" altLang="en-US" sz="700" b="1" dirty="0" smtClean="0">
                          <a:solidFill>
                            <a:schemeClr val="tx1"/>
                          </a:solidFill>
                        </a:rPr>
                        <a:t>年</a:t>
                      </a:r>
                      <a:r>
                        <a:rPr lang="en-US" altLang="ja-JP" sz="700" b="1" dirty="0" smtClean="0">
                          <a:solidFill>
                            <a:schemeClr val="tx1"/>
                          </a:solidFill>
                        </a:rPr>
                        <a:t>8</a:t>
                      </a:r>
                      <a:r>
                        <a:rPr lang="ja-JP" altLang="en-US" sz="700" b="1" dirty="0" smtClean="0">
                          <a:solidFill>
                            <a:schemeClr val="tx1"/>
                          </a:solidFill>
                        </a:rPr>
                        <a:t>月</a:t>
                      </a:r>
                      <a:r>
                        <a:rPr lang="en-US" altLang="ja-JP" sz="700" b="1" dirty="0" smtClean="0">
                          <a:solidFill>
                            <a:schemeClr val="tx1"/>
                          </a:solidFill>
                        </a:rPr>
                        <a:t>29</a:t>
                      </a:r>
                      <a:r>
                        <a:rPr lang="ja-JP" altLang="en-US" sz="700" b="1" dirty="0" smtClean="0">
                          <a:solidFill>
                            <a:schemeClr val="tx1"/>
                          </a:solidFill>
                        </a:rPr>
                        <a:t>日</a:t>
                      </a:r>
                      <a:endParaRPr lang="en-US" altLang="ja-JP" sz="700" b="1" dirty="0" smtClean="0">
                        <a:solidFill>
                          <a:schemeClr val="tx1"/>
                        </a:solidFill>
                      </a:endParaRPr>
                    </a:p>
                    <a:p>
                      <a:r>
                        <a:rPr lang="en-US" altLang="ja-JP" sz="700" b="1" dirty="0" smtClean="0">
                          <a:solidFill>
                            <a:schemeClr val="tx1"/>
                          </a:solidFill>
                        </a:rPr>
                        <a:t>https://www.dai-ichi-life.co.jp/company/news/pdf/2019_035.pdf</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パナソニック</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再生可能エネルギーの利用拡大</a:t>
                      </a:r>
                      <a:endParaRPr kumimoji="1" lang="en-US" altLang="ja-JP" sz="1200" kern="1200" dirty="0" smtClean="0">
                        <a:solidFill>
                          <a:schemeClr val="tx1"/>
                        </a:solidFill>
                        <a:latin typeface="+mn-lt"/>
                        <a:ea typeface="+mn-ea"/>
                        <a:cs typeface="+mn-cs"/>
                      </a:endParaRPr>
                    </a:p>
                    <a:p>
                      <a:pPr marL="0" algn="l" defTabSz="914400" rtl="0" eaLnBrk="1" latinLnBrk="0" hangingPunct="1"/>
                      <a:r>
                        <a:rPr kumimoji="1" lang="ja-JP" altLang="en-US" sz="1200" kern="1200" dirty="0" smtClean="0">
                          <a:solidFill>
                            <a:schemeClr val="tx1"/>
                          </a:solidFill>
                          <a:latin typeface="+mn-lt"/>
                          <a:ea typeface="+mn-ea"/>
                          <a:cs typeface="+mn-cs"/>
                        </a:rPr>
                        <a:t>具体的には、自社拠点への再エネ発電設備の設置による再エネ導入や、再エネの外部調達強化、地域特性に応じた再エネの活用拡大の検討</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smtClean="0">
                          <a:solidFill>
                            <a:schemeClr val="tx1"/>
                          </a:solidFill>
                          <a:latin typeface="+mn-lt"/>
                          <a:ea typeface="+mn-ea"/>
                          <a:cs typeface="+mn-cs"/>
                        </a:rPr>
                        <a:t>パナソニックプレスリリース</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8</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30</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https://news.panasonic.com/jp/press/data/2019/08/jn190830-1/jn190830-1.html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旭化成ホームズ</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2038</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太陽光発電設備装置付きの販売済み住宅に対し、独自の電力供給サービスを通じて</a:t>
                      </a:r>
                      <a:r>
                        <a:rPr kumimoji="1" lang="en-US" altLang="ja-JP" sz="1200" kern="1200" dirty="0" smtClean="0">
                          <a:solidFill>
                            <a:schemeClr val="tx1"/>
                          </a:solidFill>
                          <a:latin typeface="+mn-lt"/>
                          <a:ea typeface="+mn-ea"/>
                          <a:cs typeface="+mn-cs"/>
                        </a:rPr>
                        <a:t>FIT</a:t>
                      </a:r>
                      <a:r>
                        <a:rPr kumimoji="1" lang="ja-JP" altLang="en-US" sz="1200" kern="1200" dirty="0" smtClean="0">
                          <a:solidFill>
                            <a:schemeClr val="tx1"/>
                          </a:solidFill>
                          <a:latin typeface="+mn-lt"/>
                          <a:ea typeface="+mn-ea"/>
                          <a:cs typeface="+mn-cs"/>
                        </a:rPr>
                        <a:t>切れ余剰電力を買取り、自社消費電力と代替</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旭化成ホームズニュースリリース</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9</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10</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https://www.asahi-kasei.co.jp/j-koho/press/20190910/index/</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高島屋</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フジクラ</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東急</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鉄道事業の再エネ化の取り組みとして、水力および地熱のみで発電した再エネ</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％による世田谷線の運航を</a:t>
                      </a:r>
                      <a:r>
                        <a:rPr kumimoji="1" lang="en-US" altLang="ja-JP" sz="1200" kern="1200" dirty="0" smtClean="0">
                          <a:solidFill>
                            <a:schemeClr val="tx1"/>
                          </a:solidFill>
                          <a:latin typeface="+mn-lt"/>
                          <a:ea typeface="+mn-ea"/>
                          <a:cs typeface="+mn-cs"/>
                        </a:rPr>
                        <a:t>2019</a:t>
                      </a:r>
                      <a:r>
                        <a:rPr kumimoji="1" lang="ja-JP" altLang="en-US" sz="1200"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月より開始</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東急ニュースリリース</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10</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25</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https://www.tokyu.co.jp/image/news/pdf/20191025-1.pdf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ヒューリック</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2025</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2020</a:t>
                      </a:r>
                      <a:r>
                        <a:rPr kumimoji="1" lang="ja-JP" altLang="en-US" sz="1200" kern="1200" dirty="0" smtClean="0">
                          <a:solidFill>
                            <a:schemeClr val="tx1"/>
                          </a:solidFill>
                          <a:latin typeface="+mn-lt"/>
                          <a:ea typeface="+mn-ea"/>
                          <a:cs typeface="+mn-cs"/>
                        </a:rPr>
                        <a:t>年に非</a:t>
                      </a:r>
                      <a:r>
                        <a:rPr kumimoji="1" lang="en-US" altLang="ja-JP" sz="1200" kern="1200" dirty="0" smtClean="0">
                          <a:solidFill>
                            <a:schemeClr val="tx1"/>
                          </a:solidFill>
                          <a:latin typeface="+mn-lt"/>
                          <a:ea typeface="+mn-ea"/>
                          <a:cs typeface="+mn-cs"/>
                        </a:rPr>
                        <a:t>FIT</a:t>
                      </a:r>
                      <a:r>
                        <a:rPr kumimoji="1" lang="ja-JP" altLang="en-US" sz="1200" kern="1200" dirty="0" smtClean="0">
                          <a:solidFill>
                            <a:schemeClr val="tx1"/>
                          </a:solidFill>
                          <a:latin typeface="+mn-lt"/>
                          <a:ea typeface="+mn-ea"/>
                          <a:cs typeface="+mn-cs"/>
                        </a:rPr>
                        <a:t>による</a:t>
                      </a:r>
                      <a:r>
                        <a:rPr kumimoji="1" lang="ja-JP" altLang="en-US" sz="1200" kern="1200" smtClean="0">
                          <a:solidFill>
                            <a:schemeClr val="tx1"/>
                          </a:solidFill>
                          <a:latin typeface="+mn-lt"/>
                          <a:ea typeface="+mn-ea"/>
                          <a:cs typeface="+mn-cs"/>
                        </a:rPr>
                        <a:t>自社保有太陽光発電設備の開発を開始し</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2021</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2022</a:t>
                      </a:r>
                      <a:r>
                        <a:rPr kumimoji="1" lang="ja-JP" altLang="en-US" sz="1200" kern="1200" dirty="0" smtClean="0">
                          <a:solidFill>
                            <a:schemeClr val="tx1"/>
                          </a:solidFill>
                          <a:latin typeface="+mn-lt"/>
                          <a:ea typeface="+mn-ea"/>
                          <a:cs typeface="+mn-cs"/>
                        </a:rPr>
                        <a:t>年に再エネ電力供給を開始</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ヒューリックニュースリリース</a:t>
                      </a:r>
                      <a:r>
                        <a:rPr kumimoji="1" lang="en-US" altLang="ja-JP" sz="700" b="1" kern="1200" dirty="0" smtClean="0">
                          <a:solidFill>
                            <a:schemeClr val="tx1"/>
                          </a:solidFill>
                          <a:latin typeface="+mn-lt"/>
                          <a:ea typeface="+mn-ea"/>
                          <a:cs typeface="+mn-cs"/>
                        </a:rPr>
                        <a:t>2019</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11</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15</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https://ssl4.eir-parts.net/doc/3003/announcement3/53900/00.pdf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smtClean="0">
                          <a:solidFill>
                            <a:schemeClr val="tx1"/>
                          </a:solidFill>
                          <a:latin typeface="Meiryo UI" pitchFamily="50" charset="-128"/>
                          <a:ea typeface="Meiryo UI" pitchFamily="50" charset="-128"/>
                          <a:cs typeface="Meiryo UI" pitchFamily="50" charset="-128"/>
                        </a:rPr>
                        <a:t>LIXIL</a:t>
                      </a:r>
                      <a:r>
                        <a:rPr kumimoji="1" lang="ja-JP" altLang="en-US" sz="1200" b="0" dirty="0" smtClean="0">
                          <a:solidFill>
                            <a:schemeClr val="tx1"/>
                          </a:solidFill>
                          <a:latin typeface="Meiryo UI" pitchFamily="50" charset="-128"/>
                          <a:ea typeface="Meiryo UI" pitchFamily="50" charset="-128"/>
                          <a:cs typeface="Meiryo UI" pitchFamily="50" charset="-128"/>
                        </a:rPr>
                        <a:t>グループ</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安藤・間</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楽天</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2025</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51</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三菱地所</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三井不動産</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17</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住友林業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16</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FIT</a:t>
                      </a:r>
                      <a:r>
                        <a:rPr kumimoji="1" lang="ja-JP" altLang="en-US" sz="1200" kern="1200" dirty="0" smtClean="0">
                          <a:solidFill>
                            <a:schemeClr val="tx1"/>
                          </a:solidFill>
                          <a:latin typeface="+mn-lt"/>
                          <a:ea typeface="+mn-ea"/>
                          <a:cs typeface="+mn-cs"/>
                        </a:rPr>
                        <a:t>の買取期間満期の住宅からの太陽光発電余剰電力買取と、電力供給の代理販売サービスによる自社拠点での利活用、また、発電事業における発電燃料の</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％再エネ化</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住友林業ニュースリリース</a:t>
                      </a:r>
                      <a:r>
                        <a:rPr kumimoji="1" lang="en-US" altLang="ja-JP" sz="700" b="1" kern="1200" dirty="0" smtClean="0">
                          <a:solidFill>
                            <a:schemeClr val="tx1"/>
                          </a:solidFill>
                          <a:latin typeface="+mn-lt"/>
                          <a:ea typeface="+mn-ea"/>
                          <a:cs typeface="+mn-cs"/>
                        </a:rPr>
                        <a:t>2020</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3</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31</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https://sfc.jp/information/news/2020/2020-03-31.html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79398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に参加している日本企業の取組 </a:t>
            </a:r>
            <a:r>
              <a:rPr lang="en-US" altLang="ja-JP" dirty="0"/>
              <a:t>4</a:t>
            </a:r>
            <a:r>
              <a:rPr kumimoji="1" lang="en-US" altLang="ja-JP" dirty="0" smtClean="0"/>
              <a:t>/5</a:t>
            </a:r>
            <a:endParaRPr kumimoji="1" lang="ja-JP" altLang="en-US" dirty="0"/>
          </a:p>
        </p:txBody>
      </p:sp>
      <p:sp>
        <p:nvSpPr>
          <p:cNvPr id="6" name="テキスト ボックス 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0"/>
          <p:cNvSpPr txBox="1">
            <a:spLocks noChangeArrowheads="1"/>
          </p:cNvSpPr>
          <p:nvPr/>
        </p:nvSpPr>
        <p:spPr bwMode="auto">
          <a:xfrm>
            <a:off x="349980" y="7272565"/>
            <a:ext cx="9166144" cy="24622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latin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ホームページ</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http://there100.org/</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RE100 Annual Progress and Insights Report 2020</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r>
              <a:rPr lang="ja-JP" altLang="en-US" sz="800" dirty="0">
                <a:solidFill>
                  <a:srgbClr val="000000"/>
                </a:solidFill>
                <a:latin typeface="Meiryo UI" pitchFamily="50" charset="-128"/>
                <a:ea typeface="Meiryo UI" pitchFamily="50" charset="-128"/>
                <a:cs typeface="Meiryo UI" pitchFamily="50" charset="-128"/>
              </a:rPr>
              <a:t>　</a:t>
            </a:r>
          </a:p>
        </p:txBody>
      </p:sp>
      <p:graphicFrame>
        <p:nvGraphicFramePr>
          <p:cNvPr id="7" name="表 6"/>
          <p:cNvGraphicFramePr>
            <a:graphicFrameLocks noGrp="1"/>
          </p:cNvGraphicFramePr>
          <p:nvPr>
            <p:extLst>
              <p:ext uri="{D42A27DB-BD31-4B8C-83A1-F6EECF244321}">
                <p14:modId xmlns:p14="http://schemas.microsoft.com/office/powerpoint/2010/main" val="1427412588"/>
              </p:ext>
            </p:extLst>
          </p:nvPr>
        </p:nvGraphicFramePr>
        <p:xfrm>
          <a:off x="349980" y="1356268"/>
          <a:ext cx="9648824" cy="5879120"/>
        </p:xfrm>
        <a:graphic>
          <a:graphicData uri="http://schemas.openxmlformats.org/drawingml/2006/table">
            <a:tbl>
              <a:tblPr firstRow="1" bandRow="1"/>
              <a:tblGrid>
                <a:gridCol w="10799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6"/>
                    </a:ext>
                  </a:extLst>
                </a:gridCol>
                <a:gridCol w="4464496">
                  <a:extLst>
                    <a:ext uri="{9D8B030D-6E8A-4147-A177-3AD203B41FA5}">
                      <a16:colId xmlns:a16="http://schemas.microsoft.com/office/drawing/2014/main" xmlns="" val="20005"/>
                    </a:ext>
                  </a:extLst>
                </a:gridCol>
                <a:gridCol w="1728068"/>
              </a:tblGrid>
              <a:tr h="24190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smtClean="0">
                          <a:solidFill>
                            <a:schemeClr val="tx1"/>
                          </a:solidFill>
                        </a:rPr>
                        <a:t>参加企業</a:t>
                      </a:r>
                      <a:endParaRPr kumimoji="1" lang="en-US" altLang="ja-JP" sz="1200" dirty="0" smtClean="0">
                        <a:solidFill>
                          <a:schemeClr val="tx1"/>
                        </a:solidFill>
                      </a:endParaRPr>
                    </a:p>
                    <a:p>
                      <a:pPr algn="ctr"/>
                      <a:r>
                        <a:rPr kumimoji="1" lang="ja-JP" altLang="en-US" sz="1200" b="0" dirty="0" smtClean="0">
                          <a:solidFill>
                            <a:schemeClr val="tx1"/>
                          </a:solidFill>
                          <a:latin typeface="Meiryo UI" pitchFamily="50" charset="-128"/>
                          <a:ea typeface="Meiryo UI" pitchFamily="50" charset="-128"/>
                          <a:cs typeface="Meiryo UI" pitchFamily="50" charset="-128"/>
                        </a:rPr>
                        <a:t>（参加順）</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再エネ</a:t>
                      </a:r>
                      <a:r>
                        <a:rPr kumimoji="1" lang="en-US" altLang="ja-JP" sz="1200" dirty="0">
                          <a:solidFill>
                            <a:schemeClr val="tx1"/>
                          </a:solidFill>
                        </a:rPr>
                        <a:t>100%</a:t>
                      </a:r>
                    </a:p>
                    <a:p>
                      <a:pPr algn="ctr"/>
                      <a:r>
                        <a:rPr kumimoji="1" lang="ja-JP" altLang="en-US" sz="1200" dirty="0">
                          <a:solidFill>
                            <a:schemeClr val="tx1"/>
                          </a:solidFill>
                        </a:rPr>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smtClean="0">
                          <a:solidFill>
                            <a:schemeClr val="tx1"/>
                          </a:solidFill>
                          <a:latin typeface="+mn-lt"/>
                          <a:ea typeface="+mn-ea"/>
                          <a:cs typeface="+mn-cs"/>
                        </a:rPr>
                        <a:t>出所</a:t>
                      </a:r>
                      <a:endParaRPr kumimoji="1" lang="ja-JP" altLang="en-US"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4190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2019</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2018</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小野薬品工業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11</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太陽光発電の導入、グリーン電力証書や</a:t>
                      </a:r>
                      <a:r>
                        <a:rPr kumimoji="1" lang="en-US" altLang="ja-JP" sz="1200" kern="1200" dirty="0" smtClean="0">
                          <a:solidFill>
                            <a:schemeClr val="tx1"/>
                          </a:solidFill>
                          <a:latin typeface="+mn-lt"/>
                          <a:ea typeface="+mn-ea"/>
                          <a:cs typeface="+mn-cs"/>
                        </a:rPr>
                        <a:t>J</a:t>
                      </a:r>
                      <a:r>
                        <a:rPr kumimoji="1" lang="ja-JP" altLang="en-US" sz="1200" kern="1200" dirty="0" smtClean="0">
                          <a:solidFill>
                            <a:schemeClr val="tx1"/>
                          </a:solidFill>
                          <a:latin typeface="+mn-lt"/>
                          <a:ea typeface="+mn-ea"/>
                          <a:cs typeface="+mn-cs"/>
                        </a:rPr>
                        <a:t>クレジットの活用、水力発電由来の電力購入</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mn-lt"/>
                          <a:ea typeface="+mn-ea"/>
                          <a:cs typeface="+mn-cs"/>
                        </a:rPr>
                        <a:t>小野薬品工業ニュースリリース</a:t>
                      </a:r>
                      <a:r>
                        <a:rPr kumimoji="1" lang="en-US" altLang="ja-JP" sz="700" b="1" kern="1200" dirty="0" smtClean="0">
                          <a:solidFill>
                            <a:schemeClr val="tx1"/>
                          </a:solidFill>
                          <a:latin typeface="+mn-lt"/>
                          <a:ea typeface="+mn-ea"/>
                          <a:cs typeface="+mn-cs"/>
                        </a:rPr>
                        <a:t>2020</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6</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5</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https://www.ono.co.jp/jpnw/PDF/n20_0605_1.pdf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日本ユニシス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0</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アドバンテスト</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28</a:t>
                      </a:r>
                      <a:r>
                        <a:rPr lang="ja-JP" altLang="en-US"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味の素</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積水化学工業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2030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0</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ソーラーパネル搭載住宅の販売先顧客からの余剰電力の買い上げ、省エネおよび自家消費型再生可能エネルギー電源の導入推進</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積水化学工業新着情報</a:t>
                      </a:r>
                      <a:r>
                        <a:rPr kumimoji="1" lang="en-US" altLang="ja-JP" sz="700" b="1" kern="1200" dirty="0" smtClean="0">
                          <a:solidFill>
                            <a:schemeClr val="tx1"/>
                          </a:solidFill>
                          <a:latin typeface="+mn-lt"/>
                          <a:ea typeface="+mn-ea"/>
                          <a:cs typeface="+mn-cs"/>
                        </a:rPr>
                        <a:t>2020</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8</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27</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https://www.sekisui.co.jp/news/2020/1353099_36493.html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アシックス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19</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en-US" altLang="ja-JP" sz="1200" b="0" dirty="0" smtClean="0">
                          <a:solidFill>
                            <a:schemeClr val="tx1"/>
                          </a:solidFill>
                          <a:latin typeface="Meiryo UI" pitchFamily="50" charset="-128"/>
                          <a:ea typeface="Meiryo UI" pitchFamily="50" charset="-128"/>
                          <a:cs typeface="Meiryo UI" pitchFamily="50" charset="-128"/>
                        </a:rPr>
                        <a:t>J.</a:t>
                      </a:r>
                      <a:r>
                        <a:rPr kumimoji="1" lang="ja-JP" altLang="en-US" sz="1200" b="0" dirty="0" smtClean="0">
                          <a:solidFill>
                            <a:schemeClr val="tx1"/>
                          </a:solidFill>
                          <a:latin typeface="Meiryo UI" pitchFamily="50" charset="-128"/>
                          <a:ea typeface="Meiryo UI" pitchFamily="50" charset="-128"/>
                          <a:cs typeface="Meiryo UI" pitchFamily="50" charset="-128"/>
                        </a:rPr>
                        <a:t>フロント</a:t>
                      </a:r>
                      <a:endParaRPr kumimoji="1" lang="en-US" altLang="ja-JP" sz="1200" b="0" dirty="0" smtClean="0">
                        <a:solidFill>
                          <a:schemeClr val="tx1"/>
                        </a:solidFill>
                        <a:latin typeface="Meiryo UI" pitchFamily="50" charset="-128"/>
                        <a:ea typeface="Meiryo UI" pitchFamily="50" charset="-128"/>
                        <a:cs typeface="Meiryo UI" pitchFamily="50" charset="-128"/>
                      </a:endParaRPr>
                    </a:p>
                    <a:p>
                      <a:r>
                        <a:rPr kumimoji="1" lang="ja-JP" altLang="en-US" sz="1200" b="0" dirty="0" smtClean="0">
                          <a:solidFill>
                            <a:schemeClr val="tx1"/>
                          </a:solidFill>
                          <a:latin typeface="Meiryo UI" pitchFamily="50" charset="-128"/>
                          <a:ea typeface="Meiryo UI" pitchFamily="50" charset="-128"/>
                          <a:cs typeface="Meiryo UI" pitchFamily="50" charset="-128"/>
                        </a:rPr>
                        <a:t>リテイリング</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アサヒグループホールディングス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グリーン電力証書の購入や再エネの活用に加え、排水由来のバイオメタンガスを利用した燃料電池による発電システムなどの研究開発を推進</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アサヒグループホールディングスニュースリリース</a:t>
                      </a:r>
                      <a:r>
                        <a:rPr kumimoji="1" lang="en-US" altLang="ja-JP" sz="700" b="1" kern="1200" dirty="0" smtClean="0">
                          <a:solidFill>
                            <a:schemeClr val="tx1"/>
                          </a:solidFill>
                          <a:latin typeface="+mn-lt"/>
                          <a:ea typeface="+mn-ea"/>
                          <a:cs typeface="+mn-cs"/>
                        </a:rPr>
                        <a:t>2020</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10</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29</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https://www.asahigroup-holdings.com/news/2020/1029.html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キリン</a:t>
                      </a:r>
                      <a:endParaRPr kumimoji="1" lang="en-US" altLang="ja-JP" sz="1200" b="0" dirty="0" smtClean="0">
                        <a:solidFill>
                          <a:schemeClr val="tx1"/>
                        </a:solidFill>
                        <a:latin typeface="Meiryo UI" pitchFamily="50" charset="-128"/>
                        <a:ea typeface="Meiryo UI" pitchFamily="50" charset="-128"/>
                        <a:cs typeface="Meiryo UI" pitchFamily="50" charset="-128"/>
                      </a:endParaRPr>
                    </a:p>
                    <a:p>
                      <a:r>
                        <a:rPr kumimoji="1" lang="ja-JP" altLang="en-US" sz="1200" b="0" dirty="0" smtClean="0">
                          <a:solidFill>
                            <a:schemeClr val="tx1"/>
                          </a:solidFill>
                          <a:latin typeface="Meiryo UI" pitchFamily="50" charset="-128"/>
                          <a:ea typeface="Meiryo UI" pitchFamily="50" charset="-128"/>
                          <a:cs typeface="Meiryo UI" pitchFamily="50" charset="-128"/>
                        </a:rPr>
                        <a:t>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ダイヤモンドエレクトリックホールディングス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セブン＆アイ・ホールディングス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ノーリツ</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村田製作所</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生産プロセスでの環境負荷低減に加え、国内外生産子会社における再エネの利用促進（ソーラーシステムの導入や自社蓄電池を利用した発電量の効率的な活用など）</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村田製作所 コーポレートニュース </a:t>
                      </a:r>
                      <a:r>
                        <a:rPr kumimoji="1" lang="en-US" altLang="ja-JP" sz="700" b="1" kern="1200" dirty="0" smtClean="0">
                          <a:solidFill>
                            <a:schemeClr val="tx1"/>
                          </a:solidFill>
                          <a:latin typeface="+mn-lt"/>
                          <a:ea typeface="+mn-ea"/>
                          <a:cs typeface="+mn-cs"/>
                        </a:rPr>
                        <a:t>2020</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12</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17</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https://corporate.murata.com/ja-jp/about/newsroom/news/company/csrtopic/2020/1217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16428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に参加している日本企業の取組 </a:t>
            </a:r>
            <a:r>
              <a:rPr lang="en-US" altLang="ja-JP" dirty="0" smtClean="0"/>
              <a:t>5</a:t>
            </a:r>
            <a:r>
              <a:rPr kumimoji="1" lang="en-US" altLang="ja-JP" dirty="0" smtClean="0"/>
              <a:t>/5</a:t>
            </a:r>
            <a:endParaRPr kumimoji="1" lang="ja-JP" altLang="en-US" dirty="0"/>
          </a:p>
        </p:txBody>
      </p:sp>
      <p:sp>
        <p:nvSpPr>
          <p:cNvPr id="6" name="テキスト ボックス 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0"/>
          <p:cNvSpPr txBox="1">
            <a:spLocks noChangeArrowheads="1"/>
          </p:cNvSpPr>
          <p:nvPr/>
        </p:nvSpPr>
        <p:spPr bwMode="auto">
          <a:xfrm>
            <a:off x="349980" y="7272565"/>
            <a:ext cx="9166144" cy="24622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latin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a:t>
            </a:r>
            <a:r>
              <a:rPr lang="ja-JP" altLang="en-US" sz="1000" dirty="0" smtClean="0">
                <a:solidFill>
                  <a:srgbClr val="000000"/>
                </a:solidFill>
                <a:latin typeface="Meiryo UI" pitchFamily="50" charset="-128"/>
                <a:ea typeface="Meiryo UI" pitchFamily="50" charset="-128"/>
                <a:cs typeface="Meiryo UI" pitchFamily="50" charset="-128"/>
              </a:rPr>
              <a:t>ホームページ</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http://there100.org/</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RE100 Annual Progress and Insights Report 2020</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r>
              <a:rPr lang="ja-JP" altLang="en-US" sz="800" dirty="0">
                <a:solidFill>
                  <a:srgbClr val="000000"/>
                </a:solidFill>
                <a:latin typeface="Meiryo UI" pitchFamily="50" charset="-128"/>
                <a:ea typeface="Meiryo UI" pitchFamily="50" charset="-128"/>
                <a:cs typeface="Meiryo UI" pitchFamily="50" charset="-128"/>
              </a:rPr>
              <a:t>　</a:t>
            </a:r>
          </a:p>
        </p:txBody>
      </p:sp>
      <p:graphicFrame>
        <p:nvGraphicFramePr>
          <p:cNvPr id="8" name="表 7"/>
          <p:cNvGraphicFramePr>
            <a:graphicFrameLocks noGrp="1"/>
          </p:cNvGraphicFramePr>
          <p:nvPr>
            <p:extLst>
              <p:ext uri="{D42A27DB-BD31-4B8C-83A1-F6EECF244321}">
                <p14:modId xmlns:p14="http://schemas.microsoft.com/office/powerpoint/2010/main" val="2541330044"/>
              </p:ext>
            </p:extLst>
          </p:nvPr>
        </p:nvGraphicFramePr>
        <p:xfrm>
          <a:off x="349980" y="1356268"/>
          <a:ext cx="9648824" cy="5621904"/>
        </p:xfrm>
        <a:graphic>
          <a:graphicData uri="http://schemas.openxmlformats.org/drawingml/2006/table">
            <a:tbl>
              <a:tblPr firstRow="1" bandRow="1"/>
              <a:tblGrid>
                <a:gridCol w="10799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6"/>
                    </a:ext>
                  </a:extLst>
                </a:gridCol>
                <a:gridCol w="4464496">
                  <a:extLst>
                    <a:ext uri="{9D8B030D-6E8A-4147-A177-3AD203B41FA5}">
                      <a16:colId xmlns:a16="http://schemas.microsoft.com/office/drawing/2014/main" xmlns="" val="20005"/>
                    </a:ext>
                  </a:extLst>
                </a:gridCol>
                <a:gridCol w="1728068"/>
              </a:tblGrid>
              <a:tr h="24190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smtClean="0">
                          <a:solidFill>
                            <a:schemeClr val="tx1"/>
                          </a:solidFill>
                        </a:rPr>
                        <a:t>参加企業</a:t>
                      </a:r>
                      <a:endParaRPr kumimoji="1" lang="en-US" altLang="ja-JP" sz="1200" dirty="0" smtClean="0">
                        <a:solidFill>
                          <a:schemeClr val="tx1"/>
                        </a:solidFill>
                      </a:endParaRPr>
                    </a:p>
                    <a:p>
                      <a:pPr algn="ctr"/>
                      <a:r>
                        <a:rPr kumimoji="1" lang="ja-JP" altLang="en-US" sz="1200" b="0" dirty="0" smtClean="0">
                          <a:solidFill>
                            <a:schemeClr val="tx1"/>
                          </a:solidFill>
                          <a:latin typeface="Meiryo UI" pitchFamily="50" charset="-128"/>
                          <a:ea typeface="Meiryo UI" pitchFamily="50" charset="-128"/>
                          <a:cs typeface="Meiryo UI" pitchFamily="50" charset="-128"/>
                        </a:rPr>
                        <a:t>（参加順）</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再エネ</a:t>
                      </a:r>
                      <a:r>
                        <a:rPr kumimoji="1" lang="en-US" altLang="ja-JP" sz="1200" dirty="0">
                          <a:solidFill>
                            <a:schemeClr val="tx1"/>
                          </a:solidFill>
                        </a:rPr>
                        <a:t>100%</a:t>
                      </a:r>
                    </a:p>
                    <a:p>
                      <a:pPr algn="ctr"/>
                      <a:r>
                        <a:rPr kumimoji="1" lang="ja-JP" altLang="en-US" sz="1200" dirty="0">
                          <a:solidFill>
                            <a:schemeClr val="tx1"/>
                          </a:solidFill>
                        </a:rPr>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solidFill>
                            <a:schemeClr val="tx1"/>
                          </a:solidFill>
                        </a:rPr>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smtClean="0">
                          <a:solidFill>
                            <a:schemeClr val="tx1"/>
                          </a:solidFill>
                          <a:latin typeface="+mn-lt"/>
                          <a:ea typeface="+mn-ea"/>
                          <a:cs typeface="+mn-cs"/>
                        </a:rPr>
                        <a:t>出所</a:t>
                      </a:r>
                      <a:endParaRPr kumimoji="1" lang="ja-JP" altLang="en-US"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41906">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2019</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200" dirty="0" smtClean="0">
                          <a:solidFill>
                            <a:schemeClr val="tx1"/>
                          </a:solidFill>
                        </a:rPr>
                        <a:t>2018</a:t>
                      </a:r>
                      <a:r>
                        <a:rPr kumimoji="1" lang="ja-JP" altLang="en-US" sz="1200" dirty="0" smtClean="0">
                          <a:solidFill>
                            <a:schemeClr val="tx1"/>
                          </a:solidFill>
                        </a:rPr>
                        <a:t>年</a:t>
                      </a:r>
                      <a:endParaRPr kumimoji="1" lang="en-US" altLang="ja-JP" sz="1200" b="1" dirty="0">
                        <a:solidFill>
                          <a:schemeClr val="tx1"/>
                        </a:solidFill>
                        <a:latin typeface="+mn-lt"/>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いちご</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Segoe UI"/>
                          <a:ea typeface="Meiryo UI"/>
                          <a:cs typeface="+mn-cs"/>
                        </a:rPr>
                        <a:t>再生可能エネルギーの創出に注力（開発確定済みの太陽光および風力発電所を含めた現在の出力は約</a:t>
                      </a:r>
                      <a:r>
                        <a:rPr kumimoji="1" lang="en-US" altLang="ja-JP" sz="1200" kern="1200" dirty="0" smtClean="0">
                          <a:solidFill>
                            <a:schemeClr val="tx1"/>
                          </a:solidFill>
                          <a:latin typeface="Segoe UI"/>
                          <a:ea typeface="Meiryo UI"/>
                          <a:cs typeface="+mn-cs"/>
                        </a:rPr>
                        <a:t>200MW</a:t>
                      </a:r>
                      <a:r>
                        <a:rPr kumimoji="1" lang="ja-JP" altLang="en-US" sz="1200" kern="1200" dirty="0" smtClean="0">
                          <a:solidFill>
                            <a:schemeClr val="tx1"/>
                          </a:solidFill>
                          <a:latin typeface="Segoe UI"/>
                          <a:ea typeface="Meiryo UI"/>
                          <a:cs typeface="+mn-cs"/>
                        </a:rPr>
                        <a:t>）</a:t>
                      </a:r>
                      <a:endParaRPr kumimoji="1" lang="en-US" altLang="ja-JP" sz="1200" kern="1200" dirty="0" smtClean="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smtClean="0">
                          <a:solidFill>
                            <a:schemeClr val="tx1"/>
                          </a:solidFill>
                          <a:latin typeface="Segoe UI"/>
                          <a:ea typeface="Meiryo UI"/>
                          <a:cs typeface="+mn-cs"/>
                        </a:rPr>
                        <a:t>いちごニュースリリース</a:t>
                      </a:r>
                      <a:r>
                        <a:rPr kumimoji="1" lang="en-US" altLang="ja-JP" sz="700" b="1" kern="1200" dirty="0" smtClean="0">
                          <a:solidFill>
                            <a:schemeClr val="tx1"/>
                          </a:solidFill>
                          <a:latin typeface="Segoe UI"/>
                          <a:ea typeface="Meiryo UI"/>
                          <a:cs typeface="+mn-cs"/>
                        </a:rPr>
                        <a:t>2021</a:t>
                      </a:r>
                      <a:r>
                        <a:rPr kumimoji="1" lang="ja-JP" altLang="en-US" sz="700" b="1" kern="1200" dirty="0" smtClean="0">
                          <a:solidFill>
                            <a:schemeClr val="tx1"/>
                          </a:solidFill>
                          <a:latin typeface="Segoe UI"/>
                          <a:ea typeface="Meiryo UI"/>
                          <a:cs typeface="+mn-cs"/>
                        </a:rPr>
                        <a:t>年</a:t>
                      </a:r>
                      <a:r>
                        <a:rPr kumimoji="1" lang="en-US" altLang="ja-JP" sz="700" b="1" kern="1200" dirty="0" smtClean="0">
                          <a:solidFill>
                            <a:schemeClr val="tx1"/>
                          </a:solidFill>
                          <a:latin typeface="Segoe UI"/>
                          <a:ea typeface="Meiryo UI"/>
                          <a:cs typeface="+mn-cs"/>
                        </a:rPr>
                        <a:t>2</a:t>
                      </a:r>
                      <a:r>
                        <a:rPr kumimoji="1" lang="ja-JP" altLang="en-US" sz="700" b="1" kern="1200" dirty="0" smtClean="0">
                          <a:solidFill>
                            <a:schemeClr val="tx1"/>
                          </a:solidFill>
                          <a:latin typeface="Segoe UI"/>
                          <a:ea typeface="Meiryo UI"/>
                          <a:cs typeface="+mn-cs"/>
                        </a:rPr>
                        <a:t>月</a:t>
                      </a:r>
                      <a:r>
                        <a:rPr kumimoji="1" lang="en-US" altLang="ja-JP" sz="700" b="1" kern="1200" dirty="0" smtClean="0">
                          <a:solidFill>
                            <a:schemeClr val="tx1"/>
                          </a:solidFill>
                          <a:latin typeface="Segoe UI"/>
                          <a:ea typeface="Meiryo UI"/>
                          <a:cs typeface="+mn-cs"/>
                        </a:rPr>
                        <a:t>1</a:t>
                      </a:r>
                      <a:r>
                        <a:rPr kumimoji="1" lang="ja-JP" altLang="en-US" sz="700" b="1" kern="1200" dirty="0" smtClean="0">
                          <a:solidFill>
                            <a:schemeClr val="tx1"/>
                          </a:solidFill>
                          <a:latin typeface="Segoe UI"/>
                          <a:ea typeface="Meiryo UI"/>
                          <a:cs typeface="+mn-cs"/>
                        </a:rPr>
                        <a:t>日</a:t>
                      </a:r>
                      <a:endParaRPr kumimoji="1" lang="en-US" altLang="ja-JP" sz="700" b="1" kern="1200" dirty="0" smtClean="0">
                        <a:solidFill>
                          <a:schemeClr val="tx1"/>
                        </a:solidFill>
                        <a:latin typeface="Segoe UI"/>
                        <a:ea typeface="Meiryo UI"/>
                        <a:cs typeface="+mn-cs"/>
                      </a:endParaRPr>
                    </a:p>
                    <a:p>
                      <a:pPr marL="0" algn="l" defTabSz="914400" rtl="0" eaLnBrk="1" latinLnBrk="0" hangingPunct="1"/>
                      <a:r>
                        <a:rPr kumimoji="1" lang="en-US" altLang="ja-JP" sz="700" b="1" kern="1200" dirty="0" smtClean="0">
                          <a:solidFill>
                            <a:schemeClr val="tx1"/>
                          </a:solidFill>
                          <a:latin typeface="Segoe UI"/>
                          <a:ea typeface="Meiryo UI"/>
                          <a:cs typeface="+mn-cs"/>
                        </a:rPr>
                        <a:t>https://www.ichigo.gr.jp/news/p_news_file/file/Ichigo_20210201_RE100_JPN.pdf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smtClean="0">
                          <a:solidFill>
                            <a:schemeClr val="tx1"/>
                          </a:solidFill>
                          <a:latin typeface="Meiryo UI" pitchFamily="50" charset="-128"/>
                          <a:ea typeface="Meiryo UI" pitchFamily="50" charset="-128"/>
                          <a:cs typeface="Meiryo UI" pitchFamily="50" charset="-128"/>
                        </a:rPr>
                        <a:t>熊谷組</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Segoe UI"/>
                          <a:ea typeface="Meiryo UI"/>
                          <a:cs typeface="+mn-cs"/>
                        </a:rPr>
                        <a:t>（具体的なアプローチについて、特に記載なし）</a:t>
                      </a:r>
                      <a:endParaRPr kumimoji="1" lang="en-US" altLang="ja-JP" sz="1200" kern="1200" dirty="0" smtClean="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ニコン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en-US" altLang="ja-JP" sz="1200" dirty="0" smtClean="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日清食品</a:t>
                      </a:r>
                      <a:r>
                        <a:rPr kumimoji="1" lang="en-US" altLang="ja-JP" sz="1200" b="0" dirty="0" smtClean="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工場における再生可能エネルギー由来の電力への切り替え、太陽光パネルの設置 など</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日清食品ホールディングスニュースリリース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2</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https://www.nissin.com/jp/news/9188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島津製作所</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国内工場や海外グループ会社への太陽光発電パネルの設置及び海外グループ会社での電力契約切り替え</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島津製作所プレスリリース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3</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24</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https://www.shimadzu.co.jp/news/press/w19uuh7ee7o_f177.html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東急建設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2030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セイコーエプソン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2023</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2021</a:t>
                      </a:r>
                      <a:r>
                        <a:rPr kumimoji="1" lang="ja-JP" altLang="en-US" sz="1200" kern="1200" dirty="0" smtClean="0">
                          <a:solidFill>
                            <a:schemeClr val="tx1"/>
                          </a:solidFill>
                          <a:latin typeface="+mn-lt"/>
                          <a:ea typeface="+mn-ea"/>
                          <a:cs typeface="+mn-cs"/>
                        </a:rPr>
                        <a:t>年度に全ての日本国内拠点にて</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％再エネ化、</a:t>
                      </a:r>
                      <a:r>
                        <a:rPr kumimoji="1" lang="en-US" altLang="ja-JP" sz="1200" kern="1200" dirty="0" smtClean="0">
                          <a:solidFill>
                            <a:schemeClr val="tx1"/>
                          </a:solidFill>
                          <a:latin typeface="+mn-lt"/>
                          <a:ea typeface="+mn-ea"/>
                          <a:cs typeface="+mn-cs"/>
                        </a:rPr>
                        <a:t>2023</a:t>
                      </a:r>
                      <a:r>
                        <a:rPr kumimoji="1" lang="ja-JP" altLang="en-US" sz="1200" kern="1200" dirty="0" smtClean="0">
                          <a:solidFill>
                            <a:schemeClr val="tx1"/>
                          </a:solidFill>
                          <a:latin typeface="+mn-lt"/>
                          <a:ea typeface="+mn-ea"/>
                          <a:cs typeface="+mn-cs"/>
                        </a:rPr>
                        <a:t>年に全ての海外拠点にて</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％再エネ化</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セイコーエプソンニュースリリース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3</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16</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https://www.epson.jp/osirase/2021/210316_2.htm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en-US" altLang="ja-JP" sz="1200" b="0" dirty="0" smtClean="0">
                          <a:solidFill>
                            <a:schemeClr val="tx1"/>
                          </a:solidFill>
                          <a:latin typeface="Meiryo UI" pitchFamily="50" charset="-128"/>
                          <a:ea typeface="Meiryo UI" pitchFamily="50" charset="-128"/>
                          <a:cs typeface="Meiryo UI" pitchFamily="50" charset="-128"/>
                        </a:rPr>
                        <a:t>TOTO</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2040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地域特性に応じた再生可能エネルギー電力の調達拡大や、工場への太陽光発電設備設置など</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smtClean="0">
                          <a:solidFill>
                            <a:schemeClr val="tx1"/>
                          </a:solidFill>
                          <a:latin typeface="+mn-lt"/>
                          <a:ea typeface="+mn-ea"/>
                          <a:cs typeface="+mn-cs"/>
                        </a:rPr>
                        <a:t>TOTO</a:t>
                      </a:r>
                      <a:r>
                        <a:rPr kumimoji="1" lang="ja-JP" altLang="en-US" sz="700" b="1" kern="1200" dirty="0" smtClean="0">
                          <a:solidFill>
                            <a:schemeClr val="tx1"/>
                          </a:solidFill>
                          <a:latin typeface="+mn-lt"/>
                          <a:ea typeface="+mn-ea"/>
                          <a:cs typeface="+mn-cs"/>
                        </a:rPr>
                        <a:t>ニュースリリース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4</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28</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https://jp.toto.com/company/press/2021/04/28_011228.htm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花王</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2030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従来から取り組んでいる自家消費用太陽光発電設備の導入と購入電力の再生可能エネルギー化をさらに推進</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花王ニュースリリース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5</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19</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https://www.kao.com/jp/corporate/news/sustainability/2021/20210519-001/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日本電気</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第一三共</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セコム</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2045</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（具体的なアプローチについて、特に記載なし）</a:t>
                      </a:r>
                      <a:endParaRPr kumimoji="1" lang="en-US" altLang="ja-JP" sz="1200"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smtClean="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r h="312184">
                <a:tc>
                  <a:txBody>
                    <a:bodyPr/>
                    <a:lstStyle/>
                    <a:p>
                      <a:r>
                        <a:rPr kumimoji="1" lang="ja-JP" altLang="en-US" sz="1200" b="0" dirty="0" smtClean="0">
                          <a:solidFill>
                            <a:schemeClr val="tx1"/>
                          </a:solidFill>
                          <a:latin typeface="Meiryo UI" pitchFamily="50" charset="-128"/>
                          <a:ea typeface="Meiryo UI" pitchFamily="50" charset="-128"/>
                          <a:cs typeface="Meiryo UI" pitchFamily="50" charset="-128"/>
                        </a:rPr>
                        <a:t>東京建物</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2050</a:t>
                      </a:r>
                      <a:r>
                        <a:rPr lang="ja-JP" altLang="en-US" sz="1200" dirty="0" smtClean="0">
                          <a:solidFill>
                            <a:schemeClr val="tx1"/>
                          </a:solidFill>
                          <a:latin typeface="+mn-ea"/>
                          <a:ea typeface="+mn-ea"/>
                        </a:rPr>
                        <a:t>年</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2030</a:t>
                      </a:r>
                      <a:r>
                        <a:rPr kumimoji="1" lang="ja-JP" altLang="en-US" sz="1200" kern="1200" dirty="0" smtClean="0">
                          <a:solidFill>
                            <a:schemeClr val="tx1"/>
                          </a:solidFill>
                          <a:latin typeface="+mn-lt"/>
                          <a:ea typeface="+mn-ea"/>
                          <a:cs typeface="+mn-cs"/>
                        </a:rPr>
                        <a:t>年度までに保有する不動産で消費する電力の</a:t>
                      </a:r>
                      <a:r>
                        <a:rPr kumimoji="1" lang="en-US" altLang="ja-JP" sz="1200" kern="1200" dirty="0" smtClean="0">
                          <a:solidFill>
                            <a:schemeClr val="tx1"/>
                          </a:solidFill>
                          <a:latin typeface="+mn-lt"/>
                          <a:ea typeface="+mn-ea"/>
                          <a:cs typeface="+mn-cs"/>
                        </a:rPr>
                        <a:t>40%</a:t>
                      </a:r>
                      <a:r>
                        <a:rPr kumimoji="1" lang="ja-JP" altLang="en-US" sz="1200" kern="1200" dirty="0" smtClean="0">
                          <a:solidFill>
                            <a:schemeClr val="tx1"/>
                          </a:solidFill>
                          <a:latin typeface="+mn-lt"/>
                          <a:ea typeface="+mn-ea"/>
                          <a:cs typeface="+mn-cs"/>
                        </a:rPr>
                        <a:t>を再エネ化、</a:t>
                      </a:r>
                      <a:r>
                        <a:rPr kumimoji="1" lang="en-US" altLang="ja-JP" sz="1200" kern="1200" dirty="0" smtClean="0">
                          <a:solidFill>
                            <a:schemeClr val="tx1"/>
                          </a:solidFill>
                          <a:latin typeface="+mn-lt"/>
                          <a:ea typeface="+mn-ea"/>
                          <a:cs typeface="+mn-cs"/>
                        </a:rPr>
                        <a:t>2030</a:t>
                      </a:r>
                      <a:r>
                        <a:rPr kumimoji="1" lang="ja-JP" altLang="en-US" sz="1200" kern="1200" dirty="0" smtClean="0">
                          <a:solidFill>
                            <a:schemeClr val="tx1"/>
                          </a:solidFill>
                          <a:latin typeface="+mn-lt"/>
                          <a:ea typeface="+mn-ea"/>
                          <a:cs typeface="+mn-cs"/>
                        </a:rPr>
                        <a:t>年までに原則としてすべての新築オフィスビル・物流施設・分譲マンションにおいて</a:t>
                      </a:r>
                      <a:r>
                        <a:rPr kumimoji="1" lang="en-US" altLang="ja-JP" sz="1200" kern="1200" dirty="0" smtClean="0">
                          <a:solidFill>
                            <a:schemeClr val="tx1"/>
                          </a:solidFill>
                          <a:latin typeface="+mn-lt"/>
                          <a:ea typeface="+mn-ea"/>
                          <a:cs typeface="+mn-cs"/>
                        </a:rPr>
                        <a:t>ZEB</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ZEH</a:t>
                      </a:r>
                      <a:r>
                        <a:rPr kumimoji="1" lang="ja-JP" altLang="en-US" sz="1200" kern="1200" dirty="0" smtClean="0">
                          <a:solidFill>
                            <a:schemeClr val="tx1"/>
                          </a:solidFill>
                          <a:latin typeface="+mn-lt"/>
                          <a:ea typeface="+mn-ea"/>
                          <a:cs typeface="+mn-cs"/>
                        </a:rPr>
                        <a:t>を開発など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smtClean="0">
                          <a:solidFill>
                            <a:schemeClr val="tx1"/>
                          </a:solidFill>
                          <a:latin typeface="+mn-lt"/>
                          <a:ea typeface="+mn-ea"/>
                          <a:cs typeface="+mn-cs"/>
                        </a:rPr>
                        <a:t>東京建物ニュースリリース</a:t>
                      </a:r>
                      <a:r>
                        <a:rPr kumimoji="1" lang="en-US" altLang="ja-JP" sz="700" b="1" kern="1200" dirty="0" smtClean="0">
                          <a:solidFill>
                            <a:schemeClr val="tx1"/>
                          </a:solidFill>
                          <a:latin typeface="+mn-lt"/>
                          <a:ea typeface="+mn-ea"/>
                          <a:cs typeface="+mn-cs"/>
                        </a:rPr>
                        <a:t>2021</a:t>
                      </a:r>
                      <a:r>
                        <a:rPr kumimoji="1" lang="ja-JP" altLang="en-US" sz="700" b="1" kern="1200" dirty="0" smtClean="0">
                          <a:solidFill>
                            <a:schemeClr val="tx1"/>
                          </a:solidFill>
                          <a:latin typeface="+mn-lt"/>
                          <a:ea typeface="+mn-ea"/>
                          <a:cs typeface="+mn-cs"/>
                        </a:rPr>
                        <a:t>年</a:t>
                      </a:r>
                      <a:r>
                        <a:rPr kumimoji="1" lang="en-US" altLang="ja-JP" sz="700" b="1" kern="1200" dirty="0" smtClean="0">
                          <a:solidFill>
                            <a:schemeClr val="tx1"/>
                          </a:solidFill>
                          <a:latin typeface="+mn-lt"/>
                          <a:ea typeface="+mn-ea"/>
                          <a:cs typeface="+mn-cs"/>
                        </a:rPr>
                        <a:t>8</a:t>
                      </a:r>
                      <a:r>
                        <a:rPr kumimoji="1" lang="ja-JP" altLang="en-US" sz="700" b="1" kern="1200" dirty="0" smtClean="0">
                          <a:solidFill>
                            <a:schemeClr val="tx1"/>
                          </a:solidFill>
                          <a:latin typeface="+mn-lt"/>
                          <a:ea typeface="+mn-ea"/>
                          <a:cs typeface="+mn-cs"/>
                        </a:rPr>
                        <a:t>月</a:t>
                      </a:r>
                      <a:r>
                        <a:rPr kumimoji="1" lang="en-US" altLang="ja-JP" sz="700" b="1" kern="1200" dirty="0" smtClean="0">
                          <a:solidFill>
                            <a:schemeClr val="tx1"/>
                          </a:solidFill>
                          <a:latin typeface="+mn-lt"/>
                          <a:ea typeface="+mn-ea"/>
                          <a:cs typeface="+mn-cs"/>
                        </a:rPr>
                        <a:t>6</a:t>
                      </a:r>
                      <a:r>
                        <a:rPr kumimoji="1" lang="ja-JP" altLang="en-US" sz="700" b="1" kern="1200" dirty="0" smtClean="0">
                          <a:solidFill>
                            <a:schemeClr val="tx1"/>
                          </a:solidFill>
                          <a:latin typeface="+mn-lt"/>
                          <a:ea typeface="+mn-ea"/>
                          <a:cs typeface="+mn-cs"/>
                        </a:rPr>
                        <a:t>日</a:t>
                      </a:r>
                      <a:endParaRPr kumimoji="1" lang="en-US" altLang="ja-JP" sz="700" b="1" kern="1200" dirty="0" smtClean="0">
                        <a:solidFill>
                          <a:schemeClr val="tx1"/>
                        </a:solidFill>
                        <a:latin typeface="+mn-lt"/>
                        <a:ea typeface="+mn-ea"/>
                        <a:cs typeface="+mn-cs"/>
                      </a:endParaRPr>
                    </a:p>
                    <a:p>
                      <a:pPr marL="0" algn="l" defTabSz="914400" rtl="0" eaLnBrk="1" latinLnBrk="0" hangingPunct="1"/>
                      <a:r>
                        <a:rPr kumimoji="1" lang="en-US" altLang="ja-JP" sz="700" b="1" kern="1200" dirty="0" smtClean="0">
                          <a:solidFill>
                            <a:schemeClr val="tx1"/>
                          </a:solidFill>
                          <a:latin typeface="+mn-lt"/>
                          <a:ea typeface="+mn-ea"/>
                          <a:cs typeface="+mn-cs"/>
                        </a:rPr>
                        <a:t>https://pdf.irpocket.com/C8804/GbYe/tYkB/FaGP.pdf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70016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smtClean="0"/>
              <a:t>RE100</a:t>
            </a:r>
            <a:r>
              <a:rPr lang="ja-JP" altLang="en-US" dirty="0" smtClean="0"/>
              <a:t>の基準・要件</a:t>
            </a:r>
            <a:endParaRPr lang="ja-JP" altLang="en-US" dirty="0"/>
          </a:p>
        </p:txBody>
      </p:sp>
    </p:spTree>
    <p:extLst>
      <p:ext uri="{BB962C8B-B14F-4D97-AF65-F5344CB8AC3E}">
        <p14:creationId xmlns:p14="http://schemas.microsoft.com/office/powerpoint/2010/main" val="1874906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の基準・要件 </a:t>
            </a:r>
            <a:r>
              <a:rPr kumimoji="1" lang="en-US" altLang="ja-JP" dirty="0" smtClean="0"/>
              <a:t>1/4</a:t>
            </a:r>
            <a:endParaRPr kumimoji="1" lang="ja-JP" altLang="en-US" dirty="0"/>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smtClean="0"/>
              <a:t>RE100</a:t>
            </a:r>
            <a:r>
              <a:rPr lang="ja-JP" altLang="en-US" dirty="0" smtClean="0"/>
              <a:t>の参加には、以下の要件を満たす必要がある</a:t>
            </a:r>
            <a:endParaRPr lang="en-US" altLang="ja-JP" dirty="0" smtClean="0"/>
          </a:p>
          <a:p>
            <a:pPr marL="0" indent="0">
              <a:buNone/>
            </a:pPr>
            <a:r>
              <a:rPr lang="ja-JP" altLang="en-US" dirty="0"/>
              <a:t>　</a:t>
            </a:r>
            <a:r>
              <a:rPr lang="ja-JP" altLang="en-US" dirty="0" smtClean="0"/>
              <a:t>（一部は</a:t>
            </a:r>
            <a:r>
              <a:rPr lang="en-US" altLang="ja-JP" dirty="0" smtClean="0"/>
              <a:t>JCLP</a:t>
            </a:r>
            <a:r>
              <a:rPr lang="ja-JP" altLang="en-US" dirty="0" smtClean="0"/>
              <a:t>事務局に確認し、掲載）</a:t>
            </a:r>
            <a:endParaRPr lang="en-US" altLang="ja-JP" dirty="0" smtClean="0"/>
          </a:p>
        </p:txBody>
      </p:sp>
      <p:graphicFrame>
        <p:nvGraphicFramePr>
          <p:cNvPr id="9" name="表 8"/>
          <p:cNvGraphicFramePr>
            <a:graphicFrameLocks noGrp="1"/>
          </p:cNvGraphicFramePr>
          <p:nvPr>
            <p:extLst>
              <p:ext uri="{D42A27DB-BD31-4B8C-83A1-F6EECF244321}">
                <p14:modId xmlns:p14="http://schemas.microsoft.com/office/powerpoint/2010/main" val="226567121"/>
              </p:ext>
            </p:extLst>
          </p:nvPr>
        </p:nvGraphicFramePr>
        <p:xfrm>
          <a:off x="469177" y="2594683"/>
          <a:ext cx="9648949" cy="3383280"/>
        </p:xfrm>
        <a:graphic>
          <a:graphicData uri="http://schemas.openxmlformats.org/drawingml/2006/table">
            <a:tbl>
              <a:tblPr firstCol="1" bandCol="1"/>
              <a:tblGrid>
                <a:gridCol w="1440160">
                  <a:extLst>
                    <a:ext uri="{9D8B030D-6E8A-4147-A177-3AD203B41FA5}">
                      <a16:colId xmlns:a16="http://schemas.microsoft.com/office/drawing/2014/main" xmlns="" val="20000"/>
                    </a:ext>
                  </a:extLst>
                </a:gridCol>
                <a:gridCol w="8208789">
                  <a:extLst>
                    <a:ext uri="{9D8B030D-6E8A-4147-A177-3AD203B41FA5}">
                      <a16:colId xmlns:a16="http://schemas.microsoft.com/office/drawing/2014/main" xmlns=""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a:t>対象</a:t>
                      </a:r>
                      <a:r>
                        <a:rPr kumimoji="1" lang="ja-JP" altLang="en-US" sz="2400" b="1" dirty="0" smtClean="0"/>
                        <a:t>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kern="1200" dirty="0">
                          <a:solidFill>
                            <a:schemeClr val="tx1"/>
                          </a:solidFill>
                          <a:latin typeface="+mj-ea"/>
                          <a:ea typeface="+mn-ea"/>
                          <a:cs typeface="Segoe UI" panose="020B0502040204020203" pitchFamily="34" charset="0"/>
                        </a:rPr>
                        <a:t>以下の</a:t>
                      </a:r>
                      <a:r>
                        <a:rPr kumimoji="1" lang="ja-JP" altLang="en-US" sz="2400" b="0" kern="1200" dirty="0">
                          <a:solidFill>
                            <a:srgbClr val="FF0000"/>
                          </a:solidFill>
                          <a:latin typeface="+mj-ea"/>
                          <a:ea typeface="+mn-ea"/>
                          <a:cs typeface="Segoe UI" panose="020B0502040204020203" pitchFamily="34" charset="0"/>
                        </a:rPr>
                        <a:t>いずれか</a:t>
                      </a:r>
                      <a:r>
                        <a:rPr kumimoji="1" lang="en-US" altLang="ja-JP" sz="2400" b="0" kern="1200" dirty="0">
                          <a:solidFill>
                            <a:srgbClr val="FF0000"/>
                          </a:solidFill>
                          <a:latin typeface="+mj-ea"/>
                          <a:ea typeface="+mn-ea"/>
                          <a:cs typeface="Segoe UI" panose="020B0502040204020203" pitchFamily="34" charset="0"/>
                        </a:rPr>
                        <a:t>1</a:t>
                      </a:r>
                      <a:r>
                        <a:rPr kumimoji="1" lang="ja-JP" altLang="en-US" sz="2400" b="0" kern="1200" dirty="0">
                          <a:solidFill>
                            <a:srgbClr val="FF0000"/>
                          </a:solidFill>
                          <a:latin typeface="+mj-ea"/>
                          <a:ea typeface="+mn-ea"/>
                          <a:cs typeface="Segoe UI" panose="020B0502040204020203" pitchFamily="34" charset="0"/>
                        </a:rPr>
                        <a:t>つ以上</a:t>
                      </a:r>
                      <a:r>
                        <a:rPr kumimoji="1" lang="ja-JP" altLang="en-US" sz="2400" kern="1200" dirty="0">
                          <a:solidFill>
                            <a:schemeClr val="tx1"/>
                          </a:solidFill>
                          <a:latin typeface="+mj-ea"/>
                          <a:ea typeface="+mn-ea"/>
                          <a:cs typeface="Segoe UI" panose="020B0502040204020203" pitchFamily="34" charset="0"/>
                        </a:rPr>
                        <a:t>に該当する「影響力のある」企業</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グローバル</a:t>
                      </a:r>
                      <a:r>
                        <a:rPr kumimoji="1" lang="ja-JP" altLang="en-US" sz="2400" kern="1200" dirty="0">
                          <a:solidFill>
                            <a:schemeClr val="tx1"/>
                          </a:solidFill>
                          <a:latin typeface="+mj-ea"/>
                          <a:ea typeface="+mn-ea"/>
                          <a:cs typeface="Segoe UI" panose="020B0502040204020203" pitchFamily="34" charset="0"/>
                        </a:rPr>
                        <a:t>又は国内で認知度・信頼度が高い</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主要</a:t>
                      </a:r>
                      <a:r>
                        <a:rPr kumimoji="1" lang="ja-JP" altLang="en-US" sz="2400" kern="1200" dirty="0">
                          <a:solidFill>
                            <a:schemeClr val="tx1"/>
                          </a:solidFill>
                          <a:latin typeface="+mj-ea"/>
                          <a:ea typeface="+mn-ea"/>
                          <a:cs typeface="Segoe UI" panose="020B0502040204020203" pitchFamily="34" charset="0"/>
                        </a:rPr>
                        <a:t>な多国籍企業（フォーチュン</a:t>
                      </a:r>
                      <a:r>
                        <a:rPr kumimoji="1" lang="en-US" altLang="ja-JP" sz="2400" kern="1200" dirty="0">
                          <a:solidFill>
                            <a:schemeClr val="tx1"/>
                          </a:solidFill>
                          <a:latin typeface="+mj-ea"/>
                          <a:ea typeface="+mn-ea"/>
                          <a:cs typeface="Segoe UI" panose="020B0502040204020203" pitchFamily="34" charset="0"/>
                        </a:rPr>
                        <a:t>1000</a:t>
                      </a:r>
                      <a:r>
                        <a:rPr kumimoji="1" lang="ja-JP" altLang="en-US" sz="2400" kern="1200" dirty="0">
                          <a:solidFill>
                            <a:schemeClr val="tx1"/>
                          </a:solidFill>
                          <a:latin typeface="+mj-ea"/>
                          <a:ea typeface="+mn-ea"/>
                          <a:cs typeface="Segoe UI" panose="020B0502040204020203" pitchFamily="34" charset="0"/>
                        </a:rPr>
                        <a:t>又はそれに相当）</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電力</a:t>
                      </a:r>
                      <a:r>
                        <a:rPr kumimoji="1" lang="ja-JP" altLang="en-US" sz="2400" kern="1200" dirty="0">
                          <a:solidFill>
                            <a:schemeClr val="tx1"/>
                          </a:solidFill>
                          <a:latin typeface="+mj-ea"/>
                          <a:ea typeface="+mn-ea"/>
                          <a:cs typeface="Segoe UI" panose="020B0502040204020203" pitchFamily="34" charset="0"/>
                        </a:rPr>
                        <a:t>消費量が</a:t>
                      </a:r>
                      <a:r>
                        <a:rPr kumimoji="1" lang="ja-JP" altLang="en-US" sz="2400" kern="1200" dirty="0" smtClean="0">
                          <a:solidFill>
                            <a:schemeClr val="tx1"/>
                          </a:solidFill>
                          <a:latin typeface="+mj-ea"/>
                          <a:ea typeface="+mn-ea"/>
                          <a:cs typeface="Segoe UI" panose="020B0502040204020203" pitchFamily="34" charset="0"/>
                        </a:rPr>
                        <a:t>大きい（</a:t>
                      </a:r>
                      <a:r>
                        <a:rPr kumimoji="1" lang="en-US" altLang="ja-JP" sz="2400" kern="1200" dirty="0" smtClean="0">
                          <a:solidFill>
                            <a:schemeClr val="tx1"/>
                          </a:solidFill>
                          <a:latin typeface="+mj-ea"/>
                          <a:ea typeface="+mn-ea"/>
                          <a:cs typeface="Segoe UI" panose="020B0502040204020203" pitchFamily="34" charset="0"/>
                        </a:rPr>
                        <a:t>100GWh</a:t>
                      </a:r>
                      <a:r>
                        <a:rPr kumimoji="1" lang="ja-JP" altLang="en-US" sz="2400" kern="1200" dirty="0">
                          <a:solidFill>
                            <a:schemeClr val="tx1"/>
                          </a:solidFill>
                          <a:latin typeface="+mj-ea"/>
                          <a:ea typeface="+mn-ea"/>
                          <a:cs typeface="Segoe UI" panose="020B0502040204020203" pitchFamily="34" charset="0"/>
                        </a:rPr>
                        <a:t>以上</a:t>
                      </a:r>
                      <a:r>
                        <a:rPr kumimoji="1" lang="en-US" altLang="ja-JP" sz="2400" kern="1200" dirty="0" smtClean="0">
                          <a:solidFill>
                            <a:schemeClr val="tx1"/>
                          </a:solidFill>
                          <a:latin typeface="+mj-ea"/>
                          <a:ea typeface="+mn-ea"/>
                          <a:cs typeface="Segoe UI" panose="020B0502040204020203" pitchFamily="34" charset="0"/>
                        </a:rPr>
                        <a:t>)</a:t>
                      </a: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ja-JP" altLang="en-US" sz="2400" b="0" kern="1200" dirty="0" smtClean="0">
                          <a:solidFill>
                            <a:srgbClr val="FF0000"/>
                          </a:solidFill>
                          <a:latin typeface="+mj-ea"/>
                          <a:ea typeface="+mn-ea"/>
                          <a:cs typeface="Segoe UI" panose="020B0502040204020203" pitchFamily="34" charset="0"/>
                        </a:rPr>
                        <a:t>特例として現在、日本企業は</a:t>
                      </a:r>
                      <a:r>
                        <a:rPr kumimoji="1" lang="en-US" altLang="ja-JP" sz="2400" b="0" kern="1200" dirty="0" smtClean="0">
                          <a:solidFill>
                            <a:srgbClr val="FF0000"/>
                          </a:solidFill>
                          <a:latin typeface="+mj-ea"/>
                          <a:ea typeface="+mn-ea"/>
                          <a:cs typeface="Segoe UI" panose="020B0502040204020203" pitchFamily="34" charset="0"/>
                        </a:rPr>
                        <a:t>50GWh</a:t>
                      </a:r>
                      <a:r>
                        <a:rPr kumimoji="1" lang="ja-JP" altLang="en-US" sz="2400" b="0" kern="1200" dirty="0" smtClean="0">
                          <a:solidFill>
                            <a:srgbClr val="FF0000"/>
                          </a:solidFill>
                          <a:latin typeface="+mj-ea"/>
                          <a:ea typeface="+mn-ea"/>
                          <a:cs typeface="Segoe UI" panose="020B0502040204020203" pitchFamily="34" charset="0"/>
                        </a:rPr>
                        <a:t>以上に緩和されている</a:t>
                      </a:r>
                      <a:endParaRPr kumimoji="1" lang="en-US" altLang="ja-JP" sz="2400" b="0" kern="1200" dirty="0">
                        <a:solidFill>
                          <a:srgbClr val="FF0000"/>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kern="1200" dirty="0" smtClean="0">
                          <a:solidFill>
                            <a:schemeClr val="tx1"/>
                          </a:solidFill>
                          <a:latin typeface="+mj-ea"/>
                          <a:ea typeface="+mn-ea"/>
                          <a:cs typeface="Segoe UI" panose="020B0502040204020203" pitchFamily="34" charset="0"/>
                        </a:rPr>
                        <a:t>RE100</a:t>
                      </a:r>
                      <a:r>
                        <a:rPr kumimoji="1" lang="ja-JP" altLang="en-US" sz="2400" kern="1200" dirty="0">
                          <a:solidFill>
                            <a:schemeClr val="tx1"/>
                          </a:solidFill>
                          <a:latin typeface="+mj-ea"/>
                          <a:ea typeface="+mn-ea"/>
                          <a:cs typeface="Segoe UI" panose="020B0502040204020203" pitchFamily="34" charset="0"/>
                        </a:rPr>
                        <a:t>の目的に寄与する、何らかの特徴と影響力を</a:t>
                      </a:r>
                      <a:r>
                        <a:rPr kumimoji="1" lang="ja-JP" altLang="en-US" sz="2400" kern="1200" dirty="0" smtClean="0">
                          <a:solidFill>
                            <a:schemeClr val="tx1"/>
                          </a:solidFill>
                          <a:latin typeface="+mj-ea"/>
                          <a:ea typeface="+mn-ea"/>
                          <a:cs typeface="Segoe UI" panose="020B0502040204020203" pitchFamily="34" charset="0"/>
                        </a:rPr>
                        <a:t>有する</a:t>
                      </a:r>
                      <a:endParaRPr kumimoji="1" lang="en-US" altLang="ja-JP" sz="2400" kern="1200" dirty="0" smtClean="0">
                        <a:solidFill>
                          <a:schemeClr val="tx1"/>
                        </a:solidFill>
                        <a:latin typeface="+mj-ea"/>
                        <a:ea typeface="+mn-ea"/>
                        <a:cs typeface="Segoe UI" panose="020B0502040204020203" pitchFamily="34" charset="0"/>
                      </a:endParaRP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ja-JP" altLang="en-US" sz="2400" kern="1200" dirty="0" smtClean="0">
                          <a:solidFill>
                            <a:srgbClr val="FF0000"/>
                          </a:solidFill>
                          <a:latin typeface="+mj-ea"/>
                          <a:ea typeface="+mn-ea"/>
                          <a:cs typeface="Segoe UI" panose="020B0502040204020203" pitchFamily="34" charset="0"/>
                        </a:rPr>
                        <a:t>基本的にグループで加盟。（但し、親会社と明確に分離したブランド、</a:t>
                      </a:r>
                      <a:r>
                        <a:rPr kumimoji="1" lang="en-US" altLang="ja-JP" sz="2400" kern="1200" dirty="0" smtClean="0">
                          <a:solidFill>
                            <a:srgbClr val="FF0000"/>
                          </a:solidFill>
                          <a:latin typeface="+mj-ea"/>
                          <a:ea typeface="+mn-ea"/>
                          <a:cs typeface="Segoe UI" panose="020B0502040204020203" pitchFamily="34" charset="0"/>
                        </a:rPr>
                        <a:t>1TWh</a:t>
                      </a:r>
                      <a:r>
                        <a:rPr kumimoji="1" lang="ja-JP" altLang="en-US" sz="2400" kern="1200" dirty="0" smtClean="0">
                          <a:solidFill>
                            <a:srgbClr val="FF0000"/>
                          </a:solidFill>
                          <a:latin typeface="+mj-ea"/>
                          <a:ea typeface="+mn-ea"/>
                          <a:cs typeface="Segoe UI" panose="020B0502040204020203" pitchFamily="34" charset="0"/>
                        </a:rPr>
                        <a:t>以上の消費電力量を満たす場合、例外的に子会社での加盟可能。）</a:t>
                      </a:r>
                      <a:endParaRPr kumimoji="1" lang="en-US" altLang="ja-JP" sz="2400" kern="1200" dirty="0" smtClean="0">
                        <a:solidFill>
                          <a:srgbClr val="FF0000"/>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2" name="テキスト ボックス 11"/>
          <p:cNvSpPr txBox="1"/>
          <p:nvPr/>
        </p:nvSpPr>
        <p:spPr>
          <a:xfrm>
            <a:off x="1892968" y="6140429"/>
            <a:ext cx="8225158" cy="923330"/>
          </a:xfrm>
          <a:prstGeom prst="rect">
            <a:avLst/>
          </a:prstGeom>
          <a:noFill/>
        </p:spPr>
        <p:txBody>
          <a:bodyPr wrap="square" rtlCol="0">
            <a:spAutoFit/>
          </a:bodyPr>
          <a:lstStyle/>
          <a:p>
            <a:r>
              <a:rPr lang="en-US" altLang="ja-JP" sz="1800" dirty="0">
                <a:latin typeface="+mj-ea"/>
                <a:cs typeface="Segoe UI" panose="020B0502040204020203" pitchFamily="34" charset="0"/>
              </a:rPr>
              <a:t>※</a:t>
            </a:r>
            <a:r>
              <a:rPr lang="ja-JP" altLang="en-US" sz="1800" dirty="0">
                <a:latin typeface="+mj-ea"/>
                <a:cs typeface="Segoe UI" panose="020B0502040204020203" pitchFamily="34" charset="0"/>
              </a:rPr>
              <a:t>尚、上記参加要件の対象とならない日本企業や自治体等は、同じく再エネ</a:t>
            </a:r>
            <a:r>
              <a:rPr lang="en-US" altLang="ja-JP" sz="1800" dirty="0">
                <a:latin typeface="+mj-ea"/>
                <a:cs typeface="Segoe UI" panose="020B0502040204020203" pitchFamily="34" charset="0"/>
              </a:rPr>
              <a:t>100</a:t>
            </a:r>
            <a:r>
              <a:rPr lang="ja-JP" altLang="en-US" sz="1800" dirty="0">
                <a:latin typeface="+mj-ea"/>
                <a:cs typeface="Segoe UI" panose="020B0502040204020203" pitchFamily="34" charset="0"/>
              </a:rPr>
              <a:t>％を目指す「</a:t>
            </a:r>
            <a:r>
              <a:rPr lang="ja-JP" altLang="en-US" sz="1800" b="1" dirty="0">
                <a:latin typeface="+mj-ea"/>
                <a:cs typeface="Segoe UI" panose="020B0502040204020203" pitchFamily="34" charset="0"/>
              </a:rPr>
              <a:t>再エネ</a:t>
            </a:r>
            <a:r>
              <a:rPr lang="en-US" altLang="ja-JP" sz="1800" b="1" dirty="0">
                <a:latin typeface="+mj-ea"/>
                <a:cs typeface="Segoe UI" panose="020B0502040204020203" pitchFamily="34" charset="0"/>
              </a:rPr>
              <a:t>100</a:t>
            </a:r>
            <a:r>
              <a:rPr lang="ja-JP" altLang="en-US" sz="1800" b="1" dirty="0">
                <a:latin typeface="+mj-ea"/>
                <a:cs typeface="Segoe UI" panose="020B0502040204020203" pitchFamily="34" charset="0"/>
              </a:rPr>
              <a:t>宣言 </a:t>
            </a:r>
            <a:r>
              <a:rPr lang="en-US" altLang="ja-JP" sz="1800" b="1" dirty="0" smtClean="0">
                <a:latin typeface="+mj-ea"/>
                <a:cs typeface="Segoe UI" panose="020B0502040204020203" pitchFamily="34" charset="0"/>
              </a:rPr>
              <a:t>RE Action</a:t>
            </a:r>
            <a:r>
              <a:rPr lang="ja-JP" altLang="en-US" sz="1800" dirty="0">
                <a:latin typeface="+mj-ea"/>
                <a:cs typeface="Segoe UI" panose="020B0502040204020203" pitchFamily="34" charset="0"/>
              </a:rPr>
              <a:t>」という日本独自の取組に参加</a:t>
            </a:r>
            <a:r>
              <a:rPr lang="ja-JP" altLang="en-US" sz="1800" dirty="0" smtClean="0">
                <a:latin typeface="+mj-ea"/>
                <a:cs typeface="Segoe UI" panose="020B0502040204020203" pitchFamily="34" charset="0"/>
              </a:rPr>
              <a:t>可能（</a:t>
            </a:r>
            <a:r>
              <a:rPr lang="en-US" altLang="ja-JP" sz="1800" dirty="0" smtClean="0">
                <a:latin typeface="+mj-ea"/>
                <a:cs typeface="Segoe UI" panose="020B0502040204020203" pitchFamily="34" charset="0"/>
              </a:rPr>
              <a:t>P.43</a:t>
            </a:r>
            <a:r>
              <a:rPr lang="ja-JP" altLang="en-US" sz="1800" dirty="0" smtClean="0">
                <a:latin typeface="+mj-ea"/>
                <a:cs typeface="Segoe UI" panose="020B0502040204020203" pitchFamily="34" charset="0"/>
              </a:rPr>
              <a:t>参照）</a:t>
            </a:r>
            <a:endParaRPr lang="en-US" altLang="ja-JP" sz="1800" dirty="0">
              <a:latin typeface="+mj-ea"/>
              <a:cs typeface="Segoe UI" panose="020B0502040204020203" pitchFamily="34" charset="0"/>
            </a:endParaRPr>
          </a:p>
          <a:p>
            <a:endParaRPr kumimoji="1" lang="ja-JP" altLang="en-US" sz="1800" dirty="0"/>
          </a:p>
        </p:txBody>
      </p:sp>
      <p:sp>
        <p:nvSpPr>
          <p:cNvPr id="8" name="Text Box 9"/>
          <p:cNvSpPr txBox="1">
            <a:spLocks noChangeArrowheads="1"/>
          </p:cNvSpPr>
          <p:nvPr/>
        </p:nvSpPr>
        <p:spPr bwMode="auto">
          <a:xfrm>
            <a:off x="350104" y="7113924"/>
            <a:ext cx="943304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://there100.org</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JCLP</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FAQ</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よくある質問</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参加について</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Your </a:t>
            </a:r>
            <a:r>
              <a:rPr lang="en-US" altLang="ja-JP" sz="1000" dirty="0" err="1" smtClean="0">
                <a:latin typeface="Segoe UI" panose="020B0502040204020203" pitchFamily="34" charset="0"/>
                <a:ea typeface="メイリオ" panose="020B0604030504040204" pitchFamily="50" charset="-128"/>
                <a:cs typeface="Segoe UI" panose="020B0502040204020203" pitchFamily="34" charset="0"/>
              </a:rPr>
              <a:t>Mambership</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Benefits(https</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www.theclimategroup.org/sites/default/files/2021-02/Membership%20Benefits_EV100EP100RE100.pdf)</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latin typeface="Segoe UI" panose="020B0502040204020203" pitchFamily="34" charset="0"/>
                <a:ea typeface="メイリオ" panose="020B0604030504040204" pitchFamily="50" charset="-128"/>
                <a:cs typeface="Segoe UI" panose="020B0502040204020203" pitchFamily="34" charset="0"/>
              </a:rPr>
              <a:t>基</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に作成</a:t>
            </a:r>
            <a:endParaRPr lang="ja-JP" altLang="en-US" sz="10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14878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とは？</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2014</a:t>
            </a:r>
            <a:r>
              <a:rPr lang="ja-JP" altLang="en-US" dirty="0" smtClean="0"/>
              <a:t>年に結成した、</a:t>
            </a:r>
            <a:r>
              <a:rPr lang="ja-JP" altLang="en-US" b="1" dirty="0" smtClean="0">
                <a:solidFill>
                  <a:srgbClr val="FF0000"/>
                </a:solidFill>
              </a:rPr>
              <a:t>事業を</a:t>
            </a:r>
            <a:r>
              <a:rPr lang="en-US" altLang="ja-JP" b="1" dirty="0" smtClean="0">
                <a:solidFill>
                  <a:srgbClr val="FF0000"/>
                </a:solidFill>
              </a:rPr>
              <a:t>100</a:t>
            </a:r>
            <a:r>
              <a:rPr lang="ja-JP" altLang="en-US" b="1" dirty="0" smtClean="0">
                <a:solidFill>
                  <a:srgbClr val="FF0000"/>
                </a:solidFill>
              </a:rPr>
              <a:t>％再エネ電力で賄うこと</a:t>
            </a:r>
            <a:r>
              <a:rPr lang="ja-JP" altLang="en-US" dirty="0" smtClean="0"/>
              <a:t>を目標とする企業連合</a:t>
            </a:r>
            <a:endParaRPr lang="en-US" altLang="ja-JP" dirty="0"/>
          </a:p>
        </p:txBody>
      </p:sp>
      <p:pic>
        <p:nvPicPr>
          <p:cNvPr id="7" name="図 6"/>
          <p:cNvPicPr>
            <a:picLocks noChangeAspect="1"/>
          </p:cNvPicPr>
          <p:nvPr/>
        </p:nvPicPr>
        <p:blipFill>
          <a:blip r:embed="rId2"/>
          <a:stretch>
            <a:fillRect/>
          </a:stretch>
        </p:blipFill>
        <p:spPr>
          <a:xfrm>
            <a:off x="429726" y="2233209"/>
            <a:ext cx="9345978" cy="4377307"/>
          </a:xfrm>
          <a:prstGeom prst="rect">
            <a:avLst/>
          </a:prstGeom>
        </p:spPr>
      </p:pic>
    </p:spTree>
    <p:extLst>
      <p:ext uri="{BB962C8B-B14F-4D97-AF65-F5344CB8AC3E}">
        <p14:creationId xmlns:p14="http://schemas.microsoft.com/office/powerpoint/2010/main" val="2218485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の基準・要件 </a:t>
            </a:r>
            <a:r>
              <a:rPr lang="en-US" altLang="ja-JP" dirty="0"/>
              <a:t>2</a:t>
            </a:r>
            <a:r>
              <a:rPr kumimoji="1" lang="en-US" altLang="ja-JP" dirty="0" smtClean="0"/>
              <a:t>/4</a:t>
            </a:r>
            <a:endParaRPr kumimoji="1" lang="ja-JP" altLang="en-US" dirty="0"/>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smtClean="0"/>
              <a:t>RE100</a:t>
            </a:r>
            <a:r>
              <a:rPr lang="ja-JP" altLang="en-US" dirty="0" smtClean="0"/>
              <a:t>の参加には、以下の要件を満たす必要がある</a:t>
            </a:r>
            <a:endParaRPr lang="en-US" altLang="ja-JP" dirty="0" smtClean="0"/>
          </a:p>
          <a:p>
            <a:pPr marL="0" indent="0">
              <a:buNone/>
            </a:pPr>
            <a:r>
              <a:rPr lang="ja-JP" altLang="en-US" dirty="0"/>
              <a:t>　</a:t>
            </a:r>
            <a:r>
              <a:rPr lang="ja-JP" altLang="en-US" dirty="0" smtClean="0"/>
              <a:t>（一部は</a:t>
            </a:r>
            <a:r>
              <a:rPr lang="en-US" altLang="ja-JP" dirty="0" smtClean="0"/>
              <a:t>JCLP</a:t>
            </a:r>
            <a:r>
              <a:rPr lang="ja-JP" altLang="en-US" dirty="0" smtClean="0"/>
              <a:t>事務局に確認し、掲載）</a:t>
            </a:r>
            <a:endParaRPr lang="en-US" altLang="ja-JP" dirty="0" smtClean="0"/>
          </a:p>
        </p:txBody>
      </p:sp>
      <p:graphicFrame>
        <p:nvGraphicFramePr>
          <p:cNvPr id="8" name="表 7"/>
          <p:cNvGraphicFramePr>
            <a:graphicFrameLocks noGrp="1"/>
          </p:cNvGraphicFramePr>
          <p:nvPr>
            <p:extLst>
              <p:ext uri="{D42A27DB-BD31-4B8C-83A1-F6EECF244321}">
                <p14:modId xmlns:p14="http://schemas.microsoft.com/office/powerpoint/2010/main" val="2052717610"/>
              </p:ext>
            </p:extLst>
          </p:nvPr>
        </p:nvGraphicFramePr>
        <p:xfrm>
          <a:off x="469177" y="2594683"/>
          <a:ext cx="9648949" cy="3749040"/>
        </p:xfrm>
        <a:graphic>
          <a:graphicData uri="http://schemas.openxmlformats.org/drawingml/2006/table">
            <a:tbl>
              <a:tblPr firstCol="1" bandCol="1"/>
              <a:tblGrid>
                <a:gridCol w="1440160">
                  <a:extLst>
                    <a:ext uri="{9D8B030D-6E8A-4147-A177-3AD203B41FA5}">
                      <a16:colId xmlns:a16="http://schemas.microsoft.com/office/drawing/2014/main" xmlns="" val="20000"/>
                    </a:ext>
                  </a:extLst>
                </a:gridCol>
                <a:gridCol w="8208789">
                  <a:extLst>
                    <a:ext uri="{9D8B030D-6E8A-4147-A177-3AD203B41FA5}">
                      <a16:colId xmlns:a16="http://schemas.microsoft.com/office/drawing/2014/main" xmlns=""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kern="1200" dirty="0" smtClean="0">
                          <a:solidFill>
                            <a:schemeClr val="tx1"/>
                          </a:solidFill>
                          <a:latin typeface="+mj-ea"/>
                          <a:ea typeface="+mn-ea"/>
                          <a:cs typeface="Segoe UI" panose="020B0502040204020203" pitchFamily="34" charset="0"/>
                        </a:rPr>
                        <a:t>再エネ設備メーカーの場合は以下の</a:t>
                      </a:r>
                      <a:r>
                        <a:rPr kumimoji="1" lang="ja-JP" altLang="en-US" sz="2400" b="0" kern="1200" dirty="0" smtClean="0">
                          <a:solidFill>
                            <a:srgbClr val="FF0000"/>
                          </a:solidFill>
                          <a:latin typeface="+mj-ea"/>
                          <a:ea typeface="+mn-ea"/>
                          <a:cs typeface="Segoe UI" panose="020B0502040204020203" pitchFamily="34" charset="0"/>
                        </a:rPr>
                        <a:t>全てを満たす</a:t>
                      </a:r>
                      <a:r>
                        <a:rPr kumimoji="1" lang="ja-JP" altLang="en-US" sz="2400" kern="1200" dirty="0" smtClean="0">
                          <a:solidFill>
                            <a:schemeClr val="tx1"/>
                          </a:solidFill>
                          <a:latin typeface="+mj-ea"/>
                          <a:ea typeface="+mn-ea"/>
                          <a:cs typeface="Segoe UI" panose="020B0502040204020203" pitchFamily="34" charset="0"/>
                        </a:rPr>
                        <a:t>必要がある</a:t>
                      </a:r>
                      <a:endParaRPr kumimoji="1" lang="en-US" altLang="ja-JP" sz="2400"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再エネ設備事業の収入が売上の</a:t>
                      </a:r>
                      <a:r>
                        <a:rPr kumimoji="1" lang="en-US" altLang="ja-JP" sz="2400" kern="1200" dirty="0" smtClean="0">
                          <a:solidFill>
                            <a:schemeClr val="tx1"/>
                          </a:solidFill>
                          <a:latin typeface="+mj-ea"/>
                          <a:ea typeface="+mn-ea"/>
                          <a:cs typeface="Segoe UI" panose="020B0502040204020203" pitchFamily="34" charset="0"/>
                        </a:rPr>
                        <a:t>50%</a:t>
                      </a:r>
                      <a:r>
                        <a:rPr kumimoji="1" lang="ja-JP" altLang="en-US" sz="2400" kern="1200" dirty="0" smtClean="0">
                          <a:solidFill>
                            <a:schemeClr val="tx1"/>
                          </a:solidFill>
                          <a:latin typeface="+mj-ea"/>
                          <a:ea typeface="+mn-ea"/>
                          <a:cs typeface="Segoe UI" panose="020B0502040204020203" pitchFamily="34" charset="0"/>
                        </a:rPr>
                        <a:t>以下</a:t>
                      </a:r>
                      <a:endParaRPr kumimoji="1" lang="en-US" altLang="ja-JP" sz="2400"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kern="1200" dirty="0" smtClean="0">
                          <a:solidFill>
                            <a:schemeClr val="tx1"/>
                          </a:solidFill>
                          <a:latin typeface="+mj-ea"/>
                          <a:ea typeface="+mn-ea"/>
                          <a:cs typeface="Segoe UI" panose="020B0502040204020203" pitchFamily="34" charset="0"/>
                        </a:rPr>
                        <a:t>0.1TWh</a:t>
                      </a:r>
                      <a:r>
                        <a:rPr kumimoji="1" lang="ja-JP" altLang="en-US" sz="2400" kern="1200" dirty="0" smtClean="0">
                          <a:solidFill>
                            <a:schemeClr val="tx1"/>
                          </a:solidFill>
                          <a:latin typeface="+mj-ea"/>
                          <a:ea typeface="+mn-ea"/>
                          <a:cs typeface="Segoe UI" panose="020B0502040204020203" pitchFamily="34" charset="0"/>
                        </a:rPr>
                        <a:t>以上の電力消費量</a:t>
                      </a:r>
                      <a:endParaRPr kumimoji="1" lang="en-US" altLang="ja-JP" sz="2400"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kern="1200" dirty="0" smtClean="0">
                          <a:solidFill>
                            <a:schemeClr val="tx1"/>
                          </a:solidFill>
                          <a:latin typeface="+mj-ea"/>
                          <a:ea typeface="+mn-ea"/>
                          <a:cs typeface="Segoe UI" panose="020B0502040204020203" pitchFamily="34" charset="0"/>
                        </a:rPr>
                        <a:t>8</a:t>
                      </a:r>
                      <a:r>
                        <a:rPr kumimoji="1" lang="ja-JP" altLang="en-US" sz="2400" kern="1200" dirty="0" smtClean="0">
                          <a:solidFill>
                            <a:schemeClr val="tx1"/>
                          </a:solidFill>
                          <a:latin typeface="+mj-ea"/>
                          <a:ea typeface="+mn-ea"/>
                          <a:cs typeface="Segoe UI" panose="020B0502040204020203" pitchFamily="34" charset="0"/>
                        </a:rPr>
                        <a:t>年以内の再エネ</a:t>
                      </a:r>
                      <a:r>
                        <a:rPr kumimoji="1" lang="en-US" altLang="ja-JP" sz="2400" kern="1200" dirty="0" smtClean="0">
                          <a:solidFill>
                            <a:schemeClr val="tx1"/>
                          </a:solidFill>
                          <a:latin typeface="+mj-ea"/>
                          <a:ea typeface="+mn-ea"/>
                          <a:cs typeface="Segoe UI" panose="020B0502040204020203" pitchFamily="34" charset="0"/>
                        </a:rPr>
                        <a:t>100%</a:t>
                      </a:r>
                      <a:r>
                        <a:rPr kumimoji="1" lang="ja-JP" altLang="en-US" sz="2400" kern="1200" dirty="0" smtClean="0">
                          <a:solidFill>
                            <a:schemeClr val="tx1"/>
                          </a:solidFill>
                          <a:latin typeface="+mj-ea"/>
                          <a:ea typeface="+mn-ea"/>
                          <a:cs typeface="Segoe UI" panose="020B0502040204020203" pitchFamily="34" charset="0"/>
                        </a:rPr>
                        <a:t>化</a:t>
                      </a:r>
                      <a:endParaRPr kumimoji="1" lang="en-US" altLang="ja-JP" sz="2400"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ゴールドメンバーで加盟</a:t>
                      </a:r>
                      <a:endParaRPr kumimoji="1" lang="en-US" altLang="ja-JP" sz="2400" kern="1200" dirty="0" smtClean="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kern="1200" dirty="0" smtClean="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smtClean="0">
                          <a:solidFill>
                            <a:schemeClr val="tx1"/>
                          </a:solidFill>
                          <a:latin typeface="+mj-ea"/>
                          <a:ea typeface="+mn-ea"/>
                          <a:cs typeface="Segoe UI" panose="020B0502040204020203" pitchFamily="34" charset="0"/>
                        </a:rPr>
                        <a:t>以下に該当する企業は対象外</a:t>
                      </a:r>
                      <a:endParaRPr kumimoji="1" lang="en-US" altLang="ja-JP" sz="2400"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主要な収入源が発電・発電関連事業</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化石燃料推進または、再エネ普及を妨害するロビー活動や、化石燃料資産の増加を行っている</a:t>
                      </a:r>
                      <a:endParaRPr kumimoji="1" lang="en-US" altLang="ja-JP" sz="2400" kern="1200" dirty="0" smtClean="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 name="Text Box 9"/>
          <p:cNvSpPr txBox="1">
            <a:spLocks noChangeArrowheads="1"/>
          </p:cNvSpPr>
          <p:nvPr/>
        </p:nvSpPr>
        <p:spPr bwMode="auto">
          <a:xfrm>
            <a:off x="350104" y="7113924"/>
            <a:ext cx="943304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://there100.org</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JCLP</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FAQ</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よくある質問</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参加について</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Your </a:t>
            </a:r>
            <a:r>
              <a:rPr lang="en-US" altLang="ja-JP" sz="1000" dirty="0" err="1" smtClean="0">
                <a:latin typeface="Segoe UI" panose="020B0502040204020203" pitchFamily="34" charset="0"/>
                <a:ea typeface="メイリオ" panose="020B0604030504040204" pitchFamily="50" charset="-128"/>
                <a:cs typeface="Segoe UI" panose="020B0502040204020203" pitchFamily="34" charset="0"/>
              </a:rPr>
              <a:t>Mambership</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Benefits(https</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www.theclimategroup.org/sites/default/files/2021-02/Membership%20Benefits_EV100EP100RE100.pdf)</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latin typeface="Segoe UI" panose="020B0502040204020203" pitchFamily="34" charset="0"/>
                <a:ea typeface="メイリオ" panose="020B0604030504040204" pitchFamily="50" charset="-128"/>
                <a:cs typeface="Segoe UI" panose="020B0502040204020203" pitchFamily="34" charset="0"/>
              </a:rPr>
              <a:t>基</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に作成</a:t>
            </a:r>
            <a:endParaRPr lang="ja-JP" altLang="en-US" sz="10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69463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の基準・要件 </a:t>
            </a:r>
            <a:r>
              <a:rPr lang="en-US" altLang="ja-JP" dirty="0" smtClean="0"/>
              <a:t>3</a:t>
            </a:r>
            <a:r>
              <a:rPr kumimoji="1" lang="en-US" altLang="ja-JP" dirty="0" smtClean="0"/>
              <a:t>/4</a:t>
            </a:r>
            <a:endParaRPr kumimoji="1" lang="ja-JP" altLang="en-US" dirty="0"/>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smtClean="0"/>
              <a:t>RE100</a:t>
            </a:r>
            <a:r>
              <a:rPr lang="ja-JP" altLang="en-US" dirty="0" smtClean="0"/>
              <a:t>の参加には、以下の要件を満たす必要がある</a:t>
            </a:r>
            <a:endParaRPr lang="en-US" altLang="ja-JP" dirty="0" smtClean="0"/>
          </a:p>
          <a:p>
            <a:pPr marL="0" indent="0">
              <a:buNone/>
            </a:pPr>
            <a:r>
              <a:rPr lang="ja-JP" altLang="en-US" dirty="0"/>
              <a:t>　</a:t>
            </a:r>
            <a:r>
              <a:rPr lang="ja-JP" altLang="en-US" dirty="0" smtClean="0"/>
              <a:t>（一部は</a:t>
            </a:r>
            <a:r>
              <a:rPr lang="en-US" altLang="ja-JP" dirty="0" smtClean="0"/>
              <a:t>JCLP</a:t>
            </a:r>
            <a:r>
              <a:rPr lang="ja-JP" altLang="en-US" dirty="0" smtClean="0"/>
              <a:t>事務局に確認し、掲載）</a:t>
            </a:r>
            <a:endParaRPr lang="en-US" altLang="ja-JP" dirty="0" smtClean="0"/>
          </a:p>
        </p:txBody>
      </p:sp>
      <p:graphicFrame>
        <p:nvGraphicFramePr>
          <p:cNvPr id="6" name="表 5"/>
          <p:cNvGraphicFramePr>
            <a:graphicFrameLocks noGrp="1"/>
          </p:cNvGraphicFramePr>
          <p:nvPr>
            <p:extLst>
              <p:ext uri="{D42A27DB-BD31-4B8C-83A1-F6EECF244321}">
                <p14:modId xmlns:p14="http://schemas.microsoft.com/office/powerpoint/2010/main" val="313499704"/>
              </p:ext>
            </p:extLst>
          </p:nvPr>
        </p:nvGraphicFramePr>
        <p:xfrm>
          <a:off x="469176" y="2594683"/>
          <a:ext cx="9648949" cy="3931920"/>
        </p:xfrm>
        <a:graphic>
          <a:graphicData uri="http://schemas.openxmlformats.org/drawingml/2006/table">
            <a:tbl>
              <a:tblPr firstCol="1" bandCol="1"/>
              <a:tblGrid>
                <a:gridCol w="1440160">
                  <a:extLst>
                    <a:ext uri="{9D8B030D-6E8A-4147-A177-3AD203B41FA5}">
                      <a16:colId xmlns:a16="http://schemas.microsoft.com/office/drawing/2014/main" xmlns="" val="20000"/>
                    </a:ext>
                  </a:extLst>
                </a:gridCol>
                <a:gridCol w="8208789">
                  <a:extLst>
                    <a:ext uri="{9D8B030D-6E8A-4147-A177-3AD203B41FA5}">
                      <a16:colId xmlns:a16="http://schemas.microsoft.com/office/drawing/2014/main" xmlns="" val="20001"/>
                    </a:ext>
                  </a:extLst>
                </a:gridCol>
              </a:tblGrid>
              <a:tr h="151886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認定要件</a:t>
                      </a:r>
                      <a:endParaRPr kumimoji="1" lang="en-US" altLang="ja-JP" sz="2400" b="1" dirty="0" smtClean="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457200" marR="0" lvl="0" indent="-4572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smtClean="0">
                          <a:solidFill>
                            <a:schemeClr val="tx1"/>
                          </a:solidFill>
                          <a:latin typeface="+mj-ea"/>
                          <a:ea typeface="+mn-ea"/>
                          <a:cs typeface="Segoe UI" panose="020B0502040204020203" pitchFamily="34" charset="0"/>
                        </a:rPr>
                        <a:t>日本の再エネ普及目標の向上</a:t>
                      </a: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smtClean="0">
                          <a:solidFill>
                            <a:schemeClr val="tx1"/>
                          </a:solidFill>
                          <a:latin typeface="+mj-ea"/>
                          <a:ea typeface="+mn-ea"/>
                          <a:cs typeface="Segoe UI" panose="020B0502040204020203" pitchFamily="34" charset="0"/>
                        </a:rPr>
                        <a:t>と</a:t>
                      </a:r>
                      <a:endParaRPr kumimoji="1" lang="en-US" altLang="ja-JP" sz="2400" kern="1200" dirty="0" smtClean="0">
                        <a:solidFill>
                          <a:schemeClr val="tx1"/>
                        </a:solidFill>
                        <a:latin typeface="+mj-ea"/>
                        <a:ea typeface="+mn-ea"/>
                        <a:cs typeface="Segoe UI" panose="020B0502040204020203" pitchFamily="34" charset="0"/>
                      </a:endParaRPr>
                    </a:p>
                    <a:p>
                      <a:pPr marL="449263" marR="0" lvl="0" indent="7938" algn="l" defTabSz="914400" rtl="0" eaLnBrk="1" fontAlgn="auto" latinLnBrk="0" hangingPunct="1">
                        <a:lnSpc>
                          <a:spcPct val="100000"/>
                        </a:lnSpc>
                        <a:spcBef>
                          <a:spcPts val="0"/>
                        </a:spcBef>
                        <a:spcAft>
                          <a:spcPts val="0"/>
                        </a:spcAft>
                        <a:buClrTx/>
                        <a:buSzTx/>
                        <a:buFont typeface="+mj-ea"/>
                        <a:buNone/>
                        <a:tabLst/>
                        <a:defRPr/>
                      </a:pP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smtClean="0">
                          <a:solidFill>
                            <a:schemeClr val="tx1"/>
                          </a:solidFill>
                          <a:latin typeface="+mj-ea"/>
                          <a:ea typeface="+mn-ea"/>
                          <a:cs typeface="Segoe UI" panose="020B0502040204020203" pitchFamily="34" charset="0"/>
                        </a:rPr>
                        <a:t>企業が直接再エネを利用できる透明性ある市場の整備</a:t>
                      </a: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smtClean="0">
                          <a:solidFill>
                            <a:schemeClr val="tx1"/>
                          </a:solidFill>
                          <a:latin typeface="+mj-ea"/>
                          <a:ea typeface="+mn-ea"/>
                          <a:cs typeface="Segoe UI" panose="020B0502040204020203" pitchFamily="34" charset="0"/>
                        </a:rPr>
                        <a:t>に関する、責任ある</a:t>
                      </a:r>
                      <a:r>
                        <a:rPr kumimoji="1" lang="ja-JP" altLang="en-US" sz="2400" b="0" kern="1200" dirty="0" smtClean="0">
                          <a:solidFill>
                            <a:srgbClr val="FF0000"/>
                          </a:solidFill>
                          <a:latin typeface="+mj-ea"/>
                          <a:ea typeface="+mn-ea"/>
                          <a:cs typeface="Segoe UI" panose="020B0502040204020203" pitchFamily="34" charset="0"/>
                        </a:rPr>
                        <a:t>政策関与</a:t>
                      </a:r>
                      <a:r>
                        <a:rPr kumimoji="1" lang="ja-JP" altLang="en-US" sz="2400" kern="1200" dirty="0" smtClean="0">
                          <a:solidFill>
                            <a:srgbClr val="FF0000"/>
                          </a:solidFill>
                          <a:latin typeface="+mj-ea"/>
                          <a:ea typeface="+mn-ea"/>
                          <a:cs typeface="Segoe UI" panose="020B0502040204020203" pitchFamily="34" charset="0"/>
                        </a:rPr>
                        <a:t>と</a:t>
                      </a:r>
                      <a:r>
                        <a:rPr kumimoji="1" lang="ja-JP" altLang="en-US" sz="2400" b="0" kern="1200" dirty="0" smtClean="0">
                          <a:solidFill>
                            <a:srgbClr val="FF0000"/>
                          </a:solidFill>
                          <a:latin typeface="+mj-ea"/>
                          <a:ea typeface="+mn-ea"/>
                          <a:cs typeface="Segoe UI" panose="020B0502040204020203" pitchFamily="34" charset="0"/>
                        </a:rPr>
                        <a:t>公的な要請</a:t>
                      </a:r>
                      <a:r>
                        <a:rPr kumimoji="1" lang="ja-JP" altLang="en-US" sz="2400" kern="1200" dirty="0" smtClean="0">
                          <a:solidFill>
                            <a:schemeClr val="tx1"/>
                          </a:solidFill>
                          <a:latin typeface="+mj-ea"/>
                          <a:ea typeface="+mn-ea"/>
                          <a:cs typeface="Segoe UI" panose="020B0502040204020203" pitchFamily="34" charset="0"/>
                        </a:rPr>
                        <a:t>を積極的に行うことに合意すること</a:t>
                      </a:r>
                      <a:endParaRPr kumimoji="1" lang="en-US" altLang="ja-JP" sz="2400" kern="1200" dirty="0" smtClean="0">
                        <a:solidFill>
                          <a:schemeClr val="tx1"/>
                        </a:solidFill>
                        <a:latin typeface="+mj-ea"/>
                        <a:ea typeface="+mn-ea"/>
                        <a:cs typeface="Segoe UI" panose="020B0502040204020203" pitchFamily="34" charset="0"/>
                      </a:endParaRPr>
                    </a:p>
                    <a:p>
                      <a:pPr marL="449263" marR="0" lvl="0" indent="7938" algn="l" defTabSz="914400" rtl="0" eaLnBrk="1" fontAlgn="auto" latinLnBrk="0" hangingPunct="1">
                        <a:lnSpc>
                          <a:spcPct val="100000"/>
                        </a:lnSpc>
                        <a:spcBef>
                          <a:spcPts val="0"/>
                        </a:spcBef>
                        <a:spcAft>
                          <a:spcPts val="0"/>
                        </a:spcAft>
                        <a:buClrTx/>
                        <a:buSzTx/>
                        <a:buFont typeface="+mj-ea"/>
                        <a:buNone/>
                        <a:tabLst/>
                        <a:defRPr/>
                      </a:pPr>
                      <a:r>
                        <a:rPr kumimoji="1" lang="en-US" altLang="ja-JP" sz="1800" kern="1200" dirty="0" smtClean="0">
                          <a:solidFill>
                            <a:schemeClr val="tx1"/>
                          </a:solidFill>
                          <a:latin typeface="+mj-ea"/>
                          <a:ea typeface="+mn-ea"/>
                          <a:cs typeface="Segoe UI" panose="020B0502040204020203" pitchFamily="34" charset="0"/>
                        </a:rPr>
                        <a:t>※</a:t>
                      </a:r>
                      <a:r>
                        <a:rPr kumimoji="1" lang="ja-JP" altLang="en-US" sz="1800" kern="1200" dirty="0" smtClean="0">
                          <a:solidFill>
                            <a:schemeClr val="tx1"/>
                          </a:solidFill>
                          <a:latin typeface="+mj-ea"/>
                          <a:ea typeface="+mn-ea"/>
                          <a:cs typeface="Segoe UI" panose="020B0502040204020203" pitchFamily="34" charset="0"/>
                        </a:rPr>
                        <a:t>上記要件は中間目標の</a:t>
                      </a:r>
                      <a:r>
                        <a:rPr kumimoji="1" lang="ja-JP" altLang="en-US" sz="1800" u="none" kern="1200" dirty="0" smtClean="0">
                          <a:solidFill>
                            <a:schemeClr val="tx1"/>
                          </a:solidFill>
                          <a:latin typeface="+mj-ea"/>
                          <a:ea typeface="+mn-ea"/>
                          <a:cs typeface="Segoe UI" panose="020B0502040204020203" pitchFamily="34" charset="0"/>
                        </a:rPr>
                        <a:t>必須（下記参照）を</a:t>
                      </a:r>
                      <a:r>
                        <a:rPr kumimoji="1" lang="ja-JP" altLang="en-US" sz="1800" u="sng" kern="1200" dirty="0" smtClean="0">
                          <a:solidFill>
                            <a:schemeClr val="tx1"/>
                          </a:solidFill>
                          <a:latin typeface="+mj-ea"/>
                          <a:ea typeface="+mn-ea"/>
                          <a:cs typeface="Segoe UI" panose="020B0502040204020203" pitchFamily="34" charset="0"/>
                        </a:rPr>
                        <a:t>推奨に緩和</a:t>
                      </a:r>
                      <a:r>
                        <a:rPr kumimoji="1" lang="ja-JP" altLang="en-US" sz="1800" kern="1200" dirty="0" smtClean="0">
                          <a:solidFill>
                            <a:schemeClr val="tx1"/>
                          </a:solidFill>
                          <a:latin typeface="+mj-ea"/>
                          <a:ea typeface="+mn-ea"/>
                          <a:cs typeface="Segoe UI" panose="020B0502040204020203" pitchFamily="34" charset="0"/>
                        </a:rPr>
                        <a:t>する代替要件として、日本企業向けに設定</a:t>
                      </a:r>
                      <a:endParaRPr kumimoji="1" lang="en-US" altLang="ja-JP" sz="1800" kern="1200" dirty="0" smtClean="0">
                        <a:solidFill>
                          <a:schemeClr val="tx1"/>
                        </a:solidFill>
                        <a:latin typeface="+mj-ea"/>
                        <a:ea typeface="+mn-ea"/>
                        <a:cs typeface="Segoe UI" panose="020B0502040204020203" pitchFamily="34" charset="0"/>
                      </a:endParaRPr>
                    </a:p>
                    <a:p>
                      <a:pPr marL="0" marR="0" lvl="0" indent="7938" algn="l" defTabSz="914400" rtl="0" eaLnBrk="1" fontAlgn="auto" latinLnBrk="0" hangingPunct="1">
                        <a:lnSpc>
                          <a:spcPct val="100000"/>
                        </a:lnSpc>
                        <a:spcBef>
                          <a:spcPts val="0"/>
                        </a:spcBef>
                        <a:spcAft>
                          <a:spcPts val="0"/>
                        </a:spcAft>
                        <a:buClrTx/>
                        <a:buSzTx/>
                        <a:buFont typeface="+mj-ea"/>
                        <a:buNone/>
                        <a:tabLst/>
                        <a:defRPr/>
                      </a:pPr>
                      <a:endParaRPr kumimoji="1" lang="en-US" altLang="ja-JP" sz="2400" kern="1200" dirty="0" smtClean="0">
                        <a:solidFill>
                          <a:schemeClr val="tx1"/>
                        </a:solidFill>
                        <a:latin typeface="+mj-ea"/>
                        <a:ea typeface="+mn-ea"/>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ea"/>
                        <a:buAutoNum type="circleNumDbPlain" startAt="2"/>
                        <a:tabLst/>
                        <a:defRPr/>
                      </a:pPr>
                      <a:r>
                        <a:rPr kumimoji="1" lang="ja-JP" altLang="en-US" sz="2400" kern="1200" dirty="0" smtClean="0">
                          <a:solidFill>
                            <a:schemeClr val="tx1"/>
                          </a:solidFill>
                          <a:latin typeface="+mj-ea"/>
                          <a:ea typeface="+mn-ea"/>
                          <a:cs typeface="Segoe UI" panose="020B0502040204020203" pitchFamily="34" charset="0"/>
                        </a:rPr>
                        <a:t>期限を切った再エネ</a:t>
                      </a:r>
                      <a:r>
                        <a:rPr kumimoji="1" lang="en-US" altLang="ja-JP" sz="2400" kern="1200" dirty="0" smtClean="0">
                          <a:solidFill>
                            <a:schemeClr val="tx1"/>
                          </a:solidFill>
                          <a:latin typeface="+mj-ea"/>
                          <a:ea typeface="+mn-ea"/>
                          <a:cs typeface="Segoe UI" panose="020B0502040204020203" pitchFamily="34" charset="0"/>
                        </a:rPr>
                        <a:t>100</a:t>
                      </a:r>
                      <a:r>
                        <a:rPr kumimoji="1" lang="ja-JP" altLang="en-US" sz="2400" kern="1200" dirty="0" smtClean="0">
                          <a:solidFill>
                            <a:schemeClr val="tx1"/>
                          </a:solidFill>
                          <a:latin typeface="+mj-ea"/>
                          <a:ea typeface="+mn-ea"/>
                          <a:cs typeface="Segoe UI" panose="020B0502040204020203" pitchFamily="34" charset="0"/>
                        </a:rPr>
                        <a:t>％化目標の設定と公表</a:t>
                      </a:r>
                      <a:endParaRPr kumimoji="1" lang="en-US" altLang="ja-JP" sz="2400" kern="1200" dirty="0" smtClean="0">
                        <a:solidFill>
                          <a:schemeClr val="tx1"/>
                        </a:solidFill>
                        <a:latin typeface="+mj-ea"/>
                        <a:ea typeface="+mn-ea"/>
                        <a:cs typeface="Segoe UI" panose="020B0502040204020203" pitchFamily="34" charset="0"/>
                      </a:endParaRPr>
                    </a:p>
                    <a:p>
                      <a:pPr marL="804863"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遅くとも</a:t>
                      </a:r>
                      <a:r>
                        <a:rPr kumimoji="1" lang="en-US" altLang="ja-JP" sz="2400" kern="1200" dirty="0" smtClean="0">
                          <a:solidFill>
                            <a:srgbClr val="FF0000"/>
                          </a:solidFill>
                          <a:latin typeface="+mj-ea"/>
                          <a:ea typeface="+mn-ea"/>
                          <a:cs typeface="Segoe UI" panose="020B0502040204020203" pitchFamily="34" charset="0"/>
                        </a:rPr>
                        <a:t>2050</a:t>
                      </a:r>
                      <a:r>
                        <a:rPr kumimoji="1" lang="ja-JP" altLang="en-US" sz="2400" kern="1200" dirty="0" smtClean="0">
                          <a:solidFill>
                            <a:srgbClr val="FF0000"/>
                          </a:solidFill>
                          <a:latin typeface="+mj-ea"/>
                          <a:ea typeface="+mn-ea"/>
                          <a:cs typeface="Segoe UI" panose="020B0502040204020203" pitchFamily="34" charset="0"/>
                        </a:rPr>
                        <a:t>年までに、</a:t>
                      </a:r>
                      <a:r>
                        <a:rPr kumimoji="1" lang="en-US" altLang="ja-JP" sz="2400" kern="1200" dirty="0" smtClean="0">
                          <a:solidFill>
                            <a:srgbClr val="FF0000"/>
                          </a:solidFill>
                          <a:latin typeface="+mj-ea"/>
                          <a:ea typeface="+mn-ea"/>
                          <a:cs typeface="Segoe UI" panose="020B0502040204020203" pitchFamily="34" charset="0"/>
                        </a:rPr>
                        <a:t>100</a:t>
                      </a:r>
                      <a:r>
                        <a:rPr kumimoji="1" lang="ja-JP" altLang="en-US" sz="2400" kern="1200" dirty="0" smtClean="0">
                          <a:solidFill>
                            <a:srgbClr val="FF0000"/>
                          </a:solidFill>
                          <a:latin typeface="+mj-ea"/>
                          <a:ea typeface="+mn-ea"/>
                          <a:cs typeface="Segoe UI" panose="020B0502040204020203" pitchFamily="34" charset="0"/>
                        </a:rPr>
                        <a:t>％を達成</a:t>
                      </a:r>
                      <a:r>
                        <a:rPr kumimoji="1" lang="ja-JP" altLang="en-US" sz="2400" kern="1200" dirty="0" smtClean="0">
                          <a:solidFill>
                            <a:schemeClr val="tx1"/>
                          </a:solidFill>
                          <a:latin typeface="+mj-ea"/>
                          <a:ea typeface="+mn-ea"/>
                          <a:cs typeface="Segoe UI" panose="020B0502040204020203" pitchFamily="34" charset="0"/>
                        </a:rPr>
                        <a:t>する目標とすること</a:t>
                      </a:r>
                      <a:endParaRPr kumimoji="1" lang="en-US" altLang="ja-JP" sz="2400" kern="1200" dirty="0" smtClean="0">
                        <a:solidFill>
                          <a:schemeClr val="tx1"/>
                        </a:solidFill>
                        <a:latin typeface="+mj-ea"/>
                        <a:ea typeface="+mn-ea"/>
                        <a:cs typeface="Segoe UI" panose="020B0502040204020203" pitchFamily="34" charset="0"/>
                      </a:endParaRPr>
                    </a:p>
                    <a:p>
                      <a:pPr marL="804863"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以下を参照した中間目標を設けることを</a:t>
                      </a:r>
                      <a:r>
                        <a:rPr kumimoji="1" lang="ja-JP" altLang="en-US" sz="2400" b="0" i="0" kern="1200" dirty="0" smtClean="0">
                          <a:solidFill>
                            <a:srgbClr val="FF0000"/>
                          </a:solidFill>
                          <a:latin typeface="+mj-ea"/>
                          <a:ea typeface="+mn-ea"/>
                          <a:cs typeface="Segoe UI" panose="020B0502040204020203" pitchFamily="34" charset="0"/>
                        </a:rPr>
                        <a:t>推奨</a:t>
                      </a:r>
                      <a:endParaRPr kumimoji="1" lang="en-US" altLang="ja-JP" sz="2400" b="0" i="0" kern="1200" dirty="0" smtClean="0">
                        <a:solidFill>
                          <a:srgbClr val="FF0000"/>
                        </a:solidFill>
                        <a:latin typeface="+mj-ea"/>
                        <a:ea typeface="+mn-ea"/>
                        <a:cs typeface="Segoe UI" panose="020B0502040204020203" pitchFamily="34" charset="0"/>
                      </a:endParaRPr>
                    </a:p>
                    <a:p>
                      <a:pPr marL="8048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0" u="none" kern="1200" dirty="0" smtClean="0">
                          <a:solidFill>
                            <a:schemeClr val="tx1"/>
                          </a:solidFill>
                          <a:latin typeface="+mj-ea"/>
                          <a:ea typeface="+mn-ea"/>
                          <a:cs typeface="Segoe UI" panose="020B0502040204020203" pitchFamily="34" charset="0"/>
                        </a:rPr>
                        <a:t>2030</a:t>
                      </a:r>
                      <a:r>
                        <a:rPr kumimoji="1" lang="ja-JP" altLang="en-US" sz="2400" b="0" u="none" kern="1200" dirty="0" smtClean="0">
                          <a:solidFill>
                            <a:schemeClr val="tx1"/>
                          </a:solidFill>
                          <a:latin typeface="+mj-ea"/>
                          <a:ea typeface="+mn-ea"/>
                          <a:cs typeface="Segoe UI" panose="020B0502040204020203" pitchFamily="34" charset="0"/>
                        </a:rPr>
                        <a:t>年 </a:t>
                      </a:r>
                      <a:r>
                        <a:rPr kumimoji="1" lang="en-US" altLang="ja-JP" sz="2400" b="0" u="none" kern="1200" dirty="0" smtClean="0">
                          <a:solidFill>
                            <a:schemeClr val="tx1"/>
                          </a:solidFill>
                          <a:latin typeface="+mj-ea"/>
                          <a:ea typeface="+mn-ea"/>
                          <a:cs typeface="Segoe UI" panose="020B0502040204020203" pitchFamily="34" charset="0"/>
                        </a:rPr>
                        <a:t>60</a:t>
                      </a:r>
                      <a:r>
                        <a:rPr kumimoji="1" lang="ja-JP" altLang="en-US" sz="2400" b="0" u="none" kern="1200" dirty="0" smtClean="0">
                          <a:solidFill>
                            <a:schemeClr val="tx1"/>
                          </a:solidFill>
                          <a:latin typeface="+mj-ea"/>
                          <a:ea typeface="+mn-ea"/>
                          <a:cs typeface="Segoe UI" panose="020B0502040204020203" pitchFamily="34" charset="0"/>
                        </a:rPr>
                        <a:t>％、</a:t>
                      </a:r>
                      <a:r>
                        <a:rPr kumimoji="1" lang="en-US" altLang="ja-JP" sz="2400" b="0" u="none" kern="1200" dirty="0" smtClean="0">
                          <a:solidFill>
                            <a:schemeClr val="tx1"/>
                          </a:solidFill>
                          <a:latin typeface="+mj-ea"/>
                          <a:ea typeface="+mn-ea"/>
                          <a:cs typeface="Segoe UI" panose="020B0502040204020203" pitchFamily="34" charset="0"/>
                        </a:rPr>
                        <a:t>2040</a:t>
                      </a:r>
                      <a:r>
                        <a:rPr kumimoji="1" lang="ja-JP" altLang="en-US" sz="2400" b="0" u="none" kern="1200" dirty="0" smtClean="0">
                          <a:solidFill>
                            <a:schemeClr val="tx1"/>
                          </a:solidFill>
                          <a:latin typeface="+mj-ea"/>
                          <a:ea typeface="+mn-ea"/>
                          <a:cs typeface="Segoe UI" panose="020B0502040204020203" pitchFamily="34" charset="0"/>
                        </a:rPr>
                        <a:t>年 </a:t>
                      </a:r>
                      <a:r>
                        <a:rPr kumimoji="1" lang="en-US" altLang="ja-JP" sz="2400" b="0" u="none" kern="1200" dirty="0" smtClean="0">
                          <a:solidFill>
                            <a:schemeClr val="tx1"/>
                          </a:solidFill>
                          <a:latin typeface="+mj-ea"/>
                          <a:ea typeface="+mn-ea"/>
                          <a:cs typeface="Segoe UI" panose="020B0502040204020203" pitchFamily="34" charset="0"/>
                        </a:rPr>
                        <a:t>90</a:t>
                      </a:r>
                      <a:r>
                        <a:rPr kumimoji="1" lang="ja-JP" altLang="en-US" sz="2400" b="0" u="none" kern="1200" dirty="0" smtClean="0">
                          <a:solidFill>
                            <a:schemeClr val="tx1"/>
                          </a:solidFill>
                          <a:latin typeface="+mj-ea"/>
                          <a:ea typeface="+mn-ea"/>
                          <a:cs typeface="Segoe UI" panose="020B0502040204020203" pitchFamily="34" charset="0"/>
                        </a:rPr>
                        <a:t>％</a:t>
                      </a:r>
                      <a:endParaRPr kumimoji="1" lang="en-US" altLang="ja-JP" sz="2400" b="0" u="none" kern="1200" dirty="0" smtClean="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 Box 9"/>
          <p:cNvSpPr txBox="1">
            <a:spLocks noChangeArrowheads="1"/>
          </p:cNvSpPr>
          <p:nvPr/>
        </p:nvSpPr>
        <p:spPr bwMode="auto">
          <a:xfrm>
            <a:off x="350104" y="7113924"/>
            <a:ext cx="943304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://there100.org</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JCLP</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FAQ</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よくある質問</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参加について</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Your </a:t>
            </a:r>
            <a:r>
              <a:rPr lang="en-US" altLang="ja-JP" sz="1000" dirty="0" err="1" smtClean="0">
                <a:latin typeface="Segoe UI" panose="020B0502040204020203" pitchFamily="34" charset="0"/>
                <a:ea typeface="メイリオ" panose="020B0604030504040204" pitchFamily="50" charset="-128"/>
                <a:cs typeface="Segoe UI" panose="020B0502040204020203" pitchFamily="34" charset="0"/>
              </a:rPr>
              <a:t>Mambership</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Benefits(https</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www.theclimategroup.org/sites/default/files/2021-02/Membership%20Benefits_EV100EP100RE100.pdf)</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latin typeface="Segoe UI" panose="020B0502040204020203" pitchFamily="34" charset="0"/>
                <a:ea typeface="メイリオ" panose="020B0604030504040204" pitchFamily="50" charset="-128"/>
                <a:cs typeface="Segoe UI" panose="020B0502040204020203" pitchFamily="34" charset="0"/>
              </a:rPr>
              <a:t>基</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に作成</a:t>
            </a:r>
            <a:endParaRPr lang="ja-JP" altLang="en-US" sz="10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5074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の基準・要件 </a:t>
            </a:r>
            <a:r>
              <a:rPr lang="en-US" altLang="ja-JP" dirty="0" smtClean="0"/>
              <a:t>4</a:t>
            </a:r>
            <a:r>
              <a:rPr kumimoji="1" lang="en-US" altLang="ja-JP" dirty="0" smtClean="0"/>
              <a:t>/4</a:t>
            </a:r>
            <a:endParaRPr kumimoji="1" lang="ja-JP" altLang="en-US" dirty="0"/>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smtClean="0"/>
              <a:t>RE100</a:t>
            </a:r>
            <a:r>
              <a:rPr lang="ja-JP" altLang="en-US" dirty="0" smtClean="0"/>
              <a:t>の参加には、以下の要件を満たす必要がある</a:t>
            </a:r>
            <a:endParaRPr lang="en-US" altLang="ja-JP" dirty="0" smtClean="0"/>
          </a:p>
          <a:p>
            <a:pPr marL="0" indent="0">
              <a:buNone/>
            </a:pPr>
            <a:r>
              <a:rPr lang="ja-JP" altLang="en-US" dirty="0" smtClean="0"/>
              <a:t>　（一部は</a:t>
            </a:r>
            <a:r>
              <a:rPr lang="en-US" altLang="ja-JP" dirty="0" smtClean="0"/>
              <a:t>JCLP</a:t>
            </a:r>
            <a:r>
              <a:rPr lang="ja-JP" altLang="en-US" dirty="0" smtClean="0"/>
              <a:t>事務局に確認し、掲載）</a:t>
            </a:r>
            <a:endParaRPr lang="en-US" altLang="ja-JP" dirty="0" smtClean="0"/>
          </a:p>
        </p:txBody>
      </p:sp>
      <p:graphicFrame>
        <p:nvGraphicFramePr>
          <p:cNvPr id="8" name="表 7"/>
          <p:cNvGraphicFramePr>
            <a:graphicFrameLocks noGrp="1"/>
          </p:cNvGraphicFramePr>
          <p:nvPr>
            <p:extLst>
              <p:ext uri="{D42A27DB-BD31-4B8C-83A1-F6EECF244321}">
                <p14:modId xmlns:p14="http://schemas.microsoft.com/office/powerpoint/2010/main" val="3610059875"/>
              </p:ext>
            </p:extLst>
          </p:nvPr>
        </p:nvGraphicFramePr>
        <p:xfrm>
          <a:off x="468960" y="2594683"/>
          <a:ext cx="9648949" cy="2651760"/>
        </p:xfrm>
        <a:graphic>
          <a:graphicData uri="http://schemas.openxmlformats.org/drawingml/2006/table">
            <a:tbl>
              <a:tblPr firstCol="1" bandCol="1"/>
              <a:tblGrid>
                <a:gridCol w="1440160">
                  <a:extLst>
                    <a:ext uri="{9D8B030D-6E8A-4147-A177-3AD203B41FA5}">
                      <a16:colId xmlns:a16="http://schemas.microsoft.com/office/drawing/2014/main" xmlns="" val="20000"/>
                    </a:ext>
                  </a:extLst>
                </a:gridCol>
                <a:gridCol w="8208789">
                  <a:extLst>
                    <a:ext uri="{9D8B030D-6E8A-4147-A177-3AD203B41FA5}">
                      <a16:colId xmlns:a16="http://schemas.microsoft.com/office/drawing/2014/main" xmlns="" val="20001"/>
                    </a:ext>
                  </a:extLst>
                </a:gridCol>
              </a:tblGrid>
              <a:tr h="151886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進捗報告</a:t>
                      </a:r>
                      <a:endParaRPr kumimoji="1" lang="en-US" altLang="ja-JP" sz="2400" b="1" dirty="0" smtClean="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b="0" u="none" kern="1200" dirty="0" smtClean="0">
                          <a:solidFill>
                            <a:schemeClr val="tx1"/>
                          </a:solidFill>
                          <a:latin typeface="+mj-ea"/>
                          <a:ea typeface="+mn-ea"/>
                          <a:cs typeface="Segoe UI" panose="020B0502040204020203" pitchFamily="34" charset="0"/>
                        </a:rPr>
                        <a:t>進捗報告は毎年、所定フォーマットにて行う（</a:t>
                      </a:r>
                      <a:r>
                        <a:rPr kumimoji="1" lang="en-US" altLang="ja-JP" sz="2400" b="0" u="none" kern="1200" dirty="0" smtClean="0">
                          <a:solidFill>
                            <a:schemeClr val="tx1"/>
                          </a:solidFill>
                          <a:latin typeface="+mj-ea"/>
                          <a:ea typeface="+mn-ea"/>
                          <a:cs typeface="Segoe UI" panose="020B0502040204020203" pitchFamily="34" charset="0"/>
                        </a:rPr>
                        <a:t>CDP</a:t>
                      </a:r>
                      <a:r>
                        <a:rPr kumimoji="1" lang="ja-JP" altLang="en-US" sz="2400" b="0" u="none" kern="1200" dirty="0" smtClean="0">
                          <a:solidFill>
                            <a:schemeClr val="tx1"/>
                          </a:solidFill>
                          <a:latin typeface="+mj-ea"/>
                          <a:ea typeface="+mn-ea"/>
                          <a:cs typeface="Segoe UI" panose="020B0502040204020203" pitchFamily="34" charset="0"/>
                        </a:rPr>
                        <a:t>質問書の所定欄回答で代替可）</a:t>
                      </a:r>
                      <a:endParaRPr kumimoji="1" lang="en-US" altLang="ja-JP" sz="2400" b="0" u="none"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u="none" kern="1200" dirty="0" smtClean="0">
                          <a:solidFill>
                            <a:schemeClr val="tx1"/>
                          </a:solidFill>
                          <a:latin typeface="+mj-ea"/>
                          <a:ea typeface="+mn-ea"/>
                          <a:cs typeface="Segoe UI" panose="020B0502040204020203" pitchFamily="34" charset="0"/>
                        </a:rPr>
                        <a:t>企業情報（売上など）</a:t>
                      </a:r>
                      <a:endParaRPr kumimoji="1" lang="en-US" altLang="ja-JP" sz="2400" b="0" u="none"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u="none" kern="1200" dirty="0" smtClean="0">
                          <a:solidFill>
                            <a:schemeClr val="tx1"/>
                          </a:solidFill>
                          <a:latin typeface="+mj-ea"/>
                          <a:ea typeface="+mn-ea"/>
                          <a:cs typeface="Segoe UI" panose="020B0502040204020203" pitchFamily="34" charset="0"/>
                        </a:rPr>
                        <a:t>目標（再エネ目標、戦略、ロードマップ）</a:t>
                      </a:r>
                      <a:endParaRPr kumimoji="1" lang="en-US" altLang="ja-JP" sz="2400" b="0" u="none" kern="1200" dirty="0" smtClean="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u="none" kern="1200" dirty="0" smtClean="0">
                          <a:solidFill>
                            <a:srgbClr val="FF0000"/>
                          </a:solidFill>
                          <a:latin typeface="+mj-ea"/>
                          <a:ea typeface="+mn-ea"/>
                          <a:cs typeface="Segoe UI" panose="020B0502040204020203" pitchFamily="34" charset="0"/>
                        </a:rPr>
                        <a:t>実績（電力消費量、再エネ購入量、再エネ発電量）</a:t>
                      </a:r>
                      <a:endParaRPr kumimoji="1" lang="en-US" altLang="ja-JP" sz="2400" b="0" u="none" kern="1200" dirty="0" smtClean="0">
                        <a:solidFill>
                          <a:srgbClr val="FF0000"/>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u="none" kern="1200" dirty="0" smtClean="0">
                          <a:solidFill>
                            <a:schemeClr val="tx1"/>
                          </a:solidFill>
                          <a:latin typeface="+mj-ea"/>
                          <a:ea typeface="+mn-ea"/>
                          <a:cs typeface="Segoe UI" panose="020B0502040204020203" pitchFamily="34" charset="0"/>
                        </a:rPr>
                        <a:t>第三者監査を推奨</a:t>
                      </a:r>
                      <a:endParaRPr kumimoji="1" lang="en-US" altLang="ja-JP" sz="2400" b="0" u="none" kern="1200" dirty="0" smtClean="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u="none" kern="1200" dirty="0" smtClean="0">
                          <a:solidFill>
                            <a:schemeClr val="tx1"/>
                          </a:solidFill>
                          <a:latin typeface="+mj-ea"/>
                          <a:ea typeface="+mn-ea"/>
                          <a:cs typeface="Segoe UI" panose="020B0502040204020203" pitchFamily="34" charset="0"/>
                        </a:rPr>
                        <a:t>（目標未達成のペナルティなし）</a:t>
                      </a:r>
                      <a:endParaRPr kumimoji="1" lang="en-US" altLang="ja-JP" sz="2400" b="0" u="none" kern="1200" dirty="0" smtClean="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 Box 9"/>
          <p:cNvSpPr txBox="1">
            <a:spLocks noChangeArrowheads="1"/>
          </p:cNvSpPr>
          <p:nvPr/>
        </p:nvSpPr>
        <p:spPr bwMode="auto">
          <a:xfrm>
            <a:off x="350104" y="7113924"/>
            <a:ext cx="943304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://there100.org</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JCLP</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FAQ</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よくある質問</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参加について</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Your </a:t>
            </a:r>
            <a:r>
              <a:rPr lang="en-US" altLang="ja-JP" sz="1000" dirty="0" err="1" smtClean="0">
                <a:latin typeface="Segoe UI" panose="020B0502040204020203" pitchFamily="34" charset="0"/>
                <a:ea typeface="メイリオ" panose="020B0604030504040204" pitchFamily="50" charset="-128"/>
                <a:cs typeface="Segoe UI" panose="020B0502040204020203" pitchFamily="34" charset="0"/>
              </a:rPr>
              <a:t>Mambership</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Benefits(https</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www.theclimategroup.org/sites/default/files/2021-02/Membership%20Benefits_EV100EP100RE100.pdf)</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latin typeface="Segoe UI" panose="020B0502040204020203" pitchFamily="34" charset="0"/>
                <a:ea typeface="メイリオ" panose="020B0604030504040204" pitchFamily="50" charset="-128"/>
                <a:cs typeface="Segoe UI" panose="020B0502040204020203" pitchFamily="34" charset="0"/>
              </a:rPr>
              <a:t>基</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に作成</a:t>
            </a:r>
            <a:endParaRPr lang="ja-JP" altLang="en-US" sz="10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32908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の申込方法</a:t>
            </a:r>
            <a:endParaRPr kumimoji="1" lang="ja-JP" altLang="en-US" dirty="0"/>
          </a:p>
        </p:txBody>
      </p:sp>
      <p:sp>
        <p:nvSpPr>
          <p:cNvPr id="7" name="コンテンツ プレースホルダー 2"/>
          <p:cNvSpPr>
            <a:spLocks noGrp="1"/>
          </p:cNvSpPr>
          <p:nvPr>
            <p:ph sz="quarter" idx="12"/>
          </p:nvPr>
        </p:nvSpPr>
        <p:spPr>
          <a:xfrm>
            <a:off x="161925" y="1110920"/>
            <a:ext cx="10367963" cy="634941"/>
          </a:xfrm>
        </p:spPr>
        <p:txBody>
          <a:bodyPr/>
          <a:lstStyle/>
          <a:p>
            <a:r>
              <a:rPr lang="ja-JP" altLang="en-US" dirty="0" smtClean="0"/>
              <a:t>申込書に記入、サインし、</a:t>
            </a:r>
            <a:r>
              <a:rPr lang="en-US" altLang="ja-JP" dirty="0" smtClean="0"/>
              <a:t>RE100</a:t>
            </a:r>
            <a:r>
              <a:rPr lang="ja-JP" altLang="en-US" dirty="0" smtClean="0"/>
              <a:t>事務局へ提出</a:t>
            </a:r>
            <a:endParaRPr lang="en-US" altLang="ja-JP" dirty="0" smtClean="0"/>
          </a:p>
        </p:txBody>
      </p:sp>
      <p:graphicFrame>
        <p:nvGraphicFramePr>
          <p:cNvPr id="6" name="表 5"/>
          <p:cNvGraphicFramePr>
            <a:graphicFrameLocks noGrp="1"/>
          </p:cNvGraphicFramePr>
          <p:nvPr>
            <p:extLst>
              <p:ext uri="{D42A27DB-BD31-4B8C-83A1-F6EECF244321}">
                <p14:modId xmlns:p14="http://schemas.microsoft.com/office/powerpoint/2010/main" val="720468599"/>
              </p:ext>
            </p:extLst>
          </p:nvPr>
        </p:nvGraphicFramePr>
        <p:xfrm>
          <a:off x="468959" y="2594683"/>
          <a:ext cx="9648949" cy="3383280"/>
        </p:xfrm>
        <a:graphic>
          <a:graphicData uri="http://schemas.openxmlformats.org/drawingml/2006/table">
            <a:tbl>
              <a:tblPr firstCol="1" bandCol="1"/>
              <a:tblGrid>
                <a:gridCol w="1440160">
                  <a:extLst>
                    <a:ext uri="{9D8B030D-6E8A-4147-A177-3AD203B41FA5}">
                      <a16:colId xmlns:a16="http://schemas.microsoft.com/office/drawing/2014/main" xmlns="" val="20000"/>
                    </a:ext>
                  </a:extLst>
                </a:gridCol>
                <a:gridCol w="8208789">
                  <a:extLst>
                    <a:ext uri="{9D8B030D-6E8A-4147-A177-3AD203B41FA5}">
                      <a16:colId xmlns:a16="http://schemas.microsoft.com/office/drawing/2014/main" xmlns="" val="20001"/>
                    </a:ext>
                  </a:extLst>
                </a:gridCol>
              </a:tblGrid>
              <a:tr h="201622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smtClean="0"/>
                        <a:t>申込書</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kern="1200" dirty="0" smtClean="0">
                          <a:solidFill>
                            <a:schemeClr val="tx1"/>
                          </a:solidFill>
                          <a:latin typeface="+mj-ea"/>
                          <a:ea typeface="+mn-ea"/>
                          <a:cs typeface="Segoe UI" panose="020B0502040204020203" pitchFamily="34" charset="0"/>
                        </a:rPr>
                        <a:t>記入項目は以下の通り</a:t>
                      </a:r>
                      <a:endParaRPr kumimoji="1" lang="en-US" altLang="ja-JP" sz="2400" kern="1200" dirty="0" smtClean="0">
                        <a:solidFill>
                          <a:schemeClr val="tx1"/>
                        </a:solidFill>
                        <a:latin typeface="+mj-ea"/>
                        <a:ea typeface="+mn-ea"/>
                        <a:cs typeface="Segoe UI" panose="020B0502040204020203"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国、企業名、業種、売上、従業員数、</a:t>
                      </a:r>
                      <a:r>
                        <a:rPr kumimoji="1" lang="en-US" altLang="ja-JP" sz="2400" kern="1200" dirty="0" smtClean="0">
                          <a:solidFill>
                            <a:schemeClr val="tx1"/>
                          </a:solidFill>
                          <a:latin typeface="+mj-ea"/>
                          <a:ea typeface="+mn-ea"/>
                          <a:cs typeface="Segoe UI" panose="020B0502040204020203" pitchFamily="34" charset="0"/>
                        </a:rPr>
                        <a:t>Twitter</a:t>
                      </a:r>
                      <a:r>
                        <a:rPr kumimoji="1" lang="ja-JP" altLang="en-US" sz="2400" kern="1200" dirty="0" smtClean="0">
                          <a:solidFill>
                            <a:schemeClr val="tx1"/>
                          </a:solidFill>
                          <a:latin typeface="+mj-ea"/>
                          <a:ea typeface="+mn-ea"/>
                          <a:cs typeface="Segoe UI" panose="020B0502040204020203" pitchFamily="34" charset="0"/>
                        </a:rPr>
                        <a:t>ハンドル</a:t>
                      </a:r>
                      <a:endParaRPr kumimoji="1" lang="en-US" altLang="ja-JP" sz="2400" kern="1200" dirty="0" smtClean="0">
                        <a:solidFill>
                          <a:schemeClr val="tx1"/>
                        </a:solidFill>
                        <a:latin typeface="+mj-ea"/>
                        <a:ea typeface="+mn-ea"/>
                        <a:cs typeface="Segoe UI" panose="020B0502040204020203"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全消費電力量、再エネ消費量、再エネ化率</a:t>
                      </a:r>
                      <a:endParaRPr kumimoji="1" lang="en-US" altLang="ja-JP" sz="2400" kern="1200" dirty="0" smtClean="0">
                        <a:solidFill>
                          <a:schemeClr val="tx1"/>
                        </a:solidFill>
                        <a:latin typeface="+mj-ea"/>
                        <a:ea typeface="+mn-ea"/>
                        <a:cs typeface="Segoe UI" panose="020B0502040204020203"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目標（再エネ</a:t>
                      </a:r>
                      <a:r>
                        <a:rPr kumimoji="1" lang="en-US" altLang="ja-JP" sz="2400" kern="1200" dirty="0" smtClean="0">
                          <a:solidFill>
                            <a:schemeClr val="tx1"/>
                          </a:solidFill>
                          <a:latin typeface="+mj-ea"/>
                          <a:ea typeface="+mn-ea"/>
                          <a:cs typeface="Segoe UI" panose="020B0502040204020203" pitchFamily="34" charset="0"/>
                        </a:rPr>
                        <a:t>100</a:t>
                      </a:r>
                      <a:r>
                        <a:rPr kumimoji="1" lang="ja-JP" altLang="en-US" sz="2400" kern="1200" dirty="0" smtClean="0">
                          <a:solidFill>
                            <a:schemeClr val="tx1"/>
                          </a:solidFill>
                          <a:latin typeface="+mj-ea"/>
                          <a:ea typeface="+mn-ea"/>
                          <a:cs typeface="Segoe UI" panose="020B0502040204020203" pitchFamily="34" charset="0"/>
                        </a:rPr>
                        <a:t>％達成年、中間目標）</a:t>
                      </a:r>
                      <a:endParaRPr kumimoji="1" lang="en-US" altLang="ja-JP" sz="2400" kern="1200" dirty="0" smtClean="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kern="1200" dirty="0" smtClean="0">
                        <a:solidFill>
                          <a:schemeClr val="tx1"/>
                        </a:solidFill>
                        <a:latin typeface="+mj-ea"/>
                        <a:ea typeface="+mn-ea"/>
                        <a:cs typeface="Segoe UI" panose="020B0502040204020203"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会員クラスを</a:t>
                      </a:r>
                      <a:r>
                        <a:rPr kumimoji="1" lang="en-US" altLang="ja-JP" sz="2400" kern="1200" dirty="0" smtClean="0">
                          <a:solidFill>
                            <a:schemeClr val="tx1"/>
                          </a:solidFill>
                          <a:latin typeface="+mj-ea"/>
                          <a:ea typeface="+mn-ea"/>
                          <a:cs typeface="Segoe UI" panose="020B0502040204020203" pitchFamily="34" charset="0"/>
                        </a:rPr>
                        <a:t>Gold</a:t>
                      </a:r>
                      <a:r>
                        <a:rPr kumimoji="1" lang="ja-JP" altLang="en-US" sz="2400" kern="1200" dirty="0" smtClean="0">
                          <a:solidFill>
                            <a:schemeClr val="tx1"/>
                          </a:solidFill>
                          <a:latin typeface="+mj-ea"/>
                          <a:ea typeface="+mn-ea"/>
                          <a:cs typeface="Segoe UI" panose="020B0502040204020203" pitchFamily="34" charset="0"/>
                        </a:rPr>
                        <a:t>（年会費</a:t>
                      </a:r>
                      <a:r>
                        <a:rPr kumimoji="1" lang="en-US" altLang="ja-JP" sz="2400" kern="1200" dirty="0" smtClean="0">
                          <a:solidFill>
                            <a:schemeClr val="tx1"/>
                          </a:solidFill>
                          <a:latin typeface="+mj-ea"/>
                          <a:ea typeface="+mn-ea"/>
                          <a:cs typeface="Segoe UI" panose="020B0502040204020203" pitchFamily="34" charset="0"/>
                        </a:rPr>
                        <a:t>$15,000</a:t>
                      </a:r>
                      <a:r>
                        <a:rPr kumimoji="1" lang="ja-JP" altLang="en-US" sz="2400" kern="1200" dirty="0" smtClean="0">
                          <a:solidFill>
                            <a:schemeClr val="tx1"/>
                          </a:solidFill>
                          <a:latin typeface="+mj-ea"/>
                          <a:ea typeface="+mn-ea"/>
                          <a:cs typeface="Segoe UI" panose="020B0502040204020203" pitchFamily="34" charset="0"/>
                        </a:rPr>
                        <a:t>：特典はイベント登壇機会など</a:t>
                      </a:r>
                      <a:r>
                        <a:rPr kumimoji="1" lang="en-US" altLang="ja-JP" sz="2400" kern="1200" dirty="0" smtClean="0">
                          <a:solidFill>
                            <a:schemeClr val="tx1"/>
                          </a:solidFill>
                          <a:latin typeface="+mj-ea"/>
                          <a:ea typeface="+mn-ea"/>
                          <a:cs typeface="Segoe UI" panose="020B0502040204020203" pitchFamily="34" charset="0"/>
                        </a:rPr>
                        <a:t>)</a:t>
                      </a:r>
                      <a:r>
                        <a:rPr kumimoji="1" lang="ja-JP" altLang="en-US" sz="2400" kern="1200" dirty="0" err="1" smtClean="0">
                          <a:solidFill>
                            <a:schemeClr val="tx1"/>
                          </a:solidFill>
                          <a:latin typeface="+mj-ea"/>
                          <a:ea typeface="+mn-ea"/>
                          <a:cs typeface="Segoe UI" panose="020B0502040204020203" pitchFamily="34" charset="0"/>
                        </a:rPr>
                        <a:t>、</a:t>
                      </a:r>
                      <a:r>
                        <a:rPr kumimoji="1" lang="en-US" altLang="ja-JP" sz="2400" kern="1200" dirty="0" smtClean="0">
                          <a:solidFill>
                            <a:schemeClr val="tx1"/>
                          </a:solidFill>
                          <a:latin typeface="+mj-ea"/>
                          <a:ea typeface="+mn-ea"/>
                          <a:cs typeface="Segoe UI" panose="020B0502040204020203" pitchFamily="34" charset="0"/>
                        </a:rPr>
                        <a:t>Standard</a:t>
                      </a:r>
                      <a:r>
                        <a:rPr kumimoji="1" lang="ja-JP" altLang="en-US" sz="2400" kern="1200" dirty="0" smtClean="0">
                          <a:solidFill>
                            <a:schemeClr val="tx1"/>
                          </a:solidFill>
                          <a:latin typeface="+mj-ea"/>
                          <a:ea typeface="+mn-ea"/>
                          <a:cs typeface="Segoe UI" panose="020B0502040204020203" pitchFamily="34" charset="0"/>
                        </a:rPr>
                        <a:t>（年会費</a:t>
                      </a:r>
                      <a:r>
                        <a:rPr kumimoji="1" lang="en-US" altLang="ja-JP" sz="2400" kern="1200" dirty="0" smtClean="0">
                          <a:solidFill>
                            <a:schemeClr val="tx1"/>
                          </a:solidFill>
                          <a:latin typeface="+mj-ea"/>
                          <a:ea typeface="+mn-ea"/>
                          <a:cs typeface="Segoe UI" panose="020B0502040204020203" pitchFamily="34" charset="0"/>
                        </a:rPr>
                        <a:t>$5,000</a:t>
                      </a:r>
                      <a:r>
                        <a:rPr kumimoji="1" lang="ja-JP" altLang="en-US" sz="2400" kern="1200" dirty="0" smtClean="0">
                          <a:solidFill>
                            <a:schemeClr val="tx1"/>
                          </a:solidFill>
                          <a:latin typeface="+mj-ea"/>
                          <a:ea typeface="+mn-ea"/>
                          <a:cs typeface="Segoe UI" panose="020B0502040204020203" pitchFamily="34" charset="0"/>
                        </a:rPr>
                        <a:t>）から選択</a:t>
                      </a:r>
                      <a:endParaRPr kumimoji="1" lang="en-US" altLang="ja-JP" sz="2400" kern="1200" dirty="0" smtClean="0">
                        <a:solidFill>
                          <a:schemeClr val="tx1"/>
                        </a:solidFill>
                        <a:latin typeface="+mj-ea"/>
                        <a:ea typeface="+mn-ea"/>
                        <a:cs typeface="Segoe UI" panose="020B0502040204020203"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企業ロゴの</a:t>
                      </a:r>
                      <a:r>
                        <a:rPr kumimoji="1" lang="en-US" altLang="ja-JP" sz="2400" kern="1200" dirty="0" smtClean="0">
                          <a:solidFill>
                            <a:schemeClr val="tx1"/>
                          </a:solidFill>
                          <a:latin typeface="+mj-ea"/>
                          <a:ea typeface="+mn-ea"/>
                          <a:cs typeface="Segoe UI" panose="020B0502040204020203" pitchFamily="34" charset="0"/>
                        </a:rPr>
                        <a:t>RE100</a:t>
                      </a:r>
                      <a:r>
                        <a:rPr kumimoji="1" lang="ja-JP" altLang="en-US" sz="2400" kern="1200" dirty="0" err="1" smtClean="0">
                          <a:solidFill>
                            <a:schemeClr val="tx1"/>
                          </a:solidFill>
                          <a:latin typeface="+mj-ea"/>
                          <a:ea typeface="+mn-ea"/>
                          <a:cs typeface="Segoe UI" panose="020B0502040204020203" pitchFamily="34" charset="0"/>
                        </a:rPr>
                        <a:t>での</a:t>
                      </a:r>
                      <a:r>
                        <a:rPr kumimoji="1" lang="ja-JP" altLang="en-US" sz="2400" kern="1200" dirty="0" smtClean="0">
                          <a:solidFill>
                            <a:schemeClr val="tx1"/>
                          </a:solidFill>
                          <a:latin typeface="+mj-ea"/>
                          <a:ea typeface="+mn-ea"/>
                          <a:cs typeface="Segoe UI" panose="020B0502040204020203" pitchFamily="34" charset="0"/>
                        </a:rPr>
                        <a:t>利用に同意し、責任者がサインしたものをメールで</a:t>
                      </a:r>
                      <a:r>
                        <a:rPr kumimoji="1" lang="en-US" altLang="ja-JP" sz="2400" kern="1200" dirty="0" smtClean="0">
                          <a:solidFill>
                            <a:schemeClr val="tx1"/>
                          </a:solidFill>
                          <a:latin typeface="+mj-ea"/>
                          <a:ea typeface="+mn-ea"/>
                          <a:cs typeface="Segoe UI" panose="020B0502040204020203" pitchFamily="34" charset="0"/>
                        </a:rPr>
                        <a:t>RE100</a:t>
                      </a:r>
                      <a:r>
                        <a:rPr kumimoji="1" lang="ja-JP" altLang="en-US" sz="2400" kern="1200" dirty="0" smtClean="0">
                          <a:solidFill>
                            <a:schemeClr val="tx1"/>
                          </a:solidFill>
                          <a:latin typeface="+mj-ea"/>
                          <a:ea typeface="+mn-ea"/>
                          <a:cs typeface="Segoe UI" panose="020B0502040204020203" pitchFamily="34" charset="0"/>
                        </a:rPr>
                        <a:t>事務局（</a:t>
                      </a:r>
                      <a:r>
                        <a:rPr kumimoji="1" lang="en-US" altLang="ja-JP" sz="2400" kern="1200" dirty="0" smtClean="0">
                          <a:solidFill>
                            <a:schemeClr val="tx1"/>
                          </a:solidFill>
                          <a:latin typeface="+mj-ea"/>
                          <a:ea typeface="+mn-ea"/>
                          <a:cs typeface="Segoe UI" panose="020B0502040204020203" pitchFamily="34" charset="0"/>
                          <a:hlinkClick r:id="rId2"/>
                        </a:rPr>
                        <a:t>info@re100.org</a:t>
                      </a:r>
                      <a:r>
                        <a:rPr kumimoji="1" lang="ja-JP" altLang="en-US" sz="2400" kern="1200" dirty="0" smtClean="0">
                          <a:solidFill>
                            <a:schemeClr val="tx1"/>
                          </a:solidFill>
                          <a:latin typeface="+mj-ea"/>
                          <a:ea typeface="+mn-ea"/>
                          <a:cs typeface="Segoe UI" panose="020B0502040204020203" pitchFamily="34" charset="0"/>
                        </a:rPr>
                        <a:t>）へ提出</a:t>
                      </a:r>
                      <a:endParaRPr kumimoji="1" lang="en-US" altLang="ja-JP" sz="240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Text Box 9"/>
          <p:cNvSpPr txBox="1">
            <a:spLocks noChangeArrowheads="1"/>
          </p:cNvSpPr>
          <p:nvPr/>
        </p:nvSpPr>
        <p:spPr bwMode="auto">
          <a:xfrm>
            <a:off x="350104" y="7113924"/>
            <a:ext cx="943304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http</a:t>
            </a:r>
            <a:r>
              <a:rPr lang="en-US" altLang="ja-JP" sz="1000" dirty="0">
                <a:latin typeface="Segoe UI" panose="020B0502040204020203" pitchFamily="34" charset="0"/>
                <a:ea typeface="メイリオ" panose="020B0604030504040204" pitchFamily="50" charset="-128"/>
                <a:cs typeface="Segoe UI" panose="020B0502040204020203" pitchFamily="34" charset="0"/>
              </a:rPr>
              <a:t>://there100.org</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JCLP</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FAQ</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よくある質問</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参加について</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Your </a:t>
            </a:r>
            <a:r>
              <a:rPr lang="en-US" altLang="ja-JP" sz="1000" dirty="0" err="1" smtClean="0">
                <a:latin typeface="Segoe UI" panose="020B0502040204020203" pitchFamily="34" charset="0"/>
                <a:ea typeface="メイリオ" panose="020B0604030504040204" pitchFamily="50" charset="-128"/>
                <a:cs typeface="Segoe UI" panose="020B0502040204020203" pitchFamily="34" charset="0"/>
              </a:rPr>
              <a:t>Mambership</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 Benefits(https</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www.theclimategroup.org/sites/default/files/2021-02/Membership%20Benefits_EV100EP100RE100.pdf)</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latin typeface="Segoe UI" panose="020B0502040204020203" pitchFamily="34" charset="0"/>
                <a:ea typeface="メイリオ" panose="020B0604030504040204" pitchFamily="50" charset="-128"/>
                <a:cs typeface="Segoe UI" panose="020B0502040204020203" pitchFamily="34" charset="0"/>
              </a:rPr>
              <a:t>基</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に作成</a:t>
            </a:r>
            <a:endParaRPr lang="ja-JP" altLang="en-US" sz="10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516480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a:t>
            </a:r>
            <a:r>
              <a:rPr lang="ja-JP" altLang="en-US" dirty="0" smtClean="0"/>
              <a:t>再エネ</a:t>
            </a:r>
            <a:r>
              <a:rPr lang="en-US" altLang="ja-JP" dirty="0" smtClean="0"/>
              <a:t>100</a:t>
            </a:r>
            <a:r>
              <a:rPr lang="ja-JP" altLang="en-US" dirty="0" smtClean="0"/>
              <a:t>宣言 </a:t>
            </a:r>
            <a:r>
              <a:rPr lang="en-US" altLang="ja-JP" dirty="0" smtClean="0"/>
              <a:t>RE</a:t>
            </a:r>
            <a:r>
              <a:rPr lang="ja-JP" altLang="en-US" dirty="0" smtClean="0"/>
              <a:t> </a:t>
            </a:r>
            <a:r>
              <a:rPr lang="en-US" altLang="ja-JP" dirty="0" smtClean="0"/>
              <a:t>Action 1/3</a:t>
            </a:r>
            <a:endParaRPr kumimoji="1" lang="ja-JP" altLang="en-US" dirty="0"/>
          </a:p>
        </p:txBody>
      </p:sp>
      <p:sp>
        <p:nvSpPr>
          <p:cNvPr id="7" name="コンテンツ プレースホルダー 2"/>
          <p:cNvSpPr>
            <a:spLocks noGrp="1"/>
          </p:cNvSpPr>
          <p:nvPr>
            <p:ph sz="quarter" idx="12"/>
          </p:nvPr>
        </p:nvSpPr>
        <p:spPr>
          <a:xfrm>
            <a:off x="161925" y="1110920"/>
            <a:ext cx="10367963" cy="1635214"/>
          </a:xfrm>
        </p:spPr>
        <p:txBody>
          <a:bodyPr/>
          <a:lstStyle/>
          <a:p>
            <a:r>
              <a:rPr lang="en-US" altLang="ja-JP" dirty="0" smtClean="0"/>
              <a:t>RE100</a:t>
            </a:r>
            <a:r>
              <a:rPr lang="ja-JP" altLang="en-US" dirty="0" smtClean="0"/>
              <a:t>は“影響力のある企業”という参加要件を有し、多くの中小企業や非企業（自治体、教育機関、医療法人など）は、</a:t>
            </a:r>
            <a:r>
              <a:rPr lang="en-US" altLang="ja-JP" dirty="0" smtClean="0"/>
              <a:t>RE100</a:t>
            </a:r>
            <a:r>
              <a:rPr lang="ja-JP" altLang="en-US" dirty="0" smtClean="0"/>
              <a:t>の意思に賛同していたとしても参加することができない</a:t>
            </a:r>
            <a:endParaRPr lang="en-US" altLang="ja-JP" dirty="0" smtClean="0"/>
          </a:p>
          <a:p>
            <a:r>
              <a:rPr lang="ja-JP" altLang="en-US" dirty="0" smtClean="0"/>
              <a:t>再エネ</a:t>
            </a:r>
            <a:r>
              <a:rPr lang="en-US" altLang="ja-JP" dirty="0" smtClean="0"/>
              <a:t>100</a:t>
            </a:r>
            <a:r>
              <a:rPr lang="ja-JP" altLang="en-US" dirty="0" smtClean="0"/>
              <a:t>宣言 </a:t>
            </a:r>
            <a:r>
              <a:rPr lang="en-US" altLang="ja-JP" dirty="0" smtClean="0"/>
              <a:t>RE</a:t>
            </a:r>
            <a:r>
              <a:rPr lang="ja-JP" altLang="en-US" dirty="0" smtClean="0"/>
              <a:t> </a:t>
            </a:r>
            <a:r>
              <a:rPr lang="en-US" altLang="ja-JP" dirty="0" smtClean="0"/>
              <a:t>Action</a:t>
            </a:r>
            <a:r>
              <a:rPr lang="ja-JP" altLang="en-US" dirty="0" smtClean="0"/>
              <a:t>は、</a:t>
            </a:r>
            <a:r>
              <a:rPr lang="en-US" altLang="ja-JP" dirty="0" smtClean="0"/>
              <a:t>RE100</a:t>
            </a:r>
            <a:r>
              <a:rPr lang="ja-JP" altLang="en-US" dirty="0" smtClean="0"/>
              <a:t>の参加要件を満たさない団体を対象として開かれた日本独自のイニシアティブである（現在参加団体数　</a:t>
            </a:r>
            <a:r>
              <a:rPr lang="en-US" altLang="ja-JP" dirty="0" smtClean="0"/>
              <a:t>164</a:t>
            </a:r>
            <a:r>
              <a:rPr lang="ja-JP" altLang="en-US" dirty="0" smtClean="0"/>
              <a:t>）</a:t>
            </a:r>
            <a:endParaRPr lang="en-US" altLang="ja-JP" dirty="0" smtClean="0"/>
          </a:p>
        </p:txBody>
      </p:sp>
      <p:sp>
        <p:nvSpPr>
          <p:cNvPr id="8" name="テキスト ボックス 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01088756"/>
              </p:ext>
            </p:extLst>
          </p:nvPr>
        </p:nvGraphicFramePr>
        <p:xfrm>
          <a:off x="447022" y="2982330"/>
          <a:ext cx="9797769" cy="4140000"/>
        </p:xfrm>
        <a:graphic>
          <a:graphicData uri="http://schemas.openxmlformats.org/drawingml/2006/table">
            <a:tbl>
              <a:tblPr firstCol="1" bandCol="1"/>
              <a:tblGrid>
                <a:gridCol w="1462372">
                  <a:extLst>
                    <a:ext uri="{9D8B030D-6E8A-4147-A177-3AD203B41FA5}">
                      <a16:colId xmlns:a16="http://schemas.microsoft.com/office/drawing/2014/main" xmlns="" val="20000"/>
                    </a:ext>
                  </a:extLst>
                </a:gridCol>
                <a:gridCol w="8335397">
                  <a:extLst>
                    <a:ext uri="{9D8B030D-6E8A-4147-A177-3AD203B41FA5}">
                      <a16:colId xmlns:a16="http://schemas.microsoft.com/office/drawing/2014/main" xmlns="" val="20001"/>
                    </a:ext>
                  </a:extLst>
                </a:gridCol>
              </a:tblGrid>
              <a:tr h="245768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smtClean="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日本国内の企業、自治体、教育機関、医療機関等の団体（関連団体含むグループ全体での参加）</a:t>
                      </a:r>
                      <a:endParaRPr kumimoji="1" lang="ja-JP" altLang="en-US" sz="2400" kern="1200" dirty="0">
                        <a:solidFill>
                          <a:schemeClr val="tx1"/>
                        </a:solidFill>
                        <a:latin typeface="+mj-ea"/>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tx1"/>
                          </a:solidFill>
                          <a:latin typeface="+mj-ea"/>
                          <a:ea typeface="+mn-ea"/>
                          <a:cs typeface="Segoe UI" panose="020B0502040204020203" pitchFamily="34" charset="0"/>
                        </a:rPr>
                        <a:t>以下の団体は参加対象外</a:t>
                      </a:r>
                      <a:endParaRPr kumimoji="1" lang="ja-JP" altLang="en-US" sz="2400" kern="1200" dirty="0">
                        <a:solidFill>
                          <a:schemeClr val="tx1"/>
                        </a:solidFill>
                        <a:latin typeface="+mj-ea"/>
                        <a:ea typeface="+mn-ea"/>
                        <a:cs typeface="Segoe UI" panose="020B0502040204020203" pitchFamily="34" charset="0"/>
                      </a:endParaRP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en-US" altLang="ja-JP" sz="2400" b="0" kern="1200" dirty="0" smtClean="0">
                          <a:solidFill>
                            <a:schemeClr val="tx1"/>
                          </a:solidFill>
                          <a:latin typeface="+mj-ea"/>
                          <a:ea typeface="+mn-ea"/>
                          <a:cs typeface="Segoe UI" panose="020B0502040204020203" pitchFamily="34" charset="0"/>
                        </a:rPr>
                        <a:t>The</a:t>
                      </a:r>
                      <a:r>
                        <a:rPr kumimoji="1" lang="ja-JP" altLang="en-US" sz="2400" b="0" kern="1200" dirty="0" smtClean="0">
                          <a:solidFill>
                            <a:schemeClr val="tx1"/>
                          </a:solidFill>
                          <a:latin typeface="+mj-ea"/>
                          <a:ea typeface="+mn-ea"/>
                          <a:cs typeface="Segoe UI" panose="020B0502040204020203" pitchFamily="34" charset="0"/>
                        </a:rPr>
                        <a:t> </a:t>
                      </a:r>
                      <a:r>
                        <a:rPr kumimoji="1" lang="en-US" altLang="ja-JP" sz="2400" b="0" kern="1200" dirty="0" smtClean="0">
                          <a:solidFill>
                            <a:schemeClr val="tx1"/>
                          </a:solidFill>
                          <a:latin typeface="+mj-ea"/>
                          <a:ea typeface="+mn-ea"/>
                          <a:cs typeface="Segoe UI" panose="020B0502040204020203" pitchFamily="34" charset="0"/>
                        </a:rPr>
                        <a:t>Climate</a:t>
                      </a:r>
                      <a:r>
                        <a:rPr kumimoji="1" lang="ja-JP" altLang="en-US" sz="2400" b="0" kern="1200" dirty="0" smtClean="0">
                          <a:solidFill>
                            <a:schemeClr val="tx1"/>
                          </a:solidFill>
                          <a:latin typeface="+mj-ea"/>
                          <a:ea typeface="+mn-ea"/>
                          <a:cs typeface="Segoe UI" panose="020B0502040204020203" pitchFamily="34" charset="0"/>
                        </a:rPr>
                        <a:t> </a:t>
                      </a:r>
                      <a:r>
                        <a:rPr kumimoji="1" lang="en-US" altLang="ja-JP" sz="2400" b="0" kern="1200" dirty="0" smtClean="0">
                          <a:solidFill>
                            <a:schemeClr val="tx1"/>
                          </a:solidFill>
                          <a:latin typeface="+mj-ea"/>
                          <a:ea typeface="+mn-ea"/>
                          <a:cs typeface="Segoe UI" panose="020B0502040204020203" pitchFamily="34" charset="0"/>
                        </a:rPr>
                        <a:t>Group</a:t>
                      </a:r>
                      <a:r>
                        <a:rPr kumimoji="1" lang="ja-JP" altLang="en-US" sz="2400" b="0" kern="1200" dirty="0" smtClean="0">
                          <a:solidFill>
                            <a:schemeClr val="tx1"/>
                          </a:solidFill>
                          <a:latin typeface="+mj-ea"/>
                          <a:ea typeface="+mn-ea"/>
                          <a:cs typeface="Segoe UI" panose="020B0502040204020203" pitchFamily="34" charset="0"/>
                        </a:rPr>
                        <a:t>が運営する</a:t>
                      </a:r>
                      <a:r>
                        <a:rPr kumimoji="1" lang="en-US" altLang="ja-JP" sz="2400" b="0" kern="1200" dirty="0" smtClean="0">
                          <a:solidFill>
                            <a:schemeClr val="tx1"/>
                          </a:solidFill>
                          <a:latin typeface="+mj-ea"/>
                          <a:ea typeface="+mn-ea"/>
                          <a:cs typeface="Segoe UI" panose="020B0502040204020203" pitchFamily="34" charset="0"/>
                        </a:rPr>
                        <a:t>RE100</a:t>
                      </a:r>
                      <a:r>
                        <a:rPr kumimoji="1" lang="ja-JP" altLang="en-US" sz="2400" b="0" kern="1200" dirty="0" smtClean="0">
                          <a:solidFill>
                            <a:schemeClr val="tx1"/>
                          </a:solidFill>
                          <a:latin typeface="+mj-ea"/>
                          <a:ea typeface="+mn-ea"/>
                          <a:cs typeface="Segoe UI" panose="020B0502040204020203" pitchFamily="34" charset="0"/>
                        </a:rPr>
                        <a:t>対象企業</a:t>
                      </a:r>
                      <a:endParaRPr kumimoji="1" lang="en-US" altLang="ja-JP" sz="2400" b="0" kern="1200" dirty="0" smtClean="0">
                        <a:solidFill>
                          <a:schemeClr val="tx1"/>
                        </a:solidFill>
                        <a:latin typeface="+mj-ea"/>
                        <a:ea typeface="+mn-ea"/>
                        <a:cs typeface="Segoe UI" panose="020B0502040204020203" pitchFamily="34" charset="0"/>
                      </a:endParaRP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ja-JP" altLang="en-US" sz="2400" b="0" kern="1200" dirty="0" smtClean="0">
                          <a:solidFill>
                            <a:schemeClr val="tx1"/>
                          </a:solidFill>
                          <a:latin typeface="+mj-ea"/>
                          <a:ea typeface="+mn-ea"/>
                          <a:cs typeface="Segoe UI" panose="020B0502040204020203" pitchFamily="34" charset="0"/>
                        </a:rPr>
                        <a:t>再エネ設備事業の売上高が全体の</a:t>
                      </a:r>
                      <a:r>
                        <a:rPr kumimoji="1" lang="en-US" altLang="ja-JP" sz="2400" b="0" kern="1200" dirty="0" smtClean="0">
                          <a:solidFill>
                            <a:schemeClr val="tx1"/>
                          </a:solidFill>
                          <a:latin typeface="+mj-ea"/>
                          <a:ea typeface="+mn-ea"/>
                          <a:cs typeface="Segoe UI" panose="020B0502040204020203" pitchFamily="34" charset="0"/>
                        </a:rPr>
                        <a:t>50</a:t>
                      </a:r>
                      <a:r>
                        <a:rPr kumimoji="1" lang="ja-JP" altLang="en-US" sz="2400" b="0" kern="1200" dirty="0" smtClean="0">
                          <a:solidFill>
                            <a:schemeClr val="tx1"/>
                          </a:solidFill>
                          <a:latin typeface="+mj-ea"/>
                          <a:ea typeface="+mn-ea"/>
                          <a:cs typeface="Segoe UI" panose="020B0502040204020203" pitchFamily="34" charset="0"/>
                        </a:rPr>
                        <a:t>％以上の団体</a:t>
                      </a:r>
                      <a:endParaRPr kumimoji="1" lang="en-US" altLang="ja-JP" sz="2400" b="0" kern="1200" dirty="0" smtClean="0">
                        <a:solidFill>
                          <a:schemeClr val="tx1"/>
                        </a:solidFill>
                        <a:latin typeface="+mj-ea"/>
                        <a:ea typeface="+mn-ea"/>
                        <a:cs typeface="Segoe UI" panose="020B0502040204020203" pitchFamily="34" charset="0"/>
                      </a:endParaRP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ja-JP" altLang="en-US" sz="2400" b="0" kern="1200" dirty="0" smtClean="0">
                          <a:solidFill>
                            <a:schemeClr val="tx1"/>
                          </a:solidFill>
                          <a:latin typeface="+mj-ea"/>
                          <a:ea typeface="+mn-ea"/>
                          <a:cs typeface="Segoe UI" panose="020B0502040204020203" pitchFamily="34" charset="0"/>
                        </a:rPr>
                        <a:t>主な収入源が、発電および発電関連事業である団体</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82315">
                <a:tc>
                  <a:txBody>
                    <a:bodyPr/>
                    <a:lstStyle/>
                    <a:p>
                      <a:pPr algn="ctr"/>
                      <a:r>
                        <a:rPr kumimoji="1" lang="ja-JP" altLang="en-US" sz="2400" b="1" dirty="0" smtClean="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遅くとも</a:t>
                      </a:r>
                      <a:r>
                        <a:rPr kumimoji="1" lang="en-US" altLang="ja-JP"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2050</a:t>
                      </a: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年迄に使用電力を</a:t>
                      </a:r>
                      <a:r>
                        <a:rPr kumimoji="1" lang="en-US" altLang="ja-JP"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100</a:t>
                      </a: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％再エネに転換する目標を設定し、対外的に公表（参加団体自身の</a:t>
                      </a:r>
                      <a:r>
                        <a:rPr kumimoji="1" lang="en-US" altLang="ja-JP"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Web</a:t>
                      </a: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サイトに掲載）</a:t>
                      </a:r>
                      <a:endParaRPr kumimoji="1" lang="en-US" altLang="ja-JP"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再エネ推進に関する政策エンゲージメントの実施</a:t>
                      </a:r>
                      <a:endParaRPr kumimoji="1" lang="en-US" altLang="ja-JP"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smtClean="0">
                          <a:ln>
                            <a:noFill/>
                          </a:ln>
                          <a:solidFill>
                            <a:prstClr val="black"/>
                          </a:solidFill>
                          <a:effectLst/>
                          <a:uLnTx/>
                          <a:uFillTx/>
                          <a:latin typeface="Meiryo UI"/>
                          <a:ea typeface="+mn-ea"/>
                          <a:cs typeface="Segoe UI" panose="020B0502040204020203" pitchFamily="34" charset="0"/>
                        </a:rPr>
                        <a:t>消費電力量、再エネ率等の進捗を毎年報告</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 Box 9"/>
          <p:cNvSpPr txBox="1">
            <a:spLocks noChangeArrowheads="1"/>
          </p:cNvSpPr>
          <p:nvPr/>
        </p:nvSpPr>
        <p:spPr bwMode="auto">
          <a:xfrm>
            <a:off x="469177" y="7259238"/>
            <a:ext cx="9145016"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再エネ</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宣言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基に作成</a:t>
            </a:r>
          </a:p>
        </p:txBody>
      </p:sp>
    </p:spTree>
    <p:extLst>
      <p:ext uri="{BB962C8B-B14F-4D97-AF65-F5344CB8AC3E}">
        <p14:creationId xmlns:p14="http://schemas.microsoft.com/office/powerpoint/2010/main" val="100217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a:t>
            </a:r>
            <a:r>
              <a:rPr lang="ja-JP" altLang="en-US" dirty="0" smtClean="0"/>
              <a:t>再エネ</a:t>
            </a:r>
            <a:r>
              <a:rPr lang="en-US" altLang="ja-JP" dirty="0" smtClean="0"/>
              <a:t>100</a:t>
            </a:r>
            <a:r>
              <a:rPr lang="ja-JP" altLang="en-US" dirty="0" smtClean="0"/>
              <a:t>宣言 </a:t>
            </a:r>
            <a:r>
              <a:rPr lang="en-US" altLang="ja-JP" dirty="0" smtClean="0"/>
              <a:t>RE</a:t>
            </a:r>
            <a:r>
              <a:rPr lang="ja-JP" altLang="en-US" dirty="0" smtClean="0"/>
              <a:t> </a:t>
            </a:r>
            <a:r>
              <a:rPr lang="en-US" altLang="ja-JP" dirty="0" smtClean="0"/>
              <a:t>Action 2/3</a:t>
            </a:r>
            <a:endParaRPr kumimoji="1" lang="ja-JP" altLang="en-US" dirty="0"/>
          </a:p>
        </p:txBody>
      </p:sp>
      <p:sp>
        <p:nvSpPr>
          <p:cNvPr id="7" name="コンテンツ プレースホルダー 2"/>
          <p:cNvSpPr>
            <a:spLocks noGrp="1"/>
          </p:cNvSpPr>
          <p:nvPr>
            <p:ph sz="quarter" idx="12"/>
          </p:nvPr>
        </p:nvSpPr>
        <p:spPr>
          <a:xfrm>
            <a:off x="161925" y="1110920"/>
            <a:ext cx="10367963" cy="2019935"/>
          </a:xfrm>
        </p:spPr>
        <p:txBody>
          <a:bodyPr/>
          <a:lstStyle/>
          <a:p>
            <a:r>
              <a:rPr lang="ja-JP" altLang="en-US" dirty="0" smtClean="0"/>
              <a:t>主催は、グリーン購入ネットワーク（</a:t>
            </a:r>
            <a:r>
              <a:rPr lang="en-US" altLang="ja-JP" dirty="0" smtClean="0"/>
              <a:t>GPN</a:t>
            </a:r>
            <a:r>
              <a:rPr lang="ja-JP" altLang="en-US" dirty="0" smtClean="0"/>
              <a:t>）、イクレイ日本、公益財団法人 地球環境戦略研究機関（</a:t>
            </a:r>
            <a:r>
              <a:rPr lang="en-US" altLang="ja-JP" dirty="0" smtClean="0"/>
              <a:t>IGES</a:t>
            </a:r>
            <a:r>
              <a:rPr lang="ja-JP" altLang="en-US" dirty="0" smtClean="0"/>
              <a:t>）、日本気候リーダーズ・パートナーシップ（</a:t>
            </a:r>
            <a:r>
              <a:rPr lang="en-US" altLang="ja-JP" dirty="0" smtClean="0"/>
              <a:t>JCLP</a:t>
            </a:r>
            <a:r>
              <a:rPr lang="ja-JP" altLang="en-US" dirty="0" smtClean="0"/>
              <a:t>）の</a:t>
            </a:r>
            <a:r>
              <a:rPr lang="en-US" altLang="ja-JP" dirty="0" smtClean="0"/>
              <a:t>4</a:t>
            </a:r>
            <a:r>
              <a:rPr lang="ja-JP" altLang="en-US" dirty="0" smtClean="0"/>
              <a:t>団体により組成した再エネ</a:t>
            </a:r>
            <a:r>
              <a:rPr lang="en-US" altLang="ja-JP" dirty="0" smtClean="0"/>
              <a:t>100</a:t>
            </a:r>
            <a:r>
              <a:rPr lang="ja-JP" altLang="en-US" dirty="0" smtClean="0"/>
              <a:t>宣言 </a:t>
            </a:r>
            <a:r>
              <a:rPr lang="en-US" altLang="ja-JP" dirty="0" smtClean="0"/>
              <a:t>RE</a:t>
            </a:r>
            <a:r>
              <a:rPr lang="ja-JP" altLang="en-US" dirty="0" smtClean="0"/>
              <a:t> </a:t>
            </a:r>
            <a:r>
              <a:rPr lang="en-US" altLang="ja-JP" dirty="0" smtClean="0"/>
              <a:t>Action</a:t>
            </a:r>
            <a:r>
              <a:rPr lang="ja-JP" altLang="en-US" dirty="0" smtClean="0"/>
              <a:t>協議会</a:t>
            </a:r>
            <a:endParaRPr lang="en-US" altLang="ja-JP" dirty="0" smtClean="0"/>
          </a:p>
          <a:p>
            <a:r>
              <a:rPr lang="ja-JP" altLang="en-US" dirty="0"/>
              <a:t>主</a:t>
            </a:r>
            <a:r>
              <a:rPr lang="ja-JP" altLang="en-US" dirty="0" smtClean="0"/>
              <a:t>な</a:t>
            </a:r>
            <a:r>
              <a:rPr lang="ja-JP" altLang="en-US" dirty="0"/>
              <a:t>活動</a:t>
            </a:r>
            <a:r>
              <a:rPr lang="ja-JP" altLang="en-US" dirty="0" smtClean="0"/>
              <a:t>は、参加団体による宣言、再エネ</a:t>
            </a:r>
            <a:r>
              <a:rPr lang="en-US" altLang="ja-JP" dirty="0" smtClean="0"/>
              <a:t>100</a:t>
            </a:r>
            <a:r>
              <a:rPr lang="ja-JP" altLang="en-US" dirty="0" smtClean="0"/>
              <a:t>％の実践支援、情報発信</a:t>
            </a:r>
            <a:endParaRPr lang="en-US" altLang="ja-JP" dirty="0" smtClean="0"/>
          </a:p>
          <a:p>
            <a:r>
              <a:rPr lang="ja-JP" altLang="en-US" dirty="0" smtClean="0"/>
              <a:t>参加費（年額）は、団体区分別、従業員数によって</a:t>
            </a:r>
            <a:r>
              <a:rPr lang="en-US" altLang="ja-JP" dirty="0" smtClean="0"/>
              <a:t>25,000</a:t>
            </a:r>
            <a:r>
              <a:rPr lang="ja-JP" altLang="en-US" dirty="0" smtClean="0"/>
              <a:t>～</a:t>
            </a:r>
            <a:r>
              <a:rPr lang="en-US" altLang="ja-JP" dirty="0" smtClean="0"/>
              <a:t>200,000</a:t>
            </a:r>
            <a:r>
              <a:rPr lang="ja-JP" altLang="en-US" dirty="0" smtClean="0"/>
              <a:t>円</a:t>
            </a:r>
            <a:endParaRPr lang="en-US" altLang="ja-JP" dirty="0" smtClean="0"/>
          </a:p>
        </p:txBody>
      </p:sp>
      <p:sp>
        <p:nvSpPr>
          <p:cNvPr id="10" name="Text Box 9"/>
          <p:cNvSpPr txBox="1">
            <a:spLocks noChangeArrowheads="1"/>
          </p:cNvSpPr>
          <p:nvPr/>
        </p:nvSpPr>
        <p:spPr bwMode="auto">
          <a:xfrm>
            <a:off x="469177" y="7259238"/>
            <a:ext cx="9145016"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再エネ</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宣言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基に作成</a:t>
            </a:r>
          </a:p>
        </p:txBody>
      </p:sp>
      <p:graphicFrame>
        <p:nvGraphicFramePr>
          <p:cNvPr id="17" name="表 16"/>
          <p:cNvGraphicFramePr>
            <a:graphicFrameLocks noGrp="1"/>
          </p:cNvGraphicFramePr>
          <p:nvPr>
            <p:extLst>
              <p:ext uri="{D42A27DB-BD31-4B8C-83A1-F6EECF244321}">
                <p14:modId xmlns:p14="http://schemas.microsoft.com/office/powerpoint/2010/main" val="3254298227"/>
              </p:ext>
            </p:extLst>
          </p:nvPr>
        </p:nvGraphicFramePr>
        <p:xfrm>
          <a:off x="1336981" y="3532060"/>
          <a:ext cx="3819208" cy="2225040"/>
        </p:xfrm>
        <a:graphic>
          <a:graphicData uri="http://schemas.openxmlformats.org/drawingml/2006/table">
            <a:tbl>
              <a:tblPr firstRow="1" bandRow="1"/>
              <a:tblGrid>
                <a:gridCol w="2077958"/>
                <a:gridCol w="1741250"/>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smtClean="0">
                          <a:solidFill>
                            <a:schemeClr val="tx1"/>
                          </a:solidFill>
                        </a:rPr>
                        <a:t>従業員数</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smtClean="0">
                          <a:solidFill>
                            <a:schemeClr val="tx1"/>
                          </a:solidFill>
                        </a:rPr>
                        <a:t>年額</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smtClean="0"/>
                        <a:t>～</a:t>
                      </a:r>
                      <a:r>
                        <a:rPr kumimoji="1" lang="en-US" altLang="ja-JP" sz="1400" dirty="0" smtClean="0"/>
                        <a:t>10</a:t>
                      </a:r>
                      <a:r>
                        <a:rPr kumimoji="1" lang="ja-JP" altLang="en-US" sz="1400" dirty="0" smtClean="0"/>
                        <a:t>人</a:t>
                      </a:r>
                      <a:endParaRPr kumimoji="1" lang="ja-JP"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25,000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t>11</a:t>
                      </a:r>
                      <a:r>
                        <a:rPr kumimoji="1" lang="ja-JP" altLang="en-US" sz="1400" dirty="0" smtClean="0"/>
                        <a:t>人～</a:t>
                      </a:r>
                      <a:r>
                        <a:rPr kumimoji="1" lang="en-US" altLang="ja-JP" sz="1400" dirty="0" smtClean="0"/>
                        <a:t>300</a:t>
                      </a:r>
                      <a:r>
                        <a:rPr kumimoji="1" lang="ja-JP" altLang="en-US" sz="1400" dirty="0" smtClean="0"/>
                        <a:t>人</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50,000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t>301</a:t>
                      </a:r>
                      <a:r>
                        <a:rPr kumimoji="1" lang="ja-JP" altLang="en-US" sz="1400" dirty="0" smtClean="0"/>
                        <a:t>人～</a:t>
                      </a:r>
                      <a:r>
                        <a:rPr kumimoji="1" lang="en-US" altLang="ja-JP" sz="1400" dirty="0" smtClean="0"/>
                        <a:t>500</a:t>
                      </a:r>
                      <a:r>
                        <a:rPr kumimoji="1" lang="ja-JP" altLang="en-US" sz="1400" dirty="0" smtClean="0"/>
                        <a:t>人</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75,000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t>501</a:t>
                      </a:r>
                      <a:r>
                        <a:rPr kumimoji="1" lang="ja-JP" altLang="en-US" sz="1400" dirty="0" smtClean="0"/>
                        <a:t>人～</a:t>
                      </a:r>
                      <a:r>
                        <a:rPr kumimoji="1" lang="en-US" altLang="ja-JP" sz="1400" dirty="0" smtClean="0"/>
                        <a:t>1,000</a:t>
                      </a:r>
                      <a:r>
                        <a:rPr kumimoji="1" lang="ja-JP" altLang="en-US" sz="1400" dirty="0" smtClean="0"/>
                        <a:t>人</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100,000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t>1,001</a:t>
                      </a:r>
                      <a:r>
                        <a:rPr kumimoji="1" lang="ja-JP" altLang="en-US" sz="1400" dirty="0" smtClean="0"/>
                        <a:t>人～</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200,000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4549206"/>
              </p:ext>
            </p:extLst>
          </p:nvPr>
        </p:nvGraphicFramePr>
        <p:xfrm>
          <a:off x="5425147" y="5448859"/>
          <a:ext cx="3819208" cy="1854200"/>
        </p:xfrm>
        <a:graphic>
          <a:graphicData uri="http://schemas.openxmlformats.org/drawingml/2006/table">
            <a:tbl>
              <a:tblPr firstRow="1" bandRow="1"/>
              <a:tblGrid>
                <a:gridCol w="2077958"/>
                <a:gridCol w="1741250"/>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smtClean="0">
                          <a:solidFill>
                            <a:schemeClr val="tx1"/>
                          </a:solidFill>
                        </a:rPr>
                        <a:t>従業員数</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smtClean="0">
                          <a:solidFill>
                            <a:schemeClr val="tx1"/>
                          </a:solidFill>
                        </a:rPr>
                        <a:t>年額</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smtClean="0">
                          <a:solidFill>
                            <a:schemeClr val="tx1"/>
                          </a:solidFill>
                        </a:rPr>
                        <a:t>～</a:t>
                      </a:r>
                      <a:r>
                        <a:rPr kumimoji="1" lang="en-US" altLang="ja-JP" sz="1400" dirty="0" smtClean="0">
                          <a:solidFill>
                            <a:schemeClr val="tx1"/>
                          </a:solidFill>
                        </a:rPr>
                        <a:t>10</a:t>
                      </a:r>
                      <a:r>
                        <a:rPr kumimoji="1" lang="ja-JP" altLang="en-US" sz="1400" dirty="0" smtClean="0">
                          <a:solidFill>
                            <a:schemeClr val="tx1"/>
                          </a:solidFill>
                        </a:rPr>
                        <a:t>人</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solidFill>
                            <a:schemeClr val="tx1"/>
                          </a:solidFill>
                        </a:rPr>
                        <a:t>25,000</a:t>
                      </a:r>
                      <a:r>
                        <a:rPr kumimoji="1" lang="ja-JP" altLang="en-US" sz="1400" dirty="0" smtClean="0">
                          <a:solidFill>
                            <a:schemeClr val="tx1"/>
                          </a:solidFill>
                        </a:rPr>
                        <a:t>円</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solidFill>
                            <a:schemeClr val="tx1"/>
                          </a:solidFill>
                        </a:rPr>
                        <a:t>11</a:t>
                      </a:r>
                      <a:r>
                        <a:rPr kumimoji="1" lang="ja-JP" altLang="en-US" sz="1400" dirty="0" smtClean="0">
                          <a:solidFill>
                            <a:schemeClr val="tx1"/>
                          </a:solidFill>
                        </a:rPr>
                        <a:t>人～</a:t>
                      </a:r>
                      <a:r>
                        <a:rPr kumimoji="1" lang="en-US" altLang="ja-JP" sz="1400" dirty="0" smtClean="0">
                          <a:solidFill>
                            <a:schemeClr val="tx1"/>
                          </a:solidFill>
                        </a:rPr>
                        <a:t>300</a:t>
                      </a:r>
                      <a:r>
                        <a:rPr kumimoji="1" lang="ja-JP" altLang="en-US" sz="1400" dirty="0" smtClean="0">
                          <a:solidFill>
                            <a:schemeClr val="tx1"/>
                          </a:solidFill>
                        </a:rPr>
                        <a:t>人</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solidFill>
                            <a:schemeClr val="tx1"/>
                          </a:solidFill>
                        </a:rPr>
                        <a:t>50,000</a:t>
                      </a:r>
                      <a:r>
                        <a:rPr kumimoji="1" lang="ja-JP" altLang="en-US" sz="1400" dirty="0" smtClean="0">
                          <a:solidFill>
                            <a:schemeClr val="tx1"/>
                          </a:solidFill>
                        </a:rPr>
                        <a:t>円</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solidFill>
                            <a:schemeClr val="tx1"/>
                          </a:solidFill>
                        </a:rPr>
                        <a:t>301</a:t>
                      </a:r>
                      <a:r>
                        <a:rPr kumimoji="1" lang="ja-JP" altLang="en-US" sz="1400" dirty="0" smtClean="0">
                          <a:solidFill>
                            <a:schemeClr val="tx1"/>
                          </a:solidFill>
                        </a:rPr>
                        <a:t>人～</a:t>
                      </a:r>
                      <a:r>
                        <a:rPr kumimoji="1" lang="en-US" altLang="ja-JP" sz="1400" dirty="0" smtClean="0">
                          <a:solidFill>
                            <a:schemeClr val="tx1"/>
                          </a:solidFill>
                        </a:rPr>
                        <a:t>500</a:t>
                      </a:r>
                      <a:r>
                        <a:rPr kumimoji="1" lang="ja-JP" altLang="en-US" sz="1400" dirty="0" smtClean="0">
                          <a:solidFill>
                            <a:schemeClr val="tx1"/>
                          </a:solidFill>
                        </a:rPr>
                        <a:t>人</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solidFill>
                            <a:schemeClr val="tx1"/>
                          </a:solidFill>
                        </a:rPr>
                        <a:t>75,000</a:t>
                      </a:r>
                      <a:r>
                        <a:rPr kumimoji="1" lang="ja-JP" altLang="en-US" sz="1400" dirty="0" smtClean="0">
                          <a:solidFill>
                            <a:schemeClr val="tx1"/>
                          </a:solidFill>
                        </a:rPr>
                        <a:t>円</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smtClean="0">
                          <a:solidFill>
                            <a:schemeClr val="tx1"/>
                          </a:solidFill>
                        </a:rPr>
                        <a:t>501</a:t>
                      </a:r>
                      <a:r>
                        <a:rPr kumimoji="1" lang="ja-JP" altLang="en-US" sz="1400" dirty="0" smtClean="0">
                          <a:solidFill>
                            <a:schemeClr val="tx1"/>
                          </a:solidFill>
                        </a:rPr>
                        <a:t>人～</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solidFill>
                            <a:schemeClr val="tx1"/>
                          </a:solidFill>
                        </a:rPr>
                        <a:t>100,000</a:t>
                      </a:r>
                      <a:r>
                        <a:rPr kumimoji="1" lang="ja-JP" altLang="en-US" sz="1400" dirty="0" smtClean="0">
                          <a:solidFill>
                            <a:schemeClr val="tx1"/>
                          </a:solidFill>
                        </a:rPr>
                        <a:t>円</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6123516"/>
              </p:ext>
            </p:extLst>
          </p:nvPr>
        </p:nvGraphicFramePr>
        <p:xfrm>
          <a:off x="5425147" y="3532060"/>
          <a:ext cx="3819208" cy="1407160"/>
        </p:xfrm>
        <a:graphic>
          <a:graphicData uri="http://schemas.openxmlformats.org/drawingml/2006/table">
            <a:tbl>
              <a:tblPr firstRow="1" bandRow="1"/>
              <a:tblGrid>
                <a:gridCol w="2077958"/>
                <a:gridCol w="1741250"/>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smtClean="0">
                          <a:solidFill>
                            <a:schemeClr val="tx1"/>
                          </a:solidFill>
                        </a:rPr>
                        <a:t>区分</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smtClean="0">
                          <a:solidFill>
                            <a:schemeClr val="tx1"/>
                          </a:solidFill>
                        </a:rPr>
                        <a:t>年額</a:t>
                      </a:r>
                      <a:endParaRPr kumimoji="1" lang="ja-JP" altLang="en-US" sz="14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smtClean="0"/>
                        <a:t>中央省庁・都道府県・政令指定都市</a:t>
                      </a:r>
                      <a:endParaRPr kumimoji="1" lang="ja-JP"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100,000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smtClean="0"/>
                        <a:t>上記以外の行政機関・公共機関</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smtClean="0"/>
                        <a:t>50,000</a:t>
                      </a:r>
                      <a:r>
                        <a:rPr kumimoji="1" lang="ja-JP" altLang="en-US" sz="1400" dirty="0" smtClean="0"/>
                        <a:t>円</a:t>
                      </a:r>
                      <a:endParaRPr kumimoji="1" lang="ja-JP" alt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r>
            </a:tbl>
          </a:graphicData>
        </a:graphic>
      </p:graphicFrame>
      <p:sp>
        <p:nvSpPr>
          <p:cNvPr id="20" name="テキスト ボックス 19"/>
          <p:cNvSpPr txBox="1"/>
          <p:nvPr/>
        </p:nvSpPr>
        <p:spPr>
          <a:xfrm>
            <a:off x="1268887" y="3255061"/>
            <a:ext cx="668773"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smtClean="0">
                <a:solidFill>
                  <a:prstClr val="black"/>
                </a:solidFill>
                <a:latin typeface="Arial"/>
              </a:rPr>
              <a:t>企業</a:t>
            </a:r>
            <a:endParaRPr lang="ja-JP" altLang="en-US" sz="1200" b="1" dirty="0">
              <a:solidFill>
                <a:prstClr val="black"/>
              </a:solidFill>
              <a:latin typeface="Arial"/>
            </a:endParaRPr>
          </a:p>
        </p:txBody>
      </p:sp>
      <p:sp>
        <p:nvSpPr>
          <p:cNvPr id="21" name="テキスト ボックス 20"/>
          <p:cNvSpPr txBox="1"/>
          <p:nvPr/>
        </p:nvSpPr>
        <p:spPr>
          <a:xfrm>
            <a:off x="5357053" y="3256793"/>
            <a:ext cx="1364476"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smtClean="0">
                <a:solidFill>
                  <a:prstClr val="black"/>
                </a:solidFill>
                <a:latin typeface="Arial"/>
              </a:rPr>
              <a:t>行政・公共機関</a:t>
            </a:r>
            <a:endParaRPr lang="ja-JP" altLang="en-US" sz="1200" b="1" dirty="0">
              <a:solidFill>
                <a:prstClr val="black"/>
              </a:solidFill>
              <a:latin typeface="Arial"/>
            </a:endParaRPr>
          </a:p>
        </p:txBody>
      </p:sp>
      <p:sp>
        <p:nvSpPr>
          <p:cNvPr id="22" name="テキスト ボックス 21"/>
          <p:cNvSpPr txBox="1"/>
          <p:nvPr/>
        </p:nvSpPr>
        <p:spPr>
          <a:xfrm>
            <a:off x="5357051" y="4985824"/>
            <a:ext cx="3819208" cy="461665"/>
          </a:xfrm>
          <a:prstGeom prst="rect">
            <a:avLst/>
          </a:prstGeom>
          <a:noFill/>
        </p:spPr>
        <p:txBody>
          <a:bodyPr wrap="square" rtlCol="0">
            <a:spAutoFit/>
          </a:bodyPr>
          <a:lstStyle/>
          <a:p>
            <a:pPr marL="174625" indent="-174625" defTabSz="981700">
              <a:buFont typeface="Wingdings" panose="05000000000000000000" pitchFamily="2" charset="2"/>
              <a:buChar char="l"/>
            </a:pPr>
            <a:r>
              <a:rPr lang="ja-JP" altLang="en-US" sz="1200" b="1" dirty="0" smtClean="0">
                <a:solidFill>
                  <a:prstClr val="black"/>
                </a:solidFill>
                <a:latin typeface="Arial"/>
              </a:rPr>
              <a:t>非営利団体（学校法人、社会福祉法人、医療法人、消費生活協同組合など）</a:t>
            </a:r>
            <a:endParaRPr lang="ja-JP" altLang="en-US" sz="1200" b="1" dirty="0">
              <a:solidFill>
                <a:prstClr val="black"/>
              </a:solidFill>
              <a:latin typeface="Arial"/>
            </a:endParaRPr>
          </a:p>
        </p:txBody>
      </p:sp>
    </p:spTree>
    <p:extLst>
      <p:ext uri="{BB962C8B-B14F-4D97-AF65-F5344CB8AC3E}">
        <p14:creationId xmlns:p14="http://schemas.microsoft.com/office/powerpoint/2010/main" val="2003504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a:t>
            </a:r>
            <a:r>
              <a:rPr lang="ja-JP" altLang="en-US" dirty="0" smtClean="0"/>
              <a:t>再エネ</a:t>
            </a:r>
            <a:r>
              <a:rPr lang="en-US" altLang="ja-JP" dirty="0" smtClean="0"/>
              <a:t>100</a:t>
            </a:r>
            <a:r>
              <a:rPr lang="ja-JP" altLang="en-US" dirty="0" smtClean="0"/>
              <a:t>宣言 </a:t>
            </a:r>
            <a:r>
              <a:rPr lang="en-US" altLang="ja-JP" dirty="0" smtClean="0"/>
              <a:t>RE</a:t>
            </a:r>
            <a:r>
              <a:rPr lang="ja-JP" altLang="en-US" dirty="0" smtClean="0"/>
              <a:t> </a:t>
            </a:r>
            <a:r>
              <a:rPr lang="en-US" altLang="ja-JP" dirty="0" smtClean="0"/>
              <a:t>Action 3/3</a:t>
            </a:r>
            <a:endParaRPr kumimoji="1" lang="ja-JP" altLang="en-US" dirty="0"/>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smtClean="0"/>
              <a:t>2019</a:t>
            </a:r>
            <a:r>
              <a:rPr lang="ja-JP" altLang="en-US" dirty="0" smtClean="0"/>
              <a:t>年</a:t>
            </a:r>
            <a:r>
              <a:rPr lang="en-US" altLang="ja-JP" dirty="0" smtClean="0"/>
              <a:t>10</a:t>
            </a:r>
            <a:r>
              <a:rPr lang="ja-JP" altLang="en-US" dirty="0" smtClean="0"/>
              <a:t>月の発足以降、参加団体数は継続的に増加</a:t>
            </a:r>
            <a:endParaRPr lang="en-US" altLang="ja-JP" dirty="0" smtClean="0"/>
          </a:p>
        </p:txBody>
      </p:sp>
      <p:sp>
        <p:nvSpPr>
          <p:cNvPr id="10" name="Text Box 9"/>
          <p:cNvSpPr txBox="1">
            <a:spLocks noChangeArrowheads="1"/>
          </p:cNvSpPr>
          <p:nvPr/>
        </p:nvSpPr>
        <p:spPr bwMode="auto">
          <a:xfrm>
            <a:off x="469177" y="7259238"/>
            <a:ext cx="9145016"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再エネ</a:t>
            </a:r>
            <a:r>
              <a:rPr lang="en-US" altLang="ja-JP" sz="1000" dirty="0" smtClean="0">
                <a:latin typeface="Segoe UI" panose="020B0502040204020203" pitchFamily="34" charset="0"/>
                <a:ea typeface="メイリオ" panose="020B0604030504040204" pitchFamily="50" charset="-128"/>
                <a:cs typeface="Segoe UI" panose="020B0502040204020203" pitchFamily="34" charset="0"/>
              </a:rPr>
              <a:t>100</a:t>
            </a:r>
            <a:r>
              <a:rPr lang="ja-JP" altLang="en-US" sz="1000" dirty="0" smtClean="0">
                <a:latin typeface="Segoe UI" panose="020B0502040204020203" pitchFamily="34" charset="0"/>
                <a:ea typeface="メイリオ" panose="020B0604030504040204" pitchFamily="50" charset="-128"/>
                <a:cs typeface="Segoe UI" panose="020B0502040204020203" pitchFamily="34" charset="0"/>
              </a:rPr>
              <a:t>宣言</a:t>
            </a:r>
            <a:r>
              <a:rPr lang="en-US" altLang="ja-JP"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1000" dirty="0" smtClean="0">
                <a:solidFill>
                  <a:srgbClr val="000000"/>
                </a:solidFill>
                <a:latin typeface="Segoe UI" panose="020B0502040204020203" pitchFamily="34" charset="0"/>
                <a:ea typeface="メイリオ" panose="020B0604030504040204" pitchFamily="50" charset="-128"/>
                <a:cs typeface="Segoe UI" panose="020B0502040204020203" pitchFamily="34" charset="0"/>
              </a:rPr>
              <a:t>）を</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基に作成</a:t>
            </a:r>
          </a:p>
        </p:txBody>
      </p:sp>
      <p:pic>
        <p:nvPicPr>
          <p:cNvPr id="3" name="図 2"/>
          <p:cNvPicPr>
            <a:picLocks noChangeAspect="1"/>
          </p:cNvPicPr>
          <p:nvPr/>
        </p:nvPicPr>
        <p:blipFill>
          <a:blip r:embed="rId2"/>
          <a:stretch>
            <a:fillRect/>
          </a:stretch>
        </p:blipFill>
        <p:spPr>
          <a:xfrm>
            <a:off x="1210915" y="1983868"/>
            <a:ext cx="8239010" cy="5275370"/>
          </a:xfrm>
          <a:prstGeom prst="rect">
            <a:avLst/>
          </a:prstGeom>
        </p:spPr>
      </p:pic>
    </p:spTree>
    <p:extLst>
      <p:ext uri="{BB962C8B-B14F-4D97-AF65-F5344CB8AC3E}">
        <p14:creationId xmlns:p14="http://schemas.microsoft.com/office/powerpoint/2010/main" val="3688483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8EFA0E9B-9F04-4296-A40B-CF80463D00D0}"/>
              </a:ext>
            </a:extLst>
          </p:cNvPr>
          <p:cNvSpPr>
            <a:spLocks noGrp="1"/>
          </p:cNvSpPr>
          <p:nvPr>
            <p:ph type="title"/>
          </p:nvPr>
        </p:nvSpPr>
        <p:spPr/>
        <p:txBody>
          <a:bodyPr/>
          <a:lstStyle/>
          <a:p>
            <a:pPr marL="742950" indent="-742950">
              <a:buFont typeface="+mj-lt"/>
              <a:buAutoNum type="arabicPeriod" startAt="5"/>
            </a:pPr>
            <a:r>
              <a:rPr lang="en-US" altLang="ja-JP" dirty="0" smtClean="0"/>
              <a:t>RE100</a:t>
            </a:r>
            <a:r>
              <a:rPr lang="ja-JP" altLang="en-US" dirty="0" smtClean="0"/>
              <a:t>の再エネ電力調達手法</a:t>
            </a:r>
            <a:endParaRPr lang="ja-JP" altLang="en-US" dirty="0"/>
          </a:p>
        </p:txBody>
      </p:sp>
    </p:spTree>
    <p:extLst>
      <p:ext uri="{BB962C8B-B14F-4D97-AF65-F5344CB8AC3E}">
        <p14:creationId xmlns:p14="http://schemas.microsoft.com/office/powerpoint/2010/main" val="2121995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の再エネ電力定義・調達手法</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RE100</a:t>
            </a:r>
            <a:r>
              <a:rPr lang="ja-JP" altLang="en-US" dirty="0" smtClean="0"/>
              <a:t>の再エネ電力調達手法としては以下の</a:t>
            </a:r>
            <a:r>
              <a:rPr lang="en-US" altLang="ja-JP" dirty="0"/>
              <a:t>8</a:t>
            </a:r>
            <a:r>
              <a:rPr lang="ja-JP" altLang="en-US" dirty="0" smtClean="0"/>
              <a:t>手法に分類</a:t>
            </a:r>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2291617387"/>
              </p:ext>
            </p:extLst>
          </p:nvPr>
        </p:nvGraphicFramePr>
        <p:xfrm>
          <a:off x="1570016" y="2831495"/>
          <a:ext cx="8959871" cy="4003030"/>
        </p:xfrm>
        <a:graphic>
          <a:graphicData uri="http://schemas.openxmlformats.org/drawingml/2006/table">
            <a:tbl>
              <a:tblPr firstRow="1" bandRow="1"/>
              <a:tblGrid>
                <a:gridCol w="8959871"/>
              </a:tblGrid>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smtClean="0">
                          <a:solidFill>
                            <a:schemeClr val="tx1"/>
                          </a:solidFill>
                        </a:rPr>
                        <a:t>自家発電</a:t>
                      </a:r>
                      <a:endParaRPr kumimoji="1" lang="ja-JP" altLang="en-US" sz="2000" b="1" dirty="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indent="-342900">
                        <a:buFont typeface="+mj-lt"/>
                        <a:buAutoNum type="arabicPeriod"/>
                      </a:pPr>
                      <a:r>
                        <a:rPr kumimoji="1" lang="ja-JP" altLang="en-US" sz="2000" dirty="0" smtClean="0">
                          <a:solidFill>
                            <a:schemeClr val="tx1"/>
                          </a:solidFill>
                        </a:rPr>
                        <a:t>企業が保有する発電設備による発電</a:t>
                      </a:r>
                      <a:endParaRPr kumimoji="1" lang="ja-JP" altLang="en-US" sz="2000" dirty="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smtClean="0">
                          <a:solidFill>
                            <a:schemeClr val="tx1"/>
                          </a:solidFill>
                        </a:rPr>
                        <a:t>購入電力</a:t>
                      </a:r>
                      <a:endParaRPr kumimoji="1" lang="ja-JP" altLang="en-US" sz="2000" b="1" dirty="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indent="-342900">
                        <a:buFont typeface="+mj-lt"/>
                        <a:buAutoNum type="arabicPeriod" startAt="2"/>
                      </a:pPr>
                      <a:r>
                        <a:rPr kumimoji="1" lang="ja-JP" altLang="en-US" sz="2000" dirty="0" smtClean="0">
                          <a:solidFill>
                            <a:schemeClr val="tx1"/>
                          </a:solidFill>
                        </a:rPr>
                        <a:t>企業の敷地内に設置した他社が保有する設備からの電力購入</a:t>
                      </a:r>
                      <a:endParaRPr kumimoji="1" lang="en-US" altLang="ja-JP" sz="2000" dirty="0" smtClean="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企業の敷地外に設置した発電設備から専用線を経由して直接購入</a:t>
                      </a: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indent="-342900">
                        <a:buFont typeface="+mj-lt"/>
                        <a:buAutoNum type="arabicPeriod" startAt="4"/>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企業の敷地外に設置した発電設備から系統を経由して直接調達</a:t>
                      </a:r>
                      <a:endParaRPr kumimoji="1" lang="ja-JP" altLang="en-US" sz="2000" dirty="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電力小売との契約（再エネ由来電力メニュー）</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再エネ電力証書の購入</a:t>
                      </a:r>
                      <a:r>
                        <a:rPr kumimoji="1" lang="en-US" altLang="ja-JP" sz="2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p>
                      <a:pPr marL="342000" marR="0" lvl="0" indent="-342000" algn="l" defTabSz="914400" rtl="0" eaLnBrk="1" fontAlgn="auto" latinLnBrk="0" hangingPunct="1">
                        <a:lnSpc>
                          <a:spcPct val="100000"/>
                        </a:lnSpc>
                        <a:spcBef>
                          <a:spcPts val="0"/>
                        </a:spcBef>
                        <a:spcAft>
                          <a:spcPts val="0"/>
                        </a:spcAft>
                        <a:buClrTx/>
                        <a:buSzTx/>
                        <a:buFont typeface="+mj-lt"/>
                        <a:buAutoNum type="arabicPeriod" startAt="7"/>
                        <a:tabLst/>
                        <a:defRPr/>
                      </a:pPr>
                      <a:r>
                        <a:rPr kumimoji="1" lang="ja-JP" altLang="en-US" sz="2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電力供給者が供給量と同量の再エネ電力証書</a:t>
                      </a:r>
                      <a:r>
                        <a:rPr kumimoji="1" lang="en-US" altLang="ja-JP" sz="2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を購入している系統からの調達</a:t>
                      </a:r>
                      <a:endParaRPr kumimoji="1" lang="en-US" altLang="ja-JP" sz="2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0303">
                <a:tc>
                  <a:txBody>
                    <a:bodyPr/>
                    <a:lstStyle/>
                    <a:p>
                      <a:pPr marL="342000" marR="0" lvl="0" indent="-342000" algn="l" defTabSz="914400" rtl="0" eaLnBrk="1" fontAlgn="auto" latinLnBrk="0" hangingPunct="1">
                        <a:lnSpc>
                          <a:spcPct val="100000"/>
                        </a:lnSpc>
                        <a:spcBef>
                          <a:spcPts val="0"/>
                        </a:spcBef>
                        <a:spcAft>
                          <a:spcPts val="0"/>
                        </a:spcAft>
                        <a:buClrTx/>
                        <a:buSzTx/>
                        <a:buFont typeface="+mj-lt"/>
                        <a:buAutoNum type="arabicPeriod" startAt="8"/>
                        <a:tabLst/>
                        <a:defRPr/>
                      </a:pPr>
                      <a:r>
                        <a:rPr kumimoji="1" lang="ja-JP" altLang="en-US" sz="2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再エネ由来電力の割合が高い系統からの調達</a:t>
                      </a:r>
                      <a:endParaRPr kumimoji="1" lang="en-US" altLang="ja-JP" sz="2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テキスト ボックス 14"/>
          <p:cNvSpPr txBox="1"/>
          <p:nvPr/>
        </p:nvSpPr>
        <p:spPr>
          <a:xfrm>
            <a:off x="231189" y="2762508"/>
            <a:ext cx="1338828" cy="369332"/>
          </a:xfrm>
          <a:prstGeom prst="rect">
            <a:avLst/>
          </a:prstGeom>
          <a:noFill/>
        </p:spPr>
        <p:txBody>
          <a:bodyPr wrap="none" rtlCol="0">
            <a:spAutoFit/>
          </a:bodyPr>
          <a:lstStyle/>
          <a:p>
            <a:pPr defTabSz="914400" fontAlgn="base">
              <a:spcBef>
                <a:spcPct val="0"/>
              </a:spcBef>
              <a:spcAft>
                <a:spcPct val="0"/>
              </a:spcAft>
            </a:pPr>
            <a:r>
              <a:rPr lang="ja-JP" altLang="en-US" sz="1800" b="1" dirty="0" smtClean="0">
                <a:solidFill>
                  <a:prstClr val="black"/>
                </a:solidFill>
                <a:latin typeface="Segoe UI"/>
              </a:rPr>
              <a:t>■調達手法</a:t>
            </a:r>
          </a:p>
        </p:txBody>
      </p:sp>
      <p:sp>
        <p:nvSpPr>
          <p:cNvPr id="16" name="テキスト ボックス 15"/>
          <p:cNvSpPr txBox="1"/>
          <p:nvPr/>
        </p:nvSpPr>
        <p:spPr>
          <a:xfrm>
            <a:off x="1837400" y="6834525"/>
            <a:ext cx="6494085" cy="523220"/>
          </a:xfrm>
          <a:prstGeom prst="rect">
            <a:avLst/>
          </a:prstGeom>
          <a:noFill/>
        </p:spPr>
        <p:txBody>
          <a:bodyPr wrap="none" rtlCol="0">
            <a:spAutoFit/>
          </a:bodyPr>
          <a:lstStyle/>
          <a:p>
            <a:pPr defTabSz="914400" fontAlgn="base">
              <a:spcBef>
                <a:spcPct val="0"/>
              </a:spcBef>
              <a:spcAft>
                <a:spcPct val="0"/>
              </a:spcAft>
            </a:pPr>
            <a:r>
              <a:rPr lang="en-US" altLang="ja-JP" sz="1400" dirty="0">
                <a:solidFill>
                  <a:prstClr val="black"/>
                </a:solidFill>
                <a:latin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cs typeface="Meiryo UI" panose="020B0604030504040204" pitchFamily="50" charset="-128"/>
              </a:rPr>
              <a:t>購入することで再エネを利用したとみなすことができる、電力と切り離された証書の利用。</a:t>
            </a:r>
            <a:endParaRPr lang="en-US" altLang="ja-JP" sz="1400" dirty="0">
              <a:solidFill>
                <a:prstClr val="black"/>
              </a:solidFill>
              <a:latin typeface="Meiryo UI" panose="020B0604030504040204" pitchFamily="50" charset="-128"/>
              <a:cs typeface="Meiryo UI" panose="020B0604030504040204" pitchFamily="50" charset="-128"/>
            </a:endParaRPr>
          </a:p>
          <a:p>
            <a:pPr defTabSz="914400" fontAlgn="base">
              <a:spcBef>
                <a:spcPct val="0"/>
              </a:spcBef>
              <a:spcAft>
                <a:spcPct val="0"/>
              </a:spcAft>
            </a:pPr>
            <a:r>
              <a:rPr lang="ja-JP" altLang="en-US" sz="1400" dirty="0">
                <a:solidFill>
                  <a:prstClr val="black"/>
                </a:solidFill>
                <a:latin typeface="Meiryo UI" panose="020B0604030504040204" pitchFamily="50" charset="-128"/>
                <a:cs typeface="Meiryo UI" panose="020B0604030504040204" pitchFamily="50" charset="-128"/>
              </a:rPr>
              <a:t>　 ただし、購買者と同じ電力市場内の再エネ電力発電設備による証書であることが必要。</a:t>
            </a:r>
            <a:endParaRPr lang="en-US" altLang="ja-JP" sz="1400" dirty="0">
              <a:solidFill>
                <a:prstClr val="black"/>
              </a:solidFill>
              <a:latin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79693883"/>
              </p:ext>
            </p:extLst>
          </p:nvPr>
        </p:nvGraphicFramePr>
        <p:xfrm>
          <a:off x="1570017" y="1837293"/>
          <a:ext cx="8657347" cy="792480"/>
        </p:xfrm>
        <a:graphic>
          <a:graphicData uri="http://schemas.openxmlformats.org/drawingml/2006/table">
            <a:tbl>
              <a:tblPr firstRow="1" bandRow="1"/>
              <a:tblGrid>
                <a:gridCol w="8657347"/>
              </a:tblGrid>
              <a:tr h="37084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smtClean="0">
                          <a:solidFill>
                            <a:schemeClr val="tx1"/>
                          </a:solidFill>
                        </a:rPr>
                        <a:t>再エネ電力</a:t>
                      </a:r>
                      <a:endParaRPr kumimoji="1" lang="ja-JP" altLang="en-US" sz="2000" b="1" dirty="0">
                        <a:solidFill>
                          <a:schemeClr val="tx1"/>
                        </a:solidFill>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37084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ja-JP" altLang="en-US" sz="2000" dirty="0" smtClean="0"/>
                        <a:t>太陽光（熱）、風力、水力、バイオマス（バイオガスも含む）、地熱</a:t>
                      </a:r>
                      <a:endParaRPr kumimoji="1" lang="ja-JP" altLang="en-US" sz="2000" dirty="0"/>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テキスト ボックス 18"/>
          <p:cNvSpPr txBox="1"/>
          <p:nvPr/>
        </p:nvSpPr>
        <p:spPr>
          <a:xfrm>
            <a:off x="231189" y="1792864"/>
            <a:ext cx="877163" cy="369332"/>
          </a:xfrm>
          <a:prstGeom prst="rect">
            <a:avLst/>
          </a:prstGeom>
          <a:noFill/>
        </p:spPr>
        <p:txBody>
          <a:bodyPr wrap="none" rtlCol="0">
            <a:spAutoFit/>
          </a:bodyPr>
          <a:lstStyle/>
          <a:p>
            <a:pPr defTabSz="914400" fontAlgn="base">
              <a:spcBef>
                <a:spcPct val="0"/>
              </a:spcBef>
              <a:spcAft>
                <a:spcPct val="0"/>
              </a:spcAft>
            </a:pPr>
            <a:r>
              <a:rPr lang="ja-JP" altLang="en-US" sz="1800" b="1" dirty="0" smtClean="0">
                <a:solidFill>
                  <a:prstClr val="black"/>
                </a:solidFill>
                <a:latin typeface="Segoe UI"/>
              </a:rPr>
              <a:t>■</a:t>
            </a:r>
            <a:r>
              <a:rPr lang="ja-JP" altLang="en-US" sz="1800" b="1" dirty="0">
                <a:solidFill>
                  <a:prstClr val="black"/>
                </a:solidFill>
                <a:latin typeface="Segoe UI"/>
              </a:rPr>
              <a:t>定義</a:t>
            </a:r>
            <a:endParaRPr lang="ja-JP" altLang="en-US" sz="1800" b="1" dirty="0" smtClean="0">
              <a:solidFill>
                <a:prstClr val="black"/>
              </a:solidFill>
              <a:latin typeface="Segoe UI"/>
            </a:endParaRPr>
          </a:p>
        </p:txBody>
      </p:sp>
      <p:sp>
        <p:nvSpPr>
          <p:cNvPr id="10" name="テキスト ボックス 20"/>
          <p:cNvSpPr txBox="1">
            <a:spLocks noChangeArrowheads="1"/>
          </p:cNvSpPr>
          <p:nvPr/>
        </p:nvSpPr>
        <p:spPr bwMode="auto">
          <a:xfrm>
            <a:off x="529590" y="7336592"/>
            <a:ext cx="96977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出所</a:t>
            </a:r>
            <a:r>
              <a:rPr lang="en-US" altLang="ja-JP" sz="1000" dirty="0">
                <a:latin typeface="Meiryo UI" pitchFamily="50" charset="-128"/>
                <a:ea typeface="Meiryo UI" pitchFamily="50" charset="-128"/>
                <a:cs typeface="Meiryo UI" pitchFamily="50" charset="-128"/>
              </a:rPr>
              <a:t>]RE100 </a:t>
            </a:r>
            <a:r>
              <a:rPr lang="en-US" altLang="ja-JP" sz="1000" dirty="0" smtClean="0">
                <a:latin typeface="Meiryo UI" pitchFamily="50" charset="-128"/>
                <a:ea typeface="Meiryo UI" pitchFamily="50" charset="-128"/>
                <a:cs typeface="Meiryo UI" pitchFamily="50" charset="-128"/>
              </a:rPr>
              <a:t>Technical</a:t>
            </a:r>
            <a:r>
              <a:rPr lang="ja-JP" altLang="en-US"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Criteria(https://www.there100.org/sites/re100/files/2021-04/RE100%20Technical%20Criteria%20_March%202021.pdf</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より</a:t>
            </a:r>
            <a:r>
              <a:rPr lang="ja-JP" altLang="en-US" sz="1000" dirty="0">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2085244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a:pPr>
            <a:r>
              <a:rPr kumimoji="1" lang="ja-JP" altLang="en-US" dirty="0" smtClean="0"/>
              <a:t>企業が保有する発電設備による発電</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1019661"/>
          </a:xfrm>
        </p:spPr>
        <p:txBody>
          <a:bodyPr/>
          <a:lstStyle/>
          <a:p>
            <a:r>
              <a:rPr lang="ja-JP" altLang="en-US" dirty="0" smtClean="0"/>
              <a:t>自社所有のオンサイト設備（敷地内に再エネ発電設備）から専用線で再エネ電力を直接調達</a:t>
            </a:r>
            <a:endParaRPr lang="en-US" altLang="ja-JP" dirty="0" smtClean="0"/>
          </a:p>
          <a:p>
            <a:pPr marL="630238">
              <a:buFont typeface="Wingdings" panose="05000000000000000000" pitchFamily="2" charset="2"/>
              <a:buChar char="Ø"/>
            </a:pPr>
            <a:r>
              <a:rPr lang="ja-JP" altLang="en-US" dirty="0"/>
              <a:t>物理的</a:t>
            </a:r>
            <a:r>
              <a:rPr lang="ja-JP" altLang="en-US" dirty="0" smtClean="0"/>
              <a:t>な直接</a:t>
            </a:r>
            <a:r>
              <a:rPr lang="ja-JP" altLang="en-US" dirty="0"/>
              <a:t>調達</a:t>
            </a:r>
            <a:r>
              <a:rPr lang="ja-JP" altLang="en-US" dirty="0" smtClean="0"/>
              <a:t>を</a:t>
            </a:r>
            <a:r>
              <a:rPr lang="ja-JP" altLang="en-US" dirty="0"/>
              <a:t>指</a:t>
            </a:r>
            <a:r>
              <a:rPr lang="ja-JP" altLang="en-US" dirty="0" smtClean="0"/>
              <a:t>す</a:t>
            </a:r>
            <a:endParaRPr lang="ja-JP" altLang="en-US" dirty="0"/>
          </a:p>
        </p:txBody>
      </p:sp>
      <p:sp>
        <p:nvSpPr>
          <p:cNvPr id="11" name="角丸四角形 10"/>
          <p:cNvSpPr/>
          <p:nvPr/>
        </p:nvSpPr>
        <p:spPr bwMode="auto">
          <a:xfrm>
            <a:off x="1100868" y="2834174"/>
            <a:ext cx="8433911" cy="270505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12" name="角丸四角形 11"/>
          <p:cNvSpPr/>
          <p:nvPr/>
        </p:nvSpPr>
        <p:spPr bwMode="auto">
          <a:xfrm>
            <a:off x="1465692" y="3006777"/>
            <a:ext cx="2654908" cy="2316704"/>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13" name="図 12"/>
          <p:cNvPicPr>
            <a:picLocks noChangeAspect="1"/>
          </p:cNvPicPr>
          <p:nvPr/>
        </p:nvPicPr>
        <p:blipFill>
          <a:blip r:embed="rId2" cstate="print"/>
          <a:stretch>
            <a:fillRect/>
          </a:stretch>
        </p:blipFill>
        <p:spPr>
          <a:xfrm>
            <a:off x="2975793" y="3356310"/>
            <a:ext cx="945987" cy="1022221"/>
          </a:xfrm>
          <a:prstGeom prst="rect">
            <a:avLst/>
          </a:prstGeom>
        </p:spPr>
      </p:pic>
      <p:pic>
        <p:nvPicPr>
          <p:cNvPr id="21"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3042" y="3036521"/>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stretch>
            <a:fillRect/>
          </a:stretch>
        </p:blipFill>
        <p:spPr>
          <a:xfrm>
            <a:off x="1695867" y="3374627"/>
            <a:ext cx="1103330" cy="987657"/>
          </a:xfrm>
          <a:prstGeom prst="rect">
            <a:avLst/>
          </a:prstGeom>
        </p:spPr>
      </p:pic>
      <p:sp>
        <p:nvSpPr>
          <p:cNvPr id="23" name="テキスト ボックス 22"/>
          <p:cNvSpPr txBox="1"/>
          <p:nvPr/>
        </p:nvSpPr>
        <p:spPr bwMode="auto">
          <a:xfrm>
            <a:off x="6729495" y="4417327"/>
            <a:ext cx="2634206" cy="995936"/>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24" name="テキスト ボックス 23"/>
          <p:cNvSpPr txBox="1"/>
          <p:nvPr/>
        </p:nvSpPr>
        <p:spPr bwMode="auto">
          <a:xfrm>
            <a:off x="1606516" y="4348830"/>
            <a:ext cx="2373260" cy="1172990"/>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オンサイト設備</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cs typeface="Meiryo UI" panose="020B0604030504040204" pitchFamily="50" charset="-128"/>
              </a:rPr>
              <a:t>敷地</a:t>
            </a:r>
            <a:r>
              <a:rPr lang="ja-JP" altLang="en-US" sz="2800" b="1" dirty="0" smtClean="0">
                <a:solidFill>
                  <a:srgbClr val="FF0000"/>
                </a:solidFill>
                <a:latin typeface="Meiryo UI" panose="020B0604030504040204" pitchFamily="50" charset="-128"/>
                <a:cs typeface="Meiryo UI" panose="020B0604030504040204" pitchFamily="50" charset="-128"/>
              </a:rPr>
              <a:t>内</a:t>
            </a:r>
            <a:r>
              <a:rPr lang="ja-JP" altLang="en-US" sz="2000" dirty="0" smtClean="0">
                <a:solidFill>
                  <a:srgbClr val="000000"/>
                </a:solidFill>
                <a:latin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cs typeface="Meiryo UI" panose="020B0604030504040204" pitchFamily="50" charset="-128"/>
            </a:endParaRPr>
          </a:p>
        </p:txBody>
      </p:sp>
      <p:cxnSp>
        <p:nvCxnSpPr>
          <p:cNvPr id="25" name="カギ線コネクタ 24"/>
          <p:cNvCxnSpPr>
            <a:stCxn id="12" idx="3"/>
            <a:endCxn id="26" idx="1"/>
          </p:cNvCxnSpPr>
          <p:nvPr/>
        </p:nvCxnSpPr>
        <p:spPr bwMode="auto">
          <a:xfrm flipV="1">
            <a:off x="4120600" y="4162338"/>
            <a:ext cx="2782016" cy="2791"/>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26" name="正方形/長方形 25"/>
          <p:cNvSpPr/>
          <p:nvPr/>
        </p:nvSpPr>
        <p:spPr bwMode="auto">
          <a:xfrm>
            <a:off x="6902616" y="4054462"/>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27" name="直線コネクタ 26"/>
          <p:cNvCxnSpPr/>
          <p:nvPr/>
        </p:nvCxnSpPr>
        <p:spPr bwMode="auto">
          <a:xfrm flipH="1">
            <a:off x="5836232" y="4744364"/>
            <a:ext cx="1066384" cy="0"/>
          </a:xfrm>
          <a:prstGeom prst="line">
            <a:avLst/>
          </a:prstGeom>
          <a:noFill/>
          <a:ln w="38100" cap="flat" cmpd="sng" algn="ctr">
            <a:solidFill>
              <a:srgbClr val="008000"/>
            </a:solidFill>
            <a:prstDash val="solid"/>
            <a:round/>
            <a:headEnd type="triangle" w="med" len="med"/>
            <a:tailEnd type="none" w="med" len="med"/>
          </a:ln>
          <a:effectLst/>
        </p:spPr>
      </p:cxnSp>
      <p:cxnSp>
        <p:nvCxnSpPr>
          <p:cNvPr id="28" name="直線コネクタ 27"/>
          <p:cNvCxnSpPr/>
          <p:nvPr/>
        </p:nvCxnSpPr>
        <p:spPr bwMode="auto">
          <a:xfrm flipH="1">
            <a:off x="5831924" y="5049387"/>
            <a:ext cx="1070693" cy="0"/>
          </a:xfrm>
          <a:prstGeom prst="line">
            <a:avLst/>
          </a:prstGeom>
          <a:noFill/>
          <a:ln w="38100" cap="flat" cmpd="sng" algn="ctr">
            <a:solidFill>
              <a:srgbClr val="FF0000"/>
            </a:solidFill>
            <a:prstDash val="solid"/>
            <a:round/>
            <a:headEnd type="triangle" w="med" len="med"/>
            <a:tailEnd type="none" w="med" len="med"/>
          </a:ln>
          <a:effectLst/>
        </p:spPr>
      </p:cxnSp>
      <p:sp>
        <p:nvSpPr>
          <p:cNvPr id="29" name="正方形/長方形 28"/>
          <p:cNvSpPr/>
          <p:nvPr/>
        </p:nvSpPr>
        <p:spPr>
          <a:xfrm>
            <a:off x="4357518" y="4794925"/>
            <a:ext cx="1549690"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30" name="正方形/長方形 29"/>
          <p:cNvSpPr/>
          <p:nvPr/>
        </p:nvSpPr>
        <p:spPr>
          <a:xfrm>
            <a:off x="4056802" y="4485334"/>
            <a:ext cx="1991466"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31" name="テキスト ボックス 30"/>
          <p:cNvSpPr txBox="1"/>
          <p:nvPr/>
        </p:nvSpPr>
        <p:spPr bwMode="auto">
          <a:xfrm>
            <a:off x="4733637" y="3936243"/>
            <a:ext cx="1396487" cy="461665"/>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専用線</a:t>
            </a:r>
          </a:p>
        </p:txBody>
      </p:sp>
      <p:sp>
        <p:nvSpPr>
          <p:cNvPr id="32" name="円/楕円 31"/>
          <p:cNvSpPr/>
          <p:nvPr/>
        </p:nvSpPr>
        <p:spPr bwMode="auto">
          <a:xfrm>
            <a:off x="1157893" y="2888256"/>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prstClr val="white">
                    <a:lumMod val="95000"/>
                  </a:prstClr>
                </a:solidFill>
                <a:effectLst/>
                <a:uLnTx/>
                <a:uFillTx/>
                <a:latin typeface="Meiryo UI"/>
                <a:ea typeface="Meiryo UI"/>
                <a:cs typeface="+mn-cs"/>
              </a:rPr>
              <a:t>自社所有</a:t>
            </a:r>
          </a:p>
        </p:txBody>
      </p:sp>
      <p:sp>
        <p:nvSpPr>
          <p:cNvPr id="3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258389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1404382"/>
          </a:xfrm>
        </p:spPr>
        <p:txBody>
          <a:bodyPr/>
          <a:lstStyle/>
          <a:p>
            <a:r>
              <a:rPr lang="en-US" altLang="ja-JP" dirty="0" smtClean="0"/>
              <a:t>CDP</a:t>
            </a:r>
            <a:r>
              <a:rPr lang="ja-JP" altLang="en-US" dirty="0" smtClean="0"/>
              <a:t>とのパートナーシップの下、</a:t>
            </a:r>
            <a:r>
              <a:rPr lang="en-US" altLang="ja-JP" dirty="0" smtClean="0"/>
              <a:t>The</a:t>
            </a:r>
            <a:r>
              <a:rPr lang="ja-JP" altLang="en-US" dirty="0" smtClean="0"/>
              <a:t> </a:t>
            </a:r>
            <a:r>
              <a:rPr lang="en-US" altLang="ja-JP" dirty="0" smtClean="0"/>
              <a:t>Climate</a:t>
            </a:r>
            <a:r>
              <a:rPr lang="ja-JP" altLang="en-US" dirty="0" smtClean="0"/>
              <a:t> </a:t>
            </a:r>
            <a:r>
              <a:rPr lang="en-US" altLang="ja-JP" dirty="0" smtClean="0"/>
              <a:t>Group</a:t>
            </a:r>
            <a:r>
              <a:rPr lang="ja-JP" altLang="en-US" dirty="0" smtClean="0"/>
              <a:t>が運営</a:t>
            </a:r>
            <a:endParaRPr lang="en-US" altLang="ja-JP" dirty="0" smtClean="0"/>
          </a:p>
          <a:p>
            <a:r>
              <a:rPr lang="ja-JP" altLang="en-US" dirty="0" smtClean="0"/>
              <a:t>日本</a:t>
            </a:r>
            <a:r>
              <a:rPr lang="ja-JP" altLang="en-US" dirty="0"/>
              <a:t>窓口</a:t>
            </a:r>
            <a:r>
              <a:rPr lang="ja-JP" altLang="en-US" dirty="0" smtClean="0"/>
              <a:t>は</a:t>
            </a:r>
            <a:r>
              <a:rPr lang="en-US" altLang="ja-JP" dirty="0" smtClean="0"/>
              <a:t>JCLP</a:t>
            </a:r>
            <a:r>
              <a:rPr lang="ja-JP" altLang="en-US" dirty="0" smtClean="0"/>
              <a:t>が担当</a:t>
            </a:r>
            <a:endParaRPr lang="en-US" altLang="ja-JP" dirty="0" smtClean="0"/>
          </a:p>
          <a:p>
            <a:r>
              <a:rPr lang="en-US" altLang="ja-JP" dirty="0" smtClean="0"/>
              <a:t>We Mean Business</a:t>
            </a:r>
            <a:r>
              <a:rPr lang="ja-JP" altLang="en-US" dirty="0" smtClean="0"/>
              <a:t>（</a:t>
            </a:r>
            <a:r>
              <a:rPr lang="en-US" altLang="ja-JP" dirty="0" smtClean="0"/>
              <a:t>WMB</a:t>
            </a:r>
            <a:r>
              <a:rPr lang="ja-JP" altLang="en-US" dirty="0" smtClean="0"/>
              <a:t>）の取組の一つとして実施</a:t>
            </a:r>
            <a:endParaRPr lang="en-US" altLang="ja-JP" dirty="0"/>
          </a:p>
        </p:txBody>
      </p:sp>
      <p:pic>
        <p:nvPicPr>
          <p:cNvPr id="5" name="Picture 2">
            <a:extLst>
              <a:ext uri="{FF2B5EF4-FFF2-40B4-BE49-F238E27FC236}">
                <a16:creationId xmlns="" xmlns:a16="http://schemas.microsoft.com/office/drawing/2014/main" id="{408B75AF-F64C-4E62-9CAC-5E352D04C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5355" y="2755612"/>
            <a:ext cx="8218184" cy="1961728"/>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050" y="4430208"/>
            <a:ext cx="4556794" cy="2266320"/>
          </a:xfrm>
          <a:prstGeom prst="rect">
            <a:avLst/>
          </a:prstGeom>
        </p:spPr>
      </p:pic>
    </p:spTree>
    <p:extLst>
      <p:ext uri="{BB962C8B-B14F-4D97-AF65-F5344CB8AC3E}">
        <p14:creationId xmlns:p14="http://schemas.microsoft.com/office/powerpoint/2010/main" val="162749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2"/>
            </a:pPr>
            <a:r>
              <a:rPr kumimoji="1" lang="ja-JP" altLang="en-US" dirty="0" smtClean="0"/>
              <a:t>企業の敷地内に設置した他社が保有する設備からの電力購入</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1019661"/>
          </a:xfrm>
        </p:spPr>
        <p:txBody>
          <a:bodyPr/>
          <a:lstStyle/>
          <a:p>
            <a:r>
              <a:rPr lang="ja-JP" altLang="en-US" dirty="0" smtClean="0"/>
              <a:t>他社所有のオンサイト設備（敷地内に再エネ発電設備）から専用線で再エネ電力を直接調達</a:t>
            </a:r>
            <a:endParaRPr lang="en-US" altLang="ja-JP" dirty="0" smtClean="0"/>
          </a:p>
          <a:p>
            <a:pPr marL="630238">
              <a:buFont typeface="Wingdings" panose="05000000000000000000" pitchFamily="2" charset="2"/>
              <a:buChar char="Ø"/>
            </a:pPr>
            <a:r>
              <a:rPr lang="ja-JP" altLang="en-US" dirty="0"/>
              <a:t>物理的</a:t>
            </a:r>
            <a:r>
              <a:rPr lang="ja-JP" altLang="en-US" dirty="0" smtClean="0"/>
              <a:t>な直接</a:t>
            </a:r>
            <a:r>
              <a:rPr lang="ja-JP" altLang="en-US" dirty="0"/>
              <a:t>調達</a:t>
            </a:r>
            <a:r>
              <a:rPr lang="ja-JP" altLang="en-US" dirty="0" smtClean="0"/>
              <a:t>を</a:t>
            </a:r>
            <a:r>
              <a:rPr lang="ja-JP" altLang="en-US" dirty="0"/>
              <a:t>指</a:t>
            </a:r>
            <a:r>
              <a:rPr lang="ja-JP" altLang="en-US" dirty="0" smtClean="0"/>
              <a:t>す</a:t>
            </a:r>
            <a:endParaRPr lang="ja-JP" altLang="en-US" dirty="0"/>
          </a:p>
        </p:txBody>
      </p:sp>
      <p:sp>
        <p:nvSpPr>
          <p:cNvPr id="34" name="角丸四角形 33"/>
          <p:cNvSpPr/>
          <p:nvPr/>
        </p:nvSpPr>
        <p:spPr bwMode="auto">
          <a:xfrm>
            <a:off x="1100868" y="2834174"/>
            <a:ext cx="8433911" cy="270505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35" name="角丸四角形 34"/>
          <p:cNvSpPr/>
          <p:nvPr/>
        </p:nvSpPr>
        <p:spPr bwMode="auto">
          <a:xfrm>
            <a:off x="1465692" y="3006777"/>
            <a:ext cx="2654908" cy="2316704"/>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6" name="図 35"/>
          <p:cNvPicPr>
            <a:picLocks noChangeAspect="1"/>
          </p:cNvPicPr>
          <p:nvPr/>
        </p:nvPicPr>
        <p:blipFill>
          <a:blip r:embed="rId2" cstate="print"/>
          <a:stretch>
            <a:fillRect/>
          </a:stretch>
        </p:blipFill>
        <p:spPr>
          <a:xfrm>
            <a:off x="2975793" y="3356310"/>
            <a:ext cx="945987" cy="1022221"/>
          </a:xfrm>
          <a:prstGeom prst="rect">
            <a:avLst/>
          </a:prstGeom>
        </p:spPr>
      </p:pic>
      <p:pic>
        <p:nvPicPr>
          <p:cNvPr id="37"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3042" y="3036521"/>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4" cstate="print"/>
          <a:stretch>
            <a:fillRect/>
          </a:stretch>
        </p:blipFill>
        <p:spPr>
          <a:xfrm>
            <a:off x="1695867" y="3374627"/>
            <a:ext cx="1103330" cy="987657"/>
          </a:xfrm>
          <a:prstGeom prst="rect">
            <a:avLst/>
          </a:prstGeom>
        </p:spPr>
      </p:pic>
      <p:sp>
        <p:nvSpPr>
          <p:cNvPr id="39" name="テキスト ボックス 38"/>
          <p:cNvSpPr txBox="1"/>
          <p:nvPr/>
        </p:nvSpPr>
        <p:spPr bwMode="auto">
          <a:xfrm>
            <a:off x="6729495" y="4417327"/>
            <a:ext cx="2634206" cy="995936"/>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40" name="テキスト ボックス 39"/>
          <p:cNvSpPr txBox="1"/>
          <p:nvPr/>
        </p:nvSpPr>
        <p:spPr bwMode="auto">
          <a:xfrm>
            <a:off x="1606516" y="4348830"/>
            <a:ext cx="2373260" cy="1172990"/>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オンサイト設備</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cs typeface="Meiryo UI" panose="020B0604030504040204" pitchFamily="50" charset="-128"/>
              </a:rPr>
              <a:t>敷地</a:t>
            </a:r>
            <a:r>
              <a:rPr lang="ja-JP" altLang="en-US" sz="2800" b="1" dirty="0" smtClean="0">
                <a:solidFill>
                  <a:srgbClr val="FF0000"/>
                </a:solidFill>
                <a:latin typeface="Meiryo UI" panose="020B0604030504040204" pitchFamily="50" charset="-128"/>
                <a:cs typeface="Meiryo UI" panose="020B0604030504040204" pitchFamily="50" charset="-128"/>
              </a:rPr>
              <a:t>内</a:t>
            </a:r>
            <a:r>
              <a:rPr lang="ja-JP" altLang="en-US" sz="2000" dirty="0" smtClean="0">
                <a:solidFill>
                  <a:srgbClr val="000000"/>
                </a:solidFill>
                <a:latin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cs typeface="Meiryo UI" panose="020B0604030504040204" pitchFamily="50" charset="-128"/>
            </a:endParaRPr>
          </a:p>
        </p:txBody>
      </p:sp>
      <p:cxnSp>
        <p:nvCxnSpPr>
          <p:cNvPr id="41" name="カギ線コネクタ 40"/>
          <p:cNvCxnSpPr>
            <a:stCxn id="35" idx="3"/>
            <a:endCxn id="42" idx="1"/>
          </p:cNvCxnSpPr>
          <p:nvPr/>
        </p:nvCxnSpPr>
        <p:spPr bwMode="auto">
          <a:xfrm flipV="1">
            <a:off x="4120600" y="4162338"/>
            <a:ext cx="2782016" cy="2791"/>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42" name="正方形/長方形 41"/>
          <p:cNvSpPr/>
          <p:nvPr/>
        </p:nvSpPr>
        <p:spPr bwMode="auto">
          <a:xfrm>
            <a:off x="6902616" y="4054462"/>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43" name="直線コネクタ 42"/>
          <p:cNvCxnSpPr/>
          <p:nvPr/>
        </p:nvCxnSpPr>
        <p:spPr bwMode="auto">
          <a:xfrm flipH="1">
            <a:off x="5836232" y="4744364"/>
            <a:ext cx="1066384" cy="0"/>
          </a:xfrm>
          <a:prstGeom prst="line">
            <a:avLst/>
          </a:prstGeom>
          <a:noFill/>
          <a:ln w="38100" cap="flat" cmpd="sng" algn="ctr">
            <a:solidFill>
              <a:srgbClr val="008000"/>
            </a:solidFill>
            <a:prstDash val="solid"/>
            <a:round/>
            <a:headEnd type="triangle" w="med" len="med"/>
            <a:tailEnd type="none" w="med" len="med"/>
          </a:ln>
          <a:effectLst/>
        </p:spPr>
      </p:cxnSp>
      <p:cxnSp>
        <p:nvCxnSpPr>
          <p:cNvPr id="44" name="直線コネクタ 43"/>
          <p:cNvCxnSpPr/>
          <p:nvPr/>
        </p:nvCxnSpPr>
        <p:spPr bwMode="auto">
          <a:xfrm flipH="1">
            <a:off x="5831924" y="5049387"/>
            <a:ext cx="1070693" cy="0"/>
          </a:xfrm>
          <a:prstGeom prst="line">
            <a:avLst/>
          </a:prstGeom>
          <a:noFill/>
          <a:ln w="38100" cap="flat" cmpd="sng" algn="ctr">
            <a:solidFill>
              <a:srgbClr val="FF0000"/>
            </a:solidFill>
            <a:prstDash val="solid"/>
            <a:round/>
            <a:headEnd type="triangle" w="med" len="med"/>
            <a:tailEnd type="none" w="med" len="med"/>
          </a:ln>
          <a:effectLst/>
        </p:spPr>
      </p:cxnSp>
      <p:sp>
        <p:nvSpPr>
          <p:cNvPr id="45" name="正方形/長方形 44"/>
          <p:cNvSpPr/>
          <p:nvPr/>
        </p:nvSpPr>
        <p:spPr>
          <a:xfrm>
            <a:off x="4357518" y="4794925"/>
            <a:ext cx="1549690"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46" name="正方形/長方形 45"/>
          <p:cNvSpPr/>
          <p:nvPr/>
        </p:nvSpPr>
        <p:spPr>
          <a:xfrm>
            <a:off x="4056802" y="4485334"/>
            <a:ext cx="1991466"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47" name="テキスト ボックス 46"/>
          <p:cNvSpPr txBox="1"/>
          <p:nvPr/>
        </p:nvSpPr>
        <p:spPr bwMode="auto">
          <a:xfrm>
            <a:off x="4733637" y="3936243"/>
            <a:ext cx="1396487" cy="461665"/>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専用線</a:t>
            </a:r>
          </a:p>
        </p:txBody>
      </p:sp>
      <p:sp>
        <p:nvSpPr>
          <p:cNvPr id="48" name="円/楕円 47"/>
          <p:cNvSpPr/>
          <p:nvPr/>
        </p:nvSpPr>
        <p:spPr bwMode="auto">
          <a:xfrm>
            <a:off x="1157893" y="2888256"/>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a:t>
            </a:r>
            <a:r>
              <a:rPr kumimoji="0" lang="ja-JP" altLang="en-US" sz="2000" b="0" i="0" u="none" strike="noStrike" kern="0" cap="none" spc="0" normalizeH="0" baseline="0" noProof="0" dirty="0" smtClean="0">
                <a:ln>
                  <a:noFill/>
                </a:ln>
                <a:solidFill>
                  <a:prstClr val="white">
                    <a:lumMod val="95000"/>
                  </a:prstClr>
                </a:solidFill>
                <a:effectLst/>
                <a:uLnTx/>
                <a:uFillTx/>
                <a:latin typeface="Meiryo UI"/>
                <a:ea typeface="Meiryo UI"/>
                <a:cs typeface="+mn-cs"/>
              </a:rPr>
              <a:t>社所有</a:t>
            </a:r>
          </a:p>
        </p:txBody>
      </p:sp>
      <p:sp>
        <p:nvSpPr>
          <p:cNvPr id="21"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1054243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3"/>
            </a:pPr>
            <a:r>
              <a:rPr kumimoji="1" lang="ja-JP" altLang="en-US" dirty="0" smtClean="0"/>
              <a:t>企業の敷地外に設置した発電設備から専用線を経由して直接購入</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1019661"/>
          </a:xfrm>
        </p:spPr>
        <p:txBody>
          <a:bodyPr/>
          <a:lstStyle/>
          <a:p>
            <a:r>
              <a:rPr lang="ja-JP" altLang="en-US" dirty="0" smtClean="0"/>
              <a:t>他社所有のオフサイト設備（敷地外の再エネ発電設備）から専用線で再エネ電力を直接調達</a:t>
            </a:r>
            <a:endParaRPr lang="en-US" altLang="ja-JP" dirty="0" smtClean="0"/>
          </a:p>
          <a:p>
            <a:pPr marL="630238">
              <a:buFont typeface="Wingdings" panose="05000000000000000000" pitchFamily="2" charset="2"/>
              <a:buChar char="Ø"/>
            </a:pPr>
            <a:r>
              <a:rPr lang="ja-JP" altLang="en-US" dirty="0"/>
              <a:t>物理的</a:t>
            </a:r>
            <a:r>
              <a:rPr lang="ja-JP" altLang="en-US" dirty="0" smtClean="0"/>
              <a:t>な直接</a:t>
            </a:r>
            <a:r>
              <a:rPr lang="ja-JP" altLang="en-US" dirty="0"/>
              <a:t>調達</a:t>
            </a:r>
            <a:r>
              <a:rPr lang="ja-JP" altLang="en-US" dirty="0" smtClean="0"/>
              <a:t>を</a:t>
            </a:r>
            <a:r>
              <a:rPr lang="ja-JP" altLang="en-US" dirty="0"/>
              <a:t>指</a:t>
            </a:r>
            <a:r>
              <a:rPr lang="ja-JP" altLang="en-US" dirty="0" smtClean="0"/>
              <a:t>す</a:t>
            </a:r>
            <a:endParaRPr lang="ja-JP" altLang="en-US" dirty="0"/>
          </a:p>
        </p:txBody>
      </p:sp>
      <p:sp>
        <p:nvSpPr>
          <p:cNvPr id="21" name="角丸四角形 20"/>
          <p:cNvSpPr/>
          <p:nvPr/>
        </p:nvSpPr>
        <p:spPr bwMode="auto">
          <a:xfrm>
            <a:off x="6718467" y="2825204"/>
            <a:ext cx="2525888"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2"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65406" y="2994040"/>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bwMode="auto">
          <a:xfrm>
            <a:off x="6903660" y="4146168"/>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3" cstate="print"/>
          <a:stretch>
            <a:fillRect/>
          </a:stretch>
        </p:blipFill>
        <p:spPr>
          <a:xfrm>
            <a:off x="3059600" y="3153813"/>
            <a:ext cx="789320" cy="852929"/>
          </a:xfrm>
          <a:prstGeom prst="rect">
            <a:avLst/>
          </a:prstGeom>
        </p:spPr>
      </p:pic>
      <p:pic>
        <p:nvPicPr>
          <p:cNvPr id="25" name="図 24"/>
          <p:cNvPicPr>
            <a:picLocks noChangeAspect="1"/>
          </p:cNvPicPr>
          <p:nvPr/>
        </p:nvPicPr>
        <p:blipFill>
          <a:blip r:embed="rId4" cstate="print"/>
          <a:stretch>
            <a:fillRect/>
          </a:stretch>
        </p:blipFill>
        <p:spPr>
          <a:xfrm>
            <a:off x="1991645" y="3169097"/>
            <a:ext cx="920605" cy="824089"/>
          </a:xfrm>
          <a:prstGeom prst="rect">
            <a:avLst/>
          </a:prstGeom>
        </p:spPr>
      </p:pic>
      <p:sp>
        <p:nvSpPr>
          <p:cNvPr id="26" name="角丸四角形 25"/>
          <p:cNvSpPr/>
          <p:nvPr/>
        </p:nvSpPr>
        <p:spPr bwMode="auto">
          <a:xfrm>
            <a:off x="1799590" y="2850024"/>
            <a:ext cx="2215223"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27" name="テキスト ボックス 26"/>
          <p:cNvSpPr txBox="1"/>
          <p:nvPr/>
        </p:nvSpPr>
        <p:spPr bwMode="auto">
          <a:xfrm>
            <a:off x="1962585" y="4074159"/>
            <a:ext cx="1980220" cy="978729"/>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オフサイト設備</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cs typeface="Meiryo UI" panose="020B0604030504040204" pitchFamily="50" charset="-128"/>
              </a:rPr>
              <a:t>敷地</a:t>
            </a:r>
            <a:r>
              <a:rPr lang="ja-JP" altLang="en-US" sz="2800" b="1" dirty="0" smtClean="0">
                <a:solidFill>
                  <a:srgbClr val="FF0000"/>
                </a:solidFill>
                <a:latin typeface="Meiryo UI" panose="020B0604030504040204" pitchFamily="50" charset="-128"/>
                <a:cs typeface="Meiryo UI" panose="020B0604030504040204" pitchFamily="50" charset="-128"/>
              </a:rPr>
              <a:t>外</a:t>
            </a:r>
            <a:r>
              <a:rPr lang="ja-JP" altLang="en-US" sz="2000" dirty="0" smtClean="0">
                <a:solidFill>
                  <a:srgbClr val="000000"/>
                </a:solidFill>
                <a:latin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cs typeface="Meiryo UI" panose="020B0604030504040204" pitchFamily="50" charset="-128"/>
            </a:endParaRPr>
          </a:p>
        </p:txBody>
      </p:sp>
      <p:cxnSp>
        <p:nvCxnSpPr>
          <p:cNvPr id="28" name="カギ線コネクタ 27"/>
          <p:cNvCxnSpPr>
            <a:stCxn id="26" idx="2"/>
            <a:endCxn id="23" idx="2"/>
          </p:cNvCxnSpPr>
          <p:nvPr/>
        </p:nvCxnSpPr>
        <p:spPr bwMode="auto">
          <a:xfrm rot="16200000" flipH="1">
            <a:off x="5453466" y="2427995"/>
            <a:ext cx="2905" cy="5095433"/>
          </a:xfrm>
          <a:prstGeom prst="bentConnector3">
            <a:avLst>
              <a:gd name="adj1" fmla="val 7969191"/>
            </a:avLst>
          </a:prstGeom>
          <a:noFill/>
          <a:ln w="57150" cap="flat" cmpd="sng" algn="ctr">
            <a:solidFill>
              <a:srgbClr val="002060"/>
            </a:solidFill>
            <a:prstDash val="solid"/>
            <a:round/>
            <a:headEnd type="none" w="med" len="med"/>
            <a:tailEnd type="triangle"/>
          </a:ln>
          <a:effectLst/>
        </p:spPr>
      </p:cxnSp>
      <p:sp>
        <p:nvSpPr>
          <p:cNvPr id="29" name="テキスト ボックス 28"/>
          <p:cNvSpPr txBox="1"/>
          <p:nvPr/>
        </p:nvSpPr>
        <p:spPr bwMode="auto">
          <a:xfrm>
            <a:off x="4754128" y="4974257"/>
            <a:ext cx="1165212" cy="461665"/>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専用線</a:t>
            </a:r>
          </a:p>
        </p:txBody>
      </p:sp>
      <p:cxnSp>
        <p:nvCxnSpPr>
          <p:cNvPr id="30" name="直線コネクタ 29"/>
          <p:cNvCxnSpPr/>
          <p:nvPr/>
        </p:nvCxnSpPr>
        <p:spPr bwMode="auto">
          <a:xfrm flipH="1">
            <a:off x="3179062" y="561985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31" name="直線コネクタ 30"/>
          <p:cNvCxnSpPr/>
          <p:nvPr/>
        </p:nvCxnSpPr>
        <p:spPr bwMode="auto">
          <a:xfrm flipH="1">
            <a:off x="3175468" y="5874360"/>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32" name="正方形/長方形 31"/>
          <p:cNvSpPr/>
          <p:nvPr/>
        </p:nvSpPr>
        <p:spPr>
          <a:xfrm>
            <a:off x="1941035" y="5618440"/>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49" name="正方形/長方形 48"/>
          <p:cNvSpPr/>
          <p:nvPr/>
        </p:nvSpPr>
        <p:spPr>
          <a:xfrm>
            <a:off x="1665261" y="5360121"/>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cxnSp>
        <p:nvCxnSpPr>
          <p:cNvPr id="50" name="直線コネクタ 49"/>
          <p:cNvCxnSpPr/>
          <p:nvPr/>
        </p:nvCxnSpPr>
        <p:spPr bwMode="auto">
          <a:xfrm flipH="1">
            <a:off x="6383832" y="5622332"/>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51" name="直線コネクタ 50"/>
          <p:cNvCxnSpPr/>
          <p:nvPr/>
        </p:nvCxnSpPr>
        <p:spPr bwMode="auto">
          <a:xfrm flipH="1">
            <a:off x="6380238" y="5876839"/>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52" name="正方形/長方形 51"/>
          <p:cNvSpPr/>
          <p:nvPr/>
        </p:nvSpPr>
        <p:spPr bwMode="auto">
          <a:xfrm>
            <a:off x="7048110" y="3843398"/>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53" name="円/楕円 52"/>
          <p:cNvSpPr/>
          <p:nvPr/>
        </p:nvSpPr>
        <p:spPr bwMode="auto">
          <a:xfrm>
            <a:off x="1125665" y="2717874"/>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prstClr val="white">
                    <a:lumMod val="95000"/>
                  </a:prstClr>
                </a:solidFill>
                <a:effectLst/>
                <a:uLnTx/>
                <a:uFillTx/>
                <a:latin typeface="Meiryo UI"/>
                <a:ea typeface="Meiryo UI"/>
                <a:cs typeface="+mn-cs"/>
              </a:rPr>
              <a:t>他社所有</a:t>
            </a:r>
          </a:p>
        </p:txBody>
      </p:sp>
      <p:sp>
        <p:nvSpPr>
          <p:cNvPr id="3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3034734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4"/>
            </a:pPr>
            <a:r>
              <a:rPr kumimoji="1" lang="ja-JP" altLang="en-US" dirty="0" smtClean="0"/>
              <a:t>企業の敷地外に設置した発電設備から系統を経由して直接調達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2019935"/>
          </a:xfrm>
        </p:spPr>
        <p:txBody>
          <a:bodyPr/>
          <a:lstStyle/>
          <a:p>
            <a:r>
              <a:rPr lang="ja-JP" altLang="en-US" dirty="0" smtClean="0"/>
              <a:t>オフサイト（敷地外の再エネ発電設備）から系統網（グリッド）経由で、発電者との“直接契約”で再エネ電力を調達</a:t>
            </a:r>
            <a:endParaRPr lang="en-US" altLang="ja-JP" dirty="0" smtClean="0"/>
          </a:p>
          <a:p>
            <a:pPr marL="630238">
              <a:buFont typeface="Wingdings" panose="05000000000000000000" pitchFamily="2" charset="2"/>
              <a:buChar char="Ø"/>
            </a:pPr>
            <a:r>
              <a:rPr lang="ja-JP" altLang="en-US" dirty="0" smtClean="0"/>
              <a:t>契約上の“直接”調達（</a:t>
            </a:r>
            <a:r>
              <a:rPr lang="en-US" altLang="ja-JP" dirty="0" smtClean="0"/>
              <a:t>PPA</a:t>
            </a:r>
            <a:r>
              <a:rPr lang="ja-JP" altLang="en-US" dirty="0" smtClean="0"/>
              <a:t>：</a:t>
            </a:r>
            <a:r>
              <a:rPr lang="en-US" altLang="ja-JP" dirty="0" smtClean="0"/>
              <a:t>Power</a:t>
            </a:r>
            <a:r>
              <a:rPr lang="ja-JP" altLang="en-US" dirty="0" smtClean="0"/>
              <a:t> </a:t>
            </a:r>
            <a:r>
              <a:rPr lang="en-US" altLang="ja-JP" dirty="0" smtClean="0"/>
              <a:t>Purchase</a:t>
            </a:r>
            <a:r>
              <a:rPr lang="ja-JP" altLang="en-US" dirty="0" smtClean="0"/>
              <a:t> </a:t>
            </a:r>
            <a:r>
              <a:rPr lang="en-US" altLang="ja-JP" dirty="0" smtClean="0"/>
              <a:t>Agreement</a:t>
            </a:r>
            <a:r>
              <a:rPr lang="ja-JP" altLang="en-US" dirty="0" smtClean="0"/>
              <a:t>と言う）</a:t>
            </a:r>
            <a:endParaRPr lang="en-US" altLang="ja-JP" dirty="0" smtClean="0"/>
          </a:p>
          <a:p>
            <a:pPr marL="630238">
              <a:buFont typeface="Wingdings" panose="05000000000000000000" pitchFamily="2" charset="2"/>
              <a:buChar char="Ø"/>
            </a:pPr>
            <a:r>
              <a:rPr lang="ja-JP" altLang="en-US" dirty="0" smtClean="0"/>
              <a:t>系統</a:t>
            </a:r>
            <a:r>
              <a:rPr lang="ja-JP" altLang="en-US" dirty="0"/>
              <a:t>網</a:t>
            </a:r>
            <a:r>
              <a:rPr lang="ja-JP" altLang="en-US" dirty="0" smtClean="0"/>
              <a:t>には</a:t>
            </a:r>
            <a:r>
              <a:rPr lang="ja-JP" altLang="en-US" dirty="0"/>
              <a:t>無数</a:t>
            </a:r>
            <a:r>
              <a:rPr lang="ja-JP" altLang="en-US" dirty="0" smtClean="0"/>
              <a:t>の発電</a:t>
            </a:r>
            <a:r>
              <a:rPr lang="ja-JP" altLang="en-US" dirty="0"/>
              <a:t>者</a:t>
            </a:r>
            <a:r>
              <a:rPr lang="ja-JP" altLang="en-US" dirty="0" smtClean="0"/>
              <a:t>と</a:t>
            </a:r>
            <a:r>
              <a:rPr lang="ja-JP" altLang="en-US" dirty="0"/>
              <a:t>消費者</a:t>
            </a:r>
            <a:r>
              <a:rPr lang="ja-JP" altLang="en-US" dirty="0" smtClean="0"/>
              <a:t>が接続。特定の再エネ発電設備と特定の消費設備の紐付けは、「契約」や「</a:t>
            </a:r>
            <a:r>
              <a:rPr lang="en-US" altLang="ja-JP" dirty="0" smtClean="0"/>
              <a:t>bundle</a:t>
            </a:r>
            <a:r>
              <a:rPr lang="ja-JP" altLang="en-US" dirty="0" smtClean="0"/>
              <a:t>証書（発電証明書）」で行われることが多い。</a:t>
            </a:r>
            <a:endParaRPr lang="ja-JP" altLang="en-US" dirty="0"/>
          </a:p>
        </p:txBody>
      </p:sp>
      <p:sp>
        <p:nvSpPr>
          <p:cNvPr id="34" name="角丸四角形 33"/>
          <p:cNvSpPr/>
          <p:nvPr/>
        </p:nvSpPr>
        <p:spPr bwMode="auto">
          <a:xfrm>
            <a:off x="7581302" y="3677804"/>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05609" y="3846640"/>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743863" y="4998768"/>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a:blip r:embed="rId3" cstate="print"/>
          <a:stretch>
            <a:fillRect/>
          </a:stretch>
        </p:blipFill>
        <p:spPr>
          <a:xfrm>
            <a:off x="1784528" y="4006413"/>
            <a:ext cx="789320" cy="852929"/>
          </a:xfrm>
          <a:prstGeom prst="rect">
            <a:avLst/>
          </a:prstGeom>
        </p:spPr>
      </p:pic>
      <p:pic>
        <p:nvPicPr>
          <p:cNvPr id="38" name="図 37"/>
          <p:cNvPicPr>
            <a:picLocks noChangeAspect="1"/>
          </p:cNvPicPr>
          <p:nvPr/>
        </p:nvPicPr>
        <p:blipFill>
          <a:blip r:embed="rId4" cstate="print"/>
          <a:stretch>
            <a:fillRect/>
          </a:stretch>
        </p:blipFill>
        <p:spPr>
          <a:xfrm>
            <a:off x="716573" y="4021697"/>
            <a:ext cx="920605" cy="824089"/>
          </a:xfrm>
          <a:prstGeom prst="rect">
            <a:avLst/>
          </a:prstGeom>
        </p:spPr>
      </p:pic>
      <p:sp>
        <p:nvSpPr>
          <p:cNvPr id="39" name="角丸四角形 38"/>
          <p:cNvSpPr/>
          <p:nvPr/>
        </p:nvSpPr>
        <p:spPr bwMode="auto">
          <a:xfrm>
            <a:off x="524518" y="3702624"/>
            <a:ext cx="2215223"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0" name="テキスト ボックス 39"/>
          <p:cNvSpPr txBox="1"/>
          <p:nvPr/>
        </p:nvSpPr>
        <p:spPr bwMode="auto">
          <a:xfrm>
            <a:off x="687513" y="4926759"/>
            <a:ext cx="1980220" cy="978729"/>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オフサイト設備</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cs typeface="Meiryo UI" panose="020B0604030504040204" pitchFamily="50" charset="-128"/>
              </a:rPr>
              <a:t>敷地</a:t>
            </a:r>
            <a:r>
              <a:rPr lang="ja-JP" altLang="en-US" sz="2800" b="1" dirty="0" smtClean="0">
                <a:solidFill>
                  <a:srgbClr val="FF0000"/>
                </a:solidFill>
                <a:latin typeface="Meiryo UI" panose="020B0604030504040204" pitchFamily="50" charset="-128"/>
                <a:cs typeface="Meiryo UI" panose="020B0604030504040204" pitchFamily="50" charset="-128"/>
              </a:rPr>
              <a:t>外</a:t>
            </a:r>
            <a:r>
              <a:rPr lang="ja-JP" altLang="en-US" sz="2000" dirty="0" smtClean="0">
                <a:solidFill>
                  <a:srgbClr val="000000"/>
                </a:solidFill>
                <a:latin typeface="Meiryo UI" panose="020B0604030504040204" pitchFamily="50" charset="-128"/>
                <a:cs typeface="Meiryo UI" panose="020B0604030504040204" pitchFamily="50" charset="-128"/>
              </a:rPr>
              <a:t>）</a:t>
            </a:r>
            <a:endParaRPr lang="ja-JP" altLang="en-US" sz="2000" dirty="0">
              <a:solidFill>
                <a:srgbClr val="000000"/>
              </a:solidFill>
              <a:latin typeface="Meiryo UI" panose="020B0604030504040204" pitchFamily="50" charset="-128"/>
              <a:cs typeface="Meiryo UI" panose="020B0604030504040204" pitchFamily="50" charset="-128"/>
            </a:endParaRPr>
          </a:p>
        </p:txBody>
      </p:sp>
      <p:cxnSp>
        <p:nvCxnSpPr>
          <p:cNvPr id="41" name="直線コネクタ 40"/>
          <p:cNvCxnSpPr/>
          <p:nvPr/>
        </p:nvCxnSpPr>
        <p:spPr bwMode="auto">
          <a:xfrm flipH="1">
            <a:off x="2828774" y="4671263"/>
            <a:ext cx="4721995" cy="0"/>
          </a:xfrm>
          <a:prstGeom prst="line">
            <a:avLst/>
          </a:prstGeom>
          <a:noFill/>
          <a:ln w="38100" cap="flat" cmpd="sng" algn="ctr">
            <a:solidFill>
              <a:srgbClr val="008000"/>
            </a:solidFill>
            <a:prstDash val="solid"/>
            <a:round/>
            <a:headEnd type="triangle" w="med" len="med"/>
            <a:tailEnd type="none" w="med" len="med"/>
          </a:ln>
          <a:effectLst/>
        </p:spPr>
      </p:cxnSp>
      <p:cxnSp>
        <p:nvCxnSpPr>
          <p:cNvPr id="42" name="直線コネクタ 41"/>
          <p:cNvCxnSpPr/>
          <p:nvPr/>
        </p:nvCxnSpPr>
        <p:spPr bwMode="auto">
          <a:xfrm flipH="1">
            <a:off x="2828774" y="4925770"/>
            <a:ext cx="4721995" cy="0"/>
          </a:xfrm>
          <a:prstGeom prst="line">
            <a:avLst/>
          </a:prstGeom>
          <a:noFill/>
          <a:ln w="38100" cap="flat" cmpd="sng" algn="ctr">
            <a:solidFill>
              <a:srgbClr val="FF0000"/>
            </a:solidFill>
            <a:prstDash val="solid"/>
            <a:round/>
            <a:headEnd type="triangle" w="med" len="med"/>
            <a:tailEnd type="none" w="med" len="med"/>
          </a:ln>
          <a:effectLst/>
        </p:spPr>
      </p:cxnSp>
      <p:sp>
        <p:nvSpPr>
          <p:cNvPr id="43" name="正方形/長方形 42"/>
          <p:cNvSpPr/>
          <p:nvPr/>
        </p:nvSpPr>
        <p:spPr>
          <a:xfrm>
            <a:off x="6122072" y="4922868"/>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44" name="正方形/長方形 43"/>
          <p:cNvSpPr/>
          <p:nvPr/>
        </p:nvSpPr>
        <p:spPr>
          <a:xfrm>
            <a:off x="5889114" y="4219357"/>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45" name="正方形/長方形 44"/>
          <p:cNvSpPr/>
          <p:nvPr/>
        </p:nvSpPr>
        <p:spPr bwMode="auto">
          <a:xfrm>
            <a:off x="7888313" y="4695998"/>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6" name="円/楕円 45"/>
          <p:cNvSpPr/>
          <p:nvPr/>
        </p:nvSpPr>
        <p:spPr bwMode="auto">
          <a:xfrm>
            <a:off x="4016906" y="3895521"/>
            <a:ext cx="1800000" cy="1800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ＭＳ Ｐゴシック" panose="020B0600070205080204" pitchFamily="50" charset="-128"/>
              <a:ea typeface="ＭＳ Ｐゴシック" pitchFamily="50" charset="-128"/>
            </a:endParaRPr>
          </a:p>
        </p:txBody>
      </p:sp>
      <p:pic>
        <p:nvPicPr>
          <p:cNvPr id="47" name="図 46"/>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705548" y="4196230"/>
            <a:ext cx="448075" cy="839484"/>
          </a:xfrm>
          <a:prstGeom prst="rect">
            <a:avLst/>
          </a:prstGeom>
          <a:solidFill>
            <a:srgbClr val="FFFFFF"/>
          </a:solidFill>
        </p:spPr>
      </p:pic>
      <p:sp>
        <p:nvSpPr>
          <p:cNvPr id="48" name="テキスト ボックス 47"/>
          <p:cNvSpPr txBox="1"/>
          <p:nvPr/>
        </p:nvSpPr>
        <p:spPr bwMode="auto">
          <a:xfrm>
            <a:off x="4325531" y="5132334"/>
            <a:ext cx="1165212" cy="420243"/>
          </a:xfrm>
          <a:prstGeom prst="rect">
            <a:avLst/>
          </a:prstGeom>
          <a:noFill/>
          <a:ln w="38100">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系統網</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54" name="左右矢印 53"/>
          <p:cNvSpPr/>
          <p:nvPr/>
        </p:nvSpPr>
        <p:spPr bwMode="auto">
          <a:xfrm>
            <a:off x="2359823" y="5729485"/>
            <a:ext cx="5314465" cy="733663"/>
          </a:xfrm>
          <a:prstGeom prst="leftRightArrow">
            <a:avLst/>
          </a:prstGeom>
          <a:solidFill>
            <a:srgbClr val="FFFFCC"/>
          </a:solidFill>
          <a:ln w="9525">
            <a:solidFill>
              <a:srgbClr val="000000"/>
            </a:solidFill>
            <a:round/>
            <a:headEnd/>
            <a:tailEnd/>
          </a:ln>
        </p:spPr>
        <p:txBody>
          <a:bodyPr wrap="square" lIns="0" tIns="0" rIns="0" bIns="0" rtlCol="0" anchor="ctr">
            <a:spAutoFit/>
          </a:bodyPr>
          <a:lstStyle/>
          <a:p>
            <a:pPr marL="542925" indent="-542925" algn="ctr" defTabSz="914400">
              <a:lnSpc>
                <a:spcPct val="120000"/>
              </a:lnSpc>
              <a:spcAft>
                <a:spcPct val="50000"/>
              </a:spcAft>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契約によって電源構成を保証</a:t>
            </a:r>
          </a:p>
        </p:txBody>
      </p:sp>
      <p:sp>
        <p:nvSpPr>
          <p:cNvPr id="22"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1938611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】RE100</a:t>
            </a:r>
            <a:r>
              <a:rPr lang="ja-JP" altLang="en-US" dirty="0" smtClean="0"/>
              <a:t>参加企業による</a:t>
            </a:r>
            <a:r>
              <a:rPr lang="en-US" altLang="ja-JP" dirty="0" smtClean="0"/>
              <a:t>PPA</a:t>
            </a:r>
            <a:r>
              <a:rPr lang="ja-JP" altLang="en-US" dirty="0" smtClean="0"/>
              <a:t>事例</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smtClean="0"/>
              <a:t>制度的に最も好ましい地域である米国、メキシコ、英国、アイルランド、オランダにて</a:t>
            </a:r>
            <a:r>
              <a:rPr lang="en-US" altLang="ja-JP" dirty="0" smtClean="0"/>
              <a:t>PPA</a:t>
            </a:r>
            <a:r>
              <a:rPr lang="ja-JP" altLang="en-US" dirty="0" smtClean="0"/>
              <a:t>が大幅に増加</a:t>
            </a:r>
            <a:endParaRPr lang="en-US" altLang="ja-JP" dirty="0" smtClean="0"/>
          </a:p>
        </p:txBody>
      </p:sp>
      <p:sp>
        <p:nvSpPr>
          <p:cNvPr id="11" name="テキスト ボックス 10"/>
          <p:cNvSpPr txBox="1"/>
          <p:nvPr/>
        </p:nvSpPr>
        <p:spPr>
          <a:xfrm>
            <a:off x="593724" y="2130691"/>
            <a:ext cx="9649072" cy="4909036"/>
          </a:xfrm>
          <a:prstGeom prst="rect">
            <a:avLst/>
          </a:prstGeom>
          <a:noFill/>
        </p:spPr>
        <p:txBody>
          <a:bodyPr wrap="square" rtlCol="0">
            <a:spAutoFit/>
          </a:bodyPr>
          <a:lstStyle/>
          <a:p>
            <a:pPr marL="457200" indent="-457200">
              <a:spcBef>
                <a:spcPts val="600"/>
              </a:spcBef>
              <a:buFont typeface="Wingdings" panose="05000000000000000000" pitchFamily="2" charset="2"/>
              <a:buChar char="l"/>
            </a:pPr>
            <a:r>
              <a:rPr lang="en-US" altLang="ja-JP" sz="2400" dirty="0" smtClean="0">
                <a:latin typeface="+mn-ea"/>
                <a:ea typeface="+mn-ea"/>
              </a:rPr>
              <a:t>2017</a:t>
            </a:r>
            <a:r>
              <a:rPr lang="ja-JP" altLang="en-US" sz="2400" dirty="0">
                <a:latin typeface="+mn-ea"/>
                <a:ea typeface="+mn-ea"/>
              </a:rPr>
              <a:t>年に</a:t>
            </a:r>
            <a:r>
              <a:rPr lang="ja-JP" altLang="en-US" sz="2400" dirty="0" smtClean="0">
                <a:latin typeface="+mn-ea"/>
                <a:ea typeface="+mn-ea"/>
              </a:rPr>
              <a:t>は米国</a:t>
            </a:r>
            <a:r>
              <a:rPr lang="ja-JP" altLang="en-US" sz="2400" dirty="0">
                <a:latin typeface="+mn-ea"/>
                <a:ea typeface="+mn-ea"/>
              </a:rPr>
              <a:t>の</a:t>
            </a:r>
            <a:r>
              <a:rPr lang="en-US" altLang="ja-JP" sz="2400" dirty="0">
                <a:solidFill>
                  <a:srgbClr val="FF0000"/>
                </a:solidFill>
                <a:latin typeface="+mn-ea"/>
                <a:ea typeface="+mn-ea"/>
              </a:rPr>
              <a:t>GM</a:t>
            </a:r>
            <a:r>
              <a:rPr lang="ja-JP" altLang="en-US" sz="2400" dirty="0">
                <a:latin typeface="+mn-ea"/>
                <a:ea typeface="+mn-ea"/>
              </a:rPr>
              <a:t>がオハイオとイリノイで、</a:t>
            </a:r>
            <a:r>
              <a:rPr lang="ja-JP" altLang="en-US" sz="2400" dirty="0">
                <a:solidFill>
                  <a:srgbClr val="FF0000"/>
                </a:solidFill>
                <a:latin typeface="+mn-ea"/>
                <a:ea typeface="+mn-ea"/>
              </a:rPr>
              <a:t>ゴールドマンサックス</a:t>
            </a:r>
            <a:r>
              <a:rPr lang="ja-JP" altLang="en-US" sz="2400" dirty="0">
                <a:latin typeface="+mn-ea"/>
                <a:ea typeface="+mn-ea"/>
              </a:rPr>
              <a:t>がペンシルバニアで、</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がオクラホマで</a:t>
            </a:r>
            <a:r>
              <a:rPr lang="en-US" altLang="ja-JP" sz="2400" dirty="0">
                <a:latin typeface="+mn-ea"/>
                <a:ea typeface="+mn-ea"/>
              </a:rPr>
              <a:t>PPA</a:t>
            </a:r>
            <a:r>
              <a:rPr lang="ja-JP" altLang="en-US" sz="2400" dirty="0" smtClean="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en-US" altLang="ja-JP" sz="2400" dirty="0">
                <a:latin typeface="+mn-ea"/>
                <a:ea typeface="+mn-ea"/>
              </a:rPr>
              <a:t>2015</a:t>
            </a:r>
            <a:r>
              <a:rPr lang="ja-JP" altLang="en-US" sz="2400" dirty="0">
                <a:latin typeface="+mn-ea"/>
                <a:ea typeface="+mn-ea"/>
              </a:rPr>
              <a:t>年には</a:t>
            </a:r>
            <a:r>
              <a:rPr lang="ja-JP" altLang="en-US" sz="2400" dirty="0">
                <a:solidFill>
                  <a:srgbClr val="FF0000"/>
                </a:solidFill>
                <a:latin typeface="+mn-ea"/>
                <a:ea typeface="+mn-ea"/>
              </a:rPr>
              <a:t>フィリップス</a:t>
            </a:r>
            <a:r>
              <a:rPr lang="en-US" altLang="ja-JP" sz="2400" dirty="0">
                <a:solidFill>
                  <a:srgbClr val="FF0000"/>
                </a:solidFill>
                <a:latin typeface="+mn-ea"/>
                <a:ea typeface="+mn-ea"/>
              </a:rPr>
              <a:t>Lighting</a:t>
            </a:r>
            <a:r>
              <a:rPr lang="ja-JP" altLang="en-US" sz="2400" dirty="0">
                <a:latin typeface="+mn-ea"/>
                <a:ea typeface="+mn-ea"/>
              </a:rPr>
              <a:t>がテキサスで</a:t>
            </a:r>
            <a:r>
              <a:rPr lang="en-US" altLang="ja-JP" sz="2400" dirty="0">
                <a:latin typeface="+mn-ea"/>
                <a:ea typeface="+mn-ea"/>
              </a:rPr>
              <a:t>PPA</a:t>
            </a:r>
            <a:r>
              <a:rPr lang="ja-JP" altLang="en-US" sz="2400" dirty="0">
                <a:latin typeface="+mn-ea"/>
                <a:ea typeface="+mn-ea"/>
              </a:rPr>
              <a:t>契約したものが、</a:t>
            </a:r>
            <a:r>
              <a:rPr lang="en-US" altLang="ja-JP" sz="2400" dirty="0">
                <a:latin typeface="+mn-ea"/>
                <a:ea typeface="+mn-ea"/>
              </a:rPr>
              <a:t>2016</a:t>
            </a:r>
            <a:r>
              <a:rPr lang="ja-JP" altLang="en-US" sz="2400" dirty="0">
                <a:latin typeface="+mn-ea"/>
                <a:ea typeface="+mn-ea"/>
              </a:rPr>
              <a:t>年に稼働</a:t>
            </a:r>
            <a:r>
              <a:rPr lang="ja-JP" altLang="en-US" sz="2400" dirty="0" smtClean="0">
                <a:latin typeface="+mn-ea"/>
                <a:ea typeface="+mn-ea"/>
              </a:rPr>
              <a:t>開始</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AB </a:t>
            </a:r>
            <a:r>
              <a:rPr lang="en-US" altLang="ja-JP" sz="2400" dirty="0" err="1">
                <a:solidFill>
                  <a:srgbClr val="FF0000"/>
                </a:solidFill>
                <a:latin typeface="+mn-ea"/>
                <a:ea typeface="+mn-ea"/>
              </a:rPr>
              <a:t>InBev</a:t>
            </a:r>
            <a:r>
              <a:rPr lang="ja-JP" altLang="en-US" sz="2400" dirty="0" smtClean="0">
                <a:latin typeface="+mn-ea"/>
                <a:ea typeface="+mn-ea"/>
              </a:rPr>
              <a:t>は購入</a:t>
            </a:r>
            <a:r>
              <a:rPr lang="ja-JP" altLang="en-US" sz="2400" dirty="0">
                <a:latin typeface="+mn-ea"/>
                <a:ea typeface="+mn-ea"/>
              </a:rPr>
              <a:t>電力の</a:t>
            </a:r>
            <a:r>
              <a:rPr lang="en-US" altLang="ja-JP" sz="2400" dirty="0">
                <a:latin typeface="+mn-ea"/>
                <a:ea typeface="+mn-ea"/>
              </a:rPr>
              <a:t>75-85%</a:t>
            </a:r>
            <a:r>
              <a:rPr lang="ja-JP" altLang="en-US" sz="2400" dirty="0">
                <a:latin typeface="+mn-ea"/>
                <a:ea typeface="+mn-ea"/>
              </a:rPr>
              <a:t>を賄うべく、メキシコでの操業について</a:t>
            </a:r>
            <a:r>
              <a:rPr lang="en-US" altLang="ja-JP" sz="2400" dirty="0">
                <a:latin typeface="+mn-ea"/>
                <a:ea typeface="+mn-ea"/>
              </a:rPr>
              <a:t>PPA</a:t>
            </a:r>
            <a:r>
              <a:rPr lang="ja-JP" altLang="en-US" sz="2400" dirty="0" smtClean="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ja-JP" altLang="en-US" sz="2400" dirty="0">
                <a:latin typeface="+mn-ea"/>
                <a:ea typeface="+mn-ea"/>
              </a:rPr>
              <a:t>英国で</a:t>
            </a:r>
            <a:r>
              <a:rPr lang="ja-JP" altLang="en-US" sz="2400" dirty="0" smtClean="0">
                <a:latin typeface="+mn-ea"/>
                <a:ea typeface="+mn-ea"/>
              </a:rPr>
              <a:t>は</a:t>
            </a:r>
            <a:r>
              <a:rPr lang="en-US" altLang="ja-JP" sz="2400" dirty="0" smtClean="0">
                <a:solidFill>
                  <a:srgbClr val="FF0000"/>
                </a:solidFill>
                <a:latin typeface="+mn-ea"/>
                <a:ea typeface="+mn-ea"/>
              </a:rPr>
              <a:t>BT</a:t>
            </a:r>
            <a:r>
              <a:rPr lang="ja-JP" altLang="en-US" sz="2400" dirty="0">
                <a:latin typeface="+mn-ea"/>
                <a:ea typeface="+mn-ea"/>
              </a:rPr>
              <a:t>が</a:t>
            </a:r>
            <a:r>
              <a:rPr lang="ja-JP" altLang="en-US" sz="2400" dirty="0" smtClean="0">
                <a:latin typeface="+mn-ea"/>
                <a:ea typeface="+mn-ea"/>
              </a:rPr>
              <a:t>スコットランドで</a:t>
            </a:r>
            <a:r>
              <a:rPr lang="en-US" altLang="ja-JP" sz="2400" dirty="0" smtClean="0">
                <a:latin typeface="+mn-ea"/>
                <a:ea typeface="+mn-ea"/>
              </a:rPr>
              <a:t>PPA</a:t>
            </a:r>
            <a:r>
              <a:rPr lang="ja-JP" altLang="en-US" sz="2400" dirty="0" smtClean="0">
                <a:latin typeface="+mn-ea"/>
                <a:ea typeface="+mn-ea"/>
              </a:rPr>
              <a:t>契約、</a:t>
            </a:r>
            <a:r>
              <a:rPr lang="ja-JP" altLang="en-US" sz="2400" dirty="0">
                <a:solidFill>
                  <a:srgbClr val="FF0000"/>
                </a:solidFill>
                <a:latin typeface="+mn-ea"/>
                <a:ea typeface="+mn-ea"/>
              </a:rPr>
              <a:t>レゴグループ</a:t>
            </a:r>
            <a:r>
              <a:rPr lang="ja-JP" altLang="en-US" sz="2400" dirty="0" smtClean="0">
                <a:latin typeface="+mn-ea"/>
                <a:ea typeface="+mn-ea"/>
              </a:rPr>
              <a:t>は巨大洋上</a:t>
            </a:r>
            <a:r>
              <a:rPr lang="ja-JP" altLang="en-US" sz="2400" dirty="0">
                <a:latin typeface="+mn-ea"/>
                <a:ea typeface="+mn-ea"/>
              </a:rPr>
              <a:t>風力を</a:t>
            </a:r>
            <a:r>
              <a:rPr lang="ja-JP" altLang="en-US" sz="2400" dirty="0" smtClean="0">
                <a:latin typeface="+mn-ea"/>
                <a:ea typeface="+mn-ea"/>
              </a:rPr>
              <a:t>開発</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ja-JP" altLang="en-US" sz="2400" dirty="0">
                <a:solidFill>
                  <a:srgbClr val="FF0000"/>
                </a:solidFill>
                <a:latin typeface="+mn-ea"/>
                <a:ea typeface="+mn-ea"/>
              </a:rPr>
              <a:t>マイクロソフト</a:t>
            </a:r>
            <a:r>
              <a:rPr lang="ja-JP" altLang="en-US" sz="2400" dirty="0">
                <a:latin typeface="+mn-ea"/>
                <a:ea typeface="+mn-ea"/>
              </a:rPr>
              <a:t>はアイルランドで</a:t>
            </a:r>
            <a:r>
              <a:rPr lang="en-US" altLang="ja-JP" sz="2400" dirty="0">
                <a:latin typeface="+mn-ea"/>
                <a:ea typeface="+mn-ea"/>
              </a:rPr>
              <a:t>PPA</a:t>
            </a:r>
            <a:r>
              <a:rPr lang="ja-JP" altLang="en-US" sz="2400" dirty="0">
                <a:latin typeface="+mn-ea"/>
                <a:ea typeface="+mn-ea"/>
              </a:rPr>
              <a:t>契約、直後にオランダで欧州最大の</a:t>
            </a:r>
            <a:r>
              <a:rPr lang="en-US" altLang="ja-JP" sz="2400" dirty="0">
                <a:latin typeface="+mn-ea"/>
                <a:ea typeface="+mn-ea"/>
              </a:rPr>
              <a:t>PPA</a:t>
            </a:r>
            <a:r>
              <a:rPr lang="ja-JP" altLang="en-US" sz="2400" dirty="0">
                <a:latin typeface="+mn-ea"/>
                <a:ea typeface="+mn-ea"/>
              </a:rPr>
              <a:t>契約</a:t>
            </a:r>
            <a:r>
              <a:rPr lang="ja-JP" altLang="en-US" sz="2400" dirty="0" smtClean="0">
                <a:latin typeface="+mn-ea"/>
                <a:ea typeface="+mn-ea"/>
              </a:rPr>
              <a:t>締結</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err="1" smtClean="0">
                <a:solidFill>
                  <a:srgbClr val="FF0000"/>
                </a:solidFill>
                <a:latin typeface="+mn-ea"/>
                <a:ea typeface="+mn-ea"/>
              </a:rPr>
              <a:t>Akzo</a:t>
            </a:r>
            <a:r>
              <a:rPr lang="en-US" altLang="ja-JP" sz="2400" dirty="0" smtClean="0">
                <a:solidFill>
                  <a:srgbClr val="FF0000"/>
                </a:solidFill>
                <a:latin typeface="+mn-ea"/>
                <a:ea typeface="+mn-ea"/>
              </a:rPr>
              <a:t> Nobel</a:t>
            </a:r>
            <a:r>
              <a:rPr lang="ja-JP" altLang="en-US" sz="2400" dirty="0" err="1" smtClean="0">
                <a:latin typeface="+mn-ea"/>
                <a:ea typeface="+mn-ea"/>
              </a:rPr>
              <a:t>、</a:t>
            </a:r>
            <a:r>
              <a:rPr lang="en-US" altLang="ja-JP" sz="2400" dirty="0" smtClean="0">
                <a:latin typeface="+mn-ea"/>
                <a:ea typeface="+mn-ea"/>
              </a:rPr>
              <a:t> </a:t>
            </a:r>
            <a:r>
              <a:rPr lang="ja-JP" altLang="en-US" sz="2400" dirty="0">
                <a:solidFill>
                  <a:srgbClr val="FF0000"/>
                </a:solidFill>
                <a:latin typeface="+mn-ea"/>
                <a:ea typeface="+mn-ea"/>
              </a:rPr>
              <a:t>グーグル</a:t>
            </a:r>
            <a:r>
              <a:rPr lang="ja-JP" altLang="en-US" sz="2400" dirty="0">
                <a:latin typeface="+mn-ea"/>
                <a:ea typeface="+mn-ea"/>
              </a:rPr>
              <a:t>、</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err="1">
                <a:latin typeface="+mn-ea"/>
                <a:ea typeface="+mn-ea"/>
              </a:rPr>
              <a:t>、</a:t>
            </a:r>
            <a:r>
              <a:rPr lang="ja-JP" altLang="en-US" sz="2400" dirty="0">
                <a:solidFill>
                  <a:srgbClr val="FF0000"/>
                </a:solidFill>
                <a:latin typeface="+mn-ea"/>
                <a:ea typeface="+mn-ea"/>
              </a:rPr>
              <a:t>ロイヤルフィリップス</a:t>
            </a:r>
            <a:r>
              <a:rPr lang="ja-JP" altLang="en-US" sz="2400" dirty="0">
                <a:latin typeface="+mn-ea"/>
                <a:ea typeface="+mn-ea"/>
              </a:rPr>
              <a:t>は、オランダでの風力プロジェクトに、共同で</a:t>
            </a:r>
            <a:r>
              <a:rPr lang="en-US" altLang="ja-JP" sz="2400" dirty="0">
                <a:latin typeface="+mn-ea"/>
                <a:ea typeface="+mn-ea"/>
              </a:rPr>
              <a:t>PPA</a:t>
            </a:r>
            <a:r>
              <a:rPr lang="ja-JP" altLang="en-US" sz="2400" dirty="0">
                <a:latin typeface="+mn-ea"/>
                <a:ea typeface="+mn-ea"/>
              </a:rPr>
              <a:t>を</a:t>
            </a:r>
            <a:r>
              <a:rPr lang="ja-JP" altLang="en-US" sz="2400" dirty="0" smtClean="0">
                <a:latin typeface="+mn-ea"/>
                <a:ea typeface="+mn-ea"/>
              </a:rPr>
              <a:t>締結</a:t>
            </a:r>
            <a:endParaRPr lang="en-US" altLang="ja-JP" sz="2400" dirty="0">
              <a:latin typeface="+mn-ea"/>
              <a:ea typeface="+mn-ea"/>
            </a:endParaRPr>
          </a:p>
        </p:txBody>
      </p:sp>
      <p:sp>
        <p:nvSpPr>
          <p:cNvPr id="12" name="テキスト ボックス 11"/>
          <p:cNvSpPr txBox="1">
            <a:spLocks noChangeArrowheads="1"/>
          </p:cNvSpPr>
          <p:nvPr/>
        </p:nvSpPr>
        <p:spPr bwMode="auto">
          <a:xfrm>
            <a:off x="649882" y="7041549"/>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Progress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and</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Insights</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Report,</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3587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5"/>
            </a:pPr>
            <a:r>
              <a:rPr kumimoji="1" lang="ja-JP" altLang="en-US" dirty="0" smtClean="0"/>
              <a:t>電力小売との契約（再エネ由来電力メニュー）</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2173823"/>
          </a:xfrm>
        </p:spPr>
        <p:txBody>
          <a:bodyPr/>
          <a:lstStyle/>
          <a:p>
            <a:r>
              <a:rPr lang="ja-JP" altLang="en-US" dirty="0" smtClean="0"/>
              <a:t>小売電気事業者が提供する“再エネ電力メニュー”を購入することによる再エネ電力調達</a:t>
            </a:r>
            <a:endParaRPr lang="en-US" altLang="ja-JP" dirty="0" smtClean="0"/>
          </a:p>
          <a:p>
            <a:r>
              <a:rPr lang="ja-JP" altLang="en-US" dirty="0" smtClean="0"/>
              <a:t>小売電気事業は、以下を組み合わせて電力</a:t>
            </a:r>
            <a:r>
              <a:rPr lang="ja-JP" altLang="en-US" dirty="0"/>
              <a:t>メニュ</a:t>
            </a:r>
            <a:r>
              <a:rPr lang="ja-JP" altLang="en-US" dirty="0" smtClean="0"/>
              <a:t>ーを設計</a:t>
            </a:r>
          </a:p>
          <a:p>
            <a:pPr marL="630238">
              <a:buFont typeface="Wingdings" panose="05000000000000000000" pitchFamily="2" charset="2"/>
              <a:buChar char="Ø"/>
            </a:pPr>
            <a:r>
              <a:rPr lang="ja-JP" altLang="en-US" dirty="0" smtClean="0"/>
              <a:t>相対契約で調達する電力／自ら発電した電力</a:t>
            </a:r>
            <a:endParaRPr lang="en-US" altLang="ja-JP" dirty="0" smtClean="0"/>
          </a:p>
          <a:p>
            <a:pPr marL="630238">
              <a:buFont typeface="Wingdings" panose="05000000000000000000" pitchFamily="2" charset="2"/>
              <a:buChar char="Ø"/>
            </a:pPr>
            <a:r>
              <a:rPr lang="ja-JP" altLang="en-US" dirty="0" smtClean="0"/>
              <a:t>卸取引所経由の電力</a:t>
            </a:r>
            <a:endParaRPr lang="en-US" altLang="ja-JP" dirty="0" smtClean="0"/>
          </a:p>
          <a:p>
            <a:pPr marL="630238">
              <a:buFont typeface="Wingdings" panose="05000000000000000000" pitchFamily="2" charset="2"/>
              <a:buChar char="Ø"/>
            </a:pPr>
            <a:r>
              <a:rPr lang="ja-JP" altLang="en-US" dirty="0" smtClean="0"/>
              <a:t>再エネ電力証書（</a:t>
            </a:r>
            <a:r>
              <a:rPr lang="en-US" altLang="ja-JP" dirty="0" smtClean="0"/>
              <a:t>Unbundle</a:t>
            </a:r>
            <a:r>
              <a:rPr lang="ja-JP" altLang="en-US" dirty="0" smtClean="0"/>
              <a:t>証書）</a:t>
            </a:r>
            <a:endParaRPr lang="ja-JP" altLang="en-US" dirty="0"/>
          </a:p>
        </p:txBody>
      </p:sp>
      <p:sp>
        <p:nvSpPr>
          <p:cNvPr id="23" name="角丸四角形 22"/>
          <p:cNvSpPr/>
          <p:nvPr/>
        </p:nvSpPr>
        <p:spPr bwMode="auto">
          <a:xfrm>
            <a:off x="7613564" y="427007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4"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37871" y="443891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7776125" y="559103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26" name="正方形/長方形 25"/>
          <p:cNvSpPr/>
          <p:nvPr/>
        </p:nvSpPr>
        <p:spPr bwMode="auto">
          <a:xfrm>
            <a:off x="7920575" y="528826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943600"/>
            <a:ext cx="412262" cy="445484"/>
          </a:xfrm>
          <a:prstGeom prst="rect">
            <a:avLst/>
          </a:prstGeom>
        </p:spPr>
      </p:pic>
      <p:pic>
        <p:nvPicPr>
          <p:cNvPr id="28" name="図 27"/>
          <p:cNvPicPr>
            <a:picLocks noChangeAspect="1"/>
          </p:cNvPicPr>
          <p:nvPr/>
        </p:nvPicPr>
        <p:blipFill>
          <a:blip r:embed="rId4" cstate="print"/>
          <a:stretch>
            <a:fillRect/>
          </a:stretch>
        </p:blipFill>
        <p:spPr>
          <a:xfrm>
            <a:off x="547302" y="3838027"/>
            <a:ext cx="600586" cy="537621"/>
          </a:xfrm>
          <a:prstGeom prst="rect">
            <a:avLst/>
          </a:prstGeom>
        </p:spPr>
      </p:pic>
      <p:cxnSp>
        <p:nvCxnSpPr>
          <p:cNvPr id="29" name="直線コネクタ 28"/>
          <p:cNvCxnSpPr/>
          <p:nvPr/>
        </p:nvCxnSpPr>
        <p:spPr bwMode="auto">
          <a:xfrm flipH="1">
            <a:off x="5684392" y="5381360"/>
            <a:ext cx="2106234" cy="0"/>
          </a:xfrm>
          <a:prstGeom prst="line">
            <a:avLst/>
          </a:prstGeom>
          <a:noFill/>
          <a:ln w="38100" cap="flat" cmpd="sng" algn="ctr">
            <a:solidFill>
              <a:srgbClr val="008000"/>
            </a:solidFill>
            <a:prstDash val="solid"/>
            <a:round/>
            <a:headEnd type="triangle" w="med" len="med"/>
            <a:tailEnd type="none" w="med" len="med"/>
          </a:ln>
          <a:effectLst/>
        </p:spPr>
      </p:cxnSp>
      <p:sp>
        <p:nvSpPr>
          <p:cNvPr id="30" name="テキスト ボックス 29"/>
          <p:cNvSpPr txBox="1"/>
          <p:nvPr/>
        </p:nvSpPr>
        <p:spPr bwMode="auto">
          <a:xfrm>
            <a:off x="772804" y="4384474"/>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発電者</a:t>
            </a:r>
          </a:p>
        </p:txBody>
      </p:sp>
      <p:cxnSp>
        <p:nvCxnSpPr>
          <p:cNvPr id="31" name="直線コネクタ 30"/>
          <p:cNvCxnSpPr/>
          <p:nvPr/>
        </p:nvCxnSpPr>
        <p:spPr bwMode="auto">
          <a:xfrm flipH="1">
            <a:off x="5684392" y="5566218"/>
            <a:ext cx="2106234" cy="1"/>
          </a:xfrm>
          <a:prstGeom prst="line">
            <a:avLst/>
          </a:prstGeom>
          <a:noFill/>
          <a:ln w="38100" cap="flat" cmpd="sng" algn="ctr">
            <a:solidFill>
              <a:srgbClr val="FF0000"/>
            </a:solidFill>
            <a:prstDash val="solid"/>
            <a:round/>
            <a:headEnd type="triangle" w="med" len="med"/>
            <a:tailEnd type="none" w="med" len="med"/>
          </a:ln>
          <a:effectLst/>
        </p:spPr>
      </p:cxnSp>
      <p:sp>
        <p:nvSpPr>
          <p:cNvPr id="32" name="円/楕円 31"/>
          <p:cNvSpPr/>
          <p:nvPr/>
        </p:nvSpPr>
        <p:spPr bwMode="auto">
          <a:xfrm>
            <a:off x="6713485" y="5098167"/>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932434" y="5218316"/>
            <a:ext cx="366825" cy="528800"/>
          </a:xfrm>
          <a:prstGeom prst="rect">
            <a:avLst/>
          </a:prstGeom>
          <a:solidFill>
            <a:srgbClr val="FFFFFF"/>
          </a:solidFill>
        </p:spPr>
      </p:pic>
      <p:pic>
        <p:nvPicPr>
          <p:cNvPr id="50" name="図 49"/>
          <p:cNvPicPr>
            <a:picLocks noChangeAspect="1"/>
          </p:cNvPicPr>
          <p:nvPr/>
        </p:nvPicPr>
        <p:blipFill>
          <a:blip r:embed="rId7" cstate="print"/>
          <a:stretch>
            <a:fillRect/>
          </a:stretch>
        </p:blipFill>
        <p:spPr>
          <a:xfrm>
            <a:off x="2804072" y="5422203"/>
            <a:ext cx="647996" cy="539090"/>
          </a:xfrm>
          <a:prstGeom prst="rect">
            <a:avLst/>
          </a:prstGeom>
        </p:spPr>
      </p:pic>
      <p:sp>
        <p:nvSpPr>
          <p:cNvPr id="51" name="角丸四角形 50"/>
          <p:cNvSpPr/>
          <p:nvPr/>
        </p:nvSpPr>
        <p:spPr bwMode="auto">
          <a:xfrm>
            <a:off x="586703" y="4918147"/>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電力</a:t>
            </a:r>
          </a:p>
        </p:txBody>
      </p:sp>
      <p:sp>
        <p:nvSpPr>
          <p:cNvPr id="52" name="メモ 51"/>
          <p:cNvSpPr/>
          <p:nvPr/>
        </p:nvSpPr>
        <p:spPr bwMode="auto">
          <a:xfrm>
            <a:off x="608595" y="5892711"/>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bwMode="auto">
          <a:xfrm>
            <a:off x="1016834" y="5851063"/>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再エネ電力</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証書</a:t>
            </a:r>
          </a:p>
        </p:txBody>
      </p:sp>
      <p:sp>
        <p:nvSpPr>
          <p:cNvPr id="55" name="右中かっこ 54"/>
          <p:cNvSpPr/>
          <p:nvPr/>
        </p:nvSpPr>
        <p:spPr bwMode="auto">
          <a:xfrm>
            <a:off x="2228008" y="3766019"/>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smtClean="0">
              <a:solidFill>
                <a:srgbClr val="4D4D4D"/>
              </a:solidFill>
              <a:latin typeface="Meiryo UI" panose="020B0604030504040204" pitchFamily="50" charset="-128"/>
              <a:cs typeface="Meiryo UI" panose="020B0604030504040204" pitchFamily="50" charset="-128"/>
            </a:endParaRPr>
          </a:p>
        </p:txBody>
      </p:sp>
      <p:sp>
        <p:nvSpPr>
          <p:cNvPr id="56" name="正方形/長方形 55"/>
          <p:cNvSpPr/>
          <p:nvPr/>
        </p:nvSpPr>
        <p:spPr>
          <a:xfrm>
            <a:off x="2607467" y="4678313"/>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57" name="右矢印 56"/>
          <p:cNvSpPr/>
          <p:nvPr/>
        </p:nvSpPr>
        <p:spPr bwMode="auto">
          <a:xfrm>
            <a:off x="3553141" y="5237991"/>
            <a:ext cx="403059" cy="586931"/>
          </a:xfrm>
          <a:prstGeom prst="rightArrow">
            <a:avLst/>
          </a:prstGeom>
          <a:no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3995075" y="5139111"/>
            <a:ext cx="1512168" cy="817245"/>
          </a:xfrm>
          <a:prstGeom prst="roundRect">
            <a:avLst/>
          </a:prstGeom>
          <a:solidFill>
            <a:srgbClr val="99FF99"/>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spAutoFit/>
          </a:bodyPr>
          <a:lstStyle/>
          <a:p>
            <a:pPr algn="ctr" defTabSz="914400">
              <a:lnSpc>
                <a:spcPct val="120000"/>
              </a:lnSpc>
              <a:defRPr/>
            </a:pPr>
            <a:r>
              <a:rPr kumimoji="0" lang="ja-JP" altLang="en-US" sz="2000" b="1" kern="0" dirty="0" smtClean="0">
                <a:solidFill>
                  <a:srgbClr val="000000"/>
                </a:solidFill>
                <a:latin typeface="Meiryo UI"/>
                <a:cs typeface="Meiryo UI" panose="020B0604030504040204" pitchFamily="50" charset="-128"/>
              </a:rPr>
              <a:t>再エネ電力</a:t>
            </a:r>
            <a:endParaRPr kumimoji="0" lang="en-US" altLang="ja-JP" sz="2000" b="1" kern="0" dirty="0" smtClean="0">
              <a:solidFill>
                <a:srgbClr val="000000"/>
              </a:solidFill>
              <a:latin typeface="Meiryo UI"/>
              <a:cs typeface="Meiryo UI" panose="020B0604030504040204" pitchFamily="50" charset="-128"/>
            </a:endParaRPr>
          </a:p>
          <a:p>
            <a:pPr algn="ctr" defTabSz="914400">
              <a:lnSpc>
                <a:spcPct val="120000"/>
              </a:lnSpc>
              <a:defRPr/>
            </a:pPr>
            <a:r>
              <a:rPr kumimoji="0" lang="ja-JP" altLang="en-US" sz="2000" b="1" kern="0" dirty="0" smtClean="0">
                <a:solidFill>
                  <a:srgbClr val="000000"/>
                </a:solidFill>
                <a:latin typeface="Meiryo UI"/>
                <a:cs typeface="Meiryo UI" panose="020B0604030504040204" pitchFamily="50" charset="-128"/>
              </a:rPr>
              <a:t>メニュー</a:t>
            </a:r>
          </a:p>
        </p:txBody>
      </p:sp>
      <p:sp>
        <p:nvSpPr>
          <p:cNvPr id="59" name="テキスト ボックス 58"/>
          <p:cNvSpPr txBox="1"/>
          <p:nvPr/>
        </p:nvSpPr>
        <p:spPr bwMode="auto">
          <a:xfrm>
            <a:off x="6638792" y="585106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系統網</a:t>
            </a:r>
          </a:p>
        </p:txBody>
      </p:sp>
      <p:sp>
        <p:nvSpPr>
          <p:cNvPr id="60" name="正方形/長方形 59"/>
          <p:cNvSpPr/>
          <p:nvPr/>
        </p:nvSpPr>
        <p:spPr>
          <a:xfrm>
            <a:off x="5459758" y="5618706"/>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61" name="正方形/長方形 60"/>
          <p:cNvSpPr/>
          <p:nvPr/>
        </p:nvSpPr>
        <p:spPr>
          <a:xfrm>
            <a:off x="5303983" y="4897345"/>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3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2528793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6"/>
            </a:pPr>
            <a:r>
              <a:rPr kumimoji="1" lang="ja-JP" altLang="en-US" dirty="0" smtClean="0"/>
              <a:t>再エネ電力証書の購入</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smtClean="0"/>
              <a:t>再エネ電力証書から分離（</a:t>
            </a:r>
            <a:r>
              <a:rPr lang="en-US" altLang="ja-JP" dirty="0" smtClean="0"/>
              <a:t>Unbundled</a:t>
            </a:r>
            <a:r>
              <a:rPr lang="ja-JP" altLang="en-US" dirty="0" smtClean="0"/>
              <a:t>）された再エネ価値（＝再エネ電力証書、</a:t>
            </a:r>
            <a:r>
              <a:rPr lang="en-US" altLang="ja-JP" dirty="0" smtClean="0"/>
              <a:t>Unbundled</a:t>
            </a:r>
            <a:r>
              <a:rPr lang="ja-JP" altLang="en-US" dirty="0" smtClean="0"/>
              <a:t>証書）を購入することによる再エネ電力調達</a:t>
            </a:r>
            <a:endParaRPr lang="en-US" altLang="ja-JP" dirty="0" smtClean="0"/>
          </a:p>
          <a:p>
            <a:r>
              <a:rPr lang="ja-JP" altLang="en-US" dirty="0"/>
              <a:t>消費者</a:t>
            </a:r>
            <a:r>
              <a:rPr lang="ja-JP" altLang="en-US" dirty="0" smtClean="0"/>
              <a:t>は別途「電力価値」の調達が必要</a:t>
            </a:r>
            <a:endParaRPr lang="ja-JP" altLang="en-US" dirty="0"/>
          </a:p>
        </p:txBody>
      </p:sp>
      <p:sp>
        <p:nvSpPr>
          <p:cNvPr id="34" name="角丸四角形 33"/>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37" name="正方形/長方形 36"/>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cstate="print"/>
          <a:stretch>
            <a:fillRect/>
          </a:stretch>
        </p:blipFill>
        <p:spPr>
          <a:xfrm>
            <a:off x="1944379" y="4156472"/>
            <a:ext cx="875271" cy="945805"/>
          </a:xfrm>
          <a:prstGeom prst="rect">
            <a:avLst/>
          </a:prstGeom>
        </p:spPr>
      </p:pic>
      <p:pic>
        <p:nvPicPr>
          <p:cNvPr id="39" name="図 38"/>
          <p:cNvPicPr>
            <a:picLocks noChangeAspect="1"/>
          </p:cNvPicPr>
          <p:nvPr/>
        </p:nvPicPr>
        <p:blipFill>
          <a:blip r:embed="rId4" cstate="print"/>
          <a:stretch>
            <a:fillRect/>
          </a:stretch>
        </p:blipFill>
        <p:spPr>
          <a:xfrm>
            <a:off x="767511" y="4005646"/>
            <a:ext cx="1056674" cy="945893"/>
          </a:xfrm>
          <a:prstGeom prst="rect">
            <a:avLst/>
          </a:prstGeom>
        </p:spPr>
      </p:pic>
      <p:cxnSp>
        <p:nvCxnSpPr>
          <p:cNvPr id="40" name="直線コネクタ 39"/>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1" name="メモ 40"/>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電力</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証書</a:t>
            </a:r>
            <a:endParaRPr lang="ja-JP" altLang="en-US" sz="2000" dirty="0">
              <a:solidFill>
                <a:srgbClr val="000000"/>
              </a:solidFill>
              <a:latin typeface="Meiryo UI" panose="020B0604030504040204" pitchFamily="50" charset="-128"/>
              <a:cs typeface="Meiryo UI" panose="020B0604030504040204" pitchFamily="50" charset="-128"/>
            </a:endParaRPr>
          </a:p>
        </p:txBody>
      </p:sp>
      <p:cxnSp>
        <p:nvCxnSpPr>
          <p:cNvPr id="42" name="直線コネクタ 41"/>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3" name="稲妻 42"/>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ＭＳ Ｐゴシック" panose="020B0600070205080204" pitchFamily="50" charset="-128"/>
              <a:ea typeface="ＭＳ Ｐゴシック" pitchFamily="50" charset="-128"/>
            </a:endParaRPr>
          </a:p>
        </p:txBody>
      </p:sp>
      <p:sp>
        <p:nvSpPr>
          <p:cNvPr id="44" name="角丸四角形 43"/>
          <p:cNvSpPr/>
          <p:nvPr/>
        </p:nvSpPr>
        <p:spPr bwMode="auto">
          <a:xfrm>
            <a:off x="642361" y="3851293"/>
            <a:ext cx="2315262"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5" name="テキスト ボックス 44"/>
          <p:cNvSpPr txBox="1"/>
          <p:nvPr/>
        </p:nvSpPr>
        <p:spPr bwMode="auto">
          <a:xfrm>
            <a:off x="759673" y="5280534"/>
            <a:ext cx="2197950" cy="420243"/>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発電者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46" name="正方形/長方形 45"/>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電力</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47" name="正方形/長方形 46"/>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smtClean="0">
                <a:solidFill>
                  <a:srgbClr val="000000"/>
                </a:solidFill>
                <a:latin typeface="Meiryo UI" panose="020B0604030504040204" pitchFamily="50" charset="-128"/>
                <a:cs typeface="Meiryo UI" panose="020B0604030504040204" pitchFamily="50" charset="-128"/>
              </a:rPr>
              <a:t>「電力</a:t>
            </a:r>
            <a:r>
              <a:rPr lang="ja-JP" altLang="en-US" sz="1800" dirty="0">
                <a:solidFill>
                  <a:srgbClr val="000000"/>
                </a:solidFill>
                <a:latin typeface="Meiryo UI" panose="020B0604030504040204" pitchFamily="50" charset="-128"/>
                <a:cs typeface="Meiryo UI" panose="020B0604030504040204" pitchFamily="50" charset="-128"/>
              </a:rPr>
              <a:t>価値</a:t>
            </a:r>
            <a:r>
              <a:rPr lang="ja-JP" altLang="en-US" sz="1800" dirty="0" smtClean="0">
                <a:solidFill>
                  <a:srgbClr val="000000"/>
                </a:solidFill>
                <a:latin typeface="Meiryo UI" panose="020B0604030504040204" pitchFamily="50" charset="-128"/>
                <a:cs typeface="Meiryo UI" panose="020B0604030504040204" pitchFamily="50" charset="-128"/>
              </a:rPr>
              <a:t>」のみを購入する他消費者</a:t>
            </a:r>
            <a:endParaRPr lang="ja-JP" altLang="en-US" sz="1800" dirty="0">
              <a:solidFill>
                <a:srgbClr val="000000"/>
              </a:solidFill>
              <a:latin typeface="Meiryo UI" panose="020B0604030504040204" pitchFamily="50" charset="-128"/>
              <a:cs typeface="Meiryo UI" panose="020B0604030504040204" pitchFamily="50" charset="-128"/>
            </a:endParaRPr>
          </a:p>
        </p:txBody>
      </p:sp>
      <p:sp>
        <p:nvSpPr>
          <p:cNvPr id="48" name="正方形/長方形 47"/>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54" name="正方形/長方形 53"/>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62" name="四角形吹き出し 61"/>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分離</a:t>
            </a:r>
            <a:r>
              <a:rPr kumimoji="0" lang="en-US" altLang="ja-JP" sz="2000" kern="0" dirty="0" smtClean="0">
                <a:solidFill>
                  <a:srgbClr val="000000"/>
                </a:solidFill>
                <a:latin typeface="Meiryo UI" panose="020B0604030504040204" pitchFamily="50" charset="-128"/>
                <a:cs typeface="Meiryo UI" panose="020B0604030504040204" pitchFamily="50" charset="-128"/>
              </a:rPr>
              <a:t>(Unbundle)</a:t>
            </a:r>
            <a:r>
              <a:rPr kumimoji="0" lang="ja-JP" altLang="en-US" sz="2000" kern="0" dirty="0" smtClean="0">
                <a:solidFill>
                  <a:srgbClr val="000000"/>
                </a:solidFill>
                <a:latin typeface="Meiryo UI" panose="020B0604030504040204" pitchFamily="50" charset="-128"/>
                <a:cs typeface="Meiryo UI" panose="020B0604030504040204" pitchFamily="50" charset="-128"/>
              </a:rPr>
              <a:t>して販売</a:t>
            </a:r>
            <a:endParaRPr kumimoji="0" lang="ja-JP" altLang="en-US" sz="2000" b="1" kern="0" dirty="0" smtClean="0">
              <a:solidFill>
                <a:srgbClr val="000000"/>
              </a:solidFill>
              <a:latin typeface="ＭＳ Ｐゴシック" panose="020B0600070205080204" pitchFamily="50" charset="-128"/>
              <a:ea typeface="ＭＳ Ｐゴシック" pitchFamily="50" charset="-128"/>
            </a:endParaRPr>
          </a:p>
        </p:txBody>
      </p:sp>
      <p:sp>
        <p:nvSpPr>
          <p:cNvPr id="63" name="四角形吹き出し 62"/>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別途、</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p:txBody>
      </p:sp>
      <p:sp>
        <p:nvSpPr>
          <p:cNvPr id="2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Tree>
    <p:extLst>
      <p:ext uri="{BB962C8B-B14F-4D97-AF65-F5344CB8AC3E}">
        <p14:creationId xmlns:p14="http://schemas.microsoft.com/office/powerpoint/2010/main" val="1363452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7"/>
            </a:pPr>
            <a:r>
              <a:rPr lang="ja-JP" altLang="en-US" sz="2000" dirty="0" smtClean="0">
                <a:cs typeface="Meiryo UI" panose="020B0604030504040204" pitchFamily="50" charset="-128"/>
              </a:rPr>
              <a:t>電力</a:t>
            </a:r>
            <a:r>
              <a:rPr lang="ja-JP" altLang="en-US" sz="2000" dirty="0">
                <a:cs typeface="Meiryo UI" panose="020B0604030504040204" pitchFamily="50" charset="-128"/>
              </a:rPr>
              <a:t>供給者が供給量と同量の再エネ電力証書を購入している系統からの</a:t>
            </a:r>
            <a:r>
              <a:rPr lang="ja-JP" altLang="en-US" sz="2000" dirty="0" smtClean="0">
                <a:cs typeface="Meiryo UI" panose="020B0604030504040204" pitchFamily="50" charset="-128"/>
              </a:rPr>
              <a:t>調達</a:t>
            </a:r>
            <a:endParaRPr kumimoji="1" lang="ja-JP" altLang="en-US" sz="2000"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smtClean="0"/>
              <a:t>電力消費者に代わって電力供給者が供給量と同量の再エネ電力証書を購入しており、標準の状態で再エネが供給さ</a:t>
            </a:r>
            <a:r>
              <a:rPr lang="ja-JP" altLang="en-US" dirty="0"/>
              <a:t>れ</a:t>
            </a:r>
            <a:r>
              <a:rPr lang="ja-JP" altLang="en-US" dirty="0" smtClean="0"/>
              <a:t>ているような系統から、調達することによる再エネ電力調達</a:t>
            </a:r>
            <a:endParaRPr lang="en-US" altLang="ja-JP" dirty="0" smtClean="0"/>
          </a:p>
          <a:p>
            <a:r>
              <a:rPr lang="ja-JP" altLang="en-US" dirty="0"/>
              <a:t>消費者</a:t>
            </a:r>
            <a:r>
              <a:rPr lang="ja-JP" altLang="en-US" dirty="0" smtClean="0"/>
              <a:t>は、調達先の供給者が同量の再エネ電力証書を購入している証明が必要</a:t>
            </a:r>
            <a:endParaRPr lang="ja-JP" altLang="en-US" dirty="0"/>
          </a:p>
        </p:txBody>
      </p:sp>
      <p:sp>
        <p:nvSpPr>
          <p:cNvPr id="2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
        <p:nvSpPr>
          <p:cNvPr id="52" name="角丸四角形 51"/>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3"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56" name="正方形/長方形 55"/>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854149"/>
            <a:ext cx="412262" cy="445484"/>
          </a:xfrm>
          <a:prstGeom prst="rect">
            <a:avLst/>
          </a:prstGeom>
        </p:spPr>
      </p:pic>
      <p:pic>
        <p:nvPicPr>
          <p:cNvPr id="58" name="図 57"/>
          <p:cNvPicPr>
            <a:picLocks noChangeAspect="1"/>
          </p:cNvPicPr>
          <p:nvPr/>
        </p:nvPicPr>
        <p:blipFill>
          <a:blip r:embed="rId4" cstate="print"/>
          <a:stretch>
            <a:fillRect/>
          </a:stretch>
        </p:blipFill>
        <p:spPr>
          <a:xfrm>
            <a:off x="547302" y="3748576"/>
            <a:ext cx="600586" cy="537621"/>
          </a:xfrm>
          <a:prstGeom prst="rect">
            <a:avLst/>
          </a:prstGeom>
        </p:spPr>
      </p:pic>
      <p:cxnSp>
        <p:nvCxnSpPr>
          <p:cNvPr id="59" name="直線コネクタ 58"/>
          <p:cNvCxnSpPr>
            <a:stCxn id="56"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60" name="テキスト ボックス 59"/>
          <p:cNvSpPr txBox="1"/>
          <p:nvPr/>
        </p:nvSpPr>
        <p:spPr bwMode="auto">
          <a:xfrm>
            <a:off x="772804" y="4295023"/>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発電者</a:t>
            </a:r>
          </a:p>
        </p:txBody>
      </p:sp>
      <p:cxnSp>
        <p:nvCxnSpPr>
          <p:cNvPr id="61" name="直線コネクタ 60"/>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66" name="図 65"/>
          <p:cNvPicPr>
            <a:picLocks noChangeAspect="1"/>
          </p:cNvPicPr>
          <p:nvPr/>
        </p:nvPicPr>
        <p:blipFill>
          <a:blip r:embed="rId5" cstate="print"/>
          <a:stretch>
            <a:fillRect/>
          </a:stretch>
        </p:blipFill>
        <p:spPr>
          <a:xfrm>
            <a:off x="3740646" y="3963548"/>
            <a:ext cx="647996" cy="539090"/>
          </a:xfrm>
          <a:prstGeom prst="rect">
            <a:avLst/>
          </a:prstGeom>
        </p:spPr>
      </p:pic>
      <p:sp>
        <p:nvSpPr>
          <p:cNvPr id="67" name="角丸四角形 66"/>
          <p:cNvSpPr/>
          <p:nvPr/>
        </p:nvSpPr>
        <p:spPr bwMode="auto">
          <a:xfrm>
            <a:off x="586703" y="4828696"/>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電力</a:t>
            </a:r>
          </a:p>
        </p:txBody>
      </p:sp>
      <p:sp>
        <p:nvSpPr>
          <p:cNvPr id="68" name="メモ 67"/>
          <p:cNvSpPr/>
          <p:nvPr/>
        </p:nvSpPr>
        <p:spPr bwMode="auto">
          <a:xfrm>
            <a:off x="608595" y="5803260"/>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1016834" y="5761612"/>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再エネ電力</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証書</a:t>
            </a:r>
          </a:p>
        </p:txBody>
      </p:sp>
      <p:sp>
        <p:nvSpPr>
          <p:cNvPr id="70" name="右中かっこ 69"/>
          <p:cNvSpPr/>
          <p:nvPr/>
        </p:nvSpPr>
        <p:spPr bwMode="auto">
          <a:xfrm>
            <a:off x="2228008" y="3676568"/>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smtClean="0">
              <a:solidFill>
                <a:srgbClr val="4D4D4D"/>
              </a:solidFill>
              <a:latin typeface="Meiryo UI" panose="020B0604030504040204" pitchFamily="50" charset="-128"/>
              <a:cs typeface="Meiryo UI" panose="020B0604030504040204" pitchFamily="50" charset="-128"/>
            </a:endParaRPr>
          </a:p>
        </p:txBody>
      </p:sp>
      <p:sp>
        <p:nvSpPr>
          <p:cNvPr id="71" name="正方形/長方形 70"/>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smtClean="0">
                <a:solidFill>
                  <a:srgbClr val="FC0019"/>
                </a:solidFill>
                <a:latin typeface="Meiryo UI" panose="020B0604030504040204" pitchFamily="50" charset="-128"/>
                <a:cs typeface="Meiryo UI" panose="020B0604030504040204" pitchFamily="50" charset="-128"/>
              </a:rPr>
              <a:t>A</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74" name="テキスト ボックス 73"/>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系統網</a:t>
            </a:r>
          </a:p>
        </p:txBody>
      </p:sp>
      <p:sp>
        <p:nvSpPr>
          <p:cNvPr id="75" name="正方形/長方形 74"/>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76" name="正方形/長方形 75"/>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78" name="四角形吹き出し 77"/>
          <p:cNvSpPr/>
          <p:nvPr/>
        </p:nvSpPr>
        <p:spPr bwMode="auto">
          <a:xfrm>
            <a:off x="4311352" y="2546601"/>
            <a:ext cx="3177869" cy="1376513"/>
          </a:xfrm>
          <a:prstGeom prst="wedgeRectCallout">
            <a:avLst>
              <a:gd name="adj1" fmla="val 23894"/>
              <a:gd name="adj2" fmla="val 83086"/>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各供給者が電力供給量と同量の証書を購入することで、系統に流れる電気はすべて再エネ由来とみなせる</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print"/>
          <a:stretch>
            <a:fillRect/>
          </a:stretch>
        </p:blipFill>
        <p:spPr>
          <a:xfrm>
            <a:off x="3757115" y="4874675"/>
            <a:ext cx="647996" cy="539090"/>
          </a:xfrm>
          <a:prstGeom prst="rect">
            <a:avLst/>
          </a:prstGeom>
        </p:spPr>
      </p:pic>
      <p:sp>
        <p:nvSpPr>
          <p:cNvPr id="81" name="正方形/長方形 80"/>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smtClean="0">
                <a:solidFill>
                  <a:srgbClr val="FC0019"/>
                </a:solidFill>
                <a:latin typeface="Meiryo UI" panose="020B0604030504040204" pitchFamily="50" charset="-128"/>
                <a:cs typeface="Meiryo UI" panose="020B0604030504040204" pitchFamily="50" charset="-128"/>
              </a:rPr>
              <a:t>B</a:t>
            </a:r>
            <a:endParaRPr lang="ja-JP" altLang="en-US" sz="2000" dirty="0">
              <a:solidFill>
                <a:srgbClr val="FC0019"/>
              </a:solidFill>
              <a:latin typeface="Meiryo UI" panose="020B0604030504040204" pitchFamily="50" charset="-128"/>
              <a:cs typeface="Meiryo UI" panose="020B0604030504040204" pitchFamily="50" charset="-128"/>
            </a:endParaRPr>
          </a:p>
        </p:txBody>
      </p:sp>
      <p:pic>
        <p:nvPicPr>
          <p:cNvPr id="82" name="図 81"/>
          <p:cNvPicPr>
            <a:picLocks noChangeAspect="1"/>
          </p:cNvPicPr>
          <p:nvPr/>
        </p:nvPicPr>
        <p:blipFill>
          <a:blip r:embed="rId5" cstate="print"/>
          <a:stretch>
            <a:fillRect/>
          </a:stretch>
        </p:blipFill>
        <p:spPr>
          <a:xfrm>
            <a:off x="3754922" y="5785802"/>
            <a:ext cx="647996" cy="539090"/>
          </a:xfrm>
          <a:prstGeom prst="rect">
            <a:avLst/>
          </a:prstGeom>
        </p:spPr>
      </p:pic>
      <p:sp>
        <p:nvSpPr>
          <p:cNvPr id="83" name="正方形/長方形 82"/>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C</a:t>
            </a:r>
            <a:endParaRPr lang="ja-JP" altLang="en-US" sz="2000" dirty="0">
              <a:solidFill>
                <a:srgbClr val="FC0019"/>
              </a:solidFill>
              <a:latin typeface="Meiryo UI" panose="020B0604030504040204" pitchFamily="50" charset="-128"/>
              <a:cs typeface="Meiryo UI" panose="020B0604030504040204" pitchFamily="50" charset="-128"/>
            </a:endParaRPr>
          </a:p>
        </p:txBody>
      </p:sp>
      <p:cxnSp>
        <p:nvCxnSpPr>
          <p:cNvPr id="84" name="直線コネクタ 83"/>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85" name="直線コネクタ 84"/>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88" name="直線コネクタ 87"/>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89" name="直線コネクタ 88"/>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90" name="円/楕円 89"/>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Tree>
    <p:extLst>
      <p:ext uri="{BB962C8B-B14F-4D97-AF65-F5344CB8AC3E}">
        <p14:creationId xmlns:p14="http://schemas.microsoft.com/office/powerpoint/2010/main" val="177343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457200" indent="-457200">
              <a:buFont typeface="+mj-lt"/>
              <a:buAutoNum type="arabicPeriod" startAt="8"/>
            </a:pPr>
            <a:r>
              <a:rPr lang="ja-JP" altLang="en-US" dirty="0" smtClean="0">
                <a:cs typeface="Meiryo UI" panose="020B0604030504040204" pitchFamily="50" charset="-128"/>
              </a:rPr>
              <a:t>再エネ</a:t>
            </a:r>
            <a:r>
              <a:rPr lang="ja-JP" altLang="en-US" dirty="0">
                <a:cs typeface="Meiryo UI" panose="020B0604030504040204" pitchFamily="50" charset="-128"/>
              </a:rPr>
              <a:t>由来</a:t>
            </a:r>
            <a:r>
              <a:rPr lang="ja-JP" altLang="en-US" dirty="0" smtClean="0">
                <a:cs typeface="Meiryo UI" panose="020B0604030504040204" pitchFamily="50" charset="-128"/>
              </a:rPr>
              <a:t>電力の割合が高い系統</a:t>
            </a:r>
            <a:r>
              <a:rPr lang="ja-JP" altLang="en-US" dirty="0">
                <a:cs typeface="Meiryo UI" panose="020B0604030504040204" pitchFamily="50" charset="-128"/>
              </a:rPr>
              <a:t>からの</a:t>
            </a:r>
            <a:r>
              <a:rPr lang="ja-JP" altLang="en-US" dirty="0" smtClean="0">
                <a:cs typeface="Meiryo UI" panose="020B0604030504040204" pitchFamily="50" charset="-128"/>
              </a:rPr>
              <a:t>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の再エネ電力調達手法</a:t>
            </a:r>
            <a:endParaRPr kumimoji="1" lang="ja-JP" altLang="en-US" dirty="0"/>
          </a:p>
        </p:txBody>
      </p:sp>
      <p:sp>
        <p:nvSpPr>
          <p:cNvPr id="14" name="コンテンツ プレースホルダー 4"/>
          <p:cNvSpPr>
            <a:spLocks noGrp="1"/>
          </p:cNvSpPr>
          <p:nvPr>
            <p:ph sz="quarter" idx="12"/>
          </p:nvPr>
        </p:nvSpPr>
        <p:spPr>
          <a:xfrm>
            <a:off x="161925" y="1110920"/>
            <a:ext cx="10367963" cy="942717"/>
          </a:xfrm>
        </p:spPr>
        <p:txBody>
          <a:bodyPr/>
          <a:lstStyle/>
          <a:p>
            <a:r>
              <a:rPr lang="ja-JP" altLang="en-US" dirty="0" smtClean="0"/>
              <a:t>系統電力の</a:t>
            </a:r>
            <a:r>
              <a:rPr lang="en-US" altLang="ja-JP" dirty="0" smtClean="0"/>
              <a:t>95%</a:t>
            </a:r>
            <a:r>
              <a:rPr lang="ja-JP" altLang="en-US" dirty="0" smtClean="0"/>
              <a:t>以上が再エネ由来電力である国において</a:t>
            </a:r>
            <a:r>
              <a:rPr lang="ja-JP" altLang="en-US" dirty="0"/>
              <a:t>、</a:t>
            </a:r>
            <a:r>
              <a:rPr lang="ja-JP" altLang="en-US" dirty="0" smtClean="0"/>
              <a:t>系統から調達することによる再エネ電力調達</a:t>
            </a:r>
            <a:endParaRPr lang="en-US" altLang="ja-JP" dirty="0" smtClean="0"/>
          </a:p>
        </p:txBody>
      </p:sp>
      <p:sp>
        <p:nvSpPr>
          <p:cNvPr id="24" name="テキスト ボックス 20"/>
          <p:cNvSpPr txBox="1">
            <a:spLocks noChangeArrowheads="1"/>
          </p:cNvSpPr>
          <p:nvPr/>
        </p:nvSpPr>
        <p:spPr bwMode="auto">
          <a:xfrm>
            <a:off x="606584" y="7236961"/>
            <a:ext cx="86741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t>
            </a:r>
            <a:r>
              <a:rPr lang="en-US" altLang="ja-JP" sz="1000" dirty="0" smtClean="0">
                <a:solidFill>
                  <a:prstClr val="black"/>
                </a:solidFill>
                <a:latin typeface="Meiryo UI" pitchFamily="50" charset="-128"/>
                <a:ea typeface="Meiryo UI" pitchFamily="50" charset="-128"/>
                <a:cs typeface="Meiryo UI" pitchFamily="50" charset="-128"/>
              </a:rPr>
              <a:t>Technical</a:t>
            </a:r>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1000" dirty="0">
                <a:solidFill>
                  <a:prstClr val="black"/>
                </a:solidFill>
                <a:latin typeface="Meiryo UI" pitchFamily="50" charset="-128"/>
                <a:ea typeface="Meiryo UI" pitchFamily="50" charset="-128"/>
                <a:cs typeface="Meiryo UI" pitchFamily="50" charset="-128"/>
              </a:rPr>
              <a:t>Criteria(https://www.there100.org/sites/re100/files/2020-10/RE100%20Technical%20Criteria.pdf</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より</a:t>
            </a:r>
            <a:r>
              <a:rPr lang="ja-JP" altLang="en-US" sz="1000" dirty="0">
                <a:solidFill>
                  <a:srgbClr val="000000"/>
                </a:solidFill>
                <a:latin typeface="Meiryo UI" pitchFamily="50" charset="-128"/>
                <a:ea typeface="Meiryo UI" pitchFamily="50" charset="-128"/>
                <a:cs typeface="Meiryo UI" pitchFamily="50" charset="-128"/>
              </a:rPr>
              <a:t>作成</a:t>
            </a:r>
          </a:p>
        </p:txBody>
      </p:sp>
      <p:sp>
        <p:nvSpPr>
          <p:cNvPr id="28" name="角丸四角形 27"/>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smtClea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9"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「再エネ調達」を</a:t>
            </a:r>
            <a:endParaRPr lang="en-US" altLang="ja-JP" sz="2000" dirty="0" smtClean="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smtClean="0">
                <a:solidFill>
                  <a:srgbClr val="000000"/>
                </a:solidFill>
                <a:latin typeface="Meiryo UI" panose="020B0604030504040204" pitchFamily="50" charset="-128"/>
                <a:cs typeface="Meiryo UI" panose="020B0604030504040204" pitchFamily="50" charset="-128"/>
              </a:rPr>
              <a:t>主張する消費者</a:t>
            </a:r>
            <a:endParaRPr lang="ja-JP" altLang="en-US" sz="2000" dirty="0">
              <a:solidFill>
                <a:srgbClr val="000000"/>
              </a:solidFill>
              <a:latin typeface="Meiryo UI" panose="020B0604030504040204" pitchFamily="50" charset="-128"/>
              <a:cs typeface="Meiryo UI" panose="020B0604030504040204" pitchFamily="50" charset="-128"/>
            </a:endParaRPr>
          </a:p>
        </p:txBody>
      </p:sp>
      <p:sp>
        <p:nvSpPr>
          <p:cNvPr id="31" name="正方形/長方形 30"/>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smtClean="0">
              <a:solidFill>
                <a:srgbClr val="000000"/>
              </a:solidFill>
              <a:latin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4361041"/>
            <a:ext cx="412262" cy="445484"/>
          </a:xfrm>
          <a:prstGeom prst="rect">
            <a:avLst/>
          </a:prstGeom>
        </p:spPr>
      </p:pic>
      <p:pic>
        <p:nvPicPr>
          <p:cNvPr id="33" name="図 32"/>
          <p:cNvPicPr>
            <a:picLocks noChangeAspect="1"/>
          </p:cNvPicPr>
          <p:nvPr/>
        </p:nvPicPr>
        <p:blipFill>
          <a:blip r:embed="rId4" cstate="print"/>
          <a:stretch>
            <a:fillRect/>
          </a:stretch>
        </p:blipFill>
        <p:spPr>
          <a:xfrm>
            <a:off x="547302" y="4255468"/>
            <a:ext cx="600586" cy="537621"/>
          </a:xfrm>
          <a:prstGeom prst="rect">
            <a:avLst/>
          </a:prstGeom>
        </p:spPr>
      </p:pic>
      <p:cxnSp>
        <p:nvCxnSpPr>
          <p:cNvPr id="34" name="直線コネクタ 33"/>
          <p:cNvCxnSpPr>
            <a:stCxn id="31"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35" name="テキスト ボックス 34"/>
          <p:cNvSpPr txBox="1"/>
          <p:nvPr/>
        </p:nvSpPr>
        <p:spPr bwMode="auto">
          <a:xfrm>
            <a:off x="772804" y="4801915"/>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発電者</a:t>
            </a:r>
          </a:p>
        </p:txBody>
      </p:sp>
      <p:cxnSp>
        <p:nvCxnSpPr>
          <p:cNvPr id="36" name="直線コネクタ 35"/>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37" name="図 36"/>
          <p:cNvPicPr>
            <a:picLocks noChangeAspect="1"/>
          </p:cNvPicPr>
          <p:nvPr/>
        </p:nvPicPr>
        <p:blipFill>
          <a:blip r:embed="rId5" cstate="print"/>
          <a:stretch>
            <a:fillRect/>
          </a:stretch>
        </p:blipFill>
        <p:spPr>
          <a:xfrm>
            <a:off x="3740646" y="3963548"/>
            <a:ext cx="647996" cy="539090"/>
          </a:xfrm>
          <a:prstGeom prst="rect">
            <a:avLst/>
          </a:prstGeom>
        </p:spPr>
      </p:pic>
      <p:sp>
        <p:nvSpPr>
          <p:cNvPr id="38" name="角丸四角形 37"/>
          <p:cNvSpPr/>
          <p:nvPr/>
        </p:nvSpPr>
        <p:spPr bwMode="auto">
          <a:xfrm>
            <a:off x="586703" y="5345531"/>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電力</a:t>
            </a:r>
          </a:p>
        </p:txBody>
      </p:sp>
      <p:sp>
        <p:nvSpPr>
          <p:cNvPr id="41" name="右中かっこ 40"/>
          <p:cNvSpPr/>
          <p:nvPr/>
        </p:nvSpPr>
        <p:spPr bwMode="auto">
          <a:xfrm>
            <a:off x="2228008" y="4163589"/>
            <a:ext cx="432048" cy="1980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smtClean="0">
              <a:solidFill>
                <a:srgbClr val="4D4D4D"/>
              </a:solidFill>
              <a:latin typeface="Meiryo UI" panose="020B0604030504040204" pitchFamily="50" charset="-128"/>
              <a:cs typeface="Meiryo UI" panose="020B0604030504040204" pitchFamily="50" charset="-128"/>
            </a:endParaRPr>
          </a:p>
        </p:txBody>
      </p:sp>
      <p:sp>
        <p:nvSpPr>
          <p:cNvPr id="42" name="正方形/長方形 41"/>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smtClean="0">
                <a:solidFill>
                  <a:srgbClr val="FC0019"/>
                </a:solidFill>
                <a:latin typeface="Meiryo UI" panose="020B0604030504040204" pitchFamily="50" charset="-128"/>
                <a:cs typeface="Meiryo UI" panose="020B0604030504040204" pitchFamily="50" charset="-128"/>
              </a:rPr>
              <a:t>A</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smtClean="0">
                <a:solidFill>
                  <a:srgbClr val="000000"/>
                </a:solidFill>
                <a:latin typeface="Meiryo UI" panose="020B0604030504040204" pitchFamily="50" charset="-128"/>
                <a:cs typeface="Meiryo UI" panose="020B0604030504040204" pitchFamily="50" charset="-128"/>
              </a:rPr>
              <a:t>系統網</a:t>
            </a:r>
          </a:p>
        </p:txBody>
      </p:sp>
      <p:sp>
        <p:nvSpPr>
          <p:cNvPr id="44" name="正方形/長方形 43"/>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FF0000"/>
                </a:solidFill>
                <a:latin typeface="Meiryo UI"/>
              </a:rPr>
              <a:t>電力価値</a:t>
            </a:r>
            <a:endParaRPr lang="en-US" altLang="ja-JP" sz="2000" b="1" dirty="0">
              <a:solidFill>
                <a:srgbClr val="FF0000"/>
              </a:solidFill>
              <a:latin typeface="Meiryo UI"/>
            </a:endParaRPr>
          </a:p>
        </p:txBody>
      </p:sp>
      <p:sp>
        <p:nvSpPr>
          <p:cNvPr id="45" name="正方形/長方形 44"/>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smtClean="0">
                <a:solidFill>
                  <a:srgbClr val="009900"/>
                </a:solidFill>
                <a:latin typeface="Meiryo UI"/>
              </a:rPr>
              <a:t>再エネ価値</a:t>
            </a:r>
            <a:endParaRPr lang="en-US" altLang="ja-JP" sz="2000" b="1" dirty="0">
              <a:solidFill>
                <a:srgbClr val="009900"/>
              </a:solidFill>
              <a:latin typeface="Meiryo UI"/>
            </a:endParaRPr>
          </a:p>
        </p:txBody>
      </p:sp>
      <p:sp>
        <p:nvSpPr>
          <p:cNvPr id="46" name="四角形吹き出し 45"/>
          <p:cNvSpPr/>
          <p:nvPr/>
        </p:nvSpPr>
        <p:spPr bwMode="auto">
          <a:xfrm>
            <a:off x="4402918" y="2762320"/>
            <a:ext cx="3272205" cy="1068736"/>
          </a:xfrm>
          <a:prstGeom prst="wedgeRectCallout">
            <a:avLst>
              <a:gd name="adj1" fmla="val 20956"/>
              <a:gd name="adj2" fmla="val 97481"/>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smtClean="0">
                <a:solidFill>
                  <a:srgbClr val="000000"/>
                </a:solidFill>
                <a:latin typeface="Meiryo UI" panose="020B0604030504040204" pitchFamily="50" charset="-128"/>
                <a:cs typeface="Meiryo UI" panose="020B0604030504040204" pitchFamily="50" charset="-128"/>
              </a:rPr>
              <a:t>各供給者が再エネ由来電力を供給し、系統における電力の</a:t>
            </a:r>
            <a:r>
              <a:rPr kumimoji="0" lang="en-US" altLang="ja-JP" sz="2000" kern="0" dirty="0" smtClean="0">
                <a:solidFill>
                  <a:srgbClr val="000000"/>
                </a:solidFill>
                <a:latin typeface="Meiryo UI" panose="020B0604030504040204" pitchFamily="50" charset="-128"/>
                <a:cs typeface="Meiryo UI" panose="020B0604030504040204" pitchFamily="50" charset="-128"/>
              </a:rPr>
              <a:t>95%</a:t>
            </a:r>
            <a:r>
              <a:rPr kumimoji="0" lang="ja-JP" altLang="en-US" sz="2000" kern="0" dirty="0" smtClean="0">
                <a:solidFill>
                  <a:srgbClr val="000000"/>
                </a:solidFill>
                <a:latin typeface="Meiryo UI" panose="020B0604030504040204" pitchFamily="50" charset="-128"/>
                <a:cs typeface="Meiryo UI" panose="020B0604030504040204" pitchFamily="50" charset="-128"/>
              </a:rPr>
              <a:t>以上が再エネ由来電力</a:t>
            </a:r>
            <a:endParaRPr kumimoji="0" lang="en-US" altLang="ja-JP" sz="2000" kern="0" dirty="0" smtClean="0">
              <a:solidFill>
                <a:srgbClr val="000000"/>
              </a:solidFill>
              <a:latin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5" cstate="print"/>
          <a:stretch>
            <a:fillRect/>
          </a:stretch>
        </p:blipFill>
        <p:spPr>
          <a:xfrm>
            <a:off x="3757115" y="4874675"/>
            <a:ext cx="647996" cy="539090"/>
          </a:xfrm>
          <a:prstGeom prst="rect">
            <a:avLst/>
          </a:prstGeom>
        </p:spPr>
      </p:pic>
      <p:sp>
        <p:nvSpPr>
          <p:cNvPr id="48" name="正方形/長方形 47"/>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smtClean="0">
                <a:solidFill>
                  <a:srgbClr val="FC0019"/>
                </a:solidFill>
                <a:latin typeface="Meiryo UI" panose="020B0604030504040204" pitchFamily="50" charset="-128"/>
                <a:cs typeface="Meiryo UI" panose="020B0604030504040204" pitchFamily="50" charset="-128"/>
              </a:rPr>
              <a:t>B</a:t>
            </a:r>
            <a:endParaRPr lang="ja-JP" altLang="en-US" sz="2000" dirty="0">
              <a:solidFill>
                <a:srgbClr val="FC0019"/>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stretch>
            <a:fillRect/>
          </a:stretch>
        </p:blipFill>
        <p:spPr>
          <a:xfrm>
            <a:off x="3754922" y="5785802"/>
            <a:ext cx="647996" cy="539090"/>
          </a:xfrm>
          <a:prstGeom prst="rect">
            <a:avLst/>
          </a:prstGeom>
        </p:spPr>
      </p:pic>
      <p:sp>
        <p:nvSpPr>
          <p:cNvPr id="50" name="正方形/長方形 49"/>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小売電気</a:t>
            </a:r>
            <a:endParaRPr lang="en-US" altLang="ja-JP" sz="2000" dirty="0" smtClean="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smtClean="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C</a:t>
            </a:r>
            <a:endParaRPr lang="ja-JP" altLang="en-US" sz="2000" dirty="0">
              <a:solidFill>
                <a:srgbClr val="FC0019"/>
              </a:solidFill>
              <a:latin typeface="Meiryo UI" panose="020B0604030504040204" pitchFamily="50" charset="-128"/>
              <a:cs typeface="Meiryo UI" panose="020B0604030504040204" pitchFamily="50" charset="-128"/>
            </a:endParaRPr>
          </a:p>
        </p:txBody>
      </p:sp>
      <p:cxnSp>
        <p:nvCxnSpPr>
          <p:cNvPr id="51" name="直線コネクタ 50"/>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54" name="直線コネクタ 53"/>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62" name="直線コネクタ 61"/>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63" name="直線コネクタ 62"/>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72" name="円/楕円 71"/>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smtClean="0">
              <a:solidFill>
                <a:srgbClr val="000000"/>
              </a:solidFill>
              <a:latin typeface="Meiryo UI" panose="020B0604030504040204" pitchFamily="50" charset="-128"/>
              <a:cs typeface="Meiryo UI" panose="020B0604030504040204" pitchFamily="50" charset="-128"/>
            </a:endParaRPr>
          </a:p>
        </p:txBody>
      </p:sp>
      <p:pic>
        <p:nvPicPr>
          <p:cNvPr id="73" name="図 7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Tree>
    <p:extLst>
      <p:ext uri="{BB962C8B-B14F-4D97-AF65-F5344CB8AC3E}">
        <p14:creationId xmlns:p14="http://schemas.microsoft.com/office/powerpoint/2010/main" val="1188218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RE100</a:t>
            </a:r>
            <a:r>
              <a:rPr kumimoji="1" lang="ja-JP" altLang="en-US" dirty="0" smtClean="0"/>
              <a:t>参加企業の再エネ調達手法</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en-US" altLang="ja-JP" dirty="0" smtClean="0"/>
              <a:t>2016</a:t>
            </a:r>
            <a:r>
              <a:rPr lang="ja-JP" altLang="en-US" dirty="0" smtClean="0"/>
              <a:t>年以降、電力購入契約（手法④）の割合は増加傾向にあり、</a:t>
            </a:r>
            <a:r>
              <a:rPr lang="en-US" altLang="ja-JP" dirty="0" smtClean="0"/>
              <a:t>2019</a:t>
            </a:r>
            <a:r>
              <a:rPr lang="ja-JP" altLang="en-US" dirty="0" smtClean="0"/>
              <a:t>年度は</a:t>
            </a:r>
            <a:r>
              <a:rPr lang="en-US" altLang="ja-JP" dirty="0" smtClean="0"/>
              <a:t>7</a:t>
            </a:r>
            <a:r>
              <a:rPr lang="ja-JP" altLang="en-US" dirty="0" smtClean="0"/>
              <a:t>％と大きく増加。また</a:t>
            </a:r>
            <a:r>
              <a:rPr lang="ja-JP" altLang="en-US" dirty="0"/>
              <a:t>、</a:t>
            </a:r>
            <a:r>
              <a:rPr lang="ja-JP" altLang="en-US" dirty="0" smtClean="0"/>
              <a:t>電力購入契約（手法④）以外の手法はそれぞれ微減。</a:t>
            </a:r>
            <a:endParaRPr lang="en-US" altLang="ja-JP" dirty="0" smtClean="0"/>
          </a:p>
        </p:txBody>
      </p:sp>
      <p:sp>
        <p:nvSpPr>
          <p:cNvPr id="21" name="テキスト ボックス 11"/>
          <p:cNvSpPr txBox="1">
            <a:spLocks noChangeArrowheads="1"/>
          </p:cNvSpPr>
          <p:nvPr/>
        </p:nvSpPr>
        <p:spPr bwMode="auto">
          <a:xfrm>
            <a:off x="671005" y="7104470"/>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RE100</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Annual Report</a:t>
            </a: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RE100 Progress and Insights December</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2020</a:t>
            </a: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https://www.there100.org/growing-renewable-power-companies-seizing-leadership-opportunities</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
        <p:nvSpPr>
          <p:cNvPr id="26" name="正方形/長方形 25"/>
          <p:cNvSpPr/>
          <p:nvPr/>
        </p:nvSpPr>
        <p:spPr bwMode="auto">
          <a:xfrm>
            <a:off x="116452" y="6247365"/>
            <a:ext cx="3528393" cy="235634"/>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lang="ja-JP" altLang="en-US" sz="1400"/>
              <a:t>他者所有のオンサイト設備からの調達（手法②）</a:t>
            </a:r>
            <a:endParaRPr lang="en-US" altLang="ja-JP" sz="1400" dirty="0"/>
          </a:p>
        </p:txBody>
      </p:sp>
      <p:sp>
        <p:nvSpPr>
          <p:cNvPr id="27" name="正方形/長方形 26"/>
          <p:cNvSpPr/>
          <p:nvPr/>
        </p:nvSpPr>
        <p:spPr bwMode="auto">
          <a:xfrm>
            <a:off x="1988660" y="5599981"/>
            <a:ext cx="1656185" cy="259755"/>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lang="ja-JP" altLang="en-US" sz="1400"/>
              <a:t>自家発電（手法①）</a:t>
            </a:r>
            <a:endParaRPr lang="en-US" altLang="ja-JP" sz="1400" dirty="0"/>
          </a:p>
        </p:txBody>
      </p:sp>
      <p:sp>
        <p:nvSpPr>
          <p:cNvPr id="28" name="正方形/長方形 27"/>
          <p:cNvSpPr/>
          <p:nvPr/>
        </p:nvSpPr>
        <p:spPr bwMode="auto">
          <a:xfrm>
            <a:off x="1628619" y="5072299"/>
            <a:ext cx="2016226" cy="259756"/>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lang="ja-JP" altLang="en-US" sz="1400"/>
              <a:t>電力購入契約（手法④）</a:t>
            </a:r>
            <a:endParaRPr lang="en-US" altLang="ja-JP" sz="1400" dirty="0"/>
          </a:p>
        </p:txBody>
      </p:sp>
      <p:sp>
        <p:nvSpPr>
          <p:cNvPr id="29" name="正方形/長方形 28"/>
          <p:cNvSpPr/>
          <p:nvPr/>
        </p:nvSpPr>
        <p:spPr bwMode="auto">
          <a:xfrm>
            <a:off x="1412596" y="4482120"/>
            <a:ext cx="2232249" cy="256273"/>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lang="ja-JP" altLang="en-US" sz="1400"/>
              <a:t>再エネ電力メニュー（手法⑤）</a:t>
            </a:r>
            <a:endParaRPr lang="en-US" altLang="ja-JP" sz="1400" dirty="0"/>
          </a:p>
        </p:txBody>
      </p:sp>
      <p:sp>
        <p:nvSpPr>
          <p:cNvPr id="30" name="正方形/長方形 29"/>
          <p:cNvSpPr/>
          <p:nvPr/>
        </p:nvSpPr>
        <p:spPr bwMode="auto">
          <a:xfrm>
            <a:off x="1484964" y="3849284"/>
            <a:ext cx="2159881" cy="267025"/>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lang="ja-JP" altLang="en-US" sz="1400"/>
              <a:t>再エネ電力証書（手法⑥）</a:t>
            </a:r>
            <a:endParaRPr lang="en-US" altLang="ja-JP" sz="1400" dirty="0"/>
          </a:p>
        </p:txBody>
      </p:sp>
      <p:pic>
        <p:nvPicPr>
          <p:cNvPr id="3" name="図 2"/>
          <p:cNvPicPr>
            <a:picLocks noChangeAspect="1"/>
          </p:cNvPicPr>
          <p:nvPr/>
        </p:nvPicPr>
        <p:blipFill rotWithShape="1">
          <a:blip r:embed="rId2"/>
          <a:srcRect l="11434" t="23348" r="39390" b="12123"/>
          <a:stretch/>
        </p:blipFill>
        <p:spPr>
          <a:xfrm>
            <a:off x="3807050" y="2244002"/>
            <a:ext cx="6570438" cy="4670103"/>
          </a:xfrm>
          <a:prstGeom prst="rect">
            <a:avLst/>
          </a:prstGeom>
          <a:ln w="38100">
            <a:noFill/>
          </a:ln>
        </p:spPr>
      </p:pic>
    </p:spTree>
    <p:extLst>
      <p:ext uri="{BB962C8B-B14F-4D97-AF65-F5344CB8AC3E}">
        <p14:creationId xmlns:p14="http://schemas.microsoft.com/office/powerpoint/2010/main" val="2334007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TW" dirty="0"/>
              <a:t>【</a:t>
            </a:r>
            <a:r>
              <a:rPr lang="zh-TW" altLang="en-US" dirty="0"/>
              <a:t>参考</a:t>
            </a:r>
            <a:r>
              <a:rPr lang="en-US" altLang="zh-TW" dirty="0" smtClean="0"/>
              <a:t>】RE100</a:t>
            </a:r>
            <a:r>
              <a:rPr lang="zh-TW" altLang="en-US" dirty="0"/>
              <a:t>　関連資料</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RE100</a:t>
            </a:r>
            <a:r>
              <a:rPr lang="ja-JP" altLang="en-US" dirty="0" smtClean="0"/>
              <a:t>事務局ウェブサイトには、</a:t>
            </a:r>
            <a:r>
              <a:rPr lang="en-US" altLang="ja-JP" dirty="0" smtClean="0"/>
              <a:t>RE100</a:t>
            </a:r>
            <a:r>
              <a:rPr lang="ja-JP" altLang="en-US" dirty="0" smtClean="0"/>
              <a:t>参加規定など各種資料が掲載されている</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92484169"/>
              </p:ext>
            </p:extLst>
          </p:nvPr>
        </p:nvGraphicFramePr>
        <p:xfrm>
          <a:off x="485906" y="1959131"/>
          <a:ext cx="9720000" cy="5059680"/>
        </p:xfrm>
        <a:graphic>
          <a:graphicData uri="http://schemas.openxmlformats.org/drawingml/2006/table">
            <a:tbl>
              <a:tblPr firstRow="1" bandRow="1"/>
              <a:tblGrid>
                <a:gridCol w="2880000"/>
                <a:gridCol w="4320000"/>
                <a:gridCol w="2520000"/>
              </a:tblGrid>
              <a:tr h="233206">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smtClean="0">
                          <a:solidFill>
                            <a:sysClr val="windowText" lastClr="000000"/>
                          </a:solidFill>
                          <a:latin typeface="+mn-ea"/>
                          <a:ea typeface="+mn-ea"/>
                        </a:rPr>
                        <a:t>資料名</a:t>
                      </a:r>
                      <a:endParaRPr kumimoji="1" lang="ja-JP" altLang="en-US" sz="2000"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smtClean="0">
                          <a:solidFill>
                            <a:sysClr val="windowText" lastClr="000000"/>
                          </a:solidFill>
                          <a:latin typeface="+mn-ea"/>
                          <a:ea typeface="+mn-ea"/>
                        </a:rPr>
                        <a:t>概要</a:t>
                      </a:r>
                      <a:endParaRPr kumimoji="1" lang="ja-JP" altLang="en-US" sz="2000"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smtClean="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2823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RE100 Joining Criteria</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0" u="sng" dirty="0" smtClean="0">
                          <a:latin typeface="+mn-ea"/>
                          <a:ea typeface="+mn-ea"/>
                        </a:rPr>
                        <a:t>・</a:t>
                      </a:r>
                      <a:r>
                        <a:rPr kumimoji="1" lang="en-US" altLang="ja-JP" sz="1600" b="0" u="sng" dirty="0" smtClean="0">
                          <a:latin typeface="+mn-ea"/>
                          <a:ea typeface="+mn-ea"/>
                        </a:rPr>
                        <a:t>RE100</a:t>
                      </a:r>
                      <a:r>
                        <a:rPr kumimoji="1" lang="ja-JP" altLang="en-US" sz="1600" b="0" u="sng" dirty="0" smtClean="0">
                          <a:latin typeface="+mn-ea"/>
                          <a:ea typeface="+mn-ea"/>
                        </a:rPr>
                        <a:t>参加規定</a:t>
                      </a:r>
                    </a:p>
                    <a:p>
                      <a:pPr marL="0" indent="0">
                        <a:spcBef>
                          <a:spcPts val="0"/>
                        </a:spcBef>
                        <a:buFont typeface="Arial" panose="020B0604020202020204" pitchFamily="34" charset="0"/>
                        <a:buNone/>
                      </a:pPr>
                      <a:r>
                        <a:rPr kumimoji="1" lang="en-US" altLang="ja-JP" sz="1600" dirty="0" smtClean="0">
                          <a:latin typeface="+mn-ea"/>
                          <a:ea typeface="+mn-ea"/>
                        </a:rPr>
                        <a:t>RE100</a:t>
                      </a:r>
                      <a:r>
                        <a:rPr kumimoji="1" lang="ja-JP" altLang="en-US" sz="1600" dirty="0" smtClean="0">
                          <a:latin typeface="+mn-ea"/>
                          <a:ea typeface="+mn-ea"/>
                        </a:rPr>
                        <a:t>の参加要件を整理したもの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https://www.there100.org/sites/re100/files/2020-11/RE100%20Joining%20Criteria.pdf</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512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RE100 Technical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smtClean="0">
                          <a:latin typeface="+mn-ea"/>
                          <a:ea typeface="+mn-ea"/>
                        </a:rPr>
                        <a:t>・</a:t>
                      </a:r>
                      <a:r>
                        <a:rPr kumimoji="1" lang="en-US" altLang="ja-JP" sz="1600" u="sng" dirty="0" smtClean="0">
                          <a:latin typeface="+mn-ea"/>
                          <a:ea typeface="+mn-ea"/>
                        </a:rPr>
                        <a:t>RE100</a:t>
                      </a:r>
                      <a:r>
                        <a:rPr kumimoji="1" lang="ja-JP" altLang="en-US" sz="1600" u="sng" dirty="0" smtClean="0">
                          <a:latin typeface="+mn-ea"/>
                          <a:ea typeface="+mn-ea"/>
                        </a:rPr>
                        <a:t>技術規定</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smtClean="0">
                          <a:latin typeface="+mn-ea"/>
                          <a:ea typeface="+mn-ea"/>
                        </a:rPr>
                        <a:t>RE100</a:t>
                      </a:r>
                      <a:r>
                        <a:rPr kumimoji="1" lang="ja-JP" altLang="en-US" sz="1600" dirty="0" smtClean="0">
                          <a:latin typeface="+mn-ea"/>
                          <a:ea typeface="+mn-ea"/>
                        </a:rPr>
                        <a:t>で認められる再エネ電力調達手法を整理したもの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dirty="0" smtClean="0">
                          <a:latin typeface="+mn-ea"/>
                          <a:ea typeface="+mn-ea"/>
                        </a:rPr>
                        <a:t>https://www.there100.org/sites/re100/files/2021-04/RE100%20Technical%20Criteria%20_March%202021.pdf</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0618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Market boundary Criteria</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・市場バウンダリ規定</a:t>
                      </a:r>
                    </a:p>
                    <a:p>
                      <a:pPr marL="0" indent="0">
                        <a:spcBef>
                          <a:spcPts val="0"/>
                        </a:spcBef>
                        <a:buFont typeface="Arial" panose="020B0604020202020204" pitchFamily="34" charset="0"/>
                        <a:buNone/>
                      </a:pPr>
                      <a:r>
                        <a:rPr kumimoji="1" lang="ja-JP" altLang="en-US" sz="1600" dirty="0" smtClean="0">
                          <a:latin typeface="+mn-ea"/>
                          <a:ea typeface="+mn-ea"/>
                        </a:rPr>
                        <a:t>再エネ電力調達市場の地理的範囲を整理したもの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https://www.there100.org/sites/re100/files/2020-10/Note%20on%20Market%20Boundaries.pdf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3148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Materiality Threshold</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・重要性の閾値</a:t>
                      </a:r>
                    </a:p>
                    <a:p>
                      <a:pPr marL="0" indent="0">
                        <a:spcBef>
                          <a:spcPts val="0"/>
                        </a:spcBef>
                        <a:buFont typeface="Arial" panose="020B0604020202020204" pitchFamily="34" charset="0"/>
                        <a:buNone/>
                      </a:pPr>
                      <a:r>
                        <a:rPr kumimoji="1" lang="en-US" altLang="ja-JP" sz="1600" dirty="0" smtClean="0">
                          <a:latin typeface="+mn-ea"/>
                          <a:ea typeface="+mn-ea"/>
                        </a:rPr>
                        <a:t>RE100</a:t>
                      </a:r>
                      <a:r>
                        <a:rPr kumimoji="1" lang="ja-JP" altLang="en-US" sz="1600" dirty="0" smtClean="0">
                          <a:latin typeface="+mn-ea"/>
                          <a:ea typeface="+mn-ea"/>
                        </a:rPr>
                        <a:t>目標の対象となる活動の閾値を整理したもの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https://www.there100.org/sites/re100/files/2020-10/Materiality%20Threshold_December%202019.pdf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257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Credible claims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・信頼性のある主張</a:t>
                      </a:r>
                    </a:p>
                    <a:p>
                      <a:pPr marL="0" indent="0">
                        <a:spcBef>
                          <a:spcPts val="0"/>
                        </a:spcBef>
                        <a:buFont typeface="Arial" panose="020B0604020202020204" pitchFamily="34" charset="0"/>
                        <a:buNone/>
                      </a:pPr>
                      <a:r>
                        <a:rPr kumimoji="1" lang="ja-JP" altLang="en-US" sz="1600" dirty="0" smtClean="0">
                          <a:latin typeface="+mn-ea"/>
                          <a:ea typeface="+mn-ea"/>
                        </a:rPr>
                        <a:t>再エネ電力の使用を主張する際に必要な根拠を</a:t>
                      </a:r>
                      <a:br>
                        <a:rPr kumimoji="1" lang="ja-JP" altLang="en-US" sz="1600" dirty="0" smtClean="0">
                          <a:latin typeface="+mn-ea"/>
                          <a:ea typeface="+mn-ea"/>
                        </a:rPr>
                      </a:br>
                      <a:r>
                        <a:rPr kumimoji="1" lang="ja-JP" altLang="en-US" sz="1600" dirty="0" smtClean="0">
                          <a:latin typeface="+mn-ea"/>
                          <a:ea typeface="+mn-ea"/>
                        </a:rPr>
                        <a:t>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https://www.there100.org/sites/re100/files/2021-02/RE100%20Making%20Credible%20Claims.pdf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13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smtClean="0">
                          <a:latin typeface="+mn-ea"/>
                          <a:ea typeface="+mn-ea"/>
                        </a:rPr>
                        <a:t>Making transparent RE100 claims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smtClean="0">
                          <a:latin typeface="+mn-ea"/>
                          <a:ea typeface="+mn-ea"/>
                        </a:rPr>
                        <a:t>・透明性のある</a:t>
                      </a:r>
                      <a:r>
                        <a:rPr kumimoji="1" lang="en-US" altLang="ja-JP" sz="1600" u="sng" dirty="0" smtClean="0">
                          <a:latin typeface="+mn-ea"/>
                          <a:ea typeface="+mn-ea"/>
                        </a:rPr>
                        <a:t>RE100</a:t>
                      </a:r>
                      <a:r>
                        <a:rPr kumimoji="1" lang="ja-JP" altLang="en-US" sz="1600" u="sng" dirty="0" smtClean="0">
                          <a:latin typeface="+mn-ea"/>
                          <a:ea typeface="+mn-ea"/>
                        </a:rPr>
                        <a:t>の主張</a:t>
                      </a:r>
                      <a:endParaRPr kumimoji="1" lang="en-US" altLang="ja-JP" sz="1600" u="sng"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smtClean="0">
                          <a:latin typeface="+mn-ea"/>
                          <a:ea typeface="+mn-ea"/>
                        </a:rPr>
                        <a:t>RE100</a:t>
                      </a:r>
                      <a:r>
                        <a:rPr kumimoji="1" lang="ja-JP" altLang="en-US" sz="1600" u="none" dirty="0" smtClean="0">
                          <a:latin typeface="+mn-ea"/>
                          <a:ea typeface="+mn-ea"/>
                        </a:rPr>
                        <a:t>目標の進捗報告の方法を整理したもの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u="none" dirty="0" smtClean="0">
                          <a:latin typeface="+mn-ea"/>
                          <a:ea typeface="+mn-ea"/>
                        </a:rPr>
                        <a:t>https://www.there100.org/sites/re100/files/2020-10/Making%20transparent%20RE100%20claims.pdf</a:t>
                      </a:r>
                      <a:endParaRPr kumimoji="1" lang="ja-JP" altLang="en-US" sz="1050" u="none"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3618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環境省も</a:t>
            </a:r>
            <a:r>
              <a:rPr lang="en-US" altLang="ja-JP" dirty="0" smtClean="0"/>
              <a:t>RE100</a:t>
            </a:r>
            <a:r>
              <a:rPr lang="ja-JP" altLang="en-US" dirty="0" smtClean="0"/>
              <a:t>に参加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smtClean="0"/>
              <a:t>2018</a:t>
            </a:r>
            <a:r>
              <a:rPr lang="ja-JP" altLang="en-US" dirty="0" smtClean="0"/>
              <a:t>年</a:t>
            </a:r>
            <a:r>
              <a:rPr lang="en-US" altLang="ja-JP" dirty="0" smtClean="0"/>
              <a:t>6</a:t>
            </a:r>
            <a:r>
              <a:rPr lang="ja-JP" altLang="en-US" dirty="0" smtClean="0"/>
              <a:t>月</a:t>
            </a:r>
            <a:r>
              <a:rPr lang="en-US" altLang="ja-JP" dirty="0" smtClean="0"/>
              <a:t>15</a:t>
            </a:r>
            <a:r>
              <a:rPr lang="ja-JP" altLang="en-US" dirty="0" smtClean="0"/>
              <a:t>日、環境省は公的機関としては世界で初めて</a:t>
            </a:r>
            <a:r>
              <a:rPr lang="en-US" altLang="ja-JP" dirty="0" smtClean="0"/>
              <a:t>RE100</a:t>
            </a:r>
            <a:r>
              <a:rPr lang="ja-JP" altLang="en-US" dirty="0" smtClean="0"/>
              <a:t>へ参加することを表明</a:t>
            </a:r>
            <a:endParaRPr lang="en-US" altLang="ja-JP" dirty="0" smtClean="0"/>
          </a:p>
          <a:p>
            <a:r>
              <a:rPr lang="ja-JP" altLang="en-US" dirty="0" smtClean="0"/>
              <a:t>同日、中川元環境</a:t>
            </a:r>
            <a:r>
              <a:rPr lang="ja-JP" altLang="en-US" dirty="0"/>
              <a:t>大臣</a:t>
            </a:r>
            <a:r>
              <a:rPr lang="ja-JP" altLang="en-US" dirty="0" smtClean="0"/>
              <a:t>は</a:t>
            </a:r>
            <a:r>
              <a:rPr lang="en-US" altLang="ja-JP" dirty="0" smtClean="0"/>
              <a:t>RE100</a:t>
            </a:r>
            <a:r>
              <a:rPr lang="ja-JP" altLang="en-US" dirty="0" smtClean="0"/>
              <a:t>アンバサダー（</a:t>
            </a:r>
            <a:r>
              <a:rPr lang="en-US" altLang="ja-JP" dirty="0" smtClean="0"/>
              <a:t>RE100</a:t>
            </a:r>
            <a:r>
              <a:rPr lang="ja-JP" altLang="en-US" dirty="0" smtClean="0"/>
              <a:t>を広める役割を持つ大使）に就任</a:t>
            </a:r>
            <a:endParaRPr lang="en-US" altLang="ja-JP" dirty="0" smtClean="0"/>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01524" y="2467855"/>
            <a:ext cx="5180604" cy="4356025"/>
          </a:xfrm>
          <a:prstGeom prst="rect">
            <a:avLst/>
          </a:prstGeom>
        </p:spPr>
      </p:pic>
      <p:sp>
        <p:nvSpPr>
          <p:cNvPr id="8" name="テキスト ボックス 7"/>
          <p:cNvSpPr txBox="1"/>
          <p:nvPr/>
        </p:nvSpPr>
        <p:spPr>
          <a:xfrm>
            <a:off x="7864169" y="5661211"/>
            <a:ext cx="2540934" cy="1169551"/>
          </a:xfrm>
          <a:prstGeom prst="rect">
            <a:avLst/>
          </a:prstGeom>
          <a:noFill/>
        </p:spPr>
        <p:txBody>
          <a:bodyPr wrap="square" rtlCol="0">
            <a:spAutoFit/>
          </a:bodyPr>
          <a:lstStyle/>
          <a:p>
            <a:r>
              <a:rPr lang="en-US" altLang="ja-JP" sz="1400" dirty="0" smtClean="0">
                <a:latin typeface="+mn-ea"/>
                <a:ea typeface="+mn-ea"/>
              </a:rPr>
              <a:t>[</a:t>
            </a:r>
            <a:r>
              <a:rPr lang="ja-JP" altLang="en-US" sz="1400" dirty="0" smtClean="0">
                <a:latin typeface="+mn-ea"/>
                <a:ea typeface="+mn-ea"/>
              </a:rPr>
              <a:t>写真</a:t>
            </a:r>
            <a:r>
              <a:rPr lang="en-US" altLang="ja-JP" sz="1400" dirty="0" smtClean="0">
                <a:latin typeface="+mn-ea"/>
                <a:ea typeface="+mn-ea"/>
              </a:rPr>
              <a:t>]</a:t>
            </a:r>
          </a:p>
          <a:p>
            <a:r>
              <a:rPr lang="ja-JP" altLang="en-US" sz="1400" dirty="0" smtClean="0">
                <a:latin typeface="+mn-ea"/>
                <a:ea typeface="+mn-ea"/>
              </a:rPr>
              <a:t>中川元環境大臣（左）と</a:t>
            </a:r>
            <a:r>
              <a:rPr lang="en-US" altLang="ja-JP" sz="1400" dirty="0" smtClean="0">
                <a:latin typeface="+mn-ea"/>
                <a:ea typeface="+mn-ea"/>
              </a:rPr>
              <a:t>RE100</a:t>
            </a:r>
            <a:r>
              <a:rPr lang="ja-JP" altLang="en-US" sz="1400" dirty="0" smtClean="0">
                <a:latin typeface="+mn-ea"/>
                <a:ea typeface="+mn-ea"/>
              </a:rPr>
              <a:t>代表</a:t>
            </a:r>
            <a:r>
              <a:rPr lang="en-US" altLang="ja-JP" sz="1400" dirty="0" smtClean="0">
                <a:latin typeface="+mn-ea"/>
                <a:ea typeface="+mn-ea"/>
              </a:rPr>
              <a:t>Sam</a:t>
            </a:r>
            <a:r>
              <a:rPr lang="ja-JP" altLang="en-US" sz="1400" dirty="0" smtClean="0">
                <a:latin typeface="+mn-ea"/>
                <a:ea typeface="+mn-ea"/>
              </a:rPr>
              <a:t> </a:t>
            </a:r>
            <a:r>
              <a:rPr lang="en-US" altLang="ja-JP" sz="1400" dirty="0" err="1" smtClean="0">
                <a:latin typeface="+mn-ea"/>
                <a:ea typeface="+mn-ea"/>
              </a:rPr>
              <a:t>Kimmins</a:t>
            </a:r>
            <a:r>
              <a:rPr lang="ja-JP" altLang="en-US" sz="1400" dirty="0" smtClean="0">
                <a:latin typeface="+mn-ea"/>
                <a:ea typeface="+mn-ea"/>
              </a:rPr>
              <a:t>氏（右）</a:t>
            </a:r>
            <a:endParaRPr lang="en-US" altLang="ja-JP" sz="1400" dirty="0">
              <a:latin typeface="+mn-ea"/>
              <a:ea typeface="+mn-ea"/>
            </a:endParaRPr>
          </a:p>
          <a:p>
            <a:r>
              <a:rPr kumimoji="1" lang="ja-JP" altLang="en-US" sz="1400" dirty="0" smtClean="0">
                <a:latin typeface="+mn-ea"/>
                <a:ea typeface="+mn-ea"/>
              </a:rPr>
              <a:t>環境省</a:t>
            </a:r>
            <a:r>
              <a:rPr kumimoji="1" lang="en-US" altLang="ja-JP" sz="1400" dirty="0" smtClean="0">
                <a:latin typeface="+mn-ea"/>
                <a:ea typeface="+mn-ea"/>
              </a:rPr>
              <a:t>Twitter</a:t>
            </a:r>
            <a:r>
              <a:rPr kumimoji="1" lang="ja-JP" altLang="en-US" sz="1400" dirty="0" smtClean="0">
                <a:latin typeface="+mn-ea"/>
                <a:ea typeface="+mn-ea"/>
              </a:rPr>
              <a:t>より</a:t>
            </a:r>
            <a:endParaRPr kumimoji="1" lang="en-US" altLang="ja-JP" sz="1400" dirty="0" smtClean="0">
              <a:latin typeface="+mn-ea"/>
              <a:ea typeface="+mn-ea"/>
            </a:endParaRPr>
          </a:p>
        </p:txBody>
      </p:sp>
      <p:sp>
        <p:nvSpPr>
          <p:cNvPr id="9" name="テキスト ボックス 11"/>
          <p:cNvSpPr txBox="1">
            <a:spLocks noChangeArrowheads="1"/>
          </p:cNvSpPr>
          <p:nvPr/>
        </p:nvSpPr>
        <p:spPr bwMode="auto">
          <a:xfrm>
            <a:off x="593724" y="7101197"/>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環境省</a:t>
            </a:r>
            <a:r>
              <a:rPr lang="ja-JP" altLang="en-US" sz="1000" dirty="0" smtClean="0">
                <a:solidFill>
                  <a:srgbClr val="000000"/>
                </a:solidFill>
                <a:latin typeface="Meiryo UI" pitchFamily="50" charset="-128"/>
                <a:ea typeface="Meiryo UI" pitchFamily="50" charset="-128"/>
                <a:cs typeface="Meiryo UI" pitchFamily="50" charset="-128"/>
              </a:rPr>
              <a:t>　</a:t>
            </a:r>
            <a:r>
              <a:rPr lang="zh-TW" altLang="en-US" sz="1000" dirty="0">
                <a:solidFill>
                  <a:srgbClr val="000000"/>
                </a:solidFill>
                <a:latin typeface="Meiryo UI" pitchFamily="50" charset="-128"/>
                <a:ea typeface="Meiryo UI" pitchFamily="50" charset="-128"/>
                <a:cs typeface="Meiryo UI" pitchFamily="50" charset="-128"/>
              </a:rPr>
              <a:t>中川大臣記者会見録（平成</a:t>
            </a:r>
            <a:r>
              <a:rPr lang="en-US" altLang="zh-TW" sz="1000" dirty="0">
                <a:solidFill>
                  <a:srgbClr val="000000"/>
                </a:solidFill>
                <a:latin typeface="Meiryo UI" pitchFamily="50" charset="-128"/>
                <a:ea typeface="Meiryo UI" pitchFamily="50" charset="-128"/>
                <a:cs typeface="Meiryo UI" pitchFamily="50" charset="-128"/>
              </a:rPr>
              <a:t>30</a:t>
            </a:r>
            <a:r>
              <a:rPr lang="zh-TW" altLang="en-US" sz="1000" dirty="0">
                <a:solidFill>
                  <a:srgbClr val="000000"/>
                </a:solidFill>
                <a:latin typeface="Meiryo UI" pitchFamily="50" charset="-128"/>
                <a:ea typeface="Meiryo UI" pitchFamily="50" charset="-128"/>
                <a:cs typeface="Meiryo UI" pitchFamily="50" charset="-128"/>
              </a:rPr>
              <a:t>年６月</a:t>
            </a:r>
            <a:r>
              <a:rPr lang="en-US" altLang="zh-TW" sz="1000" dirty="0">
                <a:solidFill>
                  <a:srgbClr val="000000"/>
                </a:solidFill>
                <a:latin typeface="Meiryo UI" pitchFamily="50" charset="-128"/>
                <a:ea typeface="Meiryo UI" pitchFamily="50" charset="-128"/>
                <a:cs typeface="Meiryo UI" pitchFamily="50" charset="-128"/>
              </a:rPr>
              <a:t>19</a:t>
            </a:r>
            <a:r>
              <a:rPr lang="zh-TW" altLang="en-US" sz="1000" dirty="0">
                <a:solidFill>
                  <a:srgbClr val="000000"/>
                </a:solidFill>
                <a:latin typeface="Meiryo UI" pitchFamily="50" charset="-128"/>
                <a:ea typeface="Meiryo UI" pitchFamily="50" charset="-128"/>
                <a:cs typeface="Meiryo UI" pitchFamily="50" charset="-128"/>
              </a:rPr>
              <a:t>日（火）９</a:t>
            </a:r>
            <a:r>
              <a:rPr lang="en-US" altLang="zh-TW" sz="1000" dirty="0">
                <a:solidFill>
                  <a:srgbClr val="000000"/>
                </a:solidFill>
                <a:latin typeface="Meiryo UI" pitchFamily="50" charset="-128"/>
                <a:ea typeface="Meiryo UI" pitchFamily="50" charset="-128"/>
                <a:cs typeface="Meiryo UI" pitchFamily="50" charset="-128"/>
              </a:rPr>
              <a:t>:01</a:t>
            </a:r>
            <a:r>
              <a:rPr lang="zh-TW" altLang="en-US" sz="1000" dirty="0">
                <a:solidFill>
                  <a:srgbClr val="000000"/>
                </a:solidFill>
                <a:latin typeface="Meiryo UI" pitchFamily="50" charset="-128"/>
                <a:ea typeface="Meiryo UI" pitchFamily="50" charset="-128"/>
                <a:cs typeface="Meiryo UI" pitchFamily="50" charset="-128"/>
              </a:rPr>
              <a:t>～９</a:t>
            </a:r>
            <a:r>
              <a:rPr lang="en-US" altLang="zh-TW" sz="1000" dirty="0">
                <a:solidFill>
                  <a:srgbClr val="000000"/>
                </a:solidFill>
                <a:latin typeface="Meiryo UI" pitchFamily="50" charset="-128"/>
                <a:ea typeface="Meiryo UI" pitchFamily="50" charset="-128"/>
                <a:cs typeface="Meiryo UI" pitchFamily="50" charset="-128"/>
              </a:rPr>
              <a:t>:27 </a:t>
            </a:r>
            <a:r>
              <a:rPr lang="zh-TW" altLang="en-US" sz="1000" dirty="0">
                <a:solidFill>
                  <a:srgbClr val="000000"/>
                </a:solidFill>
                <a:latin typeface="Meiryo UI" pitchFamily="50" charset="-128"/>
                <a:ea typeface="Meiryo UI" pitchFamily="50" charset="-128"/>
                <a:cs typeface="Meiryo UI" pitchFamily="50" charset="-128"/>
              </a:rPr>
              <a:t>於：環境省第１会議室）</a:t>
            </a:r>
            <a:endParaRPr lang="en-US" altLang="ja-JP" sz="1000" dirty="0" smtClean="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https://www.env.go.jp/annai/kaiken/h30/0619.html</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より作成</a:t>
            </a:r>
            <a:endParaRPr lang="ja-JP" altLang="en-US" sz="10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1270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参考資料</a:t>
            </a:r>
            <a:endParaRPr kumimoji="1" lang="ja-JP" altLang="en-US" dirty="0"/>
          </a:p>
        </p:txBody>
      </p:sp>
      <p:sp>
        <p:nvSpPr>
          <p:cNvPr id="16" name="コンテンツ プレースホルダー 2"/>
          <p:cNvSpPr txBox="1">
            <a:spLocks/>
          </p:cNvSpPr>
          <p:nvPr/>
        </p:nvSpPr>
        <p:spPr>
          <a:xfrm>
            <a:off x="671805" y="1816532"/>
            <a:ext cx="928223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Bef>
                <a:spcPts val="600"/>
              </a:spcBef>
              <a:spcAft>
                <a:spcPts val="0"/>
              </a:spcAft>
            </a:pPr>
            <a:r>
              <a:rPr lang="ja-JP" altLang="en-US" dirty="0" smtClean="0">
                <a:latin typeface="Meiryo UI" panose="020B0604030504040204" pitchFamily="50" charset="-128"/>
                <a:ea typeface="Meiryo UI" panose="020B0604030504040204" pitchFamily="50" charset="-128"/>
              </a:rPr>
              <a:t>環境省</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グリーン・バリューチェーンプラットフォーム」</a:t>
            </a:r>
            <a:endParaRPr lang="en-US" altLang="ja-JP" dirty="0" smtClean="0">
              <a:latin typeface="Meiryo UI" panose="020B0604030504040204" pitchFamily="50" charset="-128"/>
              <a:ea typeface="Meiryo UI" panose="020B0604030504040204" pitchFamily="50" charset="-128"/>
            </a:endParaRPr>
          </a:p>
          <a:p>
            <a:pPr lvl="1" fontAlgn="auto">
              <a:spcBef>
                <a:spcPts val="600"/>
              </a:spcBef>
              <a:spcAft>
                <a:spcPts val="0"/>
              </a:spcAft>
            </a:pPr>
            <a:r>
              <a:rPr lang="en-US" altLang="ja-JP" dirty="0" smtClean="0">
                <a:latin typeface="Meiryo UI" panose="020B0604030504040204" pitchFamily="50" charset="-128"/>
                <a:ea typeface="Meiryo UI" panose="020B0604030504040204" pitchFamily="50" charset="-128"/>
              </a:rPr>
              <a:t>https://www.env.go.jp/earth/ondanka/supply_chain/gvc/</a:t>
            </a:r>
          </a:p>
          <a:p>
            <a:pPr fontAlgn="auto">
              <a:spcBef>
                <a:spcPts val="600"/>
              </a:spcBef>
              <a:spcAft>
                <a:spcPts val="0"/>
              </a:spcAft>
            </a:pPr>
            <a:r>
              <a:rPr lang="en-US" altLang="ja-JP" dirty="0" smtClean="0">
                <a:latin typeface="Meiryo UI" panose="020B0604030504040204" pitchFamily="50" charset="-128"/>
                <a:ea typeface="Meiryo UI" panose="020B0604030504040204" pitchFamily="50" charset="-128"/>
              </a:rPr>
              <a:t>RE100</a:t>
            </a:r>
            <a:r>
              <a:rPr lang="ja-JP" altLang="en-US" dirty="0" smtClean="0">
                <a:latin typeface="Meiryo UI" panose="020B0604030504040204" pitchFamily="50" charset="-128"/>
                <a:ea typeface="Meiryo UI" panose="020B0604030504040204" pitchFamily="50" charset="-128"/>
              </a:rPr>
              <a:t>事務局ウェブサイト</a:t>
            </a:r>
            <a:endParaRPr lang="en-US" altLang="ja-JP" dirty="0" smtClean="0">
              <a:latin typeface="Meiryo UI" panose="020B0604030504040204" pitchFamily="50" charset="-128"/>
              <a:ea typeface="Meiryo UI" panose="020B0604030504040204" pitchFamily="50" charset="-128"/>
            </a:endParaRPr>
          </a:p>
          <a:p>
            <a:pPr lvl="1" fontAlgn="auto">
              <a:spcBef>
                <a:spcPts val="600"/>
              </a:spcBef>
              <a:spcAft>
                <a:spcPts val="0"/>
              </a:spcAft>
            </a:pPr>
            <a:r>
              <a:rPr lang="en-US" altLang="ja-JP" dirty="0" smtClean="0">
                <a:latin typeface="Meiryo UI" panose="020B0604030504040204" pitchFamily="50" charset="-128"/>
                <a:ea typeface="Meiryo UI" panose="020B0604030504040204" pitchFamily="50" charset="-128"/>
              </a:rPr>
              <a:t>http</a:t>
            </a:r>
            <a:r>
              <a:rPr lang="en-US" altLang="ja-JP" dirty="0">
                <a:latin typeface="Meiryo UI" panose="020B0604030504040204" pitchFamily="50" charset="-128"/>
                <a:ea typeface="Meiryo UI" panose="020B0604030504040204" pitchFamily="50" charset="-128"/>
              </a:rPr>
              <a:t>://there100.org</a:t>
            </a:r>
            <a:r>
              <a:rPr lang="en-US" altLang="ja-JP" dirty="0" smtClean="0">
                <a:latin typeface="Meiryo UI" panose="020B0604030504040204" pitchFamily="50" charset="-128"/>
                <a:ea typeface="Meiryo UI" panose="020B0604030504040204" pitchFamily="50" charset="-128"/>
              </a:rPr>
              <a:t>/</a:t>
            </a:r>
          </a:p>
          <a:p>
            <a:pPr fontAlgn="auto">
              <a:spcBef>
                <a:spcPts val="600"/>
              </a:spcBef>
              <a:spcAft>
                <a:spcPts val="0"/>
              </a:spcAft>
            </a:pPr>
            <a:r>
              <a:rPr lang="en-US" altLang="ja-JP" dirty="0" smtClean="0">
                <a:latin typeface="Meiryo UI" panose="020B0604030504040204" pitchFamily="50" charset="-128"/>
                <a:ea typeface="Meiryo UI" panose="020B0604030504040204" pitchFamily="50" charset="-128"/>
              </a:rPr>
              <a:t>JCLP</a:t>
            </a:r>
            <a:r>
              <a:rPr lang="ja-JP" altLang="en-US" dirty="0" smtClean="0">
                <a:latin typeface="Meiryo UI" panose="020B0604030504040204" pitchFamily="50" charset="-128"/>
                <a:ea typeface="Meiryo UI" panose="020B0604030504040204" pitchFamily="50" charset="-128"/>
              </a:rPr>
              <a:t>事務局ウェブサイト</a:t>
            </a:r>
          </a:p>
          <a:p>
            <a:pPr lvl="1" fontAlgn="auto">
              <a:spcBef>
                <a:spcPts val="600"/>
              </a:spcBef>
              <a:spcAft>
                <a:spcPts val="0"/>
              </a:spcAft>
            </a:pPr>
            <a:r>
              <a:rPr lang="en-US" altLang="ja-JP" dirty="0" smtClean="0">
                <a:latin typeface="Meiryo UI" panose="020B0604030504040204" pitchFamily="50" charset="-128"/>
                <a:ea typeface="Meiryo UI" panose="020B0604030504040204" pitchFamily="50" charset="-128"/>
              </a:rPr>
              <a:t>https</a:t>
            </a:r>
            <a:r>
              <a:rPr lang="en-US" altLang="ja-JP" dirty="0">
                <a:latin typeface="Meiryo UI" panose="020B0604030504040204" pitchFamily="50" charset="-128"/>
                <a:ea typeface="Meiryo UI" panose="020B0604030504040204" pitchFamily="50" charset="-128"/>
              </a:rPr>
              <a:t>://japan-clp.jp</a:t>
            </a:r>
            <a:r>
              <a:rPr lang="en-US" altLang="ja-JP"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lvl="0">
              <a:spcBef>
                <a:spcPts val="600"/>
              </a:spcBef>
            </a:pPr>
            <a:r>
              <a:rPr lang="ja-JP" altLang="en-US" dirty="0" smtClean="0">
                <a:latin typeface="Meiryo UI" panose="020B0604030504040204" pitchFamily="50" charset="-128"/>
                <a:ea typeface="Meiryo UI" panose="020B0604030504040204" pitchFamily="50" charset="-128"/>
              </a:rPr>
              <a:t>再エネ</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宣言</a:t>
            </a:r>
            <a:r>
              <a:rPr lang="en-US" altLang="ja-JP" dirty="0" smtClean="0">
                <a:latin typeface="Meiryo UI" panose="020B0604030504040204" pitchFamily="50" charset="-128"/>
                <a:ea typeface="Meiryo UI" panose="020B0604030504040204" pitchFamily="50" charset="-128"/>
              </a:rPr>
              <a:t>RE Action</a:t>
            </a:r>
            <a:r>
              <a:rPr lang="ja-JP" altLang="en-US" dirty="0" smtClean="0">
                <a:latin typeface="Meiryo UI" panose="020B0604030504040204" pitchFamily="50" charset="-128"/>
                <a:ea typeface="Meiryo UI" panose="020B0604030504040204" pitchFamily="50" charset="-128"/>
              </a:rPr>
              <a:t>事務局</a:t>
            </a:r>
            <a:r>
              <a:rPr lang="ja-JP" altLang="en-US" dirty="0">
                <a:latin typeface="Meiryo UI" panose="020B0604030504040204" pitchFamily="50" charset="-128"/>
                <a:ea typeface="Meiryo UI" panose="020B0604030504040204" pitchFamily="50" charset="-128"/>
              </a:rPr>
              <a:t>ウェブサイト</a:t>
            </a:r>
            <a:endParaRPr lang="en-US" altLang="ja-JP" dirty="0">
              <a:latin typeface="Meiryo UI" panose="020B0604030504040204" pitchFamily="50" charset="-128"/>
              <a:ea typeface="Meiryo UI" panose="020B0604030504040204" pitchFamily="50" charset="-128"/>
            </a:endParaRPr>
          </a:p>
          <a:p>
            <a:pPr lvl="1">
              <a:spcBef>
                <a:spcPts val="600"/>
              </a:spcBef>
            </a:pPr>
            <a:r>
              <a:rPr lang="en-US" altLang="ja-JP" dirty="0">
                <a:latin typeface="Meiryo UI" panose="020B0604030504040204" pitchFamily="50" charset="-128"/>
                <a:ea typeface="Meiryo UI" panose="020B0604030504040204" pitchFamily="50" charset="-128"/>
              </a:rPr>
              <a:t>https://saiene.jp/</a:t>
            </a:r>
          </a:p>
        </p:txBody>
      </p:sp>
    </p:spTree>
    <p:extLst>
      <p:ext uri="{BB962C8B-B14F-4D97-AF65-F5344CB8AC3E}">
        <p14:creationId xmlns:p14="http://schemas.microsoft.com/office/powerpoint/2010/main" val="2919024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smtClean="0"/>
              <a:t>RE100</a:t>
            </a:r>
            <a:r>
              <a:rPr lang="ja-JP" altLang="en-US" dirty="0" smtClean="0"/>
              <a:t>に取り組むメリット</a:t>
            </a:r>
            <a:endParaRPr lang="ja-JP" altLang="en-US" dirty="0"/>
          </a:p>
        </p:txBody>
      </p:sp>
    </p:spTree>
    <p:extLst>
      <p:ext uri="{BB962C8B-B14F-4D97-AF65-F5344CB8AC3E}">
        <p14:creationId xmlns:p14="http://schemas.microsoft.com/office/powerpoint/2010/main" val="373138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RE100</a:t>
            </a:r>
            <a:r>
              <a:rPr lang="ja-JP" altLang="en-US" dirty="0" smtClean="0"/>
              <a:t>に取り組むメリット①</a:t>
            </a:r>
            <a:endParaRPr kumimoji="1" lang="ja-JP" altLang="en-US" dirty="0"/>
          </a:p>
        </p:txBody>
      </p:sp>
      <p:sp>
        <p:nvSpPr>
          <p:cNvPr id="10" name="タイトル 1"/>
          <p:cNvSpPr txBox="1">
            <a:spLocks/>
          </p:cNvSpPr>
          <p:nvPr/>
        </p:nvSpPr>
        <p:spPr bwMode="auto">
          <a:xfrm>
            <a:off x="202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温暖化</a:t>
            </a: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やエネルギーコストの上昇等、“化石燃料による発電＝リスク”という認識が世界的に高まって</a:t>
            </a:r>
            <a:r>
              <a:rPr kumimoji="1" lang="ja-JP" altLang="en-US" sz="36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いる</a:t>
            </a:r>
            <a:endParaRPr kumimoji="1" lang="en-US" altLang="ja-JP" sz="36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再エネ</a:t>
            </a: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電力への切替は化石燃料によるリスクを回避し、気候変動を防ぐ</a:t>
            </a:r>
          </a:p>
          <a:p>
            <a:pPr marL="358775" marR="0" lvl="0" indent="-3175"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1" name="下矢印 10"/>
          <p:cNvSpPr/>
          <p:nvPr/>
        </p:nvSpPr>
        <p:spPr bwMode="auto">
          <a:xfrm>
            <a:off x="4540852" y="3546904"/>
            <a:ext cx="972108" cy="846094"/>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「リスク認識」に関する企業の声</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smtClean="0"/>
              <a:t>RE100</a:t>
            </a:r>
            <a:r>
              <a:rPr kumimoji="1" lang="ja-JP" altLang="en-US" dirty="0" smtClean="0"/>
              <a:t>に取り組むメリット①</a:t>
            </a:r>
            <a:endParaRPr kumimoji="1" lang="ja-JP" altLang="en-US" dirty="0"/>
          </a:p>
        </p:txBody>
      </p:sp>
      <p:sp>
        <p:nvSpPr>
          <p:cNvPr id="5" name="コンテンツ プレースホルダー 4"/>
          <p:cNvSpPr>
            <a:spLocks noGrp="1"/>
          </p:cNvSpPr>
          <p:nvPr>
            <p:ph sz="quarter" idx="12"/>
          </p:nvPr>
        </p:nvSpPr>
        <p:spPr>
          <a:xfrm>
            <a:off x="161925" y="1110920"/>
            <a:ext cx="10367963" cy="634941"/>
          </a:xfrm>
        </p:spPr>
        <p:txBody>
          <a:bodyPr/>
          <a:lstStyle/>
          <a:p>
            <a:r>
              <a:rPr lang="ja-JP" altLang="en-US" dirty="0"/>
              <a:t>多数</a:t>
            </a:r>
            <a:r>
              <a:rPr lang="ja-JP" altLang="en-US" dirty="0" smtClean="0"/>
              <a:t>の企業が気候変動、またはそれを引き起こす化石燃料をリスクとして認識</a:t>
            </a:r>
            <a:endParaRPr lang="ja-JP" altLang="en-US" dirty="0"/>
          </a:p>
        </p:txBody>
      </p:sp>
      <p:grpSp>
        <p:nvGrpSpPr>
          <p:cNvPr id="21" name="グループ化 20"/>
          <p:cNvGrpSpPr/>
          <p:nvPr/>
        </p:nvGrpSpPr>
        <p:grpSpPr>
          <a:xfrm>
            <a:off x="388892" y="1923671"/>
            <a:ext cx="9619356" cy="2395428"/>
            <a:chOff x="86172" y="1220550"/>
            <a:chExt cx="9619356" cy="2395428"/>
          </a:xfrm>
        </p:grpSpPr>
        <p:sp>
          <p:nvSpPr>
            <p:cNvPr id="22" name="テキスト ボックス 21"/>
            <p:cNvSpPr txBox="1"/>
            <p:nvPr/>
          </p:nvSpPr>
          <p:spPr>
            <a:xfrm>
              <a:off x="200472" y="1800096"/>
              <a:ext cx="9505056" cy="1815882"/>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800" b="1" dirty="0" smtClean="0">
                  <a:latin typeface="+mn-lt"/>
                  <a:ea typeface="+mn-ea"/>
                </a:rPr>
                <a:t>自然素材の原料は</a:t>
              </a:r>
              <a:r>
                <a:rPr lang="ja-JP" altLang="en-US" sz="2800" b="1" dirty="0" smtClean="0">
                  <a:solidFill>
                    <a:srgbClr val="FF0000"/>
                  </a:solidFill>
                  <a:latin typeface="+mn-lt"/>
                  <a:ea typeface="+mn-ea"/>
                </a:rPr>
                <a:t>健全</a:t>
              </a:r>
              <a:r>
                <a:rPr lang="ja-JP" altLang="en-US" sz="2800" b="1" dirty="0">
                  <a:solidFill>
                    <a:srgbClr val="FF0000"/>
                  </a:solidFill>
                  <a:latin typeface="+mn-lt"/>
                  <a:ea typeface="+mn-ea"/>
                </a:rPr>
                <a:t>な自然環境に依存</a:t>
              </a:r>
              <a:r>
                <a:rPr lang="ja-JP" altLang="en-US" sz="2800" b="1" dirty="0">
                  <a:latin typeface="+mn-lt"/>
                  <a:ea typeface="+mn-ea"/>
                </a:rPr>
                <a:t>しており、気候変動は非常に深刻なリスクであると</a:t>
              </a:r>
              <a:r>
                <a:rPr lang="ja-JP" altLang="en-US" sz="2800" b="1" dirty="0" smtClean="0">
                  <a:latin typeface="+mn-lt"/>
                  <a:ea typeface="+mn-ea"/>
                </a:rPr>
                <a:t>認識。</a:t>
              </a:r>
              <a:endParaRPr lang="en-US" altLang="ja-JP" sz="2800" b="1" dirty="0" smtClean="0">
                <a:latin typeface="+mn-lt"/>
                <a:ea typeface="+mn-ea"/>
              </a:endParaRPr>
            </a:p>
            <a:p>
              <a:pPr marL="457200" indent="-457200">
                <a:buClr>
                  <a:schemeClr val="tx1"/>
                </a:buClr>
                <a:buFont typeface="Wingdings" panose="05000000000000000000" pitchFamily="2" charset="2"/>
                <a:buChar char="Ø"/>
              </a:pPr>
              <a:r>
                <a:rPr lang="ja-JP" altLang="en-US" sz="2800" b="1" dirty="0">
                  <a:solidFill>
                    <a:srgbClr val="FF0000"/>
                  </a:solidFill>
                  <a:latin typeface="+mn-lt"/>
                  <a:ea typeface="+mn-ea"/>
                </a:rPr>
                <a:t>炭素排出量の多い化石燃料エネルギーを助長</a:t>
              </a:r>
              <a:r>
                <a:rPr lang="ja-JP" altLang="en-US" sz="2800" b="1" dirty="0">
                  <a:latin typeface="+mn-lt"/>
                  <a:ea typeface="+mn-ea"/>
                </a:rPr>
                <a:t>させることは将来のビジネスリスクに</a:t>
              </a:r>
              <a:r>
                <a:rPr lang="ja-JP" altLang="en-US" sz="2800" b="1" dirty="0" smtClean="0">
                  <a:latin typeface="+mn-lt"/>
                  <a:ea typeface="+mn-ea"/>
                </a:rPr>
                <a:t>つながる。</a:t>
              </a:r>
              <a:endParaRPr lang="ja-JP" altLang="en-US" sz="2800" b="1" dirty="0">
                <a:latin typeface="+mn-lt"/>
                <a:ea typeface="+mn-ea"/>
              </a:endParaRPr>
            </a:p>
          </p:txBody>
        </p:sp>
        <p:sp>
          <p:nvSpPr>
            <p:cNvPr id="23" name="テキスト ボックス 22"/>
            <p:cNvSpPr txBox="1"/>
            <p:nvPr/>
          </p:nvSpPr>
          <p:spPr>
            <a:xfrm>
              <a:off x="86172" y="1220550"/>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dirty="0" smtClean="0">
                  <a:latin typeface="+mn-lt"/>
                  <a:ea typeface="+mn-ea"/>
                </a:rPr>
                <a:t>Carlsberg</a:t>
              </a:r>
              <a:r>
                <a:rPr kumimoji="1" lang="ja-JP" altLang="en-US" sz="2800" b="1" dirty="0" smtClean="0">
                  <a:latin typeface="+mn-lt"/>
                  <a:ea typeface="+mn-ea"/>
                </a:rPr>
                <a:t> </a:t>
              </a:r>
              <a:r>
                <a:rPr kumimoji="1" lang="en-US" altLang="ja-JP" sz="2800" b="1" dirty="0" smtClean="0">
                  <a:latin typeface="+mn-lt"/>
                  <a:ea typeface="+mn-ea"/>
                </a:rPr>
                <a:t>Group</a:t>
              </a:r>
              <a:endParaRPr kumimoji="1" lang="ja-JP" altLang="en-US" sz="2800" b="1" dirty="0" smtClean="0">
                <a:latin typeface="+mn-lt"/>
                <a:ea typeface="+mn-ea"/>
              </a:endParaRPr>
            </a:p>
          </p:txBody>
        </p:sp>
        <p:cxnSp>
          <p:nvCxnSpPr>
            <p:cNvPr id="24" name="直線コネクタ 23"/>
            <p:cNvCxnSpPr/>
            <p:nvPr/>
          </p:nvCxnSpPr>
          <p:spPr bwMode="auto">
            <a:xfrm>
              <a:off x="200472" y="1743770"/>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グループ化 24"/>
          <p:cNvGrpSpPr/>
          <p:nvPr/>
        </p:nvGrpSpPr>
        <p:grpSpPr>
          <a:xfrm>
            <a:off x="388892" y="4443951"/>
            <a:ext cx="9619356" cy="2395428"/>
            <a:chOff x="86172" y="2783101"/>
            <a:chExt cx="9619356" cy="2395428"/>
          </a:xfrm>
        </p:grpSpPr>
        <p:sp>
          <p:nvSpPr>
            <p:cNvPr id="26" name="テキスト ボックス 25"/>
            <p:cNvSpPr txBox="1"/>
            <p:nvPr/>
          </p:nvSpPr>
          <p:spPr>
            <a:xfrm>
              <a:off x="200472" y="3362647"/>
              <a:ext cx="9505056" cy="1815882"/>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2800" b="1" dirty="0" smtClean="0">
                  <a:latin typeface="+mn-lt"/>
                  <a:ea typeface="+mn-ea"/>
                </a:rPr>
                <a:t>気候変動は、</a:t>
              </a:r>
              <a:r>
                <a:rPr kumimoji="1" lang="ja-JP" altLang="en-US" sz="2800" b="1" dirty="0" smtClean="0">
                  <a:solidFill>
                    <a:srgbClr val="FF0000"/>
                  </a:solidFill>
                  <a:latin typeface="+mn-lt"/>
                  <a:ea typeface="+mn-ea"/>
                </a:rPr>
                <a:t>安全で高品質な原料の長期供給</a:t>
              </a:r>
              <a:r>
                <a:rPr kumimoji="1" lang="ja-JP" altLang="en-US" sz="2800" b="1" dirty="0" smtClean="0">
                  <a:latin typeface="+mn-lt"/>
                  <a:ea typeface="+mn-ea"/>
                </a:rPr>
                <a:t>にとって大きなリスクである。</a:t>
              </a:r>
              <a:endParaRPr kumimoji="1" lang="en-US" altLang="ja-JP" sz="2800" b="1" dirty="0" smtClean="0">
                <a:latin typeface="+mn-lt"/>
                <a:ea typeface="+mn-ea"/>
              </a:endParaRPr>
            </a:p>
            <a:p>
              <a:pPr marL="457200" indent="-457200">
                <a:buFont typeface="Wingdings" panose="05000000000000000000" pitchFamily="2" charset="2"/>
                <a:buChar char="Ø"/>
              </a:pPr>
              <a:r>
                <a:rPr lang="ja-JP" altLang="en-US" sz="2800" b="1" dirty="0" smtClean="0">
                  <a:latin typeface="+mn-lt"/>
                  <a:ea typeface="+mn-ea"/>
                </a:rPr>
                <a:t>再エネ電力への切替は</a:t>
              </a:r>
              <a:r>
                <a:rPr lang="ja-JP" altLang="en-US" sz="2800" b="1" dirty="0" smtClean="0">
                  <a:solidFill>
                    <a:srgbClr val="FF0000"/>
                  </a:solidFill>
                  <a:latin typeface="+mn-lt"/>
                  <a:ea typeface="+mn-ea"/>
                </a:rPr>
                <a:t>事業継続には不可欠</a:t>
              </a:r>
              <a:r>
                <a:rPr lang="ja-JP" altLang="en-US" sz="2800" b="1" dirty="0" smtClean="0">
                  <a:latin typeface="+mn-lt"/>
                  <a:ea typeface="+mn-ea"/>
                </a:rPr>
                <a:t>なもの。決して短期的な利益の話ではない。</a:t>
              </a:r>
              <a:endParaRPr kumimoji="1" lang="ja-JP" altLang="en-US" sz="2800" b="1" dirty="0" smtClean="0">
                <a:latin typeface="+mn-lt"/>
                <a:ea typeface="+mn-ea"/>
              </a:endParaRPr>
            </a:p>
          </p:txBody>
        </p:sp>
        <p:sp>
          <p:nvSpPr>
            <p:cNvPr id="27" name="テキスト ボックス 26"/>
            <p:cNvSpPr txBox="1"/>
            <p:nvPr/>
          </p:nvSpPr>
          <p:spPr>
            <a:xfrm>
              <a:off x="86172" y="278310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dirty="0">
                  <a:latin typeface="+mn-lt"/>
                  <a:ea typeface="+mn-ea"/>
                </a:rPr>
                <a:t>Nestlé</a:t>
              </a:r>
              <a:endParaRPr kumimoji="1" lang="ja-JP" altLang="en-US" sz="2800" b="1" dirty="0" smtClean="0">
                <a:latin typeface="+mn-lt"/>
                <a:ea typeface="+mn-ea"/>
              </a:endParaRPr>
            </a:p>
          </p:txBody>
        </p:sp>
        <p:cxnSp>
          <p:nvCxnSpPr>
            <p:cNvPr id="28" name="直線コネクタ 27"/>
            <p:cNvCxnSpPr/>
            <p:nvPr/>
          </p:nvCxnSpPr>
          <p:spPr bwMode="auto">
            <a:xfrm>
              <a:off x="158180" y="3275888"/>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テキスト ボックス 11"/>
          <p:cNvSpPr txBox="1">
            <a:spLocks noChangeArrowheads="1"/>
          </p:cNvSpPr>
          <p:nvPr/>
        </p:nvSpPr>
        <p:spPr bwMode="auto">
          <a:xfrm>
            <a:off x="522905" y="7039475"/>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smtClean="0">
                <a:solidFill>
                  <a:srgbClr val="000000"/>
                </a:solidFill>
                <a:latin typeface="+mn-ea"/>
                <a:ea typeface="+mn-ea"/>
                <a:cs typeface="Meiryo UI" pitchFamily="50" charset="-128"/>
              </a:rPr>
              <a:t>]Carlsberg Group: </a:t>
            </a:r>
            <a:r>
              <a:rPr lang="en-US" altLang="ja-JP" sz="1000" dirty="0">
                <a:solidFill>
                  <a:srgbClr val="000000"/>
                </a:solidFill>
                <a:latin typeface="+mn-ea"/>
                <a:ea typeface="+mn-ea"/>
                <a:cs typeface="Segoe UI" panose="020B0502040204020203" pitchFamily="34" charset="0"/>
              </a:rPr>
              <a:t>RE100</a:t>
            </a:r>
            <a:r>
              <a:rPr lang="ja-JP" altLang="en-US" sz="1000" dirty="0" smtClean="0">
                <a:solidFill>
                  <a:srgbClr val="000000"/>
                </a:solidFill>
                <a:latin typeface="+mn-ea"/>
                <a:ea typeface="+mn-ea"/>
                <a:cs typeface="Segoe UI" panose="020B0502040204020203" pitchFamily="34" charset="0"/>
              </a:rPr>
              <a:t>ホームページより作成（</a:t>
            </a:r>
            <a:r>
              <a:rPr lang="en-US" altLang="ja-JP" sz="1000" dirty="0">
                <a:solidFill>
                  <a:srgbClr val="000000"/>
                </a:solidFill>
                <a:latin typeface="+mn-ea"/>
                <a:ea typeface="+mn-ea"/>
                <a:cs typeface="Segoe UI" panose="020B0502040204020203" pitchFamily="34" charset="0"/>
              </a:rPr>
              <a:t> http://www.there100.org/carlsberg-group</a:t>
            </a:r>
            <a:r>
              <a:rPr lang="ja-JP" altLang="en-US" sz="1000" dirty="0" smtClean="0">
                <a:solidFill>
                  <a:srgbClr val="000000"/>
                </a:solidFill>
                <a:latin typeface="+mn-ea"/>
                <a:ea typeface="+mn-ea"/>
                <a:cs typeface="Segoe UI" panose="020B0502040204020203" pitchFamily="34" charset="0"/>
              </a:rPr>
              <a:t>）</a:t>
            </a:r>
            <a:endParaRPr lang="en-US" altLang="ja-JP" sz="1000" dirty="0" smtClean="0">
              <a:solidFill>
                <a:srgbClr val="000000"/>
              </a:solidFill>
              <a:latin typeface="+mn-ea"/>
              <a:ea typeface="+mn-ea"/>
              <a:cs typeface="Meiryo UI" pitchFamily="50" charset="-128"/>
            </a:endParaRPr>
          </a:p>
          <a:p>
            <a:pPr lvl="0" defTabSz="844083" eaLnBrk="1" fontAlgn="auto" hangingPunct="1">
              <a:lnSpc>
                <a:spcPct val="100000"/>
              </a:lnSpc>
              <a:spcBef>
                <a:spcPts val="0"/>
              </a:spcBef>
              <a:spcAft>
                <a:spcPts val="0"/>
              </a:spcAft>
              <a:defRPr/>
            </a:pPr>
            <a:r>
              <a:rPr lang="ja-JP" altLang="en-US" sz="1000" dirty="0" smtClean="0">
                <a:solidFill>
                  <a:srgbClr val="000000"/>
                </a:solidFill>
                <a:latin typeface="+mn-ea"/>
                <a:ea typeface="+mn-ea"/>
                <a:cs typeface="Meiryo UI" pitchFamily="50" charset="-128"/>
              </a:rPr>
              <a:t>　　　　 </a:t>
            </a:r>
            <a:r>
              <a:rPr lang="en-US" altLang="ja-JP" sz="1000" dirty="0" smtClean="0">
                <a:solidFill>
                  <a:srgbClr val="000000"/>
                </a:solidFill>
                <a:latin typeface="+mn-ea"/>
                <a:ea typeface="+mn-ea"/>
                <a:cs typeface="Meiryo UI" pitchFamily="50" charset="-128"/>
              </a:rPr>
              <a:t>Nestlé</a:t>
            </a:r>
            <a:r>
              <a:rPr lang="en-US" altLang="ja-JP" sz="1000" dirty="0">
                <a:solidFill>
                  <a:srgbClr val="000000"/>
                </a:solidFill>
                <a:latin typeface="+mn-ea"/>
                <a:ea typeface="+mn-ea"/>
                <a:cs typeface="Meiryo UI" pitchFamily="50" charset="-128"/>
              </a:rPr>
              <a:t>: RE100 </a:t>
            </a:r>
            <a:r>
              <a:rPr lang="en-US" altLang="ja-JP" sz="1000" dirty="0">
                <a:solidFill>
                  <a:srgbClr val="000000"/>
                </a:solidFill>
                <a:latin typeface="+mn-ea"/>
                <a:ea typeface="+mn-ea"/>
                <a:cs typeface="Segoe UI" panose="020B0502040204020203" pitchFamily="34" charset="0"/>
              </a:rPr>
              <a:t>Annual</a:t>
            </a:r>
            <a:r>
              <a:rPr lang="en-US" altLang="ja-JP" sz="1000" dirty="0" smtClean="0">
                <a:solidFill>
                  <a:srgbClr val="000000"/>
                </a:solidFill>
                <a:latin typeface="+mn-ea"/>
                <a:ea typeface="+mn-ea"/>
                <a:cs typeface="Meiryo UI" pitchFamily="50" charset="-128"/>
              </a:rPr>
              <a:t> Report 2017</a:t>
            </a:r>
            <a:r>
              <a:rPr lang="ja-JP" altLang="en-US" sz="1000" dirty="0" smtClean="0">
                <a:solidFill>
                  <a:srgbClr val="000000"/>
                </a:solidFill>
                <a:latin typeface="+mn-ea"/>
                <a:ea typeface="+mn-ea"/>
                <a:cs typeface="Meiryo UI" pitchFamily="50" charset="-128"/>
              </a:rPr>
              <a:t>（</a:t>
            </a:r>
            <a:r>
              <a:rPr lang="en-US" altLang="ja-JP" sz="1000" dirty="0" smtClean="0">
                <a:solidFill>
                  <a:srgbClr val="000000"/>
                </a:solidFill>
                <a:latin typeface="+mn-ea"/>
                <a:ea typeface="+mn-ea"/>
                <a:cs typeface="Meiryo UI" pitchFamily="50" charset="-128"/>
              </a:rPr>
              <a:t> </a:t>
            </a:r>
            <a:r>
              <a:rPr lang="en-US" altLang="ja-JP" sz="1000" dirty="0">
                <a:solidFill>
                  <a:srgbClr val="000000"/>
                </a:solidFill>
                <a:latin typeface="+mn-ea"/>
                <a:ea typeface="+mn-ea"/>
                <a:cs typeface="Meiryo UI" pitchFamily="50" charset="-128"/>
              </a:rPr>
              <a:t>http://media.virbcdn.com/files/a9/55845b630b54f906-RE100AnnualReport2017.pdf </a:t>
            </a:r>
            <a:r>
              <a:rPr lang="ja-JP" altLang="en-US" sz="1000" dirty="0" smtClean="0">
                <a:solidFill>
                  <a:srgbClr val="000000"/>
                </a:solidFill>
                <a:latin typeface="+mn-ea"/>
                <a:ea typeface="+mn-ea"/>
                <a:cs typeface="Meiryo UI" pitchFamily="50" charset="-128"/>
              </a:rPr>
              <a:t>）</a:t>
            </a:r>
            <a:r>
              <a:rPr lang="ja-JP" altLang="en-US" sz="1000" b="0" dirty="0" smtClean="0">
                <a:solidFill>
                  <a:srgbClr val="000000"/>
                </a:solidFill>
                <a:latin typeface="+mn-ea"/>
                <a:ea typeface="+mn-ea"/>
                <a:cs typeface="Meiryo UI" pitchFamily="50" charset="-128"/>
              </a:rPr>
              <a:t>より作成</a:t>
            </a:r>
            <a:endParaRPr lang="ja-JP" altLang="en-US" sz="1000" b="0"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127668483"/>
      </p:ext>
    </p:extLst>
  </p:cSld>
  <p:clrMapOvr>
    <a:masterClrMapping/>
  </p:clrMapOvr>
</p:sld>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8567</Words>
  <Application>Microsoft Office PowerPoint</Application>
  <PresentationFormat>ユーザー設定</PresentationFormat>
  <Paragraphs>1124</Paragraphs>
  <Slides>61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61</vt:i4>
      </vt:variant>
    </vt:vector>
  </HeadingPairs>
  <TitlesOfParts>
    <vt:vector size="73" baseType="lpstr">
      <vt:lpstr>HGPｺﾞｼｯｸM</vt:lpstr>
      <vt:lpstr>Meiryo UI</vt:lpstr>
      <vt:lpstr>ＭＳ Ｐゴシック</vt:lpstr>
      <vt:lpstr>メイリオ</vt:lpstr>
      <vt:lpstr>游ゴシック</vt:lpstr>
      <vt:lpstr>Arial</vt:lpstr>
      <vt:lpstr>Calibri</vt:lpstr>
      <vt:lpstr>Segoe UI</vt:lpstr>
      <vt:lpstr>Times New Roman</vt:lpstr>
      <vt:lpstr>Wingdings</vt:lpstr>
      <vt:lpstr>Office テーマ</vt:lpstr>
      <vt:lpstr>1_Office テーマ</vt:lpstr>
      <vt:lpstr>RE100について</vt:lpstr>
      <vt:lpstr>PowerPoint プレゼンテーション</vt:lpstr>
      <vt:lpstr>RE100とは？</vt:lpstr>
      <vt:lpstr>RE100とは？</vt:lpstr>
      <vt:lpstr>RE100の運営機関</vt:lpstr>
      <vt:lpstr>環境省もRE100に参加</vt:lpstr>
      <vt:lpstr>RE100に取り組むメリット</vt:lpstr>
      <vt:lpstr>RE100に取り組むメリット①</vt:lpstr>
      <vt:lpstr>「リスク認識」に関する企業の声</vt:lpstr>
      <vt:lpstr>気候変動のビジネスへの影響（J-CLP提供）</vt:lpstr>
      <vt:lpstr>RE100に取り組むメリット②</vt:lpstr>
      <vt:lpstr>需要家によるシグナル発信の重要性</vt:lpstr>
      <vt:lpstr>需要企業が結集し、投資・政策を促進</vt:lpstr>
      <vt:lpstr>海外ではいち早く再エネ市場が活性化</vt:lpstr>
      <vt:lpstr>日本は再エネ市場活性化のポテンシャルがある</vt:lpstr>
      <vt:lpstr>再エネの導入は様々な経済的なメリットを生む</vt:lpstr>
      <vt:lpstr>「再エネの経済性」に関する企業の声</vt:lpstr>
      <vt:lpstr>RE100に取り組むメリット③</vt:lpstr>
      <vt:lpstr>CDPには数多くの投資家が参加</vt:lpstr>
      <vt:lpstr>CDP質問書との関連性</vt:lpstr>
      <vt:lpstr>RE100に取り組むメリット④</vt:lpstr>
      <vt:lpstr>RE100参加企業同士の協働による再エネ調達</vt:lpstr>
      <vt:lpstr>世界的大企業との協働の場</vt:lpstr>
      <vt:lpstr>RE100の参加企業</vt:lpstr>
      <vt:lpstr>RE100に参加する企業は世界全体で年々増加</vt:lpstr>
      <vt:lpstr>RE100に参加している国別企業数</vt:lpstr>
      <vt:lpstr>RE100に参加している日本企業</vt:lpstr>
      <vt:lpstr>RE100に参加している海外企業 1/4</vt:lpstr>
      <vt:lpstr>RE100に参加している海外企業 2/4</vt:lpstr>
      <vt:lpstr>RE100に参加している海外企業 3/4</vt:lpstr>
      <vt:lpstr>RE100に参加している海外企業 4/4</vt:lpstr>
      <vt:lpstr>再エネ100％を達成しているRE100参加企業</vt:lpstr>
      <vt:lpstr>RE100に参加している日本企業の取組 1/5</vt:lpstr>
      <vt:lpstr>RE100に参加している日本企業の取組 2/5</vt:lpstr>
      <vt:lpstr>RE100に参加している日本企業の取組 3/5</vt:lpstr>
      <vt:lpstr>RE100に参加している日本企業の取組 4/5</vt:lpstr>
      <vt:lpstr>RE100に参加している日本企業の取組 5/5</vt:lpstr>
      <vt:lpstr>RE100の基準・要件</vt:lpstr>
      <vt:lpstr>RE100の基準・要件 1/4</vt:lpstr>
      <vt:lpstr>RE100の基準・要件 2/4</vt:lpstr>
      <vt:lpstr>RE100の基準・要件 3/4</vt:lpstr>
      <vt:lpstr>RE100の基準・要件 4/4</vt:lpstr>
      <vt:lpstr>RE100の申込方法</vt:lpstr>
      <vt:lpstr>【参考】再エネ100宣言 RE Action 1/3</vt:lpstr>
      <vt:lpstr>【参考】再エネ100宣言 RE Action 2/3</vt:lpstr>
      <vt:lpstr>【参考】再エネ100宣言 RE Action 3/3</vt:lpstr>
      <vt:lpstr>RE100の再エネ電力調達手法</vt:lpstr>
      <vt:lpstr>RE100の再エネ電力定義・調達手法</vt:lpstr>
      <vt:lpstr>企業が保有する発電設備による発電</vt:lpstr>
      <vt:lpstr>企業の敷地内に設置した他社が保有する設備からの電力購入</vt:lpstr>
      <vt:lpstr>企業の敷地外に設置した発電設備から専用線を経由して直接購入</vt:lpstr>
      <vt:lpstr>企業の敷地外に設置した発電設備から系統を経由して直接調達</vt:lpstr>
      <vt:lpstr>【参考】RE100参加企業によるPPA事例</vt:lpstr>
      <vt:lpstr>電力小売との契約（再エネ由来電力メニュー）</vt:lpstr>
      <vt:lpstr>再エネ電力証書の購入</vt:lpstr>
      <vt:lpstr>電力供給者が供給量と同量の再エネ電力証書を購入している系統からの調達</vt:lpstr>
      <vt:lpstr>再エネ由来電力の割合が高い系統からの調達</vt:lpstr>
      <vt:lpstr>RE100参加企業の再エネ調達手法</vt:lpstr>
      <vt:lpstr>【参考】RE100　関連資料</vt:lpstr>
      <vt:lpstr>参考資料</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2021-02-26T10:48:20Z</dcterms:created>
  <dcterms:modified xsi:type="dcterms:W3CDTF">2021-08-11T00:11:10Z</dcterms:modified>
</cp:coreProperties>
</file>