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28" r:id="rId2"/>
    <p:sldMasterId id="2147483753" r:id="rId3"/>
    <p:sldMasterId id="2147483765" r:id="rId4"/>
    <p:sldMasterId id="2147483857" r:id="rId5"/>
    <p:sldMasterId id="2147483882" r:id="rId6"/>
    <p:sldMasterId id="2147483894" r:id="rId7"/>
    <p:sldMasterId id="2147483908" r:id="rId8"/>
    <p:sldMasterId id="2147483969" r:id="rId9"/>
    <p:sldMasterId id="2147483995" r:id="rId10"/>
    <p:sldMasterId id="2147484019" r:id="rId11"/>
    <p:sldMasterId id="2147484056" r:id="rId12"/>
    <p:sldMasterId id="2147484298" r:id="rId13"/>
  </p:sldMasterIdLst>
  <p:notesMasterIdLst>
    <p:notesMasterId r:id="rId19"/>
  </p:notesMasterIdLst>
  <p:handoutMasterIdLst>
    <p:handoutMasterId r:id="rId20"/>
  </p:handoutMasterIdLst>
  <p:sldIdLst>
    <p:sldId id="689" r:id="rId14"/>
    <p:sldId id="690" r:id="rId15"/>
    <p:sldId id="499" r:id="rId16"/>
    <p:sldId id="500" r:id="rId17"/>
    <p:sldId id="502" r:id="rId18"/>
  </p:sldIdLst>
  <p:sldSz cx="10691813" cy="7559675"/>
  <p:notesSz cx="7104063" cy="10234613"/>
  <p:custDataLst>
    <p:tags r:id="rId21"/>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105" d="100"/>
          <a:sy n="105" d="100"/>
        </p:scale>
        <p:origin x="1482"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625475" y="855663"/>
            <a:ext cx="6026150" cy="426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796033" indent="-306167"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224667" indent="-244933"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714533" indent="-244933"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204401" indent="-244933" eaLnBrk="0" hangingPunct="0">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694268" indent="-24493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184135" indent="-24493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674001" indent="-24493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163868" indent="-24493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defTabSz="979734" eaLnBrk="1" fontAlgn="base" hangingPunct="1">
              <a:spcBef>
                <a:spcPct val="0"/>
              </a:spcBef>
              <a:spcAft>
                <a:spcPct val="0"/>
              </a:spcAft>
              <a:defRPr/>
            </a:pPr>
            <a:fld id="{763713DB-C849-48CA-B896-D964230A8206}" type="slidenum">
              <a:rPr lang="ja-JP" altLang="en-US" kern="0">
                <a:solidFill>
                  <a:srgbClr val="000000"/>
                </a:solidFill>
                <a:latin typeface="Cambria" panose="02040503050406030204" pitchFamily="18" charset="0"/>
                <a:ea typeface="メイリオ" panose="020B0604030504040204" pitchFamily="50" charset="-128"/>
              </a:rPr>
              <a:pPr defTabSz="979734" eaLnBrk="1" fontAlgn="base" hangingPunct="1">
                <a:spcBef>
                  <a:spcPct val="0"/>
                </a:spcBef>
                <a:spcAft>
                  <a:spcPct val="0"/>
                </a:spcAft>
                <a:defRPr/>
              </a:pPr>
              <a:t>4</a:t>
            </a:fld>
            <a:endParaRPr lang="ja-JP" altLang="en-US" kern="0">
              <a:solidFill>
                <a:srgbClr val="000000"/>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176191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3.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Master" Target="../slideMasters/slideMaster2.xml"/><Relationship Id="rId7" Type="http://schemas.openxmlformats.org/officeDocument/2006/relationships/image" Target="../media/image3.sv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99227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22552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D3AAE68B-DEDE-4F19-85E4-086FE90BA417}"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B9EB96B-64BA-4607-9DAA-604002806FCE}" type="slidenum">
              <a:rPr lang="ja-JP" altLang="en-US"/>
              <a:pPr>
                <a:defRPr/>
              </a:pPr>
              <a:t>‹#›</a:t>
            </a:fld>
            <a:endParaRPr lang="ja-JP" altLang="en-US"/>
          </a:p>
        </p:txBody>
      </p:sp>
    </p:spTree>
    <p:extLst>
      <p:ext uri="{BB962C8B-B14F-4D97-AF65-F5344CB8AC3E}">
        <p14:creationId xmlns:p14="http://schemas.microsoft.com/office/powerpoint/2010/main" val="1039627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92688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B55679C-7EE1-48D5-ACC0-48F1C9E560B1}"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A22D2CD-91F6-470C-A332-4EE02D0051DE}" type="slidenum">
              <a:rPr lang="ja-JP" altLang="en-US"/>
              <a:pPr>
                <a:defRPr/>
              </a:pPr>
              <a:t>‹#›</a:t>
            </a:fld>
            <a:endParaRPr lang="ja-JP" altLang="en-US"/>
          </a:p>
        </p:txBody>
      </p:sp>
    </p:spTree>
    <p:extLst>
      <p:ext uri="{BB962C8B-B14F-4D97-AF65-F5344CB8AC3E}">
        <p14:creationId xmlns:p14="http://schemas.microsoft.com/office/powerpoint/2010/main" val="440510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09C19BBD-50AF-4906-9FFF-E0AABC875203}"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36993BF-D872-4131-B995-817F6F61181C}" type="slidenum">
              <a:rPr lang="ja-JP" altLang="en-US"/>
              <a:pPr>
                <a:defRPr/>
              </a:pPr>
              <a:t>‹#›</a:t>
            </a:fld>
            <a:endParaRPr lang="ja-JP" altLang="en-US"/>
          </a:p>
        </p:txBody>
      </p:sp>
    </p:spTree>
    <p:extLst>
      <p:ext uri="{BB962C8B-B14F-4D97-AF65-F5344CB8AC3E}">
        <p14:creationId xmlns:p14="http://schemas.microsoft.com/office/powerpoint/2010/main" val="26863406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B31F839-992F-4334-A5F5-67B219A07EDB}"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D14075F-AA50-4BD9-BF32-736EB7568C3D}" type="slidenum">
              <a:rPr lang="ja-JP" altLang="en-US"/>
              <a:pPr>
                <a:defRPr/>
              </a:pPr>
              <a:t>‹#›</a:t>
            </a:fld>
            <a:endParaRPr lang="ja-JP" altLang="en-US"/>
          </a:p>
        </p:txBody>
      </p:sp>
    </p:spTree>
    <p:extLst>
      <p:ext uri="{BB962C8B-B14F-4D97-AF65-F5344CB8AC3E}">
        <p14:creationId xmlns:p14="http://schemas.microsoft.com/office/powerpoint/2010/main" val="1826139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6FBA11E4-3737-4F0B-A4DB-D7004C591770}"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CD1B0244-F276-4097-97DB-295863A72CE9}" type="slidenum">
              <a:rPr lang="ja-JP" altLang="en-US"/>
              <a:pPr>
                <a:defRPr/>
              </a:pPr>
              <a:t>‹#›</a:t>
            </a:fld>
            <a:endParaRPr lang="ja-JP" altLang="en-US"/>
          </a:p>
        </p:txBody>
      </p:sp>
    </p:spTree>
    <p:extLst>
      <p:ext uri="{BB962C8B-B14F-4D97-AF65-F5344CB8AC3E}">
        <p14:creationId xmlns:p14="http://schemas.microsoft.com/office/powerpoint/2010/main" val="10702534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1AF0981D-5FA2-4949-B334-92B79DAF020C}"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106BFF92-13F7-45F4-84C3-F6920D64E7B2}" type="slidenum">
              <a:rPr lang="ja-JP" altLang="en-US"/>
              <a:pPr>
                <a:defRPr/>
              </a:pPr>
              <a:t>‹#›</a:t>
            </a:fld>
            <a:endParaRPr lang="ja-JP" altLang="en-US"/>
          </a:p>
        </p:txBody>
      </p:sp>
    </p:spTree>
    <p:extLst>
      <p:ext uri="{BB962C8B-B14F-4D97-AF65-F5344CB8AC3E}">
        <p14:creationId xmlns:p14="http://schemas.microsoft.com/office/powerpoint/2010/main" val="30579916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3AFFBD5-2F67-4753-BFD4-A75316587EC5}"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77BD9AE-D45A-4A54-910D-B8A84D417653}" type="slidenum">
              <a:rPr lang="ja-JP" altLang="en-US"/>
              <a:pPr>
                <a:defRPr/>
              </a:pPr>
              <a:t>‹#›</a:t>
            </a:fld>
            <a:endParaRPr lang="ja-JP" altLang="en-US"/>
          </a:p>
        </p:txBody>
      </p:sp>
    </p:spTree>
    <p:extLst>
      <p:ext uri="{BB962C8B-B14F-4D97-AF65-F5344CB8AC3E}">
        <p14:creationId xmlns:p14="http://schemas.microsoft.com/office/powerpoint/2010/main" val="36827432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0F6D1C1-20F6-4B52-BCB6-7B9D22E54681}"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24517A7-C23A-4C6F-AD3A-9FC706640C1B}" type="slidenum">
              <a:rPr lang="ja-JP" altLang="en-US"/>
              <a:pPr>
                <a:defRPr/>
              </a:pPr>
              <a:t>‹#›</a:t>
            </a:fld>
            <a:endParaRPr lang="ja-JP" altLang="en-US"/>
          </a:p>
        </p:txBody>
      </p:sp>
    </p:spTree>
    <p:extLst>
      <p:ext uri="{BB962C8B-B14F-4D97-AF65-F5344CB8AC3E}">
        <p14:creationId xmlns:p14="http://schemas.microsoft.com/office/powerpoint/2010/main" val="28611963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EBC6BA5-6632-4BE3-B0A4-1C502D620C4F}"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C85F6E3-5EAC-4D9C-934F-899D71E29BCA}" type="slidenum">
              <a:rPr lang="ja-JP" altLang="en-US"/>
              <a:pPr>
                <a:defRPr/>
              </a:pPr>
              <a:t>‹#›</a:t>
            </a:fld>
            <a:endParaRPr lang="ja-JP" altLang="en-US"/>
          </a:p>
        </p:txBody>
      </p:sp>
    </p:spTree>
    <p:extLst>
      <p:ext uri="{BB962C8B-B14F-4D97-AF65-F5344CB8AC3E}">
        <p14:creationId xmlns:p14="http://schemas.microsoft.com/office/powerpoint/2010/main" val="23406796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A4E0F89-4363-4170-BF40-397C2AF43FC7}"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8121873-F28C-4BC1-8386-2DEF7E4E6918}" type="slidenum">
              <a:rPr lang="ja-JP" altLang="en-US"/>
              <a:pPr>
                <a:defRPr/>
              </a:pPr>
              <a:t>‹#›</a:t>
            </a:fld>
            <a:endParaRPr lang="ja-JP" altLang="en-US"/>
          </a:p>
        </p:txBody>
      </p:sp>
    </p:spTree>
    <p:extLst>
      <p:ext uri="{BB962C8B-B14F-4D97-AF65-F5344CB8AC3E}">
        <p14:creationId xmlns:p14="http://schemas.microsoft.com/office/powerpoint/2010/main" val="1844638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77E9796-D119-45A4-A46A-A73F4BF14639}"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CE03AA1-27E4-4763-A793-BC92730987D8}" type="slidenum">
              <a:rPr lang="ja-JP" altLang="en-US"/>
              <a:pPr>
                <a:defRPr/>
              </a:pPr>
              <a:t>‹#›</a:t>
            </a:fld>
            <a:endParaRPr lang="ja-JP" altLang="en-US"/>
          </a:p>
        </p:txBody>
      </p:sp>
    </p:spTree>
    <p:extLst>
      <p:ext uri="{BB962C8B-B14F-4D97-AF65-F5344CB8AC3E}">
        <p14:creationId xmlns:p14="http://schemas.microsoft.com/office/powerpoint/2010/main" val="1621338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183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095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558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21" name="think-cell スライド" r:id="rId4" imgW="270" imgH="270" progId="TCLayout.ActiveDocument.1">
                  <p:embed/>
                </p:oleObj>
              </mc:Choice>
              <mc:Fallback>
                <p:oleObj name="think-cell スライド" r:id="rId4" imgW="270" imgH="27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50099" y="6867318"/>
            <a:ext cx="9792000" cy="321882"/>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30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8"/>
            <a:ext cx="9792000" cy="321882"/>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0"/>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1" y="6939189"/>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45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2048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2052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3066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627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fontAlgn="auto">
              <a:spcBef>
                <a:spcPts val="0"/>
              </a:spcBef>
              <a:spcAft>
                <a:spcPts val="0"/>
              </a:spcAft>
              <a:defRPr sz="1295">
                <a:solidFill>
                  <a:schemeClr val="tx1">
                    <a:tint val="75000"/>
                  </a:schemeClr>
                </a:solidFill>
                <a:latin typeface="+mn-lt"/>
                <a:ea typeface="+mn-ea"/>
                <a:cs typeface="+mn-cs"/>
              </a:defRPr>
            </a:lvl1pPr>
          </a:lstStyle>
          <a:p>
            <a:pPr>
              <a:defRPr/>
            </a:pPr>
            <a:fld id="{91075668-8004-49AE-A5D5-AB8B059D2C2A}"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fontAlgn="auto">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fontAlgn="auto">
              <a:spcBef>
                <a:spcPts val="0"/>
              </a:spcBef>
              <a:spcAft>
                <a:spcPts val="0"/>
              </a:spcAft>
              <a:defRPr sz="1295">
                <a:solidFill>
                  <a:schemeClr val="tx1">
                    <a:tint val="75000"/>
                  </a:schemeClr>
                </a:solidFill>
                <a:latin typeface="+mn-lt"/>
                <a:ea typeface="+mn-ea"/>
                <a:cs typeface="+mn-cs"/>
              </a:defRPr>
            </a:lvl1pPr>
          </a:lstStyle>
          <a:p>
            <a:pPr>
              <a:defRPr/>
            </a:pPr>
            <a:fld id="{2965F2C3-214B-4C7A-A653-548AD12DFCCA}" type="slidenum">
              <a:rPr lang="ja-JP" altLang="en-US"/>
              <a:pPr>
                <a:defRPr/>
              </a:pPr>
              <a:t>‹#›</a:t>
            </a:fld>
            <a:endParaRPr lang="ja-JP" altLang="en-US"/>
          </a:p>
        </p:txBody>
      </p:sp>
    </p:spTree>
    <p:extLst>
      <p:ext uri="{BB962C8B-B14F-4D97-AF65-F5344CB8AC3E}">
        <p14:creationId xmlns:p14="http://schemas.microsoft.com/office/powerpoint/2010/main" val="2480526612"/>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02449209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 Id="rId1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9.xml"/><Relationship Id="rId7" Type="http://schemas.openxmlformats.org/officeDocument/2006/relationships/image" Target="NUL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9129" y="736783"/>
            <a:ext cx="10642872" cy="3459419"/>
          </a:xfrm>
          <a:prstGeom prst="rect">
            <a:avLst/>
          </a:prstGeom>
        </p:spPr>
        <p:style>
          <a:lnRef idx="2">
            <a:schemeClr val="accent1"/>
          </a:lnRef>
          <a:fillRef idx="1">
            <a:schemeClr val="lt1"/>
          </a:fillRef>
          <a:effectRef idx="0">
            <a:schemeClr val="accent1"/>
          </a:effectRef>
          <a:fontRef idx="minor">
            <a:schemeClr val="dk1"/>
          </a:fontRef>
        </p:style>
        <p:txBody>
          <a:bodyPr anchor="ctr">
            <a:normAutofit/>
          </a:bodyPr>
          <a:lstStyle/>
          <a:p>
            <a:pPr algn="ctr" defTabSz="986912">
              <a:defRPr/>
            </a:pPr>
            <a:endParaRPr lang="ja-JP" altLang="en-US" sz="1943" dirty="0">
              <a:solidFill>
                <a:prstClr val="black"/>
              </a:solidFill>
              <a:latin typeface="Cambria"/>
              <a:ea typeface="メイリオ"/>
            </a:endParaRPr>
          </a:p>
        </p:txBody>
      </p:sp>
      <p:sp>
        <p:nvSpPr>
          <p:cNvPr id="34" name="テキスト ボックス 33"/>
          <p:cNvSpPr txBox="1"/>
          <p:nvPr/>
        </p:nvSpPr>
        <p:spPr>
          <a:xfrm>
            <a:off x="5413591" y="1059631"/>
            <a:ext cx="5190852" cy="1473212"/>
          </a:xfrm>
          <a:prstGeom prst="rect">
            <a:avLst/>
          </a:prstGeom>
          <a:noFill/>
        </p:spPr>
        <p:txBody>
          <a:bodyPr wrap="square" lIns="38856" tIns="38856" rIns="38856" bIns="38856">
            <a:spAutoFit/>
          </a:bodyPr>
          <a:lstStyle/>
          <a:p>
            <a:pPr algn="just" defTabSz="986912">
              <a:buClr>
                <a:prstClr val="black">
                  <a:lumMod val="65000"/>
                  <a:lumOff val="35000"/>
                </a:prstClr>
              </a:buClr>
              <a:defRPr/>
            </a:pPr>
            <a:r>
              <a:rPr lang="ja-JP" altLang="en-US" sz="1133" dirty="0">
                <a:solidFill>
                  <a:prstClr val="black"/>
                </a:solidFill>
                <a:latin typeface="メイリオ"/>
                <a:ea typeface="メイリオ"/>
              </a:rPr>
              <a:t>　</a:t>
            </a:r>
            <a:r>
              <a:rPr lang="ja-JP" altLang="en-US" sz="1133" dirty="0">
                <a:solidFill>
                  <a:prstClr val="black"/>
                </a:solidFill>
                <a:latin typeface="メイリオ"/>
                <a:ea typeface="メイリオ" pitchFamily="50" charset="-128"/>
              </a:rPr>
              <a:t>地方公共団体及び民間事業者等の再生可能エネルギー導入事業のうち、地方公共団体等の</a:t>
            </a:r>
            <a:r>
              <a:rPr lang="ja-JP" altLang="en-US" sz="1133" dirty="0">
                <a:solidFill>
                  <a:prstClr val="black"/>
                </a:solidFill>
                <a:latin typeface="メイリオ"/>
                <a:ea typeface="メイリオ"/>
              </a:rPr>
              <a:t>積極的な参画・関与を通じて各種の課題に適切に対応するもの、営農を前提とした農地等への再生可能エネルギー発電設備の導入を中心とした取組、蓄エネ等の導入活用事業等について、事業化に向けた検討や設備の導入に係る費用の一部を補助する。</a:t>
            </a:r>
            <a:endParaRPr lang="en-US" altLang="ja-JP" sz="1133" dirty="0">
              <a:solidFill>
                <a:prstClr val="black"/>
              </a:solidFill>
              <a:latin typeface="メイリオ"/>
              <a:ea typeface="メイリオ"/>
            </a:endParaRPr>
          </a:p>
          <a:p>
            <a:pPr algn="just" defTabSz="986912">
              <a:buClr>
                <a:prstClr val="black">
                  <a:lumMod val="65000"/>
                  <a:lumOff val="35000"/>
                </a:prstClr>
              </a:buClr>
              <a:defRPr/>
            </a:pPr>
            <a:r>
              <a:rPr lang="ja-JP" altLang="en-US" sz="1133" dirty="0">
                <a:solidFill>
                  <a:prstClr val="black"/>
                </a:solidFill>
                <a:latin typeface="メイリオ"/>
                <a:ea typeface="メイリオ"/>
              </a:rPr>
              <a:t>　支援の対象とする事業は、固定価格買取制度に依存せず、国内に広く応用可能な課題対応の仕組みを備え、かつ、</a:t>
            </a:r>
            <a:r>
              <a:rPr lang="en-US" altLang="ja-JP" sz="1133" dirty="0">
                <a:solidFill>
                  <a:prstClr val="black"/>
                </a:solidFill>
                <a:latin typeface="メイリオ"/>
                <a:ea typeface="メイリオ"/>
              </a:rPr>
              <a:t>CO</a:t>
            </a:r>
            <a:r>
              <a:rPr lang="en-US" altLang="ja-JP" sz="1133" baseline="-25000" dirty="0">
                <a:solidFill>
                  <a:prstClr val="black"/>
                </a:solidFill>
                <a:latin typeface="メイリオ"/>
                <a:ea typeface="メイリオ"/>
              </a:rPr>
              <a:t>2</a:t>
            </a:r>
            <a:r>
              <a:rPr lang="ja-JP" altLang="en-US" sz="1133" dirty="0">
                <a:solidFill>
                  <a:prstClr val="black"/>
                </a:solidFill>
                <a:latin typeface="メイリオ"/>
                <a:ea typeface="メイリオ"/>
              </a:rPr>
              <a:t>削減に係る費用対効果の高いもの等に限定する。</a:t>
            </a:r>
          </a:p>
        </p:txBody>
      </p:sp>
      <p:sp>
        <p:nvSpPr>
          <p:cNvPr id="6" name="正方形/長方形 5"/>
          <p:cNvSpPr/>
          <p:nvPr/>
        </p:nvSpPr>
        <p:spPr>
          <a:xfrm>
            <a:off x="29129" y="4197914"/>
            <a:ext cx="10645549" cy="3264088"/>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a:solidFill>
                <a:prstClr val="black"/>
              </a:solidFill>
              <a:latin typeface="Cambria"/>
              <a:ea typeface="メイリオ"/>
            </a:endParaRPr>
          </a:p>
        </p:txBody>
      </p:sp>
      <p:sp>
        <p:nvSpPr>
          <p:cNvPr id="11" name="テキスト ボックス 10"/>
          <p:cNvSpPr txBox="1"/>
          <p:nvPr/>
        </p:nvSpPr>
        <p:spPr>
          <a:xfrm>
            <a:off x="103149" y="786473"/>
            <a:ext cx="1154483"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背景・目的</a:t>
            </a:r>
          </a:p>
        </p:txBody>
      </p:sp>
      <p:sp>
        <p:nvSpPr>
          <p:cNvPr id="12" name="テキスト ボックス 11"/>
          <p:cNvSpPr txBox="1"/>
          <p:nvPr/>
        </p:nvSpPr>
        <p:spPr>
          <a:xfrm>
            <a:off x="5511395" y="786473"/>
            <a:ext cx="960519"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事業概要</a:t>
            </a:r>
          </a:p>
        </p:txBody>
      </p:sp>
      <p:sp>
        <p:nvSpPr>
          <p:cNvPr id="13" name="テキスト ボックス 12"/>
          <p:cNvSpPr txBox="1"/>
          <p:nvPr/>
        </p:nvSpPr>
        <p:spPr>
          <a:xfrm>
            <a:off x="121286" y="2915831"/>
            <a:ext cx="1348446"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事業スキーム</a:t>
            </a:r>
          </a:p>
        </p:txBody>
      </p:sp>
      <p:sp>
        <p:nvSpPr>
          <p:cNvPr id="2055" name="テキスト ボックス 19"/>
          <p:cNvSpPr txBox="1">
            <a:spLocks noChangeArrowheads="1"/>
          </p:cNvSpPr>
          <p:nvPr/>
        </p:nvSpPr>
        <p:spPr bwMode="auto">
          <a:xfrm>
            <a:off x="-72631" y="1062023"/>
            <a:ext cx="5230772" cy="183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856" rIns="38856">
            <a:spAutoFit/>
          </a:bodyPr>
          <a:lstStyle>
            <a:lvl1pPr marL="179388" indent="-179388"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193613" indent="-193613" algn="just" defTabSz="986912" fontAlgn="base">
              <a:spcBef>
                <a:spcPct val="0"/>
              </a:spcBef>
              <a:spcAft>
                <a:spcPct val="0"/>
              </a:spcAft>
            </a:pPr>
            <a:r>
              <a:rPr lang="ja-JP" altLang="en-US" sz="1133" dirty="0">
                <a:solidFill>
                  <a:prstClr val="black"/>
                </a:solidFill>
                <a:latin typeface="メイリオ"/>
                <a:ea typeface="メイリオ"/>
              </a:rPr>
              <a:t>　　</a:t>
            </a:r>
            <a:r>
              <a:rPr lang="en-US" altLang="ja-JP" sz="1133" dirty="0">
                <a:solidFill>
                  <a:prstClr val="black"/>
                </a:solidFill>
                <a:latin typeface="メイリオ"/>
                <a:ea typeface="メイリオ"/>
              </a:rPr>
              <a:t>2016</a:t>
            </a:r>
            <a:r>
              <a:rPr lang="ja-JP" altLang="en-US" sz="1133" dirty="0">
                <a:solidFill>
                  <a:prstClr val="black"/>
                </a:solidFill>
                <a:latin typeface="メイリオ"/>
                <a:ea typeface="メイリオ"/>
              </a:rPr>
              <a:t>年５月、</a:t>
            </a:r>
            <a:r>
              <a:rPr lang="ja-JP" altLang="ja-JP" sz="1133" dirty="0">
                <a:solidFill>
                  <a:prstClr val="black"/>
                </a:solidFill>
                <a:latin typeface="メイリオ"/>
                <a:ea typeface="メイリオ"/>
              </a:rPr>
              <a:t>我が国の</a:t>
            </a:r>
            <a:r>
              <a:rPr lang="en-US" altLang="ja-JP" sz="1133" dirty="0">
                <a:solidFill>
                  <a:prstClr val="black"/>
                </a:solidFill>
                <a:latin typeface="メイリオ"/>
                <a:ea typeface="メイリオ"/>
              </a:rPr>
              <a:t>2030</a:t>
            </a:r>
            <a:r>
              <a:rPr lang="ja-JP" altLang="ja-JP" sz="1133" dirty="0">
                <a:solidFill>
                  <a:prstClr val="black"/>
                </a:solidFill>
                <a:latin typeface="メイリオ"/>
                <a:ea typeface="メイリオ"/>
              </a:rPr>
              <a:t>年度の温室効果ガス排出削減目標を</a:t>
            </a:r>
            <a:r>
              <a:rPr lang="en-US" altLang="ja-JP" sz="1133" dirty="0">
                <a:solidFill>
                  <a:prstClr val="black"/>
                </a:solidFill>
                <a:latin typeface="メイリオ"/>
                <a:ea typeface="メイリオ"/>
              </a:rPr>
              <a:t>2013</a:t>
            </a:r>
            <a:r>
              <a:rPr lang="ja-JP" altLang="ja-JP" sz="1133" dirty="0">
                <a:solidFill>
                  <a:prstClr val="black"/>
                </a:solidFill>
                <a:latin typeface="メイリオ"/>
                <a:ea typeface="メイリオ"/>
              </a:rPr>
              <a:t>年度比で</a:t>
            </a:r>
            <a:r>
              <a:rPr lang="en-US" altLang="ja-JP" sz="1133" dirty="0">
                <a:solidFill>
                  <a:prstClr val="black"/>
                </a:solidFill>
                <a:latin typeface="メイリオ"/>
                <a:ea typeface="メイリオ"/>
              </a:rPr>
              <a:t>26.0</a:t>
            </a:r>
            <a:r>
              <a:rPr lang="ja-JP" altLang="ja-JP" sz="1133" dirty="0">
                <a:solidFill>
                  <a:prstClr val="black"/>
                </a:solidFill>
                <a:latin typeface="メイリオ"/>
                <a:ea typeface="メイリオ"/>
              </a:rPr>
              <a:t>％減とする「</a:t>
            </a:r>
            <a:r>
              <a:rPr lang="ja-JP" altLang="en-US" sz="1133" dirty="0">
                <a:solidFill>
                  <a:prstClr val="black"/>
                </a:solidFill>
                <a:latin typeface="メイリオ"/>
                <a:ea typeface="メイリオ"/>
              </a:rPr>
              <a:t>地球温暖化対策計画</a:t>
            </a:r>
            <a:r>
              <a:rPr lang="ja-JP" altLang="ja-JP" sz="1133" dirty="0">
                <a:solidFill>
                  <a:prstClr val="black"/>
                </a:solidFill>
                <a:latin typeface="メイリオ"/>
                <a:ea typeface="メイリオ"/>
              </a:rPr>
              <a:t>」が</a:t>
            </a:r>
            <a:r>
              <a:rPr lang="ja-JP" altLang="en-US" sz="1133" dirty="0">
                <a:solidFill>
                  <a:prstClr val="black"/>
                </a:solidFill>
                <a:latin typeface="メイリオ"/>
                <a:ea typeface="メイリオ"/>
              </a:rPr>
              <a:t>閣議</a:t>
            </a:r>
            <a:r>
              <a:rPr lang="ja-JP" altLang="ja-JP" sz="1133" dirty="0">
                <a:solidFill>
                  <a:prstClr val="black"/>
                </a:solidFill>
                <a:latin typeface="メイリオ"/>
                <a:ea typeface="メイリオ"/>
              </a:rPr>
              <a:t>決定され</a:t>
            </a:r>
            <a:r>
              <a:rPr lang="ja-JP" altLang="en-US" sz="1133" dirty="0">
                <a:solidFill>
                  <a:prstClr val="black"/>
                </a:solidFill>
                <a:latin typeface="メイリオ"/>
                <a:ea typeface="メイリオ"/>
              </a:rPr>
              <a:t>、これを実現するための</a:t>
            </a:r>
            <a:r>
              <a:rPr lang="ja-JP" altLang="ja-JP" sz="1133" dirty="0">
                <a:solidFill>
                  <a:prstClr val="black"/>
                </a:solidFill>
                <a:latin typeface="メイリオ"/>
                <a:ea typeface="メイリオ"/>
              </a:rPr>
              <a:t>対策として</a:t>
            </a:r>
            <a:r>
              <a:rPr lang="ja-JP" altLang="en-US" sz="1133" dirty="0">
                <a:solidFill>
                  <a:prstClr val="black"/>
                </a:solidFill>
                <a:latin typeface="メイリオ"/>
                <a:ea typeface="メイリオ"/>
              </a:rPr>
              <a:t>、</a:t>
            </a:r>
            <a:r>
              <a:rPr lang="ja-JP" altLang="ja-JP" sz="1133" dirty="0">
                <a:solidFill>
                  <a:prstClr val="black"/>
                </a:solidFill>
                <a:latin typeface="メイリオ"/>
                <a:ea typeface="メイリオ"/>
              </a:rPr>
              <a:t>再生可能エネルギーの最大限の導入が</a:t>
            </a:r>
            <a:r>
              <a:rPr lang="ja-JP" altLang="en-US" sz="1133" dirty="0">
                <a:solidFill>
                  <a:prstClr val="black"/>
                </a:solidFill>
                <a:latin typeface="メイリオ"/>
                <a:ea typeface="メイリオ"/>
              </a:rPr>
              <a:t>盛り込まれた。</a:t>
            </a:r>
            <a:endParaRPr lang="en-US" altLang="ja-JP" sz="1133" dirty="0">
              <a:solidFill>
                <a:prstClr val="black"/>
              </a:solidFill>
              <a:latin typeface="メイリオ"/>
              <a:ea typeface="メイリオ"/>
            </a:endParaRPr>
          </a:p>
          <a:p>
            <a:pPr marL="193613" indent="-193613" algn="just" defTabSz="986912" fontAlgn="base">
              <a:spcBef>
                <a:spcPct val="0"/>
              </a:spcBef>
              <a:spcAft>
                <a:spcPct val="0"/>
              </a:spcAft>
            </a:pPr>
            <a:r>
              <a:rPr lang="ja-JP" altLang="en-US" sz="1133" dirty="0">
                <a:solidFill>
                  <a:prstClr val="black"/>
                </a:solidFill>
                <a:latin typeface="メイリオ"/>
                <a:ea typeface="メイリオ"/>
              </a:rPr>
              <a:t>　　一方で</a:t>
            </a:r>
            <a:r>
              <a:rPr lang="ja-JP" altLang="ja-JP" sz="1133" dirty="0">
                <a:solidFill>
                  <a:prstClr val="black"/>
                </a:solidFill>
                <a:latin typeface="メイリオ"/>
                <a:ea typeface="メイリオ"/>
              </a:rPr>
              <a:t>、再生可能エネルギー</a:t>
            </a:r>
            <a:r>
              <a:rPr lang="ja-JP" altLang="en-US" sz="1133" dirty="0">
                <a:solidFill>
                  <a:prstClr val="black"/>
                </a:solidFill>
                <a:latin typeface="メイリオ"/>
                <a:ea typeface="メイリオ"/>
              </a:rPr>
              <a:t>については、固定価格買取制度の利用拡大が困難となる中、持続可能かつ効率的な需給体制の構築、</a:t>
            </a:r>
            <a:r>
              <a:rPr lang="ja-JP" altLang="en-US" sz="1133" dirty="0">
                <a:solidFill>
                  <a:prstClr val="black"/>
                </a:solidFill>
                <a:latin typeface="メイリオ"/>
              </a:rPr>
              <a:t>事業コストの低減、</a:t>
            </a:r>
            <a:r>
              <a:rPr lang="ja-JP" altLang="en-US" sz="1133" dirty="0">
                <a:solidFill>
                  <a:prstClr val="black"/>
                </a:solidFill>
                <a:latin typeface="メイリオ"/>
                <a:ea typeface="メイリオ"/>
              </a:rPr>
              <a:t>社会的受容性の確保、</a:t>
            </a:r>
            <a:r>
              <a:rPr lang="ja-JP" altLang="en-US" sz="1133" dirty="0">
                <a:solidFill>
                  <a:prstClr val="black"/>
                </a:solidFill>
                <a:latin typeface="メイリオ"/>
              </a:rPr>
              <a:t>広域利用の困難さ</a:t>
            </a:r>
            <a:r>
              <a:rPr lang="ja-JP" altLang="en-US" sz="1133" dirty="0">
                <a:solidFill>
                  <a:prstClr val="black"/>
                </a:solidFill>
                <a:latin typeface="メイリオ"/>
                <a:ea typeface="メイリオ"/>
              </a:rPr>
              <a:t>等に関する課題が生じており、地域の自然的社会的条件に応じた導入拡大は必ずしも円滑に進んでいない状況にある。</a:t>
            </a:r>
            <a:endParaRPr lang="en-US" altLang="ja-JP" sz="1133" dirty="0">
              <a:solidFill>
                <a:prstClr val="black"/>
              </a:solidFill>
              <a:latin typeface="メイリオ"/>
              <a:ea typeface="メイリオ"/>
            </a:endParaRPr>
          </a:p>
          <a:p>
            <a:pPr marL="193613" indent="-193613" algn="just" defTabSz="986912" fontAlgn="base">
              <a:spcBef>
                <a:spcPct val="0"/>
              </a:spcBef>
              <a:spcAft>
                <a:spcPct val="0"/>
              </a:spcAft>
            </a:pPr>
            <a:r>
              <a:rPr lang="ja-JP" altLang="en-US" sz="1133" dirty="0">
                <a:solidFill>
                  <a:prstClr val="black"/>
                </a:solidFill>
                <a:latin typeface="メイリオ"/>
                <a:ea typeface="メイリオ"/>
              </a:rPr>
              <a:t>　　このため、こうした状況に適切に対処できる、自家消費型・地産地消型の再生可能エネルギーの自立的な普及を促進する必要がある。</a:t>
            </a:r>
            <a:endParaRPr lang="en-US" altLang="ja-JP" sz="1133" dirty="0">
              <a:solidFill>
                <a:prstClr val="black"/>
              </a:solidFill>
              <a:latin typeface="メイリオ"/>
              <a:ea typeface="メイリオ"/>
            </a:endParaRPr>
          </a:p>
        </p:txBody>
      </p:sp>
      <p:sp>
        <p:nvSpPr>
          <p:cNvPr id="19" name="テキスト ボックス 18"/>
          <p:cNvSpPr txBox="1"/>
          <p:nvPr/>
        </p:nvSpPr>
        <p:spPr>
          <a:xfrm>
            <a:off x="5511046" y="2598603"/>
            <a:ext cx="1542410"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期待される効果</a:t>
            </a:r>
          </a:p>
        </p:txBody>
      </p:sp>
      <p:pic>
        <p:nvPicPr>
          <p:cNvPr id="20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 y="109667"/>
            <a:ext cx="815593" cy="4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3"/>
          <p:cNvSpPr>
            <a:spLocks noChangeArrowheads="1"/>
          </p:cNvSpPr>
          <p:nvPr/>
        </p:nvSpPr>
        <p:spPr bwMode="auto">
          <a:xfrm>
            <a:off x="860143" y="78825"/>
            <a:ext cx="9811858" cy="657958"/>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fontAlgn="base">
              <a:spcBef>
                <a:spcPct val="0"/>
              </a:spcBef>
              <a:spcAft>
                <a:spcPct val="0"/>
              </a:spcAft>
              <a:defRPr/>
            </a:pPr>
            <a:r>
              <a:rPr lang="ja-JP" altLang="en-US" sz="2051" b="1" dirty="0">
                <a:solidFill>
                  <a:prstClr val="white"/>
                </a:solidFill>
                <a:latin typeface="Cambria" pitchFamily="18" charset="0"/>
                <a:ea typeface="メイリオ" pitchFamily="50" charset="-128"/>
              </a:rPr>
              <a:t>再生可能エネルギー電気・熱自立的普及促進事業</a:t>
            </a:r>
            <a:endParaRPr lang="en-US" altLang="ja-JP" sz="2051" b="1" dirty="0">
              <a:solidFill>
                <a:prstClr val="white"/>
              </a:solidFill>
              <a:latin typeface="Cambria" pitchFamily="18" charset="0"/>
              <a:ea typeface="メイリオ" pitchFamily="50" charset="-128"/>
            </a:endParaRPr>
          </a:p>
          <a:p>
            <a:pPr defTabSz="986912" fontAlgn="base">
              <a:spcBef>
                <a:spcPct val="0"/>
              </a:spcBef>
              <a:spcAft>
                <a:spcPct val="0"/>
              </a:spcAft>
              <a:defRPr/>
            </a:pPr>
            <a:r>
              <a:rPr lang="ja-JP" altLang="en-US" sz="1403" b="1" dirty="0">
                <a:solidFill>
                  <a:prstClr val="white"/>
                </a:solidFill>
                <a:latin typeface="Cambria" pitchFamily="18" charset="0"/>
                <a:ea typeface="メイリオ" pitchFamily="50" charset="-128"/>
              </a:rPr>
              <a:t>（一部経済産業省・農林水産省連携事業）</a:t>
            </a:r>
          </a:p>
        </p:txBody>
      </p:sp>
      <p:sp>
        <p:nvSpPr>
          <p:cNvPr id="30" name="正方形/長方形 29"/>
          <p:cNvSpPr/>
          <p:nvPr/>
        </p:nvSpPr>
        <p:spPr>
          <a:xfrm>
            <a:off x="8922458" y="748751"/>
            <a:ext cx="1736373" cy="324833"/>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511" b="1" kern="0" dirty="0">
                <a:solidFill>
                  <a:sysClr val="window" lastClr="FFFFFF"/>
                </a:solidFill>
                <a:latin typeface="Cambria"/>
                <a:ea typeface="メイリオ"/>
              </a:rPr>
              <a:t>事業目的・概要等</a:t>
            </a:r>
          </a:p>
        </p:txBody>
      </p:sp>
      <p:sp>
        <p:nvSpPr>
          <p:cNvPr id="45" name="テキスト ボックス 44"/>
          <p:cNvSpPr txBox="1"/>
          <p:nvPr/>
        </p:nvSpPr>
        <p:spPr>
          <a:xfrm>
            <a:off x="5465131" y="2887119"/>
            <a:ext cx="5139312" cy="1312732"/>
          </a:xfrm>
          <a:prstGeom prst="rect">
            <a:avLst/>
          </a:prstGeom>
          <a:noFill/>
        </p:spPr>
        <p:txBody>
          <a:bodyPr wrap="square" lIns="38856" rIns="38856">
            <a:spAutoFit/>
          </a:bodyPr>
          <a:lstStyle/>
          <a:p>
            <a:pPr algn="just" defTabSz="986912">
              <a:buClr>
                <a:prstClr val="black">
                  <a:lumMod val="65000"/>
                  <a:lumOff val="35000"/>
                </a:prstClr>
              </a:buClr>
              <a:defRPr/>
            </a:pPr>
            <a:r>
              <a:rPr lang="ja-JP" altLang="en-US" sz="1133" dirty="0">
                <a:solidFill>
                  <a:prstClr val="black"/>
                </a:solidFill>
                <a:latin typeface="メイリオ"/>
                <a:ea typeface="メイリオ" pitchFamily="50" charset="-128"/>
              </a:rPr>
              <a:t>　再生可能エネルギーの課題に適切に対応する、費用対効果の高い優良事例を創出することで、同様の課題を抱えている他の地域への展開につなげ、再生可能エネルギー電気・熱の将来的な自立的普及を図る。</a:t>
            </a:r>
            <a:endParaRPr lang="en-US" altLang="ja-JP" sz="1133" dirty="0">
              <a:solidFill>
                <a:prstClr val="black"/>
              </a:solidFill>
              <a:latin typeface="メイリオ"/>
              <a:ea typeface="メイリオ" pitchFamily="50" charset="-128"/>
            </a:endParaRPr>
          </a:p>
          <a:p>
            <a:pPr algn="just" defTabSz="986912">
              <a:buClr>
                <a:prstClr val="black">
                  <a:lumMod val="65000"/>
                  <a:lumOff val="35000"/>
                </a:prstClr>
              </a:buClr>
              <a:defRPr/>
            </a:pPr>
            <a:r>
              <a:rPr lang="ja-JP" altLang="en-US" sz="1133" dirty="0">
                <a:solidFill>
                  <a:prstClr val="black"/>
                </a:solidFill>
                <a:latin typeface="メイリオ"/>
                <a:ea typeface="メイリオ" pitchFamily="50" charset="-128"/>
              </a:rPr>
              <a:t>　また、営農地における地域の実情に応じた、再生可能エネルギーの普及拡大を図るための方策が確立され、段階的な</a:t>
            </a:r>
            <a:r>
              <a:rPr lang="en-US" altLang="ja-JP" sz="1133" dirty="0">
                <a:solidFill>
                  <a:prstClr val="black"/>
                </a:solidFill>
                <a:latin typeface="メイリオ"/>
                <a:ea typeface="メイリオ" pitchFamily="50" charset="-128"/>
              </a:rPr>
              <a:t>CO</a:t>
            </a:r>
            <a:r>
              <a:rPr lang="en-US" altLang="ja-JP" sz="1133" baseline="-25000" dirty="0">
                <a:solidFill>
                  <a:prstClr val="black"/>
                </a:solidFill>
                <a:latin typeface="メイリオ"/>
                <a:ea typeface="メイリオ" pitchFamily="50" charset="-128"/>
              </a:rPr>
              <a:t>2</a:t>
            </a:r>
            <a:r>
              <a:rPr lang="ja-JP" altLang="en-US" sz="1133" dirty="0">
                <a:solidFill>
                  <a:prstClr val="black"/>
                </a:solidFill>
                <a:latin typeface="メイリオ"/>
                <a:ea typeface="メイリオ" pitchFamily="50" charset="-128"/>
              </a:rPr>
              <a:t>削減を図ることが可能となる。</a:t>
            </a:r>
            <a:endParaRPr lang="en-US" altLang="ja-JP" sz="1133" dirty="0">
              <a:solidFill>
                <a:prstClr val="black"/>
              </a:solidFill>
              <a:latin typeface="メイリオ"/>
              <a:ea typeface="メイリオ" pitchFamily="50" charset="-128"/>
            </a:endParaRPr>
          </a:p>
          <a:p>
            <a:pPr algn="just" defTabSz="986912">
              <a:buClr>
                <a:prstClr val="black">
                  <a:lumMod val="65000"/>
                  <a:lumOff val="35000"/>
                </a:prstClr>
              </a:buClr>
              <a:defRPr/>
            </a:pPr>
            <a:r>
              <a:rPr lang="ja-JP" altLang="en-US" sz="1133" dirty="0">
                <a:solidFill>
                  <a:prstClr val="black"/>
                </a:solidFill>
                <a:latin typeface="メイリオ"/>
                <a:ea typeface="メイリオ" pitchFamily="50" charset="-128"/>
              </a:rPr>
              <a:t>　さらに、地域特性に応じた蓄エネ等技術の導入方策が確立され、段階的</a:t>
            </a:r>
            <a:r>
              <a:rPr lang="en-US" altLang="ja-JP" sz="1133" dirty="0">
                <a:solidFill>
                  <a:prstClr val="black"/>
                </a:solidFill>
                <a:latin typeface="メイリオ"/>
                <a:ea typeface="メイリオ" pitchFamily="50" charset="-128"/>
              </a:rPr>
              <a:t>CO2</a:t>
            </a:r>
            <a:r>
              <a:rPr lang="ja-JP" altLang="en-US" sz="1133" dirty="0">
                <a:solidFill>
                  <a:prstClr val="black"/>
                </a:solidFill>
                <a:latin typeface="メイリオ"/>
                <a:ea typeface="メイリオ" pitchFamily="50" charset="-128"/>
              </a:rPr>
              <a:t>削減が可能となる。</a:t>
            </a:r>
            <a:endParaRPr lang="en-US" altLang="ja-JP" sz="1133" dirty="0">
              <a:solidFill>
                <a:prstClr val="black"/>
              </a:solidFill>
              <a:latin typeface="メイリオ"/>
              <a:ea typeface="メイリオ" pitchFamily="50" charset="-128"/>
            </a:endParaRPr>
          </a:p>
        </p:txBody>
      </p:sp>
      <p:grpSp>
        <p:nvGrpSpPr>
          <p:cNvPr id="4" name="グループ化 3"/>
          <p:cNvGrpSpPr/>
          <p:nvPr/>
        </p:nvGrpSpPr>
        <p:grpSpPr>
          <a:xfrm>
            <a:off x="62996" y="4227786"/>
            <a:ext cx="7825001" cy="3188020"/>
            <a:chOff x="4598291" y="3859665"/>
            <a:chExt cx="7249890" cy="2953711"/>
          </a:xfrm>
        </p:grpSpPr>
        <p:sp>
          <p:nvSpPr>
            <p:cNvPr id="32" name="正方形/長方形 31"/>
            <p:cNvSpPr/>
            <p:nvPr/>
          </p:nvSpPr>
          <p:spPr>
            <a:xfrm>
              <a:off x="4598291" y="3859665"/>
              <a:ext cx="3226123" cy="300959"/>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algn="ctr" defTabSz="986912">
                <a:defRPr/>
              </a:pPr>
              <a:r>
                <a:rPr kumimoji="0" lang="ja-JP" altLang="en-US" sz="1511" b="1" kern="0" dirty="0">
                  <a:solidFill>
                    <a:sysClr val="window" lastClr="FFFFFF"/>
                  </a:solidFill>
                  <a:latin typeface="Cambria"/>
                  <a:ea typeface="メイリオ"/>
                </a:rPr>
                <a:t>事業イメージ（木質バイオマスの例）</a:t>
              </a:r>
            </a:p>
          </p:txBody>
        </p:sp>
        <p:sp>
          <p:nvSpPr>
            <p:cNvPr id="42" name="角丸四角形 41"/>
            <p:cNvSpPr/>
            <p:nvPr/>
          </p:nvSpPr>
          <p:spPr>
            <a:xfrm>
              <a:off x="7855792" y="3867286"/>
              <a:ext cx="1937632" cy="300156"/>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pPr>
              <a:r>
                <a:rPr lang="ja-JP" altLang="en-US" sz="863" dirty="0">
                  <a:solidFill>
                    <a:prstClr val="black"/>
                  </a:solidFill>
                  <a:latin typeface="Cambria"/>
                  <a:ea typeface="メイリオ"/>
                </a:rPr>
                <a:t>設備補助対象は、エネルギー起源</a:t>
              </a:r>
              <a:r>
                <a:rPr lang="en-US" altLang="ja-JP" sz="863" dirty="0">
                  <a:solidFill>
                    <a:prstClr val="black"/>
                  </a:solidFill>
                  <a:latin typeface="Cambria"/>
                  <a:ea typeface="メイリオ"/>
                </a:rPr>
                <a:t>CO</a:t>
              </a:r>
              <a:r>
                <a:rPr lang="ja-JP" altLang="en-US" sz="863" baseline="-25000" dirty="0">
                  <a:solidFill>
                    <a:prstClr val="black"/>
                  </a:solidFill>
                  <a:latin typeface="Cambria"/>
                  <a:ea typeface="メイリオ"/>
                </a:rPr>
                <a:t>２</a:t>
              </a:r>
              <a:r>
                <a:rPr lang="ja-JP" altLang="en-US" sz="863" dirty="0">
                  <a:solidFill>
                    <a:prstClr val="black"/>
                  </a:solidFill>
                  <a:latin typeface="Cambria"/>
                  <a:ea typeface="メイリオ"/>
                </a:rPr>
                <a:t>の排出抑制に資する設備と付帯設備</a:t>
              </a:r>
            </a:p>
          </p:txBody>
        </p:sp>
        <p:sp>
          <p:nvSpPr>
            <p:cNvPr id="3" name="山形 2"/>
            <p:cNvSpPr/>
            <p:nvPr/>
          </p:nvSpPr>
          <p:spPr>
            <a:xfrm>
              <a:off x="4796255" y="5507936"/>
              <a:ext cx="900000" cy="138880"/>
            </a:xfrm>
            <a:prstGeom prst="chevron">
              <a:avLst/>
            </a:prstGeom>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86912" fontAlgn="base">
                <a:spcBef>
                  <a:spcPct val="0"/>
                </a:spcBef>
                <a:spcAft>
                  <a:spcPct val="0"/>
                </a:spcAft>
              </a:pPr>
              <a:r>
                <a:rPr lang="ja-JP" altLang="en-US" sz="863" b="1" dirty="0">
                  <a:solidFill>
                    <a:prstClr val="white"/>
                  </a:solidFill>
                  <a:latin typeface="Cambria"/>
                  <a:ea typeface="メイリオ"/>
                </a:rPr>
                <a:t>供給側の対策</a:t>
              </a:r>
            </a:p>
          </p:txBody>
        </p:sp>
        <p:sp>
          <p:nvSpPr>
            <p:cNvPr id="46" name="山形 45"/>
            <p:cNvSpPr/>
            <p:nvPr/>
          </p:nvSpPr>
          <p:spPr>
            <a:xfrm>
              <a:off x="5850204" y="5502800"/>
              <a:ext cx="975003" cy="140400"/>
            </a:xfrm>
            <a:prstGeom prst="chevron">
              <a:avLst/>
            </a:prstGeom>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86912" fontAlgn="base">
                <a:spcBef>
                  <a:spcPct val="0"/>
                </a:spcBef>
                <a:spcAft>
                  <a:spcPct val="0"/>
                </a:spcAft>
              </a:pPr>
              <a:r>
                <a:rPr lang="ja-JP" altLang="en-US" sz="863" b="1" dirty="0">
                  <a:solidFill>
                    <a:prstClr val="white"/>
                  </a:solidFill>
                  <a:latin typeface="Cambria"/>
                  <a:ea typeface="メイリオ"/>
                </a:rPr>
                <a:t>供給側の対策</a:t>
              </a:r>
            </a:p>
          </p:txBody>
        </p:sp>
        <p:sp>
          <p:nvSpPr>
            <p:cNvPr id="47" name="山形 46"/>
            <p:cNvSpPr/>
            <p:nvPr/>
          </p:nvSpPr>
          <p:spPr>
            <a:xfrm>
              <a:off x="7005776" y="5502800"/>
              <a:ext cx="1115576" cy="140400"/>
            </a:xfrm>
            <a:prstGeom prst="chevron">
              <a:avLst/>
            </a:prstGeom>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86912" fontAlgn="base">
                <a:spcBef>
                  <a:spcPct val="0"/>
                </a:spcBef>
                <a:spcAft>
                  <a:spcPct val="0"/>
                </a:spcAft>
              </a:pPr>
              <a:r>
                <a:rPr lang="ja-JP" altLang="en-US" sz="756" b="1" dirty="0">
                  <a:solidFill>
                    <a:prstClr val="white"/>
                  </a:solidFill>
                  <a:latin typeface="Cambria"/>
                  <a:ea typeface="メイリオ"/>
                </a:rPr>
                <a:t>ボイラーの対策</a:t>
              </a:r>
            </a:p>
          </p:txBody>
        </p:sp>
        <p:sp>
          <p:nvSpPr>
            <p:cNvPr id="48" name="山形 47"/>
            <p:cNvSpPr/>
            <p:nvPr/>
          </p:nvSpPr>
          <p:spPr>
            <a:xfrm>
              <a:off x="8337376" y="5507936"/>
              <a:ext cx="1224136" cy="138880"/>
            </a:xfrm>
            <a:prstGeom prst="chevr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pPr>
              <a:r>
                <a:rPr lang="ja-JP" altLang="en-US" sz="863" b="1" dirty="0">
                  <a:solidFill>
                    <a:prstClr val="white"/>
                  </a:solidFill>
                  <a:latin typeface="Cambria"/>
                  <a:ea typeface="メイリオ"/>
                </a:rPr>
                <a:t>需要側の対策</a:t>
              </a:r>
            </a:p>
          </p:txBody>
        </p:sp>
        <p:sp>
          <p:nvSpPr>
            <p:cNvPr id="9" name="正方形/長方形 8"/>
            <p:cNvSpPr/>
            <p:nvPr/>
          </p:nvSpPr>
          <p:spPr>
            <a:xfrm>
              <a:off x="4796255" y="5674008"/>
              <a:ext cx="958791" cy="605088"/>
            </a:xfrm>
            <a:prstGeom prst="rect">
              <a:avLst/>
            </a:prstGeom>
            <a:ln w="12700"/>
          </p:spPr>
          <p:style>
            <a:lnRef idx="2">
              <a:schemeClr val="dk1"/>
            </a:lnRef>
            <a:fillRef idx="1">
              <a:schemeClr val="lt1"/>
            </a:fillRef>
            <a:effectRef idx="0">
              <a:schemeClr val="dk1"/>
            </a:effectRef>
            <a:fontRef idx="minor">
              <a:schemeClr val="dk1"/>
            </a:fontRef>
          </p:style>
          <p:txBody>
            <a:bodyPr lIns="19428" rIns="19428" rtlCol="0" anchor="t"/>
            <a:lstStyle/>
            <a:p>
              <a:pPr defTabSz="986912" fontAlgn="base">
                <a:spcBef>
                  <a:spcPct val="0"/>
                </a:spcBef>
                <a:spcAft>
                  <a:spcPct val="0"/>
                </a:spcAft>
              </a:pPr>
              <a:r>
                <a:rPr lang="ja-JP" altLang="en-US" sz="756" dirty="0">
                  <a:solidFill>
                    <a:prstClr val="black"/>
                  </a:solidFill>
                  <a:latin typeface="Cambria"/>
                  <a:ea typeface="メイリオ"/>
                </a:rPr>
                <a:t>◆長期的な見通しに立</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ち、年間を通した安</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a:t>
              </a:r>
              <a:r>
                <a:rPr lang="ja-JP" altLang="en-US" sz="756" dirty="0" err="1">
                  <a:solidFill>
                    <a:prstClr val="black"/>
                  </a:solidFill>
                  <a:latin typeface="Cambria"/>
                  <a:ea typeface="メイリオ"/>
                </a:rPr>
                <a:t>定した</a:t>
              </a:r>
              <a:r>
                <a:rPr lang="ja-JP" altLang="en-US" sz="756" dirty="0">
                  <a:solidFill>
                    <a:prstClr val="black"/>
                  </a:solidFill>
                  <a:latin typeface="Cambria"/>
                  <a:ea typeface="メイリオ"/>
                </a:rPr>
                <a:t>燃料需要を有</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する需要家を地域内</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で確保し、維持する</a:t>
              </a:r>
            </a:p>
          </p:txBody>
        </p:sp>
        <p:sp>
          <p:nvSpPr>
            <p:cNvPr id="49" name="正方形/長方形 48"/>
            <p:cNvSpPr/>
            <p:nvPr/>
          </p:nvSpPr>
          <p:spPr>
            <a:xfrm>
              <a:off x="5850205" y="5679284"/>
              <a:ext cx="1047011" cy="1123540"/>
            </a:xfrm>
            <a:prstGeom prst="rect">
              <a:avLst/>
            </a:prstGeom>
            <a:ln w="12700"/>
          </p:spPr>
          <p:style>
            <a:lnRef idx="2">
              <a:schemeClr val="dk1"/>
            </a:lnRef>
            <a:fillRef idx="1">
              <a:schemeClr val="lt1"/>
            </a:fillRef>
            <a:effectRef idx="0">
              <a:schemeClr val="dk1"/>
            </a:effectRef>
            <a:fontRef idx="minor">
              <a:schemeClr val="dk1"/>
            </a:fontRef>
          </p:style>
          <p:txBody>
            <a:bodyPr lIns="19428" rIns="19428" rtlCol="0" anchor="t"/>
            <a:lstStyle/>
            <a:p>
              <a:pPr defTabSz="986912" fontAlgn="base">
                <a:spcBef>
                  <a:spcPct val="0"/>
                </a:spcBef>
                <a:spcAft>
                  <a:spcPct val="0"/>
                </a:spcAft>
              </a:pPr>
              <a:r>
                <a:rPr lang="ja-JP" altLang="en-US" sz="756" dirty="0">
                  <a:solidFill>
                    <a:prstClr val="black"/>
                  </a:solidFill>
                  <a:latin typeface="Cambria"/>
                  <a:ea typeface="メイリオ"/>
                </a:rPr>
                <a:t>◆チップ供給業者の条件</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とボイラー側の条件を</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合致させる</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◆最新のチップ規格に適</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合したチップの供給体</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制の確立を促す</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◆地域内でのチップ等の</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安定的な需要を確保し、</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小口供給を可能とする</a:t>
              </a:r>
            </a:p>
          </p:txBody>
        </p:sp>
        <p:sp>
          <p:nvSpPr>
            <p:cNvPr id="50" name="正方形/長方形 49"/>
            <p:cNvSpPr/>
            <p:nvPr/>
          </p:nvSpPr>
          <p:spPr>
            <a:xfrm>
              <a:off x="6969225" y="5684560"/>
              <a:ext cx="1262516" cy="1123540"/>
            </a:xfrm>
            <a:prstGeom prst="rect">
              <a:avLst/>
            </a:prstGeom>
            <a:ln w="12700"/>
          </p:spPr>
          <p:style>
            <a:lnRef idx="2">
              <a:schemeClr val="dk1"/>
            </a:lnRef>
            <a:fillRef idx="1">
              <a:schemeClr val="lt1"/>
            </a:fillRef>
            <a:effectRef idx="0">
              <a:schemeClr val="dk1"/>
            </a:effectRef>
            <a:fontRef idx="minor">
              <a:schemeClr val="dk1"/>
            </a:fontRef>
          </p:style>
          <p:txBody>
            <a:bodyPr lIns="19428" rIns="19428" rtlCol="0" anchor="t"/>
            <a:lstStyle/>
            <a:p>
              <a:pPr defTabSz="986912" fontAlgn="base">
                <a:spcBef>
                  <a:spcPct val="0"/>
                </a:spcBef>
                <a:spcAft>
                  <a:spcPct val="0"/>
                </a:spcAft>
              </a:pPr>
              <a:r>
                <a:rPr lang="ja-JP" altLang="en-US" sz="756" dirty="0">
                  <a:solidFill>
                    <a:prstClr val="black"/>
                  </a:solidFill>
                  <a:latin typeface="Cambria"/>
                  <a:ea typeface="メイリオ"/>
                </a:rPr>
                <a:t>◆ボイラーの出力規模等を集</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約化する</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◆チップ規格に対応したボイ</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ラーの生産等を促す</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◆設備コストの高止まりを是</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a:t>
              </a:r>
              <a:r>
                <a:rPr lang="ja-JP" altLang="en-US" sz="756" dirty="0" err="1">
                  <a:solidFill>
                    <a:prstClr val="black"/>
                  </a:solidFill>
                  <a:latin typeface="Cambria"/>
                  <a:ea typeface="メイリオ"/>
                </a:rPr>
                <a:t>正する</a:t>
              </a:r>
              <a:r>
                <a:rPr lang="ja-JP" altLang="en-US" sz="756" dirty="0">
                  <a:solidFill>
                    <a:prstClr val="black"/>
                  </a:solidFill>
                  <a:latin typeface="Cambria"/>
                  <a:ea typeface="メイリオ"/>
                </a:rPr>
                <a:t>ためボイラー等設備</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のコスト上限を設ける</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◆灰の処理など維持管理の容</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易なシステムを導入する</a:t>
              </a:r>
            </a:p>
          </p:txBody>
        </p:sp>
        <p:sp>
          <p:nvSpPr>
            <p:cNvPr id="51" name="正方形/長方形 50"/>
            <p:cNvSpPr/>
            <p:nvPr/>
          </p:nvSpPr>
          <p:spPr>
            <a:xfrm>
              <a:off x="8330080" y="5689836"/>
              <a:ext cx="1344647" cy="1123540"/>
            </a:xfrm>
            <a:prstGeom prst="rect">
              <a:avLst/>
            </a:prstGeom>
            <a:ln w="12700"/>
          </p:spPr>
          <p:style>
            <a:lnRef idx="2">
              <a:schemeClr val="dk1"/>
            </a:lnRef>
            <a:fillRef idx="1">
              <a:schemeClr val="lt1"/>
            </a:fillRef>
            <a:effectRef idx="0">
              <a:schemeClr val="dk1"/>
            </a:effectRef>
            <a:fontRef idx="minor">
              <a:schemeClr val="dk1"/>
            </a:fontRef>
          </p:style>
          <p:txBody>
            <a:bodyPr lIns="19428" rIns="19428" rtlCol="0" anchor="t"/>
            <a:lstStyle/>
            <a:p>
              <a:pPr defTabSz="986912" fontAlgn="base">
                <a:spcBef>
                  <a:spcPct val="0"/>
                </a:spcBef>
                <a:spcAft>
                  <a:spcPct val="0"/>
                </a:spcAft>
              </a:pPr>
              <a:r>
                <a:rPr lang="ja-JP" altLang="en-US" sz="756" dirty="0">
                  <a:solidFill>
                    <a:prstClr val="black"/>
                  </a:solidFill>
                  <a:latin typeface="Cambria"/>
                  <a:ea typeface="メイリオ"/>
                </a:rPr>
                <a:t>◆福祉施設の給湯など高い稼働</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率が見込める施設を対象</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◆導入前に熱需要等の適切な把</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握と設計を行う</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◆チップ等供給事業者を分散し、</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安定した燃料供給を確保する</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◆初期コストの適正価格を共有</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するとともに複数施設での一</a:t>
              </a:r>
              <a:endParaRPr lang="en-US" altLang="ja-JP" sz="756" dirty="0">
                <a:solidFill>
                  <a:prstClr val="black"/>
                </a:solidFill>
                <a:latin typeface="Cambria"/>
                <a:ea typeface="メイリオ"/>
              </a:endParaRPr>
            </a:p>
            <a:p>
              <a:pPr defTabSz="986912" fontAlgn="base">
                <a:spcBef>
                  <a:spcPct val="0"/>
                </a:spcBef>
                <a:spcAft>
                  <a:spcPct val="0"/>
                </a:spcAft>
              </a:pPr>
              <a:r>
                <a:rPr lang="ja-JP" altLang="en-US" sz="756" dirty="0">
                  <a:solidFill>
                    <a:prstClr val="black"/>
                  </a:solidFill>
                  <a:latin typeface="Cambria"/>
                  <a:ea typeface="メイリオ"/>
                </a:rPr>
                <a:t>　括導入等によりコストを低減</a:t>
              </a:r>
            </a:p>
          </p:txBody>
        </p:sp>
        <p:grpSp>
          <p:nvGrpSpPr>
            <p:cNvPr id="100" name="グループ化 4095"/>
            <p:cNvGrpSpPr>
              <a:grpSpLocks/>
            </p:cNvGrpSpPr>
            <p:nvPr/>
          </p:nvGrpSpPr>
          <p:grpSpPr bwMode="auto">
            <a:xfrm>
              <a:off x="4621014" y="4205102"/>
              <a:ext cx="2492226" cy="1294189"/>
              <a:chOff x="532776" y="6433775"/>
              <a:chExt cx="2491609" cy="1294432"/>
            </a:xfrm>
          </p:grpSpPr>
          <p:grpSp>
            <p:nvGrpSpPr>
              <p:cNvPr id="101" name="グループ化 5"/>
              <p:cNvGrpSpPr>
                <a:grpSpLocks/>
              </p:cNvGrpSpPr>
              <p:nvPr/>
            </p:nvGrpSpPr>
            <p:grpSpPr bwMode="auto">
              <a:xfrm>
                <a:off x="532776" y="6433775"/>
                <a:ext cx="2491609" cy="1240355"/>
                <a:chOff x="532776" y="6433775"/>
                <a:chExt cx="2491609" cy="1240355"/>
              </a:xfrm>
            </p:grpSpPr>
            <p:sp>
              <p:nvSpPr>
                <p:cNvPr id="104" name="角丸四角形 103"/>
                <p:cNvSpPr/>
                <p:nvPr/>
              </p:nvSpPr>
              <p:spPr bwMode="auto">
                <a:xfrm>
                  <a:off x="532776" y="6433775"/>
                  <a:ext cx="907825" cy="18358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r>
                    <a:rPr lang="ja-JP" altLang="en-US" sz="1187" dirty="0">
                      <a:solidFill>
                        <a:prstClr val="black"/>
                      </a:solidFill>
                      <a:latin typeface="ＤＦ平成ゴシック体W5" panose="020B0509000000000000" pitchFamily="49" charset="-128"/>
                      <a:ea typeface="ＤＦ平成ゴシック体W5" panose="020B0509000000000000" pitchFamily="49" charset="-128"/>
                      <a:cs typeface="メイリオ" panose="020B0604030504040204" pitchFamily="50" charset="-128"/>
                    </a:rPr>
                    <a:t>燃料供給者</a:t>
                  </a:r>
                </a:p>
              </p:txBody>
            </p:sp>
            <p:sp>
              <p:nvSpPr>
                <p:cNvPr id="105" name="テキスト ボックス 6"/>
                <p:cNvSpPr txBox="1">
                  <a:spLocks noChangeArrowheads="1"/>
                </p:cNvSpPr>
                <p:nvPr/>
              </p:nvSpPr>
              <p:spPr bwMode="auto">
                <a:xfrm>
                  <a:off x="1021503" y="6678774"/>
                  <a:ext cx="721211" cy="33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fontAlgn="base" hangingPunct="1">
                    <a:spcBef>
                      <a:spcPct val="0"/>
                    </a:spcBef>
                    <a:spcAft>
                      <a:spcPct val="0"/>
                    </a:spcAft>
                  </a:pPr>
                  <a:r>
                    <a:rPr lang="ja-JP" altLang="en-US" sz="1079" dirty="0">
                      <a:solidFill>
                        <a:srgbClr val="00B050"/>
                      </a:solidFill>
                      <a:latin typeface="HG創英角ｺﾞｼｯｸUB" pitchFamily="49" charset="-128"/>
                      <a:ea typeface="HG創英角ｺﾞｼｯｸUB" pitchFamily="49" charset="-128"/>
                    </a:rPr>
                    <a:t>原木</a:t>
                  </a:r>
                  <a:endParaRPr lang="en-US" altLang="ja-JP" sz="1079" dirty="0">
                    <a:solidFill>
                      <a:srgbClr val="00B050"/>
                    </a:solidFill>
                    <a:latin typeface="HG創英角ｺﾞｼｯｸUB" pitchFamily="49" charset="-128"/>
                    <a:ea typeface="HG創英角ｺﾞｼｯｸUB" pitchFamily="49" charset="-128"/>
                  </a:endParaRPr>
                </a:p>
                <a:p>
                  <a:pPr defTabSz="986912" eaLnBrk="1" fontAlgn="base" hangingPunct="1">
                    <a:spcBef>
                      <a:spcPct val="0"/>
                    </a:spcBef>
                    <a:spcAft>
                      <a:spcPct val="0"/>
                    </a:spcAft>
                  </a:pPr>
                  <a:r>
                    <a:rPr lang="ja-JP" altLang="en-US" sz="648" dirty="0">
                      <a:solidFill>
                        <a:srgbClr val="CF6A3D"/>
                      </a:solidFill>
                      <a:latin typeface="HG創英角ｺﾞｼｯｸUB" pitchFamily="49" charset="-128"/>
                      <a:ea typeface="HG創英角ｺﾞｼｯｸUB" pitchFamily="49" charset="-128"/>
                    </a:rPr>
                    <a:t>（チップ用材）</a:t>
                  </a:r>
                </a:p>
              </p:txBody>
            </p:sp>
            <p:sp>
              <p:nvSpPr>
                <p:cNvPr id="106" name="テキスト ボックス 35"/>
                <p:cNvSpPr txBox="1">
                  <a:spLocks noChangeArrowheads="1"/>
                </p:cNvSpPr>
                <p:nvPr/>
              </p:nvSpPr>
              <p:spPr bwMode="auto">
                <a:xfrm>
                  <a:off x="2333798" y="6687447"/>
                  <a:ext cx="690587" cy="33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fontAlgn="base" hangingPunct="1">
                    <a:spcBef>
                      <a:spcPct val="0"/>
                    </a:spcBef>
                    <a:spcAft>
                      <a:spcPct val="0"/>
                    </a:spcAft>
                  </a:pPr>
                  <a:r>
                    <a:rPr lang="ja-JP" altLang="en-US" sz="1079" dirty="0">
                      <a:solidFill>
                        <a:srgbClr val="00B050"/>
                      </a:solidFill>
                      <a:latin typeface="HG創英角ｺﾞｼｯｸUB" pitchFamily="49" charset="-128"/>
                      <a:ea typeface="HG創英角ｺﾞｼｯｸUB" pitchFamily="49" charset="-128"/>
                    </a:rPr>
                    <a:t>原料</a:t>
                  </a:r>
                  <a:endParaRPr lang="en-US" altLang="ja-JP" sz="1079" dirty="0">
                    <a:solidFill>
                      <a:srgbClr val="00B050"/>
                    </a:solidFill>
                    <a:latin typeface="HG創英角ｺﾞｼｯｸUB" pitchFamily="49" charset="-128"/>
                    <a:ea typeface="HG創英角ｺﾞｼｯｸUB" pitchFamily="49" charset="-128"/>
                  </a:endParaRPr>
                </a:p>
                <a:p>
                  <a:pPr algn="ctr" defTabSz="986912" eaLnBrk="1" fontAlgn="base" hangingPunct="1">
                    <a:spcBef>
                      <a:spcPct val="0"/>
                    </a:spcBef>
                    <a:spcAft>
                      <a:spcPct val="0"/>
                    </a:spcAft>
                  </a:pPr>
                  <a:r>
                    <a:rPr lang="ja-JP" altLang="en-US" sz="648" dirty="0">
                      <a:solidFill>
                        <a:srgbClr val="CF6A3D"/>
                      </a:solidFill>
                      <a:latin typeface="HG創英角ｺﾞｼｯｸUB" pitchFamily="49" charset="-128"/>
                      <a:ea typeface="HG創英角ｺﾞｼｯｸUB" pitchFamily="49" charset="-128"/>
                    </a:rPr>
                    <a:t>（チップ等）</a:t>
                  </a:r>
                </a:p>
              </p:txBody>
            </p:sp>
            <p:sp>
              <p:nvSpPr>
                <p:cNvPr id="107" name="角丸四角形 106"/>
                <p:cNvSpPr/>
                <p:nvPr/>
              </p:nvSpPr>
              <p:spPr bwMode="auto">
                <a:xfrm>
                  <a:off x="1584582" y="6683158"/>
                  <a:ext cx="935872" cy="173814"/>
                </a:xfrm>
                <a:prstGeom prst="roundRect">
                  <a:avLst/>
                </a:prstGeom>
                <a:solidFill>
                  <a:srgbClr val="FFDDEE"/>
                </a:solidFill>
                <a:ln>
                  <a:solidFill>
                    <a:srgbClr val="FFDD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r>
                    <a:rPr lang="ja-JP" altLang="en-US" sz="863"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チップ等製造機</a:t>
                  </a:r>
                </a:p>
              </p:txBody>
            </p:sp>
            <p:sp>
              <p:nvSpPr>
                <p:cNvPr id="108" name="角丸四角形 107"/>
                <p:cNvSpPr/>
                <p:nvPr/>
              </p:nvSpPr>
              <p:spPr bwMode="auto">
                <a:xfrm>
                  <a:off x="657476" y="6685596"/>
                  <a:ext cx="546308" cy="171376"/>
                </a:xfrm>
                <a:prstGeom prst="roundRect">
                  <a:avLst/>
                </a:prstGeom>
                <a:solidFill>
                  <a:srgbClr val="FFDDEE"/>
                </a:solidFill>
                <a:ln>
                  <a:solidFill>
                    <a:srgbClr val="FFDD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r>
                    <a:rPr lang="ja-JP" altLang="en-US" sz="1079"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山元</a:t>
                  </a:r>
                </a:p>
              </p:txBody>
            </p:sp>
            <p:pic>
              <p:nvPicPr>
                <p:cNvPr id="10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5845" t="52583" r="58762" b="12073"/>
                <a:stretch>
                  <a:fillRect/>
                </a:stretch>
              </p:blipFill>
              <p:spPr bwMode="auto">
                <a:xfrm>
                  <a:off x="1748475" y="6971049"/>
                  <a:ext cx="666220" cy="55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3"/>
                <p:cNvPicPr>
                  <a:picLocks noChangeAspect="1" noChangeArrowheads="1"/>
                </p:cNvPicPr>
                <p:nvPr/>
              </p:nvPicPr>
              <p:blipFill>
                <a:blip r:embed="rId4">
                  <a:extLst>
                    <a:ext uri="{28A0092B-C50C-407E-A947-70E740481C1C}">
                      <a14:useLocalDpi xmlns:a14="http://schemas.microsoft.com/office/drawing/2010/main" val="0"/>
                    </a:ext>
                  </a:extLst>
                </a:blip>
                <a:srcRect l="1125" t="53571" r="85332" b="14587"/>
                <a:stretch>
                  <a:fillRect/>
                </a:stretch>
              </p:blipFill>
              <p:spPr bwMode="auto">
                <a:xfrm>
                  <a:off x="549912" y="6969054"/>
                  <a:ext cx="674719" cy="57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3"/>
                <p:cNvPicPr>
                  <a:picLocks noChangeAspect="1" noChangeArrowheads="1"/>
                </p:cNvPicPr>
                <p:nvPr/>
              </p:nvPicPr>
              <p:blipFill>
                <a:blip r:embed="rId3">
                  <a:extLst>
                    <a:ext uri="{28A0092B-C50C-407E-A947-70E740481C1C}">
                      <a14:useLocalDpi xmlns:a14="http://schemas.microsoft.com/office/drawing/2010/main" val="0"/>
                    </a:ext>
                  </a:extLst>
                </a:blip>
                <a:srcRect l="15797" t="59727" r="76270" b="20894"/>
                <a:stretch>
                  <a:fillRect/>
                </a:stretch>
              </p:blipFill>
              <p:spPr bwMode="auto">
                <a:xfrm>
                  <a:off x="1196432" y="7257323"/>
                  <a:ext cx="403001" cy="29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右矢印 111"/>
                <p:cNvSpPr/>
                <p:nvPr/>
              </p:nvSpPr>
              <p:spPr>
                <a:xfrm>
                  <a:off x="1270979" y="7061875"/>
                  <a:ext cx="269706" cy="14544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943">
                    <a:solidFill>
                      <a:prstClr val="white"/>
                    </a:solidFill>
                    <a:latin typeface="Cambria"/>
                    <a:ea typeface="メイリオ"/>
                  </a:endParaRPr>
                </a:p>
              </p:txBody>
            </p:sp>
            <p:sp>
              <p:nvSpPr>
                <p:cNvPr id="113" name="右矢印 112"/>
                <p:cNvSpPr/>
                <p:nvPr/>
              </p:nvSpPr>
              <p:spPr>
                <a:xfrm>
                  <a:off x="2520454" y="7050557"/>
                  <a:ext cx="283142" cy="14876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943">
                    <a:solidFill>
                      <a:prstClr val="white"/>
                    </a:solidFill>
                    <a:latin typeface="Cambria"/>
                    <a:ea typeface="メイリオ"/>
                  </a:endParaRPr>
                </a:p>
              </p:txBody>
            </p:sp>
            <p:sp>
              <p:nvSpPr>
                <p:cNvPr id="114" name="角丸四角形 113"/>
                <p:cNvSpPr/>
                <p:nvPr/>
              </p:nvSpPr>
              <p:spPr>
                <a:xfrm>
                  <a:off x="536714" y="6439035"/>
                  <a:ext cx="2414882" cy="1235095"/>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943">
                    <a:solidFill>
                      <a:prstClr val="white"/>
                    </a:solidFill>
                    <a:latin typeface="Cambria"/>
                    <a:ea typeface="メイリオ"/>
                  </a:endParaRPr>
                </a:p>
              </p:txBody>
            </p:sp>
            <p:pic>
              <p:nvPicPr>
                <p:cNvPr id="115" name="Picture 3"/>
                <p:cNvPicPr>
                  <a:picLocks noChangeAspect="1" noChangeArrowheads="1"/>
                </p:cNvPicPr>
                <p:nvPr/>
              </p:nvPicPr>
              <p:blipFill>
                <a:blip r:embed="rId3">
                  <a:extLst>
                    <a:ext uri="{28A0092B-C50C-407E-A947-70E740481C1C}">
                      <a14:useLocalDpi xmlns:a14="http://schemas.microsoft.com/office/drawing/2010/main" val="0"/>
                    </a:ext>
                  </a:extLst>
                </a:blip>
                <a:srcRect l="44818" t="59727" r="47502" b="20135"/>
                <a:stretch>
                  <a:fillRect/>
                </a:stretch>
              </p:blipFill>
              <p:spPr bwMode="auto">
                <a:xfrm>
                  <a:off x="2471572" y="7238677"/>
                  <a:ext cx="408833" cy="3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2" name="直線コネクタ 101"/>
              <p:cNvCxnSpPr/>
              <p:nvPr/>
            </p:nvCxnSpPr>
            <p:spPr>
              <a:xfrm>
                <a:off x="954238" y="7453519"/>
                <a:ext cx="101575" cy="274688"/>
              </a:xfrm>
              <a:prstGeom prst="line">
                <a:avLst/>
              </a:prstGeom>
            </p:spPr>
            <p:style>
              <a:lnRef idx="2">
                <a:schemeClr val="dk1"/>
              </a:lnRef>
              <a:fillRef idx="0">
                <a:schemeClr val="dk1"/>
              </a:fillRef>
              <a:effectRef idx="1">
                <a:schemeClr val="dk1"/>
              </a:effectRef>
              <a:fontRef idx="minor">
                <a:schemeClr val="tx1"/>
              </a:fontRef>
            </p:style>
          </p:cxnSp>
          <p:cxnSp>
            <p:nvCxnSpPr>
              <p:cNvPr id="103" name="直線コネクタ 102"/>
              <p:cNvCxnSpPr/>
              <p:nvPr/>
            </p:nvCxnSpPr>
            <p:spPr>
              <a:xfrm>
                <a:off x="2171998" y="7473549"/>
                <a:ext cx="56654" cy="246786"/>
              </a:xfrm>
              <a:prstGeom prst="line">
                <a:avLst/>
              </a:prstGeom>
            </p:spPr>
            <p:style>
              <a:lnRef idx="2">
                <a:schemeClr val="dk1"/>
              </a:lnRef>
              <a:fillRef idx="0">
                <a:schemeClr val="dk1"/>
              </a:fillRef>
              <a:effectRef idx="1">
                <a:schemeClr val="dk1"/>
              </a:effectRef>
              <a:fontRef idx="minor">
                <a:schemeClr val="tx1"/>
              </a:fontRef>
            </p:style>
          </p:cxnSp>
        </p:grpSp>
        <p:grpSp>
          <p:nvGrpSpPr>
            <p:cNvPr id="17" name="グループ化 16"/>
            <p:cNvGrpSpPr/>
            <p:nvPr/>
          </p:nvGrpSpPr>
          <p:grpSpPr>
            <a:xfrm>
              <a:off x="7090756" y="4176989"/>
              <a:ext cx="2795461" cy="1322998"/>
              <a:chOff x="7040380" y="4176989"/>
              <a:chExt cx="2795461" cy="1322998"/>
            </a:xfrm>
          </p:grpSpPr>
          <p:grpSp>
            <p:nvGrpSpPr>
              <p:cNvPr id="65" name="グループ化 14"/>
              <p:cNvGrpSpPr>
                <a:grpSpLocks/>
              </p:cNvGrpSpPr>
              <p:nvPr/>
            </p:nvGrpSpPr>
            <p:grpSpPr bwMode="auto">
              <a:xfrm>
                <a:off x="7040380" y="4207491"/>
                <a:ext cx="2687202" cy="1237736"/>
                <a:chOff x="3662215" y="6354494"/>
                <a:chExt cx="2694813" cy="1482994"/>
              </a:xfrm>
            </p:grpSpPr>
            <p:sp>
              <p:nvSpPr>
                <p:cNvPr id="94" name="角丸四角形 4104"/>
                <p:cNvSpPr/>
                <p:nvPr/>
              </p:nvSpPr>
              <p:spPr bwMode="auto">
                <a:xfrm>
                  <a:off x="3662215" y="6357937"/>
                  <a:ext cx="2694813" cy="1479551"/>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defTabSz="986912" fontAlgn="base">
                    <a:spcBef>
                      <a:spcPct val="0"/>
                    </a:spcBef>
                    <a:spcAft>
                      <a:spcPct val="0"/>
                    </a:spcAft>
                    <a:defRPr/>
                  </a:pPr>
                  <a:endParaRPr lang="ja-JP" altLang="en-US" sz="1943">
                    <a:solidFill>
                      <a:prstClr val="white"/>
                    </a:solidFill>
                    <a:latin typeface="Cambria"/>
                    <a:ea typeface="メイリオ"/>
                  </a:endParaRPr>
                </a:p>
              </p:txBody>
            </p:sp>
            <p:sp>
              <p:nvSpPr>
                <p:cNvPr id="95" name="角丸四角形 94"/>
                <p:cNvSpPr/>
                <p:nvPr/>
              </p:nvSpPr>
              <p:spPr bwMode="auto">
                <a:xfrm>
                  <a:off x="3662215" y="6354494"/>
                  <a:ext cx="790466" cy="219075"/>
                </a:xfrm>
                <a:prstGeom prst="roundRect">
                  <a:avLst/>
                </a:prstGeom>
                <a:solidFill>
                  <a:srgbClr val="FF9999"/>
                </a:solidFill>
                <a:ln/>
              </p:spPr>
              <p:style>
                <a:lnRef idx="2">
                  <a:schemeClr val="accent2"/>
                </a:lnRef>
                <a:fillRef idx="1">
                  <a:schemeClr val="lt1"/>
                </a:fillRef>
                <a:effectRef idx="0">
                  <a:schemeClr val="accent2"/>
                </a:effectRef>
                <a:fontRef idx="minor">
                  <a:schemeClr val="dk1"/>
                </a:fontRef>
              </p:style>
              <p:txBody>
                <a:bodyPr anchor="ctr"/>
                <a:lstStyle/>
                <a:p>
                  <a:pPr algn="ctr" defTabSz="986912" fontAlgn="base">
                    <a:spcBef>
                      <a:spcPct val="0"/>
                    </a:spcBef>
                    <a:spcAft>
                      <a:spcPct val="0"/>
                    </a:spcAft>
                    <a:defRPr/>
                  </a:pPr>
                  <a:r>
                    <a:rPr lang="ja-JP" altLang="en-US" sz="1295" dirty="0">
                      <a:solidFill>
                        <a:prstClr val="black"/>
                      </a:solidFill>
                      <a:latin typeface="ＤＦ平成ゴシック体W5" panose="020B0509000000000000" pitchFamily="49" charset="-128"/>
                      <a:ea typeface="ＤＦ平成ゴシック体W5" panose="020B0509000000000000" pitchFamily="49" charset="-128"/>
                      <a:cs typeface="メイリオ" panose="020B0604030504040204" pitchFamily="50" charset="-128"/>
                    </a:rPr>
                    <a:t>需要家</a:t>
                  </a:r>
                </a:p>
              </p:txBody>
            </p:sp>
          </p:grpSp>
          <p:sp>
            <p:nvSpPr>
              <p:cNvPr id="87" name="テキスト ボックス 36"/>
              <p:cNvSpPr txBox="1">
                <a:spLocks noChangeArrowheads="1"/>
              </p:cNvSpPr>
              <p:nvPr/>
            </p:nvSpPr>
            <p:spPr bwMode="auto">
              <a:xfrm>
                <a:off x="8753335" y="4482583"/>
                <a:ext cx="647661" cy="19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fontAlgn="base" hangingPunct="1">
                  <a:spcBef>
                    <a:spcPct val="0"/>
                  </a:spcBef>
                  <a:spcAft>
                    <a:spcPct val="0"/>
                  </a:spcAft>
                </a:pPr>
                <a:r>
                  <a:rPr lang="ja-JP" altLang="en-US" sz="756" dirty="0">
                    <a:solidFill>
                      <a:srgbClr val="FF0000"/>
                    </a:solidFill>
                    <a:latin typeface="HG創英角ｺﾞｼｯｸUB" pitchFamily="49" charset="-128"/>
                    <a:ea typeface="HG創英角ｺﾞｼｯｸUB" pitchFamily="49" charset="-128"/>
                  </a:rPr>
                  <a:t>給湯･暖房</a:t>
                </a:r>
                <a:endParaRPr lang="en-US" altLang="ja-JP" sz="756" dirty="0">
                  <a:solidFill>
                    <a:srgbClr val="FF0000"/>
                  </a:solidFill>
                  <a:latin typeface="HG創英角ｺﾞｼｯｸUB" pitchFamily="49" charset="-128"/>
                  <a:ea typeface="HG創英角ｺﾞｼｯｸUB" pitchFamily="49" charset="-128"/>
                </a:endParaRPr>
              </a:p>
            </p:txBody>
          </p:sp>
          <p:sp>
            <p:nvSpPr>
              <p:cNvPr id="88" name="テキスト ボックス 45"/>
              <p:cNvSpPr txBox="1">
                <a:spLocks noChangeArrowheads="1"/>
              </p:cNvSpPr>
              <p:nvPr/>
            </p:nvSpPr>
            <p:spPr bwMode="auto">
              <a:xfrm>
                <a:off x="8753349" y="4642915"/>
                <a:ext cx="648107" cy="19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fontAlgn="base" hangingPunct="1">
                  <a:spcBef>
                    <a:spcPct val="0"/>
                  </a:spcBef>
                  <a:spcAft>
                    <a:spcPct val="0"/>
                  </a:spcAft>
                </a:pPr>
                <a:r>
                  <a:rPr lang="ja-JP" altLang="en-US" sz="756" dirty="0">
                    <a:solidFill>
                      <a:srgbClr val="FF0000"/>
                    </a:solidFill>
                    <a:latin typeface="HG創英角ｺﾞｼｯｸUB" pitchFamily="49" charset="-128"/>
                    <a:ea typeface="HG創英角ｺﾞｼｯｸUB" pitchFamily="49" charset="-128"/>
                  </a:rPr>
                  <a:t>給湯･暖房</a:t>
                </a:r>
                <a:endParaRPr lang="en-US" altLang="ja-JP" sz="756" dirty="0">
                  <a:solidFill>
                    <a:srgbClr val="FF0000"/>
                  </a:solidFill>
                  <a:latin typeface="HG創英角ｺﾞｼｯｸUB" pitchFamily="49" charset="-128"/>
                  <a:ea typeface="HG創英角ｺﾞｼｯｸUB" pitchFamily="49" charset="-128"/>
                </a:endParaRPr>
              </a:p>
            </p:txBody>
          </p:sp>
          <p:sp>
            <p:nvSpPr>
              <p:cNvPr id="89" name="テキスト ボックス 47"/>
              <p:cNvSpPr txBox="1">
                <a:spLocks noChangeArrowheads="1"/>
              </p:cNvSpPr>
              <p:nvPr/>
            </p:nvSpPr>
            <p:spPr bwMode="auto">
              <a:xfrm>
                <a:off x="8981680" y="5054131"/>
                <a:ext cx="854161" cy="20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fontAlgn="base" hangingPunct="1">
                  <a:spcBef>
                    <a:spcPct val="0"/>
                  </a:spcBef>
                  <a:spcAft>
                    <a:spcPct val="0"/>
                  </a:spcAft>
                </a:pPr>
                <a:r>
                  <a:rPr lang="ja-JP" altLang="en-US" sz="863" dirty="0">
                    <a:solidFill>
                      <a:srgbClr val="000000"/>
                    </a:solidFill>
                    <a:latin typeface="HG創英角ｺﾞｼｯｸUB" pitchFamily="49" charset="-128"/>
                    <a:ea typeface="HG創英角ｺﾞｼｯｸUB" pitchFamily="49" charset="-128"/>
                  </a:rPr>
                  <a:t>文化教育施設</a:t>
                </a:r>
                <a:endParaRPr lang="en-US" altLang="ja-JP" sz="863" dirty="0">
                  <a:solidFill>
                    <a:srgbClr val="000000"/>
                  </a:solidFill>
                  <a:latin typeface="HG創英角ｺﾞｼｯｸUB" pitchFamily="49" charset="-128"/>
                  <a:ea typeface="HG創英角ｺﾞｼｯｸUB" pitchFamily="49" charset="-128"/>
                </a:endParaRPr>
              </a:p>
            </p:txBody>
          </p:sp>
          <p:sp>
            <p:nvSpPr>
              <p:cNvPr id="90" name="テキスト ボックス 48"/>
              <p:cNvSpPr txBox="1">
                <a:spLocks noChangeArrowheads="1"/>
              </p:cNvSpPr>
              <p:nvPr/>
            </p:nvSpPr>
            <p:spPr bwMode="auto">
              <a:xfrm>
                <a:off x="9017015" y="4253983"/>
                <a:ext cx="624598" cy="20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fontAlgn="base" hangingPunct="1">
                  <a:spcBef>
                    <a:spcPct val="0"/>
                  </a:spcBef>
                  <a:spcAft>
                    <a:spcPct val="0"/>
                  </a:spcAft>
                </a:pPr>
                <a:r>
                  <a:rPr lang="ja-JP" altLang="en-US" sz="863" dirty="0">
                    <a:solidFill>
                      <a:srgbClr val="000000"/>
                    </a:solidFill>
                    <a:latin typeface="HG創英角ｺﾞｼｯｸUB" pitchFamily="49" charset="-128"/>
                    <a:ea typeface="HG創英角ｺﾞｼｯｸUB" pitchFamily="49" charset="-128"/>
                  </a:rPr>
                  <a:t>福祉施設</a:t>
                </a:r>
                <a:endParaRPr lang="en-US" altLang="ja-JP" sz="863" dirty="0">
                  <a:solidFill>
                    <a:srgbClr val="000000"/>
                  </a:solidFill>
                  <a:latin typeface="HG創英角ｺﾞｼｯｸUB" pitchFamily="49" charset="-128"/>
                  <a:ea typeface="HG創英角ｺﾞｼｯｸUB" pitchFamily="49" charset="-128"/>
                </a:endParaRPr>
              </a:p>
            </p:txBody>
          </p:sp>
          <p:sp>
            <p:nvSpPr>
              <p:cNvPr id="91" name="テキスト ボックス 49"/>
              <p:cNvSpPr txBox="1">
                <a:spLocks noChangeArrowheads="1"/>
              </p:cNvSpPr>
              <p:nvPr/>
            </p:nvSpPr>
            <p:spPr bwMode="auto">
              <a:xfrm>
                <a:off x="7402442" y="4785421"/>
                <a:ext cx="395187" cy="20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fontAlgn="base" hangingPunct="1">
                  <a:spcBef>
                    <a:spcPct val="0"/>
                  </a:spcBef>
                  <a:spcAft>
                    <a:spcPct val="0"/>
                  </a:spcAft>
                </a:pPr>
                <a:r>
                  <a:rPr lang="ja-JP" altLang="en-US" sz="863" dirty="0">
                    <a:solidFill>
                      <a:srgbClr val="000000"/>
                    </a:solidFill>
                    <a:latin typeface="HG創英角ｺﾞｼｯｸUB" pitchFamily="49" charset="-128"/>
                    <a:ea typeface="HG創英角ｺﾞｼｯｸUB" pitchFamily="49" charset="-128"/>
                  </a:rPr>
                  <a:t>病院</a:t>
                </a:r>
                <a:endParaRPr lang="en-US" altLang="ja-JP" sz="863" dirty="0">
                  <a:solidFill>
                    <a:srgbClr val="000000"/>
                  </a:solidFill>
                  <a:latin typeface="HG創英角ｺﾞｼｯｸUB" pitchFamily="49" charset="-128"/>
                  <a:ea typeface="HG創英角ｺﾞｼｯｸUB" pitchFamily="49" charset="-128"/>
                </a:endParaRPr>
              </a:p>
            </p:txBody>
          </p:sp>
          <p:sp>
            <p:nvSpPr>
              <p:cNvPr id="69" name="テキスト ボックス 45"/>
              <p:cNvSpPr txBox="1">
                <a:spLocks noChangeArrowheads="1"/>
              </p:cNvSpPr>
              <p:nvPr/>
            </p:nvSpPr>
            <p:spPr bwMode="auto">
              <a:xfrm>
                <a:off x="7779368" y="4770024"/>
                <a:ext cx="649377" cy="19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86912" eaLnBrk="1" fontAlgn="base" hangingPunct="1">
                  <a:spcBef>
                    <a:spcPct val="0"/>
                  </a:spcBef>
                  <a:spcAft>
                    <a:spcPct val="0"/>
                  </a:spcAft>
                </a:pPr>
                <a:r>
                  <a:rPr lang="ja-JP" altLang="en-US" sz="756" dirty="0">
                    <a:solidFill>
                      <a:srgbClr val="FF0000"/>
                    </a:solidFill>
                    <a:latin typeface="HG創英角ｺﾞｼｯｸUB" pitchFamily="49" charset="-128"/>
                    <a:ea typeface="HG創英角ｺﾞｼｯｸUB" pitchFamily="49" charset="-128"/>
                  </a:rPr>
                  <a:t>給湯･暖房</a:t>
                </a:r>
                <a:endParaRPr lang="en-US" altLang="ja-JP" sz="756" dirty="0">
                  <a:solidFill>
                    <a:srgbClr val="FF0000"/>
                  </a:solidFill>
                  <a:latin typeface="HG創英角ｺﾞｼｯｸUB" pitchFamily="49" charset="-128"/>
                  <a:ea typeface="HG創英角ｺﾞｼｯｸUB" pitchFamily="49" charset="-128"/>
                </a:endParaRPr>
              </a:p>
            </p:txBody>
          </p:sp>
          <p:pic>
            <p:nvPicPr>
              <p:cNvPr id="70" name="Picture 2" descr="D:\Documents and Settings\mizuno14\デスクトップ\無題.png"/>
              <p:cNvPicPr>
                <a:picLocks noChangeAspect="1" noChangeArrowheads="1"/>
              </p:cNvPicPr>
              <p:nvPr/>
            </p:nvPicPr>
            <p:blipFill>
              <a:blip r:embed="rId5">
                <a:extLst>
                  <a:ext uri="{28A0092B-C50C-407E-A947-70E740481C1C}">
                    <a14:useLocalDpi xmlns:a14="http://schemas.microsoft.com/office/drawing/2010/main" val="0"/>
                  </a:ext>
                </a:extLst>
              </a:blip>
              <a:srcRect l="57672" t="33366" r="31998" b="55595"/>
              <a:stretch>
                <a:fillRect/>
              </a:stretch>
            </p:blipFill>
            <p:spPr bwMode="auto">
              <a:xfrm>
                <a:off x="7275346" y="4989605"/>
                <a:ext cx="64937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下矢印 70"/>
              <p:cNvSpPr/>
              <p:nvPr/>
            </p:nvSpPr>
            <p:spPr bwMode="auto">
              <a:xfrm rot="5400000">
                <a:off x="7961517" y="4863844"/>
                <a:ext cx="214312" cy="295275"/>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943">
                  <a:solidFill>
                    <a:prstClr val="white"/>
                  </a:solidFill>
                  <a:latin typeface="Cambria"/>
                  <a:ea typeface="メイリオ"/>
                </a:endParaRPr>
              </a:p>
            </p:txBody>
          </p:sp>
          <p:pic>
            <p:nvPicPr>
              <p:cNvPr id="79" name="Picture 3"/>
              <p:cNvPicPr>
                <a:picLocks noChangeAspect="1" noChangeArrowheads="1"/>
              </p:cNvPicPr>
              <p:nvPr/>
            </p:nvPicPr>
            <p:blipFill>
              <a:blip r:embed="rId6">
                <a:extLst>
                  <a:ext uri="{28A0092B-C50C-407E-A947-70E740481C1C}">
                    <a14:useLocalDpi xmlns:a14="http://schemas.microsoft.com/office/drawing/2010/main" val="0"/>
                  </a:ext>
                </a:extLst>
              </a:blip>
              <a:srcRect l="55223" t="70772" r="35649" b="13943"/>
              <a:stretch>
                <a:fillRect/>
              </a:stretch>
            </p:blipFill>
            <p:spPr bwMode="auto">
              <a:xfrm>
                <a:off x="8111234" y="5008074"/>
                <a:ext cx="361733" cy="22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3"/>
              <p:cNvPicPr>
                <a:picLocks noChangeAspect="1" noChangeArrowheads="1"/>
              </p:cNvPicPr>
              <p:nvPr/>
            </p:nvPicPr>
            <p:blipFill>
              <a:blip r:embed="rId3">
                <a:extLst>
                  <a:ext uri="{28A0092B-C50C-407E-A947-70E740481C1C}">
                    <a14:useLocalDpi xmlns:a14="http://schemas.microsoft.com/office/drawing/2010/main" val="0"/>
                  </a:ext>
                </a:extLst>
              </a:blip>
              <a:srcRect l="90340" t="70773" b="15498"/>
              <a:stretch>
                <a:fillRect/>
              </a:stretch>
            </p:blipFill>
            <p:spPr bwMode="auto">
              <a:xfrm>
                <a:off x="8409381" y="4215959"/>
                <a:ext cx="578144" cy="27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グループ化 4100"/>
              <p:cNvGrpSpPr>
                <a:grpSpLocks/>
              </p:cNvGrpSpPr>
              <p:nvPr/>
            </p:nvGrpSpPr>
            <p:grpSpPr bwMode="auto">
              <a:xfrm>
                <a:off x="8377629" y="4750512"/>
                <a:ext cx="460790" cy="411332"/>
                <a:chOff x="4641322" y="6885989"/>
                <a:chExt cx="460540" cy="411166"/>
              </a:xfrm>
            </p:grpSpPr>
            <p:pic>
              <p:nvPicPr>
                <p:cNvPr id="8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62305" t="52959" r="27243" b="20763"/>
                <a:stretch>
                  <a:fillRect/>
                </a:stretch>
              </p:blipFill>
              <p:spPr bwMode="auto">
                <a:xfrm>
                  <a:off x="4641322" y="6905493"/>
                  <a:ext cx="421540" cy="38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角丸四角形 83"/>
                <p:cNvSpPr/>
                <p:nvPr/>
              </p:nvSpPr>
              <p:spPr bwMode="auto">
                <a:xfrm>
                  <a:off x="4644241" y="6885989"/>
                  <a:ext cx="457621" cy="411166"/>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943">
                    <a:solidFill>
                      <a:prstClr val="white"/>
                    </a:solidFill>
                    <a:latin typeface="Cambria"/>
                    <a:ea typeface="メイリオ"/>
                  </a:endParaRPr>
                </a:p>
              </p:txBody>
            </p:sp>
          </p:grpSp>
          <p:sp>
            <p:nvSpPr>
              <p:cNvPr id="82" name="下矢印 81"/>
              <p:cNvSpPr/>
              <p:nvPr/>
            </p:nvSpPr>
            <p:spPr bwMode="auto">
              <a:xfrm rot="10800000">
                <a:off x="8539037" y="4482583"/>
                <a:ext cx="214312" cy="247650"/>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943">
                  <a:solidFill>
                    <a:prstClr val="white"/>
                  </a:solidFill>
                  <a:latin typeface="Cambria"/>
                  <a:ea typeface="メイリオ"/>
                </a:endParaRPr>
              </a:p>
            </p:txBody>
          </p:sp>
          <p:grpSp>
            <p:nvGrpSpPr>
              <p:cNvPr id="73" name="グループ化 10"/>
              <p:cNvGrpSpPr>
                <a:grpSpLocks/>
              </p:cNvGrpSpPr>
              <p:nvPr/>
            </p:nvGrpSpPr>
            <p:grpSpPr bwMode="auto">
              <a:xfrm>
                <a:off x="7338021" y="4558784"/>
                <a:ext cx="1053178" cy="171450"/>
                <a:chOff x="3783013" y="6897688"/>
                <a:chExt cx="1182687" cy="171450"/>
              </a:xfrm>
            </p:grpSpPr>
            <p:sp>
              <p:nvSpPr>
                <p:cNvPr id="77" name="角丸四角形 76"/>
                <p:cNvSpPr/>
                <p:nvPr/>
              </p:nvSpPr>
              <p:spPr bwMode="auto">
                <a:xfrm>
                  <a:off x="3804027" y="6908800"/>
                  <a:ext cx="1141255" cy="136525"/>
                </a:xfrm>
                <a:prstGeom prst="roundRect">
                  <a:avLst/>
                </a:prstGeom>
                <a:solidFill>
                  <a:srgbClr val="FFDDEE"/>
                </a:solidFill>
                <a:ln>
                  <a:solidFill>
                    <a:srgbClr val="FFDD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r>
                    <a:rPr lang="ja-JP" altLang="en-US" sz="756"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バイオマスボイラー</a:t>
                  </a:r>
                </a:p>
              </p:txBody>
            </p:sp>
            <p:sp>
              <p:nvSpPr>
                <p:cNvPr id="78" name="角丸四角形 77"/>
                <p:cNvSpPr/>
                <p:nvPr/>
              </p:nvSpPr>
              <p:spPr bwMode="auto">
                <a:xfrm>
                  <a:off x="3783392" y="6897688"/>
                  <a:ext cx="1182525" cy="17145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727">
                    <a:solidFill>
                      <a:prstClr val="white"/>
                    </a:solidFill>
                    <a:latin typeface="Cambria"/>
                    <a:ea typeface="メイリオ"/>
                  </a:endParaRPr>
                </a:p>
              </p:txBody>
            </p:sp>
          </p:grpSp>
          <p:cxnSp>
            <p:nvCxnSpPr>
              <p:cNvPr id="76" name="直線矢印コネクタ 75"/>
              <p:cNvCxnSpPr/>
              <p:nvPr/>
            </p:nvCxnSpPr>
            <p:spPr bwMode="auto">
              <a:xfrm flipH="1">
                <a:off x="8080748" y="4176989"/>
                <a:ext cx="122238" cy="3929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bwMode="auto">
              <a:xfrm flipH="1">
                <a:off x="7111779" y="4765845"/>
                <a:ext cx="226579" cy="722123"/>
              </a:xfrm>
              <a:prstGeom prst="line">
                <a:avLst/>
              </a:prstGeom>
            </p:spPr>
            <p:style>
              <a:lnRef idx="2">
                <a:schemeClr val="dk1"/>
              </a:lnRef>
              <a:fillRef idx="0">
                <a:schemeClr val="dk1"/>
              </a:fillRef>
              <a:effectRef idx="1">
                <a:schemeClr val="dk1"/>
              </a:effectRef>
              <a:fontRef idx="minor">
                <a:schemeClr val="tx1"/>
              </a:fontRef>
            </p:style>
          </p:cxnSp>
          <p:cxnSp>
            <p:nvCxnSpPr>
              <p:cNvPr id="64" name="直線コネクタ 63"/>
              <p:cNvCxnSpPr/>
              <p:nvPr/>
            </p:nvCxnSpPr>
            <p:spPr bwMode="auto">
              <a:xfrm flipH="1">
                <a:off x="9072092" y="5241224"/>
                <a:ext cx="119062" cy="258763"/>
              </a:xfrm>
              <a:prstGeom prst="line">
                <a:avLst/>
              </a:prstGeom>
            </p:spPr>
            <p:style>
              <a:lnRef idx="2">
                <a:schemeClr val="dk1"/>
              </a:lnRef>
              <a:fillRef idx="0">
                <a:schemeClr val="dk1"/>
              </a:fillRef>
              <a:effectRef idx="1">
                <a:schemeClr val="dk1"/>
              </a:effectRef>
              <a:fontRef idx="minor">
                <a:schemeClr val="tx1"/>
              </a:fontRef>
            </p:style>
          </p:cxnSp>
          <p:sp>
            <p:nvSpPr>
              <p:cNvPr id="56" name="下矢印 55"/>
              <p:cNvSpPr/>
              <p:nvPr/>
            </p:nvSpPr>
            <p:spPr bwMode="auto">
              <a:xfrm rot="16200000">
                <a:off x="8883664" y="4789223"/>
                <a:ext cx="215900" cy="293687"/>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943">
                  <a:solidFill>
                    <a:prstClr val="white"/>
                  </a:solidFill>
                  <a:latin typeface="Cambria"/>
                  <a:ea typeface="メイリオ"/>
                </a:endParaRPr>
              </a:p>
            </p:txBody>
          </p:sp>
          <p:pic>
            <p:nvPicPr>
              <p:cNvPr id="54" name="Picture 2" descr="D:\Documents and Settings\mizuno14\デスクトップ\無題.png"/>
              <p:cNvPicPr>
                <a:picLocks noChangeAspect="1" noChangeArrowheads="1"/>
              </p:cNvPicPr>
              <p:nvPr/>
            </p:nvPicPr>
            <p:blipFill>
              <a:blip r:embed="rId8">
                <a:extLst>
                  <a:ext uri="{28A0092B-C50C-407E-A947-70E740481C1C}">
                    <a14:useLocalDpi xmlns:a14="http://schemas.microsoft.com/office/drawing/2010/main" val="0"/>
                  </a:ext>
                </a:extLst>
              </a:blip>
              <a:srcRect l="87033" t="21484" r="3508" b="69270"/>
              <a:stretch>
                <a:fillRect/>
              </a:stretch>
            </p:blipFill>
            <p:spPr bwMode="auto">
              <a:xfrm>
                <a:off x="9169920" y="4788608"/>
                <a:ext cx="547727" cy="31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 name="正方形/長方形 122"/>
            <p:cNvSpPr/>
            <p:nvPr/>
          </p:nvSpPr>
          <p:spPr>
            <a:xfrm>
              <a:off x="9880011" y="3866434"/>
              <a:ext cx="1968170" cy="300959"/>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algn="ctr" defTabSz="986912">
                <a:defRPr/>
              </a:pPr>
              <a:r>
                <a:rPr kumimoji="0" lang="ja-JP" altLang="en-US" sz="1511" b="1" kern="0" dirty="0">
                  <a:solidFill>
                    <a:sysClr val="window" lastClr="FFFFFF"/>
                  </a:solidFill>
                  <a:latin typeface="Cambria"/>
                  <a:ea typeface="メイリオ"/>
                </a:rPr>
                <a:t>（営農前提の導入例）</a:t>
              </a:r>
            </a:p>
          </p:txBody>
        </p:sp>
      </p:grpSp>
      <p:sp>
        <p:nvSpPr>
          <p:cNvPr id="86" name="テキスト ボックス 85"/>
          <p:cNvSpPr txBox="1"/>
          <p:nvPr/>
        </p:nvSpPr>
        <p:spPr>
          <a:xfrm>
            <a:off x="6732996" y="175179"/>
            <a:ext cx="2112408" cy="441018"/>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lang="en-US" altLang="ja-JP" sz="1133" dirty="0">
                <a:solidFill>
                  <a:prstClr val="white"/>
                </a:solidFill>
                <a:latin typeface="Cambria"/>
                <a:ea typeface="メイリオ"/>
              </a:rPr>
              <a:t>2019</a:t>
            </a:r>
            <a:r>
              <a:rPr lang="ja-JP" altLang="en-US" sz="1133" dirty="0">
                <a:solidFill>
                  <a:prstClr val="white"/>
                </a:solidFill>
                <a:latin typeface="Cambria"/>
                <a:ea typeface="メイリオ"/>
              </a:rPr>
              <a:t>年度予算（案）</a:t>
            </a:r>
          </a:p>
          <a:p>
            <a:pPr defTabSz="986912">
              <a:defRPr/>
            </a:pPr>
            <a:r>
              <a:rPr lang="en-US" altLang="ja-JP" sz="1133" dirty="0">
                <a:solidFill>
                  <a:prstClr val="white"/>
                </a:solidFill>
                <a:latin typeface="Cambria"/>
                <a:ea typeface="メイリオ"/>
              </a:rPr>
              <a:t>5,000</a:t>
            </a:r>
            <a:r>
              <a:rPr lang="ja-JP" altLang="en-US" sz="1133" dirty="0">
                <a:solidFill>
                  <a:prstClr val="white"/>
                </a:solidFill>
                <a:latin typeface="Cambria"/>
                <a:ea typeface="メイリオ"/>
              </a:rPr>
              <a:t>百万円（</a:t>
            </a:r>
            <a:r>
              <a:rPr lang="en-US" altLang="ja-JP" sz="1133" dirty="0">
                <a:solidFill>
                  <a:prstClr val="white"/>
                </a:solidFill>
                <a:latin typeface="Cambria"/>
                <a:ea typeface="メイリオ"/>
              </a:rPr>
              <a:t>5,400</a:t>
            </a:r>
            <a:r>
              <a:rPr lang="ja-JP" altLang="en-US" sz="1133" dirty="0">
                <a:solidFill>
                  <a:prstClr val="white"/>
                </a:solidFill>
                <a:latin typeface="Cambria"/>
                <a:ea typeface="メイリオ"/>
              </a:rPr>
              <a:t>百万円）</a:t>
            </a:r>
            <a:endParaRPr lang="en-US" altLang="ja-JP" sz="1133" dirty="0">
              <a:solidFill>
                <a:prstClr val="white"/>
              </a:solidFill>
              <a:latin typeface="Cambria"/>
              <a:ea typeface="メイリオ"/>
            </a:endParaRPr>
          </a:p>
        </p:txBody>
      </p:sp>
      <p:sp>
        <p:nvSpPr>
          <p:cNvPr id="96" name="正方形/長方形 95"/>
          <p:cNvSpPr/>
          <p:nvPr/>
        </p:nvSpPr>
        <p:spPr>
          <a:xfrm>
            <a:off x="8070524" y="4241433"/>
            <a:ext cx="2550236" cy="324833"/>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defTabSz="986912">
              <a:defRPr/>
            </a:pPr>
            <a:r>
              <a:rPr kumimoji="0" lang="ja-JP" altLang="en-US" sz="1511" b="1" kern="0" dirty="0">
                <a:solidFill>
                  <a:sysClr val="window" lastClr="FFFFFF"/>
                </a:solidFill>
                <a:latin typeface="Cambria"/>
                <a:ea typeface="メイリオ"/>
              </a:rPr>
              <a:t>（</a:t>
            </a:r>
            <a:r>
              <a:rPr lang="ja-JP" altLang="en-US" sz="1511" b="1" dirty="0">
                <a:solidFill>
                  <a:prstClr val="white"/>
                </a:solidFill>
                <a:latin typeface="Cambria" pitchFamily="18" charset="0"/>
                <a:ea typeface="メイリオ" pitchFamily="50" charset="-128"/>
              </a:rPr>
              <a:t>蓄エネ等の</a:t>
            </a:r>
            <a:r>
              <a:rPr kumimoji="0" lang="ja-JP" altLang="en-US" sz="1511" b="1" kern="0" dirty="0">
                <a:solidFill>
                  <a:sysClr val="window" lastClr="FFFFFF"/>
                </a:solidFill>
                <a:latin typeface="Cambria"/>
                <a:ea typeface="メイリオ"/>
              </a:rPr>
              <a:t>例）</a:t>
            </a:r>
          </a:p>
        </p:txBody>
      </p:sp>
      <p:grpSp>
        <p:nvGrpSpPr>
          <p:cNvPr id="97" name="グループ化 96"/>
          <p:cNvGrpSpPr/>
          <p:nvPr/>
        </p:nvGrpSpPr>
        <p:grpSpPr>
          <a:xfrm>
            <a:off x="8522361" y="4560855"/>
            <a:ext cx="1726338" cy="1183379"/>
            <a:chOff x="7909646" y="5103614"/>
            <a:chExt cx="1881843" cy="1529513"/>
          </a:xfrm>
        </p:grpSpPr>
        <p:grpSp>
          <p:nvGrpSpPr>
            <p:cNvPr id="98" name="グループ化 97"/>
            <p:cNvGrpSpPr/>
            <p:nvPr/>
          </p:nvGrpSpPr>
          <p:grpSpPr>
            <a:xfrm>
              <a:off x="7909646" y="5103614"/>
              <a:ext cx="1881843" cy="1529513"/>
              <a:chOff x="1836424" y="5427169"/>
              <a:chExt cx="2313500" cy="1277899"/>
            </a:xfrm>
          </p:grpSpPr>
          <p:cxnSp>
            <p:nvCxnSpPr>
              <p:cNvPr id="116" name="カギ線コネクタ 115"/>
              <p:cNvCxnSpPr/>
              <p:nvPr/>
            </p:nvCxnSpPr>
            <p:spPr>
              <a:xfrm rot="10800000" flipV="1">
                <a:off x="2049744" y="5598297"/>
                <a:ext cx="1193069" cy="35654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17" name="グループ化 116"/>
              <p:cNvGrpSpPr/>
              <p:nvPr/>
            </p:nvGrpSpPr>
            <p:grpSpPr>
              <a:xfrm>
                <a:off x="1836424" y="5427169"/>
                <a:ext cx="2313500" cy="1277899"/>
                <a:chOff x="1836424" y="5427169"/>
                <a:chExt cx="2313500" cy="1277899"/>
              </a:xfrm>
            </p:grpSpPr>
            <p:cxnSp>
              <p:nvCxnSpPr>
                <p:cNvPr id="119" name="カギ線コネクタ 118"/>
                <p:cNvCxnSpPr>
                  <a:stCxn id="122" idx="3"/>
                  <a:endCxn id="137" idx="0"/>
                </p:cNvCxnSpPr>
                <p:nvPr/>
              </p:nvCxnSpPr>
              <p:spPr>
                <a:xfrm>
                  <a:off x="3198237" y="5605315"/>
                  <a:ext cx="699271" cy="31893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H="1" flipV="1">
                  <a:off x="3442699" y="6014359"/>
                  <a:ext cx="206015" cy="2052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21" name="Picture 41" descr="bl_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3648" y="5427169"/>
                  <a:ext cx="924477" cy="120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55287" y="5443390"/>
                  <a:ext cx="742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図 135"/>
                <p:cNvPicPr>
                  <a:picLocks noChangeAspect="1"/>
                </p:cNvPicPr>
                <p:nvPr/>
              </p:nvPicPr>
              <p:blipFill>
                <a:blip r:embed="rId11"/>
                <a:stretch>
                  <a:fillRect/>
                </a:stretch>
              </p:blipFill>
              <p:spPr>
                <a:xfrm>
                  <a:off x="1836424" y="5963410"/>
                  <a:ext cx="504825" cy="685800"/>
                </a:xfrm>
                <a:prstGeom prst="rect">
                  <a:avLst/>
                </a:prstGeom>
              </p:spPr>
            </p:pic>
            <p:pic>
              <p:nvPicPr>
                <p:cNvPr id="137" name="図 136"/>
                <p:cNvPicPr>
                  <a:picLocks noChangeAspect="1"/>
                </p:cNvPicPr>
                <p:nvPr/>
              </p:nvPicPr>
              <p:blipFill>
                <a:blip r:embed="rId12"/>
                <a:stretch>
                  <a:fillRect/>
                </a:stretch>
              </p:blipFill>
              <p:spPr>
                <a:xfrm>
                  <a:off x="3645098" y="5924247"/>
                  <a:ext cx="504825" cy="685800"/>
                </a:xfrm>
                <a:prstGeom prst="rect">
                  <a:avLst/>
                </a:prstGeom>
              </p:spPr>
            </p:pic>
            <p:cxnSp>
              <p:nvCxnSpPr>
                <p:cNvPr id="138" name="直線矢印コネクタ 137"/>
                <p:cNvCxnSpPr/>
                <p:nvPr/>
              </p:nvCxnSpPr>
              <p:spPr>
                <a:xfrm flipV="1">
                  <a:off x="2341251" y="6002371"/>
                  <a:ext cx="214944" cy="2291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3276885" y="6461961"/>
                  <a:ext cx="873039" cy="243107"/>
                </a:xfrm>
                <a:prstGeom prst="rect">
                  <a:avLst/>
                </a:prstGeom>
                <a:solidFill>
                  <a:schemeClr val="bg1"/>
                </a:solidFill>
                <a:ln>
                  <a:solidFill>
                    <a:schemeClr val="tx1"/>
                  </a:solidFill>
                </a:ln>
              </p:spPr>
              <p:txBody>
                <a:bodyPr wrap="square" rtlCol="0">
                  <a:spAutoFit/>
                </a:bodyPr>
                <a:lstStyle/>
                <a:p>
                  <a:pPr defTabSz="986912" fontAlgn="base">
                    <a:spcBef>
                      <a:spcPct val="0"/>
                    </a:spcBef>
                    <a:spcAft>
                      <a:spcPct val="0"/>
                    </a:spcAft>
                  </a:pPr>
                  <a:r>
                    <a:rPr lang="ja-JP" altLang="en-US" sz="863" dirty="0">
                      <a:solidFill>
                        <a:prstClr val="black"/>
                      </a:solidFill>
                      <a:latin typeface="Cambria" pitchFamily="18" charset="0"/>
                      <a:ea typeface="メイリオ" pitchFamily="50" charset="-128"/>
                    </a:rPr>
                    <a:t>蓄熱設備</a:t>
                  </a:r>
                </a:p>
              </p:txBody>
            </p:sp>
          </p:grpSp>
        </p:grpSp>
        <p:sp>
          <p:nvSpPr>
            <p:cNvPr id="99" name="テキスト ボックス 98"/>
            <p:cNvSpPr txBox="1"/>
            <p:nvPr/>
          </p:nvSpPr>
          <p:spPr>
            <a:xfrm>
              <a:off x="7909653" y="6327804"/>
              <a:ext cx="710145" cy="290975"/>
            </a:xfrm>
            <a:prstGeom prst="rect">
              <a:avLst/>
            </a:prstGeom>
            <a:solidFill>
              <a:schemeClr val="bg1"/>
            </a:solidFill>
            <a:ln>
              <a:solidFill>
                <a:schemeClr val="tx1"/>
              </a:solidFill>
            </a:ln>
          </p:spPr>
          <p:txBody>
            <a:bodyPr wrap="square" rtlCol="0">
              <a:spAutoFit/>
            </a:bodyPr>
            <a:lstStyle/>
            <a:p>
              <a:pPr defTabSz="986912" fontAlgn="base">
                <a:spcBef>
                  <a:spcPct val="0"/>
                </a:spcBef>
                <a:spcAft>
                  <a:spcPct val="0"/>
                </a:spcAft>
              </a:pPr>
              <a:r>
                <a:rPr lang="ja-JP" altLang="en-US" sz="863" dirty="0">
                  <a:solidFill>
                    <a:prstClr val="black"/>
                  </a:solidFill>
                  <a:latin typeface="Cambria" pitchFamily="18" charset="0"/>
                  <a:ea typeface="メイリオ" pitchFamily="50" charset="-128"/>
                </a:rPr>
                <a:t>蓄電設備</a:t>
              </a:r>
            </a:p>
          </p:txBody>
        </p:sp>
      </p:grpSp>
      <p:pic>
        <p:nvPicPr>
          <p:cNvPr id="10" name="図 9"/>
          <p:cNvPicPr>
            <a:picLocks noChangeAspect="1"/>
          </p:cNvPicPr>
          <p:nvPr/>
        </p:nvPicPr>
        <p:blipFill>
          <a:blip r:embed="rId13"/>
          <a:stretch>
            <a:fillRect/>
          </a:stretch>
        </p:blipFill>
        <p:spPr>
          <a:xfrm>
            <a:off x="5879296" y="4642988"/>
            <a:ext cx="2019502" cy="1832786"/>
          </a:xfrm>
          <a:prstGeom prst="rect">
            <a:avLst/>
          </a:prstGeom>
        </p:spPr>
      </p:pic>
      <p:sp>
        <p:nvSpPr>
          <p:cNvPr id="124" name="テキスト ボックス 16"/>
          <p:cNvSpPr txBox="1">
            <a:spLocks noChangeArrowheads="1"/>
          </p:cNvSpPr>
          <p:nvPr/>
        </p:nvSpPr>
        <p:spPr bwMode="auto">
          <a:xfrm>
            <a:off x="7149749" y="6038665"/>
            <a:ext cx="766557" cy="32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buNone/>
            </a:pPr>
            <a:r>
              <a:rPr lang="ja-JP" altLang="en-US" sz="1511" dirty="0">
                <a:solidFill>
                  <a:prstClr val="black"/>
                </a:solidFill>
              </a:rPr>
              <a:t>蓄電池</a:t>
            </a:r>
          </a:p>
        </p:txBody>
      </p:sp>
      <p:sp>
        <p:nvSpPr>
          <p:cNvPr id="125" name="テキスト ボックス 53"/>
          <p:cNvSpPr txBox="1">
            <a:spLocks noChangeArrowheads="1"/>
          </p:cNvSpPr>
          <p:nvPr/>
        </p:nvSpPr>
        <p:spPr bwMode="auto">
          <a:xfrm>
            <a:off x="5692383" y="6660216"/>
            <a:ext cx="2206414" cy="82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buNone/>
            </a:pPr>
            <a:r>
              <a:rPr lang="ja-JP" altLang="en-US" sz="1187" dirty="0">
                <a:solidFill>
                  <a:prstClr val="black"/>
                </a:solidFill>
              </a:rPr>
              <a:t>農地周辺に存在する農林漁業関連施設・地方公共団体の設備（動力設備、冷蔵冷凍設備）等への供給</a:t>
            </a:r>
          </a:p>
        </p:txBody>
      </p:sp>
      <p:cxnSp>
        <p:nvCxnSpPr>
          <p:cNvPr id="126" name="直線矢印コネクタ 125"/>
          <p:cNvCxnSpPr>
            <a:stCxn id="129" idx="3"/>
            <a:endCxn id="130" idx="1"/>
          </p:cNvCxnSpPr>
          <p:nvPr/>
        </p:nvCxnSpPr>
        <p:spPr>
          <a:xfrm flipV="1">
            <a:off x="800407" y="3860255"/>
            <a:ext cx="745342" cy="85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27" name="テキスト ボックス 126"/>
          <p:cNvSpPr txBox="1"/>
          <p:nvPr/>
        </p:nvSpPr>
        <p:spPr>
          <a:xfrm>
            <a:off x="212211" y="3229921"/>
            <a:ext cx="4481643" cy="266676"/>
          </a:xfrm>
          <a:prstGeom prst="rect">
            <a:avLst/>
          </a:prstGeom>
          <a:noFill/>
        </p:spPr>
        <p:txBody>
          <a:bodyPr wrap="square" lIns="77712" rIns="38856">
            <a:spAutoFit/>
          </a:bodyPr>
          <a:lstStyle/>
          <a:p>
            <a:pPr defTabSz="986912">
              <a:buClr>
                <a:prstClr val="black">
                  <a:lumMod val="65000"/>
                  <a:lumOff val="35000"/>
                </a:prstClr>
              </a:buClr>
              <a:defRPr/>
            </a:pPr>
            <a:r>
              <a:rPr lang="ja-JP" altLang="en-US" sz="1133" dirty="0">
                <a:solidFill>
                  <a:prstClr val="black"/>
                </a:solidFill>
                <a:latin typeface="メイリオ"/>
                <a:ea typeface="メイリオ"/>
              </a:rPr>
              <a:t>実施期間：平成</a:t>
            </a:r>
            <a:r>
              <a:rPr lang="en-US" altLang="ja-JP" sz="1133" dirty="0">
                <a:solidFill>
                  <a:prstClr val="black"/>
                </a:solidFill>
                <a:latin typeface="メイリオ"/>
                <a:ea typeface="メイリオ"/>
              </a:rPr>
              <a:t>28</a:t>
            </a:r>
            <a:r>
              <a:rPr lang="ja-JP" altLang="en-US" sz="1133" dirty="0">
                <a:solidFill>
                  <a:prstClr val="black"/>
                </a:solidFill>
                <a:latin typeface="メイリオ"/>
                <a:ea typeface="メイリオ"/>
              </a:rPr>
              <a:t>年度 ～ </a:t>
            </a:r>
            <a:r>
              <a:rPr lang="en-US" altLang="ja-JP" sz="1133" dirty="0">
                <a:solidFill>
                  <a:prstClr val="black"/>
                </a:solidFill>
                <a:latin typeface="メイリオ"/>
                <a:ea typeface="メイリオ"/>
              </a:rPr>
              <a:t>32</a:t>
            </a:r>
            <a:r>
              <a:rPr lang="ja-JP" altLang="en-US" sz="1133" dirty="0">
                <a:solidFill>
                  <a:prstClr val="black"/>
                </a:solidFill>
                <a:latin typeface="メイリオ"/>
                <a:ea typeface="メイリオ"/>
              </a:rPr>
              <a:t>年度（</a:t>
            </a:r>
            <a:r>
              <a:rPr lang="en-US" altLang="ja-JP" sz="1133" dirty="0">
                <a:solidFill>
                  <a:prstClr val="black"/>
                </a:solidFill>
                <a:latin typeface="メイリオ"/>
                <a:ea typeface="メイリオ"/>
              </a:rPr>
              <a:t>2020</a:t>
            </a:r>
            <a:r>
              <a:rPr lang="ja-JP" altLang="en-US" sz="1133" dirty="0">
                <a:solidFill>
                  <a:prstClr val="black"/>
                </a:solidFill>
                <a:latin typeface="メイリオ"/>
                <a:ea typeface="メイリオ"/>
              </a:rPr>
              <a:t>年度）（最大</a:t>
            </a:r>
            <a:r>
              <a:rPr lang="en-US" altLang="ja-JP" sz="1133" dirty="0">
                <a:solidFill>
                  <a:prstClr val="black"/>
                </a:solidFill>
                <a:latin typeface="メイリオ"/>
                <a:ea typeface="メイリオ"/>
              </a:rPr>
              <a:t>5</a:t>
            </a:r>
            <a:r>
              <a:rPr lang="ja-JP" altLang="en-US" sz="1133" dirty="0">
                <a:solidFill>
                  <a:prstClr val="black"/>
                </a:solidFill>
                <a:latin typeface="メイリオ"/>
                <a:ea typeface="メイリオ"/>
              </a:rPr>
              <a:t>年間）</a:t>
            </a:r>
          </a:p>
        </p:txBody>
      </p:sp>
      <p:grpSp>
        <p:nvGrpSpPr>
          <p:cNvPr id="128" name="グループ化 127"/>
          <p:cNvGrpSpPr/>
          <p:nvPr/>
        </p:nvGrpSpPr>
        <p:grpSpPr>
          <a:xfrm>
            <a:off x="257249" y="3428222"/>
            <a:ext cx="4974091" cy="706496"/>
            <a:chOff x="697865" y="2800475"/>
            <a:chExt cx="4608512" cy="654571"/>
          </a:xfrm>
        </p:grpSpPr>
        <p:sp>
          <p:nvSpPr>
            <p:cNvPr id="129" name="正方形/長方形 128"/>
            <p:cNvSpPr/>
            <p:nvPr/>
          </p:nvSpPr>
          <p:spPr>
            <a:xfrm>
              <a:off x="697865" y="3030101"/>
              <a:ext cx="503238" cy="342900"/>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079" kern="0" dirty="0">
                  <a:solidFill>
                    <a:sysClr val="windowText" lastClr="000000"/>
                  </a:solidFill>
                  <a:latin typeface="Cambria"/>
                  <a:ea typeface="メイリオ"/>
                </a:rPr>
                <a:t>国</a:t>
              </a:r>
            </a:p>
          </p:txBody>
        </p:sp>
        <p:sp>
          <p:nvSpPr>
            <p:cNvPr id="130" name="正方形/長方形 129"/>
            <p:cNvSpPr/>
            <p:nvPr/>
          </p:nvSpPr>
          <p:spPr>
            <a:xfrm>
              <a:off x="1891665" y="3030101"/>
              <a:ext cx="863600" cy="341312"/>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079" kern="0" dirty="0">
                  <a:solidFill>
                    <a:sysClr val="windowText" lastClr="000000"/>
                  </a:solidFill>
                  <a:latin typeface="Cambria"/>
                  <a:ea typeface="メイリオ"/>
                </a:rPr>
                <a:t>非営利法人</a:t>
              </a:r>
            </a:p>
          </p:txBody>
        </p:sp>
        <p:sp>
          <p:nvSpPr>
            <p:cNvPr id="131" name="テキスト ボックス 55"/>
            <p:cNvSpPr txBox="1">
              <a:spLocks noChangeArrowheads="1"/>
            </p:cNvSpPr>
            <p:nvPr/>
          </p:nvSpPr>
          <p:spPr bwMode="auto">
            <a:xfrm>
              <a:off x="2678229" y="2800475"/>
              <a:ext cx="1440160" cy="37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hangingPunct="1">
                <a:defRPr/>
              </a:pPr>
              <a:r>
                <a:rPr lang="ja-JP" altLang="en-US" sz="1079" kern="0" dirty="0">
                  <a:solidFill>
                    <a:prstClr val="black"/>
                  </a:solidFill>
                  <a:latin typeface="メイリオ"/>
                  <a:ea typeface="メイリオ"/>
                </a:rPr>
                <a:t>（補助率）</a:t>
              </a:r>
              <a:endParaRPr lang="en-US" altLang="ja-JP" sz="1079" kern="0" dirty="0">
                <a:solidFill>
                  <a:prstClr val="black"/>
                </a:solidFill>
                <a:latin typeface="メイリオ"/>
                <a:ea typeface="メイリオ"/>
              </a:endParaRPr>
            </a:p>
            <a:p>
              <a:pPr algn="ctr" defTabSz="986912" eaLnBrk="1" hangingPunct="1">
                <a:defRPr/>
              </a:pPr>
              <a:r>
                <a:rPr lang="ja-JP" altLang="en-US" sz="971" kern="0" dirty="0">
                  <a:solidFill>
                    <a:prstClr val="black"/>
                  </a:solidFill>
                  <a:latin typeface="メイリオ"/>
                  <a:ea typeface="メイリオ"/>
                </a:rPr>
                <a:t>定額、</a:t>
              </a:r>
              <a:r>
                <a:rPr lang="en-US" altLang="ja-JP" sz="971" kern="0" dirty="0">
                  <a:solidFill>
                    <a:prstClr val="black"/>
                  </a:solidFill>
                  <a:latin typeface="メイリオ"/>
                  <a:ea typeface="メイリオ"/>
                </a:rPr>
                <a:t>1/3</a:t>
              </a:r>
              <a:r>
                <a:rPr lang="ja-JP" altLang="en-US" sz="971" kern="0" dirty="0" err="1">
                  <a:solidFill>
                    <a:prstClr val="black"/>
                  </a:solidFill>
                  <a:latin typeface="メイリオ"/>
                  <a:ea typeface="メイリオ"/>
                </a:rPr>
                <a:t>、</a:t>
              </a:r>
              <a:r>
                <a:rPr lang="en-US" altLang="ja-JP" sz="971" kern="0" dirty="0">
                  <a:solidFill>
                    <a:prstClr val="black"/>
                  </a:solidFill>
                  <a:latin typeface="メイリオ"/>
                  <a:ea typeface="メイリオ"/>
                </a:rPr>
                <a:t>1/2</a:t>
              </a:r>
              <a:r>
                <a:rPr lang="ja-JP" altLang="en-US" sz="971" kern="0" dirty="0" err="1">
                  <a:solidFill>
                    <a:prstClr val="black"/>
                  </a:solidFill>
                  <a:latin typeface="メイリオ"/>
                  <a:ea typeface="メイリオ"/>
                </a:rPr>
                <a:t>、</a:t>
              </a:r>
              <a:r>
                <a:rPr lang="en-US" altLang="ja-JP" sz="971" kern="0" dirty="0">
                  <a:solidFill>
                    <a:prstClr val="black"/>
                  </a:solidFill>
                  <a:latin typeface="メイリオ"/>
                  <a:ea typeface="メイリオ"/>
                </a:rPr>
                <a:t>2/3</a:t>
              </a:r>
              <a:endParaRPr lang="en-US" altLang="ja-JP" sz="971" kern="0" dirty="0">
                <a:solidFill>
                  <a:srgbClr val="FF0000"/>
                </a:solidFill>
                <a:latin typeface="メイリオ"/>
                <a:ea typeface="メイリオ"/>
              </a:endParaRPr>
            </a:p>
          </p:txBody>
        </p:sp>
        <p:cxnSp>
          <p:nvCxnSpPr>
            <p:cNvPr id="132" name="直線矢印コネクタ 131"/>
            <p:cNvCxnSpPr/>
            <p:nvPr/>
          </p:nvCxnSpPr>
          <p:spPr>
            <a:xfrm>
              <a:off x="2764789" y="3211078"/>
              <a:ext cx="1368000" cy="158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33" name="正方形/長方形 132"/>
            <p:cNvSpPr/>
            <p:nvPr/>
          </p:nvSpPr>
          <p:spPr>
            <a:xfrm>
              <a:off x="4117339" y="3030101"/>
              <a:ext cx="1189038" cy="341313"/>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079" kern="0" dirty="0">
                  <a:solidFill>
                    <a:prstClr val="black"/>
                  </a:solidFill>
                  <a:latin typeface="メイリオ"/>
                  <a:ea typeface="メイリオ"/>
                </a:rPr>
                <a:t>地方公共団体</a:t>
              </a:r>
              <a:endParaRPr kumimoji="0" lang="en-US" altLang="ja-JP" sz="1079" kern="0" dirty="0">
                <a:solidFill>
                  <a:prstClr val="black"/>
                </a:solidFill>
                <a:latin typeface="メイリオ"/>
                <a:ea typeface="メイリオ"/>
              </a:endParaRPr>
            </a:p>
            <a:p>
              <a:pPr algn="ctr" defTabSz="986912">
                <a:defRPr/>
              </a:pPr>
              <a:r>
                <a:rPr kumimoji="0" lang="ja-JP" altLang="en-US" sz="1079" kern="0" dirty="0">
                  <a:solidFill>
                    <a:prstClr val="black"/>
                  </a:solidFill>
                  <a:latin typeface="メイリオ"/>
                  <a:ea typeface="メイリオ" pitchFamily="50" charset="-128"/>
                </a:rPr>
                <a:t>民間事業者</a:t>
              </a:r>
              <a:r>
                <a:rPr kumimoji="0" lang="ja-JP" altLang="en-US" sz="1079" kern="0" dirty="0">
                  <a:solidFill>
                    <a:prstClr val="black"/>
                  </a:solidFill>
                  <a:latin typeface="メイリオ"/>
                  <a:ea typeface="メイリオ"/>
                </a:rPr>
                <a:t>等</a:t>
              </a:r>
              <a:endParaRPr kumimoji="0" lang="en-US" altLang="ja-JP" sz="1079" kern="0" dirty="0">
                <a:solidFill>
                  <a:prstClr val="black"/>
                </a:solidFill>
                <a:latin typeface="メイリオ"/>
                <a:ea typeface="メイリオ"/>
              </a:endParaRPr>
            </a:p>
          </p:txBody>
        </p:sp>
        <p:sp>
          <p:nvSpPr>
            <p:cNvPr id="134" name="テキスト ボックス 58"/>
            <p:cNvSpPr txBox="1">
              <a:spLocks noChangeArrowheads="1"/>
            </p:cNvSpPr>
            <p:nvPr/>
          </p:nvSpPr>
          <p:spPr bwMode="auto">
            <a:xfrm>
              <a:off x="1091883" y="2852936"/>
              <a:ext cx="927100" cy="37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hangingPunct="1">
                <a:defRPr/>
              </a:pPr>
              <a:r>
                <a:rPr lang="ja-JP" altLang="en-US" sz="1079" kern="0" dirty="0">
                  <a:solidFill>
                    <a:sysClr val="windowText" lastClr="000000"/>
                  </a:solidFill>
                </a:rPr>
                <a:t>（補助率）</a:t>
              </a:r>
              <a:r>
                <a:rPr lang="ja-JP" altLang="en-US" sz="971" kern="0" dirty="0">
                  <a:solidFill>
                    <a:sysClr val="windowText" lastClr="000000"/>
                  </a:solidFill>
                </a:rPr>
                <a:t>定額</a:t>
              </a:r>
            </a:p>
          </p:txBody>
        </p:sp>
        <p:sp>
          <p:nvSpPr>
            <p:cNvPr id="135" name="テキスト ボックス 60"/>
            <p:cNvSpPr txBox="1">
              <a:spLocks noChangeArrowheads="1"/>
            </p:cNvSpPr>
            <p:nvPr/>
          </p:nvSpPr>
          <p:spPr bwMode="auto">
            <a:xfrm>
              <a:off x="1280478" y="3231079"/>
              <a:ext cx="518628" cy="2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971" kern="0" dirty="0">
                  <a:solidFill>
                    <a:sysClr val="windowText" lastClr="000000"/>
                  </a:solidFill>
                </a:rPr>
                <a:t>補助金</a:t>
              </a:r>
            </a:p>
          </p:txBody>
        </p:sp>
        <p:sp>
          <p:nvSpPr>
            <p:cNvPr id="140" name="テキスト ボックス 60"/>
            <p:cNvSpPr txBox="1">
              <a:spLocks noChangeArrowheads="1"/>
            </p:cNvSpPr>
            <p:nvPr/>
          </p:nvSpPr>
          <p:spPr bwMode="auto">
            <a:xfrm>
              <a:off x="3146137" y="3231079"/>
              <a:ext cx="518628" cy="2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971" kern="0" dirty="0">
                  <a:solidFill>
                    <a:sysClr val="windowText" lastClr="000000"/>
                  </a:solidFill>
                </a:rPr>
                <a:t>補助金</a:t>
              </a:r>
            </a:p>
          </p:txBody>
        </p:sp>
      </p:grpSp>
      <p:cxnSp>
        <p:nvCxnSpPr>
          <p:cNvPr id="14" name="直線コネクタ 13"/>
          <p:cNvCxnSpPr/>
          <p:nvPr/>
        </p:nvCxnSpPr>
        <p:spPr>
          <a:xfrm>
            <a:off x="5720699" y="4246159"/>
            <a:ext cx="0" cy="31582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8022382" y="4257548"/>
            <a:ext cx="0" cy="31582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角丸四角形吹き出し 17"/>
          <p:cNvSpPr/>
          <p:nvPr/>
        </p:nvSpPr>
        <p:spPr>
          <a:xfrm>
            <a:off x="129566" y="6942047"/>
            <a:ext cx="1126060" cy="462370"/>
          </a:xfrm>
          <a:prstGeom prst="wedgeRoundRectCallout">
            <a:avLst>
              <a:gd name="adj1" fmla="val 58092"/>
              <a:gd name="adj2" fmla="val -67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fontAlgn="base">
              <a:spcBef>
                <a:spcPct val="0"/>
              </a:spcBef>
              <a:spcAft>
                <a:spcPct val="0"/>
              </a:spcAft>
            </a:pPr>
            <a:endParaRPr lang="ja-JP" altLang="en-US" sz="1943">
              <a:solidFill>
                <a:prstClr val="white"/>
              </a:solidFill>
              <a:latin typeface="Cambria"/>
              <a:ea typeface="メイリオ"/>
            </a:endParaRPr>
          </a:p>
        </p:txBody>
      </p:sp>
      <p:sp>
        <p:nvSpPr>
          <p:cNvPr id="15" name="テキスト ボックス 14"/>
          <p:cNvSpPr txBox="1"/>
          <p:nvPr/>
        </p:nvSpPr>
        <p:spPr>
          <a:xfrm>
            <a:off x="21757" y="6943760"/>
            <a:ext cx="1344104" cy="490712"/>
          </a:xfrm>
          <a:prstGeom prst="rect">
            <a:avLst/>
          </a:prstGeom>
          <a:noFill/>
        </p:spPr>
        <p:txBody>
          <a:bodyPr wrap="square" rtlCol="0">
            <a:spAutoFit/>
          </a:bodyPr>
          <a:lstStyle/>
          <a:p>
            <a:pPr defTabSz="986912" fontAlgn="base">
              <a:spcBef>
                <a:spcPct val="0"/>
              </a:spcBef>
              <a:spcAft>
                <a:spcPct val="0"/>
              </a:spcAft>
            </a:pPr>
            <a:r>
              <a:rPr lang="ja-JP" altLang="en-US" sz="863" b="1" dirty="0">
                <a:solidFill>
                  <a:prstClr val="white"/>
                </a:solidFill>
                <a:latin typeface="Cambria" pitchFamily="18" charset="0"/>
                <a:ea typeface="メイリオ" pitchFamily="50" charset="-128"/>
              </a:rPr>
              <a:t>「持続可能かつ効率的</a:t>
            </a:r>
            <a:endParaRPr lang="en-US" altLang="ja-JP" sz="863" b="1" dirty="0">
              <a:solidFill>
                <a:prstClr val="white"/>
              </a:solidFill>
              <a:latin typeface="Cambria" pitchFamily="18" charset="0"/>
              <a:ea typeface="メイリオ" pitchFamily="50" charset="-128"/>
            </a:endParaRPr>
          </a:p>
          <a:p>
            <a:pPr defTabSz="986912" fontAlgn="base">
              <a:spcBef>
                <a:spcPct val="0"/>
              </a:spcBef>
              <a:spcAft>
                <a:spcPct val="0"/>
              </a:spcAft>
            </a:pPr>
            <a:r>
              <a:rPr lang="ja-JP" altLang="en-US" sz="863" b="1" dirty="0">
                <a:solidFill>
                  <a:prstClr val="white"/>
                </a:solidFill>
                <a:latin typeface="Cambria" pitchFamily="18" charset="0"/>
                <a:ea typeface="メイリオ" pitchFamily="50" charset="-128"/>
              </a:rPr>
              <a:t>　な需給体制の構築」</a:t>
            </a:r>
            <a:endParaRPr lang="en-US" altLang="ja-JP" sz="863" b="1" dirty="0">
              <a:solidFill>
                <a:prstClr val="white"/>
              </a:solidFill>
              <a:latin typeface="Cambria" pitchFamily="18" charset="0"/>
              <a:ea typeface="メイリオ" pitchFamily="50" charset="-128"/>
            </a:endParaRPr>
          </a:p>
          <a:p>
            <a:pPr algn="ctr" defTabSz="986912" fontAlgn="base">
              <a:spcBef>
                <a:spcPct val="0"/>
              </a:spcBef>
              <a:spcAft>
                <a:spcPct val="0"/>
              </a:spcAft>
            </a:pPr>
            <a:r>
              <a:rPr lang="ja-JP" altLang="en-US" sz="863" dirty="0">
                <a:solidFill>
                  <a:prstClr val="white"/>
                </a:solidFill>
                <a:latin typeface="Cambria" pitchFamily="18" charset="0"/>
                <a:ea typeface="メイリオ" pitchFamily="50" charset="-128"/>
              </a:rPr>
              <a:t>が課題の場合</a:t>
            </a:r>
          </a:p>
        </p:txBody>
      </p:sp>
      <p:pic>
        <p:nvPicPr>
          <p:cNvPr id="143" name="図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91061" y="6156706"/>
            <a:ext cx="1755898" cy="124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l="298" t="421" r="6903" b="2"/>
          <a:stretch>
            <a:fillRect/>
          </a:stretch>
        </p:blipFill>
        <p:spPr bwMode="auto">
          <a:xfrm>
            <a:off x="9920782" y="6163607"/>
            <a:ext cx="683662" cy="12349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 name="正方形/長方形 149"/>
          <p:cNvSpPr/>
          <p:nvPr/>
        </p:nvSpPr>
        <p:spPr>
          <a:xfrm>
            <a:off x="8070109" y="5789709"/>
            <a:ext cx="2556843" cy="324833"/>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defTabSz="986912">
              <a:defRPr/>
            </a:pPr>
            <a:r>
              <a:rPr kumimoji="0" lang="ja-JP" altLang="en-US" sz="1511" b="1" kern="0" dirty="0">
                <a:solidFill>
                  <a:sysClr val="window" lastClr="FFFFFF"/>
                </a:solidFill>
                <a:latin typeface="Cambria"/>
                <a:ea typeface="メイリオ"/>
              </a:rPr>
              <a:t>（</a:t>
            </a:r>
            <a:r>
              <a:rPr kumimoji="0" lang="ja-JP" altLang="en-US" sz="1511" b="1" kern="0">
                <a:solidFill>
                  <a:sysClr val="window" lastClr="FFFFFF"/>
                </a:solidFill>
                <a:latin typeface="Cambria"/>
                <a:ea typeface="メイリオ"/>
              </a:rPr>
              <a:t>離島・海洋再エネ</a:t>
            </a:r>
            <a:r>
              <a:rPr lang="ja-JP" altLang="en-US" sz="1511" b="1">
                <a:solidFill>
                  <a:prstClr val="white"/>
                </a:solidFill>
                <a:latin typeface="Cambria" pitchFamily="18" charset="0"/>
                <a:ea typeface="メイリオ" pitchFamily="50" charset="-128"/>
              </a:rPr>
              <a:t>の</a:t>
            </a:r>
            <a:r>
              <a:rPr kumimoji="0" lang="ja-JP" altLang="en-US" sz="1511" b="1" kern="0" dirty="0">
                <a:solidFill>
                  <a:sysClr val="window" lastClr="FFFFFF"/>
                </a:solidFill>
                <a:latin typeface="Cambria"/>
                <a:ea typeface="メイリオ"/>
              </a:rPr>
              <a:t>例）</a:t>
            </a:r>
          </a:p>
        </p:txBody>
      </p:sp>
      <p:sp>
        <p:nvSpPr>
          <p:cNvPr id="118" name="テキスト ボックス 117"/>
          <p:cNvSpPr txBox="1"/>
          <p:nvPr/>
        </p:nvSpPr>
        <p:spPr>
          <a:xfrm>
            <a:off x="8899063" y="188284"/>
            <a:ext cx="1756070" cy="441083"/>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lang="ja-JP" altLang="en-US" sz="1187" dirty="0">
                <a:solidFill>
                  <a:prstClr val="white"/>
                </a:solidFill>
                <a:latin typeface="Cambria"/>
                <a:ea typeface="メイリオ"/>
              </a:rPr>
              <a:t> </a:t>
            </a:r>
            <a:r>
              <a:rPr lang="ja-JP" altLang="en-US" sz="1079" dirty="0">
                <a:solidFill>
                  <a:prstClr val="white"/>
                </a:solidFill>
                <a:latin typeface="Cambria"/>
                <a:ea typeface="メイリオ"/>
              </a:rPr>
              <a:t>大臣官房環境計画課　</a:t>
            </a:r>
            <a:endParaRPr lang="en-US" altLang="ja-JP" sz="1079" dirty="0">
              <a:solidFill>
                <a:prstClr val="white"/>
              </a:solidFill>
              <a:latin typeface="Cambria"/>
              <a:ea typeface="メイリオ"/>
            </a:endParaRPr>
          </a:p>
          <a:p>
            <a:pPr defTabSz="986912">
              <a:defRPr/>
            </a:pPr>
            <a:r>
              <a:rPr lang="ja-JP" altLang="en-US" sz="1079" dirty="0">
                <a:solidFill>
                  <a:prstClr val="white"/>
                </a:solidFill>
                <a:latin typeface="Cambria"/>
                <a:ea typeface="メイリオ"/>
              </a:rPr>
              <a:t> ほか</a:t>
            </a:r>
          </a:p>
        </p:txBody>
      </p:sp>
    </p:spTree>
    <p:extLst>
      <p:ext uri="{BB962C8B-B14F-4D97-AF65-F5344CB8AC3E}">
        <p14:creationId xmlns:p14="http://schemas.microsoft.com/office/powerpoint/2010/main" val="407937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201"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テキスト ボックス 16">
            <a:extLst/>
          </p:cNvPr>
          <p:cNvSpPr txBox="1"/>
          <p:nvPr/>
        </p:nvSpPr>
        <p:spPr>
          <a:xfrm>
            <a:off x="1884556" y="6881077"/>
            <a:ext cx="835744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5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環境省大臣官房総合環境政策統括官グループ環境計画課</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電話：</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03-5521-8233  </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03-3581-3351</a:t>
            </a:r>
            <a:r>
              <a:rPr kumimoji="0" lang="ja-JP" altLang="en-US" sz="65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地球環境局地球温暖化対策課地球温暖化対策事業室　</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電話：</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03-5521-8355/8339 </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03-3580-1382 </a:t>
            </a:r>
            <a:r>
              <a:rPr kumimoji="0" lang="ja-JP" altLang="en-US" sz="65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水・大気環境局土壌環境課地下水・地盤環境室</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電話：</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03-5521-8308 </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03-3501-2717 </a:t>
            </a:r>
            <a:r>
              <a:rPr kumimoji="0" lang="ja-JP" altLang="en-US" sz="650" b="1"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自然環境局自然環境整備課温泉地保護利用推進室</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電話：</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03-5521-8280 </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　</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FAX</a:t>
            </a:r>
            <a:r>
              <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a:t>
            </a:r>
            <a:r>
              <a:rPr kumimoji="0" lang="en-US" altLang="ja-JP"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rPr>
              <a:t>03-3595-0029</a:t>
            </a:r>
            <a:endParaRPr kumimoji="0" lang="ja-JP" altLang="en-US" sz="650" b="0" i="0" u="none" strike="noStrike" kern="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endParaRPr>
          </a:p>
        </p:txBody>
      </p:sp>
      <p:sp>
        <p:nvSpPr>
          <p:cNvPr id="18" name="テキスト ボックス 17">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rPr>
              <a:t>地産地消型、自家消費型の再エネ設備導入等を支援します。</a:t>
            </a:r>
          </a:p>
        </p:txBody>
      </p:sp>
      <p:sp>
        <p:nvSpPr>
          <p:cNvPr id="20" name="テキスト ボックス 19">
            <a:extLst/>
          </p:cNvPr>
          <p:cNvSpPr txBox="1"/>
          <p:nvPr/>
        </p:nvSpPr>
        <p:spPr>
          <a:xfrm>
            <a:off x="2200886" y="751530"/>
            <a:ext cx="736732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再生可能エネルギー電気・熱自立的普及促進事業</a:t>
            </a:r>
            <a:endParaRPr kumimoji="0" lang="en-US" altLang="ja-JP" sz="14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a:extLst/>
          </p:cNvPr>
          <p:cNvGrpSpPr/>
          <p:nvPr/>
        </p:nvGrpSpPr>
        <p:grpSpPr>
          <a:xfrm>
            <a:off x="2077296" y="408482"/>
            <a:ext cx="1188323" cy="330815"/>
            <a:chOff x="1895287" y="246494"/>
            <a:chExt cx="1188323" cy="330815"/>
          </a:xfrm>
        </p:grpSpPr>
        <p:pic>
          <p:nvPicPr>
            <p:cNvPr id="22" name="グラフィックス 18">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098332" y="458339"/>
              <a:ext cx="773305" cy="118970"/>
            </a:xfrm>
            <a:prstGeom prst="rect">
              <a:avLst/>
            </a:prstGeom>
          </p:spPr>
        </p:pic>
        <p:sp>
          <p:nvSpPr>
            <p:cNvPr id="23" name="テキスト ボックス 22">
              <a:extLst/>
            </p:cNvPr>
            <p:cNvSpPr txBox="1"/>
            <p:nvPr/>
          </p:nvSpPr>
          <p:spPr>
            <a:xfrm>
              <a:off x="1895287" y="246494"/>
              <a:ext cx="118832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rPr>
                <a:t>事業名</a:t>
              </a:r>
            </a:p>
          </p:txBody>
        </p:sp>
      </p:grpSp>
      <p:sp>
        <p:nvSpPr>
          <p:cNvPr id="112" name="角丸四角形 136"/>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endParaRPr>
          </a:p>
        </p:txBody>
      </p:sp>
      <p:sp>
        <p:nvSpPr>
          <p:cNvPr id="113" name="片側の 2 つの角を丸めた四角形 137"/>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chemeClr val="bg1"/>
                </a:solidFill>
                <a:effectLst/>
                <a:uLnTx/>
                <a:uFillTx/>
              </a:rPr>
              <a:t>再エネ畜エネ設備導入</a:t>
            </a:r>
            <a:endParaRPr kumimoji="1" lang="ja-JP" altLang="en-US" sz="1100" b="1" i="0" u="none" strike="noStrike" kern="0" cap="none" spc="0" normalizeH="0" baseline="0" noProof="0" dirty="0">
              <a:ln>
                <a:noFill/>
              </a:ln>
              <a:solidFill>
                <a:schemeClr val="bg1"/>
              </a:solidFill>
              <a:effectLst/>
              <a:uLnTx/>
              <a:uFillTx/>
            </a:endParaRPr>
          </a:p>
        </p:txBody>
      </p:sp>
      <p:sp>
        <p:nvSpPr>
          <p:cNvPr id="114" name="1 つの角を切り取った四角形 138"/>
          <p:cNvSpPr/>
          <p:nvPr/>
        </p:nvSpPr>
        <p:spPr>
          <a:xfrm flipV="1">
            <a:off x="1349721" y="753326"/>
            <a:ext cx="859478" cy="294472"/>
          </a:xfrm>
          <a:prstGeom prst="snip1Rect">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15" name="1 つの角を切り取った四角形 139"/>
          <p:cNvSpPr/>
          <p:nvPr/>
        </p:nvSpPr>
        <p:spPr>
          <a:xfrm flipH="1" flipV="1">
            <a:off x="445560" y="753325"/>
            <a:ext cx="859478" cy="309175"/>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16" name="テキスト ボックス 115"/>
          <p:cNvSpPr txBox="1"/>
          <p:nvPr/>
        </p:nvSpPr>
        <p:spPr>
          <a:xfrm>
            <a:off x="384729" y="808933"/>
            <a:ext cx="100059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bg1"/>
                </a:solidFill>
                <a:effectLst/>
                <a:uLnTx/>
                <a:uFillTx/>
              </a:rPr>
              <a:t>地方公共団体向け</a:t>
            </a:r>
          </a:p>
        </p:txBody>
      </p:sp>
      <p:sp>
        <p:nvSpPr>
          <p:cNvPr id="117" name="テキスト ボックス 116"/>
          <p:cNvSpPr txBox="1"/>
          <p:nvPr/>
        </p:nvSpPr>
        <p:spPr>
          <a:xfrm>
            <a:off x="1441172" y="810179"/>
            <a:ext cx="69762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rPr>
              <a:t>民間</a:t>
            </a:r>
            <a:r>
              <a:rPr kumimoji="1" lang="ja-JP" altLang="en-US" sz="1000" b="1" i="0" u="none" strike="noStrike" kern="0" cap="none" spc="0" normalizeH="0" baseline="0" noProof="0" dirty="0">
                <a:ln>
                  <a:noFill/>
                </a:ln>
                <a:solidFill>
                  <a:schemeClr val="bg1"/>
                </a:solidFill>
                <a:effectLst/>
                <a:uLnTx/>
                <a:uFillTx/>
              </a:rPr>
              <a:t>向け</a:t>
            </a:r>
          </a:p>
        </p:txBody>
      </p:sp>
      <p:sp>
        <p:nvSpPr>
          <p:cNvPr id="118" name="テキスト ボックス 117"/>
          <p:cNvSpPr txBox="1"/>
          <p:nvPr/>
        </p:nvSpPr>
        <p:spPr>
          <a:xfrm>
            <a:off x="7485681" y="197683"/>
            <a:ext cx="2154372"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5,000</a:t>
            </a:r>
            <a:r>
              <a:rPr kumimoji="0"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a:t>
            </a:r>
            <a:r>
              <a:rPr kumimoji="0"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5,400</a:t>
            </a:r>
            <a:r>
              <a:rPr kumimoji="0"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a:t>
            </a:r>
            <a:endParaRPr kumimoji="0" lang="en-US" altLang="ja-JP"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8"/>
          <a:stretch>
            <a:fillRect/>
          </a:stretch>
        </p:blipFill>
        <p:spPr>
          <a:xfrm>
            <a:off x="392322" y="1761587"/>
            <a:ext cx="11345445" cy="4992481"/>
          </a:xfrm>
          <a:prstGeom prst="rect">
            <a:avLst/>
          </a:prstGeom>
        </p:spPr>
      </p:pic>
    </p:spTree>
    <p:extLst>
      <p:ext uri="{BB962C8B-B14F-4D97-AF65-F5344CB8AC3E}">
        <p14:creationId xmlns:p14="http://schemas.microsoft.com/office/powerpoint/2010/main" val="109592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674923233"/>
              </p:ext>
            </p:extLst>
          </p:nvPr>
        </p:nvGraphicFramePr>
        <p:xfrm>
          <a:off x="3426" y="1059921"/>
          <a:ext cx="10688387" cy="5613031"/>
        </p:xfrm>
        <a:graphic>
          <a:graphicData uri="http://schemas.openxmlformats.org/drawingml/2006/table">
            <a:tbl>
              <a:tblPr firstRow="1" bandRow="1">
                <a:tableStyleId>{5C22544A-7EE6-4342-B048-85BDC9FD1C3A}</a:tableStyleId>
              </a:tblPr>
              <a:tblGrid>
                <a:gridCol w="2074051">
                  <a:extLst>
                    <a:ext uri="{9D8B030D-6E8A-4147-A177-3AD203B41FA5}">
                      <a16:colId xmlns:a16="http://schemas.microsoft.com/office/drawing/2014/main" val="3667143617"/>
                    </a:ext>
                  </a:extLst>
                </a:gridCol>
                <a:gridCol w="4515782">
                  <a:extLst>
                    <a:ext uri="{9D8B030D-6E8A-4147-A177-3AD203B41FA5}">
                      <a16:colId xmlns:a16="http://schemas.microsoft.com/office/drawing/2014/main" val="265961560"/>
                    </a:ext>
                  </a:extLst>
                </a:gridCol>
                <a:gridCol w="1593826">
                  <a:extLst>
                    <a:ext uri="{9D8B030D-6E8A-4147-A177-3AD203B41FA5}">
                      <a16:colId xmlns:a16="http://schemas.microsoft.com/office/drawing/2014/main" val="2945999223"/>
                    </a:ext>
                  </a:extLst>
                </a:gridCol>
                <a:gridCol w="2504728">
                  <a:extLst>
                    <a:ext uri="{9D8B030D-6E8A-4147-A177-3AD203B41FA5}">
                      <a16:colId xmlns:a16="http://schemas.microsoft.com/office/drawing/2014/main" val="252077792"/>
                    </a:ext>
                  </a:extLst>
                </a:gridCol>
              </a:tblGrid>
              <a:tr h="4538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bg1"/>
                          </a:solidFill>
                          <a:latin typeface="メイリオ" panose="020B0604030504040204" pitchFamily="50" charset="-128"/>
                          <a:ea typeface="メイリオ" panose="020B0604030504040204" pitchFamily="50" charset="-128"/>
                        </a:rPr>
                        <a:t>事業メニュー</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dirty="0">
                          <a:solidFill>
                            <a:schemeClr val="bg1"/>
                          </a:solidFill>
                          <a:latin typeface="メイリオ" panose="020B0604030504040204" pitchFamily="50" charset="-128"/>
                          <a:ea typeface="メイリオ" panose="020B0604030504040204" pitchFamily="50" charset="-128"/>
                        </a:rPr>
                        <a:t>事業概要</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dirty="0">
                          <a:solidFill>
                            <a:schemeClr val="bg1"/>
                          </a:solidFill>
                          <a:latin typeface="メイリオ" panose="020B0604030504040204" pitchFamily="50" charset="-128"/>
                          <a:ea typeface="メイリオ" panose="020B0604030504040204" pitchFamily="50" charset="-128"/>
                        </a:rPr>
                        <a:t>補助対象</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dirty="0">
                          <a:solidFill>
                            <a:schemeClr val="bg1"/>
                          </a:solidFill>
                          <a:latin typeface="メイリオ" panose="020B0604030504040204" pitchFamily="50" charset="-128"/>
                          <a:ea typeface="メイリオ" panose="020B0604030504040204" pitchFamily="50" charset="-128"/>
                        </a:rPr>
                        <a:t>補助率</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9426379"/>
                  </a:ext>
                </a:extLst>
              </a:tr>
              <a:tr h="1508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メイリオ" panose="020B0604030504040204" pitchFamily="50" charset="-128"/>
                          <a:ea typeface="メイリオ" panose="020B0604030504040204" pitchFamily="50" charset="-128"/>
                        </a:rPr>
                        <a:t>①再生可能エネルギー設備導入事業（経産省連携事業）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再エネ発電設備（</a:t>
                      </a:r>
                      <a:r>
                        <a:rPr kumimoji="1" lang="en-US" altLang="ja-JP" sz="1700" dirty="0">
                          <a:solidFill>
                            <a:schemeClr val="tx1"/>
                          </a:solidFill>
                          <a:latin typeface="メイリオ" panose="020B0604030504040204" pitchFamily="50" charset="-128"/>
                          <a:ea typeface="メイリオ" panose="020B0604030504040204" pitchFamily="50" charset="-128"/>
                        </a:rPr>
                        <a:t>※1</a:t>
                      </a:r>
                      <a:r>
                        <a:rPr kumimoji="1" lang="ja-JP" altLang="en-US" sz="1700" dirty="0">
                          <a:solidFill>
                            <a:schemeClr val="tx1"/>
                          </a:solidFill>
                          <a:latin typeface="メイリオ" panose="020B0604030504040204" pitchFamily="50" charset="-128"/>
                          <a:ea typeface="メイリオ" panose="020B0604030504040204" pitchFamily="50" charset="-128"/>
                        </a:rPr>
                        <a:t>）、熱利用設備（</a:t>
                      </a:r>
                      <a:r>
                        <a:rPr kumimoji="1" lang="en-US" altLang="ja-JP" sz="1700" dirty="0">
                          <a:solidFill>
                            <a:schemeClr val="tx1"/>
                          </a:solidFill>
                          <a:latin typeface="メイリオ" panose="020B0604030504040204" pitchFamily="50" charset="-128"/>
                          <a:ea typeface="メイリオ" panose="020B0604030504040204" pitchFamily="50" charset="-128"/>
                        </a:rPr>
                        <a:t>※2</a:t>
                      </a:r>
                      <a:r>
                        <a:rPr kumimoji="1" lang="ja-JP" altLang="en-US" sz="1700" dirty="0">
                          <a:solidFill>
                            <a:schemeClr val="tx1"/>
                          </a:solidFill>
                          <a:latin typeface="メイリオ" panose="020B0604030504040204" pitchFamily="50" charset="-128"/>
                          <a:ea typeface="メイリオ" panose="020B0604030504040204" pitchFamily="50" charset="-128"/>
                        </a:rPr>
                        <a:t>）の導入を行う事業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700" dirty="0">
                        <a:solidFill>
                          <a:schemeClr val="tx1"/>
                        </a:solidFill>
                        <a:latin typeface="メイリオ" panose="020B0604030504040204" pitchFamily="50" charset="-128"/>
                        <a:ea typeface="メイリオ" panose="020B0604030504040204" pitchFamily="50" charset="-128"/>
                      </a:endParaRPr>
                    </a:p>
                    <a:p>
                      <a:r>
                        <a:rPr kumimoji="1" lang="ja-JP" altLang="en-US" sz="1700" dirty="0">
                          <a:solidFill>
                            <a:schemeClr val="tx1"/>
                          </a:solidFill>
                          <a:latin typeface="メイリオ" panose="020B0604030504040204" pitchFamily="50" charset="-128"/>
                          <a:ea typeface="メイリオ" panose="020B0604030504040204" pitchFamily="50" charset="-128"/>
                        </a:rPr>
                        <a:t>非営利法人等</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r>
                        <a:rPr kumimoji="1" lang="ja-JP" altLang="en-US" sz="1700" dirty="0">
                          <a:latin typeface="メイリオ" panose="020B0604030504040204" pitchFamily="50" charset="-128"/>
                          <a:ea typeface="メイリオ" panose="020B0604030504040204" pitchFamily="50" charset="-128"/>
                          <a:cs typeface="Meiryo UI" panose="020B0604030504040204" pitchFamily="50" charset="-128"/>
                        </a:rPr>
                        <a:t>・</a:t>
                      </a:r>
                      <a:r>
                        <a:rPr kumimoji="1" lang="zh-TW" altLang="en-US" sz="1700" dirty="0">
                          <a:latin typeface="メイリオ" panose="020B0604030504040204" pitchFamily="50" charset="-128"/>
                          <a:ea typeface="メイリオ" panose="020B0604030504040204" pitchFamily="50" charset="-128"/>
                          <a:cs typeface="Meiryo UI" panose="020B0604030504040204" pitchFamily="50" charset="-128"/>
                        </a:rPr>
                        <a:t>太陽光発電設備</a:t>
                      </a:r>
                      <a:r>
                        <a:rPr kumimoji="1" lang="en-US" altLang="ja-JP" sz="1700" dirty="0">
                          <a:latin typeface="メイリオ" panose="020B0604030504040204" pitchFamily="50" charset="-128"/>
                          <a:ea typeface="メイリオ" panose="020B0604030504040204" pitchFamily="50" charset="-128"/>
                          <a:cs typeface="Meiryo UI" panose="020B0604030504040204" pitchFamily="50" charset="-128"/>
                        </a:rPr>
                        <a:t>:1/3(</a:t>
                      </a:r>
                      <a:r>
                        <a:rPr kumimoji="1" lang="ja-JP" altLang="en-US" sz="1700" dirty="0">
                          <a:latin typeface="メイリオ" panose="020B0604030504040204" pitchFamily="50" charset="-128"/>
                          <a:ea typeface="メイリオ" panose="020B0604030504040204" pitchFamily="50" charset="-128"/>
                          <a:cs typeface="Meiryo UI" panose="020B0604030504040204" pitchFamily="50" charset="-128"/>
                        </a:rPr>
                        <a:t>上限あり</a:t>
                      </a:r>
                      <a:r>
                        <a:rPr kumimoji="1" lang="en-US" altLang="ja-JP" sz="1700" dirty="0">
                          <a:latin typeface="メイリオ" panose="020B0604030504040204" pitchFamily="50" charset="-128"/>
                          <a:ea typeface="メイリオ" panose="020B0604030504040204" pitchFamily="50" charset="-128"/>
                          <a:cs typeface="Meiryo UI" panose="020B0604030504040204" pitchFamily="50" charset="-128"/>
                        </a:rPr>
                        <a:t>)</a:t>
                      </a:r>
                    </a:p>
                    <a:p>
                      <a:pPr marL="88900" marR="0" lvl="0" indent="-88900" algn="l" defTabSz="914126" rtl="0" eaLnBrk="1" fontAlgn="auto" latinLnBrk="0" hangingPunct="1">
                        <a:lnSpc>
                          <a:spcPct val="100000"/>
                        </a:lnSpc>
                        <a:spcBef>
                          <a:spcPts val="0"/>
                        </a:spcBef>
                        <a:spcAft>
                          <a:spcPts val="0"/>
                        </a:spcAft>
                        <a:buClrTx/>
                        <a:buSzTx/>
                        <a:buFontTx/>
                        <a:buNone/>
                        <a:tabLst/>
                        <a:defRPr/>
                      </a:pPr>
                      <a:r>
                        <a:rPr kumimoji="1" lang="ja-JP" altLang="en-US" sz="1700" dirty="0">
                          <a:latin typeface="メイリオ" panose="020B0604030504040204" pitchFamily="50" charset="-128"/>
                          <a:ea typeface="メイリオ" panose="020B0604030504040204" pitchFamily="50" charset="-128"/>
                          <a:cs typeface="Meiryo UI" panose="020B0604030504040204" pitchFamily="50" charset="-128"/>
                        </a:rPr>
                        <a:t>・</a:t>
                      </a:r>
                      <a:r>
                        <a:rPr kumimoji="1" lang="zh-TW" altLang="en-US" sz="1700" dirty="0">
                          <a:latin typeface="メイリオ" panose="020B0604030504040204" pitchFamily="50" charset="-128"/>
                          <a:ea typeface="メイリオ" panose="020B0604030504040204" pitchFamily="50" charset="-128"/>
                          <a:cs typeface="Meiryo UI" panose="020B0604030504040204" pitchFamily="50" charset="-128"/>
                        </a:rPr>
                        <a:t>太陽光発電</a:t>
                      </a:r>
                      <a:r>
                        <a:rPr kumimoji="1" lang="ja-JP" altLang="en-US" sz="1700" dirty="0">
                          <a:latin typeface="メイリオ" panose="020B0604030504040204" pitchFamily="50" charset="-128"/>
                          <a:ea typeface="メイリオ" panose="020B0604030504040204" pitchFamily="50" charset="-128"/>
                          <a:cs typeface="Meiryo UI" panose="020B0604030504040204" pitchFamily="50" charset="-128"/>
                        </a:rPr>
                        <a:t>以外の</a:t>
                      </a:r>
                      <a:r>
                        <a:rPr kumimoji="1" lang="zh-TW" altLang="en-US" sz="1700" dirty="0">
                          <a:latin typeface="メイリオ" panose="020B0604030504040204" pitchFamily="50" charset="-128"/>
                          <a:ea typeface="メイリオ" panose="020B0604030504040204" pitchFamily="50" charset="-128"/>
                          <a:cs typeface="Meiryo UI" panose="020B0604030504040204" pitchFamily="50" charset="-128"/>
                        </a:rPr>
                        <a:t>設備</a:t>
                      </a:r>
                      <a:r>
                        <a:rPr kumimoji="1" lang="en-US" altLang="ja-JP" sz="1700" dirty="0">
                          <a:latin typeface="メイリオ" panose="020B0604030504040204" pitchFamily="50" charset="-128"/>
                          <a:ea typeface="メイリオ" panose="020B0604030504040204" pitchFamily="50" charset="-128"/>
                          <a:cs typeface="Meiryo UI" panose="020B0604030504040204" pitchFamily="50" charset="-128"/>
                        </a:rPr>
                        <a:t>:1/3</a:t>
                      </a:r>
                      <a:r>
                        <a:rPr kumimoji="1" lang="ja-JP" altLang="en-US" sz="1700" dirty="0" err="1">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700" dirty="0">
                          <a:latin typeface="メイリオ" panose="020B0604030504040204" pitchFamily="50" charset="-128"/>
                          <a:ea typeface="メイリオ" panose="020B0604030504040204" pitchFamily="50" charset="-128"/>
                          <a:cs typeface="Meiryo UI" panose="020B0604030504040204" pitchFamily="50" charset="-128"/>
                        </a:rPr>
                        <a:t>1/2</a:t>
                      </a:r>
                      <a:r>
                        <a:rPr kumimoji="1" lang="ja-JP" altLang="en-US" sz="1700" dirty="0" err="1">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700" dirty="0">
                          <a:latin typeface="メイリオ" panose="020B0604030504040204" pitchFamily="50" charset="-128"/>
                          <a:ea typeface="メイリオ" panose="020B0604030504040204" pitchFamily="50" charset="-128"/>
                          <a:cs typeface="Meiryo UI" panose="020B0604030504040204" pitchFamily="50" charset="-128"/>
                        </a:rPr>
                        <a:t>2/3(</a:t>
                      </a:r>
                      <a:r>
                        <a:rPr kumimoji="1" lang="ja-JP" altLang="en-US" sz="1700" dirty="0">
                          <a:latin typeface="メイリオ" panose="020B0604030504040204" pitchFamily="50" charset="-128"/>
                          <a:ea typeface="メイリオ" panose="020B0604030504040204" pitchFamily="50" charset="-128"/>
                          <a:cs typeface="Meiryo UI" panose="020B0604030504040204" pitchFamily="50" charset="-128"/>
                        </a:rPr>
                        <a:t>設備ごとに異なる</a:t>
                      </a:r>
                      <a:r>
                        <a:rPr kumimoji="1" lang="en-US" altLang="ja-JP" sz="1700" dirty="0">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en-US" sz="1700" dirty="0">
                        <a:latin typeface="メイリオ" panose="020B0604030504040204" pitchFamily="50" charset="-128"/>
                        <a:ea typeface="メイリオ" panose="020B0604030504040204" pitchFamily="50" charset="-128"/>
                        <a:cs typeface="Meiryo UI" panose="020B0604030504040204" pitchFamily="50" charset="-128"/>
                      </a:endParaRP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118739"/>
                  </a:ext>
                </a:extLst>
              </a:tr>
              <a:tr h="945047">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②再生可能エネルギー設備導入事業化計画策定事業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再生可能エネルギー発電設備、熱利用設備の導入に係る調査・計画策定を行う事業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700" dirty="0">
                        <a:solidFill>
                          <a:schemeClr val="tx1"/>
                        </a:solidFill>
                        <a:latin typeface="メイリオ" panose="020B0604030504040204" pitchFamily="50" charset="-128"/>
                        <a:ea typeface="メイリオ" panose="020B0604030504040204" pitchFamily="50" charset="-128"/>
                      </a:endParaRPr>
                    </a:p>
                    <a:p>
                      <a:r>
                        <a:rPr kumimoji="1" lang="ja-JP" altLang="en-US" sz="1700" dirty="0">
                          <a:solidFill>
                            <a:schemeClr val="tx1"/>
                          </a:solidFill>
                          <a:latin typeface="メイリオ" panose="020B0604030504040204" pitchFamily="50" charset="-128"/>
                          <a:ea typeface="メイリオ" panose="020B0604030504040204" pitchFamily="50" charset="-128"/>
                        </a:rPr>
                        <a:t>非営利法人等</a:t>
                      </a:r>
                      <a:endParaRPr kumimoji="1" lang="en-US" altLang="ja-JP" sz="1700" dirty="0">
                        <a:solidFill>
                          <a:schemeClr val="tx1"/>
                        </a:solidFill>
                        <a:latin typeface="メイリオ" panose="020B0604030504040204" pitchFamily="50" charset="-128"/>
                        <a:ea typeface="メイリオ" panose="020B0604030504040204" pitchFamily="50" charset="-128"/>
                      </a:endParaRP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定額（上限</a:t>
                      </a:r>
                      <a:r>
                        <a:rPr kumimoji="1" lang="en-US" altLang="ja-JP" sz="1700" dirty="0">
                          <a:solidFill>
                            <a:schemeClr val="tx1"/>
                          </a:solidFill>
                          <a:latin typeface="メイリオ" panose="020B0604030504040204" pitchFamily="50" charset="-128"/>
                          <a:ea typeface="メイリオ" panose="020B0604030504040204" pitchFamily="50" charset="-128"/>
                        </a:rPr>
                        <a:t>1,000</a:t>
                      </a:r>
                      <a:r>
                        <a:rPr kumimoji="1" lang="ja-JP" altLang="en-US" sz="1700" dirty="0">
                          <a:solidFill>
                            <a:schemeClr val="tx1"/>
                          </a:solidFill>
                          <a:latin typeface="メイリオ" panose="020B0604030504040204" pitchFamily="50" charset="-128"/>
                          <a:ea typeface="メイリオ" panose="020B0604030504040204" pitchFamily="50" charset="-128"/>
                        </a:rPr>
                        <a:t>万円）</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382579"/>
                  </a:ext>
                </a:extLst>
              </a:tr>
              <a:tr h="1213124">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③温泉熱多段階利用推進調査事業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既存温泉の湧出状況、熱量、成分等を継続的にモリング調査するための設備を整備し、既存の温泉熱を利用した多段階利用の可能性を調査する事業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700" dirty="0">
                        <a:solidFill>
                          <a:schemeClr val="tx1"/>
                        </a:solidFill>
                        <a:latin typeface="メイリオ" panose="020B0604030504040204" pitchFamily="50" charset="-128"/>
                        <a:ea typeface="メイリオ" panose="020B0604030504040204" pitchFamily="50" charset="-128"/>
                      </a:endParaRPr>
                    </a:p>
                    <a:p>
                      <a:r>
                        <a:rPr kumimoji="1" lang="ja-JP" altLang="en-US" sz="1700" dirty="0">
                          <a:solidFill>
                            <a:schemeClr val="tx1"/>
                          </a:solidFill>
                          <a:latin typeface="メイリオ" panose="020B0604030504040204" pitchFamily="50" charset="-128"/>
                          <a:ea typeface="メイリオ" panose="020B0604030504040204" pitchFamily="50" charset="-128"/>
                        </a:rPr>
                        <a:t>非営利法人等</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定額（上限</a:t>
                      </a:r>
                      <a:r>
                        <a:rPr kumimoji="1" lang="en-US" altLang="ja-JP" sz="1700" dirty="0">
                          <a:solidFill>
                            <a:schemeClr val="tx1"/>
                          </a:solidFill>
                          <a:latin typeface="メイリオ" panose="020B0604030504040204" pitchFamily="50" charset="-128"/>
                          <a:ea typeface="メイリオ" panose="020B0604030504040204" pitchFamily="50" charset="-128"/>
                        </a:rPr>
                        <a:t>2,000</a:t>
                      </a:r>
                      <a:r>
                        <a:rPr kumimoji="1" lang="ja-JP" altLang="en-US" sz="1700" dirty="0">
                          <a:solidFill>
                            <a:schemeClr val="tx1"/>
                          </a:solidFill>
                          <a:latin typeface="メイリオ" panose="020B0604030504040204" pitchFamily="50" charset="-128"/>
                          <a:ea typeface="メイリオ" panose="020B0604030504040204" pitchFamily="50" charset="-128"/>
                        </a:rPr>
                        <a:t>万円）</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625277"/>
                  </a:ext>
                </a:extLst>
              </a:tr>
              <a:tr h="1492264">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④離島の再生可能エネルギー・</a:t>
                      </a:r>
                      <a:r>
                        <a:rPr kumimoji="1" lang="ja-JP" altLang="en-US" sz="1700" u="none" dirty="0">
                          <a:solidFill>
                            <a:schemeClr val="tx1"/>
                          </a:solidFill>
                          <a:latin typeface="メイリオ" panose="020B0604030504040204" pitchFamily="50" charset="-128"/>
                          <a:ea typeface="メイリオ" panose="020B0604030504040204" pitchFamily="50" charset="-128"/>
                        </a:rPr>
                        <a:t>蓄エネルギー</a:t>
                      </a:r>
                      <a:r>
                        <a:rPr kumimoji="1" lang="ja-JP" altLang="en-US" sz="1700" dirty="0">
                          <a:solidFill>
                            <a:schemeClr val="tx1"/>
                          </a:solidFill>
                          <a:latin typeface="メイリオ" panose="020B0604030504040204" pitchFamily="50" charset="-128"/>
                          <a:ea typeface="メイリオ" panose="020B0604030504040204" pitchFamily="50" charset="-128"/>
                        </a:rPr>
                        <a:t>設備導入</a:t>
                      </a:r>
                      <a:r>
                        <a:rPr kumimoji="1" lang="ja-JP" altLang="en-US" sz="1700" dirty="0" smtClean="0">
                          <a:solidFill>
                            <a:schemeClr val="tx1"/>
                          </a:solidFill>
                          <a:latin typeface="メイリオ" panose="020B0604030504040204" pitchFamily="50" charset="-128"/>
                          <a:ea typeface="メイリオ" panose="020B0604030504040204" pitchFamily="50" charset="-128"/>
                        </a:rPr>
                        <a:t>事業</a:t>
                      </a:r>
                      <a:endParaRPr kumimoji="1" lang="en-US" altLang="ja-JP" sz="1700" dirty="0">
                        <a:solidFill>
                          <a:schemeClr val="tx1"/>
                        </a:solidFill>
                        <a:latin typeface="メイリオ" panose="020B0604030504040204" pitchFamily="50" charset="-128"/>
                        <a:ea typeface="メイリオ" panose="020B0604030504040204" pitchFamily="50" charset="-128"/>
                      </a:endParaRP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本土と送電線で系統連系されていないオフグリッド型の離島において、再生可能エネルギー発電設備、熱利用設備、</a:t>
                      </a:r>
                      <a:r>
                        <a:rPr kumimoji="1" lang="ja-JP" altLang="en-US" sz="1700" u="sng" dirty="0">
                          <a:solidFill>
                            <a:schemeClr val="tx1"/>
                          </a:solidFill>
                          <a:latin typeface="メイリオ" panose="020B0604030504040204" pitchFamily="50" charset="-128"/>
                          <a:ea typeface="メイリオ" panose="020B0604030504040204" pitchFamily="50" charset="-128"/>
                        </a:rPr>
                        <a:t>蓄エネルギー設備、ＥＭＳ、電気自動車充電設備、自営線等</a:t>
                      </a:r>
                      <a:r>
                        <a:rPr kumimoji="1" lang="ja-JP" altLang="en-US" sz="1700" dirty="0">
                          <a:solidFill>
                            <a:schemeClr val="tx1"/>
                          </a:solidFill>
                          <a:latin typeface="メイリオ" panose="020B0604030504040204" pitchFamily="50" charset="-128"/>
                          <a:ea typeface="メイリオ" panose="020B0604030504040204" pitchFamily="50" charset="-128"/>
                        </a:rPr>
                        <a:t>の導入を行う事業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地方公共団体</a:t>
                      </a:r>
                      <a:endParaRPr kumimoji="1" lang="en-US" altLang="ja-JP" sz="1700" dirty="0">
                        <a:solidFill>
                          <a:schemeClr val="tx1"/>
                        </a:solidFill>
                        <a:latin typeface="メイリオ" panose="020B0604030504040204" pitchFamily="50" charset="-128"/>
                        <a:ea typeface="メイリオ" panose="020B0604030504040204" pitchFamily="50" charset="-128"/>
                      </a:endParaRPr>
                    </a:p>
                    <a:p>
                      <a:r>
                        <a:rPr kumimoji="1" lang="ja-JP" altLang="en-US" sz="1700" dirty="0">
                          <a:solidFill>
                            <a:schemeClr val="tx1"/>
                          </a:solidFill>
                          <a:latin typeface="メイリオ" panose="020B0604030504040204" pitchFamily="50" charset="-128"/>
                          <a:ea typeface="メイリオ" panose="020B0604030504040204" pitchFamily="50" charset="-128"/>
                        </a:rPr>
                        <a:t>非営利法人</a:t>
                      </a:r>
                    </a:p>
                    <a:p>
                      <a:r>
                        <a:rPr kumimoji="1" lang="ja-JP" altLang="en-US" sz="1700" dirty="0">
                          <a:solidFill>
                            <a:schemeClr val="tx1"/>
                          </a:solidFill>
                          <a:latin typeface="メイリオ" panose="020B0604030504040204" pitchFamily="50" charset="-128"/>
                          <a:ea typeface="メイリオ" panose="020B0604030504040204" pitchFamily="50" charset="-128"/>
                        </a:rPr>
                        <a:t>民間事業者等</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メイリオ" panose="020B0604030504040204" pitchFamily="50" charset="-128"/>
                          <a:ea typeface="メイリオ" panose="020B0604030504040204" pitchFamily="50" charset="-128"/>
                        </a:rPr>
                        <a:t>２／３</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747719"/>
                  </a:ext>
                </a:extLst>
              </a:tr>
            </a:tbl>
          </a:graphicData>
        </a:graphic>
      </p:graphicFrame>
      <p:sp>
        <p:nvSpPr>
          <p:cNvPr id="2" name="テキスト ボックス 1"/>
          <p:cNvSpPr txBox="1"/>
          <p:nvPr/>
        </p:nvSpPr>
        <p:spPr>
          <a:xfrm>
            <a:off x="410676" y="6713152"/>
            <a:ext cx="9870462" cy="79047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defTabSz="986912" fontAlgn="base">
              <a:spcBef>
                <a:spcPct val="0"/>
              </a:spcBef>
              <a:spcAft>
                <a:spcPct val="0"/>
              </a:spcAft>
              <a:defRPr/>
            </a:pPr>
            <a:r>
              <a:rPr kumimoji="0" lang="en-US" altLang="ja-JP" sz="1134" b="1" kern="0" dirty="0">
                <a:solidFill>
                  <a:prstClr val="black"/>
                </a:solidFill>
                <a:latin typeface="+mn-ea"/>
              </a:rPr>
              <a:t>※1</a:t>
            </a:r>
            <a:r>
              <a:rPr kumimoji="0" lang="ja-JP" altLang="en-US" sz="1134" b="1" kern="0" dirty="0">
                <a:solidFill>
                  <a:prstClr val="black"/>
                </a:solidFill>
                <a:latin typeface="+mn-ea"/>
              </a:rPr>
              <a:t>）</a:t>
            </a:r>
            <a:r>
              <a:rPr kumimoji="0" lang="en-US" altLang="ja-JP" sz="1134" b="1" kern="0" dirty="0">
                <a:solidFill>
                  <a:prstClr val="black"/>
                </a:solidFill>
                <a:latin typeface="+mn-ea"/>
              </a:rPr>
              <a:t>【</a:t>
            </a:r>
            <a:r>
              <a:rPr kumimoji="0" lang="ja-JP" altLang="en-US" sz="1134" b="1" kern="0" dirty="0">
                <a:solidFill>
                  <a:prstClr val="black"/>
                </a:solidFill>
                <a:latin typeface="+mn-ea"/>
              </a:rPr>
              <a:t>再生可能エネルギー発電設備</a:t>
            </a:r>
            <a:r>
              <a:rPr kumimoji="0" lang="en-US" altLang="ja-JP" sz="1134" b="1" kern="0" dirty="0">
                <a:solidFill>
                  <a:prstClr val="black"/>
                </a:solidFill>
                <a:latin typeface="+mn-ea"/>
              </a:rPr>
              <a:t>】</a:t>
            </a:r>
          </a:p>
          <a:p>
            <a:pPr defTabSz="986912" fontAlgn="base">
              <a:spcBef>
                <a:spcPct val="0"/>
              </a:spcBef>
              <a:spcAft>
                <a:spcPct val="0"/>
              </a:spcAft>
              <a:defRPr/>
            </a:pPr>
            <a:r>
              <a:rPr kumimoji="0" lang="ja-JP" altLang="en-US" sz="1134" kern="0" dirty="0">
                <a:solidFill>
                  <a:prstClr val="black"/>
                </a:solidFill>
                <a:latin typeface="+mn-ea"/>
              </a:rPr>
              <a:t>太陽光</a:t>
            </a:r>
            <a:r>
              <a:rPr kumimoji="0" lang="en-US" altLang="ja-JP" sz="1134" kern="0" dirty="0">
                <a:solidFill>
                  <a:prstClr val="black"/>
                </a:solidFill>
                <a:latin typeface="+mn-ea"/>
              </a:rPr>
              <a:t>(10kW</a:t>
            </a:r>
            <a:r>
              <a:rPr kumimoji="0" lang="ja-JP" altLang="en-US" sz="1134" kern="0" dirty="0">
                <a:solidFill>
                  <a:prstClr val="black"/>
                </a:solidFill>
                <a:latin typeface="+mn-ea"/>
              </a:rPr>
              <a:t>以上</a:t>
            </a:r>
            <a:r>
              <a:rPr kumimoji="0" lang="en-US" altLang="ja-JP" sz="1134" kern="0" dirty="0">
                <a:solidFill>
                  <a:prstClr val="black"/>
                </a:solidFill>
                <a:latin typeface="+mn-ea"/>
              </a:rPr>
              <a:t>)</a:t>
            </a:r>
            <a:r>
              <a:rPr kumimoji="0" lang="ja-JP" altLang="en-US" sz="1134" kern="0" dirty="0" err="1">
                <a:solidFill>
                  <a:prstClr val="black"/>
                </a:solidFill>
                <a:latin typeface="+mn-ea"/>
              </a:rPr>
              <a:t>、</a:t>
            </a:r>
            <a:r>
              <a:rPr kumimoji="0" lang="ja-JP" altLang="en-US" sz="1134" kern="0" dirty="0">
                <a:solidFill>
                  <a:prstClr val="black"/>
                </a:solidFill>
                <a:latin typeface="+mn-ea"/>
              </a:rPr>
              <a:t>風力</a:t>
            </a:r>
            <a:r>
              <a:rPr kumimoji="0" lang="en-US" altLang="ja-JP" sz="1134" kern="0" dirty="0">
                <a:solidFill>
                  <a:prstClr val="black"/>
                </a:solidFill>
                <a:latin typeface="+mn-ea"/>
              </a:rPr>
              <a:t>(10kW</a:t>
            </a:r>
            <a:r>
              <a:rPr kumimoji="0" lang="ja-JP" altLang="en-US" sz="1134" kern="0" dirty="0">
                <a:solidFill>
                  <a:prstClr val="black"/>
                </a:solidFill>
                <a:latin typeface="+mn-ea"/>
              </a:rPr>
              <a:t>以上</a:t>
            </a:r>
            <a:r>
              <a:rPr kumimoji="0" lang="en-US" altLang="ja-JP" sz="1134" kern="0" dirty="0">
                <a:solidFill>
                  <a:prstClr val="black"/>
                </a:solidFill>
                <a:latin typeface="+mn-ea"/>
              </a:rPr>
              <a:t>)</a:t>
            </a:r>
            <a:r>
              <a:rPr kumimoji="0" lang="ja-JP" altLang="en-US" sz="1134" kern="0" dirty="0" err="1">
                <a:solidFill>
                  <a:prstClr val="black"/>
                </a:solidFill>
                <a:latin typeface="+mn-ea"/>
              </a:rPr>
              <a:t>、</a:t>
            </a:r>
            <a:r>
              <a:rPr kumimoji="0" lang="ja-JP" altLang="en-US" sz="1134" kern="0" dirty="0">
                <a:solidFill>
                  <a:prstClr val="black"/>
                </a:solidFill>
                <a:latin typeface="+mn-ea"/>
              </a:rPr>
              <a:t>バイオマス</a:t>
            </a:r>
            <a:r>
              <a:rPr kumimoji="0" lang="en-US" altLang="ja-JP" sz="1134" kern="0" dirty="0">
                <a:solidFill>
                  <a:prstClr val="black"/>
                </a:solidFill>
                <a:latin typeface="+mn-ea"/>
              </a:rPr>
              <a:t>(</a:t>
            </a:r>
            <a:r>
              <a:rPr kumimoji="0" lang="ja-JP" altLang="en-US" sz="1134" kern="0" dirty="0">
                <a:solidFill>
                  <a:prstClr val="black"/>
                </a:solidFill>
                <a:latin typeface="+mn-ea"/>
              </a:rPr>
              <a:t>依存率</a:t>
            </a:r>
            <a:r>
              <a:rPr kumimoji="0" lang="en-US" altLang="ja-JP" sz="1134" kern="0" dirty="0">
                <a:solidFill>
                  <a:prstClr val="black"/>
                </a:solidFill>
                <a:latin typeface="+mn-ea"/>
              </a:rPr>
              <a:t>60%</a:t>
            </a:r>
            <a:r>
              <a:rPr kumimoji="0" lang="ja-JP" altLang="en-US" sz="1134" kern="0" dirty="0">
                <a:solidFill>
                  <a:prstClr val="black"/>
                </a:solidFill>
                <a:latin typeface="+mn-ea"/>
              </a:rPr>
              <a:t>以上</a:t>
            </a:r>
            <a:r>
              <a:rPr kumimoji="0" lang="en-US" altLang="ja-JP" sz="1134" kern="0" dirty="0">
                <a:solidFill>
                  <a:prstClr val="black"/>
                </a:solidFill>
                <a:latin typeface="+mn-ea"/>
              </a:rPr>
              <a:t>)</a:t>
            </a:r>
            <a:r>
              <a:rPr kumimoji="0" lang="ja-JP" altLang="en-US" sz="1134" kern="0" dirty="0" err="1">
                <a:solidFill>
                  <a:prstClr val="black"/>
                </a:solidFill>
                <a:latin typeface="+mn-ea"/>
              </a:rPr>
              <a:t>、</a:t>
            </a:r>
            <a:r>
              <a:rPr kumimoji="0" lang="ja-JP" altLang="en-US" sz="1134" kern="0" dirty="0">
                <a:solidFill>
                  <a:prstClr val="black"/>
                </a:solidFill>
                <a:latin typeface="+mn-ea"/>
              </a:rPr>
              <a:t>水力</a:t>
            </a:r>
            <a:r>
              <a:rPr kumimoji="0" lang="en-US" altLang="ja-JP" sz="1134" kern="0" dirty="0">
                <a:solidFill>
                  <a:prstClr val="black"/>
                </a:solidFill>
                <a:latin typeface="+mn-ea"/>
              </a:rPr>
              <a:t>(10kW</a:t>
            </a:r>
            <a:r>
              <a:rPr kumimoji="0" lang="ja-JP" altLang="en-US" sz="1134" kern="0" dirty="0">
                <a:solidFill>
                  <a:prstClr val="black"/>
                </a:solidFill>
                <a:latin typeface="+mn-ea"/>
              </a:rPr>
              <a:t>以上</a:t>
            </a:r>
            <a:r>
              <a:rPr kumimoji="0" lang="en-US" altLang="ja-JP" sz="1134" kern="0" dirty="0">
                <a:solidFill>
                  <a:prstClr val="black"/>
                </a:solidFill>
                <a:latin typeface="+mn-ea"/>
              </a:rPr>
              <a:t>1,000kW</a:t>
            </a:r>
            <a:r>
              <a:rPr kumimoji="0" lang="ja-JP" altLang="en-US" sz="1134" kern="0" dirty="0">
                <a:solidFill>
                  <a:prstClr val="black"/>
                </a:solidFill>
                <a:latin typeface="+mn-ea"/>
              </a:rPr>
              <a:t>以下</a:t>
            </a:r>
            <a:r>
              <a:rPr kumimoji="0" lang="en-US" altLang="ja-JP" sz="1134" kern="0" dirty="0">
                <a:solidFill>
                  <a:prstClr val="black"/>
                </a:solidFill>
                <a:latin typeface="+mn-ea"/>
              </a:rPr>
              <a:t>)</a:t>
            </a:r>
            <a:r>
              <a:rPr kumimoji="0" lang="ja-JP" altLang="en-US" sz="1134" kern="0" dirty="0" err="1">
                <a:solidFill>
                  <a:prstClr val="black"/>
                </a:solidFill>
                <a:latin typeface="+mn-ea"/>
              </a:rPr>
              <a:t>、</a:t>
            </a:r>
            <a:r>
              <a:rPr kumimoji="0" lang="ja-JP" altLang="en-US" sz="1134" kern="0" dirty="0">
                <a:solidFill>
                  <a:prstClr val="black"/>
                </a:solidFill>
                <a:latin typeface="+mn-ea"/>
              </a:rPr>
              <a:t>地熱</a:t>
            </a:r>
            <a:r>
              <a:rPr kumimoji="0" lang="en-US" altLang="ja-JP" sz="1134" kern="0" dirty="0">
                <a:solidFill>
                  <a:prstClr val="black"/>
                </a:solidFill>
                <a:latin typeface="+mn-ea"/>
              </a:rPr>
              <a:t>(</a:t>
            </a:r>
            <a:r>
              <a:rPr kumimoji="0" lang="ja-JP" altLang="en-US" sz="1134" kern="0" dirty="0">
                <a:solidFill>
                  <a:prstClr val="black"/>
                </a:solidFill>
                <a:latin typeface="+mn-ea"/>
              </a:rPr>
              <a:t>温泉熱</a:t>
            </a:r>
            <a:r>
              <a:rPr kumimoji="0" lang="en-US" altLang="ja-JP" sz="1134" kern="0" dirty="0">
                <a:solidFill>
                  <a:prstClr val="black"/>
                </a:solidFill>
                <a:latin typeface="+mn-ea"/>
              </a:rPr>
              <a:t>)</a:t>
            </a:r>
            <a:r>
              <a:rPr kumimoji="0" lang="ja-JP" altLang="en-US" sz="1134" kern="0" dirty="0" err="1">
                <a:solidFill>
                  <a:prstClr val="black"/>
                </a:solidFill>
                <a:latin typeface="+mn-ea"/>
              </a:rPr>
              <a:t>、</a:t>
            </a:r>
            <a:r>
              <a:rPr kumimoji="0" lang="ja-JP" altLang="en-US" sz="1134" kern="0" dirty="0">
                <a:solidFill>
                  <a:prstClr val="black"/>
                </a:solidFill>
                <a:latin typeface="+mn-ea"/>
              </a:rPr>
              <a:t>蓄電池</a:t>
            </a:r>
            <a:endParaRPr kumimoji="0" lang="en-US" altLang="ja-JP" sz="1134" kern="0" dirty="0">
              <a:solidFill>
                <a:prstClr val="black"/>
              </a:solidFill>
              <a:latin typeface="+mn-ea"/>
            </a:endParaRPr>
          </a:p>
          <a:p>
            <a:pPr defTabSz="986912">
              <a:defRPr/>
            </a:pPr>
            <a:r>
              <a:rPr kumimoji="0" lang="en-US" altLang="ja-JP" sz="1134" b="1" kern="0" dirty="0">
                <a:solidFill>
                  <a:prstClr val="black"/>
                </a:solidFill>
                <a:latin typeface="+mn-ea"/>
              </a:rPr>
              <a:t>※2</a:t>
            </a:r>
            <a:r>
              <a:rPr kumimoji="0" lang="ja-JP" altLang="en-US" sz="1134" b="1" kern="0" dirty="0">
                <a:solidFill>
                  <a:prstClr val="black"/>
                </a:solidFill>
                <a:latin typeface="+mn-ea"/>
              </a:rPr>
              <a:t>）</a:t>
            </a:r>
            <a:r>
              <a:rPr kumimoji="0" lang="en-US" altLang="ja-JP" sz="1134" b="1" kern="0" dirty="0">
                <a:solidFill>
                  <a:prstClr val="black"/>
                </a:solidFill>
                <a:latin typeface="+mn-ea"/>
              </a:rPr>
              <a:t>【</a:t>
            </a:r>
            <a:r>
              <a:rPr kumimoji="0" lang="ja-JP" altLang="en-US" sz="1134" b="1" kern="0" dirty="0">
                <a:solidFill>
                  <a:prstClr val="black"/>
                </a:solidFill>
                <a:latin typeface="+mn-ea"/>
              </a:rPr>
              <a:t>再生可能エネルギー熱利用設備</a:t>
            </a:r>
            <a:r>
              <a:rPr kumimoji="0" lang="en-US" altLang="ja-JP" sz="1134" b="1" kern="0" dirty="0">
                <a:solidFill>
                  <a:prstClr val="black"/>
                </a:solidFill>
                <a:latin typeface="+mn-ea"/>
              </a:rPr>
              <a:t>】</a:t>
            </a:r>
          </a:p>
          <a:p>
            <a:pPr defTabSz="986912">
              <a:defRPr/>
            </a:pPr>
            <a:r>
              <a:rPr kumimoji="0" lang="ja-JP" altLang="en-US" sz="1134" kern="0" dirty="0">
                <a:solidFill>
                  <a:prstClr val="black"/>
                </a:solidFill>
                <a:latin typeface="+mn-ea"/>
              </a:rPr>
              <a:t>太陽熱</a:t>
            </a:r>
            <a:r>
              <a:rPr kumimoji="0" lang="en-US" altLang="ja-JP" sz="1134" kern="0" dirty="0">
                <a:solidFill>
                  <a:prstClr val="black"/>
                </a:solidFill>
                <a:latin typeface="+mn-ea"/>
              </a:rPr>
              <a:t>(10</a:t>
            </a:r>
            <a:r>
              <a:rPr kumimoji="0" lang="ja-JP" altLang="en-US" sz="1134" kern="0" dirty="0">
                <a:solidFill>
                  <a:prstClr val="black"/>
                </a:solidFill>
                <a:latin typeface="+mn-ea"/>
              </a:rPr>
              <a:t>㎡以上</a:t>
            </a:r>
            <a:r>
              <a:rPr kumimoji="0" lang="en-US" altLang="ja-JP" sz="1134" kern="0" dirty="0">
                <a:solidFill>
                  <a:prstClr val="black"/>
                </a:solidFill>
                <a:latin typeface="+mn-ea"/>
              </a:rPr>
              <a:t>)</a:t>
            </a:r>
            <a:r>
              <a:rPr kumimoji="0" lang="ja-JP" altLang="en-US" sz="1134" kern="0" dirty="0" err="1">
                <a:solidFill>
                  <a:prstClr val="black"/>
                </a:solidFill>
                <a:latin typeface="+mn-ea"/>
              </a:rPr>
              <a:t>、</a:t>
            </a:r>
            <a:r>
              <a:rPr kumimoji="0" lang="ja-JP" altLang="en-US" sz="1134" kern="0" dirty="0">
                <a:solidFill>
                  <a:prstClr val="black"/>
                </a:solidFill>
                <a:latin typeface="+mn-ea"/>
              </a:rPr>
              <a:t>地熱</a:t>
            </a:r>
            <a:r>
              <a:rPr kumimoji="0" lang="en-US" altLang="ja-JP" sz="1134" kern="0" dirty="0">
                <a:solidFill>
                  <a:prstClr val="black"/>
                </a:solidFill>
                <a:latin typeface="+mn-ea"/>
              </a:rPr>
              <a:t>(</a:t>
            </a:r>
            <a:r>
              <a:rPr kumimoji="0" lang="ja-JP" altLang="en-US" sz="1134" kern="0" dirty="0">
                <a:solidFill>
                  <a:prstClr val="black"/>
                </a:solidFill>
                <a:latin typeface="+mn-ea"/>
              </a:rPr>
              <a:t>温泉熱</a:t>
            </a:r>
            <a:r>
              <a:rPr kumimoji="0" lang="en-US" altLang="ja-JP" sz="1134" kern="0" dirty="0">
                <a:solidFill>
                  <a:prstClr val="black"/>
                </a:solidFill>
                <a:latin typeface="+mn-ea"/>
              </a:rPr>
              <a:t>)</a:t>
            </a:r>
            <a:r>
              <a:rPr kumimoji="0" lang="ja-JP" altLang="en-US" sz="1134" kern="0" dirty="0" err="1">
                <a:solidFill>
                  <a:prstClr val="black"/>
                </a:solidFill>
                <a:latin typeface="+mn-ea"/>
              </a:rPr>
              <a:t>、</a:t>
            </a:r>
            <a:r>
              <a:rPr kumimoji="0" lang="ja-JP" altLang="en-US" sz="1134" kern="0" dirty="0">
                <a:solidFill>
                  <a:prstClr val="black"/>
                </a:solidFill>
                <a:latin typeface="+mn-ea"/>
              </a:rPr>
              <a:t>地中熱、バイオマス</a:t>
            </a:r>
            <a:r>
              <a:rPr kumimoji="0" lang="en-US" altLang="ja-JP" sz="1134" kern="0" dirty="0">
                <a:solidFill>
                  <a:prstClr val="black"/>
                </a:solidFill>
                <a:latin typeface="+mn-ea"/>
              </a:rPr>
              <a:t>(</a:t>
            </a:r>
            <a:r>
              <a:rPr kumimoji="0" lang="ja-JP" altLang="en-US" sz="1134" kern="0" dirty="0">
                <a:solidFill>
                  <a:prstClr val="black"/>
                </a:solidFill>
                <a:latin typeface="+mn-ea"/>
              </a:rPr>
              <a:t>依存率</a:t>
            </a:r>
            <a:r>
              <a:rPr kumimoji="0" lang="en-US" altLang="ja-JP" sz="1134" kern="0" dirty="0">
                <a:solidFill>
                  <a:prstClr val="black"/>
                </a:solidFill>
                <a:latin typeface="+mn-ea"/>
              </a:rPr>
              <a:t>60%</a:t>
            </a:r>
            <a:r>
              <a:rPr kumimoji="0" lang="ja-JP" altLang="en-US" sz="1134" kern="0" dirty="0">
                <a:solidFill>
                  <a:prstClr val="black"/>
                </a:solidFill>
                <a:latin typeface="+mn-ea"/>
              </a:rPr>
              <a:t>以上</a:t>
            </a:r>
            <a:r>
              <a:rPr kumimoji="0" lang="en-US" altLang="ja-JP" sz="1134" kern="0" dirty="0">
                <a:solidFill>
                  <a:prstClr val="black"/>
                </a:solidFill>
                <a:latin typeface="+mn-ea"/>
              </a:rPr>
              <a:t>)</a:t>
            </a:r>
            <a:r>
              <a:rPr kumimoji="0" lang="ja-JP" altLang="en-US" sz="1134" kern="0" dirty="0" err="1">
                <a:solidFill>
                  <a:prstClr val="black"/>
                </a:solidFill>
                <a:latin typeface="+mn-ea"/>
              </a:rPr>
              <a:t>、</a:t>
            </a:r>
            <a:r>
              <a:rPr kumimoji="0" lang="ja-JP" altLang="en-US" sz="1134" kern="0" dirty="0">
                <a:solidFill>
                  <a:prstClr val="black"/>
                </a:solidFill>
                <a:latin typeface="+mn-ea"/>
              </a:rPr>
              <a:t>温度差</a:t>
            </a:r>
            <a:r>
              <a:rPr kumimoji="0" lang="en-US" altLang="ja-JP" sz="1134" kern="0" dirty="0">
                <a:solidFill>
                  <a:prstClr val="black"/>
                </a:solidFill>
                <a:latin typeface="+mn-ea"/>
              </a:rPr>
              <a:t>(0.10GJ/h</a:t>
            </a:r>
            <a:r>
              <a:rPr kumimoji="0" lang="ja-JP" altLang="en-US" sz="1134" kern="0" dirty="0">
                <a:solidFill>
                  <a:prstClr val="black"/>
                </a:solidFill>
                <a:latin typeface="+mn-ea"/>
              </a:rPr>
              <a:t>以上</a:t>
            </a:r>
            <a:r>
              <a:rPr kumimoji="0" lang="en-US" altLang="ja-JP" sz="1134" kern="0" dirty="0">
                <a:solidFill>
                  <a:prstClr val="black"/>
                </a:solidFill>
                <a:latin typeface="+mn-ea"/>
              </a:rPr>
              <a:t>)</a:t>
            </a:r>
            <a:r>
              <a:rPr kumimoji="0" lang="ja-JP" altLang="en-US" sz="1134" kern="0" dirty="0" err="1">
                <a:solidFill>
                  <a:prstClr val="black"/>
                </a:solidFill>
                <a:latin typeface="+mn-ea"/>
              </a:rPr>
              <a:t>、</a:t>
            </a:r>
            <a:r>
              <a:rPr kumimoji="0" lang="ja-JP" altLang="en-US" sz="1134" kern="0" dirty="0">
                <a:solidFill>
                  <a:prstClr val="black"/>
                </a:solidFill>
                <a:latin typeface="+mn-ea"/>
              </a:rPr>
              <a:t>雪氷熱、バイオマス燃料製造</a:t>
            </a:r>
            <a:r>
              <a:rPr kumimoji="0" lang="en-US" altLang="ja-JP" sz="1134" kern="0" dirty="0">
                <a:solidFill>
                  <a:prstClr val="black"/>
                </a:solidFill>
                <a:latin typeface="+mn-ea"/>
              </a:rPr>
              <a:t>(</a:t>
            </a:r>
            <a:r>
              <a:rPr kumimoji="0" lang="ja-JP" altLang="en-US" sz="1134" kern="0" dirty="0">
                <a:solidFill>
                  <a:prstClr val="black"/>
                </a:solidFill>
                <a:latin typeface="+mn-ea"/>
              </a:rPr>
              <a:t>依存率</a:t>
            </a:r>
            <a:r>
              <a:rPr kumimoji="0" lang="en-US" altLang="ja-JP" sz="1134" kern="0" dirty="0">
                <a:solidFill>
                  <a:prstClr val="black"/>
                </a:solidFill>
                <a:latin typeface="+mn-ea"/>
              </a:rPr>
              <a:t>60%</a:t>
            </a:r>
            <a:r>
              <a:rPr kumimoji="0" lang="ja-JP" altLang="en-US" sz="1134" kern="0" dirty="0">
                <a:solidFill>
                  <a:prstClr val="black"/>
                </a:solidFill>
                <a:latin typeface="+mn-ea"/>
              </a:rPr>
              <a:t>以上</a:t>
            </a:r>
            <a:r>
              <a:rPr kumimoji="0" lang="en-US" altLang="ja-JP" sz="1134" kern="0" dirty="0">
                <a:solidFill>
                  <a:prstClr val="black"/>
                </a:solidFill>
                <a:latin typeface="+mn-ea"/>
              </a:rPr>
              <a:t>)</a:t>
            </a:r>
            <a:endParaRPr kumimoji="0" lang="ja-JP" altLang="en-US" sz="1134" kern="0" dirty="0">
              <a:solidFill>
                <a:prstClr val="black"/>
              </a:solidFill>
              <a:latin typeface="+mn-ea"/>
            </a:endParaRPr>
          </a:p>
        </p:txBody>
      </p:sp>
      <p:sp>
        <p:nvSpPr>
          <p:cNvPr id="6" name="タイトル 1"/>
          <p:cNvSpPr>
            <a:spLocks noGrp="1"/>
          </p:cNvSpPr>
          <p:nvPr>
            <p:ph type="title"/>
          </p:nvPr>
        </p:nvSpPr>
        <p:spPr/>
        <p:txBody>
          <a:bodyPr/>
          <a:lstStyle/>
          <a:p>
            <a:r>
              <a:rPr lang="zh-TW" altLang="en-US" sz="3400" dirty="0">
                <a:latin typeface="+mn-ea"/>
                <a:ea typeface="+mn-ea"/>
              </a:rPr>
              <a:t>補助</a:t>
            </a:r>
            <a:r>
              <a:rPr lang="ja-JP" altLang="en-US" sz="3400" dirty="0">
                <a:latin typeface="+mn-ea"/>
                <a:ea typeface="+mn-ea"/>
              </a:rPr>
              <a:t>金の使い道と補助度合い①</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lang="ja-JP" altLang="en-US" sz="2000" u="sng" dirty="0">
              <a:solidFill>
                <a:srgbClr val="FF0000"/>
              </a:solidFill>
              <a:latin typeface="+mn-ea"/>
              <a:ea typeface="+mn-ea"/>
            </a:endParaRPr>
          </a:p>
        </p:txBody>
      </p:sp>
    </p:spTree>
    <p:extLst>
      <p:ext uri="{BB962C8B-B14F-4D97-AF65-F5344CB8AC3E}">
        <p14:creationId xmlns:p14="http://schemas.microsoft.com/office/powerpoint/2010/main" val="421748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686244584"/>
              </p:ext>
            </p:extLst>
          </p:nvPr>
        </p:nvGraphicFramePr>
        <p:xfrm>
          <a:off x="36344" y="959930"/>
          <a:ext cx="10630937" cy="6182677"/>
        </p:xfrm>
        <a:graphic>
          <a:graphicData uri="http://schemas.openxmlformats.org/drawingml/2006/table">
            <a:tbl>
              <a:tblPr firstRow="1" bandRow="1">
                <a:tableStyleId>{5C22544A-7EE6-4342-B048-85BDC9FD1C3A}</a:tableStyleId>
              </a:tblPr>
              <a:tblGrid>
                <a:gridCol w="2318024">
                  <a:extLst>
                    <a:ext uri="{9D8B030D-6E8A-4147-A177-3AD203B41FA5}">
                      <a16:colId xmlns:a16="http://schemas.microsoft.com/office/drawing/2014/main" val="3667143617"/>
                    </a:ext>
                  </a:extLst>
                </a:gridCol>
                <a:gridCol w="3996925">
                  <a:extLst>
                    <a:ext uri="{9D8B030D-6E8A-4147-A177-3AD203B41FA5}">
                      <a16:colId xmlns:a16="http://schemas.microsoft.com/office/drawing/2014/main" val="265961560"/>
                    </a:ext>
                  </a:extLst>
                </a:gridCol>
                <a:gridCol w="1679108">
                  <a:extLst>
                    <a:ext uri="{9D8B030D-6E8A-4147-A177-3AD203B41FA5}">
                      <a16:colId xmlns:a16="http://schemas.microsoft.com/office/drawing/2014/main" val="2945999223"/>
                    </a:ext>
                  </a:extLst>
                </a:gridCol>
                <a:gridCol w="2636880">
                  <a:extLst>
                    <a:ext uri="{9D8B030D-6E8A-4147-A177-3AD203B41FA5}">
                      <a16:colId xmlns:a16="http://schemas.microsoft.com/office/drawing/2014/main" val="252077792"/>
                    </a:ext>
                  </a:extLst>
                </a:gridCol>
              </a:tblGrid>
              <a:tr h="3947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bg1"/>
                          </a:solidFill>
                          <a:latin typeface="+mn-ea"/>
                          <a:ea typeface="+mn-ea"/>
                        </a:rPr>
                        <a:t>事業メニュー</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dirty="0">
                          <a:solidFill>
                            <a:schemeClr val="bg1"/>
                          </a:solidFill>
                          <a:latin typeface="+mn-ea"/>
                          <a:ea typeface="+mn-ea"/>
                        </a:rPr>
                        <a:t>事業概要</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dirty="0">
                          <a:solidFill>
                            <a:schemeClr val="bg1"/>
                          </a:solidFill>
                          <a:latin typeface="+mn-ea"/>
                          <a:ea typeface="+mn-ea"/>
                        </a:rPr>
                        <a:t>補助対象者</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dirty="0">
                          <a:solidFill>
                            <a:schemeClr val="bg1"/>
                          </a:solidFill>
                          <a:latin typeface="+mn-ea"/>
                          <a:ea typeface="+mn-ea"/>
                        </a:rPr>
                        <a:t>補助率</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9426379"/>
                  </a:ext>
                </a:extLst>
              </a:tr>
              <a:tr h="1414546">
                <a:tc>
                  <a:txBody>
                    <a:bodyPr/>
                    <a:lstStyle/>
                    <a:p>
                      <a:r>
                        <a:rPr kumimoji="1" lang="ja-JP" altLang="en-US" sz="1700" dirty="0">
                          <a:solidFill>
                            <a:schemeClr val="tx1"/>
                          </a:solidFill>
                          <a:latin typeface="+mn-ea"/>
                          <a:ea typeface="+mn-ea"/>
                        </a:rPr>
                        <a:t>⑤熱利用設備を活用した余熱有効利用化事業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700" kern="1200" dirty="0">
                          <a:solidFill>
                            <a:schemeClr val="tx1"/>
                          </a:solidFill>
                          <a:effectLst/>
                          <a:latin typeface="+mn-ea"/>
                          <a:ea typeface="+mn-ea"/>
                          <a:cs typeface="+mn-cs"/>
                        </a:rPr>
                        <a:t>バイオマス等の既存再生可能エネルギー熱利用設備の余剰熱</a:t>
                      </a:r>
                      <a:r>
                        <a:rPr kumimoji="1" lang="ja-JP" altLang="en-US" sz="1700" dirty="0">
                          <a:solidFill>
                            <a:schemeClr val="tx1"/>
                          </a:solidFill>
                          <a:latin typeface="+mn-ea"/>
                          <a:ea typeface="+mn-ea"/>
                        </a:rPr>
                        <a:t>を有効利用し、地域に面的な熱供給を行う場合において、熱供給範囲の拡大に必要な導管等の設備の導入を行う事業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mn-ea"/>
                          <a:ea typeface="+mn-ea"/>
                        </a:rPr>
                        <a:t>地方公共団体</a:t>
                      </a:r>
                      <a:endParaRPr kumimoji="1" lang="en-US" altLang="ja-JP" sz="1700" dirty="0">
                        <a:solidFill>
                          <a:schemeClr val="tx1"/>
                        </a:solidFill>
                        <a:latin typeface="+mn-ea"/>
                        <a:ea typeface="+mn-ea"/>
                      </a:endParaRPr>
                    </a:p>
                    <a:p>
                      <a:r>
                        <a:rPr kumimoji="1" lang="ja-JP" altLang="en-US" sz="1700" dirty="0">
                          <a:solidFill>
                            <a:schemeClr val="tx1"/>
                          </a:solidFill>
                          <a:latin typeface="+mn-ea"/>
                          <a:ea typeface="+mn-ea"/>
                        </a:rPr>
                        <a:t>非営利法人等</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88900"/>
                      <a:r>
                        <a:rPr kumimoji="1" lang="ja-JP" altLang="en-US" sz="1700" dirty="0">
                          <a:latin typeface="+mn-ea"/>
                          <a:ea typeface="+mn-ea"/>
                          <a:cs typeface="Meiryo UI" panose="020B0604030504040204" pitchFamily="50" charset="-128"/>
                        </a:rPr>
                        <a:t>・政令指定都市以外の市町村</a:t>
                      </a:r>
                      <a:r>
                        <a:rPr kumimoji="1" lang="en-US" altLang="ja-JP" sz="1700" dirty="0">
                          <a:latin typeface="+mn-ea"/>
                          <a:ea typeface="+mn-ea"/>
                          <a:cs typeface="Meiryo UI" panose="020B0604030504040204" pitchFamily="50" charset="-128"/>
                        </a:rPr>
                        <a:t>(</a:t>
                      </a:r>
                      <a:r>
                        <a:rPr kumimoji="1" lang="ja-JP" altLang="en-US" sz="1700" dirty="0">
                          <a:latin typeface="+mn-ea"/>
                          <a:ea typeface="+mn-ea"/>
                          <a:cs typeface="Meiryo UI" panose="020B0604030504040204" pitchFamily="50" charset="-128"/>
                        </a:rPr>
                        <a:t>地方公共団体の組合を含む。特別区を除く</a:t>
                      </a:r>
                      <a:r>
                        <a:rPr kumimoji="1" lang="en-US" altLang="ja-JP" sz="1700" dirty="0">
                          <a:latin typeface="+mn-ea"/>
                          <a:ea typeface="+mn-ea"/>
                          <a:cs typeface="Meiryo UI" panose="020B0604030504040204" pitchFamily="50" charset="-128"/>
                        </a:rPr>
                        <a:t>):2/3</a:t>
                      </a:r>
                    </a:p>
                    <a:p>
                      <a:r>
                        <a:rPr kumimoji="1" lang="ja-JP" altLang="en-US" sz="1700" dirty="0">
                          <a:latin typeface="+mn-ea"/>
                          <a:ea typeface="+mn-ea"/>
                          <a:cs typeface="Meiryo UI" panose="020B0604030504040204" pitchFamily="50" charset="-128"/>
                        </a:rPr>
                        <a:t>・上記以外の者</a:t>
                      </a:r>
                      <a:r>
                        <a:rPr kumimoji="1" lang="en-US" altLang="ja-JP" sz="1700" dirty="0">
                          <a:latin typeface="+mn-ea"/>
                          <a:ea typeface="+mn-ea"/>
                          <a:cs typeface="Meiryo UI" panose="020B0604030504040204" pitchFamily="50" charset="-128"/>
                        </a:rPr>
                        <a:t>:1/2</a:t>
                      </a:r>
                      <a:endParaRPr kumimoji="1" lang="ja-JP" altLang="en-US" sz="1700" dirty="0">
                        <a:latin typeface="+mn-ea"/>
                        <a:ea typeface="+mn-ea"/>
                        <a:cs typeface="Meiryo UI" panose="020B0604030504040204" pitchFamily="50" charset="-128"/>
                      </a:endParaRPr>
                    </a:p>
                  </a:txBody>
                  <a:tcPr marL="91103" marR="91103" marT="45551" marB="45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39844"/>
                  </a:ext>
                </a:extLst>
              </a:tr>
              <a:tr h="1407017">
                <a:tc>
                  <a:txBody>
                    <a:bodyPr/>
                    <a:lstStyle/>
                    <a:p>
                      <a:r>
                        <a:rPr kumimoji="1" lang="ja-JP" altLang="en-US" sz="1700" dirty="0">
                          <a:solidFill>
                            <a:schemeClr val="tx1"/>
                          </a:solidFill>
                          <a:latin typeface="+mn-ea"/>
                          <a:ea typeface="+mn-ea"/>
                        </a:rPr>
                        <a:t>⑥再生可能エネルギー事業者支援事業費（経産省連携事業）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mn-ea"/>
                          <a:ea typeface="+mn-ea"/>
                        </a:rPr>
                        <a:t>民間事業者において、再生可能エネルギー発電設備、</a:t>
                      </a:r>
                      <a:r>
                        <a:rPr kumimoji="1" lang="ja-JP" altLang="en-US" sz="1700" u="sng" dirty="0">
                          <a:solidFill>
                            <a:schemeClr val="tx1"/>
                          </a:solidFill>
                          <a:latin typeface="+mn-ea"/>
                          <a:ea typeface="+mn-ea"/>
                        </a:rPr>
                        <a:t>温泉熱利用設備</a:t>
                      </a:r>
                      <a:r>
                        <a:rPr kumimoji="1" lang="ja-JP" altLang="en-US" sz="1700" dirty="0">
                          <a:solidFill>
                            <a:schemeClr val="tx1"/>
                          </a:solidFill>
                          <a:latin typeface="+mn-ea"/>
                          <a:ea typeface="+mn-ea"/>
                        </a:rPr>
                        <a:t>の導入を行う事業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dirty="0">
                          <a:solidFill>
                            <a:schemeClr val="tx1"/>
                          </a:solidFill>
                          <a:latin typeface="+mn-ea"/>
                          <a:ea typeface="+mn-ea"/>
                        </a:rPr>
                        <a:t>民間事業者</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r>
                        <a:rPr kumimoji="1" lang="ja-JP" altLang="en-US" sz="1700" dirty="0">
                          <a:solidFill>
                            <a:schemeClr val="tx1"/>
                          </a:solidFill>
                          <a:latin typeface="+mn-ea"/>
                          <a:ea typeface="+mn-ea"/>
                          <a:cs typeface="Meiryo UI" panose="020B0604030504040204" pitchFamily="50" charset="-128"/>
                        </a:rPr>
                        <a:t>・</a:t>
                      </a:r>
                      <a:r>
                        <a:rPr kumimoji="1" lang="zh-TW" altLang="en-US" sz="1700" dirty="0">
                          <a:solidFill>
                            <a:schemeClr val="tx1"/>
                          </a:solidFill>
                          <a:latin typeface="+mn-ea"/>
                          <a:ea typeface="+mn-ea"/>
                          <a:cs typeface="Meiryo UI" panose="020B0604030504040204" pitchFamily="50" charset="-128"/>
                        </a:rPr>
                        <a:t>太陽光発電設備</a:t>
                      </a:r>
                      <a:r>
                        <a:rPr kumimoji="1" lang="en-US" altLang="ja-JP" sz="1700" dirty="0">
                          <a:solidFill>
                            <a:schemeClr val="tx1"/>
                          </a:solidFill>
                          <a:latin typeface="+mn-ea"/>
                          <a:ea typeface="+mn-ea"/>
                          <a:cs typeface="Meiryo UI" panose="020B0604030504040204" pitchFamily="50" charset="-128"/>
                        </a:rPr>
                        <a:t>:1/3(</a:t>
                      </a:r>
                      <a:r>
                        <a:rPr kumimoji="1" lang="ja-JP" altLang="en-US" sz="1700" dirty="0">
                          <a:solidFill>
                            <a:schemeClr val="tx1"/>
                          </a:solidFill>
                          <a:latin typeface="+mn-ea"/>
                          <a:ea typeface="+mn-ea"/>
                          <a:cs typeface="Meiryo UI" panose="020B0604030504040204" pitchFamily="50" charset="-128"/>
                        </a:rPr>
                        <a:t>上限あり</a:t>
                      </a:r>
                      <a:r>
                        <a:rPr kumimoji="1" lang="en-US" altLang="ja-JP" sz="1700" dirty="0">
                          <a:solidFill>
                            <a:schemeClr val="tx1"/>
                          </a:solidFill>
                          <a:latin typeface="+mn-ea"/>
                          <a:ea typeface="+mn-ea"/>
                          <a:cs typeface="Meiryo UI" panose="020B0604030504040204" pitchFamily="50" charset="-128"/>
                        </a:rPr>
                        <a:t>)</a:t>
                      </a:r>
                    </a:p>
                    <a:p>
                      <a:pPr marL="88900" marR="0" lvl="0" indent="-88900" algn="l" defTabSz="914126"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cs typeface="Meiryo UI" panose="020B0604030504040204" pitchFamily="50" charset="-128"/>
                        </a:rPr>
                        <a:t>・</a:t>
                      </a:r>
                      <a:r>
                        <a:rPr kumimoji="1" lang="zh-TW" altLang="en-US" sz="1700" dirty="0">
                          <a:solidFill>
                            <a:schemeClr val="tx1"/>
                          </a:solidFill>
                          <a:latin typeface="+mn-ea"/>
                          <a:ea typeface="+mn-ea"/>
                          <a:cs typeface="Meiryo UI" panose="020B0604030504040204" pitchFamily="50" charset="-128"/>
                        </a:rPr>
                        <a:t>太陽光発電</a:t>
                      </a:r>
                      <a:r>
                        <a:rPr kumimoji="1" lang="ja-JP" altLang="en-US" sz="1700" dirty="0">
                          <a:solidFill>
                            <a:schemeClr val="tx1"/>
                          </a:solidFill>
                          <a:latin typeface="+mn-ea"/>
                          <a:ea typeface="+mn-ea"/>
                          <a:cs typeface="Meiryo UI" panose="020B0604030504040204" pitchFamily="50" charset="-128"/>
                        </a:rPr>
                        <a:t>以外の</a:t>
                      </a:r>
                      <a:r>
                        <a:rPr kumimoji="1" lang="zh-TW" altLang="en-US" sz="1700" dirty="0">
                          <a:solidFill>
                            <a:schemeClr val="tx1"/>
                          </a:solidFill>
                          <a:latin typeface="+mn-ea"/>
                          <a:ea typeface="+mn-ea"/>
                          <a:cs typeface="Meiryo UI" panose="020B0604030504040204" pitchFamily="50" charset="-128"/>
                        </a:rPr>
                        <a:t>設備</a:t>
                      </a:r>
                      <a:r>
                        <a:rPr kumimoji="1" lang="en-US" altLang="ja-JP" sz="1700" dirty="0">
                          <a:solidFill>
                            <a:schemeClr val="tx1"/>
                          </a:solidFill>
                          <a:latin typeface="+mn-ea"/>
                          <a:ea typeface="+mn-ea"/>
                          <a:cs typeface="Meiryo UI" panose="020B0604030504040204" pitchFamily="50" charset="-128"/>
                        </a:rPr>
                        <a:t>:1/3</a:t>
                      </a:r>
                      <a:r>
                        <a:rPr kumimoji="1" lang="ja-JP" altLang="en-US" sz="1700" dirty="0" err="1">
                          <a:solidFill>
                            <a:schemeClr val="tx1"/>
                          </a:solidFill>
                          <a:latin typeface="+mn-ea"/>
                          <a:ea typeface="+mn-ea"/>
                          <a:cs typeface="Meiryo UI" panose="020B0604030504040204" pitchFamily="50" charset="-128"/>
                        </a:rPr>
                        <a:t>、</a:t>
                      </a:r>
                      <a:r>
                        <a:rPr kumimoji="1" lang="en-US" altLang="ja-JP" sz="1700" dirty="0">
                          <a:solidFill>
                            <a:schemeClr val="tx1"/>
                          </a:solidFill>
                          <a:latin typeface="+mn-ea"/>
                          <a:ea typeface="+mn-ea"/>
                          <a:cs typeface="Meiryo UI" panose="020B0604030504040204" pitchFamily="50" charset="-128"/>
                        </a:rPr>
                        <a:t>1/2</a:t>
                      </a:r>
                      <a:r>
                        <a:rPr kumimoji="1" lang="ja-JP" altLang="en-US" sz="1700" dirty="0" err="1">
                          <a:solidFill>
                            <a:schemeClr val="tx1"/>
                          </a:solidFill>
                          <a:latin typeface="+mn-ea"/>
                          <a:ea typeface="+mn-ea"/>
                          <a:cs typeface="Meiryo UI" panose="020B0604030504040204" pitchFamily="50" charset="-128"/>
                        </a:rPr>
                        <a:t>、</a:t>
                      </a:r>
                      <a:r>
                        <a:rPr kumimoji="1" lang="en-US" altLang="ja-JP" sz="1700" dirty="0">
                          <a:solidFill>
                            <a:schemeClr val="tx1"/>
                          </a:solidFill>
                          <a:latin typeface="+mn-ea"/>
                          <a:ea typeface="+mn-ea"/>
                          <a:cs typeface="Meiryo UI" panose="020B0604030504040204" pitchFamily="50" charset="-128"/>
                        </a:rPr>
                        <a:t>2/3(</a:t>
                      </a:r>
                      <a:r>
                        <a:rPr kumimoji="1" lang="ja-JP" altLang="en-US" sz="1700" dirty="0">
                          <a:solidFill>
                            <a:schemeClr val="tx1"/>
                          </a:solidFill>
                          <a:latin typeface="+mn-ea"/>
                          <a:ea typeface="+mn-ea"/>
                          <a:cs typeface="Meiryo UI" panose="020B0604030504040204" pitchFamily="50" charset="-128"/>
                        </a:rPr>
                        <a:t>設備ごとに異なる</a:t>
                      </a:r>
                      <a:r>
                        <a:rPr kumimoji="1" lang="en-US" altLang="ja-JP" sz="1700" dirty="0">
                          <a:solidFill>
                            <a:schemeClr val="tx1"/>
                          </a:solidFill>
                          <a:latin typeface="+mn-ea"/>
                          <a:ea typeface="+mn-ea"/>
                          <a:cs typeface="Meiryo UI" panose="020B0604030504040204" pitchFamily="50" charset="-128"/>
                        </a:rPr>
                        <a:t>)</a:t>
                      </a:r>
                      <a:endParaRPr kumimoji="1" lang="ja-JP" altLang="en-US" sz="1700" dirty="0">
                        <a:solidFill>
                          <a:schemeClr val="tx1"/>
                        </a:solidFill>
                        <a:latin typeface="+mn-ea"/>
                        <a:ea typeface="+mn-ea"/>
                        <a:cs typeface="Meiryo UI" panose="020B0604030504040204" pitchFamily="50" charset="-128"/>
                      </a:endParaRPr>
                    </a:p>
                  </a:txBody>
                  <a:tcPr marL="91103" marR="91103" marT="45551" marB="45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9135568"/>
                  </a:ext>
                </a:extLst>
              </a:tr>
              <a:tr h="888180">
                <a:tc rowSpan="2">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700" u="none" dirty="0">
                          <a:solidFill>
                            <a:schemeClr val="tx1"/>
                          </a:solidFill>
                          <a:latin typeface="+mn-ea"/>
                          <a:ea typeface="+mn-ea"/>
                        </a:rPr>
                        <a:t>⑦再生可能エネルギーシェアリングモデルシステム構築事業（農水省連携事業</a:t>
                      </a:r>
                      <a:r>
                        <a:rPr kumimoji="1" lang="ja-JP" altLang="en-US" sz="1700" u="none" dirty="0" smtClean="0">
                          <a:solidFill>
                            <a:schemeClr val="tx1"/>
                          </a:solidFill>
                          <a:latin typeface="+mn-ea"/>
                          <a:ea typeface="+mn-ea"/>
                        </a:rPr>
                        <a:t>）</a:t>
                      </a:r>
                      <a:endParaRPr kumimoji="1" lang="ja-JP" altLang="en-US" sz="1700" u="none" dirty="0">
                        <a:solidFill>
                          <a:schemeClr val="tx1"/>
                        </a:solidFill>
                        <a:latin typeface="+mn-ea"/>
                        <a:ea typeface="+mn-ea"/>
                        <a:cs typeface="Meiryo UI" panose="020B0604030504040204" pitchFamily="50" charset="-128"/>
                      </a:endParaRP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700" u="sng" dirty="0">
                          <a:solidFill>
                            <a:schemeClr val="tx1"/>
                          </a:solidFill>
                          <a:latin typeface="+mn-ea"/>
                          <a:ea typeface="+mn-ea"/>
                        </a:rPr>
                        <a:t>ア．営農地において、再生可能エネルギー発電設備等の導入に係る調査・計画策定を行う事業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D0D8E8"/>
                    </a:solidFill>
                  </a:tcPr>
                </a:tc>
                <a:tc rowSpan="2">
                  <a:txBody>
                    <a:bodyPr/>
                    <a:lstStyle/>
                    <a:p>
                      <a:r>
                        <a:rPr kumimoji="1" lang="ja-JP" altLang="en-US" sz="1700" u="sng" dirty="0">
                          <a:solidFill>
                            <a:schemeClr val="tx1"/>
                          </a:solidFill>
                          <a:latin typeface="+mn-ea"/>
                          <a:ea typeface="+mn-ea"/>
                        </a:rPr>
                        <a:t>地方公共団体</a:t>
                      </a:r>
                      <a:endParaRPr kumimoji="1" lang="en-US" altLang="ja-JP" sz="1700" u="sng" dirty="0">
                        <a:solidFill>
                          <a:schemeClr val="tx1"/>
                        </a:solidFill>
                        <a:latin typeface="+mn-ea"/>
                        <a:ea typeface="+mn-ea"/>
                      </a:endParaRPr>
                    </a:p>
                    <a:p>
                      <a:r>
                        <a:rPr kumimoji="1" lang="ja-JP" altLang="en-US" sz="1700" u="sng" dirty="0">
                          <a:solidFill>
                            <a:schemeClr val="tx1"/>
                          </a:solidFill>
                          <a:latin typeface="+mn-ea"/>
                          <a:ea typeface="+mn-ea"/>
                        </a:rPr>
                        <a:t>農業者</a:t>
                      </a:r>
                      <a:endParaRPr kumimoji="1" lang="en-US" altLang="ja-JP" sz="1700" u="sng" dirty="0">
                        <a:solidFill>
                          <a:schemeClr val="tx1"/>
                        </a:solidFill>
                        <a:latin typeface="+mn-ea"/>
                        <a:ea typeface="+mn-ea"/>
                      </a:endParaRPr>
                    </a:p>
                    <a:p>
                      <a:r>
                        <a:rPr kumimoji="1" lang="ja-JP" altLang="en-US" sz="1700" u="sng" dirty="0">
                          <a:solidFill>
                            <a:schemeClr val="tx1"/>
                          </a:solidFill>
                          <a:latin typeface="+mn-ea"/>
                          <a:ea typeface="+mn-ea"/>
                        </a:rPr>
                        <a:t>民間事業者等</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kumimoji="1" lang="ja-JP" altLang="en-US" sz="1700" u="sng" dirty="0">
                          <a:solidFill>
                            <a:schemeClr val="tx1"/>
                          </a:solidFill>
                          <a:latin typeface="+mn-ea"/>
                          <a:ea typeface="+mn-ea"/>
                        </a:rPr>
                        <a:t>定額（上限</a:t>
                      </a:r>
                      <a:r>
                        <a:rPr kumimoji="1" lang="en-US" altLang="ja-JP" sz="1700" u="sng" dirty="0">
                          <a:solidFill>
                            <a:schemeClr val="tx1"/>
                          </a:solidFill>
                          <a:latin typeface="+mn-ea"/>
                          <a:ea typeface="+mn-ea"/>
                        </a:rPr>
                        <a:t>1,000</a:t>
                      </a:r>
                      <a:r>
                        <a:rPr kumimoji="1" lang="ja-JP" altLang="en-US" sz="1700" u="sng" dirty="0">
                          <a:solidFill>
                            <a:schemeClr val="tx1"/>
                          </a:solidFill>
                          <a:latin typeface="+mn-ea"/>
                          <a:ea typeface="+mn-ea"/>
                        </a:rPr>
                        <a:t>万円）</a:t>
                      </a:r>
                    </a:p>
                  </a:txBody>
                  <a:tcPr marL="91103" marR="91103" marT="45551" marB="45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D0D8E8"/>
                    </a:solidFill>
                  </a:tcPr>
                </a:tc>
                <a:extLst>
                  <a:ext uri="{0D108BD9-81ED-4DB2-BD59-A6C34878D82A}">
                    <a16:rowId xmlns:a16="http://schemas.microsoft.com/office/drawing/2014/main" val="1744953640"/>
                  </a:ext>
                </a:extLst>
              </a:tr>
              <a:tr h="663640">
                <a:tc vMerge="1">
                  <a:txBody>
                    <a:bodyPr/>
                    <a:lstStyle/>
                    <a:p>
                      <a:endParaRPr kumimoji="1" lang="ja-JP" altLang="en-US"/>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1" lang="ja-JP" altLang="en-US" sz="1700" u="sng" dirty="0">
                          <a:solidFill>
                            <a:schemeClr val="tx1"/>
                          </a:solidFill>
                          <a:latin typeface="+mn-ea"/>
                          <a:ea typeface="+mn-ea"/>
                        </a:rPr>
                        <a:t>イ．営農地において、再生可能エネルギー発電設備等の導入を行う事業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vMerge="1">
                  <a:txBody>
                    <a:bodyPr/>
                    <a:lstStyle/>
                    <a:p>
                      <a:endParaRPr kumimoji="1" lang="ja-JP" altLang="en-US"/>
                    </a:p>
                  </a:txBody>
                  <a:tcPr/>
                </a:tc>
                <a:tc>
                  <a:txBody>
                    <a:bodyPr/>
                    <a:lstStyle/>
                    <a:p>
                      <a:pPr marL="88900" marR="0" lvl="0" indent="-88900" algn="l" defTabSz="914126" rtl="0" eaLnBrk="1" fontAlgn="auto" latinLnBrk="0" hangingPunct="1">
                        <a:lnSpc>
                          <a:spcPct val="100000"/>
                        </a:lnSpc>
                        <a:spcBef>
                          <a:spcPts val="0"/>
                        </a:spcBef>
                        <a:spcAft>
                          <a:spcPts val="0"/>
                        </a:spcAft>
                        <a:buClrTx/>
                        <a:buSzTx/>
                        <a:buFontTx/>
                        <a:buNone/>
                        <a:tabLst/>
                        <a:defRPr/>
                      </a:pPr>
                      <a:r>
                        <a:rPr kumimoji="1" lang="ja-JP" altLang="en-US" sz="1700" u="sng" dirty="0">
                          <a:solidFill>
                            <a:schemeClr val="tx1"/>
                          </a:solidFill>
                          <a:latin typeface="+mn-ea"/>
                          <a:ea typeface="+mn-ea"/>
                          <a:cs typeface="Meiryo UI" panose="020B0604030504040204" pitchFamily="50" charset="-128"/>
                        </a:rPr>
                        <a:t>１／２</a:t>
                      </a:r>
                      <a:endParaRPr kumimoji="1" lang="en-US" altLang="ja-JP" sz="1700" u="sng" dirty="0">
                        <a:solidFill>
                          <a:schemeClr val="tx1"/>
                        </a:solidFill>
                        <a:latin typeface="+mn-ea"/>
                        <a:ea typeface="+mn-ea"/>
                        <a:cs typeface="Meiryo UI" panose="020B0604030504040204" pitchFamily="50" charset="-128"/>
                      </a:endParaRPr>
                    </a:p>
                  </a:txBody>
                  <a:tcPr marL="91103" marR="91103" marT="45551" marB="45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534512753"/>
                  </a:ext>
                </a:extLst>
              </a:tr>
              <a:tr h="1414546">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700" u="none" dirty="0">
                          <a:solidFill>
                            <a:schemeClr val="tx1"/>
                          </a:solidFill>
                          <a:latin typeface="+mn-ea"/>
                          <a:ea typeface="+mn-ea"/>
                        </a:rPr>
                        <a:t>⑧蓄電・蓄熱等の活用による再生可能エネルギー自家消費推進</a:t>
                      </a:r>
                      <a:r>
                        <a:rPr kumimoji="1" lang="ja-JP" altLang="en-US" sz="1700" u="none" dirty="0" smtClean="0">
                          <a:solidFill>
                            <a:schemeClr val="tx1"/>
                          </a:solidFill>
                          <a:latin typeface="+mn-ea"/>
                          <a:ea typeface="+mn-ea"/>
                        </a:rPr>
                        <a:t>事業</a:t>
                      </a:r>
                      <a:endParaRPr kumimoji="1" lang="en-US" altLang="ja-JP" sz="1700" u="none" dirty="0">
                        <a:solidFill>
                          <a:schemeClr val="tx1"/>
                        </a:solidFill>
                        <a:latin typeface="+mn-ea"/>
                        <a:ea typeface="+mn-ea"/>
                      </a:endParaRP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kumimoji="1" lang="ja-JP" altLang="en-US" sz="1700" u="sng" dirty="0">
                          <a:solidFill>
                            <a:schemeClr val="tx1"/>
                          </a:solidFill>
                          <a:latin typeface="+mn-ea"/>
                          <a:ea typeface="+mn-ea"/>
                        </a:rPr>
                        <a:t>オフグリッド型の離島以外の地域において、蓄エネルギー設備、ＥＭＳ、電気自動車充電設備の導入を行う事業</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kumimoji="1" lang="ja-JP" altLang="en-US" sz="1700" u="sng" dirty="0">
                          <a:solidFill>
                            <a:schemeClr val="tx1"/>
                          </a:solidFill>
                          <a:latin typeface="+mn-ea"/>
                          <a:ea typeface="+mn-ea"/>
                        </a:rPr>
                        <a:t>地方公共団体</a:t>
                      </a:r>
                      <a:endParaRPr kumimoji="1" lang="en-US" altLang="ja-JP" sz="1700" u="sng" dirty="0">
                        <a:solidFill>
                          <a:schemeClr val="tx1"/>
                        </a:solidFill>
                        <a:latin typeface="+mn-ea"/>
                        <a:ea typeface="+mn-ea"/>
                      </a:endParaRPr>
                    </a:p>
                    <a:p>
                      <a:r>
                        <a:rPr kumimoji="1" lang="ja-JP" altLang="en-US" sz="1700" u="sng" dirty="0">
                          <a:solidFill>
                            <a:schemeClr val="tx1"/>
                          </a:solidFill>
                          <a:latin typeface="+mn-ea"/>
                          <a:ea typeface="+mn-ea"/>
                        </a:rPr>
                        <a:t>非営利法人</a:t>
                      </a:r>
                      <a:endParaRPr kumimoji="1" lang="en-US" altLang="ja-JP" sz="1700" u="sng" dirty="0">
                        <a:solidFill>
                          <a:schemeClr val="tx1"/>
                        </a:solidFill>
                        <a:latin typeface="+mn-ea"/>
                        <a:ea typeface="+mn-ea"/>
                      </a:endParaRPr>
                    </a:p>
                    <a:p>
                      <a:r>
                        <a:rPr kumimoji="1" lang="ja-JP" altLang="en-US" sz="1700" u="sng" dirty="0">
                          <a:solidFill>
                            <a:schemeClr val="tx1"/>
                          </a:solidFill>
                          <a:latin typeface="+mn-ea"/>
                          <a:ea typeface="+mn-ea"/>
                        </a:rPr>
                        <a:t>民間事業者等</a:t>
                      </a:r>
                    </a:p>
                  </a:txBody>
                  <a:tcPr marL="98632" marR="98632" marT="49316" marB="493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88900" marR="0" lvl="0" indent="-88900" algn="l" defTabSz="914126" rtl="0" eaLnBrk="1" fontAlgn="auto" latinLnBrk="0" hangingPunct="1">
                        <a:lnSpc>
                          <a:spcPct val="100000"/>
                        </a:lnSpc>
                        <a:spcBef>
                          <a:spcPts val="0"/>
                        </a:spcBef>
                        <a:spcAft>
                          <a:spcPts val="0"/>
                        </a:spcAft>
                        <a:buClrTx/>
                        <a:buSzTx/>
                        <a:buFontTx/>
                        <a:buNone/>
                        <a:tabLst/>
                        <a:defRPr/>
                      </a:pPr>
                      <a:r>
                        <a:rPr kumimoji="1" lang="ja-JP" altLang="en-US" sz="1700" u="sng" dirty="0">
                          <a:solidFill>
                            <a:schemeClr val="tx1"/>
                          </a:solidFill>
                          <a:latin typeface="+mn-ea"/>
                          <a:ea typeface="+mn-ea"/>
                          <a:cs typeface="Meiryo UI" panose="020B0604030504040204" pitchFamily="50" charset="-128"/>
                        </a:rPr>
                        <a:t>１／２</a:t>
                      </a:r>
                      <a:endParaRPr kumimoji="1" lang="en-US" altLang="ja-JP" sz="1700" u="sng" dirty="0">
                        <a:solidFill>
                          <a:schemeClr val="tx1"/>
                        </a:solidFill>
                        <a:latin typeface="+mn-ea"/>
                        <a:ea typeface="+mn-ea"/>
                        <a:cs typeface="Meiryo UI" panose="020B0604030504040204" pitchFamily="50" charset="-128"/>
                      </a:endParaRPr>
                    </a:p>
                  </a:txBody>
                  <a:tcPr marL="91103" marR="91103" marT="45551" marB="455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786927529"/>
                  </a:ext>
                </a:extLst>
              </a:tr>
            </a:tbl>
          </a:graphicData>
        </a:graphic>
      </p:graphicFrame>
      <p:sp>
        <p:nvSpPr>
          <p:cNvPr id="6" name="タイトル 1"/>
          <p:cNvSpPr>
            <a:spLocks noGrp="1"/>
          </p:cNvSpPr>
          <p:nvPr>
            <p:ph type="title"/>
          </p:nvPr>
        </p:nvSpPr>
        <p:spPr/>
        <p:txBody>
          <a:bodyPr/>
          <a:lstStyle/>
          <a:p>
            <a:pPr>
              <a:lnSpc>
                <a:spcPts val="2698"/>
              </a:lnSpc>
            </a:pPr>
            <a:r>
              <a:rPr lang="zh-TW" altLang="en-US" sz="3400" b="1" dirty="0">
                <a:latin typeface="+mn-ea"/>
                <a:ea typeface="+mn-ea"/>
              </a:rPr>
              <a:t>補助</a:t>
            </a:r>
            <a:r>
              <a:rPr lang="ja-JP" altLang="en-US" sz="3400" b="1" dirty="0">
                <a:latin typeface="+mn-ea"/>
                <a:ea typeface="+mn-ea"/>
              </a:rPr>
              <a:t>金の使い道と補助度合い②</a:t>
            </a:r>
            <a:r>
              <a:rPr lang="zh-TW" altLang="en-US" sz="1800" dirty="0">
                <a:solidFill>
                  <a:srgbClr val="FF0000"/>
                </a:solidFill>
                <a:latin typeface="Meiryo UI"/>
                <a:ea typeface="Meiryo UI"/>
              </a:rPr>
              <a:t>（</a:t>
            </a:r>
            <a:r>
              <a:rPr lang="en-US" altLang="ja-JP" sz="1800" dirty="0">
                <a:solidFill>
                  <a:srgbClr val="FF0000"/>
                </a:solidFill>
                <a:latin typeface="Meiryo UI"/>
                <a:ea typeface="Meiryo UI"/>
              </a:rPr>
              <a:t>※</a:t>
            </a:r>
            <a:r>
              <a:rPr lang="en-US" altLang="zh-TW" sz="1800" dirty="0">
                <a:solidFill>
                  <a:srgbClr val="FF0000"/>
                </a:solidFill>
                <a:latin typeface="Meiryo UI"/>
                <a:ea typeface="Meiryo UI"/>
              </a:rPr>
              <a:t>2018</a:t>
            </a:r>
            <a:r>
              <a:rPr lang="zh-TW" altLang="en-US" sz="1800" dirty="0">
                <a:solidFill>
                  <a:srgbClr val="FF0000"/>
                </a:solidFill>
                <a:latin typeface="Meiryo UI"/>
                <a:ea typeface="Meiryo UI"/>
              </a:rPr>
              <a:t>年度</a:t>
            </a:r>
            <a:r>
              <a:rPr lang="ja-JP" altLang="en-US" sz="1800" dirty="0">
                <a:solidFill>
                  <a:srgbClr val="FF0000"/>
                </a:solidFill>
                <a:latin typeface="Meiryo UI"/>
                <a:ea typeface="Meiryo UI"/>
              </a:rPr>
              <a:t>の内容を参考として掲載</a:t>
            </a:r>
            <a:r>
              <a:rPr lang="zh-TW" altLang="en-US" sz="1800" dirty="0">
                <a:solidFill>
                  <a:srgbClr val="FF0000"/>
                </a:solidFill>
                <a:latin typeface="Meiryo UI"/>
                <a:ea typeface="Meiryo UI"/>
              </a:rPr>
              <a:t>）</a:t>
            </a:r>
            <a:endParaRPr lang="ja-JP" altLang="en-US" sz="3885" b="1" u="sng" dirty="0">
              <a:solidFill>
                <a:srgbClr val="FF0000"/>
              </a:solidFill>
              <a:latin typeface="+mn-ea"/>
              <a:ea typeface="+mn-ea"/>
            </a:endParaRPr>
          </a:p>
        </p:txBody>
      </p:sp>
    </p:spTree>
    <p:extLst>
      <p:ext uri="{BB962C8B-B14F-4D97-AF65-F5344CB8AC3E}">
        <p14:creationId xmlns:p14="http://schemas.microsoft.com/office/powerpoint/2010/main" val="148980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latin typeface="+mn-ea"/>
                <a:ea typeface="+mn-ea"/>
              </a:rPr>
              <a:t>もと</a:t>
            </a:r>
            <a:r>
              <a:rPr lang="ja-JP" altLang="en-US" sz="3600" dirty="0" err="1">
                <a:latin typeface="+mn-ea"/>
                <a:ea typeface="+mn-ea"/>
              </a:rPr>
              <a:t>ゆ</a:t>
            </a:r>
            <a:r>
              <a:rPr lang="ja-JP" altLang="en-US" sz="3600" dirty="0">
                <a:latin typeface="+mn-ea"/>
                <a:ea typeface="+mn-ea"/>
              </a:rPr>
              <a:t>バイオマスボイラー設置工事</a:t>
            </a:r>
            <a:r>
              <a:rPr lang="en-US" altLang="ja-JP" sz="3600" dirty="0">
                <a:latin typeface="+mn-ea"/>
                <a:ea typeface="+mn-ea"/>
              </a:rPr>
              <a:t>【</a:t>
            </a:r>
            <a:r>
              <a:rPr lang="ja-JP" altLang="en-US" sz="3600" dirty="0">
                <a:latin typeface="+mn-ea"/>
                <a:ea typeface="+mn-ea"/>
              </a:rPr>
              <a:t>栃木県さくら市</a:t>
            </a:r>
            <a:r>
              <a:rPr lang="en-US" altLang="ja-JP" sz="3600" dirty="0">
                <a:latin typeface="+mn-ea"/>
                <a:ea typeface="+mn-ea"/>
              </a:rPr>
              <a:t>】</a:t>
            </a:r>
            <a:endParaRPr kumimoji="1" lang="ja-JP" altLang="en-US" sz="3600" dirty="0">
              <a:latin typeface="+mn-ea"/>
              <a:ea typeface="+mn-ea"/>
            </a:endParaRPr>
          </a:p>
        </p:txBody>
      </p:sp>
      <p:sp>
        <p:nvSpPr>
          <p:cNvPr id="31" name="テキスト プレースホルダー 30"/>
          <p:cNvSpPr>
            <a:spLocks noGrp="1"/>
          </p:cNvSpPr>
          <p:nvPr>
            <p:ph type="body" sz="quarter" idx="10"/>
          </p:nvPr>
        </p:nvSpPr>
        <p:spPr>
          <a:xfrm>
            <a:off x="0" y="918916"/>
            <a:ext cx="10685337" cy="1868529"/>
          </a:xfrm>
        </p:spPr>
        <p:txBody>
          <a:bodyPr tIns="108000"/>
          <a:lstStyle/>
          <a:p>
            <a:pPr marL="0" lvl="0" indent="0" defTabSz="986912" fontAlgn="auto">
              <a:spcAft>
                <a:spcPts val="0"/>
              </a:spcAft>
              <a:buClrTx/>
              <a:buSzTx/>
              <a:buNone/>
              <a:defRPr/>
            </a:pPr>
            <a:r>
              <a:rPr lang="ja-JP" altLang="en-US" sz="2600" dirty="0">
                <a:solidFill>
                  <a:prstClr val="black"/>
                </a:solidFill>
                <a:latin typeface="+mn-ea"/>
                <a:ea typeface="+mn-ea"/>
                <a:cs typeface="メイリオ" pitchFamily="50" charset="-128"/>
              </a:rPr>
              <a:t>市内には</a:t>
            </a:r>
            <a:r>
              <a:rPr lang="ja-JP" altLang="en-US" sz="2600" b="1" u="sng" dirty="0">
                <a:solidFill>
                  <a:srgbClr val="FF0000"/>
                </a:solidFill>
                <a:latin typeface="+mn-ea"/>
                <a:ea typeface="+mn-ea"/>
                <a:cs typeface="メイリオ" pitchFamily="50" charset="-128"/>
              </a:rPr>
              <a:t>木質バイオマスを製造・燃料化する供給者が少なく、</a:t>
            </a:r>
            <a:r>
              <a:rPr lang="ja-JP" altLang="en-US" sz="2600" dirty="0">
                <a:solidFill>
                  <a:prstClr val="black"/>
                </a:solidFill>
                <a:latin typeface="+mn-ea"/>
                <a:ea typeface="+mn-ea"/>
                <a:cs typeface="メイリオ" pitchFamily="50" charset="-128"/>
              </a:rPr>
              <a:t>ペレット燃料は市外から調達せざるを得ず、輸送コスト・製品価格の上昇による</a:t>
            </a:r>
            <a:r>
              <a:rPr lang="ja-JP" altLang="en-US" sz="2600" b="1" u="sng" dirty="0">
                <a:solidFill>
                  <a:srgbClr val="FF0000"/>
                </a:solidFill>
                <a:latin typeface="+mn-ea"/>
                <a:ea typeface="+mn-ea"/>
                <a:cs typeface="メイリオ" pitchFamily="50" charset="-128"/>
              </a:rPr>
              <a:t>安定した確保が困難</a:t>
            </a:r>
            <a:r>
              <a:rPr lang="ja-JP" altLang="en-US" sz="2600" dirty="0">
                <a:solidFill>
                  <a:prstClr val="black"/>
                </a:solidFill>
                <a:latin typeface="+mn-ea"/>
                <a:ea typeface="+mn-ea"/>
                <a:cs typeface="メイリオ" pitchFamily="50" charset="-128"/>
              </a:rPr>
              <a:t>。また、このため市内のバイオマスボイラーの円滑な導入が進んでいないため、燃料の</a:t>
            </a:r>
            <a:r>
              <a:rPr lang="ja-JP" altLang="en-US" sz="2600" b="1" u="sng" dirty="0">
                <a:solidFill>
                  <a:srgbClr val="FF0000"/>
                </a:solidFill>
                <a:latin typeface="+mn-ea"/>
                <a:ea typeface="+mn-ea"/>
                <a:cs typeface="メイリオ" pitchFamily="50" charset="-128"/>
              </a:rPr>
              <a:t>持続可能なシステムの整備・効率的な需給体制の構築が急務</a:t>
            </a:r>
            <a:r>
              <a:rPr lang="ja-JP" altLang="en-US" sz="2600" dirty="0">
                <a:solidFill>
                  <a:prstClr val="black"/>
                </a:solidFill>
                <a:latin typeface="+mn-ea"/>
                <a:ea typeface="+mn-ea"/>
                <a:cs typeface="メイリオ" pitchFamily="50" charset="-128"/>
              </a:rPr>
              <a:t>。</a:t>
            </a:r>
            <a:endParaRPr lang="en-US" altLang="ja-JP" sz="2600" dirty="0">
              <a:solidFill>
                <a:prstClr val="black"/>
              </a:solidFill>
              <a:latin typeface="+mn-ea"/>
              <a:ea typeface="+mn-ea"/>
              <a:cs typeface="メイリオ" pitchFamily="50" charset="-128"/>
            </a:endParaRPr>
          </a:p>
        </p:txBody>
      </p:sp>
      <p:pic>
        <p:nvPicPr>
          <p:cNvPr id="4" name="図 3"/>
          <p:cNvPicPr>
            <a:picLocks noChangeAspect="1"/>
          </p:cNvPicPr>
          <p:nvPr/>
        </p:nvPicPr>
        <p:blipFill>
          <a:blip r:embed="rId3"/>
          <a:stretch>
            <a:fillRect/>
          </a:stretch>
        </p:blipFill>
        <p:spPr>
          <a:xfrm>
            <a:off x="1094306" y="2836605"/>
            <a:ext cx="8492217" cy="4699872"/>
          </a:xfrm>
          <a:prstGeom prst="rect">
            <a:avLst/>
          </a:prstGeom>
        </p:spPr>
      </p:pic>
    </p:spTree>
    <p:extLst>
      <p:ext uri="{BB962C8B-B14F-4D97-AF65-F5344CB8AC3E}">
        <p14:creationId xmlns:p14="http://schemas.microsoft.com/office/powerpoint/2010/main" val="1136766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2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4328</TotalTime>
  <Words>1046</Words>
  <Application>Microsoft Office PowerPoint</Application>
  <PresentationFormat>ユーザー設定</PresentationFormat>
  <Paragraphs>165</Paragraphs>
  <Slides>5</Slides>
  <Notes>1</Notes>
  <HiddenSlides>0</HiddenSlides>
  <MMClips>0</MMClips>
  <ScaleCrop>false</ScaleCrop>
  <HeadingPairs>
    <vt:vector size="8" baseType="variant">
      <vt:variant>
        <vt:lpstr>使用されているフォント</vt:lpstr>
      </vt:variant>
      <vt:variant>
        <vt:i4>16</vt:i4>
      </vt:variant>
      <vt:variant>
        <vt:lpstr>テーマ</vt:lpstr>
      </vt:variant>
      <vt:variant>
        <vt:i4>13</vt:i4>
      </vt:variant>
      <vt:variant>
        <vt:lpstr>埋め込まれた OLE サーバー</vt:lpstr>
      </vt:variant>
      <vt:variant>
        <vt:i4>1</vt:i4>
      </vt:variant>
      <vt:variant>
        <vt:lpstr>スライド タイトル</vt:lpstr>
      </vt:variant>
      <vt:variant>
        <vt:i4>5</vt:i4>
      </vt:variant>
    </vt:vector>
  </HeadingPairs>
  <TitlesOfParts>
    <vt:vector size="35" baseType="lpstr">
      <vt:lpstr>ＤＦ平成ゴシック体W5</vt:lpstr>
      <vt:lpstr>HGPｺﾞｼｯｸE</vt:lpstr>
      <vt:lpstr>HGPｺﾞｼｯｸM</vt:lpstr>
      <vt:lpstr>HG丸ｺﾞｼｯｸM-PRO</vt:lpstr>
      <vt:lpstr>HG創英角ｺﾞｼｯｸUB</vt:lpstr>
      <vt:lpstr>Meiryo UI</vt:lpstr>
      <vt:lpstr>Meiryo</vt:lpstr>
      <vt:lpstr>Meiryo</vt:lpstr>
      <vt:lpstr>游ゴシック</vt:lpstr>
      <vt:lpstr>游ゴシック Light</vt:lpstr>
      <vt:lpstr>Arial</vt:lpstr>
      <vt:lpstr>Calibri</vt:lpstr>
      <vt:lpstr>Calibri Light</vt:lpstr>
      <vt:lpstr>Cambria</vt:lpstr>
      <vt:lpstr>Times New Roman</vt:lpstr>
      <vt:lpstr>Wingdings</vt:lpstr>
      <vt:lpstr>1_脱炭素標準フォーマット_20180530</vt:lpstr>
      <vt:lpstr>2_Office テーマ</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27_Office ​​テーマ</vt:lpstr>
      <vt:lpstr>think-cell スライド</vt:lpstr>
      <vt:lpstr>PowerPoint プレゼンテーション</vt:lpstr>
      <vt:lpstr>PowerPoint プレゼンテーション</vt:lpstr>
      <vt:lpstr>補助金の使い道と補助度合い①（※2018年度の内容を参考として掲載）</vt:lpstr>
      <vt:lpstr>補助金の使い道と補助度合い②（※2018年度の内容を参考として掲載）</vt:lpstr>
      <vt:lpstr>もとゆバイオマスボイラー設置工事【栃木県さくら市】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曽根 拓人</cp:lastModifiedBy>
  <cp:revision>523</cp:revision>
  <cp:lastPrinted>2018-12-27T15:53:44Z</cp:lastPrinted>
  <dcterms:created xsi:type="dcterms:W3CDTF">2018-08-15T14:31:38Z</dcterms:created>
  <dcterms:modified xsi:type="dcterms:W3CDTF">2019-01-08T11:41:34Z</dcterms:modified>
</cp:coreProperties>
</file>