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28" r:id="rId2"/>
    <p:sldMasterId id="2147483753" r:id="rId3"/>
    <p:sldMasterId id="2147483765" r:id="rId4"/>
    <p:sldMasterId id="2147483857" r:id="rId5"/>
    <p:sldMasterId id="2147483882" r:id="rId6"/>
    <p:sldMasterId id="2147483894" r:id="rId7"/>
    <p:sldMasterId id="2147483908" r:id="rId8"/>
    <p:sldMasterId id="2147483969" r:id="rId9"/>
    <p:sldMasterId id="2147483995" r:id="rId10"/>
    <p:sldMasterId id="2147484019" r:id="rId11"/>
    <p:sldMasterId id="2147484056" r:id="rId12"/>
    <p:sldMasterId id="2147484142" r:id="rId13"/>
    <p:sldMasterId id="2147484154" r:id="rId14"/>
  </p:sldMasterIdLst>
  <p:notesMasterIdLst>
    <p:notesMasterId r:id="rId27"/>
  </p:notesMasterIdLst>
  <p:handoutMasterIdLst>
    <p:handoutMasterId r:id="rId28"/>
  </p:handoutMasterIdLst>
  <p:sldIdLst>
    <p:sldId id="664" r:id="rId15"/>
    <p:sldId id="483" r:id="rId16"/>
    <p:sldId id="484" r:id="rId17"/>
    <p:sldId id="485" r:id="rId18"/>
    <p:sldId id="486" r:id="rId19"/>
    <p:sldId id="487" r:id="rId20"/>
    <p:sldId id="665" r:id="rId21"/>
    <p:sldId id="488" r:id="rId22"/>
    <p:sldId id="489" r:id="rId23"/>
    <p:sldId id="490" r:id="rId24"/>
    <p:sldId id="491" r:id="rId25"/>
    <p:sldId id="492" r:id="rId26"/>
  </p:sldIdLst>
  <p:sldSz cx="10691813" cy="7559675"/>
  <p:notesSz cx="7104063" cy="10234613"/>
  <p:custDataLst>
    <p:tags r:id="rId29"/>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105" d="100"/>
          <a:sy n="105" d="100"/>
        </p:scale>
        <p:origin x="1482" y="3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2019/1/9</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2019/1/9</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r>
              <a:rPr kumimoji="1" lang="en-US" altLang="ja-JP" dirty="0"/>
              <a:t>http://www.gaj.or.jp/eie/gaiyou/ei30i2_rev1.pdf</a:t>
            </a:r>
            <a:endParaRPr kumimoji="1" lang="ja-JP" altLang="en-US" dirty="0"/>
          </a:p>
        </p:txBody>
      </p:sp>
      <p:sp>
        <p:nvSpPr>
          <p:cNvPr id="4" name="スライド番号プレースホルダー 3"/>
          <p:cNvSpPr>
            <a:spLocks noGrp="1"/>
          </p:cNvSpPr>
          <p:nvPr>
            <p:ph type="sldNum" sz="quarter" idx="10"/>
          </p:nvPr>
        </p:nvSpPr>
        <p:spPr/>
        <p:txBody>
          <a:bodyPr/>
          <a:lstStyle/>
          <a:p>
            <a:pPr defTabSz="1016354">
              <a:defRPr/>
            </a:pPr>
            <a:fld id="{86337F5E-13A1-4BE6-8C3C-B6249A152581}" type="slidenum">
              <a:rPr lang="ja-JP" altLang="en-US">
                <a:solidFill>
                  <a:prstClr val="black"/>
                </a:solidFill>
                <a:latin typeface="游ゴシック" panose="020F0502020204030204"/>
                <a:ea typeface="游ゴシック" panose="020B0400000000000000" pitchFamily="50" charset="-128"/>
              </a:rPr>
              <a:pPr defTabSz="1016354">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2715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r>
              <a:rPr kumimoji="1" lang="en-US" altLang="ja-JP" dirty="0"/>
              <a:t>http://www.gaj.or.jp/eie/gaiyou/ei30i2_rev1.pdf</a:t>
            </a:r>
            <a:endParaRPr kumimoji="1" lang="ja-JP" altLang="en-US" dirty="0"/>
          </a:p>
        </p:txBody>
      </p:sp>
      <p:sp>
        <p:nvSpPr>
          <p:cNvPr id="4" name="スライド番号プレースホルダー 3"/>
          <p:cNvSpPr>
            <a:spLocks noGrp="1"/>
          </p:cNvSpPr>
          <p:nvPr>
            <p:ph type="sldNum" sz="quarter" idx="10"/>
          </p:nvPr>
        </p:nvSpPr>
        <p:spPr/>
        <p:txBody>
          <a:bodyPr/>
          <a:lstStyle/>
          <a:p>
            <a:pPr defTabSz="1016354">
              <a:defRPr/>
            </a:pPr>
            <a:fld id="{86337F5E-13A1-4BE6-8C3C-B6249A152581}" type="slidenum">
              <a:rPr lang="ja-JP" altLang="en-US">
                <a:solidFill>
                  <a:prstClr val="black"/>
                </a:solidFill>
                <a:latin typeface="游ゴシック" panose="020F0502020204030204"/>
                <a:ea typeface="游ゴシック" panose="020B0400000000000000" pitchFamily="50" charset="-128"/>
              </a:rPr>
              <a:pPr defTabSz="1016354">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9830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ja-JP" smtClean="0"/>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41535C-2884-4247-8710-0CE19679079D}" type="slidenum">
              <a:rPr kumimoji="1" lang="en-GB" altLang="ja-JP" sz="1200" b="0" i="0" u="none" strike="noStrike" kern="1200" cap="none" spc="0" normalizeH="0" baseline="0" noProof="0" smtClean="0">
                <a:ln>
                  <a:noFill/>
                </a:ln>
                <a:solidFill>
                  <a:srgbClr val="000000"/>
                </a:solidFill>
                <a:effectLst/>
                <a:uLnTx/>
                <a:uFillTx/>
                <a:latin typeface="Cambria" panose="02040503050406030204" pitchFamily="18" charset="0"/>
                <a:ea typeface="メイリオ"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GB" altLang="ja-JP" sz="1200" b="0" i="0" u="none" strike="noStrike" kern="1200" cap="none" spc="0" normalizeH="0" baseline="0" noProof="0" smtClean="0">
              <a:ln>
                <a:noFill/>
              </a:ln>
              <a:solidFill>
                <a:srgbClr val="000000"/>
              </a:solidFill>
              <a:effectLst/>
              <a:uLnTx/>
              <a:uFillTx/>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119685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r>
              <a:rPr kumimoji="1" lang="en-US" altLang="ja-JP" dirty="0"/>
              <a:t>http://pcb-soukishori.env.go.jp/about/pcb.html</a:t>
            </a:r>
            <a:endParaRPr kumimoji="1" lang="ja-JP" altLang="en-US" dirty="0"/>
          </a:p>
        </p:txBody>
      </p:sp>
      <p:sp>
        <p:nvSpPr>
          <p:cNvPr id="4" name="スライド番号プレースホルダー 3"/>
          <p:cNvSpPr>
            <a:spLocks noGrp="1"/>
          </p:cNvSpPr>
          <p:nvPr>
            <p:ph type="sldNum" sz="quarter" idx="10"/>
          </p:nvPr>
        </p:nvSpPr>
        <p:spPr/>
        <p:txBody>
          <a:bodyPr/>
          <a:lstStyle/>
          <a:p>
            <a:pPr defTabSz="1016354">
              <a:defRPr/>
            </a:pPr>
            <a:fld id="{86337F5E-13A1-4BE6-8C3C-B6249A152581}" type="slidenum">
              <a:rPr lang="ja-JP" altLang="en-US">
                <a:solidFill>
                  <a:prstClr val="black"/>
                </a:solidFill>
                <a:latin typeface="游ゴシック" panose="020F0502020204030204"/>
                <a:ea typeface="游ゴシック" panose="020B0400000000000000" pitchFamily="50" charset="-128"/>
              </a:rPr>
              <a:pPr defTabSz="1016354">
                <a:defRPr/>
              </a:pPr>
              <a:t>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411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r>
              <a:rPr kumimoji="1" lang="en-US" altLang="ja-JP" dirty="0"/>
              <a:t>http://gaj.or.jp/2018_eie_form/ei30b1_rev1.pdf</a:t>
            </a:r>
            <a:endParaRPr kumimoji="1" lang="ja-JP" altLang="en-US" dirty="0"/>
          </a:p>
        </p:txBody>
      </p:sp>
      <p:sp>
        <p:nvSpPr>
          <p:cNvPr id="4" name="スライド番号プレースホルダー 3"/>
          <p:cNvSpPr>
            <a:spLocks noGrp="1"/>
          </p:cNvSpPr>
          <p:nvPr>
            <p:ph type="sldNum" sz="quarter" idx="10"/>
          </p:nvPr>
        </p:nvSpPr>
        <p:spPr/>
        <p:txBody>
          <a:bodyPr/>
          <a:lstStyle/>
          <a:p>
            <a:pPr defTabSz="1016354">
              <a:defRPr/>
            </a:pPr>
            <a:fld id="{86337F5E-13A1-4BE6-8C3C-B6249A152581}" type="slidenum">
              <a:rPr lang="ja-JP" altLang="en-US">
                <a:solidFill>
                  <a:prstClr val="black"/>
                </a:solidFill>
                <a:latin typeface="游ゴシック" panose="020F0502020204030204"/>
                <a:ea typeface="游ゴシック" panose="020B0400000000000000" pitchFamily="50" charset="-128"/>
              </a:rPr>
              <a:pPr defTabSz="1016354">
                <a:defRPr/>
              </a:pPr>
              <a:t>10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2518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r>
              <a:rPr kumimoji="1" lang="en-US" altLang="ja-JP" dirty="0"/>
              <a:t>http://gaj.or.jp/eie/gaiyou/ei30i2_rev1.pdf</a:t>
            </a:r>
            <a:endParaRPr kumimoji="1" lang="ja-JP" altLang="en-US" dirty="0"/>
          </a:p>
        </p:txBody>
      </p:sp>
      <p:sp>
        <p:nvSpPr>
          <p:cNvPr id="4" name="スライド番号プレースホルダー 3"/>
          <p:cNvSpPr>
            <a:spLocks noGrp="1"/>
          </p:cNvSpPr>
          <p:nvPr>
            <p:ph type="sldNum" sz="quarter" idx="10"/>
          </p:nvPr>
        </p:nvSpPr>
        <p:spPr/>
        <p:txBody>
          <a:bodyPr/>
          <a:lstStyle/>
          <a:p>
            <a:pPr defTabSz="1016354">
              <a:defRPr/>
            </a:pPr>
            <a:fld id="{86337F5E-13A1-4BE6-8C3C-B6249A152581}" type="slidenum">
              <a:rPr lang="ja-JP" altLang="en-US">
                <a:solidFill>
                  <a:prstClr val="black"/>
                </a:solidFill>
                <a:latin typeface="游ゴシック" panose="020F0502020204030204"/>
                <a:ea typeface="游ゴシック" panose="020B0400000000000000" pitchFamily="50" charset="-128"/>
              </a:rPr>
              <a:pPr defTabSz="1016354">
                <a:defRPr/>
              </a:pPr>
              <a:t>11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2865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3.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Master" Target="../slideMasters/slideMaster2.xml"/><Relationship Id="rId7" Type="http://schemas.openxmlformats.org/officeDocument/2006/relationships/image" Target="../media/image3.sv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99227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22552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0"/>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9A819303-95A1-43FC-BDF3-A375B33BE3F5}"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ABCE0B6-EF5E-4A38-8F2B-2D35A9474767}"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5777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92688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DBCB6A2-5830-467F-8554-3065E5377640}"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64AF34-B494-4321-9C36-D3518035ACA9}"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438149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2"/>
            <a:ext cx="908804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09C875E-0645-40D3-8D3A-A0896B9D8E14}"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422963C-DA75-4B0C-89D9-EF53D68E1929}"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67842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C6E20E46-E152-4406-B946-5AF2DB66E5C2}" type="datetimeFigureOut">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0EDA969-EDE0-47D4-8F17-8EE3AB228797}"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30140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BF6ED846-F53E-4242-A026-4B8B41E33E91}" type="datetimeFigureOut">
              <a:rPr lang="ja-JP" altLang="en-US"/>
              <a:pPr>
                <a:defRPr/>
              </a:pPr>
              <a:t>2019/1/9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0BFD182-F681-43D1-8CBB-301CF165E647}" type="slidenum">
              <a:rPr lang="ja-JP" altLang="en-US"/>
              <a:pPr>
                <a:defRPr/>
              </a:pPr>
              <a:t>‹#›</a:t>
            </a:fld>
            <a:endParaRPr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68385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DD9CDCB-5F8E-4506-8A3B-AF043B1A90BD}" type="datetimeFigureOut">
              <a:rPr lang="ja-JP" altLang="en-US"/>
              <a:pPr>
                <a:defRPr/>
              </a:pPr>
              <a:t>2019/1/9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2A3B4B2-E626-400B-908E-0974CFD38410}" type="slidenum">
              <a:rPr lang="ja-JP" altLang="en-US"/>
              <a:pPr>
                <a:defRPr/>
              </a:pPr>
              <a:t>‹#›</a:t>
            </a:fld>
            <a:endParaRPr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410211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82A201E-CA74-459C-836E-6C0B57D90A01}" type="datetimeFigureOut">
              <a:rPr lang="ja-JP" altLang="en-US"/>
              <a:pPr>
                <a:defRPr/>
              </a:pPr>
              <a:t>2019/1/9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03C0D2E-208F-4A01-9EA1-9F9C4CE4B0C0}" type="slidenum">
              <a:rPr lang="ja-JP" altLang="en-US"/>
              <a:pPr>
                <a:defRPr/>
              </a:pPr>
              <a:t>‹#›</a:t>
            </a:fld>
            <a:endParaRPr lang="ja-JP" altLang="en-US"/>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79570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4180202" y="300988"/>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3"/>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0860DE4-E0DD-4777-871D-C88BA6BFF3D0}" type="datetimeFigureOut">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E92EF8B-6723-429D-A2AC-67890A03B186}"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35178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E70AED6-B0A7-4CB4-8B28-EC3B9AC051B6}" type="datetimeFigureOut">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2A706B13-0771-441D-8DA7-61C36EA40656}"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9720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92CE752-49D1-4C06-B3A0-83755F61B285}"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7BB5313-5AB7-4EF8-A683-59B2C184612A}"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852521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8"/>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8"/>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B896A5E-3CEA-478B-8CA2-B895CB3F44BE}"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33BB56C-68FF-42BB-A705-326E353A8065}"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041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18392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0"/>
            <a:ext cx="9088041" cy="1620430"/>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A819303-95A1-43FC-BDF3-A375B33BE3F5}"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ABCE0B6-EF5E-4A38-8F2B-2D35A9474767}" type="slidenum">
              <a:rPr lang="ja-JP" altLang="en-US"/>
              <a:pPr>
                <a:defRPr/>
              </a:pPr>
              <a:t>‹#›</a:t>
            </a:fld>
            <a:endParaRPr lang="ja-JP" altLang="en-US"/>
          </a:p>
        </p:txBody>
      </p:sp>
    </p:spTree>
    <p:extLst>
      <p:ext uri="{BB962C8B-B14F-4D97-AF65-F5344CB8AC3E}">
        <p14:creationId xmlns:p14="http://schemas.microsoft.com/office/powerpoint/2010/main" val="33042434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DBCB6A2-5830-467F-8554-3065E5377640}"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64AF34-B494-4321-9C36-D3518035ACA9}" type="slidenum">
              <a:rPr lang="ja-JP" altLang="en-US"/>
              <a:pPr>
                <a:defRPr/>
              </a:pPr>
              <a:t>‹#›</a:t>
            </a:fld>
            <a:endParaRPr lang="ja-JP" altLang="en-US"/>
          </a:p>
        </p:txBody>
      </p:sp>
    </p:spTree>
    <p:extLst>
      <p:ext uri="{BB962C8B-B14F-4D97-AF65-F5344CB8AC3E}">
        <p14:creationId xmlns:p14="http://schemas.microsoft.com/office/powerpoint/2010/main" val="21573782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2"/>
            <a:ext cx="9088041" cy="1501435"/>
          </a:xfrm>
        </p:spPr>
        <p:txBody>
          <a:bodyPr anchor="t"/>
          <a:lstStyle>
            <a:lvl1pPr algn="l">
              <a:defRPr sz="4409"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09C875E-0645-40D3-8D3A-A0896B9D8E14}"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422963C-DA75-4B0C-89D9-EF53D68E1929}" type="slidenum">
              <a:rPr lang="ja-JP" altLang="en-US"/>
              <a:pPr>
                <a:defRPr/>
              </a:pPr>
              <a:t>‹#›</a:t>
            </a:fld>
            <a:endParaRPr lang="ja-JP" altLang="en-US"/>
          </a:p>
        </p:txBody>
      </p:sp>
    </p:spTree>
    <p:extLst>
      <p:ext uri="{BB962C8B-B14F-4D97-AF65-F5344CB8AC3E}">
        <p14:creationId xmlns:p14="http://schemas.microsoft.com/office/powerpoint/2010/main" val="21856492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6E20E46-E152-4406-B946-5AF2DB66E5C2}" type="datetimeFigureOut">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0EDA969-EDE0-47D4-8F17-8EE3AB228797}" type="slidenum">
              <a:rPr lang="ja-JP" altLang="en-US"/>
              <a:pPr>
                <a:defRPr/>
              </a:pPr>
              <a:t>‹#›</a:t>
            </a:fld>
            <a:endParaRPr lang="ja-JP" altLang="en-US"/>
          </a:p>
        </p:txBody>
      </p:sp>
    </p:spTree>
    <p:extLst>
      <p:ext uri="{BB962C8B-B14F-4D97-AF65-F5344CB8AC3E}">
        <p14:creationId xmlns:p14="http://schemas.microsoft.com/office/powerpoint/2010/main" val="42095817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BF6ED846-F53E-4242-A026-4B8B41E33E91}" type="datetimeFigureOut">
              <a:rPr lang="ja-JP" altLang="en-US"/>
              <a:pPr>
                <a:defRPr/>
              </a:pPr>
              <a:t>2019/1/9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0BFD182-F681-43D1-8CBB-301CF165E647}" type="slidenum">
              <a:rPr lang="ja-JP" altLang="en-US"/>
              <a:pPr>
                <a:defRPr/>
              </a:pPr>
              <a:t>‹#›</a:t>
            </a:fld>
            <a:endParaRPr lang="ja-JP" altLang="en-US"/>
          </a:p>
        </p:txBody>
      </p:sp>
    </p:spTree>
    <p:extLst>
      <p:ext uri="{BB962C8B-B14F-4D97-AF65-F5344CB8AC3E}">
        <p14:creationId xmlns:p14="http://schemas.microsoft.com/office/powerpoint/2010/main" val="35130720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5DD9CDCB-5F8E-4506-8A3B-AF043B1A90BD}" type="datetimeFigureOut">
              <a:rPr lang="ja-JP" altLang="en-US"/>
              <a:pPr>
                <a:defRPr/>
              </a:pPr>
              <a:t>2019/1/9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2A3B4B2-E626-400B-908E-0974CFD38410}" type="slidenum">
              <a:rPr lang="ja-JP" altLang="en-US"/>
              <a:pPr>
                <a:defRPr/>
              </a:pPr>
              <a:t>‹#›</a:t>
            </a:fld>
            <a:endParaRPr lang="ja-JP" altLang="en-US"/>
          </a:p>
        </p:txBody>
      </p:sp>
    </p:spTree>
    <p:extLst>
      <p:ext uri="{BB962C8B-B14F-4D97-AF65-F5344CB8AC3E}">
        <p14:creationId xmlns:p14="http://schemas.microsoft.com/office/powerpoint/2010/main" val="35341602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82A201E-CA74-459C-836E-6C0B57D90A01}" type="datetimeFigureOut">
              <a:rPr lang="ja-JP" altLang="en-US"/>
              <a:pPr>
                <a:defRPr/>
              </a:pPr>
              <a:t>2019/1/9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03C0D2E-208F-4A01-9EA1-9F9C4CE4B0C0}" type="slidenum">
              <a:rPr lang="ja-JP" altLang="en-US"/>
              <a:pPr>
                <a:defRPr/>
              </a:pPr>
              <a:t>‹#›</a:t>
            </a:fld>
            <a:endParaRPr lang="ja-JP" altLang="en-US"/>
          </a:p>
        </p:txBody>
      </p:sp>
    </p:spTree>
    <p:extLst>
      <p:ext uri="{BB962C8B-B14F-4D97-AF65-F5344CB8AC3E}">
        <p14:creationId xmlns:p14="http://schemas.microsoft.com/office/powerpoint/2010/main" val="41616645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180202" y="300988"/>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534591" y="1581933"/>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0860DE4-E0DD-4777-871D-C88BA6BFF3D0}" type="datetimeFigureOut">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E92EF8B-6723-429D-A2AC-67890A03B186}" type="slidenum">
              <a:rPr lang="ja-JP" altLang="en-US"/>
              <a:pPr>
                <a:defRPr/>
              </a:pPr>
              <a:t>‹#›</a:t>
            </a:fld>
            <a:endParaRPr lang="ja-JP" altLang="en-US"/>
          </a:p>
        </p:txBody>
      </p:sp>
    </p:spTree>
    <p:extLst>
      <p:ext uri="{BB962C8B-B14F-4D97-AF65-F5344CB8AC3E}">
        <p14:creationId xmlns:p14="http://schemas.microsoft.com/office/powerpoint/2010/main" val="20802296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smtClean="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E70AED6-B0A7-4CB4-8B28-EC3B9AC051B6}" type="datetimeFigureOut">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2A706B13-0771-441D-8DA7-61C36EA40656}" type="slidenum">
              <a:rPr lang="ja-JP" altLang="en-US"/>
              <a:pPr>
                <a:defRPr/>
              </a:pPr>
              <a:t>‹#›</a:t>
            </a:fld>
            <a:endParaRPr lang="ja-JP" altLang="en-US"/>
          </a:p>
        </p:txBody>
      </p:sp>
    </p:spTree>
    <p:extLst>
      <p:ext uri="{BB962C8B-B14F-4D97-AF65-F5344CB8AC3E}">
        <p14:creationId xmlns:p14="http://schemas.microsoft.com/office/powerpoint/2010/main" val="26869954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92CE752-49D1-4C06-B3A0-83755F61B285}"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7BB5313-5AB7-4EF8-A683-59B2C184612A}" type="slidenum">
              <a:rPr lang="ja-JP" altLang="en-US"/>
              <a:pPr>
                <a:defRPr/>
              </a:pPr>
              <a:t>‹#›</a:t>
            </a:fld>
            <a:endParaRPr lang="ja-JP" altLang="en-US"/>
          </a:p>
        </p:txBody>
      </p:sp>
    </p:spTree>
    <p:extLst>
      <p:ext uri="{BB962C8B-B14F-4D97-AF65-F5344CB8AC3E}">
        <p14:creationId xmlns:p14="http://schemas.microsoft.com/office/powerpoint/2010/main" val="1459225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0953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8"/>
            <a:ext cx="2405658" cy="645022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34591" y="302738"/>
            <a:ext cx="7038777" cy="645022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B896A5E-3CEA-478B-8CA2-B895CB3F44BE}"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33BB56C-68FF-42BB-A705-326E353A8065}" type="slidenum">
              <a:rPr lang="ja-JP" altLang="en-US"/>
              <a:pPr>
                <a:defRPr/>
              </a:pPr>
              <a:t>‹#›</a:t>
            </a:fld>
            <a:endParaRPr lang="ja-JP" altLang="en-US"/>
          </a:p>
        </p:txBody>
      </p:sp>
    </p:spTree>
    <p:extLst>
      <p:ext uri="{BB962C8B-B14F-4D97-AF65-F5344CB8AC3E}">
        <p14:creationId xmlns:p14="http://schemas.microsoft.com/office/powerpoint/2010/main" val="2824717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558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19" name="think-cell スライド" r:id="rId4" imgW="270" imgH="270" progId="TCLayout.ActiveDocument.1">
                  <p:embed/>
                </p:oleObj>
              </mc:Choice>
              <mc:Fallback>
                <p:oleObj name="think-cell スライド" r:id="rId4" imgW="270" imgH="27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50099" y="6867318"/>
            <a:ext cx="9792000" cy="321882"/>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30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8"/>
            <a:ext cx="9792000" cy="321882"/>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0"/>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1" y="6939189"/>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45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2048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2052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3066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627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fontAlgn="auto">
              <a:spcBef>
                <a:spcPts val="0"/>
              </a:spcBef>
              <a:spcAft>
                <a:spcPts val="0"/>
              </a:spcAft>
              <a:defRPr sz="1323">
                <a:solidFill>
                  <a:schemeClr val="tx1">
                    <a:tint val="75000"/>
                  </a:schemeClr>
                </a:solidFill>
                <a:latin typeface="+mn-lt"/>
                <a:ea typeface="+mn-ea"/>
                <a:cs typeface="+mn-cs"/>
              </a:defRPr>
            </a:lvl1pPr>
          </a:lstStyle>
          <a:p>
            <a:pPr>
              <a:defRPr/>
            </a:pPr>
            <a:fld id="{D0B80677-1C9A-497E-971E-E01E1706C564}" type="datetimeFigureOut">
              <a:rPr lang="ja-JP" altLang="en-US"/>
              <a:pPr>
                <a:defRPr/>
              </a:pPr>
              <a:t>2019/1/9</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fontAlgn="auto">
              <a:spcBef>
                <a:spcPts val="0"/>
              </a:spcBef>
              <a:spcAft>
                <a:spcPts val="0"/>
              </a:spcAft>
              <a:defRPr sz="1323">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fontAlgn="auto">
              <a:spcBef>
                <a:spcPts val="0"/>
              </a:spcBef>
              <a:spcAft>
                <a:spcPts val="0"/>
              </a:spcAft>
              <a:defRPr sz="1323">
                <a:solidFill>
                  <a:schemeClr val="tx1">
                    <a:tint val="75000"/>
                  </a:schemeClr>
                </a:solidFill>
                <a:latin typeface="+mn-lt"/>
                <a:ea typeface="+mn-ea"/>
                <a:cs typeface="+mn-cs"/>
              </a:defRPr>
            </a:lvl1pPr>
          </a:lstStyle>
          <a:p>
            <a:pPr>
              <a:defRPr/>
            </a:pPr>
            <a:fld id="{D96B59F5-4A18-4C96-9953-FE1FB15ECF12}" type="slidenum">
              <a:rPr lang="ja-JP" altLang="en-US"/>
              <a:pPr>
                <a:defRPr/>
              </a:pPr>
              <a:t>‹#›</a:t>
            </a:fld>
            <a:endParaRPr lang="ja-JP" altLang="en-US"/>
          </a:p>
        </p:txBody>
      </p:sp>
    </p:spTree>
    <p:extLst>
      <p:ext uri="{BB962C8B-B14F-4D97-AF65-F5344CB8AC3E}">
        <p14:creationId xmlns:p14="http://schemas.microsoft.com/office/powerpoint/2010/main" val="1447832862"/>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5pPr>
      <a:lvl6pPr marL="503972"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6pPr>
      <a:lvl7pPr marL="1007943"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7pPr>
      <a:lvl8pPr marL="1511915"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8pPr>
      <a:lvl9pPr marL="2015886"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9pPr>
    </p:titleStyle>
    <p:bodyStyle>
      <a:lvl1pPr marL="377979" indent="-377979" algn="l" rtl="0" eaLnBrk="0" fontAlgn="base" hangingPunct="0">
        <a:spcBef>
          <a:spcPct val="20000"/>
        </a:spcBef>
        <a:spcAft>
          <a:spcPct val="0"/>
        </a:spcAft>
        <a:buFont typeface="Arial" charset="0"/>
        <a:buChar char="•"/>
        <a:defRPr kumimoji="1" sz="3527" kern="1200">
          <a:solidFill>
            <a:schemeClr val="tx1"/>
          </a:solidFill>
          <a:latin typeface="+mn-lt"/>
          <a:ea typeface="+mn-ea"/>
          <a:cs typeface="メイリオ" pitchFamily="50" charset="-128"/>
        </a:defRPr>
      </a:lvl1pPr>
      <a:lvl2pPr marL="818954" indent="-314982" algn="l" rtl="0" eaLnBrk="0" fontAlgn="base" hangingPunct="0">
        <a:spcBef>
          <a:spcPct val="20000"/>
        </a:spcBef>
        <a:spcAft>
          <a:spcPct val="0"/>
        </a:spcAft>
        <a:buFont typeface="Arial" charset="0"/>
        <a:buChar char="–"/>
        <a:defRPr kumimoji="1" sz="3086" kern="1200">
          <a:solidFill>
            <a:schemeClr val="tx1"/>
          </a:solidFill>
          <a:latin typeface="+mn-lt"/>
          <a:ea typeface="+mn-ea"/>
          <a:cs typeface="メイリオ" pitchFamily="50" charset="-128"/>
        </a:defRPr>
      </a:lvl2pPr>
      <a:lvl3pPr marL="1259929" indent="-251986" algn="l" rtl="0" eaLnBrk="0" fontAlgn="base" hangingPunct="0">
        <a:spcBef>
          <a:spcPct val="20000"/>
        </a:spcBef>
        <a:spcAft>
          <a:spcPct val="0"/>
        </a:spcAft>
        <a:buFont typeface="Arial" charset="0"/>
        <a:buChar char="•"/>
        <a:defRPr kumimoji="1" sz="2646" kern="1200">
          <a:solidFill>
            <a:schemeClr val="tx1"/>
          </a:solidFill>
          <a:latin typeface="+mn-lt"/>
          <a:ea typeface="+mn-ea"/>
          <a:cs typeface="メイリオ" pitchFamily="50" charset="-128"/>
        </a:defRPr>
      </a:lvl3pPr>
      <a:lvl4pPr marL="1763900"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4pPr>
      <a:lvl5pPr marL="2267872"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fontAlgn="auto">
              <a:spcBef>
                <a:spcPts val="0"/>
              </a:spcBef>
              <a:spcAft>
                <a:spcPts val="0"/>
              </a:spcAft>
              <a:defRPr sz="1323">
                <a:solidFill>
                  <a:schemeClr val="tx1">
                    <a:tint val="75000"/>
                  </a:schemeClr>
                </a:solidFill>
                <a:latin typeface="+mn-lt"/>
                <a:ea typeface="+mn-ea"/>
                <a:cs typeface="+mn-cs"/>
              </a:defRPr>
            </a:lvl1pPr>
          </a:lstStyle>
          <a:p>
            <a:pPr>
              <a:defRPr/>
            </a:pPr>
            <a:fld id="{D0B80677-1C9A-497E-971E-E01E1706C564}" type="datetimeFigureOut">
              <a:rPr lang="ja-JP" altLang="en-US"/>
              <a:pPr>
                <a:defRPr/>
              </a:pPr>
              <a:t>2019/1/9</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fontAlgn="auto">
              <a:spcBef>
                <a:spcPts val="0"/>
              </a:spcBef>
              <a:spcAft>
                <a:spcPts val="0"/>
              </a:spcAft>
              <a:defRPr sz="1323">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fontAlgn="auto">
              <a:spcBef>
                <a:spcPts val="0"/>
              </a:spcBef>
              <a:spcAft>
                <a:spcPts val="0"/>
              </a:spcAft>
              <a:defRPr sz="1323">
                <a:solidFill>
                  <a:schemeClr val="tx1">
                    <a:tint val="75000"/>
                  </a:schemeClr>
                </a:solidFill>
                <a:latin typeface="+mn-lt"/>
                <a:ea typeface="+mn-ea"/>
                <a:cs typeface="+mn-cs"/>
              </a:defRPr>
            </a:lvl1pPr>
          </a:lstStyle>
          <a:p>
            <a:pPr>
              <a:defRPr/>
            </a:pPr>
            <a:fld id="{D96B59F5-4A18-4C96-9953-FE1FB15ECF12}" type="slidenum">
              <a:rPr lang="ja-JP" altLang="en-US"/>
              <a:pPr>
                <a:defRPr/>
              </a:pPr>
              <a:t>‹#›</a:t>
            </a:fld>
            <a:endParaRPr lang="ja-JP" altLang="en-US"/>
          </a:p>
        </p:txBody>
      </p:sp>
    </p:spTree>
    <p:extLst>
      <p:ext uri="{BB962C8B-B14F-4D97-AF65-F5344CB8AC3E}">
        <p14:creationId xmlns:p14="http://schemas.microsoft.com/office/powerpoint/2010/main" val="247152095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5pPr>
      <a:lvl6pPr marL="503972"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6pPr>
      <a:lvl7pPr marL="1007943"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7pPr>
      <a:lvl8pPr marL="1511915"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8pPr>
      <a:lvl9pPr marL="2015886"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9pPr>
    </p:titleStyle>
    <p:bodyStyle>
      <a:lvl1pPr marL="377979" indent="-377979" algn="l" rtl="0" eaLnBrk="0" fontAlgn="base" hangingPunct="0">
        <a:spcBef>
          <a:spcPct val="20000"/>
        </a:spcBef>
        <a:spcAft>
          <a:spcPct val="0"/>
        </a:spcAft>
        <a:buFont typeface="Arial" charset="0"/>
        <a:buChar char="•"/>
        <a:defRPr kumimoji="1" sz="3527" kern="1200">
          <a:solidFill>
            <a:schemeClr val="tx1"/>
          </a:solidFill>
          <a:latin typeface="+mn-lt"/>
          <a:ea typeface="+mn-ea"/>
          <a:cs typeface="メイリオ" pitchFamily="50" charset="-128"/>
        </a:defRPr>
      </a:lvl1pPr>
      <a:lvl2pPr marL="818954" indent="-314982" algn="l" rtl="0" eaLnBrk="0" fontAlgn="base" hangingPunct="0">
        <a:spcBef>
          <a:spcPct val="20000"/>
        </a:spcBef>
        <a:spcAft>
          <a:spcPct val="0"/>
        </a:spcAft>
        <a:buFont typeface="Arial" charset="0"/>
        <a:buChar char="–"/>
        <a:defRPr kumimoji="1" sz="3086" kern="1200">
          <a:solidFill>
            <a:schemeClr val="tx1"/>
          </a:solidFill>
          <a:latin typeface="+mn-lt"/>
          <a:ea typeface="+mn-ea"/>
          <a:cs typeface="メイリオ" pitchFamily="50" charset="-128"/>
        </a:defRPr>
      </a:lvl2pPr>
      <a:lvl3pPr marL="1259929" indent="-251986" algn="l" rtl="0" eaLnBrk="0" fontAlgn="base" hangingPunct="0">
        <a:spcBef>
          <a:spcPct val="20000"/>
        </a:spcBef>
        <a:spcAft>
          <a:spcPct val="0"/>
        </a:spcAft>
        <a:buFont typeface="Arial" charset="0"/>
        <a:buChar char="•"/>
        <a:defRPr kumimoji="1" sz="2646" kern="1200">
          <a:solidFill>
            <a:schemeClr val="tx1"/>
          </a:solidFill>
          <a:latin typeface="+mn-lt"/>
          <a:ea typeface="+mn-ea"/>
          <a:cs typeface="メイリオ" pitchFamily="50" charset="-128"/>
        </a:defRPr>
      </a:lvl3pPr>
      <a:lvl4pPr marL="1763900"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4pPr>
      <a:lvl5pPr marL="2267872"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02449209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0.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9.xml"/><Relationship Id="rId7" Type="http://schemas.openxmlformats.org/officeDocument/2006/relationships/image" Target="NUL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504657" y="696857"/>
            <a:ext cx="4841905" cy="6813628"/>
          </a:xfrm>
          <a:prstGeom prst="rect">
            <a:avLst/>
          </a:prstGeom>
          <a:noFill/>
        </p:spPr>
        <p:style>
          <a:lnRef idx="2">
            <a:schemeClr val="accent2"/>
          </a:lnRef>
          <a:fillRef idx="1">
            <a:schemeClr val="lt1"/>
          </a:fillRef>
          <a:effectRef idx="0">
            <a:schemeClr val="accent2"/>
          </a:effectRef>
          <a:fontRef idx="minor">
            <a:schemeClr val="dk1"/>
          </a:fontRef>
        </p:style>
        <p:txBody>
          <a:bodyPr anchor="t"/>
          <a:lstStyle/>
          <a:p>
            <a:pPr defTabSz="1007943" fontAlgn="base">
              <a:spcBef>
                <a:spcPct val="0"/>
              </a:spcBef>
              <a:spcAft>
                <a:spcPct val="0"/>
              </a:spcAft>
              <a:defRPr/>
            </a:pPr>
            <a:endParaRPr lang="en-US" altLang="ja-JP" sz="1323" dirty="0">
              <a:solidFill>
                <a:prstClr val="black"/>
              </a:solidFill>
              <a:latin typeface="メイリオ"/>
              <a:ea typeface="メイリオ"/>
            </a:endParaRPr>
          </a:p>
        </p:txBody>
      </p:sp>
      <p:sp>
        <p:nvSpPr>
          <p:cNvPr id="5" name="正方形/長方形 4"/>
          <p:cNvSpPr/>
          <p:nvPr/>
        </p:nvSpPr>
        <p:spPr>
          <a:xfrm>
            <a:off x="345251" y="698184"/>
            <a:ext cx="5159407" cy="681230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defTabSz="1007943">
              <a:defRPr/>
            </a:pPr>
            <a:endParaRPr lang="ja-JP" altLang="en-US" sz="1984" dirty="0">
              <a:solidFill>
                <a:prstClr val="black"/>
              </a:solidFill>
              <a:latin typeface="Cambria"/>
              <a:ea typeface="メイリオ"/>
            </a:endParaRPr>
          </a:p>
        </p:txBody>
      </p:sp>
      <p:sp>
        <p:nvSpPr>
          <p:cNvPr id="12" name="テキスト ボックス 11"/>
          <p:cNvSpPr txBox="1"/>
          <p:nvPr/>
        </p:nvSpPr>
        <p:spPr>
          <a:xfrm>
            <a:off x="354128" y="2112953"/>
            <a:ext cx="864339" cy="29591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defTabSz="1007943">
              <a:defRPr/>
            </a:pPr>
            <a:r>
              <a:rPr lang="ja-JP" altLang="en-US" sz="1323" dirty="0">
                <a:solidFill>
                  <a:prstClr val="black"/>
                </a:solidFill>
                <a:latin typeface="Cambria"/>
                <a:ea typeface="メイリオ"/>
              </a:rPr>
              <a:t>事業概要</a:t>
            </a:r>
          </a:p>
        </p:txBody>
      </p:sp>
      <p:sp>
        <p:nvSpPr>
          <p:cNvPr id="21" name="テキスト ボックス 20"/>
          <p:cNvSpPr txBox="1"/>
          <p:nvPr/>
        </p:nvSpPr>
        <p:spPr>
          <a:xfrm>
            <a:off x="306123" y="2430454"/>
            <a:ext cx="5039783" cy="3254395"/>
          </a:xfrm>
          <a:prstGeom prst="rect">
            <a:avLst/>
          </a:prstGeom>
          <a:noFill/>
        </p:spPr>
        <p:txBody>
          <a:bodyPr wrap="square">
            <a:noAutofit/>
          </a:bodyPr>
          <a:lstStyle/>
          <a:p>
            <a:pPr algn="just" defTabSz="1007943">
              <a:lnSpc>
                <a:spcPts val="1587"/>
              </a:lnSpc>
              <a:buClr>
                <a:srgbClr val="DEDEDE">
                  <a:lumMod val="50000"/>
                </a:srgbClr>
              </a:buClr>
              <a:defRPr/>
            </a:pPr>
            <a:r>
              <a:rPr lang="ja-JP" altLang="en-US" sz="1157" b="1" dirty="0">
                <a:solidFill>
                  <a:prstClr val="black"/>
                </a:solidFill>
                <a:latin typeface="メイリオ"/>
                <a:ea typeface="メイリオ"/>
              </a:rPr>
              <a:t>１．設備の高効率化改修による省</a:t>
            </a:r>
            <a:r>
              <a:rPr lang="en-US" altLang="ja-JP" sz="1157" b="1" dirty="0">
                <a:solidFill>
                  <a:prstClr val="black"/>
                </a:solidFill>
                <a:latin typeface="メイリオ"/>
                <a:ea typeface="メイリオ"/>
              </a:rPr>
              <a:t>CO2</a:t>
            </a:r>
            <a:r>
              <a:rPr lang="ja-JP" altLang="en-US" sz="1157" b="1" dirty="0">
                <a:solidFill>
                  <a:prstClr val="black"/>
                </a:solidFill>
                <a:latin typeface="メイリオ"/>
                <a:ea typeface="メイリオ"/>
              </a:rPr>
              <a:t>促進事業</a:t>
            </a:r>
            <a:endParaRPr lang="en-US" altLang="ja-JP" sz="1157" b="1" dirty="0">
              <a:solidFill>
                <a:prstClr val="black"/>
              </a:solidFill>
              <a:latin typeface="メイリオ"/>
              <a:ea typeface="メイリオ"/>
            </a:endParaRPr>
          </a:p>
          <a:p>
            <a:pPr algn="just" defTabSz="1007943">
              <a:lnSpc>
                <a:spcPts val="1587"/>
              </a:lnSpc>
              <a:buClr>
                <a:srgbClr val="DEDEDE">
                  <a:lumMod val="50000"/>
                </a:srgbClr>
              </a:buClr>
              <a:defRPr/>
            </a:pPr>
            <a:r>
              <a:rPr lang="ja-JP" altLang="en-US" sz="1157" dirty="0">
                <a:solidFill>
                  <a:prstClr val="black"/>
                </a:solidFill>
                <a:latin typeface="メイリオ"/>
                <a:ea typeface="メイリオ"/>
              </a:rPr>
              <a:t>　地方公共団体・民生部門で使用されている設備の部品・部材のうち、交換・追加により大幅なエネルギー効率の改善と</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の削減に直結するものに対して、部品交換・追加等に必要な経費の一部を支援。</a:t>
            </a:r>
            <a:endParaRPr lang="en-US" altLang="ja-JP" sz="1157" dirty="0">
              <a:solidFill>
                <a:prstClr val="black"/>
              </a:solidFill>
              <a:latin typeface="メイリオ"/>
              <a:ea typeface="メイリオ"/>
            </a:endParaRPr>
          </a:p>
          <a:p>
            <a:pPr algn="just" defTabSz="1007943">
              <a:lnSpc>
                <a:spcPts val="1587"/>
              </a:lnSpc>
              <a:buClr>
                <a:srgbClr val="DEDEDE">
                  <a:lumMod val="50000"/>
                </a:srgbClr>
              </a:buClr>
              <a:defRPr/>
            </a:pPr>
            <a:r>
              <a:rPr lang="ja-JP" altLang="en-US" sz="1157" b="1" dirty="0">
                <a:solidFill>
                  <a:prstClr val="black"/>
                </a:solidFill>
                <a:latin typeface="メイリオ"/>
                <a:ea typeface="メイリオ" pitchFamily="50" charset="-128"/>
              </a:rPr>
              <a:t>２．熱利用設備の低炭素・脱炭素化による省</a:t>
            </a:r>
            <a:r>
              <a:rPr lang="en-US" altLang="ja-JP" sz="1157" b="1" dirty="0">
                <a:solidFill>
                  <a:prstClr val="black"/>
                </a:solidFill>
                <a:latin typeface="メイリオ"/>
                <a:ea typeface="メイリオ" pitchFamily="50" charset="-128"/>
              </a:rPr>
              <a:t>CO2</a:t>
            </a:r>
            <a:r>
              <a:rPr lang="ja-JP" altLang="en-US" sz="1157" b="1" dirty="0">
                <a:solidFill>
                  <a:prstClr val="black"/>
                </a:solidFill>
                <a:latin typeface="メイリオ"/>
                <a:ea typeface="メイリオ" pitchFamily="50" charset="-128"/>
              </a:rPr>
              <a:t>促進事業</a:t>
            </a:r>
            <a:endParaRPr lang="en-US" altLang="ja-JP" sz="1157" b="1" dirty="0">
              <a:solidFill>
                <a:prstClr val="black"/>
              </a:solidFill>
              <a:latin typeface="メイリオ"/>
              <a:ea typeface="メイリオ" pitchFamily="50" charset="-128"/>
            </a:endParaRPr>
          </a:p>
          <a:p>
            <a:pPr algn="just" defTabSz="1007943">
              <a:lnSpc>
                <a:spcPts val="1587"/>
              </a:lnSpc>
              <a:buClr>
                <a:srgbClr val="DEDEDE">
                  <a:lumMod val="50000"/>
                </a:srgbClr>
              </a:buClr>
              <a:defRPr/>
            </a:pPr>
            <a:r>
              <a:rPr lang="ja-JP" altLang="en-US" sz="1157" dirty="0">
                <a:solidFill>
                  <a:prstClr val="black"/>
                </a:solidFill>
                <a:latin typeface="メイリオ"/>
                <a:ea typeface="メイリオ" pitchFamily="50" charset="-128"/>
              </a:rPr>
              <a:t>　熱利用の低炭素・脱炭素化に寄与する設備導入に必要な経費及び</a:t>
            </a:r>
            <a:r>
              <a:rPr lang="en-US" altLang="ja-JP" sz="1157" dirty="0">
                <a:solidFill>
                  <a:prstClr val="black"/>
                </a:solidFill>
                <a:latin typeface="メイリオ"/>
                <a:ea typeface="メイリオ" pitchFamily="50" charset="-128"/>
              </a:rPr>
              <a:t>CO2</a:t>
            </a:r>
            <a:r>
              <a:rPr lang="ja-JP" altLang="en-US" sz="1157" dirty="0">
                <a:solidFill>
                  <a:prstClr val="black"/>
                </a:solidFill>
                <a:latin typeface="メイリオ"/>
                <a:ea typeface="メイリオ" pitchFamily="50" charset="-128"/>
              </a:rPr>
              <a:t>削減効果分析に係る経費の一部を支援。　</a:t>
            </a:r>
            <a:endParaRPr lang="en-US" altLang="ja-JP" sz="1157" dirty="0">
              <a:solidFill>
                <a:prstClr val="black"/>
              </a:solidFill>
              <a:latin typeface="メイリオ"/>
              <a:ea typeface="メイリオ" pitchFamily="50" charset="-128"/>
            </a:endParaRPr>
          </a:p>
          <a:p>
            <a:pPr algn="just" defTabSz="1007943">
              <a:lnSpc>
                <a:spcPts val="1587"/>
              </a:lnSpc>
              <a:buClr>
                <a:srgbClr val="DEDEDE">
                  <a:lumMod val="50000"/>
                </a:srgbClr>
              </a:buClr>
              <a:defRPr/>
            </a:pPr>
            <a:r>
              <a:rPr lang="ja-JP" altLang="en-US" sz="1157" b="1" dirty="0">
                <a:solidFill>
                  <a:prstClr val="black"/>
                </a:solidFill>
                <a:latin typeface="メイリオ"/>
                <a:ea typeface="メイリオ" pitchFamily="50" charset="-128"/>
              </a:rPr>
              <a:t>３．温泉供給設備高効率化改修による省</a:t>
            </a:r>
            <a:r>
              <a:rPr lang="en-US" altLang="ja-JP" sz="1157" b="1" dirty="0">
                <a:solidFill>
                  <a:prstClr val="black"/>
                </a:solidFill>
                <a:latin typeface="メイリオ"/>
                <a:ea typeface="メイリオ" pitchFamily="50" charset="-128"/>
              </a:rPr>
              <a:t>CO2</a:t>
            </a:r>
            <a:r>
              <a:rPr lang="ja-JP" altLang="en-US" sz="1157" b="1" dirty="0">
                <a:solidFill>
                  <a:prstClr val="black"/>
                </a:solidFill>
                <a:latin typeface="メイリオ"/>
                <a:ea typeface="メイリオ" pitchFamily="50" charset="-128"/>
              </a:rPr>
              <a:t>促進事業</a:t>
            </a:r>
            <a:endParaRPr lang="en-US" altLang="ja-JP" sz="1157" b="1" dirty="0">
              <a:solidFill>
                <a:prstClr val="black"/>
              </a:solidFill>
              <a:latin typeface="メイリオ"/>
              <a:ea typeface="メイリオ" pitchFamily="50" charset="-128"/>
            </a:endParaRPr>
          </a:p>
          <a:p>
            <a:pPr algn="just" defTabSz="1007943">
              <a:lnSpc>
                <a:spcPts val="1587"/>
              </a:lnSpc>
              <a:buClr>
                <a:srgbClr val="DEDEDE">
                  <a:lumMod val="50000"/>
                </a:srgbClr>
              </a:buClr>
              <a:defRPr/>
            </a:pPr>
            <a:r>
              <a:rPr lang="ja-JP" altLang="en-US" sz="1157" dirty="0">
                <a:solidFill>
                  <a:prstClr val="black"/>
                </a:solidFill>
                <a:latin typeface="メイリオ"/>
                <a:ea typeface="メイリオ"/>
              </a:rPr>
              <a:t>　温泉供給事業者等において老朽化した集中管理型配湯設備の更新にあたり、よりエネルギー効率と</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削減の実現が見込まれる高断熱配管等の導入に必要な経費の一部を支援。</a:t>
            </a:r>
            <a:endParaRPr lang="en-US" altLang="ja-JP" sz="1157" b="1" dirty="0">
              <a:solidFill>
                <a:prstClr val="black"/>
              </a:solidFill>
              <a:latin typeface="メイリオ"/>
              <a:ea typeface="メイリオ"/>
            </a:endParaRPr>
          </a:p>
          <a:p>
            <a:pPr algn="just" defTabSz="1007943" fontAlgn="base">
              <a:lnSpc>
                <a:spcPts val="1587"/>
              </a:lnSpc>
              <a:spcBef>
                <a:spcPct val="0"/>
              </a:spcBef>
              <a:spcAft>
                <a:spcPct val="0"/>
              </a:spcAft>
            </a:pPr>
            <a:r>
              <a:rPr lang="ja-JP" altLang="en-US" sz="1157" b="1" dirty="0">
                <a:solidFill>
                  <a:prstClr val="black"/>
                </a:solidFill>
                <a:latin typeface="メイリオ"/>
                <a:ea typeface="メイリオ"/>
              </a:rPr>
              <a:t>４．</a:t>
            </a:r>
            <a:r>
              <a:rPr lang="en-US" altLang="ja-JP" sz="1157" b="1" dirty="0">
                <a:solidFill>
                  <a:prstClr val="black"/>
                </a:solidFill>
                <a:latin typeface="メイリオ"/>
                <a:ea typeface="メイリオ"/>
              </a:rPr>
              <a:t>PCB</a:t>
            </a:r>
            <a:r>
              <a:rPr lang="ja-JP" altLang="en-US" sz="1157" b="1" dirty="0">
                <a:solidFill>
                  <a:prstClr val="black"/>
                </a:solidFill>
                <a:latin typeface="メイリオ"/>
                <a:ea typeface="メイリオ"/>
              </a:rPr>
              <a:t>使用照明器具の</a:t>
            </a:r>
            <a:r>
              <a:rPr lang="en-US" altLang="ja-JP" sz="1157" b="1" dirty="0">
                <a:solidFill>
                  <a:prstClr val="black"/>
                </a:solidFill>
                <a:latin typeface="メイリオ"/>
                <a:ea typeface="メイリオ"/>
              </a:rPr>
              <a:t>LED</a:t>
            </a:r>
            <a:r>
              <a:rPr lang="ja-JP" altLang="en-US" sz="1157" b="1" dirty="0">
                <a:solidFill>
                  <a:prstClr val="black"/>
                </a:solidFill>
                <a:latin typeface="メイリオ"/>
                <a:ea typeface="メイリオ"/>
              </a:rPr>
              <a:t>化による</a:t>
            </a:r>
            <a:r>
              <a:rPr lang="en-US" altLang="ja-JP" sz="1157" b="1" dirty="0">
                <a:solidFill>
                  <a:prstClr val="black"/>
                </a:solidFill>
                <a:latin typeface="メイリオ"/>
                <a:ea typeface="メイリオ"/>
              </a:rPr>
              <a:t>CO2</a:t>
            </a:r>
            <a:r>
              <a:rPr lang="ja-JP" altLang="en-US" sz="1157" b="1" dirty="0">
                <a:solidFill>
                  <a:prstClr val="black"/>
                </a:solidFill>
                <a:latin typeface="メイリオ"/>
                <a:ea typeface="メイリオ"/>
              </a:rPr>
              <a:t>削減推進事業</a:t>
            </a:r>
            <a:endParaRPr lang="en-US" altLang="ja-JP" sz="1157" b="1" dirty="0">
              <a:solidFill>
                <a:prstClr val="black"/>
              </a:solidFill>
              <a:latin typeface="メイリオ"/>
              <a:ea typeface="メイリオ"/>
            </a:endParaRPr>
          </a:p>
          <a:p>
            <a:pPr algn="just" defTabSz="1007943" fontAlgn="base">
              <a:lnSpc>
                <a:spcPts val="1587"/>
              </a:lnSpc>
              <a:spcBef>
                <a:spcPct val="0"/>
              </a:spcBef>
              <a:spcAft>
                <a:spcPct val="0"/>
              </a:spcAft>
            </a:pPr>
            <a:r>
              <a:rPr lang="ja-JP" altLang="en-US" sz="1157" dirty="0">
                <a:solidFill>
                  <a:prstClr val="black"/>
                </a:solidFill>
                <a:latin typeface="メイリオ"/>
                <a:ea typeface="メイリオ"/>
              </a:rPr>
              <a:t>　使用中の</a:t>
            </a:r>
            <a:r>
              <a:rPr lang="en-US" altLang="ja-JP" sz="1157" dirty="0">
                <a:solidFill>
                  <a:prstClr val="black"/>
                </a:solidFill>
                <a:latin typeface="メイリオ"/>
                <a:ea typeface="メイリオ"/>
              </a:rPr>
              <a:t>PCB</a:t>
            </a:r>
            <a:r>
              <a:rPr lang="ja-JP" altLang="en-US" sz="1157" dirty="0">
                <a:solidFill>
                  <a:prstClr val="black"/>
                </a:solidFill>
                <a:latin typeface="メイリオ"/>
                <a:ea typeface="メイリオ"/>
              </a:rPr>
              <a:t>使用照明器具を</a:t>
            </a:r>
            <a:r>
              <a:rPr lang="en-US" altLang="ja-JP" sz="1157" dirty="0">
                <a:solidFill>
                  <a:prstClr val="black"/>
                </a:solidFill>
                <a:latin typeface="メイリオ"/>
                <a:ea typeface="メイリオ"/>
              </a:rPr>
              <a:t>LED</a:t>
            </a:r>
            <a:r>
              <a:rPr lang="ja-JP" altLang="en-US" sz="1157" dirty="0">
                <a:solidFill>
                  <a:prstClr val="black"/>
                </a:solidFill>
                <a:latin typeface="メイリオ"/>
                <a:ea typeface="メイリオ"/>
              </a:rPr>
              <a:t>一体型器具に交換することにより生じる</a:t>
            </a:r>
            <a:r>
              <a:rPr lang="en-US" altLang="ja-JP" sz="1157" dirty="0">
                <a:solidFill>
                  <a:prstClr val="black"/>
                </a:solidFill>
                <a:latin typeface="メイリオ"/>
                <a:ea typeface="メイリオ"/>
              </a:rPr>
              <a:t>PCB</a:t>
            </a:r>
            <a:r>
              <a:rPr lang="ja-JP" altLang="en-US" sz="1157" dirty="0">
                <a:solidFill>
                  <a:prstClr val="black"/>
                </a:solidFill>
                <a:latin typeface="メイリオ"/>
                <a:ea typeface="メイリオ"/>
              </a:rPr>
              <a:t>廃棄物の早期処理が確実な場合に限り、照明器具の</a:t>
            </a:r>
            <a:r>
              <a:rPr lang="en-US" altLang="ja-JP" sz="1157" dirty="0">
                <a:solidFill>
                  <a:prstClr val="black"/>
                </a:solidFill>
                <a:latin typeface="メイリオ"/>
                <a:ea typeface="メイリオ"/>
              </a:rPr>
              <a:t>PCB</a:t>
            </a:r>
            <a:r>
              <a:rPr lang="ja-JP" altLang="en-US" sz="1157" dirty="0">
                <a:solidFill>
                  <a:prstClr val="black"/>
                </a:solidFill>
                <a:latin typeface="メイリオ"/>
                <a:ea typeface="メイリオ"/>
              </a:rPr>
              <a:t>使用の有無に係る調査費、</a:t>
            </a:r>
            <a:r>
              <a:rPr lang="en-US" altLang="ja-JP" sz="1157" dirty="0">
                <a:solidFill>
                  <a:prstClr val="black"/>
                </a:solidFill>
                <a:latin typeface="メイリオ"/>
                <a:ea typeface="メイリオ"/>
              </a:rPr>
              <a:t>LED</a:t>
            </a:r>
            <a:r>
              <a:rPr lang="ja-JP" altLang="en-US" sz="1157" dirty="0">
                <a:solidFill>
                  <a:prstClr val="black"/>
                </a:solidFill>
                <a:latin typeface="メイリオ"/>
                <a:ea typeface="メイリオ"/>
              </a:rPr>
              <a:t>一体型照明器具の導入及び設置に係る費用の一部を支援。</a:t>
            </a:r>
            <a:endParaRPr lang="en-US" altLang="ja-JP" sz="1157" dirty="0">
              <a:solidFill>
                <a:prstClr val="black"/>
              </a:solidFill>
              <a:latin typeface="メイリオ"/>
              <a:ea typeface="メイリオ"/>
            </a:endParaRPr>
          </a:p>
        </p:txBody>
      </p:sp>
      <p:sp>
        <p:nvSpPr>
          <p:cNvPr id="19" name="テキスト ボックス 18"/>
          <p:cNvSpPr txBox="1"/>
          <p:nvPr/>
        </p:nvSpPr>
        <p:spPr>
          <a:xfrm>
            <a:off x="353700" y="5697011"/>
            <a:ext cx="1374094" cy="29591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just" defTabSz="1007943">
              <a:defRPr/>
            </a:pPr>
            <a:r>
              <a:rPr lang="ja-JP" altLang="en-US" sz="1323" dirty="0">
                <a:solidFill>
                  <a:prstClr val="black"/>
                </a:solidFill>
                <a:latin typeface="Cambria"/>
                <a:ea typeface="メイリオ"/>
              </a:rPr>
              <a:t>期待される効果</a:t>
            </a:r>
          </a:p>
        </p:txBody>
      </p:sp>
      <p:sp>
        <p:nvSpPr>
          <p:cNvPr id="23" name="テキスト ボックス 22"/>
          <p:cNvSpPr txBox="1"/>
          <p:nvPr/>
        </p:nvSpPr>
        <p:spPr>
          <a:xfrm>
            <a:off x="267564" y="6023366"/>
            <a:ext cx="5157718" cy="1528624"/>
          </a:xfrm>
          <a:prstGeom prst="rect">
            <a:avLst/>
          </a:prstGeom>
          <a:noFill/>
        </p:spPr>
        <p:txBody>
          <a:bodyPr wrap="square">
            <a:spAutoFit/>
          </a:bodyPr>
          <a:lstStyle/>
          <a:p>
            <a:pPr marL="199489" indent="-199489" defTabSz="1007943">
              <a:lnSpc>
                <a:spcPts val="1587"/>
              </a:lnSpc>
              <a:buClr>
                <a:srgbClr val="DEDEDE">
                  <a:lumMod val="50000"/>
                </a:srgbClr>
              </a:buClr>
              <a:defRPr/>
            </a:pPr>
            <a:r>
              <a:rPr lang="ja-JP" altLang="en-US" sz="1157" dirty="0">
                <a:solidFill>
                  <a:prstClr val="black"/>
                </a:solidFill>
                <a:latin typeface="メイリオ"/>
                <a:ea typeface="メイリオ"/>
              </a:rPr>
              <a:t>● 設備への部品の交換・追加により、低コストで</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排出量削減効果のある手法の普及による大幅な</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削減効果を期待</a:t>
            </a:r>
            <a:endParaRPr lang="en-US" altLang="ja-JP" sz="1157" dirty="0">
              <a:solidFill>
                <a:prstClr val="black"/>
              </a:solidFill>
              <a:latin typeface="メイリオ"/>
              <a:ea typeface="メイリオ"/>
            </a:endParaRPr>
          </a:p>
          <a:p>
            <a:pPr marL="199489" indent="-199489" defTabSz="1007943">
              <a:lnSpc>
                <a:spcPts val="1587"/>
              </a:lnSpc>
              <a:buClr>
                <a:srgbClr val="DEDEDE">
                  <a:lumMod val="50000"/>
                </a:srgbClr>
              </a:buClr>
              <a:defRPr/>
            </a:pPr>
            <a:r>
              <a:rPr lang="ja-JP" altLang="en-US" sz="1157" dirty="0">
                <a:solidFill>
                  <a:prstClr val="black"/>
                </a:solidFill>
                <a:latin typeface="メイリオ"/>
                <a:ea typeface="メイリオ"/>
              </a:rPr>
              <a:t>●幅広い主体に熱利用分野での低炭素・脱炭素化を促し、</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削減効果に対する分析や対策手法の一般化を図り、社会への定着に期待</a:t>
            </a:r>
            <a:endParaRPr lang="en-US" altLang="ja-JP" sz="1157" dirty="0">
              <a:solidFill>
                <a:prstClr val="black"/>
              </a:solidFill>
              <a:latin typeface="メイリオ"/>
              <a:ea typeface="メイリオ"/>
            </a:endParaRPr>
          </a:p>
          <a:p>
            <a:pPr marL="199489" indent="-199489" defTabSz="1007943">
              <a:lnSpc>
                <a:spcPts val="1587"/>
              </a:lnSpc>
              <a:buClr>
                <a:srgbClr val="DEDEDE">
                  <a:lumMod val="50000"/>
                </a:srgbClr>
              </a:buClr>
              <a:defRPr/>
            </a:pPr>
            <a:r>
              <a:rPr lang="ja-JP" altLang="en-US" sz="1157" dirty="0">
                <a:solidFill>
                  <a:prstClr val="black"/>
                </a:solidFill>
                <a:latin typeface="メイリオ"/>
                <a:ea typeface="メイリオ"/>
              </a:rPr>
              <a:t>●温泉供給設備の更新の際に省エネ効果が高い設備に更新することで温泉街を中心として地域全体での低炭素化を期待</a:t>
            </a:r>
          </a:p>
          <a:p>
            <a:pPr algn="just" defTabSz="1007943" fontAlgn="base">
              <a:lnSpc>
                <a:spcPts val="1587"/>
              </a:lnSpc>
              <a:spcBef>
                <a:spcPct val="0"/>
              </a:spcBef>
              <a:spcAft>
                <a:spcPct val="0"/>
              </a:spcAft>
              <a:defRPr/>
            </a:pPr>
            <a:r>
              <a:rPr lang="ja-JP" altLang="en-US" sz="1157" dirty="0">
                <a:solidFill>
                  <a:prstClr val="black"/>
                </a:solidFill>
                <a:latin typeface="メイリオ"/>
                <a:ea typeface="メイリオ"/>
              </a:rPr>
              <a:t>● </a:t>
            </a:r>
            <a:r>
              <a:rPr lang="en-US" altLang="ja-JP" sz="1157" dirty="0">
                <a:solidFill>
                  <a:prstClr val="black"/>
                </a:solidFill>
                <a:latin typeface="メイリオ"/>
                <a:ea typeface="メイリオ"/>
              </a:rPr>
              <a:t>PCB</a:t>
            </a:r>
            <a:r>
              <a:rPr lang="ja-JP" altLang="en-US" sz="1157" dirty="0">
                <a:solidFill>
                  <a:prstClr val="black"/>
                </a:solidFill>
                <a:latin typeface="メイリオ"/>
                <a:ea typeface="メイリオ"/>
              </a:rPr>
              <a:t>廃棄物の期限内早期処理と</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削減の同時達成</a:t>
            </a:r>
            <a:endParaRPr lang="en-US" altLang="ja-JP" sz="1157" dirty="0">
              <a:solidFill>
                <a:prstClr val="black"/>
              </a:solidFill>
              <a:latin typeface="メイリオ"/>
              <a:ea typeface="メイリオ"/>
            </a:endParaRPr>
          </a:p>
        </p:txBody>
      </p:sp>
      <p:pic>
        <p:nvPicPr>
          <p:cNvPr id="2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73" y="15749"/>
            <a:ext cx="768216" cy="50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3"/>
          <p:cNvSpPr/>
          <p:nvPr/>
        </p:nvSpPr>
        <p:spPr>
          <a:xfrm>
            <a:off x="1139004" y="-1"/>
            <a:ext cx="9226375" cy="65477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defTabSz="1007943" fontAlgn="base">
              <a:spcBef>
                <a:spcPct val="0"/>
              </a:spcBef>
              <a:spcAft>
                <a:spcPct val="0"/>
              </a:spcAft>
              <a:defRPr/>
            </a:pPr>
            <a:r>
              <a:rPr lang="ja-JP" altLang="en-US" sz="1764" b="1" dirty="0">
                <a:solidFill>
                  <a:prstClr val="white"/>
                </a:solidFill>
                <a:latin typeface="メイリオ"/>
                <a:ea typeface="メイリオ"/>
              </a:rPr>
              <a:t>設備の高効率化改修支援事業</a:t>
            </a:r>
            <a:endParaRPr lang="en-US" altLang="ja-JP" sz="1764" b="1" dirty="0">
              <a:solidFill>
                <a:prstClr val="white"/>
              </a:solidFill>
              <a:latin typeface="メイリオ"/>
              <a:ea typeface="メイリオ"/>
            </a:endParaRPr>
          </a:p>
        </p:txBody>
      </p:sp>
      <p:sp>
        <p:nvSpPr>
          <p:cNvPr id="42" name="テキスト ボックス 41"/>
          <p:cNvSpPr txBox="1"/>
          <p:nvPr/>
        </p:nvSpPr>
        <p:spPr>
          <a:xfrm>
            <a:off x="4251272" y="114559"/>
            <a:ext cx="2460640" cy="431528"/>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1007943">
              <a:defRPr/>
            </a:pPr>
            <a:r>
              <a:rPr lang="en-US" altLang="ja-JP" sz="1102" dirty="0">
                <a:solidFill>
                  <a:prstClr val="white"/>
                </a:solidFill>
                <a:latin typeface="メイリオ"/>
                <a:ea typeface="メイリオ"/>
              </a:rPr>
              <a:t>2019</a:t>
            </a:r>
            <a:r>
              <a:rPr lang="ja-JP" altLang="en-US" sz="1102" dirty="0">
                <a:solidFill>
                  <a:prstClr val="white"/>
                </a:solidFill>
                <a:latin typeface="メイリオ"/>
                <a:ea typeface="メイリオ"/>
              </a:rPr>
              <a:t>年度予算（案）</a:t>
            </a:r>
            <a:endParaRPr lang="en-US" altLang="ja-JP" sz="1102" dirty="0">
              <a:solidFill>
                <a:prstClr val="white"/>
              </a:solidFill>
              <a:latin typeface="メイリオ"/>
              <a:ea typeface="メイリオ"/>
            </a:endParaRPr>
          </a:p>
          <a:p>
            <a:pPr defTabSz="1007943">
              <a:defRPr/>
            </a:pPr>
            <a:r>
              <a:rPr lang="en-US" altLang="ja-JP" sz="1102" dirty="0">
                <a:solidFill>
                  <a:prstClr val="white"/>
                </a:solidFill>
                <a:latin typeface="メイリオ"/>
                <a:ea typeface="メイリオ"/>
              </a:rPr>
              <a:t>1,100</a:t>
            </a:r>
            <a:r>
              <a:rPr lang="ja-JP" altLang="en-US" sz="1102" dirty="0">
                <a:solidFill>
                  <a:prstClr val="white"/>
                </a:solidFill>
                <a:latin typeface="メイリオ"/>
                <a:ea typeface="メイリオ"/>
              </a:rPr>
              <a:t>百万円（</a:t>
            </a:r>
            <a:r>
              <a:rPr lang="en-US" altLang="ja-JP" sz="1102" dirty="0">
                <a:solidFill>
                  <a:prstClr val="white"/>
                </a:solidFill>
                <a:latin typeface="メイリオ"/>
                <a:ea typeface="メイリオ"/>
              </a:rPr>
              <a:t>1,200</a:t>
            </a:r>
            <a:r>
              <a:rPr lang="ja-JP" altLang="en-US" sz="1102" dirty="0">
                <a:solidFill>
                  <a:prstClr val="white"/>
                </a:solidFill>
                <a:latin typeface="メイリオ"/>
                <a:ea typeface="メイリオ"/>
              </a:rPr>
              <a:t>百万円）</a:t>
            </a:r>
            <a:endParaRPr lang="en-US" altLang="ja-JP" sz="1102" dirty="0">
              <a:solidFill>
                <a:prstClr val="white"/>
              </a:solidFill>
              <a:latin typeface="メイリオ"/>
              <a:ea typeface="メイリオ"/>
            </a:endParaRPr>
          </a:p>
        </p:txBody>
      </p:sp>
      <p:sp>
        <p:nvSpPr>
          <p:cNvPr id="41" name="正方形/長方形 40"/>
          <p:cNvSpPr/>
          <p:nvPr/>
        </p:nvSpPr>
        <p:spPr>
          <a:xfrm>
            <a:off x="5504657" y="5922975"/>
            <a:ext cx="4762000" cy="2789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defTabSz="1007943">
              <a:defRPr/>
            </a:pPr>
            <a:r>
              <a:rPr lang="ja-JP" altLang="en-US" sz="1213" b="1" dirty="0">
                <a:solidFill>
                  <a:prstClr val="white"/>
                </a:solidFill>
                <a:latin typeface="Cambria"/>
                <a:ea typeface="メイリオ"/>
              </a:rPr>
              <a:t>４</a:t>
            </a:r>
            <a:r>
              <a:rPr lang="en-US" altLang="ja-JP" sz="1213" b="1" dirty="0">
                <a:solidFill>
                  <a:prstClr val="white"/>
                </a:solidFill>
                <a:latin typeface="Cambria"/>
                <a:ea typeface="メイリオ"/>
              </a:rPr>
              <a:t>.</a:t>
            </a:r>
            <a:r>
              <a:rPr lang="en-US" altLang="ja-JP" sz="1213" b="1" dirty="0">
                <a:solidFill>
                  <a:prstClr val="white"/>
                </a:solidFill>
                <a:latin typeface="メイリオ"/>
                <a:ea typeface="メイリオ"/>
              </a:rPr>
              <a:t>PCB</a:t>
            </a:r>
            <a:r>
              <a:rPr lang="ja-JP" altLang="en-US" sz="1213" b="1" dirty="0">
                <a:solidFill>
                  <a:prstClr val="white"/>
                </a:solidFill>
                <a:latin typeface="メイリオ"/>
                <a:ea typeface="メイリオ"/>
              </a:rPr>
              <a:t>使用照明器具の</a:t>
            </a:r>
            <a:r>
              <a:rPr lang="en-US" altLang="ja-JP" sz="1213" b="1" dirty="0">
                <a:solidFill>
                  <a:prstClr val="white"/>
                </a:solidFill>
                <a:latin typeface="メイリオ"/>
                <a:ea typeface="メイリオ"/>
              </a:rPr>
              <a:t>LED</a:t>
            </a:r>
            <a:r>
              <a:rPr lang="ja-JP" altLang="en-US" sz="1213" b="1" dirty="0">
                <a:solidFill>
                  <a:prstClr val="white"/>
                </a:solidFill>
                <a:latin typeface="メイリオ"/>
                <a:ea typeface="メイリオ"/>
              </a:rPr>
              <a:t>化による</a:t>
            </a:r>
            <a:r>
              <a:rPr lang="en-US" altLang="ja-JP" sz="1213" b="1" dirty="0">
                <a:solidFill>
                  <a:prstClr val="white"/>
                </a:solidFill>
                <a:latin typeface="メイリオ"/>
                <a:ea typeface="メイリオ"/>
              </a:rPr>
              <a:t>CO2</a:t>
            </a:r>
            <a:r>
              <a:rPr lang="ja-JP" altLang="en-US" sz="1213" b="1" dirty="0">
                <a:solidFill>
                  <a:prstClr val="white"/>
                </a:solidFill>
                <a:latin typeface="メイリオ"/>
                <a:ea typeface="メイリオ"/>
              </a:rPr>
              <a:t>削減推進事業</a:t>
            </a:r>
          </a:p>
        </p:txBody>
      </p:sp>
      <p:sp>
        <p:nvSpPr>
          <p:cNvPr id="59" name="正方形/長方形 58"/>
          <p:cNvSpPr/>
          <p:nvPr/>
        </p:nvSpPr>
        <p:spPr>
          <a:xfrm>
            <a:off x="5504657" y="1081070"/>
            <a:ext cx="5000656" cy="14731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t"/>
          <a:lstStyle/>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対象事業：エネルギー効率に寄与する部品・部材の交換、追加の改修</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　　  </a:t>
            </a:r>
            <a:r>
              <a:rPr lang="en-US" altLang="ja-JP" sz="1157" dirty="0">
                <a:solidFill>
                  <a:prstClr val="black"/>
                </a:solidFill>
                <a:latin typeface="メイリオ"/>
                <a:ea typeface="メイリオ"/>
              </a:rPr>
              <a:t>      </a:t>
            </a:r>
            <a:r>
              <a:rPr lang="ja-JP" altLang="en-US" sz="1157" dirty="0">
                <a:solidFill>
                  <a:prstClr val="black"/>
                </a:solidFill>
                <a:latin typeface="メイリオ"/>
                <a:ea typeface="メイリオ"/>
              </a:rPr>
              <a:t>を行う事業</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［対象事例］・ボイラー設備：保温材の追加</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　　　　　　・空調設備：インバータ制御装置の追加／熱交換器の交換</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　　　　　　・蓄電池設備：セル電池の交換　　　　　　　等</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対象者：地方公共団体・民間事業者等</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補助率：２／３、１／２、１／３</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事業実施期間：平成</a:t>
            </a:r>
            <a:r>
              <a:rPr lang="en-US" altLang="ja-JP" sz="1157" dirty="0">
                <a:solidFill>
                  <a:prstClr val="black"/>
                </a:solidFill>
                <a:latin typeface="メイリオ"/>
                <a:ea typeface="メイリオ"/>
              </a:rPr>
              <a:t>29</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32</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2020</a:t>
            </a:r>
            <a:r>
              <a:rPr lang="ja-JP" altLang="en-US" sz="1157" dirty="0">
                <a:solidFill>
                  <a:prstClr val="black"/>
                </a:solidFill>
                <a:latin typeface="メイリオ"/>
                <a:ea typeface="メイリオ"/>
              </a:rPr>
              <a:t>年度）</a:t>
            </a:r>
            <a:endParaRPr lang="en-US" altLang="ja-JP" sz="1157" dirty="0">
              <a:solidFill>
                <a:prstClr val="black"/>
              </a:solidFill>
              <a:latin typeface="メイリオ"/>
              <a:ea typeface="メイリオ"/>
            </a:endParaRPr>
          </a:p>
        </p:txBody>
      </p:sp>
      <p:sp>
        <p:nvSpPr>
          <p:cNvPr id="61" name="正方形/長方形 60"/>
          <p:cNvSpPr/>
          <p:nvPr/>
        </p:nvSpPr>
        <p:spPr>
          <a:xfrm>
            <a:off x="5504657" y="703435"/>
            <a:ext cx="4762000" cy="2789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defTabSz="1007943">
              <a:defRPr/>
            </a:pPr>
            <a:r>
              <a:rPr lang="ja-JP" altLang="en-US" sz="1213" b="1" dirty="0">
                <a:solidFill>
                  <a:prstClr val="white"/>
                </a:solidFill>
                <a:latin typeface="Cambria"/>
                <a:ea typeface="メイリオ"/>
              </a:rPr>
              <a:t>１．設備の高効率化改修による</a:t>
            </a:r>
            <a:r>
              <a:rPr lang="ja-JP" altLang="en-US" sz="1213" b="1" dirty="0">
                <a:solidFill>
                  <a:prstClr val="white"/>
                </a:solidFill>
                <a:latin typeface="メイリオ"/>
                <a:ea typeface="メイリオ"/>
              </a:rPr>
              <a:t>省</a:t>
            </a:r>
            <a:r>
              <a:rPr lang="en-US" altLang="ja-JP" sz="1213" b="1" dirty="0">
                <a:solidFill>
                  <a:prstClr val="white"/>
                </a:solidFill>
                <a:latin typeface="メイリオ"/>
                <a:ea typeface="メイリオ"/>
              </a:rPr>
              <a:t>CO2</a:t>
            </a:r>
            <a:r>
              <a:rPr lang="ja-JP" altLang="en-US" sz="1213" b="1" dirty="0">
                <a:solidFill>
                  <a:prstClr val="white"/>
                </a:solidFill>
                <a:latin typeface="メイリオ"/>
                <a:ea typeface="メイリオ"/>
              </a:rPr>
              <a:t>促進</a:t>
            </a:r>
            <a:r>
              <a:rPr lang="ja-JP" altLang="en-US" sz="1213" b="1" dirty="0">
                <a:solidFill>
                  <a:prstClr val="white"/>
                </a:solidFill>
                <a:latin typeface="Cambria"/>
                <a:ea typeface="メイリオ"/>
              </a:rPr>
              <a:t>事業</a:t>
            </a:r>
            <a:endParaRPr lang="en-US" altLang="ja-JP" sz="1213" b="1" dirty="0">
              <a:solidFill>
                <a:prstClr val="white"/>
              </a:solidFill>
              <a:latin typeface="Cambria"/>
              <a:ea typeface="メイリオ"/>
            </a:endParaRPr>
          </a:p>
        </p:txBody>
      </p:sp>
      <p:sp>
        <p:nvSpPr>
          <p:cNvPr id="39" name="正方形/長方形 38"/>
          <p:cNvSpPr/>
          <p:nvPr/>
        </p:nvSpPr>
        <p:spPr>
          <a:xfrm>
            <a:off x="5559305" y="6327688"/>
            <a:ext cx="4946008" cy="10240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t"/>
          <a:lstStyle/>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対象事業：</a:t>
            </a:r>
            <a:r>
              <a:rPr lang="en-US" altLang="ja-JP" sz="1157" dirty="0">
                <a:solidFill>
                  <a:prstClr val="black"/>
                </a:solidFill>
                <a:latin typeface="メイリオ"/>
                <a:ea typeface="メイリオ"/>
              </a:rPr>
              <a:t>PCB</a:t>
            </a:r>
            <a:r>
              <a:rPr lang="ja-JP" altLang="en-US" sz="1157" dirty="0">
                <a:solidFill>
                  <a:prstClr val="black"/>
                </a:solidFill>
                <a:latin typeface="メイリオ"/>
                <a:ea typeface="メイリオ"/>
              </a:rPr>
              <a:t>使用照明器具の有無に係る調査事業</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　　　　　</a:t>
            </a:r>
            <a:r>
              <a:rPr lang="en-US" altLang="ja-JP" sz="1157" dirty="0">
                <a:solidFill>
                  <a:prstClr val="black"/>
                </a:solidFill>
                <a:latin typeface="メイリオ"/>
                <a:ea typeface="メイリオ"/>
              </a:rPr>
              <a:t>PCB</a:t>
            </a:r>
            <a:r>
              <a:rPr lang="ja-JP" altLang="en-US" sz="1157" dirty="0">
                <a:solidFill>
                  <a:prstClr val="black"/>
                </a:solidFill>
                <a:latin typeface="メイリオ"/>
                <a:ea typeface="メイリオ"/>
              </a:rPr>
              <a:t>使用照明器具を高効率な</a:t>
            </a:r>
            <a:r>
              <a:rPr lang="en-US" altLang="ja-JP" sz="1157" dirty="0">
                <a:solidFill>
                  <a:prstClr val="black"/>
                </a:solidFill>
                <a:latin typeface="メイリオ"/>
                <a:ea typeface="メイリオ"/>
              </a:rPr>
              <a:t>LED</a:t>
            </a:r>
            <a:r>
              <a:rPr lang="ja-JP" altLang="en-US" sz="1157" dirty="0">
                <a:solidFill>
                  <a:prstClr val="black"/>
                </a:solidFill>
                <a:latin typeface="メイリオ"/>
                <a:ea typeface="メイリオ"/>
              </a:rPr>
              <a:t>一体型照明器具に交換事業</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対象者：民間事業者</a:t>
            </a:r>
            <a:endParaRPr lang="en-US" altLang="ja-JP" sz="1157" dirty="0">
              <a:solidFill>
                <a:srgbClr val="FF0000"/>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補助率：調査事業（１／１０）</a:t>
            </a:r>
            <a:r>
              <a:rPr lang="en-US" altLang="ja-JP" sz="1157" dirty="0">
                <a:solidFill>
                  <a:prstClr val="black"/>
                </a:solidFill>
                <a:latin typeface="メイリオ"/>
                <a:ea typeface="メイリオ"/>
              </a:rPr>
              <a:t>LED</a:t>
            </a:r>
            <a:r>
              <a:rPr lang="ja-JP" altLang="en-US" sz="1157" dirty="0">
                <a:solidFill>
                  <a:prstClr val="black"/>
                </a:solidFill>
                <a:latin typeface="メイリオ"/>
                <a:ea typeface="メイリオ"/>
              </a:rPr>
              <a:t>導入に係る事業（１／２）</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事業実施期間：平成</a:t>
            </a:r>
            <a:r>
              <a:rPr lang="en-US" altLang="ja-JP" sz="1157" dirty="0">
                <a:solidFill>
                  <a:prstClr val="black"/>
                </a:solidFill>
                <a:latin typeface="メイリオ"/>
                <a:ea typeface="メイリオ"/>
              </a:rPr>
              <a:t>29</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31</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2019</a:t>
            </a:r>
            <a:r>
              <a:rPr lang="ja-JP" altLang="en-US" sz="1157" dirty="0">
                <a:solidFill>
                  <a:prstClr val="black"/>
                </a:solidFill>
                <a:latin typeface="メイリオ"/>
                <a:ea typeface="メイリオ"/>
              </a:rPr>
              <a:t>年度）</a:t>
            </a:r>
            <a:endParaRPr lang="en-US" altLang="ja-JP" sz="1157" dirty="0">
              <a:solidFill>
                <a:prstClr val="black"/>
              </a:solidFill>
              <a:latin typeface="メイリオ"/>
              <a:ea typeface="メイリオ"/>
            </a:endParaRPr>
          </a:p>
        </p:txBody>
      </p:sp>
      <p:sp>
        <p:nvSpPr>
          <p:cNvPr id="44" name="正方形/長方形 43"/>
          <p:cNvSpPr/>
          <p:nvPr/>
        </p:nvSpPr>
        <p:spPr>
          <a:xfrm>
            <a:off x="5504657" y="4097339"/>
            <a:ext cx="4762529" cy="2789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defTabSz="1007943">
              <a:defRPr/>
            </a:pPr>
            <a:r>
              <a:rPr lang="ja-JP" altLang="en-US" sz="1213" b="1" dirty="0">
                <a:solidFill>
                  <a:prstClr val="white"/>
                </a:solidFill>
                <a:latin typeface="Cambria"/>
                <a:ea typeface="メイリオ"/>
              </a:rPr>
              <a:t>３</a:t>
            </a:r>
            <a:r>
              <a:rPr lang="en-US" altLang="ja-JP" sz="1213" b="1" dirty="0">
                <a:solidFill>
                  <a:prstClr val="white"/>
                </a:solidFill>
                <a:latin typeface="Cambria"/>
                <a:ea typeface="メイリオ"/>
              </a:rPr>
              <a:t>.</a:t>
            </a:r>
            <a:r>
              <a:rPr lang="ja-JP" altLang="en-US" sz="1213" b="1" dirty="0">
                <a:solidFill>
                  <a:prstClr val="white"/>
                </a:solidFill>
                <a:latin typeface="Cambria"/>
                <a:ea typeface="メイリオ"/>
              </a:rPr>
              <a:t>温泉供給設備高効率化改修による省</a:t>
            </a:r>
            <a:r>
              <a:rPr lang="en-US" altLang="ja-JP" sz="1213" b="1" dirty="0">
                <a:solidFill>
                  <a:prstClr val="white"/>
                </a:solidFill>
                <a:latin typeface="Cambria"/>
                <a:ea typeface="メイリオ"/>
              </a:rPr>
              <a:t>CO2</a:t>
            </a:r>
            <a:r>
              <a:rPr lang="ja-JP" altLang="en-US" sz="1213" b="1" dirty="0">
                <a:solidFill>
                  <a:prstClr val="white"/>
                </a:solidFill>
                <a:latin typeface="Cambria"/>
                <a:ea typeface="メイリオ"/>
              </a:rPr>
              <a:t>促進事業［新規］</a:t>
            </a:r>
            <a:endParaRPr lang="ja-JP" altLang="en-US" sz="1213" b="1" dirty="0">
              <a:solidFill>
                <a:prstClr val="white"/>
              </a:solidFill>
              <a:latin typeface="メイリオ"/>
              <a:ea typeface="メイリオ"/>
            </a:endParaRPr>
          </a:p>
        </p:txBody>
      </p:sp>
      <p:sp>
        <p:nvSpPr>
          <p:cNvPr id="48" name="テキスト ボックス 47"/>
          <p:cNvSpPr txBox="1"/>
          <p:nvPr/>
        </p:nvSpPr>
        <p:spPr>
          <a:xfrm>
            <a:off x="353986" y="696356"/>
            <a:ext cx="1034257" cy="29591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defTabSz="1007943">
              <a:defRPr/>
            </a:pPr>
            <a:r>
              <a:rPr lang="ja-JP" altLang="en-US" sz="1323" dirty="0">
                <a:solidFill>
                  <a:prstClr val="black"/>
                </a:solidFill>
                <a:latin typeface="Cambria"/>
                <a:ea typeface="メイリオ"/>
              </a:rPr>
              <a:t>背景・目的</a:t>
            </a:r>
          </a:p>
        </p:txBody>
      </p:sp>
      <p:sp>
        <p:nvSpPr>
          <p:cNvPr id="18" name="正方形/長方形 17"/>
          <p:cNvSpPr/>
          <p:nvPr/>
        </p:nvSpPr>
        <p:spPr>
          <a:xfrm>
            <a:off x="5559305" y="4494216"/>
            <a:ext cx="4787257" cy="13598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t"/>
          <a:lstStyle/>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対象事業：温泉供給設備においてエネルギー効率に寄与する部材、</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　　　　　装置への改修を行う事業及びその計画策定事業</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［対象事例］・温泉配管、貯湯槽、ポンプ、タンク、動力制御盤等の</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　　　　　　　設置等の更新及びその計画策定</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対象者：温泉供給事業者、民間事業者、地方公共団体</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補助率：改修事業（１／２），計画策定事業（定額）</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事業実施期間：</a:t>
            </a:r>
            <a:r>
              <a:rPr lang="en-US" altLang="ja-JP" sz="1157" dirty="0">
                <a:solidFill>
                  <a:prstClr val="black"/>
                </a:solidFill>
                <a:latin typeface="メイリオ"/>
                <a:ea typeface="メイリオ"/>
              </a:rPr>
              <a:t>31</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2019</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35</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2023</a:t>
            </a:r>
            <a:r>
              <a:rPr lang="ja-JP" altLang="en-US" sz="1157" dirty="0">
                <a:solidFill>
                  <a:prstClr val="black"/>
                </a:solidFill>
                <a:latin typeface="メイリオ"/>
                <a:ea typeface="メイリオ"/>
              </a:rPr>
              <a:t>年度）</a:t>
            </a:r>
            <a:endParaRPr lang="en-US" altLang="ja-JP" sz="1157" dirty="0">
              <a:solidFill>
                <a:prstClr val="black"/>
              </a:solidFill>
              <a:latin typeface="メイリオ"/>
              <a:ea typeface="メイリオ"/>
            </a:endParaRPr>
          </a:p>
        </p:txBody>
      </p:sp>
      <p:sp>
        <p:nvSpPr>
          <p:cNvPr id="22" name="テキスト ボックス 21"/>
          <p:cNvSpPr txBox="1"/>
          <p:nvPr/>
        </p:nvSpPr>
        <p:spPr>
          <a:xfrm>
            <a:off x="6774665" y="18643"/>
            <a:ext cx="3571897" cy="601127"/>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1007943">
              <a:defRPr/>
            </a:pPr>
            <a:r>
              <a:rPr lang="ja-JP" altLang="en-US" sz="1102" dirty="0">
                <a:solidFill>
                  <a:prstClr val="white"/>
                </a:solidFill>
                <a:latin typeface="メイリオ"/>
                <a:ea typeface="メイリオ"/>
              </a:rPr>
              <a:t>地球環境局地球温暖化対策課地球温暖化対策事業室</a:t>
            </a:r>
            <a:endParaRPr lang="en-US" altLang="ja-JP" sz="1102" dirty="0">
              <a:solidFill>
                <a:prstClr val="white"/>
              </a:solidFill>
              <a:latin typeface="メイリオ"/>
              <a:ea typeface="メイリオ"/>
            </a:endParaRPr>
          </a:p>
          <a:p>
            <a:pPr defTabSz="1007943">
              <a:defRPr/>
            </a:pPr>
            <a:r>
              <a:rPr lang="ja-JP" altLang="en-US" sz="1102" dirty="0">
                <a:solidFill>
                  <a:prstClr val="white"/>
                </a:solidFill>
                <a:latin typeface="メイリオ"/>
                <a:ea typeface="メイリオ"/>
              </a:rPr>
              <a:t>自然環境局自然環境整備課温泉地保護利用推進室</a:t>
            </a:r>
            <a:endParaRPr lang="en-US" altLang="ja-JP" sz="1102" dirty="0">
              <a:solidFill>
                <a:prstClr val="white"/>
              </a:solidFill>
              <a:latin typeface="メイリオ"/>
              <a:ea typeface="メイリオ"/>
            </a:endParaRPr>
          </a:p>
          <a:p>
            <a:pPr defTabSz="1007943">
              <a:defRPr/>
            </a:pPr>
            <a:r>
              <a:rPr lang="ja-JP" altLang="en-US" sz="1102" dirty="0">
                <a:solidFill>
                  <a:prstClr val="white"/>
                </a:solidFill>
                <a:latin typeface="メイリオ"/>
                <a:ea typeface="メイリオ"/>
              </a:rPr>
              <a:t>環境再生・資源循環局廃棄物規制課</a:t>
            </a:r>
            <a:endParaRPr lang="en-US" altLang="ja-JP" sz="1102" dirty="0">
              <a:solidFill>
                <a:prstClr val="white"/>
              </a:solidFill>
              <a:latin typeface="メイリオ"/>
              <a:ea typeface="メイリオ"/>
            </a:endParaRPr>
          </a:p>
        </p:txBody>
      </p:sp>
      <p:sp>
        <p:nvSpPr>
          <p:cNvPr id="24" name="テキスト ボックス 23"/>
          <p:cNvSpPr txBox="1"/>
          <p:nvPr/>
        </p:nvSpPr>
        <p:spPr>
          <a:xfrm>
            <a:off x="306123" y="1012950"/>
            <a:ext cx="5175469" cy="990015"/>
          </a:xfrm>
          <a:prstGeom prst="rect">
            <a:avLst/>
          </a:prstGeom>
          <a:noFill/>
        </p:spPr>
        <p:txBody>
          <a:bodyPr wrap="square">
            <a:spAutoFit/>
          </a:bodyPr>
          <a:lstStyle/>
          <a:p>
            <a:pPr marL="188989" indent="-188989" algn="just" defTabSz="1007943">
              <a:lnSpc>
                <a:spcPts val="1433"/>
              </a:lnSpc>
              <a:buFont typeface="Wingdings" panose="05000000000000000000" pitchFamily="2" charset="2"/>
              <a:buChar char="l"/>
              <a:defRPr/>
            </a:pPr>
            <a:r>
              <a:rPr lang="en-US" altLang="ja-JP" sz="1213" dirty="0">
                <a:solidFill>
                  <a:prstClr val="black"/>
                </a:solidFill>
                <a:latin typeface="メイリオ"/>
                <a:ea typeface="メイリオ"/>
              </a:rPr>
              <a:t>2030</a:t>
            </a:r>
            <a:r>
              <a:rPr lang="ja-JP" altLang="en-US" sz="1213" dirty="0">
                <a:solidFill>
                  <a:prstClr val="black"/>
                </a:solidFill>
                <a:latin typeface="メイリオ"/>
                <a:ea typeface="メイリオ"/>
              </a:rPr>
              <a:t>年度において、温室効果ガスを</a:t>
            </a:r>
            <a:r>
              <a:rPr lang="en-US" altLang="ja-JP" sz="1213" dirty="0">
                <a:solidFill>
                  <a:prstClr val="black"/>
                </a:solidFill>
                <a:latin typeface="メイリオ"/>
                <a:ea typeface="メイリオ"/>
              </a:rPr>
              <a:t>2013</a:t>
            </a:r>
            <a:r>
              <a:rPr lang="ja-JP" altLang="en-US" sz="1213" dirty="0">
                <a:solidFill>
                  <a:prstClr val="black"/>
                </a:solidFill>
                <a:latin typeface="メイリオ"/>
                <a:ea typeface="メイリオ"/>
              </a:rPr>
              <a:t>年度比</a:t>
            </a:r>
            <a:r>
              <a:rPr lang="en-US" altLang="ja-JP" sz="1213" dirty="0">
                <a:solidFill>
                  <a:prstClr val="black"/>
                </a:solidFill>
                <a:latin typeface="メイリオ"/>
                <a:ea typeface="メイリオ"/>
              </a:rPr>
              <a:t>26.0%</a:t>
            </a:r>
            <a:r>
              <a:rPr lang="ja-JP" altLang="en-US" sz="1213" dirty="0">
                <a:solidFill>
                  <a:prstClr val="black"/>
                </a:solidFill>
                <a:latin typeface="メイリオ"/>
                <a:ea typeface="メイリオ"/>
              </a:rPr>
              <a:t>減との中期目標に向けて、分野を問わず</a:t>
            </a:r>
            <a:r>
              <a:rPr lang="en-US" altLang="ja-JP" sz="1213" dirty="0">
                <a:solidFill>
                  <a:prstClr val="black"/>
                </a:solidFill>
                <a:latin typeface="メイリオ"/>
                <a:ea typeface="メイリオ"/>
              </a:rPr>
              <a:t>CO2</a:t>
            </a:r>
            <a:r>
              <a:rPr lang="ja-JP" altLang="en-US" sz="1213" dirty="0">
                <a:solidFill>
                  <a:prstClr val="black"/>
                </a:solidFill>
                <a:latin typeface="メイリオ"/>
                <a:ea typeface="メイリオ"/>
              </a:rPr>
              <a:t>排出量削減を着実に実行する必要がある。</a:t>
            </a:r>
            <a:endParaRPr lang="en-US" altLang="ja-JP" sz="1213" dirty="0">
              <a:solidFill>
                <a:prstClr val="black"/>
              </a:solidFill>
              <a:latin typeface="メイリオ"/>
              <a:ea typeface="メイリオ"/>
            </a:endParaRPr>
          </a:p>
          <a:p>
            <a:pPr marL="188989" indent="-188989" algn="just" defTabSz="1007943">
              <a:lnSpc>
                <a:spcPts val="1433"/>
              </a:lnSpc>
              <a:buFont typeface="Wingdings" panose="05000000000000000000" pitchFamily="2" charset="2"/>
              <a:buChar char="l"/>
              <a:defRPr/>
            </a:pPr>
            <a:r>
              <a:rPr lang="ja-JP" altLang="en-US" sz="1213" dirty="0">
                <a:solidFill>
                  <a:prstClr val="black"/>
                </a:solidFill>
                <a:latin typeface="メイリオ"/>
                <a:ea typeface="メイリオ"/>
              </a:rPr>
              <a:t>削減目標達成には、熱利用をはじめとする脱炭素型社会の実現や民生部門おける省エネ手法等を一般化し、普及を図ることが必要である。</a:t>
            </a:r>
            <a:endParaRPr lang="en-US" altLang="ja-JP" sz="1102" dirty="0">
              <a:solidFill>
                <a:prstClr val="black"/>
              </a:solidFill>
              <a:latin typeface="メイリオ"/>
              <a:ea typeface="メイリオ"/>
            </a:endParaRPr>
          </a:p>
        </p:txBody>
      </p:sp>
      <p:sp>
        <p:nvSpPr>
          <p:cNvPr id="27" name="正方形/長方形 26"/>
          <p:cNvSpPr/>
          <p:nvPr/>
        </p:nvSpPr>
        <p:spPr>
          <a:xfrm>
            <a:off x="5504657" y="2986082"/>
            <a:ext cx="5000656" cy="952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t"/>
          <a:lstStyle/>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対象事業：熱利用の低炭素・脱炭素化に寄与する設備導入事業</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　　　　　及び</a:t>
            </a:r>
            <a:r>
              <a:rPr lang="en-US" altLang="ja-JP" sz="1157" dirty="0">
                <a:solidFill>
                  <a:prstClr val="black"/>
                </a:solidFill>
                <a:latin typeface="メイリオ"/>
                <a:ea typeface="メイリオ"/>
              </a:rPr>
              <a:t>CO2</a:t>
            </a:r>
            <a:r>
              <a:rPr lang="ja-JP" altLang="en-US" sz="1157" dirty="0">
                <a:solidFill>
                  <a:prstClr val="black"/>
                </a:solidFill>
                <a:latin typeface="メイリオ"/>
                <a:ea typeface="メイリオ"/>
              </a:rPr>
              <a:t>削減効果分析を行う事業</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対象者：民間事業者等</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補助率：設備導入事業（２／３、１／２）、削減効果分析事業（定額）</a:t>
            </a:r>
            <a:endParaRPr lang="en-US" altLang="ja-JP" sz="1157" dirty="0">
              <a:solidFill>
                <a:prstClr val="black"/>
              </a:solidFill>
              <a:latin typeface="メイリオ"/>
              <a:ea typeface="メイリオ"/>
            </a:endParaRPr>
          </a:p>
          <a:p>
            <a:pPr defTabSz="1007943" fontAlgn="base">
              <a:spcBef>
                <a:spcPct val="0"/>
              </a:spcBef>
              <a:spcAft>
                <a:spcPct val="0"/>
              </a:spcAft>
              <a:buClr>
                <a:srgbClr val="DEDEDE">
                  <a:lumMod val="50000"/>
                </a:srgbClr>
              </a:buClr>
              <a:defRPr/>
            </a:pPr>
            <a:r>
              <a:rPr lang="ja-JP" altLang="en-US" sz="1157" dirty="0">
                <a:solidFill>
                  <a:prstClr val="black"/>
                </a:solidFill>
                <a:latin typeface="メイリオ"/>
                <a:ea typeface="メイリオ"/>
              </a:rPr>
              <a:t>事業実施期間：</a:t>
            </a:r>
            <a:r>
              <a:rPr lang="en-US" altLang="ja-JP" sz="1157" dirty="0">
                <a:solidFill>
                  <a:prstClr val="black"/>
                </a:solidFill>
                <a:latin typeface="メイリオ"/>
                <a:ea typeface="メイリオ"/>
              </a:rPr>
              <a:t>31</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2019</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35</a:t>
            </a:r>
            <a:r>
              <a:rPr lang="ja-JP" altLang="en-US" sz="1157" dirty="0">
                <a:solidFill>
                  <a:prstClr val="black"/>
                </a:solidFill>
                <a:latin typeface="メイリオ"/>
                <a:ea typeface="メイリオ"/>
              </a:rPr>
              <a:t>年度（</a:t>
            </a:r>
            <a:r>
              <a:rPr lang="en-US" altLang="ja-JP" sz="1157" dirty="0">
                <a:solidFill>
                  <a:prstClr val="black"/>
                </a:solidFill>
                <a:latin typeface="メイリオ"/>
                <a:ea typeface="メイリオ"/>
              </a:rPr>
              <a:t>2023</a:t>
            </a:r>
            <a:r>
              <a:rPr lang="ja-JP" altLang="en-US" sz="1157" dirty="0">
                <a:solidFill>
                  <a:prstClr val="black"/>
                </a:solidFill>
                <a:latin typeface="メイリオ"/>
                <a:ea typeface="メイリオ"/>
              </a:rPr>
              <a:t>年度）</a:t>
            </a:r>
            <a:endParaRPr lang="en-US" altLang="ja-JP" sz="1157" dirty="0">
              <a:solidFill>
                <a:prstClr val="black"/>
              </a:solidFill>
              <a:latin typeface="メイリオ"/>
              <a:ea typeface="メイリオ"/>
            </a:endParaRPr>
          </a:p>
        </p:txBody>
      </p:sp>
      <p:sp>
        <p:nvSpPr>
          <p:cNvPr id="28" name="正方形/長方形 27"/>
          <p:cNvSpPr/>
          <p:nvPr/>
        </p:nvSpPr>
        <p:spPr>
          <a:xfrm>
            <a:off x="5504657" y="2602025"/>
            <a:ext cx="4762000" cy="278987"/>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defTabSz="1007943">
              <a:defRPr/>
            </a:pPr>
            <a:r>
              <a:rPr lang="en-US" altLang="ja-JP" sz="1213" b="1" dirty="0">
                <a:solidFill>
                  <a:prstClr val="white"/>
                </a:solidFill>
                <a:latin typeface="メイリオ"/>
                <a:ea typeface="メイリオ"/>
              </a:rPr>
              <a:t>2.</a:t>
            </a:r>
            <a:r>
              <a:rPr lang="ja-JP" altLang="en-US" sz="1213" b="1" dirty="0">
                <a:solidFill>
                  <a:prstClr val="white"/>
                </a:solidFill>
                <a:latin typeface="メイリオ"/>
                <a:ea typeface="メイリオ"/>
              </a:rPr>
              <a:t>熱利用設備の低炭素・脱炭素化による省</a:t>
            </a:r>
            <a:r>
              <a:rPr lang="en-US" altLang="ja-JP" sz="1213" b="1" dirty="0">
                <a:solidFill>
                  <a:prstClr val="white"/>
                </a:solidFill>
                <a:latin typeface="メイリオ"/>
                <a:ea typeface="メイリオ"/>
              </a:rPr>
              <a:t>CO2</a:t>
            </a:r>
            <a:r>
              <a:rPr lang="ja-JP" altLang="en-US" sz="1213" b="1" dirty="0">
                <a:solidFill>
                  <a:prstClr val="white"/>
                </a:solidFill>
                <a:latin typeface="メイリオ"/>
                <a:ea typeface="メイリオ"/>
              </a:rPr>
              <a:t>促進事業［新規］</a:t>
            </a:r>
          </a:p>
        </p:txBody>
      </p:sp>
    </p:spTree>
    <p:extLst>
      <p:ext uri="{BB962C8B-B14F-4D97-AF65-F5344CB8AC3E}">
        <p14:creationId xmlns:p14="http://schemas.microsoft.com/office/powerpoint/2010/main" val="23149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ea typeface="+mn-ea"/>
              </a:rPr>
              <a:t>PCB</a:t>
            </a:r>
            <a:r>
              <a:rPr lang="ja-JP" altLang="en-US" dirty="0">
                <a:latin typeface="+mn-ea"/>
                <a:ea typeface="+mn-ea"/>
              </a:rPr>
              <a:t>とは</a:t>
            </a:r>
            <a:endParaRPr kumimoji="1" lang="ja-JP" altLang="en-US" dirty="0">
              <a:latin typeface="+mn-ea"/>
              <a:ea typeface="+mn-ea"/>
            </a:endParaRPr>
          </a:p>
        </p:txBody>
      </p:sp>
      <p:sp>
        <p:nvSpPr>
          <p:cNvPr id="3" name="テキスト プレースホルダー 3"/>
          <p:cNvSpPr>
            <a:spLocks noGrp="1"/>
          </p:cNvSpPr>
          <p:nvPr>
            <p:ph type="body" sz="quarter" idx="10"/>
          </p:nvPr>
        </p:nvSpPr>
        <p:spPr>
          <a:xfrm>
            <a:off x="3241" y="904130"/>
            <a:ext cx="10685336" cy="2673261"/>
          </a:xfrm>
        </p:spPr>
        <p:txBody>
          <a:bodyPr/>
          <a:lstStyle/>
          <a:p>
            <a:r>
              <a:rPr lang="en-US" altLang="ja-JP" dirty="0"/>
              <a:t>PCB</a:t>
            </a:r>
            <a:r>
              <a:rPr lang="ja-JP" altLang="en-US" dirty="0"/>
              <a:t>とは</a:t>
            </a:r>
            <a:r>
              <a:rPr lang="en-US" altLang="ja-JP" dirty="0"/>
              <a:t>Poly Chlorinated Biphenyl</a:t>
            </a:r>
            <a:r>
              <a:rPr lang="ja-JP" altLang="en-US" dirty="0"/>
              <a:t>（ポリ塩化ビフェニル）の略称で、人工的に作られた、 主に油状の化学物質。</a:t>
            </a:r>
            <a:endParaRPr lang="en-US" altLang="ja-JP" dirty="0"/>
          </a:p>
          <a:p>
            <a:r>
              <a:rPr lang="ja-JP" altLang="en-US" dirty="0"/>
              <a:t>化学的安定性などの特徴からから、電気機器の絶縁油、熱交換器の熱媒体、ノンカーボン紙など様々な用途で利用されていたが、脂肪に解けやすく、慢性的な摂取により体内に蓄積し、様々な症状が引き起こすことが報告された後、現在では製造・輸入ともに禁止されている。</a:t>
            </a:r>
            <a:endParaRPr kumimoji="1" lang="ja-JP" altLang="en-US" dirty="0"/>
          </a:p>
        </p:txBody>
      </p:sp>
      <p:pic>
        <p:nvPicPr>
          <p:cNvPr id="8" name="図 7"/>
          <p:cNvPicPr>
            <a:picLocks noChangeAspect="1"/>
          </p:cNvPicPr>
          <p:nvPr/>
        </p:nvPicPr>
        <p:blipFill>
          <a:blip r:embed="rId3"/>
          <a:stretch>
            <a:fillRect/>
          </a:stretch>
        </p:blipFill>
        <p:spPr>
          <a:xfrm>
            <a:off x="1846081" y="3797069"/>
            <a:ext cx="3120687" cy="3545974"/>
          </a:xfrm>
          <a:prstGeom prst="rect">
            <a:avLst/>
          </a:prstGeom>
        </p:spPr>
      </p:pic>
      <p:pic>
        <p:nvPicPr>
          <p:cNvPr id="15" name="図 14"/>
          <p:cNvPicPr>
            <a:picLocks noChangeAspect="1"/>
          </p:cNvPicPr>
          <p:nvPr/>
        </p:nvPicPr>
        <p:blipFill>
          <a:blip r:embed="rId4"/>
          <a:stretch>
            <a:fillRect/>
          </a:stretch>
        </p:blipFill>
        <p:spPr>
          <a:xfrm>
            <a:off x="5541424" y="3817594"/>
            <a:ext cx="3063216" cy="3436778"/>
          </a:xfrm>
          <a:prstGeom prst="rect">
            <a:avLst/>
          </a:prstGeom>
        </p:spPr>
      </p:pic>
    </p:spTree>
    <p:extLst>
      <p:ext uri="{BB962C8B-B14F-4D97-AF65-F5344CB8AC3E}">
        <p14:creationId xmlns:p14="http://schemas.microsoft.com/office/powerpoint/2010/main" val="417745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補助要件</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lang="ja-JP" altLang="en-US" sz="1800" dirty="0">
              <a:solidFill>
                <a:srgbClr val="FF0000"/>
              </a:solidFill>
              <a:latin typeface="+mn-ea"/>
              <a:ea typeface="+mn-ea"/>
            </a:endParaRPr>
          </a:p>
        </p:txBody>
      </p:sp>
      <p:sp>
        <p:nvSpPr>
          <p:cNvPr id="3" name="正方形/長方形 2"/>
          <p:cNvSpPr/>
          <p:nvPr/>
        </p:nvSpPr>
        <p:spPr>
          <a:xfrm>
            <a:off x="274320" y="1215184"/>
            <a:ext cx="10119360" cy="5816977"/>
          </a:xfrm>
          <a:prstGeom prst="rect">
            <a:avLst/>
          </a:prstGeom>
        </p:spPr>
        <p:txBody>
          <a:bodyPr wrap="square">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対象事業の要件</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使用照明器具の有無に係る調査事業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調査する建物の建築・改修が昭和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月以前に行われていること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本事業で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使用照明器具が発見された場合は、②で定める事業により</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照明に交換を行うこと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本事業で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使用照明器具が発見された場合、発見された</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使用照明器具の早期処理を確実に実施すること</a:t>
            </a: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使用照明器具を</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照明に交換を行う事業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照明器具の安定器に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が含</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有されていること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化により生じる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廃棄物の早期処理が確実であること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交換する照明器具が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一体型器具であること</a:t>
            </a: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使用照明器具の有無に係る調査及び</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使用照明器具を</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照明に交換を行う事業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使用照明器具が使用されている可能性のある昭和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月以前に建築・改修された建物の調査及び調査により発見された</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使用照明器具の交換を一体的に行うこと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化により生じる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廃棄物の早期処理が確実であること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交換する照明器具が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一体型器具であること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補助金の交付申請者</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民間企業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一般社団法人・一般財団法人及び公益社団法人・公益財団法人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法律により直接設立された法人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その他環境大臣の承認を経て協会が認める者</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補助金の交付額</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使用照明器具の有無に係る調査事業：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（上限</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使用照明器具を</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照明に交換を行う事業：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使用照明器具の有無に係る調査及び</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使用照明器具を</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照明に交換を行う事業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使用照明器具の有無に係る調査：</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（上限</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85976" marR="0" lvl="1" indent="-323252" algn="l" defTabSz="9817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PCB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使用照明器具の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照明への交換：</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p>
        </p:txBody>
      </p:sp>
    </p:spTree>
    <p:extLst>
      <p:ext uri="{BB962C8B-B14F-4D97-AF65-F5344CB8AC3E}">
        <p14:creationId xmlns:p14="http://schemas.microsoft.com/office/powerpoint/2010/main" val="84418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効果・イメージ</a:t>
            </a:r>
            <a:endParaRPr lang="ja-JP" altLang="en-US" sz="3017" dirty="0">
              <a:latin typeface="+mn-ea"/>
              <a:ea typeface="+mn-ea"/>
            </a:endParaRPr>
          </a:p>
        </p:txBody>
      </p:sp>
      <p:sp>
        <p:nvSpPr>
          <p:cNvPr id="26" name="テキスト プレースホルダー 3"/>
          <p:cNvSpPr>
            <a:spLocks noGrp="1"/>
          </p:cNvSpPr>
          <p:nvPr>
            <p:ph type="body" sz="quarter" idx="10"/>
          </p:nvPr>
        </p:nvSpPr>
        <p:spPr>
          <a:xfrm>
            <a:off x="3241" y="904130"/>
            <a:ext cx="10685336" cy="1078095"/>
          </a:xfrm>
        </p:spPr>
        <p:txBody>
          <a:bodyPr/>
          <a:lstStyle/>
          <a:p>
            <a:r>
              <a:rPr lang="ja-JP" altLang="en-US" dirty="0"/>
              <a:t>本事業の</a:t>
            </a:r>
            <a:r>
              <a:rPr kumimoji="1" lang="ja-JP" altLang="en-US" dirty="0"/>
              <a:t>活用により</a:t>
            </a:r>
            <a:r>
              <a:rPr lang="ja-JP" altLang="en-US" dirty="0"/>
              <a:t>自己負担なく</a:t>
            </a:r>
            <a:r>
              <a:rPr lang="en-US" altLang="ja-JP" dirty="0"/>
              <a:t>LED</a:t>
            </a:r>
            <a:r>
              <a:rPr lang="ja-JP" altLang="en-US" dirty="0"/>
              <a:t>照明への交換、省エネによる光熱費削減が期待できる。</a:t>
            </a:r>
            <a:endParaRPr kumimoji="1" lang="en-US" altLang="ja-JP" dirty="0"/>
          </a:p>
        </p:txBody>
      </p:sp>
      <p:pic>
        <p:nvPicPr>
          <p:cNvPr id="4" name="Picture 74">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685" y="3537012"/>
            <a:ext cx="2445178" cy="102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5">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948" y="5687243"/>
            <a:ext cx="2506655" cy="102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a:extLst/>
          </p:cNvPr>
          <p:cNvGrpSpPr/>
          <p:nvPr/>
        </p:nvGrpSpPr>
        <p:grpSpPr>
          <a:xfrm rot="5400000">
            <a:off x="2218833" y="4672264"/>
            <a:ext cx="760887" cy="474077"/>
            <a:chOff x="3825690" y="2737350"/>
            <a:chExt cx="1709781" cy="1065291"/>
          </a:xfrm>
        </p:grpSpPr>
        <p:sp>
          <p:nvSpPr>
            <p:cNvPr id="7" name="正方形/長方形 6">
              <a:extLst/>
            </p:cNvPr>
            <p:cNvSpPr/>
            <p:nvPr/>
          </p:nvSpPr>
          <p:spPr>
            <a:xfrm>
              <a:off x="3825690" y="2951733"/>
              <a:ext cx="1337131" cy="636524"/>
            </a:xfrm>
            <a:prstGeom prst="rect">
              <a:avLst/>
            </a:prstGeom>
            <a:gradFill>
              <a:gsLst>
                <a:gs pos="0">
                  <a:schemeClr val="bg1">
                    <a:lumMod val="95000"/>
                  </a:schemeClr>
                </a:gs>
                <a:gs pos="91000">
                  <a:srgbClr val="009C8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2005" rtl="0" eaLnBrk="1" fontAlgn="auto" latinLnBrk="0" hangingPunct="1">
                <a:lnSpc>
                  <a:spcPct val="100000"/>
                </a:lnSpc>
                <a:spcBef>
                  <a:spcPts val="0"/>
                </a:spcBef>
                <a:spcAft>
                  <a:spcPts val="0"/>
                </a:spcAft>
                <a:buClrTx/>
                <a:buSzTx/>
                <a:buFontTx/>
                <a:buNone/>
                <a:tabLst/>
                <a:defRPr/>
              </a:pPr>
              <a:endParaRPr kumimoji="1" lang="ja-JP" altLang="en-US" sz="1697" b="0" i="0" u="none" strike="noStrike" kern="0" cap="none" spc="0" normalizeH="0" baseline="0" noProof="0">
                <a:ln>
                  <a:noFill/>
                </a:ln>
                <a:solidFill>
                  <a:sysClr val="windowText" lastClr="000000"/>
                </a:solidFill>
                <a:effectLst/>
                <a:uLnTx/>
                <a:uFillTx/>
                <a:latin typeface="Meiryo UI"/>
                <a:ea typeface="Meiryo UI"/>
                <a:cs typeface="+mn-cs"/>
              </a:endParaRPr>
            </a:p>
          </p:txBody>
        </p:sp>
        <p:pic>
          <p:nvPicPr>
            <p:cNvPr id="8" name="グラフィックス 65">
              <a:extLst/>
            </p:cNvPr>
            <p:cNvPicPr>
              <a:picLocks noChangeAspect="1"/>
            </p:cNvPicPr>
            <p:nvPr/>
          </p:nvPicPr>
          <p:blipFill>
            <a:blip r:embed="rId5">
              <a:extLst>
                <a:ext uri="{96DAC541-7B7A-43D3-8B79-37D633B846F1}">
                  <asvg:svgBlip xmlns:asvg="http://schemas.microsoft.com/office/drawing/2016/SVG/main" xmlns=""/>
                </a:ext>
              </a:extLst>
            </a:blip>
            <a:stretch>
              <a:fillRect/>
            </a:stretch>
          </p:blipFill>
          <p:spPr>
            <a:xfrm>
              <a:off x="4067097" y="2737350"/>
              <a:ext cx="1468374" cy="1065291"/>
            </a:xfrm>
            <a:prstGeom prst="rect">
              <a:avLst/>
            </a:prstGeom>
          </p:spPr>
        </p:pic>
      </p:grpSp>
      <p:sp>
        <p:nvSpPr>
          <p:cNvPr id="9" name="円/楕円 66">
            <a:extLst/>
          </p:cNvPr>
          <p:cNvSpPr/>
          <p:nvPr/>
        </p:nvSpPr>
        <p:spPr>
          <a:xfrm>
            <a:off x="320091" y="4204192"/>
            <a:ext cx="1527154" cy="1527154"/>
          </a:xfrm>
          <a:prstGeom prst="ellips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862005" rtl="0" eaLnBrk="1" fontAlgn="auto" latinLnBrk="0" hangingPunct="1">
              <a:lnSpc>
                <a:spcPct val="100000"/>
              </a:lnSpc>
              <a:spcBef>
                <a:spcPts val="0"/>
              </a:spcBef>
              <a:spcAft>
                <a:spcPts val="0"/>
              </a:spcAft>
              <a:buClrTx/>
              <a:buSzTx/>
              <a:buFontTx/>
              <a:buNone/>
              <a:tabLst/>
              <a:defRPr/>
            </a:pPr>
            <a:r>
              <a:rPr kumimoji="0" lang="en-US" altLang="ja-JP" sz="1320" b="0" i="0" u="none" strike="noStrike" kern="0" cap="none" spc="0" normalizeH="0" baseline="0" noProof="0" dirty="0">
                <a:ln>
                  <a:noFill/>
                </a:ln>
                <a:solidFill>
                  <a:prstClr val="white"/>
                </a:solidFill>
                <a:effectLst/>
                <a:uLnTx/>
                <a:uFillTx/>
                <a:latin typeface="Meiryo UI"/>
                <a:ea typeface="Meiryo" panose="020B0604030504040204" pitchFamily="34" charset="-128"/>
                <a:cs typeface="メイリオ" panose="020B0604030504040204" pitchFamily="50" charset="-128"/>
              </a:rPr>
              <a:t>70%</a:t>
            </a:r>
            <a:r>
              <a:rPr kumimoji="0" lang="ja-JP" altLang="en-US" sz="1320" b="0" i="0" u="none" strike="noStrike" kern="0" cap="none" spc="0" normalizeH="0" baseline="0" noProof="0" dirty="0">
                <a:ln>
                  <a:noFill/>
                </a:ln>
                <a:solidFill>
                  <a:prstClr val="white"/>
                </a:solidFill>
                <a:effectLst/>
                <a:uLnTx/>
                <a:uFillTx/>
                <a:latin typeface="Meiryo UI"/>
                <a:ea typeface="Meiryo" panose="020B0604030504040204" pitchFamily="34" charset="-128"/>
                <a:cs typeface="メイリオ" panose="020B0604030504040204" pitchFamily="50" charset="-128"/>
              </a:rPr>
              <a:t>程度の省エネ</a:t>
            </a:r>
            <a:endParaRPr kumimoji="0" lang="en-US" altLang="ja-JP" sz="1320" b="0" i="0" u="none" strike="noStrike" kern="0" cap="none" spc="0" normalizeH="0" baseline="0" noProof="0" dirty="0">
              <a:ln>
                <a:noFill/>
              </a:ln>
              <a:solidFill>
                <a:prstClr val="white"/>
              </a:solidFill>
              <a:effectLst/>
              <a:uLnTx/>
              <a:uFillTx/>
              <a:latin typeface="Meiryo UI"/>
              <a:ea typeface="Meiryo" panose="020B0604030504040204" pitchFamily="34" charset="-128"/>
              <a:cs typeface="メイリオ" panose="020B0604030504040204" pitchFamily="50" charset="-128"/>
            </a:endParaRPr>
          </a:p>
          <a:p>
            <a:pPr marL="0" marR="0" lvl="0" indent="0" algn="ctr" defTabSz="862005" rtl="0" eaLnBrk="1" fontAlgn="auto" latinLnBrk="0" hangingPunct="1">
              <a:lnSpc>
                <a:spcPct val="100000"/>
              </a:lnSpc>
              <a:spcBef>
                <a:spcPts val="0"/>
              </a:spcBef>
              <a:spcAft>
                <a:spcPts val="0"/>
              </a:spcAft>
              <a:buClrTx/>
              <a:buSzTx/>
              <a:buFontTx/>
              <a:buNone/>
              <a:tabLst/>
              <a:defRPr/>
            </a:pPr>
            <a:r>
              <a:rPr kumimoji="0" lang="en-US" altLang="ja-JP" sz="1320" b="0" i="0" u="none" strike="noStrike" kern="0" cap="none" spc="0" normalizeH="0" baseline="0" noProof="0" dirty="0">
                <a:ln>
                  <a:noFill/>
                </a:ln>
                <a:solidFill>
                  <a:prstClr val="white"/>
                </a:solidFill>
                <a:effectLst/>
                <a:uLnTx/>
                <a:uFillTx/>
                <a:latin typeface="Meiryo UI"/>
                <a:ea typeface="Meiryo" panose="020B0604030504040204" pitchFamily="34" charset="-128"/>
                <a:cs typeface="メイリオ" panose="020B0604030504040204" pitchFamily="50" charset="-128"/>
              </a:rPr>
              <a:t>90kg-CO</a:t>
            </a:r>
            <a:r>
              <a:rPr kumimoji="0" lang="en-US" altLang="ja-JP" sz="1320" b="0" i="0" u="none" strike="noStrike" kern="0" cap="none" spc="0" normalizeH="0" baseline="-25000" noProof="0" dirty="0">
                <a:ln>
                  <a:noFill/>
                </a:ln>
                <a:solidFill>
                  <a:prstClr val="white"/>
                </a:solidFill>
                <a:effectLst/>
                <a:uLnTx/>
                <a:uFillTx/>
                <a:latin typeface="Meiryo UI"/>
                <a:ea typeface="Meiryo" panose="020B0604030504040204" pitchFamily="34" charset="-128"/>
                <a:cs typeface="メイリオ" panose="020B0604030504040204" pitchFamily="50" charset="-128"/>
              </a:rPr>
              <a:t>2</a:t>
            </a:r>
            <a:r>
              <a:rPr kumimoji="0" lang="en-US" altLang="ja-JP" sz="1320" b="0" i="0" u="none" strike="noStrike" kern="0" cap="none" spc="0" normalizeH="0" baseline="0" noProof="0" dirty="0">
                <a:ln>
                  <a:noFill/>
                </a:ln>
                <a:solidFill>
                  <a:prstClr val="white"/>
                </a:solidFill>
                <a:effectLst/>
                <a:uLnTx/>
                <a:uFillTx/>
                <a:latin typeface="Meiryo UI"/>
                <a:ea typeface="Meiryo" panose="020B0604030504040204" pitchFamily="34" charset="-128"/>
                <a:cs typeface="メイリオ" panose="020B0604030504040204" pitchFamily="50" charset="-128"/>
              </a:rPr>
              <a:t>/</a:t>
            </a:r>
            <a:r>
              <a:rPr kumimoji="0" lang="ja-JP" altLang="en-US" sz="1320" b="0" i="0" u="none" strike="noStrike" kern="0" cap="none" spc="0" normalizeH="0" baseline="0" noProof="0" dirty="0">
                <a:ln>
                  <a:noFill/>
                </a:ln>
                <a:solidFill>
                  <a:prstClr val="white"/>
                </a:solidFill>
                <a:effectLst/>
                <a:uLnTx/>
                <a:uFillTx/>
                <a:latin typeface="Meiryo UI"/>
                <a:ea typeface="Meiryo" panose="020B0604030504040204" pitchFamily="34" charset="-128"/>
                <a:cs typeface="メイリオ" panose="020B0604030504040204" pitchFamily="50" charset="-128"/>
              </a:rPr>
              <a:t>年・個</a:t>
            </a:r>
            <a:endParaRPr kumimoji="0" lang="en-US" altLang="ja-JP" sz="1320" b="0" i="0" u="none" strike="noStrike" kern="0" cap="none" spc="0" normalizeH="0" baseline="0" noProof="0" dirty="0">
              <a:ln>
                <a:noFill/>
              </a:ln>
              <a:solidFill>
                <a:prstClr val="white"/>
              </a:solidFill>
              <a:effectLst/>
              <a:uLnTx/>
              <a:uFillTx/>
              <a:latin typeface="Meiryo UI"/>
              <a:ea typeface="Meiryo" panose="020B0604030504040204" pitchFamily="34" charset="-128"/>
              <a:cs typeface="メイリオ" panose="020B0604030504040204" pitchFamily="50" charset="-128"/>
            </a:endParaRPr>
          </a:p>
          <a:p>
            <a:pPr marL="0" marR="0" lvl="0" indent="0" algn="ctr" defTabSz="862005" rtl="0" eaLnBrk="1" fontAlgn="auto" latinLnBrk="0" hangingPunct="1">
              <a:lnSpc>
                <a:spcPct val="100000"/>
              </a:lnSpc>
              <a:spcBef>
                <a:spcPts val="0"/>
              </a:spcBef>
              <a:spcAft>
                <a:spcPts val="0"/>
              </a:spcAft>
              <a:buClrTx/>
              <a:buSzTx/>
              <a:buFontTx/>
              <a:buNone/>
              <a:tabLst/>
              <a:defRPr/>
            </a:pPr>
            <a:r>
              <a:rPr kumimoji="0" lang="ja-JP" altLang="en-US" sz="1320" b="0" i="0" u="none" strike="noStrike" kern="0" cap="none" spc="0" normalizeH="0" baseline="0" noProof="0" dirty="0">
                <a:ln>
                  <a:noFill/>
                </a:ln>
                <a:solidFill>
                  <a:prstClr val="white"/>
                </a:solidFill>
                <a:effectLst/>
                <a:uLnTx/>
                <a:uFillTx/>
                <a:latin typeface="Meiryo UI"/>
                <a:ea typeface="Meiryo" panose="020B0604030504040204" pitchFamily="34" charset="-128"/>
                <a:cs typeface="メイリオ" panose="020B0604030504040204" pitchFamily="50" charset="-128"/>
              </a:rPr>
              <a:t>削減</a:t>
            </a:r>
            <a:endParaRPr kumimoji="0" lang="en-US" altLang="ja-JP" sz="1320" b="0" i="0" u="none" strike="noStrike" kern="0" cap="none" spc="0" normalizeH="0" baseline="0" noProof="0" dirty="0">
              <a:ln>
                <a:noFill/>
              </a:ln>
              <a:solidFill>
                <a:prstClr val="white"/>
              </a:solidFill>
              <a:effectLst/>
              <a:uLnTx/>
              <a:uFillTx/>
              <a:latin typeface="Meiryo UI"/>
              <a:ea typeface="Meiryo" panose="020B0604030504040204" pitchFamily="34" charset="-128"/>
              <a:cs typeface="メイリオ" panose="020B0604030504040204" pitchFamily="50" charset="-128"/>
            </a:endParaRPr>
          </a:p>
        </p:txBody>
      </p:sp>
      <p:sp>
        <p:nvSpPr>
          <p:cNvPr id="11" name="正方形/長方形 10">
            <a:extLst/>
          </p:cNvPr>
          <p:cNvSpPr/>
          <p:nvPr/>
        </p:nvSpPr>
        <p:spPr>
          <a:xfrm>
            <a:off x="1685586" y="2716350"/>
            <a:ext cx="1968331" cy="319151"/>
          </a:xfrm>
          <a:prstGeom prst="rect">
            <a:avLst/>
          </a:prstGeom>
        </p:spPr>
        <p:txBody>
          <a:bodyPr wrap="square">
            <a:noAutofit/>
          </a:bodyPr>
          <a:lstStyle/>
          <a:p>
            <a:pPr marL="0" marR="0" lvl="0" indent="0" algn="ctr" defTabSz="862005" rtl="0" eaLnBrk="1" fontAlgn="auto" latinLnBrk="0" hangingPunct="1">
              <a:lnSpc>
                <a:spcPct val="100000"/>
              </a:lnSpc>
              <a:spcBef>
                <a:spcPts val="94"/>
              </a:spcBef>
              <a:spcAft>
                <a:spcPts val="94"/>
              </a:spcAft>
              <a:buClrTx/>
              <a:buSzTx/>
              <a:buFontTx/>
              <a:buNone/>
              <a:tabLst/>
              <a:defRPr/>
            </a:pPr>
            <a:r>
              <a:rPr kumimoji="0" lang="en-US" altLang="ja-JP" sz="1508"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PCB</a:t>
            </a:r>
            <a:r>
              <a:rPr kumimoji="0" lang="ja-JP" altLang="en-US" sz="1508"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使用照明器具</a:t>
            </a:r>
          </a:p>
        </p:txBody>
      </p:sp>
      <p:sp>
        <p:nvSpPr>
          <p:cNvPr id="12" name="正方形/長方形 11">
            <a:extLst/>
          </p:cNvPr>
          <p:cNvSpPr/>
          <p:nvPr/>
        </p:nvSpPr>
        <p:spPr>
          <a:xfrm>
            <a:off x="1622894" y="5399445"/>
            <a:ext cx="1968331" cy="319151"/>
          </a:xfrm>
          <a:prstGeom prst="rect">
            <a:avLst/>
          </a:prstGeom>
        </p:spPr>
        <p:txBody>
          <a:bodyPr wrap="square">
            <a:noAutofit/>
          </a:bodyPr>
          <a:lstStyle/>
          <a:p>
            <a:pPr marL="0" marR="0" lvl="0" indent="0" algn="ctr" defTabSz="862005" rtl="0" eaLnBrk="1" fontAlgn="auto" latinLnBrk="0" hangingPunct="1">
              <a:lnSpc>
                <a:spcPct val="100000"/>
              </a:lnSpc>
              <a:spcBef>
                <a:spcPts val="94"/>
              </a:spcBef>
              <a:spcAft>
                <a:spcPts val="94"/>
              </a:spcAft>
              <a:buClrTx/>
              <a:buSzTx/>
              <a:buFontTx/>
              <a:buNone/>
              <a:tabLst/>
              <a:defRPr/>
            </a:pPr>
            <a:r>
              <a:rPr kumimoji="0" lang="en-US" altLang="ja-JP" sz="1508"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LED</a:t>
            </a:r>
            <a:r>
              <a:rPr kumimoji="0" lang="ja-JP" altLang="en-US" sz="1508"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一体型器具</a:t>
            </a:r>
          </a:p>
        </p:txBody>
      </p:sp>
      <p:sp>
        <p:nvSpPr>
          <p:cNvPr id="13" name="大かっこ 12"/>
          <p:cNvSpPr/>
          <p:nvPr/>
        </p:nvSpPr>
        <p:spPr bwMode="auto">
          <a:xfrm>
            <a:off x="1434862" y="3004147"/>
            <a:ext cx="2469776" cy="564214"/>
          </a:xfrm>
          <a:prstGeom prst="bracketPair">
            <a:avLst/>
          </a:prstGeom>
          <a:noFill/>
          <a:ln w="9525" cap="flat" cmpd="sng" algn="ctr">
            <a:solidFill>
              <a:schemeClr val="tx1"/>
            </a:solidFill>
            <a:prstDash val="solid"/>
            <a:round/>
            <a:headEnd type="none" w="med" len="med"/>
            <a:tailEnd type="none" w="med" len="med"/>
          </a:ln>
          <a:effectLst/>
          <a:extLst/>
        </p:spPr>
        <p:txBody>
          <a:bodyPr vert="horz" wrap="none" lIns="84842" tIns="44118" rIns="84842" bIns="44118" numCol="1" rtlCol="0" anchor="ctr" anchorCtr="0" compatLnSpc="1">
            <a:prstTxWarp prst="textNoShape">
              <a:avLst/>
            </a:prstTxWarp>
          </a:bodyPr>
          <a:lstStyle/>
          <a:p>
            <a:pPr marL="0" marR="0" lvl="0" indent="0" algn="ctr" defTabSz="862005" rtl="0" eaLnBrk="1" fontAlgn="base" latinLnBrk="0" hangingPunct="1">
              <a:lnSpc>
                <a:spcPct val="100000"/>
              </a:lnSpc>
              <a:spcBef>
                <a:spcPct val="0"/>
              </a:spcBef>
              <a:spcAft>
                <a:spcPct val="0"/>
              </a:spcAft>
              <a:buClrTx/>
              <a:buSzTx/>
              <a:buFontTx/>
              <a:buNone/>
              <a:tabLst/>
              <a:defRPr/>
            </a:pPr>
            <a:r>
              <a:rPr kumimoji="0" lang="en-US" altLang="ja-JP" sz="1320"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FLR40</a:t>
            </a:r>
            <a:r>
              <a:rPr kumimoji="0" lang="ja-JP" altLang="en-US" sz="1320"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型２灯用逆富士型器具</a:t>
            </a:r>
            <a:endParaRPr kumimoji="0" lang="en-US" altLang="ja-JP" sz="1320"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endParaRPr>
          </a:p>
          <a:p>
            <a:pPr marL="0" marR="0" lvl="0" indent="0" algn="ctr" defTabSz="862005" rtl="0" eaLnBrk="1" fontAlgn="base" latinLnBrk="0" hangingPunct="1">
              <a:lnSpc>
                <a:spcPct val="100000"/>
              </a:lnSpc>
              <a:spcBef>
                <a:spcPct val="0"/>
              </a:spcBef>
              <a:spcAft>
                <a:spcPct val="0"/>
              </a:spcAft>
              <a:buClrTx/>
              <a:buSzTx/>
              <a:buFontTx/>
              <a:buNone/>
              <a:tabLst/>
              <a:defRPr/>
            </a:pPr>
            <a:r>
              <a:rPr kumimoji="0" lang="ja-JP" altLang="en-US" sz="1320"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（昭和</a:t>
            </a:r>
            <a:r>
              <a:rPr kumimoji="0" lang="en-US" altLang="ja-JP" sz="1320"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47</a:t>
            </a:r>
            <a:r>
              <a:rPr kumimoji="0" lang="ja-JP" altLang="en-US" sz="1320"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年以前製造）</a:t>
            </a:r>
            <a:endParaRPr kumimoji="1" lang="ja-JP" altLang="en-US" sz="1320" b="0" i="0" u="none" strike="noStrike" kern="1200" cap="none" spc="0" normalizeH="0" baseline="0" noProof="0" dirty="0">
              <a:ln>
                <a:noFill/>
              </a:ln>
              <a:solidFill>
                <a:prstClr val="black"/>
              </a:solidFill>
              <a:effectLst/>
              <a:uLnTx/>
              <a:uFillTx/>
              <a:latin typeface="Meiryo UI"/>
              <a:ea typeface="HGPｺﾞｼｯｸM" pitchFamily="50" charset="-128"/>
              <a:cs typeface="+mn-cs"/>
            </a:endParaRPr>
          </a:p>
        </p:txBody>
      </p:sp>
      <p:sp>
        <p:nvSpPr>
          <p:cNvPr id="15" name="正方形/長方形 14"/>
          <p:cNvSpPr/>
          <p:nvPr/>
        </p:nvSpPr>
        <p:spPr bwMode="auto">
          <a:xfrm>
            <a:off x="4861231" y="3114202"/>
            <a:ext cx="2108485" cy="3853457"/>
          </a:xfrm>
          <a:prstGeom prst="rect">
            <a:avLst/>
          </a:prstGeom>
          <a:solidFill>
            <a:srgbClr val="FFC300"/>
          </a:solidFill>
          <a:ln w="38100" cap="flat" cmpd="sng" algn="ctr">
            <a:solidFill>
              <a:schemeClr val="tx1"/>
            </a:solidFill>
            <a:prstDash val="solid"/>
            <a:round/>
            <a:headEnd type="none" w="med" len="med"/>
            <a:tailEnd type="none" w="med" len="med"/>
          </a:ln>
          <a:effectLst/>
          <a:extLst/>
        </p:spPr>
        <p:txBody>
          <a:bodyPr vert="horz" wrap="square" lIns="84842" tIns="44118" rIns="84842" bIns="44118" numCol="1" rtlCol="0" anchor="ctr" anchorCtr="0" compatLnSpc="1">
            <a:prstTxWarp prst="textNoShape">
              <a:avLst/>
            </a:prstTxWarp>
          </a:bodyPr>
          <a:lstStyle/>
          <a:p>
            <a:pPr marL="0" marR="0" lvl="0" indent="0" algn="ctr" defTabSz="862005" rtl="0" eaLnBrk="1" fontAlgn="base" latinLnBrk="0" hangingPunct="1">
              <a:lnSpc>
                <a:spcPct val="100000"/>
              </a:lnSpc>
              <a:spcBef>
                <a:spcPct val="0"/>
              </a:spcBef>
              <a:spcAft>
                <a:spcPct val="0"/>
              </a:spcAft>
              <a:buClrTx/>
              <a:buSzTx/>
              <a:buFontTx/>
              <a:buNone/>
              <a:tabLst/>
              <a:defRPr/>
            </a:pPr>
            <a:r>
              <a:rPr kumimoji="1" lang="ja-JP" altLang="en-US"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電気料金等</a:t>
            </a:r>
            <a:endParaRPr kumimoji="1" lang="en-US" altLang="ja-JP"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62005" rtl="0" eaLnBrk="1" fontAlgn="base" latinLnBrk="0" hangingPunct="1">
              <a:lnSpc>
                <a:spcPct val="100000"/>
              </a:lnSpc>
              <a:spcBef>
                <a:spcPct val="0"/>
              </a:spcBef>
              <a:spcAft>
                <a:spcPct val="0"/>
              </a:spcAft>
              <a:buClrTx/>
              <a:buSzTx/>
              <a:buFontTx/>
              <a:buNone/>
              <a:tabLst/>
              <a:defRPr/>
            </a:pPr>
            <a:r>
              <a:rPr kumimoji="1" lang="en-US" altLang="ja-JP"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16" name="正方形/長方形 15"/>
          <p:cNvSpPr/>
          <p:nvPr/>
        </p:nvSpPr>
        <p:spPr bwMode="auto">
          <a:xfrm>
            <a:off x="7590882" y="5683953"/>
            <a:ext cx="2108485" cy="1283704"/>
          </a:xfrm>
          <a:prstGeom prst="rect">
            <a:avLst/>
          </a:prstGeom>
          <a:solidFill>
            <a:srgbClr val="FFC300"/>
          </a:solidFill>
          <a:ln w="38100" cap="flat" cmpd="sng" algn="ctr">
            <a:solidFill>
              <a:schemeClr val="tx1"/>
            </a:solidFill>
            <a:prstDash val="solid"/>
            <a:round/>
            <a:headEnd type="none" w="med" len="med"/>
            <a:tailEnd type="none" w="med" len="med"/>
          </a:ln>
          <a:effectLst/>
          <a:extLst/>
        </p:spPr>
        <p:txBody>
          <a:bodyPr vert="horz" wrap="square" lIns="84842" tIns="44118" rIns="84842" bIns="44118" numCol="1" rtlCol="0" anchor="ctr" anchorCtr="0" compatLnSpc="1">
            <a:prstTxWarp prst="textNoShape">
              <a:avLst/>
            </a:prstTxWarp>
          </a:bodyPr>
          <a:lstStyle/>
          <a:p>
            <a:pPr marL="0" marR="0" lvl="0" indent="0" algn="ctr" defTabSz="862005" rtl="0" eaLnBrk="1" fontAlgn="base" latinLnBrk="0" hangingPunct="1">
              <a:lnSpc>
                <a:spcPct val="100000"/>
              </a:lnSpc>
              <a:spcBef>
                <a:spcPct val="0"/>
              </a:spcBef>
              <a:spcAft>
                <a:spcPct val="0"/>
              </a:spcAft>
              <a:buClrTx/>
              <a:buSzTx/>
              <a:buFontTx/>
              <a:buNone/>
              <a:tabLst/>
              <a:defRPr/>
            </a:pPr>
            <a:r>
              <a:rPr kumimoji="1" lang="ja-JP" altLang="en-US"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電気料金等</a:t>
            </a:r>
            <a:endParaRPr kumimoji="1" lang="en-US" altLang="ja-JP"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62005" rtl="0" eaLnBrk="1" fontAlgn="base" latinLnBrk="0" hangingPunct="1">
              <a:lnSpc>
                <a:spcPct val="100000"/>
              </a:lnSpc>
              <a:spcBef>
                <a:spcPct val="0"/>
              </a:spcBef>
              <a:spcAft>
                <a:spcPct val="0"/>
              </a:spcAft>
              <a:buClrTx/>
              <a:buSzTx/>
              <a:buFontTx/>
              <a:buNone/>
              <a:tabLst/>
              <a:defRPr/>
            </a:pPr>
            <a:r>
              <a:rPr kumimoji="1" lang="en-US" altLang="ja-JP"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18" name="正方形/長方形 17"/>
          <p:cNvSpPr/>
          <p:nvPr/>
        </p:nvSpPr>
        <p:spPr bwMode="auto">
          <a:xfrm>
            <a:off x="7590882" y="4403387"/>
            <a:ext cx="2108485" cy="1283704"/>
          </a:xfrm>
          <a:prstGeom prst="rect">
            <a:avLst/>
          </a:prstGeom>
          <a:solidFill>
            <a:srgbClr val="00AF4F"/>
          </a:solidFill>
          <a:ln w="38100" cap="flat" cmpd="sng" algn="ctr">
            <a:solidFill>
              <a:schemeClr val="tx1"/>
            </a:solidFill>
            <a:prstDash val="solid"/>
            <a:round/>
            <a:headEnd type="none" w="med" len="med"/>
            <a:tailEnd type="none" w="med" len="med"/>
          </a:ln>
          <a:effectLst/>
          <a:extLst/>
        </p:spPr>
        <p:txBody>
          <a:bodyPr vert="horz" wrap="square" lIns="84842" tIns="44118" rIns="84842" bIns="44118" numCol="1" rtlCol="0" anchor="ctr" anchorCtr="0" compatLnSpc="1">
            <a:prstTxWarp prst="textNoShape">
              <a:avLst/>
            </a:prstTxWarp>
          </a:bodyPr>
          <a:lstStyle/>
          <a:p>
            <a:pPr marL="0" marR="0" lvl="0" indent="0" algn="ctr" defTabSz="862005" rtl="0" eaLnBrk="1" fontAlgn="base" latinLnBrk="0" hangingPunct="1">
              <a:lnSpc>
                <a:spcPct val="100000"/>
              </a:lnSpc>
              <a:spcBef>
                <a:spcPct val="0"/>
              </a:spcBef>
              <a:spcAft>
                <a:spcPct val="0"/>
              </a:spcAft>
              <a:buClrTx/>
              <a:buSzTx/>
              <a:buFontTx/>
              <a:buNone/>
              <a:tabLst/>
              <a:defRPr/>
            </a:pPr>
            <a:r>
              <a:rPr kumimoji="1" lang="ja-JP" altLang="en-US"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廃棄物処分料金</a:t>
            </a:r>
            <a:endParaRPr kumimoji="1" lang="en-US" altLang="ja-JP"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62005" rtl="0" eaLnBrk="1" fontAlgn="base" latinLnBrk="0" hangingPunct="1">
              <a:lnSpc>
                <a:spcPct val="100000"/>
              </a:lnSpc>
              <a:spcBef>
                <a:spcPct val="0"/>
              </a:spcBef>
              <a:spcAft>
                <a:spcPct val="0"/>
              </a:spcAft>
              <a:buClrTx/>
              <a:buSzTx/>
              <a:buFontTx/>
              <a:buNone/>
              <a:tabLst/>
              <a:defRPr/>
            </a:pPr>
            <a:r>
              <a:rPr kumimoji="1" lang="en-US" altLang="ja-JP"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0" name="正方形/長方形 19"/>
          <p:cNvSpPr/>
          <p:nvPr/>
        </p:nvSpPr>
        <p:spPr bwMode="auto">
          <a:xfrm>
            <a:off x="7590881" y="3127674"/>
            <a:ext cx="2108485" cy="1070405"/>
          </a:xfrm>
          <a:prstGeom prst="rect">
            <a:avLst/>
          </a:prstGeom>
          <a:solidFill>
            <a:srgbClr val="00AF4F"/>
          </a:solidFill>
          <a:ln w="38100" cap="flat" cmpd="sng" algn="ctr">
            <a:solidFill>
              <a:schemeClr val="tx1"/>
            </a:solidFill>
            <a:prstDash val="solid"/>
            <a:round/>
            <a:headEnd type="none" w="med" len="med"/>
            <a:tailEnd type="none" w="med" len="med"/>
          </a:ln>
          <a:effectLst/>
          <a:extLst/>
        </p:spPr>
        <p:txBody>
          <a:bodyPr vert="horz" wrap="square" lIns="84842" tIns="44118" rIns="84842" bIns="44118" numCol="1" rtlCol="0" anchor="ctr" anchorCtr="0" compatLnSpc="1">
            <a:prstTxWarp prst="textNoShape">
              <a:avLst/>
            </a:prstTxWarp>
          </a:bodyPr>
          <a:lstStyle/>
          <a:p>
            <a:pPr marL="0" marR="0" lvl="0" indent="0" algn="ctr" defTabSz="862005" rtl="0" eaLnBrk="1" fontAlgn="base" latinLnBrk="0" hangingPunct="1">
              <a:lnSpc>
                <a:spcPct val="100000"/>
              </a:lnSpc>
              <a:spcBef>
                <a:spcPct val="0"/>
              </a:spcBef>
              <a:spcAft>
                <a:spcPct val="0"/>
              </a:spcAft>
              <a:buClrTx/>
              <a:buSzTx/>
              <a:buFontTx/>
              <a:buNone/>
              <a:tabLst/>
              <a:defRPr/>
            </a:pPr>
            <a:r>
              <a:rPr kumimoji="1" lang="ja-JP" altLang="en-US"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低炭素型製品導入費</a:t>
            </a:r>
            <a:endParaRPr kumimoji="1" lang="en-US" altLang="ja-JP"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62005" rtl="0" eaLnBrk="1" fontAlgn="base" latinLnBrk="0" hangingPunct="1">
              <a:lnSpc>
                <a:spcPct val="100000"/>
              </a:lnSpc>
              <a:spcBef>
                <a:spcPct val="0"/>
              </a:spcBef>
              <a:spcAft>
                <a:spcPct val="0"/>
              </a:spcAft>
              <a:buClrTx/>
              <a:buSzTx/>
              <a:buFontTx/>
              <a:buNone/>
              <a:tabLst/>
              <a:defRPr/>
            </a:pPr>
            <a:r>
              <a:rPr kumimoji="1" lang="ja-JP" altLang="en-US"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（負担分）</a:t>
            </a:r>
            <a:endParaRPr kumimoji="1" lang="en-US" altLang="ja-JP"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62005" rtl="0" eaLnBrk="1" fontAlgn="base" latinLnBrk="0" hangingPunct="1">
              <a:lnSpc>
                <a:spcPct val="100000"/>
              </a:lnSpc>
              <a:spcBef>
                <a:spcPct val="0"/>
              </a:spcBef>
              <a:spcAft>
                <a:spcPct val="0"/>
              </a:spcAft>
              <a:buClrTx/>
              <a:buSzTx/>
              <a:buFontTx/>
              <a:buNone/>
              <a:tabLst/>
              <a:defRPr/>
            </a:pPr>
            <a:r>
              <a:rPr kumimoji="1" lang="en-US" altLang="ja-JP"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bwMode="auto">
          <a:xfrm>
            <a:off x="7590882" y="2058307"/>
            <a:ext cx="2108485" cy="1055895"/>
          </a:xfrm>
          <a:prstGeom prst="rect">
            <a:avLst/>
          </a:prstGeom>
          <a:noFill/>
          <a:ln w="38100" cap="flat" cmpd="sng" algn="ctr">
            <a:solidFill>
              <a:schemeClr val="tx1"/>
            </a:solidFill>
            <a:prstDash val="sysDot"/>
            <a:round/>
            <a:headEnd type="none" w="med" len="med"/>
            <a:tailEnd type="none" w="med" len="med"/>
          </a:ln>
          <a:effectLst/>
          <a:extLst/>
        </p:spPr>
        <p:txBody>
          <a:bodyPr vert="horz" wrap="square" lIns="84842" tIns="44118" rIns="84842" bIns="44118" numCol="1" rtlCol="0" anchor="ctr" anchorCtr="0" compatLnSpc="1">
            <a:prstTxWarp prst="textNoShape">
              <a:avLst/>
            </a:prstTxWarp>
          </a:bodyPr>
          <a:lstStyle/>
          <a:p>
            <a:pPr marL="0" marR="0" lvl="0" indent="0" algn="ctr" defTabSz="862005" rtl="0" eaLnBrk="1" fontAlgn="base" latinLnBrk="0" hangingPunct="1">
              <a:lnSpc>
                <a:spcPct val="100000"/>
              </a:lnSpc>
              <a:spcBef>
                <a:spcPct val="0"/>
              </a:spcBef>
              <a:spcAft>
                <a:spcPct val="0"/>
              </a:spcAft>
              <a:buClrTx/>
              <a:buSzTx/>
              <a:buFontTx/>
              <a:buNone/>
              <a:tabLst/>
              <a:defRPr/>
            </a:pPr>
            <a:r>
              <a:rPr kumimoji="1" lang="ja-JP" altLang="en-US"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低炭素型製品導入費</a:t>
            </a:r>
            <a:endParaRPr kumimoji="1" lang="en-US" altLang="ja-JP"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62005" rtl="0" eaLnBrk="1" fontAlgn="base" latinLnBrk="0" hangingPunct="1">
              <a:lnSpc>
                <a:spcPct val="100000"/>
              </a:lnSpc>
              <a:spcBef>
                <a:spcPct val="0"/>
              </a:spcBef>
              <a:spcAft>
                <a:spcPct val="0"/>
              </a:spcAft>
              <a:buClrTx/>
              <a:buSzTx/>
              <a:buFontTx/>
              <a:buNone/>
              <a:tabLst/>
              <a:defRPr/>
            </a:pPr>
            <a:r>
              <a:rPr kumimoji="1" lang="ja-JP" altLang="en-US"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（補助分）</a:t>
            </a:r>
            <a:endParaRPr kumimoji="1" lang="en-US" altLang="ja-JP"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62005" rtl="0" eaLnBrk="1" fontAlgn="base" latinLnBrk="0" hangingPunct="1">
              <a:lnSpc>
                <a:spcPct val="100000"/>
              </a:lnSpc>
              <a:spcBef>
                <a:spcPct val="0"/>
              </a:spcBef>
              <a:spcAft>
                <a:spcPct val="0"/>
              </a:spcAft>
              <a:buClrTx/>
              <a:buSzTx/>
              <a:buFontTx/>
              <a:buNone/>
              <a:tabLst/>
              <a:defRPr/>
            </a:pPr>
            <a:r>
              <a:rPr kumimoji="1" lang="en-US" altLang="ja-JP"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5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19" name="正方形/長方形 18"/>
          <p:cNvSpPr/>
          <p:nvPr/>
        </p:nvSpPr>
        <p:spPr bwMode="auto">
          <a:xfrm>
            <a:off x="7590882" y="4194805"/>
            <a:ext cx="2108485" cy="214081"/>
          </a:xfrm>
          <a:prstGeom prst="rect">
            <a:avLst/>
          </a:prstGeom>
          <a:solidFill>
            <a:srgbClr val="00AF4F"/>
          </a:solidFill>
          <a:ln w="38100" cap="flat" cmpd="sng" algn="ctr">
            <a:solidFill>
              <a:schemeClr val="tx1"/>
            </a:solidFill>
            <a:prstDash val="solid"/>
            <a:round/>
            <a:headEnd type="none" w="med" len="med"/>
            <a:tailEnd type="none" w="med" len="med"/>
          </a:ln>
          <a:effectLst/>
          <a:extLst/>
        </p:spPr>
        <p:txBody>
          <a:bodyPr vert="horz" wrap="square" lIns="84842" tIns="44118" rIns="84842" bIns="44118" numCol="1" rtlCol="0" anchor="ctr" anchorCtr="0" compatLnSpc="1">
            <a:prstTxWarp prst="textNoShape">
              <a:avLst/>
            </a:prstTxWarp>
          </a:bodyPr>
          <a:lstStyle/>
          <a:p>
            <a:pPr marL="0" marR="0" lvl="0" indent="0" algn="ctr" defTabSz="862005" rtl="0" eaLnBrk="1" fontAlgn="base" latinLnBrk="0" hangingPunct="1">
              <a:lnSpc>
                <a:spcPct val="100000"/>
              </a:lnSpc>
              <a:spcBef>
                <a:spcPct val="0"/>
              </a:spcBef>
              <a:spcAft>
                <a:spcPct val="0"/>
              </a:spcAft>
              <a:buClrTx/>
              <a:buSzTx/>
              <a:buFontTx/>
              <a:buNone/>
              <a:tabLst/>
              <a:defRPr/>
            </a:pPr>
            <a:r>
              <a:rPr kumimoji="1" lang="ja-JP" altLang="en-US"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廃棄物撤去・運搬料金</a:t>
            </a:r>
            <a:endParaRPr kumimoji="1" lang="en-US" altLang="ja-JP"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62005" rtl="0" eaLnBrk="1" fontAlgn="base" latinLnBrk="0" hangingPunct="1">
              <a:lnSpc>
                <a:spcPct val="100000"/>
              </a:lnSpc>
              <a:spcBef>
                <a:spcPct val="0"/>
              </a:spcBef>
              <a:spcAft>
                <a:spcPct val="0"/>
              </a:spcAft>
              <a:buClrTx/>
              <a:buSzTx/>
              <a:buFontTx/>
              <a:buNone/>
              <a:tabLst/>
              <a:defRPr/>
            </a:pPr>
            <a:r>
              <a:rPr kumimoji="1" lang="en-US" altLang="ja-JP"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0.5</a:t>
            </a:r>
            <a:r>
              <a:rPr kumimoji="1" lang="ja-JP" altLang="en-US" sz="1508"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7" name="正方形/長方形 26">
            <a:extLst/>
          </p:cNvPr>
          <p:cNvSpPr/>
          <p:nvPr/>
        </p:nvSpPr>
        <p:spPr>
          <a:xfrm>
            <a:off x="4931307" y="6967659"/>
            <a:ext cx="1968331" cy="319151"/>
          </a:xfrm>
          <a:prstGeom prst="rect">
            <a:avLst/>
          </a:prstGeom>
        </p:spPr>
        <p:txBody>
          <a:bodyPr wrap="square">
            <a:noAutofit/>
          </a:bodyPr>
          <a:lstStyle/>
          <a:p>
            <a:pPr marL="0" marR="0" lvl="0" indent="0" algn="ctr" defTabSz="862005" rtl="0" eaLnBrk="1" fontAlgn="auto" latinLnBrk="0" hangingPunct="1">
              <a:lnSpc>
                <a:spcPct val="100000"/>
              </a:lnSpc>
              <a:spcBef>
                <a:spcPts val="94"/>
              </a:spcBef>
              <a:spcAft>
                <a:spcPts val="94"/>
              </a:spcAft>
              <a:buClrTx/>
              <a:buSzTx/>
              <a:buFontTx/>
              <a:buNone/>
              <a:tabLst/>
              <a:defRPr/>
            </a:pPr>
            <a:r>
              <a:rPr kumimoji="0" lang="ja-JP" altLang="en-US" sz="1508"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交換しない場合</a:t>
            </a:r>
          </a:p>
        </p:txBody>
      </p:sp>
      <p:sp>
        <p:nvSpPr>
          <p:cNvPr id="28" name="正方形/長方形 27">
            <a:extLst/>
          </p:cNvPr>
          <p:cNvSpPr/>
          <p:nvPr/>
        </p:nvSpPr>
        <p:spPr>
          <a:xfrm>
            <a:off x="7660957" y="6967659"/>
            <a:ext cx="1968331" cy="319151"/>
          </a:xfrm>
          <a:prstGeom prst="rect">
            <a:avLst/>
          </a:prstGeom>
        </p:spPr>
        <p:txBody>
          <a:bodyPr wrap="square">
            <a:noAutofit/>
          </a:bodyPr>
          <a:lstStyle/>
          <a:p>
            <a:pPr marL="0" marR="0" lvl="0" indent="0" algn="ctr" defTabSz="862005" rtl="0" eaLnBrk="1" fontAlgn="auto" latinLnBrk="0" hangingPunct="1">
              <a:lnSpc>
                <a:spcPct val="100000"/>
              </a:lnSpc>
              <a:spcBef>
                <a:spcPts val="94"/>
              </a:spcBef>
              <a:spcAft>
                <a:spcPts val="94"/>
              </a:spcAft>
              <a:buClrTx/>
              <a:buSzTx/>
              <a:buFontTx/>
              <a:buNone/>
              <a:tabLst/>
              <a:defRPr/>
            </a:pPr>
            <a:r>
              <a:rPr kumimoji="0" lang="ja-JP" altLang="en-US" sz="1508" b="0" i="0" u="none" strike="noStrike" kern="0" cap="none" spc="0" normalizeH="0" baseline="0" noProof="0" dirty="0">
                <a:ln>
                  <a:noFill/>
                </a:ln>
                <a:solidFill>
                  <a:sysClr val="windowText" lastClr="000000"/>
                </a:solidFill>
                <a:effectLst/>
                <a:uLnTx/>
                <a:uFillTx/>
                <a:latin typeface="Meiryo UI"/>
                <a:ea typeface="Meiryo" panose="020B0604030504040204" pitchFamily="34" charset="-128"/>
                <a:cs typeface="+mn-cs"/>
              </a:rPr>
              <a:t>交換する場合</a:t>
            </a:r>
          </a:p>
        </p:txBody>
      </p:sp>
      <p:cxnSp>
        <p:nvCxnSpPr>
          <p:cNvPr id="10" name="直線コネクタ 9"/>
          <p:cNvCxnSpPr/>
          <p:nvPr/>
        </p:nvCxnSpPr>
        <p:spPr bwMode="auto">
          <a:xfrm>
            <a:off x="6969715" y="3114199"/>
            <a:ext cx="621165" cy="2572892"/>
          </a:xfrm>
          <a:prstGeom prst="line">
            <a:avLst/>
          </a:prstGeom>
          <a:solidFill>
            <a:schemeClr val="bg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a:stCxn id="27" idx="0"/>
            <a:endCxn id="28" idx="0"/>
          </p:cNvCxnSpPr>
          <p:nvPr/>
        </p:nvCxnSpPr>
        <p:spPr bwMode="auto">
          <a:xfrm>
            <a:off x="5915472" y="6967656"/>
            <a:ext cx="2729651" cy="0"/>
          </a:xfrm>
          <a:prstGeom prst="line">
            <a:avLst/>
          </a:prstGeom>
          <a:solidFill>
            <a:schemeClr val="bg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9334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200886" y="653994"/>
            <a:ext cx="7367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設備の高効率化改修支援事業のうち、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設備の高効率化改修による省</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促進事業</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077296" y="312074"/>
            <a:ext cx="1188323" cy="329687"/>
            <a:chOff x="1895287" y="247622"/>
            <a:chExt cx="1188323" cy="329687"/>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247622"/>
              <a:ext cx="118832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設備の省エネ改善部品・部材の交換・追加を支援します。</a:t>
            </a:r>
          </a:p>
        </p:txBody>
      </p:sp>
      <p:sp>
        <p:nvSpPr>
          <p:cNvPr id="44" name="テキスト ボックス 43">
            <a:extLst>
              <a:ext uri="{FF2B5EF4-FFF2-40B4-BE49-F238E27FC236}">
                <a16:creationId xmlns:a16="http://schemas.microsoft.com/office/drawing/2014/main" id="{581FEB20-361A-7342-92ED-FC44A032CCD0}"/>
              </a:ext>
            </a:extLst>
          </p:cNvPr>
          <p:cNvSpPr txBox="1"/>
          <p:nvPr/>
        </p:nvSpPr>
        <p:spPr>
          <a:xfrm>
            <a:off x="2112383" y="6938127"/>
            <a:ext cx="595224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環境省地球環境局地球温暖化対策課地球温暖化対策事業室</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03-5521-8355</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03-3580-1382</a:t>
            </a:r>
            <a:endPar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3" name="角丸四角形 82"/>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84" name="片側の 2 つの角を丸めた四角形 83"/>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省エネ設備導入</a:t>
            </a:r>
            <a:endParaRPr kumimoji="1" lang="ja-JP" altLang="en-US" sz="11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5" name="1 つの角を切り取った四角形 84"/>
          <p:cNvSpPr/>
          <p:nvPr/>
        </p:nvSpPr>
        <p:spPr>
          <a:xfrm flipV="1">
            <a:off x="1349721" y="751753"/>
            <a:ext cx="859478" cy="296045"/>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86" name="1 つの角を切り取った四角形 85"/>
          <p:cNvSpPr/>
          <p:nvPr/>
        </p:nvSpPr>
        <p:spPr>
          <a:xfrm flipH="1" flipV="1">
            <a:off x="445560" y="753325"/>
            <a:ext cx="859478" cy="314675"/>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87" name="テキスト ボックス 86"/>
          <p:cNvSpPr txBox="1"/>
          <p:nvPr/>
        </p:nvSpPr>
        <p:spPr>
          <a:xfrm>
            <a:off x="384729" y="807721"/>
            <a:ext cx="100059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地方公共団体向け</a:t>
            </a:r>
          </a:p>
        </p:txBody>
      </p:sp>
      <p:sp>
        <p:nvSpPr>
          <p:cNvPr id="88" name="テキスト ボックス 87"/>
          <p:cNvSpPr txBox="1"/>
          <p:nvPr/>
        </p:nvSpPr>
        <p:spPr>
          <a:xfrm>
            <a:off x="1448040" y="808967"/>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民間</a:t>
            </a:r>
            <a:r>
              <a:rPr kumimoji="1" lang="ja-JP" altLang="en-US" sz="10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向け</a:t>
            </a:r>
            <a:endParaRPr kumimoji="1" lang="ja-JP" altLang="en-US" sz="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テキスト ボックス 72"/>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48686" y="1764641"/>
            <a:ext cx="10059272" cy="5011346"/>
          </a:xfrm>
          <a:prstGeom prst="rect">
            <a:avLst/>
          </a:prstGeom>
        </p:spPr>
      </p:pic>
    </p:spTree>
    <p:extLst>
      <p:ext uri="{BB962C8B-B14F-4D97-AF65-F5344CB8AC3E}">
        <p14:creationId xmlns:p14="http://schemas.microsoft.com/office/powerpoint/2010/main" val="396097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改修対象設備に対する対策案</a:t>
            </a:r>
            <a:r>
              <a:rPr lang="zh-TW" altLang="en-US" sz="1600" dirty="0">
                <a:solidFill>
                  <a:srgbClr val="FF0000"/>
                </a:solidFill>
                <a:latin typeface="Meiryo UI"/>
                <a:ea typeface="Meiryo UI"/>
              </a:rPr>
              <a:t>（</a:t>
            </a:r>
            <a:r>
              <a:rPr lang="en-US" altLang="ja-JP" sz="1600" dirty="0">
                <a:solidFill>
                  <a:srgbClr val="FF0000"/>
                </a:solidFill>
                <a:latin typeface="Meiryo UI"/>
                <a:ea typeface="Meiryo UI"/>
              </a:rPr>
              <a:t>※</a:t>
            </a:r>
            <a:r>
              <a:rPr lang="en-US" altLang="zh-TW" sz="1600" dirty="0">
                <a:solidFill>
                  <a:srgbClr val="FF0000"/>
                </a:solidFill>
                <a:latin typeface="Meiryo UI"/>
                <a:ea typeface="Meiryo UI"/>
              </a:rPr>
              <a:t>2018</a:t>
            </a:r>
            <a:r>
              <a:rPr lang="zh-TW" altLang="en-US" sz="1600" dirty="0">
                <a:solidFill>
                  <a:srgbClr val="FF0000"/>
                </a:solidFill>
                <a:latin typeface="Meiryo UI"/>
                <a:ea typeface="Meiryo UI"/>
              </a:rPr>
              <a:t>年度</a:t>
            </a:r>
            <a:r>
              <a:rPr lang="ja-JP" altLang="en-US" sz="1600" dirty="0">
                <a:solidFill>
                  <a:srgbClr val="FF0000"/>
                </a:solidFill>
                <a:latin typeface="Meiryo UI"/>
                <a:ea typeface="Meiryo UI"/>
              </a:rPr>
              <a:t>の内容を参考として掲載</a:t>
            </a:r>
            <a:r>
              <a:rPr lang="zh-TW" altLang="en-US" sz="1600" dirty="0">
                <a:solidFill>
                  <a:srgbClr val="FF0000"/>
                </a:solidFill>
                <a:latin typeface="Meiryo UI"/>
                <a:ea typeface="Meiryo UI"/>
              </a:rPr>
              <a:t>）</a:t>
            </a:r>
            <a:endParaRPr lang="ja-JP" altLang="en-US" sz="1600" dirty="0">
              <a:solidFill>
                <a:srgbClr val="FF0000"/>
              </a:solidFill>
              <a:latin typeface="+mn-ea"/>
              <a:ea typeface="+mn-ea"/>
            </a:endParaRPr>
          </a:p>
        </p:txBody>
      </p:sp>
      <p:graphicFrame>
        <p:nvGraphicFramePr>
          <p:cNvPr id="5" name="表 4"/>
          <p:cNvGraphicFramePr>
            <a:graphicFrameLocks noGrp="1"/>
          </p:cNvGraphicFramePr>
          <p:nvPr>
            <p:extLst/>
          </p:nvPr>
        </p:nvGraphicFramePr>
        <p:xfrm>
          <a:off x="610044" y="1300719"/>
          <a:ext cx="9501518" cy="5444619"/>
        </p:xfrm>
        <a:graphic>
          <a:graphicData uri="http://schemas.openxmlformats.org/drawingml/2006/table">
            <a:tbl>
              <a:tblPr firstRow="1" bandRow="1"/>
              <a:tblGrid>
                <a:gridCol w="1890509">
                  <a:extLst>
                    <a:ext uri="{9D8B030D-6E8A-4147-A177-3AD203B41FA5}">
                      <a16:colId xmlns:a16="http://schemas.microsoft.com/office/drawing/2014/main" val="20000"/>
                    </a:ext>
                  </a:extLst>
                </a:gridCol>
                <a:gridCol w="4084673">
                  <a:extLst>
                    <a:ext uri="{9D8B030D-6E8A-4147-A177-3AD203B41FA5}">
                      <a16:colId xmlns:a16="http://schemas.microsoft.com/office/drawing/2014/main" val="20001"/>
                    </a:ext>
                  </a:extLst>
                </a:gridCol>
                <a:gridCol w="3526336">
                  <a:extLst>
                    <a:ext uri="{9D8B030D-6E8A-4147-A177-3AD203B41FA5}">
                      <a16:colId xmlns:a16="http://schemas.microsoft.com/office/drawing/2014/main" val="2077617130"/>
                    </a:ext>
                  </a:extLst>
                </a:gridCol>
              </a:tblGrid>
              <a:tr h="572650">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ctr"/>
                      <a:r>
                        <a:rPr kumimoji="1" lang="ja-JP" altLang="en-US" sz="1800" dirty="0">
                          <a:latin typeface="メイリオ" pitchFamily="50" charset="-128"/>
                          <a:ea typeface="メイリオ" pitchFamily="50" charset="-128"/>
                          <a:cs typeface="メイリオ" pitchFamily="50" charset="-128"/>
                        </a:rPr>
                        <a:t>改修対象設備</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ctr"/>
                      <a:r>
                        <a:rPr kumimoji="1" lang="ja-JP" altLang="en-US" sz="1800" dirty="0">
                          <a:latin typeface="メイリオ" pitchFamily="50" charset="-128"/>
                          <a:ea typeface="メイリオ" pitchFamily="50" charset="-128"/>
                          <a:cs typeface="メイリオ" pitchFamily="50" charset="-128"/>
                        </a:rPr>
                        <a:t>対策案</a:t>
                      </a:r>
                      <a:endParaRPr kumimoji="1" lang="en-US" altLang="ja-JP" sz="1800" dirty="0">
                        <a:latin typeface="メイリオ" pitchFamily="50" charset="-128"/>
                        <a:ea typeface="メイリオ" pitchFamily="50" charset="-128"/>
                        <a:cs typeface="メイリオ" pitchFamily="50" charset="-128"/>
                      </a:endParaRP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ctr"/>
                      <a:r>
                        <a:rPr kumimoji="1" lang="ja-JP" altLang="en-US" sz="1800" dirty="0">
                          <a:latin typeface="メイリオ" pitchFamily="50" charset="-128"/>
                          <a:ea typeface="メイリオ" pitchFamily="50" charset="-128"/>
                          <a:cs typeface="メイリオ" pitchFamily="50" charset="-128"/>
                        </a:rPr>
                        <a:t>対象施設</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1178058">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ja-JP" altLang="en-US" sz="1800" dirty="0">
                          <a:latin typeface="メイリオ" pitchFamily="50" charset="-128"/>
                          <a:ea typeface="メイリオ" pitchFamily="50" charset="-128"/>
                          <a:cs typeface="メイリオ" pitchFamily="50" charset="-128"/>
                        </a:rPr>
                        <a:t>空気調和設備</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インバータ制御装置の追加</a:t>
                      </a:r>
                      <a:endParaRPr kumimoji="1" lang="en-US" altLang="ja-JP" sz="1800" dirty="0">
                        <a:latin typeface="メイリオ" pitchFamily="50" charset="-128"/>
                        <a:ea typeface="メイリオ" pitchFamily="50" charset="-128"/>
                        <a:cs typeface="メイリオ" pitchFamily="50" charset="-128"/>
                      </a:endParaRPr>
                    </a:p>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台数制御装置の追加</a:t>
                      </a:r>
                      <a:endParaRPr kumimoji="1" lang="en-US" altLang="ja-JP" sz="1800" dirty="0">
                        <a:latin typeface="メイリオ" pitchFamily="50" charset="-128"/>
                        <a:ea typeface="メイリオ" pitchFamily="50" charset="-128"/>
                        <a:cs typeface="メイリオ" pitchFamily="50" charset="-128"/>
                      </a:endParaRPr>
                    </a:p>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熱交換器の交換</a:t>
                      </a:r>
                      <a:endParaRPr kumimoji="1" lang="en-US" altLang="ja-JP" sz="1800" dirty="0">
                        <a:latin typeface="メイリオ" pitchFamily="50" charset="-128"/>
                        <a:ea typeface="メイリオ" pitchFamily="50" charset="-128"/>
                        <a:cs typeface="メイリオ" pitchFamily="50" charset="-128"/>
                      </a:endParaRPr>
                    </a:p>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コンプレッサー等の交換　　</a:t>
                      </a:r>
                      <a:endParaRPr kumimoji="1" lang="en-US" altLang="ja-JP" sz="1800" dirty="0">
                        <a:latin typeface="メイリオ" pitchFamily="50" charset="-128"/>
                        <a:ea typeface="メイリオ" pitchFamily="50" charset="-128"/>
                        <a:cs typeface="メイリオ" pitchFamily="50" charset="-128"/>
                      </a:endParaRP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en-US" altLang="ja-JP" sz="1800" dirty="0">
                          <a:latin typeface="メイリオ" pitchFamily="50" charset="-128"/>
                          <a:ea typeface="メイリオ" pitchFamily="50" charset="-128"/>
                          <a:cs typeface="メイリオ" pitchFamily="50" charset="-128"/>
                        </a:rPr>
                        <a:t>【</a:t>
                      </a:r>
                      <a:r>
                        <a:rPr kumimoji="1" lang="ja-JP" altLang="en-US" sz="1800" dirty="0">
                          <a:latin typeface="メイリオ" pitchFamily="50" charset="-128"/>
                          <a:ea typeface="メイリオ" pitchFamily="50" charset="-128"/>
                          <a:cs typeface="メイリオ" pitchFamily="50" charset="-128"/>
                        </a:rPr>
                        <a:t>地方公共団体</a:t>
                      </a:r>
                      <a:r>
                        <a:rPr kumimoji="1" lang="en-US" altLang="ja-JP" sz="1800" dirty="0">
                          <a:latin typeface="メイリオ" pitchFamily="50" charset="-128"/>
                          <a:ea typeface="メイリオ" pitchFamily="50" charset="-128"/>
                          <a:cs typeface="メイリオ" pitchFamily="50" charset="-128"/>
                        </a:rPr>
                        <a:t>】</a:t>
                      </a:r>
                    </a:p>
                    <a:p>
                      <a:pPr algn="l"/>
                      <a:r>
                        <a:rPr kumimoji="1" lang="ja-JP" altLang="en-US" sz="1800" dirty="0">
                          <a:latin typeface="メイリオ" pitchFamily="50" charset="-128"/>
                          <a:ea typeface="メイリオ" pitchFamily="50" charset="-128"/>
                          <a:cs typeface="メイリオ" pitchFamily="50" charset="-128"/>
                        </a:rPr>
                        <a:t>庁舎、図書館、公民館、学校、スポーツ施設、病院、産業廃棄物処理場、文化・観光施設など</a:t>
                      </a:r>
                      <a:endParaRPr kumimoji="1" lang="en-US" altLang="ja-JP" sz="1800" dirty="0">
                        <a:latin typeface="メイリオ" pitchFamily="50" charset="-128"/>
                        <a:ea typeface="メイリオ" pitchFamily="50" charset="-128"/>
                        <a:cs typeface="メイリオ" pitchFamily="50" charset="-128"/>
                      </a:endParaRP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281760363"/>
                  </a:ext>
                </a:extLst>
              </a:tr>
              <a:tr h="383043">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ja-JP" altLang="en-US" sz="1800" dirty="0">
                          <a:latin typeface="メイリオ" pitchFamily="50" charset="-128"/>
                          <a:ea typeface="メイリオ" pitchFamily="50" charset="-128"/>
                          <a:cs typeface="メイリオ" pitchFamily="50" charset="-128"/>
                        </a:rPr>
                        <a:t>換気設備</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インバータ制御装置の追加</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tc>
                <a:extLst>
                  <a:ext uri="{0D108BD9-81ED-4DB2-BD59-A6C34878D82A}">
                    <a16:rowId xmlns:a16="http://schemas.microsoft.com/office/drawing/2014/main" val="863018923"/>
                  </a:ext>
                </a:extLst>
              </a:tr>
              <a:tr h="383043">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ja-JP" altLang="en-US" sz="1800" dirty="0">
                          <a:latin typeface="メイリオ" pitchFamily="50" charset="-128"/>
                          <a:ea typeface="メイリオ" pitchFamily="50" charset="-128"/>
                          <a:cs typeface="メイリオ" pitchFamily="50" charset="-128"/>
                        </a:rPr>
                        <a:t>給湯設備</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循環加温ヒートポンプの追加</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l"/>
                      <a:endParaRPr kumimoji="1" lang="ja-JP" altLang="en-US" sz="1400" dirty="0"/>
                    </a:p>
                  </a:txBody>
                  <a:tcPr anchor="ctr"/>
                </a:tc>
                <a:extLst>
                  <a:ext uri="{0D108BD9-81ED-4DB2-BD59-A6C34878D82A}">
                    <a16:rowId xmlns:a16="http://schemas.microsoft.com/office/drawing/2014/main" val="1970988840"/>
                  </a:ext>
                </a:extLst>
              </a:tr>
              <a:tr h="359164">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ja-JP" altLang="en-US" sz="1800" dirty="0">
                          <a:latin typeface="メイリオ" pitchFamily="50" charset="-128"/>
                          <a:ea typeface="メイリオ" pitchFamily="50" charset="-128"/>
                          <a:cs typeface="メイリオ" pitchFamily="50" charset="-128"/>
                        </a:rPr>
                        <a:t>冷蔵・冷凍設備</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冷却水ポンプの交換</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l"/>
                      <a:endParaRPr kumimoji="1" lang="ja-JP" altLang="en-US" sz="1400" dirty="0"/>
                    </a:p>
                  </a:txBody>
                  <a:tcPr anchor="ctr"/>
                </a:tc>
                <a:extLst>
                  <a:ext uri="{0D108BD9-81ED-4DB2-BD59-A6C34878D82A}">
                    <a16:rowId xmlns:a16="http://schemas.microsoft.com/office/drawing/2014/main" val="1950453833"/>
                  </a:ext>
                </a:extLst>
              </a:tr>
              <a:tr h="383043">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ja-JP" altLang="en-US" sz="1800" dirty="0">
                          <a:latin typeface="メイリオ" pitchFamily="50" charset="-128"/>
                          <a:ea typeface="メイリオ" pitchFamily="50" charset="-128"/>
                          <a:cs typeface="メイリオ" pitchFamily="50" charset="-128"/>
                        </a:rPr>
                        <a:t>ボイラー設備</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保温材の追加</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en-US" altLang="ja-JP" sz="1800" dirty="0">
                          <a:latin typeface="メイリオ" pitchFamily="50" charset="-128"/>
                          <a:ea typeface="メイリオ" pitchFamily="50" charset="-128"/>
                          <a:cs typeface="メイリオ" pitchFamily="50" charset="-128"/>
                        </a:rPr>
                        <a:t>【</a:t>
                      </a:r>
                      <a:r>
                        <a:rPr kumimoji="1" lang="ja-JP" altLang="en-US" sz="1800" dirty="0">
                          <a:latin typeface="メイリオ" pitchFamily="50" charset="-128"/>
                          <a:ea typeface="メイリオ" pitchFamily="50" charset="-128"/>
                          <a:cs typeface="メイリオ" pitchFamily="50" charset="-128"/>
                        </a:rPr>
                        <a:t>民生部門</a:t>
                      </a:r>
                      <a:r>
                        <a:rPr kumimoji="1" lang="en-US" altLang="ja-JP" sz="1800" dirty="0">
                          <a:latin typeface="メイリオ" pitchFamily="50" charset="-128"/>
                          <a:ea typeface="メイリオ" pitchFamily="50" charset="-128"/>
                          <a:cs typeface="メイリオ" pitchFamily="50" charset="-128"/>
                        </a:rPr>
                        <a:t>】</a:t>
                      </a:r>
                    </a:p>
                    <a:p>
                      <a:pPr algn="l"/>
                      <a:r>
                        <a:rPr kumimoji="1" lang="ja-JP" altLang="en-US" sz="1800" dirty="0">
                          <a:latin typeface="メイリオ" pitchFamily="50" charset="-128"/>
                          <a:ea typeface="メイリオ" pitchFamily="50" charset="-128"/>
                          <a:cs typeface="メイリオ" pitchFamily="50" charset="-128"/>
                        </a:rPr>
                        <a:t>事務所、病院、ビル、福祉施設、ホテルなど</a:t>
                      </a:r>
                      <a:endParaRPr kumimoji="1" lang="en-US" altLang="ja-JP" sz="1800" dirty="0">
                        <a:latin typeface="メイリオ" pitchFamily="50" charset="-128"/>
                        <a:ea typeface="メイリオ" pitchFamily="50" charset="-128"/>
                        <a:cs typeface="メイリオ" pitchFamily="50" charset="-128"/>
                      </a:endParaRPr>
                    </a:p>
                    <a:p>
                      <a:pPr algn="l"/>
                      <a:endParaRPr kumimoji="1" lang="en-US" altLang="ja-JP" sz="1800" dirty="0">
                        <a:latin typeface="メイリオ" pitchFamily="50" charset="-128"/>
                        <a:ea typeface="メイリオ" pitchFamily="50" charset="-128"/>
                        <a:cs typeface="メイリオ" pitchFamily="50" charset="-128"/>
                      </a:endParaRP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2128">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ja-JP" altLang="en-US" sz="1800" dirty="0">
                          <a:latin typeface="メイリオ" pitchFamily="50" charset="-128"/>
                          <a:ea typeface="メイリオ" pitchFamily="50" charset="-128"/>
                          <a:cs typeface="メイリオ" pitchFamily="50" charset="-128"/>
                        </a:rPr>
                        <a:t>燃焼設備</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latin typeface="メイリオ" pitchFamily="50" charset="-128"/>
                          <a:ea typeface="メイリオ" pitchFamily="50" charset="-128"/>
                          <a:cs typeface="メイリオ" pitchFamily="50" charset="-128"/>
                        </a:rPr>
                        <a:t>冷却／誘引ファンインバータ制御盤の追加</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l"/>
                      <a:endParaRPr kumimoji="1" lang="ja-JP" altLang="en-US" sz="1400" dirty="0"/>
                    </a:p>
                  </a:txBody>
                  <a:tcPr anchor="ctr"/>
                </a:tc>
                <a:extLst>
                  <a:ext uri="{0D108BD9-81ED-4DB2-BD59-A6C34878D82A}">
                    <a16:rowId xmlns:a16="http://schemas.microsoft.com/office/drawing/2014/main" val="1722801248"/>
                  </a:ext>
                </a:extLst>
              </a:tr>
              <a:tr h="905093">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ja-JP" altLang="en-US" sz="1800" dirty="0">
                          <a:latin typeface="メイリオ" pitchFamily="50" charset="-128"/>
                          <a:ea typeface="メイリオ" pitchFamily="50" charset="-128"/>
                          <a:cs typeface="メイリオ" pitchFamily="50" charset="-128"/>
                        </a:rPr>
                        <a:t>熱利用設備</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廃熱（ドレン）回収設備の追加</a:t>
                      </a:r>
                      <a:endParaRPr kumimoji="1" lang="en-US" altLang="ja-JP" sz="1800" dirty="0">
                        <a:latin typeface="メイリオ" pitchFamily="50" charset="-128"/>
                        <a:ea typeface="メイリオ" pitchFamily="50" charset="-128"/>
                        <a:cs typeface="メイリオ" pitchFamily="50" charset="-128"/>
                      </a:endParaRPr>
                    </a:p>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フラッシュ蒸気発生装置の追加</a:t>
                      </a:r>
                      <a:endParaRPr kumimoji="1" lang="en-US" altLang="ja-JP" sz="1800" dirty="0">
                        <a:latin typeface="メイリオ" pitchFamily="50" charset="-128"/>
                        <a:ea typeface="メイリオ" pitchFamily="50" charset="-128"/>
                        <a:cs typeface="メイリオ" pitchFamily="50" charset="-128"/>
                      </a:endParaRPr>
                    </a:p>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地中熱ヒートポンプの交換</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l"/>
                      <a:endParaRPr kumimoji="1" lang="ja-JP" altLang="en-US" sz="1400" dirty="0"/>
                    </a:p>
                  </a:txBody>
                  <a:tcPr anchor="ctr"/>
                </a:tc>
                <a:extLst>
                  <a:ext uri="{0D108BD9-81ED-4DB2-BD59-A6C34878D82A}">
                    <a16:rowId xmlns:a16="http://schemas.microsoft.com/office/drawing/2014/main" val="10005"/>
                  </a:ext>
                </a:extLst>
              </a:tr>
              <a:tr h="632128">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algn="l"/>
                      <a:r>
                        <a:rPr kumimoji="1" lang="ja-JP" altLang="en-US" sz="1800" dirty="0">
                          <a:latin typeface="メイリオ" pitchFamily="50" charset="-128"/>
                          <a:ea typeface="メイリオ" pitchFamily="50" charset="-128"/>
                          <a:cs typeface="メイリオ" pitchFamily="50" charset="-128"/>
                        </a:rPr>
                        <a:t>電気設備</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86912" rtl="0" eaLnBrk="1" latinLnBrk="0" hangingPunct="1">
                        <a:defRPr kumimoji="1" sz="1943" kern="1200">
                          <a:solidFill>
                            <a:schemeClr val="tx1"/>
                          </a:solidFill>
                          <a:latin typeface="Calibri" panose="020F0502020204030204"/>
                        </a:defRPr>
                      </a:lvl1pPr>
                      <a:lvl2pPr marL="493456" algn="l" defTabSz="986912" rtl="0" eaLnBrk="1" latinLnBrk="0" hangingPunct="1">
                        <a:defRPr kumimoji="1" sz="1943" kern="1200">
                          <a:solidFill>
                            <a:schemeClr val="tx1"/>
                          </a:solidFill>
                          <a:latin typeface="Calibri" panose="020F0502020204030204"/>
                        </a:defRPr>
                      </a:lvl2pPr>
                      <a:lvl3pPr marL="986912" algn="l" defTabSz="986912" rtl="0" eaLnBrk="1" latinLnBrk="0" hangingPunct="1">
                        <a:defRPr kumimoji="1" sz="1943" kern="1200">
                          <a:solidFill>
                            <a:schemeClr val="tx1"/>
                          </a:solidFill>
                          <a:latin typeface="Calibri" panose="020F0502020204030204"/>
                        </a:defRPr>
                      </a:lvl3pPr>
                      <a:lvl4pPr marL="1480368" algn="l" defTabSz="986912" rtl="0" eaLnBrk="1" latinLnBrk="0" hangingPunct="1">
                        <a:defRPr kumimoji="1" sz="1943" kern="1200">
                          <a:solidFill>
                            <a:schemeClr val="tx1"/>
                          </a:solidFill>
                          <a:latin typeface="Calibri" panose="020F0502020204030204"/>
                        </a:defRPr>
                      </a:lvl4pPr>
                      <a:lvl5pPr marL="1973824" algn="l" defTabSz="986912" rtl="0" eaLnBrk="1" latinLnBrk="0" hangingPunct="1">
                        <a:defRPr kumimoji="1" sz="1943" kern="1200">
                          <a:solidFill>
                            <a:schemeClr val="tx1"/>
                          </a:solidFill>
                          <a:latin typeface="Calibri" panose="020F0502020204030204"/>
                        </a:defRPr>
                      </a:lvl5pPr>
                      <a:lvl6pPr marL="2467280" algn="l" defTabSz="986912" rtl="0" eaLnBrk="1" latinLnBrk="0" hangingPunct="1">
                        <a:defRPr kumimoji="1" sz="1943" kern="1200">
                          <a:solidFill>
                            <a:schemeClr val="tx1"/>
                          </a:solidFill>
                          <a:latin typeface="Calibri" panose="020F0502020204030204"/>
                        </a:defRPr>
                      </a:lvl6pPr>
                      <a:lvl7pPr marL="2960736" algn="l" defTabSz="986912" rtl="0" eaLnBrk="1" latinLnBrk="0" hangingPunct="1">
                        <a:defRPr kumimoji="1" sz="1943" kern="1200">
                          <a:solidFill>
                            <a:schemeClr val="tx1"/>
                          </a:solidFill>
                          <a:latin typeface="Calibri" panose="020F0502020204030204"/>
                        </a:defRPr>
                      </a:lvl7pPr>
                      <a:lvl8pPr marL="3454192" algn="l" defTabSz="986912" rtl="0" eaLnBrk="1" latinLnBrk="0" hangingPunct="1">
                        <a:defRPr kumimoji="1" sz="1943" kern="1200">
                          <a:solidFill>
                            <a:schemeClr val="tx1"/>
                          </a:solidFill>
                          <a:latin typeface="Calibri" panose="020F0502020204030204"/>
                        </a:defRPr>
                      </a:lvl8pPr>
                      <a:lvl9pPr marL="3947648" algn="l" defTabSz="986912" rtl="0" eaLnBrk="1" latinLnBrk="0" hangingPunct="1">
                        <a:defRPr kumimoji="1" sz="1943" kern="1200">
                          <a:solidFill>
                            <a:schemeClr val="tx1"/>
                          </a:solidFill>
                          <a:latin typeface="Calibri" panose="020F0502020204030204"/>
                        </a:defRPr>
                      </a:lvl9pPr>
                    </a:lstStyle>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受変電設備変圧器の交換</a:t>
                      </a:r>
                      <a:endParaRPr kumimoji="1" lang="en-US" altLang="ja-JP" sz="1800" dirty="0">
                        <a:latin typeface="メイリオ" pitchFamily="50" charset="-128"/>
                        <a:ea typeface="メイリオ" pitchFamily="50" charset="-128"/>
                        <a:cs typeface="メイリオ" pitchFamily="50" charset="-128"/>
                      </a:endParaRPr>
                    </a:p>
                    <a:p>
                      <a:pPr marL="342900" indent="-342900" algn="l">
                        <a:buFont typeface="Arial" panose="020B0604020202020204" pitchFamily="34" charset="0"/>
                        <a:buChar char="•"/>
                      </a:pPr>
                      <a:r>
                        <a:rPr kumimoji="1" lang="ja-JP" altLang="en-US" sz="1800" dirty="0">
                          <a:latin typeface="メイリオ" pitchFamily="50" charset="-128"/>
                          <a:ea typeface="メイリオ" pitchFamily="50" charset="-128"/>
                          <a:cs typeface="メイリオ" pitchFamily="50" charset="-128"/>
                        </a:rPr>
                        <a:t>リチウム電池のセル交換</a:t>
                      </a:r>
                    </a:p>
                  </a:txBody>
                  <a:tcPr marL="86199" marR="86199" marT="43100" marB="431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algn="l"/>
                      <a:endParaRPr kumimoji="1" lang="ja-JP" altLang="en-US" sz="1400" dirty="0"/>
                    </a:p>
                  </a:txBody>
                  <a:tcPr anchor="ctr"/>
                </a:tc>
                <a:extLst>
                  <a:ext uri="{0D108BD9-81ED-4DB2-BD59-A6C34878D82A}">
                    <a16:rowId xmlns:a16="http://schemas.microsoft.com/office/drawing/2014/main" val="1513267525"/>
                  </a:ext>
                </a:extLst>
              </a:tr>
            </a:tbl>
          </a:graphicData>
        </a:graphic>
      </p:graphicFrame>
      <p:sp>
        <p:nvSpPr>
          <p:cNvPr id="6" name="テキスト ボックス 5"/>
          <p:cNvSpPr txBox="1"/>
          <p:nvPr/>
        </p:nvSpPr>
        <p:spPr>
          <a:xfrm>
            <a:off x="610044" y="6724723"/>
            <a:ext cx="8077844" cy="324384"/>
          </a:xfrm>
          <a:prstGeom prst="rect">
            <a:avLst/>
          </a:prstGeom>
          <a:noFill/>
        </p:spPr>
        <p:txBody>
          <a:bodyPr wrap="square" rtlCol="0">
            <a:spAutoFit/>
          </a:bodyPr>
          <a:lstStyle/>
          <a:p>
            <a:pPr marL="0" marR="0" lvl="0" indent="0" algn="l" defTabSz="862005" rtl="0" eaLnBrk="1" fontAlgn="auto" latinLnBrk="0" hangingPunct="1">
              <a:lnSpc>
                <a:spcPct val="100000"/>
              </a:lnSpc>
              <a:spcBef>
                <a:spcPts val="0"/>
              </a:spcBef>
              <a:spcAft>
                <a:spcPts val="0"/>
              </a:spcAft>
              <a:buClrTx/>
              <a:buSzTx/>
              <a:buFontTx/>
              <a:buNone/>
              <a:tabLst/>
              <a:defRPr/>
            </a:pPr>
            <a:r>
              <a:rPr kumimoji="0" lang="ja-JP" altLang="en-US" sz="1508"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（注）上記の対策は一例になります。</a:t>
            </a:r>
            <a:endParaRPr kumimoji="0" lang="en-US" altLang="ja-JP" sz="1508"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5096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latin typeface="+mn-ea"/>
                <a:ea typeface="+mn-ea"/>
              </a:rPr>
              <a:t>補助要件</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kumimoji="1" lang="ja-JP" altLang="en-US" dirty="0">
              <a:solidFill>
                <a:srgbClr val="FF0000"/>
              </a:solidFill>
              <a:latin typeface="+mn-ea"/>
              <a:ea typeface="+mn-ea"/>
            </a:endParaRPr>
          </a:p>
        </p:txBody>
      </p:sp>
      <p:sp>
        <p:nvSpPr>
          <p:cNvPr id="3" name="正方形/長方形 2"/>
          <p:cNvSpPr/>
          <p:nvPr/>
        </p:nvSpPr>
        <p:spPr>
          <a:xfrm>
            <a:off x="304800" y="910383"/>
            <a:ext cx="10104120" cy="6771084"/>
          </a:xfrm>
          <a:prstGeom prst="rect">
            <a:avLst/>
          </a:prstGeom>
        </p:spPr>
        <p:txBody>
          <a:bodyPr wrap="square">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対象事業の要件</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以下に示す要件をすべて満たす事業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応募者が国内に所有する施設において運用している設備に関して、以下の（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）のうちいずれか若しくはその両方の改修を行うことで、当該設備のエネルギー消費量、</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排出量を削減する事業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77900" marR="0" lvl="1" indent="-487363" algn="l" defTabSz="981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）当該設備のエネルギー効率と密接な関係のある部品・部材のうち、経年劣化等により効率低下の原因となっているものの交換を行い、当該設備のエネルギー効率を、導入当初と同等以上まで改善する事業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77900" marR="0" lvl="1" indent="-487363" algn="l" defTabSz="981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）改修を行う設備若しくは当該設備と連結された蒸気配管等に部品・部材を付加することで、当該設備の運転時の負荷を軽減し、当該設備のエネルギー効率を初期の状態以上に改善する事業</a:t>
            </a: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償却資産登録されていること（ただし、償却資産登録が必要ないものについてはこの限りではない）</a:t>
            </a: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現在稼働中の設備の改修であること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当該設備メーカーや当該設備のメンテナンスを行っている事業者、部品・部材メーカーや省エネルギー診断実施事業者等外部の専門家による省エネルギー効果、省</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効果の説明等を添付すること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補助金の応募者</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本補助事業の応募者の要件は以下の①から⑦の法人・団体であること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民間企業（導入する設備等をファイナンスリースにより提供する契約を行う民間企業を含む）</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独立行政法人通則法（平成１１年法律第１０３号）第２条第１項に規定する独立行政法人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地方独立行政法人法（平成１５年法律第１０８号）第２条第１項に規定する地方独立行政法人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一般社団法人・一般財団法人及び公益社団法人・公益財団法人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都道府県、市町村、特別区及び地方公共団体の組合</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法律により直接設立された法人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その他環境大臣の承認を得て補助事業が適当と認める者</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補助金の交付額</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補助事業者が地方自治法第２５２条の１９第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項の指定都市以外の市町村（これらの市町村により設立された第２８４条第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項の地方公共団体の組合を含む）の場合：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補助事業者が都道府県、地方自治法第２５２条の１９第１項の指定都市又は第 ２８１ 条第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項の特別区（（</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）の括弧書の組合以外の地方公共団体の組合を含む）の場合：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補助事業者が資本金１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０００万円未満の民間企業の場合：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補助事業者が資本金１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０００万円以上の民間企業の場合：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p>
          <a:p>
            <a:pPr marL="323252" marR="0" lvl="0" indent="-323252" algn="l" defTabSz="9817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補助事業者が①から④以外の者の場合：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p>
        </p:txBody>
      </p:sp>
    </p:spTree>
    <p:extLst>
      <p:ext uri="{BB962C8B-B14F-4D97-AF65-F5344CB8AC3E}">
        <p14:creationId xmlns:p14="http://schemas.microsoft.com/office/powerpoint/2010/main" val="209980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latin typeface="+mn-ea"/>
                <a:ea typeface="+mn-ea"/>
              </a:rPr>
              <a:t>鉄道会社ホーム系統空調設備の高効率化改修事業</a:t>
            </a:r>
          </a:p>
        </p:txBody>
      </p:sp>
      <p:sp>
        <p:nvSpPr>
          <p:cNvPr id="4" name="テキスト プレースホルダー 3"/>
          <p:cNvSpPr>
            <a:spLocks noGrp="1"/>
          </p:cNvSpPr>
          <p:nvPr>
            <p:ph type="body" sz="quarter" idx="10"/>
          </p:nvPr>
        </p:nvSpPr>
        <p:spPr>
          <a:xfrm>
            <a:off x="3240" y="920908"/>
            <a:ext cx="10685337" cy="2259273"/>
          </a:xfrm>
        </p:spPr>
        <p:txBody>
          <a:bodyPr/>
          <a:lstStyle/>
          <a:p>
            <a:r>
              <a:rPr lang="ja-JP" altLang="en-US" dirty="0"/>
              <a:t>環境変化の大きいエリアにおける空調設備の過稼働による無駄なエネルギー消費に対して、空調機給気ファンへインバーターを導入し、最適稼働化によるエネルギー効率を改善。</a:t>
            </a:r>
            <a:endParaRPr lang="en-US" altLang="ja-JP" dirty="0"/>
          </a:p>
          <a:p>
            <a:r>
              <a:rPr kumimoji="1" lang="ja-JP" altLang="en-US" dirty="0"/>
              <a:t>インバータ盤</a:t>
            </a:r>
            <a:r>
              <a:rPr kumimoji="1" lang="en-US" altLang="ja-JP" dirty="0"/>
              <a:t>4</a:t>
            </a:r>
            <a:r>
              <a:rPr kumimoji="1" lang="ja-JP" altLang="en-US" dirty="0"/>
              <a:t>式</a:t>
            </a:r>
            <a:r>
              <a:rPr kumimoji="1" lang="en-US" altLang="ja-JP" dirty="0"/>
              <a:t>×2</a:t>
            </a:r>
            <a:r>
              <a:rPr lang="ja-JP" altLang="en-US" dirty="0"/>
              <a:t>駅・自動制御追加</a:t>
            </a:r>
            <a:r>
              <a:rPr lang="en-US" altLang="ja-JP" dirty="0"/>
              <a:t>1</a:t>
            </a:r>
            <a:r>
              <a:rPr lang="ja-JP" altLang="en-US" dirty="0"/>
              <a:t>式</a:t>
            </a:r>
            <a:r>
              <a:rPr lang="en-US" altLang="ja-JP" dirty="0"/>
              <a:t>×2</a:t>
            </a:r>
            <a:r>
              <a:rPr lang="ja-JP" altLang="en-US" dirty="0"/>
              <a:t>駅の導入により、</a:t>
            </a:r>
            <a:r>
              <a:rPr lang="en-US" altLang="ja-JP" dirty="0"/>
              <a:t>164,77t-CO2/</a:t>
            </a:r>
            <a:r>
              <a:rPr lang="ja-JP" altLang="en-US" dirty="0"/>
              <a:t>年（使用電力</a:t>
            </a:r>
            <a:r>
              <a:rPr lang="en-US" altLang="ja-JP" dirty="0"/>
              <a:t>43</a:t>
            </a:r>
            <a:r>
              <a:rPr lang="ja-JP" altLang="en-US" dirty="0"/>
              <a:t>％削減）を見込む。</a:t>
            </a:r>
            <a:endParaRPr kumimoji="1" lang="ja-JP" altLang="en-US" dirty="0"/>
          </a:p>
        </p:txBody>
      </p:sp>
      <p:pic>
        <p:nvPicPr>
          <p:cNvPr id="8" name="図 7"/>
          <p:cNvPicPr>
            <a:picLocks noChangeAspect="1"/>
          </p:cNvPicPr>
          <p:nvPr/>
        </p:nvPicPr>
        <p:blipFill>
          <a:blip r:embed="rId3"/>
          <a:stretch>
            <a:fillRect/>
          </a:stretch>
        </p:blipFill>
        <p:spPr>
          <a:xfrm>
            <a:off x="416196" y="3883993"/>
            <a:ext cx="6060746" cy="2452640"/>
          </a:xfrm>
          <a:prstGeom prst="rect">
            <a:avLst/>
          </a:prstGeom>
        </p:spPr>
      </p:pic>
      <p:sp>
        <p:nvSpPr>
          <p:cNvPr id="9" name="正方形/長方形 8"/>
          <p:cNvSpPr/>
          <p:nvPr/>
        </p:nvSpPr>
        <p:spPr bwMode="auto">
          <a:xfrm>
            <a:off x="416196" y="3288633"/>
            <a:ext cx="6060746" cy="434940"/>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＜システム系統図＞</a:t>
            </a:r>
          </a:p>
        </p:txBody>
      </p:sp>
      <p:sp>
        <p:nvSpPr>
          <p:cNvPr id="10" name="正方形/長方形 9"/>
          <p:cNvSpPr/>
          <p:nvPr/>
        </p:nvSpPr>
        <p:spPr bwMode="auto">
          <a:xfrm>
            <a:off x="480365" y="6401010"/>
            <a:ext cx="5922023" cy="850023"/>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ホームの二酸化炭素（</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）を検知して、給気ﾌｧﾝの回転数制御を行い給気ファンの電力量を削減。</a:t>
            </a:r>
          </a:p>
        </p:txBody>
      </p:sp>
      <p:pic>
        <p:nvPicPr>
          <p:cNvPr id="12" name="図 11"/>
          <p:cNvPicPr>
            <a:picLocks noChangeAspect="1"/>
          </p:cNvPicPr>
          <p:nvPr/>
        </p:nvPicPr>
        <p:blipFill>
          <a:blip r:embed="rId4"/>
          <a:stretch>
            <a:fillRect/>
          </a:stretch>
        </p:blipFill>
        <p:spPr>
          <a:xfrm>
            <a:off x="7238839" y="3252716"/>
            <a:ext cx="2871465" cy="4218798"/>
          </a:xfrm>
          <a:prstGeom prst="rect">
            <a:avLst/>
          </a:prstGeom>
        </p:spPr>
      </p:pic>
    </p:spTree>
    <p:extLst>
      <p:ext uri="{BB962C8B-B14F-4D97-AF65-F5344CB8AC3E}">
        <p14:creationId xmlns:p14="http://schemas.microsoft.com/office/powerpoint/2010/main" val="71121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557214" y="3162107"/>
            <a:ext cx="5919729" cy="3286029"/>
          </a:xfrm>
          <a:prstGeom prst="rect">
            <a:avLst/>
          </a:prstGeom>
        </p:spPr>
      </p:pic>
      <p:sp>
        <p:nvSpPr>
          <p:cNvPr id="2" name="タイトル 1"/>
          <p:cNvSpPr>
            <a:spLocks noGrp="1"/>
          </p:cNvSpPr>
          <p:nvPr>
            <p:ph type="title"/>
          </p:nvPr>
        </p:nvSpPr>
        <p:spPr/>
        <p:txBody>
          <a:bodyPr/>
          <a:lstStyle/>
          <a:p>
            <a:r>
              <a:rPr lang="ja-JP" altLang="en-US" dirty="0">
                <a:latin typeface="+mn-ea"/>
                <a:ea typeface="+mn-ea"/>
              </a:rPr>
              <a:t>商業施設空調設備の高効率化改修事業</a:t>
            </a:r>
            <a:endParaRPr kumimoji="1" lang="ja-JP" altLang="en-US" dirty="0">
              <a:latin typeface="+mn-ea"/>
              <a:ea typeface="+mn-ea"/>
            </a:endParaRPr>
          </a:p>
        </p:txBody>
      </p:sp>
      <p:sp>
        <p:nvSpPr>
          <p:cNvPr id="4" name="テキスト プレースホルダー 3"/>
          <p:cNvSpPr>
            <a:spLocks noGrp="1"/>
          </p:cNvSpPr>
          <p:nvPr>
            <p:ph type="body" sz="quarter" idx="10"/>
          </p:nvPr>
        </p:nvSpPr>
        <p:spPr>
          <a:xfrm>
            <a:off x="3240" y="920908"/>
            <a:ext cx="10685337" cy="1918546"/>
          </a:xfrm>
        </p:spPr>
        <p:txBody>
          <a:bodyPr/>
          <a:lstStyle/>
          <a:p>
            <a:r>
              <a:rPr lang="ja-JP" altLang="en-US" dirty="0"/>
              <a:t>経年劣化等によりエネルギー効率が納入当初より大幅に低下している空調設備に対して、室外機の圧縮機・制御基板の交換及び台数コントローラの追加によりエネルギー効率を改善。</a:t>
            </a:r>
            <a:endParaRPr lang="en-US" altLang="ja-JP" dirty="0"/>
          </a:p>
          <a:p>
            <a:r>
              <a:rPr lang="ja-JP" altLang="en-US" dirty="0"/>
              <a:t>使用電力</a:t>
            </a:r>
            <a:r>
              <a:rPr lang="en-US" altLang="ja-JP" dirty="0"/>
              <a:t>21</a:t>
            </a:r>
            <a:r>
              <a:rPr lang="ja-JP" altLang="en-US" dirty="0"/>
              <a:t>％削減、</a:t>
            </a:r>
            <a:r>
              <a:rPr lang="en-US" altLang="ja-JP" dirty="0"/>
              <a:t>CO2</a:t>
            </a:r>
            <a:r>
              <a:rPr lang="ja-JP" altLang="en-US" dirty="0"/>
              <a:t>削減効果は</a:t>
            </a:r>
            <a:r>
              <a:rPr lang="en-US" altLang="ja-JP" dirty="0"/>
              <a:t>238.2t-CO2</a:t>
            </a:r>
            <a:r>
              <a:rPr lang="ja-JP" altLang="en-US" dirty="0"/>
              <a:t>を見込む。</a:t>
            </a:r>
            <a:endParaRPr kumimoji="1" lang="ja-JP" altLang="en-US" dirty="0"/>
          </a:p>
        </p:txBody>
      </p:sp>
      <p:sp>
        <p:nvSpPr>
          <p:cNvPr id="11" name="正方形/長方形 10"/>
          <p:cNvSpPr/>
          <p:nvPr/>
        </p:nvSpPr>
        <p:spPr bwMode="auto">
          <a:xfrm>
            <a:off x="416196" y="2903625"/>
            <a:ext cx="5873896" cy="434940"/>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＜システム系統図＞</a:t>
            </a:r>
          </a:p>
        </p:txBody>
      </p:sp>
      <p:pic>
        <p:nvPicPr>
          <p:cNvPr id="17" name="図 16"/>
          <p:cNvPicPr>
            <a:picLocks noChangeAspect="1"/>
          </p:cNvPicPr>
          <p:nvPr/>
        </p:nvPicPr>
        <p:blipFill>
          <a:blip r:embed="rId4"/>
          <a:stretch>
            <a:fillRect/>
          </a:stretch>
        </p:blipFill>
        <p:spPr>
          <a:xfrm>
            <a:off x="7432714" y="3279021"/>
            <a:ext cx="2554445" cy="3950550"/>
          </a:xfrm>
          <a:prstGeom prst="rect">
            <a:avLst/>
          </a:prstGeom>
        </p:spPr>
      </p:pic>
      <p:sp>
        <p:nvSpPr>
          <p:cNvPr id="18" name="正方形/長方形 17"/>
          <p:cNvSpPr/>
          <p:nvPr/>
        </p:nvSpPr>
        <p:spPr bwMode="auto">
          <a:xfrm>
            <a:off x="560575" y="6481220"/>
            <a:ext cx="3788424" cy="850023"/>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設備の概要</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・圧縮機・制御基板交換</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198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式</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・台数コントローラ追加</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式</a:t>
            </a:r>
          </a:p>
        </p:txBody>
      </p:sp>
    </p:spTree>
    <p:extLst>
      <p:ext uri="{BB962C8B-B14F-4D97-AF65-F5344CB8AC3E}">
        <p14:creationId xmlns:p14="http://schemas.microsoft.com/office/powerpoint/2010/main" val="182586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3123" y="544226"/>
            <a:ext cx="10062067" cy="6997949"/>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defTabSz="1007943">
              <a:defRPr/>
            </a:pPr>
            <a:endParaRPr lang="ja-JP" altLang="en-US" sz="1984" dirty="0">
              <a:solidFill>
                <a:prstClr val="black"/>
              </a:solidFill>
              <a:latin typeface="Cambria"/>
              <a:ea typeface="メイリオ"/>
            </a:endParaRPr>
          </a:p>
        </p:txBody>
      </p:sp>
      <p:sp>
        <p:nvSpPr>
          <p:cNvPr id="11" name="テキスト ボックス 10"/>
          <p:cNvSpPr txBox="1"/>
          <p:nvPr/>
        </p:nvSpPr>
        <p:spPr>
          <a:xfrm>
            <a:off x="335872" y="960709"/>
            <a:ext cx="1063954" cy="297625"/>
          </a:xfrm>
          <a:prstGeom prst="rect">
            <a:avLst/>
          </a:prstGeom>
        </p:spPr>
        <p:style>
          <a:lnRef idx="2">
            <a:schemeClr val="accent6"/>
          </a:lnRef>
          <a:fillRef idx="1">
            <a:schemeClr val="lt1"/>
          </a:fillRef>
          <a:effectRef idx="0">
            <a:schemeClr val="accent6"/>
          </a:effectRef>
          <a:fontRef idx="minor">
            <a:schemeClr val="dk1"/>
          </a:fontRef>
        </p:style>
        <p:txBody>
          <a:bodyPr wrap="none" anchor="ctr"/>
          <a:lstStyle/>
          <a:p>
            <a:pPr algn="ctr" defTabSz="1007943">
              <a:defRPr/>
            </a:pPr>
            <a:r>
              <a:rPr lang="ja-JP" altLang="en-US" sz="1323" dirty="0">
                <a:solidFill>
                  <a:prstClr val="black"/>
                </a:solidFill>
                <a:latin typeface="Cambria"/>
                <a:ea typeface="メイリオ"/>
              </a:rPr>
              <a:t>背景・目的</a:t>
            </a:r>
          </a:p>
        </p:txBody>
      </p:sp>
      <p:sp>
        <p:nvSpPr>
          <p:cNvPr id="12" name="テキスト ボックス 11"/>
          <p:cNvSpPr txBox="1"/>
          <p:nvPr/>
        </p:nvSpPr>
        <p:spPr>
          <a:xfrm>
            <a:off x="5806137" y="585302"/>
            <a:ext cx="855713" cy="297625"/>
          </a:xfrm>
          <a:prstGeom prst="rect">
            <a:avLst/>
          </a:prstGeom>
        </p:spPr>
        <p:style>
          <a:lnRef idx="2">
            <a:schemeClr val="accent6"/>
          </a:lnRef>
          <a:fillRef idx="1">
            <a:schemeClr val="lt1"/>
          </a:fillRef>
          <a:effectRef idx="0">
            <a:schemeClr val="accent6"/>
          </a:effectRef>
          <a:fontRef idx="minor">
            <a:schemeClr val="dk1"/>
          </a:fontRef>
        </p:style>
        <p:txBody>
          <a:bodyPr wrap="none" anchor="ctr"/>
          <a:lstStyle/>
          <a:p>
            <a:pPr defTabSz="1007943">
              <a:defRPr/>
            </a:pPr>
            <a:r>
              <a:rPr lang="ja-JP" altLang="en-US" sz="1323" dirty="0">
                <a:solidFill>
                  <a:prstClr val="black"/>
                </a:solidFill>
                <a:latin typeface="Cambria"/>
                <a:ea typeface="メイリオ"/>
              </a:rPr>
              <a:t>事業概要</a:t>
            </a:r>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22" y="12250"/>
            <a:ext cx="768218" cy="51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3"/>
          <p:cNvSpPr/>
          <p:nvPr/>
        </p:nvSpPr>
        <p:spPr>
          <a:xfrm>
            <a:off x="1100589" y="0"/>
            <a:ext cx="9285101" cy="52322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defTabSz="1007943" fontAlgn="base">
              <a:lnSpc>
                <a:spcPts val="992"/>
              </a:lnSpc>
              <a:spcBef>
                <a:spcPct val="0"/>
              </a:spcBef>
              <a:spcAft>
                <a:spcPct val="0"/>
              </a:spcAft>
              <a:defRPr/>
            </a:pPr>
            <a:r>
              <a:rPr lang="ja-JP" altLang="en-US" sz="1213" b="1" dirty="0">
                <a:solidFill>
                  <a:prstClr val="white"/>
                </a:solidFill>
                <a:latin typeface="Cambria"/>
                <a:ea typeface="メイリオ"/>
              </a:rPr>
              <a:t>設備</a:t>
            </a:r>
            <a:r>
              <a:rPr lang="ja-JP" altLang="en-US" sz="1213" b="1" dirty="0">
                <a:solidFill>
                  <a:prstClr val="white"/>
                </a:solidFill>
                <a:latin typeface="Cambria"/>
                <a:ea typeface="メイリオ"/>
              </a:rPr>
              <a:t>の高効率化改修支援事業のうち</a:t>
            </a:r>
            <a:endParaRPr lang="en-US" altLang="ja-JP" sz="1213" b="1" dirty="0">
              <a:solidFill>
                <a:prstClr val="white"/>
              </a:solidFill>
              <a:latin typeface="Cambria"/>
              <a:ea typeface="メイリオ"/>
            </a:endParaRPr>
          </a:p>
          <a:p>
            <a:pPr defTabSz="1007943" fontAlgn="base">
              <a:spcBef>
                <a:spcPct val="0"/>
              </a:spcBef>
              <a:spcAft>
                <a:spcPct val="0"/>
              </a:spcAft>
              <a:tabLst>
                <a:tab pos="598466" algn="l"/>
              </a:tabLst>
              <a:defRPr/>
            </a:pPr>
            <a:r>
              <a:rPr lang="ja-JP" altLang="en-US" sz="1764" b="1" dirty="0">
                <a:solidFill>
                  <a:prstClr val="white"/>
                </a:solidFill>
                <a:latin typeface="メイリオ"/>
                <a:ea typeface="メイリオ"/>
              </a:rPr>
              <a:t>熱利用設備</a:t>
            </a:r>
            <a:r>
              <a:rPr lang="ja-JP" altLang="en-US" sz="1764" b="1" dirty="0">
                <a:solidFill>
                  <a:prstClr val="white"/>
                </a:solidFill>
                <a:latin typeface="メイリオ"/>
                <a:ea typeface="メイリオ"/>
              </a:rPr>
              <a:t>の低炭素・脱炭素化</a:t>
            </a:r>
            <a:r>
              <a:rPr lang="ja-JP" altLang="en-US" sz="1764" b="1" dirty="0">
                <a:solidFill>
                  <a:prstClr val="white"/>
                </a:solidFill>
                <a:latin typeface="メイリオ"/>
                <a:ea typeface="メイリオ"/>
              </a:rPr>
              <a:t>による省</a:t>
            </a:r>
            <a:r>
              <a:rPr lang="en-US" altLang="ja-JP" sz="1764" b="1" dirty="0">
                <a:solidFill>
                  <a:prstClr val="white"/>
                </a:solidFill>
                <a:latin typeface="メイリオ"/>
                <a:ea typeface="メイリオ"/>
              </a:rPr>
              <a:t>CO2</a:t>
            </a:r>
            <a:r>
              <a:rPr lang="ja-JP" altLang="en-US" sz="1764" b="1" dirty="0">
                <a:solidFill>
                  <a:prstClr val="white"/>
                </a:solidFill>
                <a:latin typeface="メイリオ"/>
                <a:ea typeface="メイリオ"/>
              </a:rPr>
              <a:t>促進事業</a:t>
            </a:r>
            <a:endParaRPr lang="en-US" altLang="ja-JP" sz="1764" b="1" dirty="0">
              <a:solidFill>
                <a:prstClr val="white"/>
              </a:solidFill>
              <a:latin typeface="メイリオ"/>
              <a:ea typeface="メイリオ"/>
            </a:endParaRPr>
          </a:p>
        </p:txBody>
      </p:sp>
      <p:sp>
        <p:nvSpPr>
          <p:cNvPr id="22" name="テキスト ボックス 21"/>
          <p:cNvSpPr txBox="1"/>
          <p:nvPr/>
        </p:nvSpPr>
        <p:spPr>
          <a:xfrm>
            <a:off x="320122" y="3529598"/>
            <a:ext cx="1382441" cy="297625"/>
          </a:xfrm>
          <a:prstGeom prst="rect">
            <a:avLst/>
          </a:prstGeom>
        </p:spPr>
        <p:style>
          <a:lnRef idx="2">
            <a:schemeClr val="accent6"/>
          </a:lnRef>
          <a:fillRef idx="1">
            <a:schemeClr val="lt1"/>
          </a:fillRef>
          <a:effectRef idx="0">
            <a:schemeClr val="accent6"/>
          </a:effectRef>
          <a:fontRef idx="minor">
            <a:schemeClr val="dk1"/>
          </a:fontRef>
        </p:style>
        <p:txBody>
          <a:bodyPr wrap="none" anchor="ctr"/>
          <a:lstStyle/>
          <a:p>
            <a:pPr defTabSz="1007943">
              <a:defRPr/>
            </a:pPr>
            <a:r>
              <a:rPr lang="ja-JP" altLang="en-US" sz="1323" dirty="0">
                <a:solidFill>
                  <a:prstClr val="black"/>
                </a:solidFill>
                <a:latin typeface="Cambria"/>
                <a:ea typeface="メイリオ"/>
              </a:rPr>
              <a:t>期待される効果</a:t>
            </a:r>
          </a:p>
        </p:txBody>
      </p:sp>
      <p:sp>
        <p:nvSpPr>
          <p:cNvPr id="28" name="正方形/長方形 27"/>
          <p:cNvSpPr/>
          <p:nvPr/>
        </p:nvSpPr>
        <p:spPr>
          <a:xfrm>
            <a:off x="316260" y="5447542"/>
            <a:ext cx="973343" cy="32977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defTabSz="1007943">
              <a:defRPr/>
            </a:pPr>
            <a:r>
              <a:rPr lang="ja-JP" altLang="en-US" sz="1543" b="1" dirty="0">
                <a:solidFill>
                  <a:prstClr val="white"/>
                </a:solidFill>
                <a:latin typeface="Cambria"/>
                <a:ea typeface="メイリオ"/>
              </a:rPr>
              <a:t>イメージ</a:t>
            </a:r>
          </a:p>
        </p:txBody>
      </p:sp>
      <p:sp>
        <p:nvSpPr>
          <p:cNvPr id="72" name="テキスト ボックス 71"/>
          <p:cNvSpPr txBox="1"/>
          <p:nvPr/>
        </p:nvSpPr>
        <p:spPr>
          <a:xfrm>
            <a:off x="5807887" y="3496483"/>
            <a:ext cx="1228447" cy="297625"/>
          </a:xfrm>
          <a:prstGeom prst="rect">
            <a:avLst/>
          </a:prstGeom>
        </p:spPr>
        <p:style>
          <a:lnRef idx="2">
            <a:schemeClr val="accent6"/>
          </a:lnRef>
          <a:fillRef idx="1">
            <a:schemeClr val="lt1"/>
          </a:fillRef>
          <a:effectRef idx="0">
            <a:schemeClr val="accent6"/>
          </a:effectRef>
          <a:fontRef idx="minor">
            <a:schemeClr val="dk1"/>
          </a:fontRef>
        </p:style>
        <p:txBody>
          <a:bodyPr wrap="none" anchor="ctr"/>
          <a:lstStyle/>
          <a:p>
            <a:pPr algn="ctr" defTabSz="1007943">
              <a:defRPr/>
            </a:pPr>
            <a:r>
              <a:rPr lang="ja-JP" altLang="en-US" sz="1323" dirty="0">
                <a:solidFill>
                  <a:prstClr val="black"/>
                </a:solidFill>
                <a:latin typeface="Cambria"/>
                <a:ea typeface="メイリオ"/>
              </a:rPr>
              <a:t>事業スキーム</a:t>
            </a:r>
          </a:p>
        </p:txBody>
      </p:sp>
      <p:sp>
        <p:nvSpPr>
          <p:cNvPr id="56" name="テキスト ボックス 55"/>
          <p:cNvSpPr txBox="1"/>
          <p:nvPr/>
        </p:nvSpPr>
        <p:spPr>
          <a:xfrm>
            <a:off x="335872" y="1240697"/>
            <a:ext cx="5407268" cy="2272417"/>
          </a:xfrm>
          <a:prstGeom prst="rect">
            <a:avLst/>
          </a:prstGeom>
          <a:noFill/>
        </p:spPr>
        <p:txBody>
          <a:bodyPr>
            <a:spAutoFit/>
          </a:bodyPr>
          <a:lstStyle/>
          <a:p>
            <a:pPr marL="188989" indent="-188989" algn="just"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pitchFamily="50" charset="-128"/>
              </a:rPr>
              <a:t>我が国のエネルギー消費量の</a:t>
            </a:r>
            <a:r>
              <a:rPr lang="en-US" altLang="ja-JP" sz="1157" dirty="0">
                <a:solidFill>
                  <a:prstClr val="black"/>
                </a:solidFill>
                <a:latin typeface="メイリオ"/>
                <a:ea typeface="メイリオ" pitchFamily="50" charset="-128"/>
              </a:rPr>
              <a:t>4</a:t>
            </a:r>
            <a:r>
              <a:rPr lang="ja-JP" altLang="en-US" sz="1157" dirty="0">
                <a:solidFill>
                  <a:prstClr val="black"/>
                </a:solidFill>
                <a:latin typeface="メイリオ"/>
                <a:ea typeface="メイリオ" pitchFamily="50" charset="-128"/>
              </a:rPr>
              <a:t>分の</a:t>
            </a:r>
            <a:r>
              <a:rPr lang="en-US" altLang="ja-JP" sz="1157" dirty="0">
                <a:solidFill>
                  <a:prstClr val="black"/>
                </a:solidFill>
                <a:latin typeface="メイリオ"/>
                <a:ea typeface="メイリオ" pitchFamily="50" charset="-128"/>
              </a:rPr>
              <a:t>3</a:t>
            </a:r>
            <a:r>
              <a:rPr lang="ja-JP" altLang="en-US" sz="1157" dirty="0">
                <a:solidFill>
                  <a:prstClr val="black"/>
                </a:solidFill>
                <a:latin typeface="メイリオ"/>
                <a:ea typeface="メイリオ" pitchFamily="50" charset="-128"/>
              </a:rPr>
              <a:t>はエネルギーが熱として使われており、この分野</a:t>
            </a:r>
            <a:r>
              <a:rPr lang="ja-JP" altLang="en-US" sz="1157" dirty="0">
                <a:solidFill>
                  <a:prstClr val="black"/>
                </a:solidFill>
                <a:latin typeface="メイリオ"/>
                <a:ea typeface="メイリオ" pitchFamily="50" charset="-128"/>
              </a:rPr>
              <a:t>の低炭素・脱炭素化方策</a:t>
            </a:r>
            <a:r>
              <a:rPr lang="ja-JP" altLang="en-US" sz="1157" dirty="0">
                <a:solidFill>
                  <a:prstClr val="black"/>
                </a:solidFill>
                <a:latin typeface="メイリオ"/>
                <a:ea typeface="メイリオ" pitchFamily="50" charset="-128"/>
              </a:rPr>
              <a:t>の確立が急務となっている。</a:t>
            </a:r>
            <a:endParaRPr lang="en-US" altLang="ja-JP" sz="1157" dirty="0">
              <a:solidFill>
                <a:prstClr val="black"/>
              </a:solidFill>
              <a:latin typeface="メイリオ"/>
              <a:ea typeface="メイリオ" pitchFamily="50" charset="-128"/>
            </a:endParaRPr>
          </a:p>
          <a:p>
            <a:pPr marL="188989" indent="-188989" algn="just"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pitchFamily="50" charset="-128"/>
              </a:rPr>
              <a:t>熱利用分野</a:t>
            </a:r>
            <a:r>
              <a:rPr lang="ja-JP" altLang="en-US" sz="1157" dirty="0">
                <a:solidFill>
                  <a:prstClr val="black"/>
                </a:solidFill>
                <a:latin typeface="メイリオ"/>
                <a:ea typeface="メイリオ" pitchFamily="50" charset="-128"/>
              </a:rPr>
              <a:t>を低炭素・脱炭素化</a:t>
            </a:r>
            <a:r>
              <a:rPr lang="ja-JP" altLang="en-US" sz="1157" dirty="0">
                <a:solidFill>
                  <a:prstClr val="black"/>
                </a:solidFill>
                <a:latin typeface="メイリオ"/>
                <a:ea typeface="メイリオ" pitchFamily="50" charset="-128"/>
              </a:rPr>
              <a:t>する方策として</a:t>
            </a:r>
            <a:r>
              <a:rPr lang="ja-JP" altLang="en-US" sz="1157" dirty="0">
                <a:solidFill>
                  <a:prstClr val="black"/>
                </a:solidFill>
                <a:latin typeface="メイリオ"/>
                <a:ea typeface="メイリオ" pitchFamily="50" charset="-128"/>
              </a:rPr>
              <a:t>は、各国</a:t>
            </a:r>
            <a:r>
              <a:rPr lang="ja-JP" altLang="en-US" sz="1157" dirty="0">
                <a:solidFill>
                  <a:prstClr val="black"/>
                </a:solidFill>
                <a:latin typeface="メイリオ"/>
                <a:ea typeface="メイリオ" pitchFamily="50" charset="-128"/>
              </a:rPr>
              <a:t>に</a:t>
            </a:r>
            <a:r>
              <a:rPr lang="ja-JP" altLang="en-US" sz="1157" dirty="0">
                <a:solidFill>
                  <a:prstClr val="black"/>
                </a:solidFill>
                <a:latin typeface="メイリオ"/>
                <a:ea typeface="メイリオ" pitchFamily="50" charset="-128"/>
              </a:rPr>
              <a:t>おいて電源</a:t>
            </a:r>
            <a:r>
              <a:rPr lang="ja-JP" altLang="en-US" sz="1157" dirty="0">
                <a:solidFill>
                  <a:prstClr val="black"/>
                </a:solidFill>
                <a:latin typeface="メイリオ"/>
                <a:ea typeface="メイリオ" pitchFamily="50" charset="-128"/>
              </a:rPr>
              <a:t>の再エネ主力化を見据えた電気式設備の導入や再エネ熱の利用による熱源の確保が進められている。</a:t>
            </a:r>
            <a:endParaRPr lang="en-US" altLang="ja-JP" sz="1157" dirty="0">
              <a:solidFill>
                <a:prstClr val="black"/>
              </a:solidFill>
              <a:latin typeface="メイリオ"/>
              <a:ea typeface="メイリオ" pitchFamily="50" charset="-128"/>
            </a:endParaRPr>
          </a:p>
          <a:p>
            <a:pPr marL="188989" indent="-188989" algn="just"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pitchFamily="50" charset="-128"/>
              </a:rPr>
              <a:t>特に世界的にはモビリティをはじめとして電動化という形で運輸部門</a:t>
            </a:r>
            <a:r>
              <a:rPr lang="ja-JP" altLang="en-US" sz="1157" dirty="0">
                <a:solidFill>
                  <a:prstClr val="black"/>
                </a:solidFill>
                <a:latin typeface="メイリオ"/>
                <a:ea typeface="メイリオ" pitchFamily="50" charset="-128"/>
              </a:rPr>
              <a:t>の低炭素・脱炭素化</a:t>
            </a:r>
            <a:r>
              <a:rPr lang="ja-JP" altLang="en-US" sz="1157" dirty="0">
                <a:solidFill>
                  <a:prstClr val="black"/>
                </a:solidFill>
                <a:latin typeface="メイリオ"/>
                <a:ea typeface="メイリオ" pitchFamily="50" charset="-128"/>
              </a:rPr>
              <a:t>が進んでいるが、我が国においては、モビリティはもとより熱利用分野</a:t>
            </a:r>
            <a:r>
              <a:rPr lang="ja-JP" altLang="en-US" sz="1157" dirty="0">
                <a:solidFill>
                  <a:prstClr val="black"/>
                </a:solidFill>
                <a:latin typeface="メイリオ"/>
                <a:ea typeface="メイリオ" pitchFamily="50" charset="-128"/>
              </a:rPr>
              <a:t>の低炭素・脱炭素化</a:t>
            </a:r>
            <a:r>
              <a:rPr lang="ja-JP" altLang="en-US" sz="1157" dirty="0">
                <a:solidFill>
                  <a:prstClr val="black"/>
                </a:solidFill>
                <a:latin typeface="メイリオ"/>
                <a:ea typeface="メイリオ" pitchFamily="50" charset="-128"/>
              </a:rPr>
              <a:t>が進んでいない。</a:t>
            </a:r>
            <a:endParaRPr lang="en-US" altLang="ja-JP" sz="1157" dirty="0">
              <a:solidFill>
                <a:prstClr val="black"/>
              </a:solidFill>
              <a:latin typeface="メイリオ"/>
              <a:ea typeface="メイリオ" pitchFamily="50" charset="-128"/>
            </a:endParaRPr>
          </a:p>
          <a:p>
            <a:pPr marL="188989" indent="-188989" algn="just"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pitchFamily="50" charset="-128"/>
              </a:rPr>
              <a:t>そこで、本事業に</a:t>
            </a:r>
            <a:r>
              <a:rPr lang="ja-JP" altLang="en-US" sz="1157" dirty="0">
                <a:solidFill>
                  <a:prstClr val="black"/>
                </a:solidFill>
                <a:latin typeface="メイリオ"/>
                <a:ea typeface="メイリオ" pitchFamily="50" charset="-128"/>
              </a:rPr>
              <a:t>より熱</a:t>
            </a:r>
            <a:r>
              <a:rPr lang="ja-JP" altLang="en-US" sz="1157" dirty="0">
                <a:solidFill>
                  <a:prstClr val="black"/>
                </a:solidFill>
                <a:latin typeface="メイリオ"/>
                <a:ea typeface="メイリオ" pitchFamily="50" charset="-128"/>
              </a:rPr>
              <a:t>利用設備</a:t>
            </a:r>
            <a:r>
              <a:rPr lang="ja-JP" altLang="en-US" sz="1157" dirty="0">
                <a:solidFill>
                  <a:prstClr val="black"/>
                </a:solidFill>
                <a:latin typeface="メイリオ"/>
                <a:ea typeface="メイリオ" pitchFamily="50" charset="-128"/>
              </a:rPr>
              <a:t>の低炭素・脱炭素化を促し、熱利用分野の</a:t>
            </a:r>
            <a:r>
              <a:rPr lang="en-US" altLang="ja-JP" sz="1157" dirty="0">
                <a:solidFill>
                  <a:prstClr val="black"/>
                </a:solidFill>
                <a:latin typeface="メイリオ"/>
                <a:ea typeface="メイリオ" pitchFamily="50" charset="-128"/>
              </a:rPr>
              <a:t>CO2</a:t>
            </a:r>
            <a:r>
              <a:rPr lang="ja-JP" altLang="en-US" sz="1157" dirty="0">
                <a:solidFill>
                  <a:prstClr val="black"/>
                </a:solidFill>
                <a:latin typeface="メイリオ"/>
                <a:ea typeface="メイリオ" pitchFamily="50" charset="-128"/>
              </a:rPr>
              <a:t>削減を進めて</a:t>
            </a:r>
            <a:r>
              <a:rPr lang="ja-JP" altLang="en-US" sz="1157" dirty="0">
                <a:solidFill>
                  <a:prstClr val="black"/>
                </a:solidFill>
                <a:latin typeface="メイリオ"/>
                <a:ea typeface="メイリオ" pitchFamily="50" charset="-128"/>
              </a:rPr>
              <a:t>いく必要がある。</a:t>
            </a:r>
            <a:endParaRPr lang="en-US" altLang="ja-JP" sz="1157" dirty="0">
              <a:solidFill>
                <a:prstClr val="black"/>
              </a:solidFill>
              <a:latin typeface="メイリオ"/>
              <a:ea typeface="メイリオ" pitchFamily="50" charset="-128"/>
            </a:endParaRPr>
          </a:p>
        </p:txBody>
      </p:sp>
      <p:sp>
        <p:nvSpPr>
          <p:cNvPr id="40" name="テキスト ボックス 39"/>
          <p:cNvSpPr txBox="1"/>
          <p:nvPr/>
        </p:nvSpPr>
        <p:spPr>
          <a:xfrm>
            <a:off x="5767638" y="3772971"/>
            <a:ext cx="4612802" cy="964367"/>
          </a:xfrm>
          <a:prstGeom prst="rect">
            <a:avLst/>
          </a:prstGeom>
          <a:noFill/>
        </p:spPr>
        <p:txBody>
          <a:bodyPr>
            <a:spAutoFit/>
          </a:bodyPr>
          <a:lstStyle/>
          <a:p>
            <a:pPr algn="just" defTabSz="1007943" fontAlgn="base">
              <a:lnSpc>
                <a:spcPts val="1653"/>
              </a:lnSpc>
              <a:spcBef>
                <a:spcPct val="0"/>
              </a:spcBef>
              <a:spcAft>
                <a:spcPct val="0"/>
              </a:spcAft>
              <a:defRPr/>
            </a:pPr>
            <a:r>
              <a:rPr lang="ja-JP" altLang="en-US" sz="1157" dirty="0">
                <a:solidFill>
                  <a:prstClr val="black"/>
                </a:solidFill>
                <a:latin typeface="メイリオ"/>
                <a:ea typeface="メイリオ" pitchFamily="50" charset="-128"/>
              </a:rPr>
              <a:t>事業期間</a:t>
            </a:r>
            <a:r>
              <a:rPr lang="ja-JP" altLang="en-US" sz="1157" dirty="0">
                <a:solidFill>
                  <a:prstClr val="black"/>
                </a:solidFill>
                <a:latin typeface="メイリオ"/>
                <a:ea typeface="メイリオ" pitchFamily="50" charset="-128"/>
              </a:rPr>
              <a:t>：</a:t>
            </a:r>
            <a:r>
              <a:rPr lang="en-US" altLang="ja-JP" sz="1157" dirty="0">
                <a:solidFill>
                  <a:prstClr val="black"/>
                </a:solidFill>
                <a:latin typeface="メイリオ"/>
                <a:ea typeface="メイリオ" pitchFamily="50" charset="-128"/>
              </a:rPr>
              <a:t>31</a:t>
            </a:r>
            <a:r>
              <a:rPr lang="ja-JP" altLang="en-US" sz="1157" dirty="0">
                <a:solidFill>
                  <a:prstClr val="black"/>
                </a:solidFill>
                <a:latin typeface="メイリオ"/>
                <a:ea typeface="メイリオ" pitchFamily="50" charset="-128"/>
              </a:rPr>
              <a:t>年度（</a:t>
            </a:r>
            <a:r>
              <a:rPr lang="en-US" altLang="ja-JP" sz="1157" dirty="0">
                <a:solidFill>
                  <a:prstClr val="black"/>
                </a:solidFill>
                <a:latin typeface="メイリオ"/>
                <a:ea typeface="メイリオ" pitchFamily="50" charset="-128"/>
              </a:rPr>
              <a:t>2019</a:t>
            </a:r>
            <a:r>
              <a:rPr lang="ja-JP" altLang="en-US" sz="1157" dirty="0">
                <a:solidFill>
                  <a:prstClr val="black"/>
                </a:solidFill>
                <a:latin typeface="メイリオ"/>
                <a:ea typeface="メイリオ" pitchFamily="50" charset="-128"/>
              </a:rPr>
              <a:t>年度）～</a:t>
            </a:r>
            <a:r>
              <a:rPr lang="en-US" altLang="ja-JP" sz="1157" dirty="0">
                <a:solidFill>
                  <a:prstClr val="black"/>
                </a:solidFill>
                <a:latin typeface="メイリオ"/>
                <a:ea typeface="メイリオ" pitchFamily="50" charset="-128"/>
              </a:rPr>
              <a:t>35</a:t>
            </a:r>
            <a:r>
              <a:rPr lang="ja-JP" altLang="en-US" sz="1157" dirty="0">
                <a:solidFill>
                  <a:prstClr val="black"/>
                </a:solidFill>
                <a:latin typeface="メイリオ"/>
                <a:ea typeface="メイリオ" pitchFamily="50" charset="-128"/>
              </a:rPr>
              <a:t>年度（</a:t>
            </a:r>
            <a:r>
              <a:rPr lang="en-US" altLang="ja-JP" sz="1157" dirty="0">
                <a:solidFill>
                  <a:prstClr val="black"/>
                </a:solidFill>
                <a:latin typeface="メイリオ"/>
                <a:ea typeface="メイリオ" pitchFamily="50" charset="-128"/>
              </a:rPr>
              <a:t>2023</a:t>
            </a:r>
            <a:r>
              <a:rPr lang="ja-JP" altLang="en-US" sz="1157" dirty="0">
                <a:solidFill>
                  <a:prstClr val="black"/>
                </a:solidFill>
                <a:latin typeface="メイリオ"/>
                <a:ea typeface="メイリオ" pitchFamily="50" charset="-128"/>
              </a:rPr>
              <a:t>年度）</a:t>
            </a:r>
            <a:endParaRPr lang="en-US" altLang="ja-JP" sz="1157" dirty="0">
              <a:solidFill>
                <a:prstClr val="black"/>
              </a:solidFill>
              <a:latin typeface="メイリオ"/>
              <a:ea typeface="メイリオ" pitchFamily="50" charset="-128"/>
            </a:endParaRPr>
          </a:p>
          <a:p>
            <a:pPr algn="just" defTabSz="1007943" fontAlgn="base">
              <a:lnSpc>
                <a:spcPts val="1653"/>
              </a:lnSpc>
              <a:spcBef>
                <a:spcPct val="0"/>
              </a:spcBef>
              <a:spcAft>
                <a:spcPct val="0"/>
              </a:spcAft>
              <a:defRPr/>
            </a:pPr>
            <a:r>
              <a:rPr lang="ja-JP" altLang="en-US" sz="1157" dirty="0">
                <a:solidFill>
                  <a:prstClr val="black"/>
                </a:solidFill>
                <a:latin typeface="メイリオ"/>
                <a:ea typeface="メイリオ" pitchFamily="50" charset="-128"/>
              </a:rPr>
              <a:t>補助対象：民間企業及び</a:t>
            </a:r>
            <a:r>
              <a:rPr lang="en-US" altLang="ja-JP" sz="1157" dirty="0">
                <a:solidFill>
                  <a:prstClr val="black"/>
                </a:solidFill>
                <a:latin typeface="メイリオ"/>
                <a:ea typeface="メイリオ" pitchFamily="50" charset="-128"/>
              </a:rPr>
              <a:t>/</a:t>
            </a:r>
            <a:r>
              <a:rPr lang="ja-JP" altLang="en-US" sz="1157" dirty="0">
                <a:solidFill>
                  <a:prstClr val="black"/>
                </a:solidFill>
                <a:latin typeface="メイリオ"/>
                <a:ea typeface="メイリオ" pitchFamily="50" charset="-128"/>
              </a:rPr>
              <a:t>又は適切な設備管理が出来る</a:t>
            </a:r>
            <a:endParaRPr lang="en-US" altLang="ja-JP" sz="1157" dirty="0">
              <a:solidFill>
                <a:prstClr val="black"/>
              </a:solidFill>
              <a:latin typeface="メイリオ"/>
              <a:ea typeface="メイリオ" pitchFamily="50" charset="-128"/>
            </a:endParaRPr>
          </a:p>
          <a:p>
            <a:pPr algn="just" defTabSz="1007943" fontAlgn="base">
              <a:lnSpc>
                <a:spcPts val="1653"/>
              </a:lnSpc>
              <a:spcBef>
                <a:spcPct val="0"/>
              </a:spcBef>
              <a:spcAft>
                <a:spcPct val="0"/>
              </a:spcAft>
              <a:defRPr/>
            </a:pPr>
            <a:r>
              <a:rPr lang="ja-JP" altLang="en-US" sz="1157" dirty="0">
                <a:solidFill>
                  <a:prstClr val="black"/>
                </a:solidFill>
                <a:latin typeface="メイリオ"/>
                <a:ea typeface="メイリオ" pitchFamily="50" charset="-128"/>
              </a:rPr>
              <a:t>　　　　　エネルギーサービスプロバイダー</a:t>
            </a:r>
            <a:endParaRPr lang="en-US" altLang="ja-JP" sz="1157" dirty="0">
              <a:solidFill>
                <a:prstClr val="black"/>
              </a:solidFill>
              <a:latin typeface="メイリオ"/>
              <a:ea typeface="メイリオ" pitchFamily="50" charset="-128"/>
            </a:endParaRPr>
          </a:p>
          <a:p>
            <a:pPr marL="694711" indent="-694711" algn="just" defTabSz="1007943" fontAlgn="base">
              <a:lnSpc>
                <a:spcPts val="1653"/>
              </a:lnSpc>
              <a:spcBef>
                <a:spcPct val="0"/>
              </a:spcBef>
              <a:spcAft>
                <a:spcPct val="0"/>
              </a:spcAft>
              <a:defRPr/>
            </a:pPr>
            <a:r>
              <a:rPr lang="ja-JP" altLang="en-US" sz="1157" dirty="0">
                <a:solidFill>
                  <a:srgbClr val="FF0000"/>
                </a:solidFill>
                <a:latin typeface="メイリオ"/>
                <a:ea typeface="メイリオ" pitchFamily="50" charset="-128"/>
              </a:rPr>
              <a:t>　　　　　</a:t>
            </a:r>
            <a:r>
              <a:rPr lang="en-US" altLang="ja-JP" sz="1157" dirty="0">
                <a:solidFill>
                  <a:prstClr val="black"/>
                </a:solidFill>
                <a:latin typeface="メイリオ"/>
                <a:ea typeface="メイリオ" pitchFamily="50" charset="-128"/>
              </a:rPr>
              <a:t>※</a:t>
            </a:r>
            <a:r>
              <a:rPr lang="ja-JP" altLang="en-US" sz="1157" dirty="0">
                <a:solidFill>
                  <a:prstClr val="black"/>
                </a:solidFill>
                <a:latin typeface="メイリオ"/>
                <a:ea typeface="メイリオ" pitchFamily="50" charset="-128"/>
              </a:rPr>
              <a:t>対象は</a:t>
            </a:r>
            <a:r>
              <a:rPr lang="ja-JP" altLang="en-US" sz="1157" dirty="0">
                <a:solidFill>
                  <a:prstClr val="black"/>
                </a:solidFill>
                <a:latin typeface="メイリオ"/>
                <a:ea typeface="メイリオ" pitchFamily="50" charset="-128"/>
              </a:rPr>
              <a:t>新増設する設備</a:t>
            </a:r>
            <a:endParaRPr lang="en-US" altLang="ja-JP" sz="1157" dirty="0">
              <a:solidFill>
                <a:prstClr val="black"/>
              </a:solidFill>
              <a:latin typeface="メイリオ"/>
              <a:ea typeface="メイリオ" pitchFamily="50" charset="-128"/>
            </a:endParaRPr>
          </a:p>
        </p:txBody>
      </p:sp>
      <p:sp>
        <p:nvSpPr>
          <p:cNvPr id="41" name="テキスト ボックス 40"/>
          <p:cNvSpPr txBox="1"/>
          <p:nvPr/>
        </p:nvSpPr>
        <p:spPr>
          <a:xfrm>
            <a:off x="5806137" y="900289"/>
            <a:ext cx="4544554" cy="2651239"/>
          </a:xfrm>
          <a:prstGeom prst="rect">
            <a:avLst/>
          </a:prstGeom>
          <a:noFill/>
        </p:spPr>
        <p:txBody>
          <a:bodyPr>
            <a:spAutoFit/>
          </a:bodyPr>
          <a:lstStyle/>
          <a:p>
            <a:pPr marL="194240" indent="-194240" algn="just" defTabSz="1007943" fontAlgn="base">
              <a:spcBef>
                <a:spcPct val="0"/>
              </a:spcBef>
              <a:spcAft>
                <a:spcPct val="0"/>
              </a:spcAft>
              <a:defRPr/>
            </a:pPr>
            <a:r>
              <a:rPr lang="ja-JP" altLang="en-US" sz="1157" dirty="0">
                <a:solidFill>
                  <a:prstClr val="black"/>
                </a:solidFill>
                <a:latin typeface="Cambria" pitchFamily="18" charset="0"/>
                <a:ea typeface="メイリオ" pitchFamily="50" charset="-128"/>
              </a:rPr>
              <a:t>①</a:t>
            </a:r>
            <a:r>
              <a:rPr lang="en-US" altLang="ja-JP" sz="1157" dirty="0">
                <a:solidFill>
                  <a:prstClr val="black"/>
                </a:solidFill>
                <a:latin typeface="Cambria" pitchFamily="18" charset="0"/>
                <a:ea typeface="メイリオ" pitchFamily="50" charset="-128"/>
              </a:rPr>
              <a:t>CO2</a:t>
            </a:r>
            <a:r>
              <a:rPr lang="ja-JP" altLang="en-US" sz="1157" dirty="0">
                <a:solidFill>
                  <a:prstClr val="black"/>
                </a:solidFill>
                <a:latin typeface="Cambria" pitchFamily="18" charset="0"/>
                <a:ea typeface="メイリオ" pitchFamily="50" charset="-128"/>
              </a:rPr>
              <a:t>削減効果分析</a:t>
            </a:r>
            <a:endParaRPr lang="en-US" altLang="ja-JP" sz="1157" dirty="0">
              <a:solidFill>
                <a:prstClr val="black"/>
              </a:solidFill>
              <a:latin typeface="Cambria" pitchFamily="18" charset="0"/>
              <a:ea typeface="メイリオ" pitchFamily="50" charset="-128"/>
            </a:endParaRPr>
          </a:p>
          <a:p>
            <a:pPr marL="194240" indent="-194240" algn="just" defTabSz="1007943" fontAlgn="base">
              <a:spcBef>
                <a:spcPct val="0"/>
              </a:spcBef>
              <a:spcAft>
                <a:spcPct val="0"/>
              </a:spcAft>
              <a:defRPr/>
            </a:pPr>
            <a:r>
              <a:rPr lang="ja-JP" altLang="en-US" sz="1157" dirty="0">
                <a:solidFill>
                  <a:prstClr val="black"/>
                </a:solidFill>
                <a:latin typeface="Cambria" pitchFamily="18" charset="0"/>
                <a:ea typeface="メイリオ" pitchFamily="50" charset="-128"/>
              </a:rPr>
              <a:t>　熱</a:t>
            </a:r>
            <a:r>
              <a:rPr lang="ja-JP" altLang="en-US" sz="1157" dirty="0">
                <a:solidFill>
                  <a:prstClr val="black"/>
                </a:solidFill>
                <a:latin typeface="Cambria" pitchFamily="18" charset="0"/>
                <a:ea typeface="メイリオ" pitchFamily="50" charset="-128"/>
              </a:rPr>
              <a:t>利用設備の低炭素・脱炭素化</a:t>
            </a:r>
            <a:r>
              <a:rPr lang="ja-JP" altLang="en-US" sz="1157" dirty="0">
                <a:solidFill>
                  <a:prstClr val="black"/>
                </a:solidFill>
                <a:latin typeface="Cambria" pitchFamily="18" charset="0"/>
                <a:ea typeface="メイリオ" pitchFamily="50" charset="-128"/>
              </a:rPr>
              <a:t>を図った場合の</a:t>
            </a:r>
            <a:r>
              <a:rPr lang="en-US" altLang="ja-JP" sz="1157" dirty="0">
                <a:solidFill>
                  <a:prstClr val="black"/>
                </a:solidFill>
                <a:latin typeface="Cambria" pitchFamily="18" charset="0"/>
                <a:ea typeface="メイリオ" pitchFamily="50" charset="-128"/>
              </a:rPr>
              <a:t>CO2</a:t>
            </a:r>
            <a:r>
              <a:rPr lang="ja-JP" altLang="en-US" sz="1157" dirty="0">
                <a:solidFill>
                  <a:prstClr val="black"/>
                </a:solidFill>
                <a:latin typeface="Cambria" pitchFamily="18" charset="0"/>
                <a:ea typeface="メイリオ" pitchFamily="50" charset="-128"/>
              </a:rPr>
              <a:t>削減効果分析に対して支援を行う。</a:t>
            </a:r>
            <a:endParaRPr lang="en-US" altLang="ja-JP" sz="1157" dirty="0">
              <a:solidFill>
                <a:prstClr val="black"/>
              </a:solidFill>
              <a:latin typeface="Cambria" pitchFamily="18" charset="0"/>
              <a:ea typeface="メイリオ" pitchFamily="50" charset="-128"/>
            </a:endParaRPr>
          </a:p>
          <a:p>
            <a:pPr marL="194240" indent="-194240" algn="just" defTabSz="1007943" fontAlgn="base">
              <a:spcBef>
                <a:spcPct val="0"/>
              </a:spcBef>
              <a:spcAft>
                <a:spcPct val="0"/>
              </a:spcAft>
              <a:defRPr/>
            </a:pPr>
            <a:r>
              <a:rPr lang="ja-JP" altLang="en-US" sz="1157" dirty="0">
                <a:solidFill>
                  <a:prstClr val="black"/>
                </a:solidFill>
                <a:latin typeface="Cambria" pitchFamily="18" charset="0"/>
                <a:ea typeface="メイリオ" pitchFamily="50" charset="-128"/>
              </a:rPr>
              <a:t>　</a:t>
            </a:r>
            <a:r>
              <a:rPr lang="en-US" altLang="ja-JP" sz="1157" dirty="0">
                <a:solidFill>
                  <a:prstClr val="black"/>
                </a:solidFill>
                <a:latin typeface="Cambria" pitchFamily="18" charset="0"/>
                <a:ea typeface="メイリオ" pitchFamily="50" charset="-128"/>
              </a:rPr>
              <a:t>【</a:t>
            </a:r>
            <a:r>
              <a:rPr lang="ja-JP" altLang="en-US" sz="1157" dirty="0">
                <a:solidFill>
                  <a:prstClr val="black"/>
                </a:solidFill>
                <a:latin typeface="Cambria" pitchFamily="18" charset="0"/>
                <a:ea typeface="メイリオ" pitchFamily="50" charset="-128"/>
              </a:rPr>
              <a:t>定額補助</a:t>
            </a:r>
            <a:r>
              <a:rPr lang="en-US" altLang="ja-JP" sz="1157" dirty="0">
                <a:solidFill>
                  <a:prstClr val="black"/>
                </a:solidFill>
                <a:latin typeface="Cambria" pitchFamily="18" charset="0"/>
                <a:ea typeface="メイリオ" pitchFamily="50" charset="-128"/>
              </a:rPr>
              <a:t>】</a:t>
            </a:r>
            <a:endParaRPr lang="en-US" altLang="ja-JP" sz="1157" dirty="0">
              <a:solidFill>
                <a:prstClr val="black"/>
              </a:solidFill>
              <a:latin typeface="メイリオ"/>
              <a:ea typeface="メイリオ" pitchFamily="50" charset="-128"/>
              <a:cs typeface="メイリオ" pitchFamily="50" charset="-128"/>
            </a:endParaRPr>
          </a:p>
          <a:p>
            <a:pPr algn="just" defTabSz="1007943" fontAlgn="base">
              <a:lnSpc>
                <a:spcPts val="1653"/>
              </a:lnSpc>
              <a:spcBef>
                <a:spcPct val="0"/>
              </a:spcBef>
              <a:spcAft>
                <a:spcPct val="0"/>
              </a:spcAft>
              <a:defRPr/>
            </a:pPr>
            <a:r>
              <a:rPr lang="ja-JP" altLang="en-US" sz="1157" dirty="0">
                <a:solidFill>
                  <a:prstClr val="black"/>
                </a:solidFill>
                <a:latin typeface="メイリオ"/>
                <a:ea typeface="メイリオ" pitchFamily="50" charset="-128"/>
                <a:cs typeface="メイリオ" pitchFamily="50" charset="-128"/>
              </a:rPr>
              <a:t>②熱利用設備</a:t>
            </a:r>
            <a:r>
              <a:rPr lang="ja-JP" altLang="en-US" sz="1157" dirty="0">
                <a:solidFill>
                  <a:prstClr val="black"/>
                </a:solidFill>
                <a:latin typeface="メイリオ"/>
                <a:ea typeface="メイリオ" pitchFamily="50" charset="-128"/>
                <a:cs typeface="メイリオ" pitchFamily="50" charset="-128"/>
              </a:rPr>
              <a:t>の低炭素・脱炭素化</a:t>
            </a:r>
            <a:r>
              <a:rPr lang="ja-JP" altLang="en-US" sz="1157" dirty="0">
                <a:solidFill>
                  <a:prstClr val="black"/>
                </a:solidFill>
                <a:latin typeface="メイリオ"/>
                <a:ea typeface="メイリオ" pitchFamily="50" charset="-128"/>
                <a:cs typeface="メイリオ" pitchFamily="50" charset="-128"/>
              </a:rPr>
              <a:t>による</a:t>
            </a:r>
            <a:r>
              <a:rPr lang="en-US" altLang="ja-JP" sz="1157" dirty="0">
                <a:solidFill>
                  <a:prstClr val="black"/>
                </a:solidFill>
                <a:latin typeface="Cambria" pitchFamily="18" charset="0"/>
                <a:ea typeface="メイリオ" pitchFamily="50" charset="-128"/>
              </a:rPr>
              <a:t>CO2</a:t>
            </a:r>
            <a:r>
              <a:rPr lang="ja-JP" altLang="en-US" sz="1157" dirty="0">
                <a:solidFill>
                  <a:prstClr val="black"/>
                </a:solidFill>
                <a:latin typeface="Cambria" pitchFamily="18" charset="0"/>
                <a:ea typeface="メイリオ" pitchFamily="50" charset="-128"/>
              </a:rPr>
              <a:t>削減</a:t>
            </a:r>
            <a:endParaRPr lang="en-US" altLang="ja-JP" sz="1157" dirty="0">
              <a:solidFill>
                <a:prstClr val="black"/>
              </a:solidFill>
              <a:latin typeface="Cambria" pitchFamily="18" charset="0"/>
              <a:ea typeface="メイリオ" pitchFamily="50" charset="-128"/>
            </a:endParaRPr>
          </a:p>
          <a:p>
            <a:pPr marL="194240" indent="-194240" algn="just" defTabSz="1007943" fontAlgn="base">
              <a:lnSpc>
                <a:spcPts val="1653"/>
              </a:lnSpc>
              <a:spcBef>
                <a:spcPct val="0"/>
              </a:spcBef>
              <a:spcAft>
                <a:spcPct val="0"/>
              </a:spcAft>
              <a:defRPr/>
            </a:pPr>
            <a:r>
              <a:rPr lang="ja-JP" altLang="en-US" sz="1157" dirty="0">
                <a:solidFill>
                  <a:prstClr val="black"/>
                </a:solidFill>
                <a:latin typeface="メイリオ"/>
                <a:ea typeface="メイリオ" pitchFamily="50" charset="-128"/>
                <a:cs typeface="メイリオ" pitchFamily="50" charset="-128"/>
              </a:rPr>
              <a:t>　熱利用</a:t>
            </a:r>
            <a:r>
              <a:rPr lang="ja-JP" altLang="en-US" sz="1157" dirty="0">
                <a:solidFill>
                  <a:prstClr val="black"/>
                </a:solidFill>
                <a:latin typeface="メイリオ"/>
                <a:ea typeface="メイリオ" pitchFamily="50" charset="-128"/>
                <a:cs typeface="メイリオ" pitchFamily="50" charset="-128"/>
              </a:rPr>
              <a:t>の低炭素・脱炭素化</a:t>
            </a:r>
            <a:r>
              <a:rPr lang="ja-JP" altLang="en-US" sz="1157" dirty="0">
                <a:solidFill>
                  <a:prstClr val="black"/>
                </a:solidFill>
                <a:latin typeface="メイリオ"/>
                <a:ea typeface="メイリオ" pitchFamily="50" charset="-128"/>
                <a:cs typeface="メイリオ" pitchFamily="50" charset="-128"/>
              </a:rPr>
              <a:t>に寄与する</a:t>
            </a:r>
            <a:r>
              <a:rPr lang="ja-JP" altLang="en-US" sz="1157" dirty="0">
                <a:solidFill>
                  <a:prstClr val="black"/>
                </a:solidFill>
                <a:latin typeface="メイリオ"/>
                <a:ea typeface="メイリオ" pitchFamily="50" charset="-128"/>
                <a:cs typeface="メイリオ" pitchFamily="50" charset="-128"/>
              </a:rPr>
              <a:t>設備導入に</a:t>
            </a:r>
            <a:r>
              <a:rPr lang="ja-JP" altLang="en-US" sz="1157" dirty="0">
                <a:solidFill>
                  <a:prstClr val="black"/>
                </a:solidFill>
                <a:latin typeface="メイリオ"/>
                <a:ea typeface="メイリオ" pitchFamily="50" charset="-128"/>
                <a:cs typeface="メイリオ" pitchFamily="50" charset="-128"/>
              </a:rPr>
              <a:t>対して支援を行う。</a:t>
            </a:r>
            <a:endParaRPr lang="en-US" altLang="ja-JP" sz="1157" dirty="0">
              <a:solidFill>
                <a:prstClr val="black"/>
              </a:solidFill>
              <a:latin typeface="メイリオ"/>
              <a:ea typeface="メイリオ" pitchFamily="50" charset="-128"/>
              <a:cs typeface="メイリオ" pitchFamily="50" charset="-128"/>
            </a:endParaRPr>
          </a:p>
          <a:p>
            <a:pPr marL="194240" indent="-194240" algn="just" defTabSz="1007943" fontAlgn="base">
              <a:lnSpc>
                <a:spcPts val="1653"/>
              </a:lnSpc>
              <a:spcBef>
                <a:spcPct val="0"/>
              </a:spcBef>
              <a:spcAft>
                <a:spcPct val="0"/>
              </a:spcAft>
              <a:defRPr/>
            </a:pPr>
            <a:r>
              <a:rPr lang="ja-JP" altLang="en-US" sz="1157" dirty="0">
                <a:solidFill>
                  <a:prstClr val="black"/>
                </a:solidFill>
                <a:latin typeface="メイリオ"/>
                <a:ea typeface="メイリオ" pitchFamily="50" charset="-128"/>
                <a:cs typeface="メイリオ" pitchFamily="50" charset="-128"/>
              </a:rPr>
              <a:t>　</a:t>
            </a:r>
            <a:r>
              <a:rPr lang="en-US" altLang="ja-JP" sz="1157" dirty="0">
                <a:solidFill>
                  <a:prstClr val="black"/>
                </a:solidFill>
                <a:latin typeface="メイリオ"/>
                <a:ea typeface="メイリオ" pitchFamily="50" charset="-128"/>
                <a:cs typeface="メイリオ" pitchFamily="50" charset="-128"/>
              </a:rPr>
              <a:t>【</a:t>
            </a:r>
            <a:r>
              <a:rPr lang="ja-JP" altLang="en-US" sz="1157" dirty="0">
                <a:solidFill>
                  <a:prstClr val="black"/>
                </a:solidFill>
                <a:latin typeface="メイリオ"/>
                <a:ea typeface="メイリオ" pitchFamily="50" charset="-128"/>
                <a:cs typeface="メイリオ" pitchFamily="50" charset="-128"/>
              </a:rPr>
              <a:t>補助率：</a:t>
            </a:r>
            <a:r>
              <a:rPr lang="en-US" altLang="ja-JP" sz="1157" dirty="0">
                <a:solidFill>
                  <a:prstClr val="black"/>
                </a:solidFill>
                <a:latin typeface="メイリオ"/>
                <a:ea typeface="メイリオ" pitchFamily="50" charset="-128"/>
                <a:cs typeface="メイリオ" pitchFamily="50" charset="-128"/>
              </a:rPr>
              <a:t>1/2</a:t>
            </a:r>
            <a:r>
              <a:rPr lang="ja-JP" altLang="en-US" sz="1157" dirty="0">
                <a:solidFill>
                  <a:prstClr val="black"/>
                </a:solidFill>
                <a:latin typeface="メイリオ"/>
                <a:ea typeface="メイリオ" pitchFamily="50" charset="-128"/>
                <a:cs typeface="メイリオ" pitchFamily="50" charset="-128"/>
              </a:rPr>
              <a:t>（</a:t>
            </a:r>
            <a:r>
              <a:rPr lang="ja-JP" altLang="en-US" sz="1157" dirty="0">
                <a:solidFill>
                  <a:prstClr val="black"/>
                </a:solidFill>
                <a:latin typeface="メイリオ"/>
                <a:ea typeface="メイリオ" pitchFamily="50" charset="-128"/>
                <a:cs typeface="メイリオ" pitchFamily="50" charset="-128"/>
              </a:rPr>
              <a:t>中小企業</a:t>
            </a:r>
            <a:r>
              <a:rPr lang="ja-JP" altLang="en-US" sz="1157" dirty="0">
                <a:solidFill>
                  <a:prstClr val="black"/>
                </a:solidFill>
                <a:latin typeface="メイリオ"/>
                <a:ea typeface="メイリオ" pitchFamily="50" charset="-128"/>
                <a:cs typeface="メイリオ" pitchFamily="50" charset="-128"/>
              </a:rPr>
              <a:t>は</a:t>
            </a:r>
            <a:r>
              <a:rPr lang="en-US" altLang="ja-JP" sz="1157" dirty="0">
                <a:solidFill>
                  <a:prstClr val="black"/>
                </a:solidFill>
                <a:latin typeface="メイリオ"/>
                <a:ea typeface="メイリオ" pitchFamily="50" charset="-128"/>
                <a:cs typeface="メイリオ" pitchFamily="50" charset="-128"/>
              </a:rPr>
              <a:t>2</a:t>
            </a:r>
            <a:r>
              <a:rPr lang="en-US" altLang="ja-JP" sz="1157" dirty="0">
                <a:solidFill>
                  <a:prstClr val="black"/>
                </a:solidFill>
                <a:latin typeface="メイリオ"/>
                <a:ea typeface="メイリオ" pitchFamily="50" charset="-128"/>
                <a:cs typeface="メイリオ" pitchFamily="50" charset="-128"/>
              </a:rPr>
              <a:t>/3</a:t>
            </a:r>
            <a:r>
              <a:rPr lang="ja-JP" altLang="en-US" sz="1157" dirty="0">
                <a:solidFill>
                  <a:prstClr val="black"/>
                </a:solidFill>
                <a:latin typeface="メイリオ"/>
                <a:ea typeface="メイリオ" pitchFamily="50" charset="-128"/>
                <a:cs typeface="メイリオ" pitchFamily="50" charset="-128"/>
              </a:rPr>
              <a:t>）</a:t>
            </a:r>
            <a:r>
              <a:rPr lang="en-US" altLang="ja-JP" sz="1157" dirty="0">
                <a:solidFill>
                  <a:prstClr val="black"/>
                </a:solidFill>
                <a:latin typeface="メイリオ"/>
                <a:ea typeface="メイリオ" pitchFamily="50" charset="-128"/>
                <a:cs typeface="メイリオ" pitchFamily="50" charset="-128"/>
              </a:rPr>
              <a:t>】</a:t>
            </a:r>
          </a:p>
          <a:p>
            <a:pPr marL="194240" indent="-194240" algn="just" defTabSz="1007943" fontAlgn="base">
              <a:lnSpc>
                <a:spcPts val="772"/>
              </a:lnSpc>
              <a:spcBef>
                <a:spcPct val="0"/>
              </a:spcBef>
              <a:spcAft>
                <a:spcPct val="0"/>
              </a:spcAft>
              <a:defRPr/>
            </a:pPr>
            <a:endParaRPr lang="en-US" altLang="ja-JP" sz="1157" dirty="0">
              <a:solidFill>
                <a:prstClr val="black"/>
              </a:solidFill>
              <a:latin typeface="メイリオ"/>
              <a:ea typeface="メイリオ" pitchFamily="50" charset="-128"/>
              <a:cs typeface="メイリオ" pitchFamily="50" charset="-128"/>
            </a:endParaRPr>
          </a:p>
          <a:p>
            <a:pPr marL="101494" indent="-101494" algn="just" defTabSz="1007943" fontAlgn="base">
              <a:lnSpc>
                <a:spcPts val="1653"/>
              </a:lnSpc>
              <a:spcBef>
                <a:spcPct val="0"/>
              </a:spcBef>
              <a:spcAft>
                <a:spcPct val="0"/>
              </a:spcAft>
              <a:defRPr/>
            </a:pPr>
            <a:r>
              <a:rPr lang="en-US" altLang="ja-JP" sz="1157" dirty="0">
                <a:solidFill>
                  <a:prstClr val="black"/>
                </a:solidFill>
                <a:latin typeface="メイリオ"/>
                <a:ea typeface="メイリオ" pitchFamily="50" charset="-128"/>
                <a:cs typeface="メイリオ" pitchFamily="50" charset="-128"/>
              </a:rPr>
              <a:t>※</a:t>
            </a:r>
            <a:r>
              <a:rPr lang="ja-JP" altLang="en-US" sz="1157" dirty="0">
                <a:solidFill>
                  <a:prstClr val="black"/>
                </a:solidFill>
                <a:latin typeface="メイリオ"/>
                <a:ea typeface="メイリオ" pitchFamily="50" charset="-128"/>
                <a:cs typeface="メイリオ" pitchFamily="50" charset="-128"/>
              </a:rPr>
              <a:t>①、②とも自社での分析や</a:t>
            </a:r>
            <a:r>
              <a:rPr lang="ja-JP" altLang="en-US" sz="1157" dirty="0">
                <a:solidFill>
                  <a:prstClr val="black"/>
                </a:solidFill>
                <a:latin typeface="メイリオ"/>
                <a:ea typeface="メイリオ" pitchFamily="50" charset="-128"/>
                <a:cs typeface="メイリオ" pitchFamily="50" charset="-128"/>
              </a:rPr>
              <a:t>設備導入後</a:t>
            </a:r>
            <a:r>
              <a:rPr lang="ja-JP" altLang="en-US" sz="1157" dirty="0">
                <a:solidFill>
                  <a:prstClr val="black"/>
                </a:solidFill>
                <a:latin typeface="メイリオ"/>
                <a:ea typeface="メイリオ" pitchFamily="50" charset="-128"/>
                <a:cs typeface="メイリオ" pitchFamily="50" charset="-128"/>
              </a:rPr>
              <a:t>の最適運転が難しい事業者については、エネルギーサービスプロバイダー（エネルギーの小売りと併せて設備の最適運転を行える者）との共同申請を必須とする。</a:t>
            </a:r>
            <a:endParaRPr lang="en-US" altLang="ja-JP" sz="1157" dirty="0">
              <a:solidFill>
                <a:prstClr val="black"/>
              </a:solidFill>
              <a:latin typeface="メイリオ"/>
              <a:ea typeface="メイリオ" pitchFamily="50" charset="-128"/>
              <a:cs typeface="メイリオ" pitchFamily="50" charset="-128"/>
            </a:endParaRPr>
          </a:p>
        </p:txBody>
      </p:sp>
      <p:sp>
        <p:nvSpPr>
          <p:cNvPr id="42" name="テキスト ボックス 41"/>
          <p:cNvSpPr txBox="1"/>
          <p:nvPr/>
        </p:nvSpPr>
        <p:spPr>
          <a:xfrm>
            <a:off x="302623" y="3834085"/>
            <a:ext cx="5440517" cy="1618392"/>
          </a:xfrm>
          <a:prstGeom prst="rect">
            <a:avLst/>
          </a:prstGeom>
          <a:noFill/>
        </p:spPr>
        <p:txBody>
          <a:bodyPr>
            <a:spAutoFit/>
          </a:bodyPr>
          <a:lstStyle/>
          <a:p>
            <a:pPr marL="188989" indent="-188989" algn="just"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pitchFamily="50" charset="-128"/>
                <a:cs typeface="メイリオ" pitchFamily="50" charset="-128"/>
              </a:rPr>
              <a:t>熱利用分野</a:t>
            </a:r>
            <a:r>
              <a:rPr lang="ja-JP" altLang="en-US" sz="1157" dirty="0">
                <a:solidFill>
                  <a:prstClr val="black"/>
                </a:solidFill>
                <a:latin typeface="メイリオ"/>
                <a:ea typeface="メイリオ" pitchFamily="50" charset="-128"/>
                <a:cs typeface="メイリオ" pitchFamily="50" charset="-128"/>
              </a:rPr>
              <a:t>の低炭素・脱炭素化</a:t>
            </a:r>
            <a:r>
              <a:rPr lang="ja-JP" altLang="en-US" sz="1157" dirty="0">
                <a:solidFill>
                  <a:prstClr val="black"/>
                </a:solidFill>
                <a:latin typeface="メイリオ"/>
                <a:ea typeface="メイリオ" pitchFamily="50" charset="-128"/>
                <a:cs typeface="メイリオ" pitchFamily="50" charset="-128"/>
              </a:rPr>
              <a:t>に向けた分析や方法論の一般化、社会への定着。</a:t>
            </a:r>
            <a:endParaRPr lang="en-US" altLang="ja-JP" sz="1157" dirty="0">
              <a:solidFill>
                <a:prstClr val="black"/>
              </a:solidFill>
              <a:latin typeface="メイリオ"/>
              <a:ea typeface="メイリオ" pitchFamily="50" charset="-128"/>
              <a:cs typeface="メイリオ" pitchFamily="50" charset="-128"/>
            </a:endParaRPr>
          </a:p>
          <a:p>
            <a:pPr marL="188989" indent="-188989" algn="just"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pitchFamily="50" charset="-128"/>
                <a:cs typeface="メイリオ" pitchFamily="50" charset="-128"/>
              </a:rPr>
              <a:t>設備への初期投資が難しい場合は、リース料や光熱費、役務費としての支払いを一般化させることで、幅広い主体に熱利用分野</a:t>
            </a:r>
            <a:r>
              <a:rPr lang="ja-JP" altLang="en-US" sz="1157" dirty="0">
                <a:solidFill>
                  <a:prstClr val="black"/>
                </a:solidFill>
                <a:latin typeface="メイリオ"/>
                <a:ea typeface="メイリオ" pitchFamily="50" charset="-128"/>
                <a:cs typeface="メイリオ" pitchFamily="50" charset="-128"/>
              </a:rPr>
              <a:t>の低炭素・脱炭素化</a:t>
            </a:r>
            <a:r>
              <a:rPr lang="ja-JP" altLang="en-US" sz="1157" dirty="0">
                <a:solidFill>
                  <a:prstClr val="black"/>
                </a:solidFill>
                <a:latin typeface="メイリオ"/>
                <a:ea typeface="メイリオ" pitchFamily="50" charset="-128"/>
                <a:cs typeface="メイリオ" pitchFamily="50" charset="-128"/>
              </a:rPr>
              <a:t>を促す。</a:t>
            </a:r>
          </a:p>
          <a:p>
            <a:pPr marL="188989" indent="-188989" algn="just" defTabSz="1007943" fontAlgn="base">
              <a:lnSpc>
                <a:spcPts val="1653"/>
              </a:lnSpc>
              <a:spcBef>
                <a:spcPct val="0"/>
              </a:spcBef>
              <a:spcAft>
                <a:spcPct val="0"/>
              </a:spcAft>
              <a:buFont typeface="Wingdings" panose="05000000000000000000" pitchFamily="2" charset="2"/>
              <a:buChar char="l"/>
              <a:defRPr/>
            </a:pPr>
            <a:r>
              <a:rPr lang="ja-JP" altLang="en-US" sz="1157" dirty="0">
                <a:solidFill>
                  <a:prstClr val="black"/>
                </a:solidFill>
                <a:latin typeface="メイリオ"/>
                <a:ea typeface="メイリオ" pitchFamily="50" charset="-128"/>
                <a:cs typeface="メイリオ" pitchFamily="50" charset="-128"/>
              </a:rPr>
              <a:t>専門人材の不足や</a:t>
            </a:r>
            <a:r>
              <a:rPr lang="en-US" altLang="ja-JP" sz="1157" dirty="0" err="1">
                <a:solidFill>
                  <a:prstClr val="black"/>
                </a:solidFill>
                <a:latin typeface="メイリオ"/>
                <a:ea typeface="メイリオ" pitchFamily="50" charset="-128"/>
                <a:cs typeface="メイリオ" pitchFamily="50" charset="-128"/>
              </a:rPr>
              <a:t>IoT</a:t>
            </a:r>
            <a:r>
              <a:rPr lang="ja-JP" altLang="en-US" sz="1157" dirty="0">
                <a:solidFill>
                  <a:prstClr val="black"/>
                </a:solidFill>
                <a:latin typeface="メイリオ"/>
                <a:ea typeface="メイリオ" pitchFamily="50" charset="-128"/>
                <a:cs typeface="メイリオ" pitchFamily="50" charset="-128"/>
              </a:rPr>
              <a:t>や遠隔監視の普及を見据え、設備が導入されても最適運転されない状態を防ぎ、設備導入後の最適運転を行える体制を構築する。</a:t>
            </a:r>
            <a:endParaRPr lang="en-US" altLang="ja-JP" sz="1157" dirty="0">
              <a:solidFill>
                <a:prstClr val="black"/>
              </a:solidFill>
              <a:latin typeface="メイリオ"/>
              <a:ea typeface="メイリオ" pitchFamily="50" charset="-128"/>
              <a:cs typeface="メイリオ" pitchFamily="50" charset="-128"/>
            </a:endParaRPr>
          </a:p>
        </p:txBody>
      </p:sp>
      <p:sp>
        <p:nvSpPr>
          <p:cNvPr id="2" name="テキスト ボックス 1"/>
          <p:cNvSpPr txBox="1"/>
          <p:nvPr/>
        </p:nvSpPr>
        <p:spPr>
          <a:xfrm>
            <a:off x="364571" y="5858628"/>
            <a:ext cx="2934623" cy="1517403"/>
          </a:xfrm>
          <a:prstGeom prst="rect">
            <a:avLst/>
          </a:prstGeom>
          <a:noFill/>
          <a:ln>
            <a:solidFill>
              <a:schemeClr val="accent1"/>
            </a:solidFill>
          </a:ln>
        </p:spPr>
        <p:txBody>
          <a:bodyPr>
            <a:spAutoFit/>
          </a:bodyPr>
          <a:lstStyle/>
          <a:p>
            <a:pPr algn="just" defTabSz="1007943" fontAlgn="base">
              <a:spcBef>
                <a:spcPct val="0"/>
              </a:spcBef>
              <a:spcAft>
                <a:spcPct val="0"/>
              </a:spcAft>
              <a:defRPr/>
            </a:pPr>
            <a:r>
              <a:rPr lang="en-US" altLang="ja-JP" sz="1323" dirty="0">
                <a:solidFill>
                  <a:prstClr val="black"/>
                </a:solidFill>
                <a:latin typeface="Cambria" pitchFamily="18" charset="0"/>
                <a:ea typeface="メイリオ" pitchFamily="50" charset="-128"/>
              </a:rPr>
              <a:t>【</a:t>
            </a:r>
            <a:r>
              <a:rPr lang="ja-JP" altLang="en-US" sz="1323" dirty="0">
                <a:solidFill>
                  <a:prstClr val="black"/>
                </a:solidFill>
                <a:latin typeface="Cambria" pitchFamily="18" charset="0"/>
                <a:ea typeface="メイリオ" pitchFamily="50" charset="-128"/>
              </a:rPr>
              <a:t>課題</a:t>
            </a:r>
            <a:r>
              <a:rPr lang="en-US" altLang="ja-JP" sz="1323" dirty="0">
                <a:solidFill>
                  <a:prstClr val="black"/>
                </a:solidFill>
                <a:latin typeface="Cambria" pitchFamily="18" charset="0"/>
                <a:ea typeface="メイリオ" pitchFamily="50" charset="-128"/>
              </a:rPr>
              <a:t>】</a:t>
            </a:r>
          </a:p>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・熱利用を低炭素・脱炭素化する方法が</a:t>
            </a:r>
            <a:r>
              <a:rPr lang="ja-JP" altLang="en-US" sz="1323" dirty="0">
                <a:solidFill>
                  <a:prstClr val="black"/>
                </a:solidFill>
                <a:latin typeface="Cambria" pitchFamily="18" charset="0"/>
                <a:ea typeface="メイリオ" pitchFamily="50" charset="-128"/>
              </a:rPr>
              <a:t>分からない</a:t>
            </a:r>
            <a:endParaRPr lang="en-US" altLang="ja-JP" sz="1323" dirty="0">
              <a:solidFill>
                <a:prstClr val="black"/>
              </a:solidFill>
              <a:latin typeface="Cambria" pitchFamily="18" charset="0"/>
              <a:ea typeface="メイリオ" pitchFamily="50" charset="-128"/>
            </a:endParaRPr>
          </a:p>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・設備導入のイニシャルコスト負担により導入を断念</a:t>
            </a:r>
            <a:endParaRPr lang="en-US" altLang="ja-JP" sz="1323" dirty="0">
              <a:solidFill>
                <a:prstClr val="black"/>
              </a:solidFill>
              <a:latin typeface="Cambria" pitchFamily="18" charset="0"/>
              <a:ea typeface="メイリオ" pitchFamily="50" charset="-128"/>
            </a:endParaRPr>
          </a:p>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・設備導入後に最適な運転が出来る人材が不足</a:t>
            </a:r>
          </a:p>
        </p:txBody>
      </p:sp>
      <p:sp>
        <p:nvSpPr>
          <p:cNvPr id="3" name="右矢印 2"/>
          <p:cNvSpPr/>
          <p:nvPr/>
        </p:nvSpPr>
        <p:spPr>
          <a:xfrm>
            <a:off x="3352743" y="6502982"/>
            <a:ext cx="400732" cy="237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fontAlgn="base">
              <a:spcBef>
                <a:spcPct val="0"/>
              </a:spcBef>
              <a:spcAft>
                <a:spcPct val="0"/>
              </a:spcAft>
              <a:defRPr/>
            </a:pPr>
            <a:endParaRPr lang="ja-JP" altLang="en-US" sz="1984">
              <a:solidFill>
                <a:prstClr val="white"/>
              </a:solidFill>
              <a:latin typeface="Cambria"/>
              <a:ea typeface="メイリオ"/>
            </a:endParaRPr>
          </a:p>
        </p:txBody>
      </p:sp>
      <p:sp>
        <p:nvSpPr>
          <p:cNvPr id="10" name="テキスト ボックス 9"/>
          <p:cNvSpPr txBox="1"/>
          <p:nvPr/>
        </p:nvSpPr>
        <p:spPr>
          <a:xfrm>
            <a:off x="3816393" y="5960408"/>
            <a:ext cx="2098159" cy="1313821"/>
          </a:xfrm>
          <a:prstGeom prst="rect">
            <a:avLst/>
          </a:prstGeom>
          <a:noFill/>
          <a:ln>
            <a:solidFill>
              <a:schemeClr val="accent1"/>
            </a:solidFill>
          </a:ln>
        </p:spPr>
        <p:txBody>
          <a:bodyPr wrap="square">
            <a:spAutoFit/>
          </a:bodyPr>
          <a:lstStyle/>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①</a:t>
            </a:r>
            <a:r>
              <a:rPr lang="en-US" altLang="ja-JP" sz="1323" dirty="0">
                <a:solidFill>
                  <a:prstClr val="black"/>
                </a:solidFill>
                <a:latin typeface="Cambria" pitchFamily="18" charset="0"/>
                <a:ea typeface="メイリオ" pitchFamily="50" charset="-128"/>
              </a:rPr>
              <a:t>CO2</a:t>
            </a:r>
            <a:r>
              <a:rPr lang="ja-JP" altLang="en-US" sz="1323" dirty="0">
                <a:solidFill>
                  <a:prstClr val="black"/>
                </a:solidFill>
                <a:latin typeface="Cambria" pitchFamily="18" charset="0"/>
                <a:ea typeface="メイリオ" pitchFamily="50" charset="-128"/>
              </a:rPr>
              <a:t>削減効果分析</a:t>
            </a:r>
            <a:endParaRPr lang="en-US" altLang="ja-JP" sz="1323" dirty="0">
              <a:solidFill>
                <a:prstClr val="black"/>
              </a:solidFill>
              <a:latin typeface="Cambria" pitchFamily="18" charset="0"/>
              <a:ea typeface="メイリオ" pitchFamily="50" charset="-128"/>
            </a:endParaRPr>
          </a:p>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a:t>
            </a:r>
            <a:r>
              <a:rPr lang="ja-JP" altLang="en-US" sz="1323" dirty="0">
                <a:solidFill>
                  <a:prstClr val="black"/>
                </a:solidFill>
                <a:latin typeface="Cambria" pitchFamily="18" charset="0"/>
                <a:ea typeface="メイリオ" pitchFamily="50" charset="-128"/>
              </a:rPr>
              <a:t>定額補助）</a:t>
            </a:r>
            <a:endParaRPr lang="en-US" altLang="ja-JP" sz="1323" dirty="0">
              <a:solidFill>
                <a:prstClr val="black"/>
              </a:solidFill>
              <a:latin typeface="Cambria" pitchFamily="18" charset="0"/>
              <a:ea typeface="メイリオ" pitchFamily="50" charset="-128"/>
            </a:endParaRPr>
          </a:p>
          <a:p>
            <a:pPr algn="just" defTabSz="1007943" fontAlgn="base">
              <a:spcBef>
                <a:spcPct val="0"/>
              </a:spcBef>
              <a:spcAft>
                <a:spcPct val="0"/>
              </a:spcAft>
              <a:defRPr/>
            </a:pPr>
            <a:endParaRPr lang="en-US" altLang="ja-JP" sz="1323" dirty="0">
              <a:solidFill>
                <a:prstClr val="black"/>
              </a:solidFill>
              <a:latin typeface="Cambria" pitchFamily="18" charset="0"/>
              <a:ea typeface="メイリオ" pitchFamily="50" charset="-128"/>
            </a:endParaRPr>
          </a:p>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⇒低炭素・脱炭素化に</a:t>
            </a:r>
            <a:r>
              <a:rPr lang="ja-JP" altLang="en-US" sz="1323" dirty="0">
                <a:solidFill>
                  <a:prstClr val="black"/>
                </a:solidFill>
                <a:latin typeface="Cambria" pitchFamily="18" charset="0"/>
                <a:ea typeface="メイリオ" pitchFamily="50" charset="-128"/>
              </a:rPr>
              <a:t>向けた分析や方法論の一般化、社会への定着</a:t>
            </a:r>
          </a:p>
        </p:txBody>
      </p:sp>
      <p:sp>
        <p:nvSpPr>
          <p:cNvPr id="48" name="右矢印 47"/>
          <p:cNvSpPr/>
          <p:nvPr/>
        </p:nvSpPr>
        <p:spPr>
          <a:xfrm>
            <a:off x="5979379" y="6502982"/>
            <a:ext cx="400733" cy="237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fontAlgn="base">
              <a:spcBef>
                <a:spcPct val="0"/>
              </a:spcBef>
              <a:spcAft>
                <a:spcPct val="0"/>
              </a:spcAft>
              <a:defRPr/>
            </a:pPr>
            <a:endParaRPr lang="ja-JP" altLang="en-US" sz="1984">
              <a:solidFill>
                <a:prstClr val="white"/>
              </a:solidFill>
              <a:latin typeface="Cambria"/>
              <a:ea typeface="メイリオ"/>
            </a:endParaRPr>
          </a:p>
        </p:txBody>
      </p:sp>
      <p:sp>
        <p:nvSpPr>
          <p:cNvPr id="49" name="テキスト ボックス 48"/>
          <p:cNvSpPr txBox="1"/>
          <p:nvPr/>
        </p:nvSpPr>
        <p:spPr>
          <a:xfrm>
            <a:off x="6429902" y="5756848"/>
            <a:ext cx="3895590" cy="1720984"/>
          </a:xfrm>
          <a:prstGeom prst="rect">
            <a:avLst/>
          </a:prstGeom>
          <a:noFill/>
          <a:ln>
            <a:solidFill>
              <a:schemeClr val="accent1"/>
            </a:solidFill>
          </a:ln>
        </p:spPr>
        <p:txBody>
          <a:bodyPr wrap="square">
            <a:spAutoFit/>
          </a:bodyPr>
          <a:lstStyle/>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②熱利用設備の低炭素・脱炭素化による</a:t>
            </a:r>
            <a:r>
              <a:rPr lang="en-US" altLang="ja-JP" sz="1323" dirty="0">
                <a:solidFill>
                  <a:prstClr val="black"/>
                </a:solidFill>
                <a:latin typeface="Cambria" pitchFamily="18" charset="0"/>
                <a:ea typeface="メイリオ" pitchFamily="50" charset="-128"/>
              </a:rPr>
              <a:t>CO2</a:t>
            </a:r>
            <a:r>
              <a:rPr lang="ja-JP" altLang="en-US" sz="1323" dirty="0">
                <a:solidFill>
                  <a:prstClr val="black"/>
                </a:solidFill>
                <a:latin typeface="Cambria" pitchFamily="18" charset="0"/>
                <a:ea typeface="メイリオ" pitchFamily="50" charset="-128"/>
              </a:rPr>
              <a:t>削減</a:t>
            </a:r>
            <a:endParaRPr lang="en-US" altLang="ja-JP" sz="1323" dirty="0">
              <a:solidFill>
                <a:prstClr val="black"/>
              </a:solidFill>
              <a:latin typeface="Cambria" pitchFamily="18" charset="0"/>
              <a:ea typeface="メイリオ" pitchFamily="50" charset="-128"/>
            </a:endParaRPr>
          </a:p>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a:t>
            </a:r>
            <a:r>
              <a:rPr lang="en-US" altLang="ja-JP" sz="1323" dirty="0">
                <a:solidFill>
                  <a:prstClr val="black"/>
                </a:solidFill>
                <a:latin typeface="Cambria" pitchFamily="18" charset="0"/>
                <a:ea typeface="メイリオ" pitchFamily="50" charset="-128"/>
              </a:rPr>
              <a:t>1/2</a:t>
            </a:r>
            <a:r>
              <a:rPr lang="ja-JP" altLang="en-US" sz="1323" dirty="0">
                <a:solidFill>
                  <a:prstClr val="black"/>
                </a:solidFill>
                <a:latin typeface="Cambria" pitchFamily="18" charset="0"/>
                <a:ea typeface="メイリオ" pitchFamily="50" charset="-128"/>
              </a:rPr>
              <a:t>補助</a:t>
            </a:r>
            <a:r>
              <a:rPr lang="ja-JP" altLang="en-US" sz="1323" dirty="0">
                <a:solidFill>
                  <a:prstClr val="black"/>
                </a:solidFill>
                <a:latin typeface="Cambria" pitchFamily="18" charset="0"/>
                <a:ea typeface="メイリオ" pitchFamily="50" charset="-128"/>
              </a:rPr>
              <a:t>（中小企業</a:t>
            </a:r>
            <a:r>
              <a:rPr lang="ja-JP" altLang="en-US" sz="1323" dirty="0">
                <a:solidFill>
                  <a:prstClr val="black"/>
                </a:solidFill>
                <a:latin typeface="Cambria" pitchFamily="18" charset="0"/>
                <a:ea typeface="メイリオ" pitchFamily="50" charset="-128"/>
              </a:rPr>
              <a:t>は</a:t>
            </a:r>
            <a:r>
              <a:rPr lang="en-US" altLang="ja-JP" sz="1323" dirty="0">
                <a:solidFill>
                  <a:prstClr val="black"/>
                </a:solidFill>
                <a:latin typeface="Cambria" pitchFamily="18" charset="0"/>
                <a:ea typeface="メイリオ" pitchFamily="50" charset="-128"/>
              </a:rPr>
              <a:t>2</a:t>
            </a:r>
            <a:r>
              <a:rPr lang="en-US" altLang="ja-JP" sz="1323" dirty="0">
                <a:solidFill>
                  <a:prstClr val="black"/>
                </a:solidFill>
                <a:latin typeface="Cambria" pitchFamily="18" charset="0"/>
                <a:ea typeface="メイリオ" pitchFamily="50" charset="-128"/>
              </a:rPr>
              <a:t>/3</a:t>
            </a:r>
            <a:r>
              <a:rPr lang="ja-JP" altLang="en-US" sz="1323" dirty="0">
                <a:solidFill>
                  <a:prstClr val="black"/>
                </a:solidFill>
                <a:latin typeface="Cambria" pitchFamily="18" charset="0"/>
                <a:ea typeface="メイリオ" pitchFamily="50" charset="-128"/>
              </a:rPr>
              <a:t>補助</a:t>
            </a:r>
            <a:r>
              <a:rPr lang="ja-JP" altLang="en-US" sz="1323" dirty="0">
                <a:solidFill>
                  <a:prstClr val="black"/>
                </a:solidFill>
                <a:latin typeface="Cambria" pitchFamily="18" charset="0"/>
                <a:ea typeface="メイリオ" pitchFamily="50" charset="-128"/>
              </a:rPr>
              <a:t>））</a:t>
            </a:r>
            <a:endParaRPr lang="en-US" altLang="ja-JP" sz="1323" dirty="0">
              <a:solidFill>
                <a:prstClr val="black"/>
              </a:solidFill>
              <a:latin typeface="Cambria" pitchFamily="18" charset="0"/>
              <a:ea typeface="メイリオ" pitchFamily="50" charset="-128"/>
            </a:endParaRPr>
          </a:p>
          <a:p>
            <a:pPr algn="just" defTabSz="1007943" fontAlgn="base">
              <a:spcBef>
                <a:spcPct val="0"/>
              </a:spcBef>
              <a:spcAft>
                <a:spcPct val="0"/>
              </a:spcAft>
              <a:defRPr/>
            </a:pPr>
            <a:endParaRPr lang="en-US" altLang="ja-JP" sz="1323" dirty="0">
              <a:solidFill>
                <a:prstClr val="black"/>
              </a:solidFill>
              <a:latin typeface="Cambria" pitchFamily="18" charset="0"/>
              <a:ea typeface="メイリオ" pitchFamily="50" charset="-128"/>
            </a:endParaRPr>
          </a:p>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⇒設備への投資が難しい場合は、リースやエネルギーサービスプロバイダーからの役務提供により、設備導入者の支出を平準化</a:t>
            </a:r>
            <a:endParaRPr lang="en-US" altLang="ja-JP" sz="1323" dirty="0">
              <a:solidFill>
                <a:prstClr val="black"/>
              </a:solidFill>
              <a:latin typeface="Cambria" pitchFamily="18" charset="0"/>
              <a:ea typeface="メイリオ" pitchFamily="50" charset="-128"/>
            </a:endParaRPr>
          </a:p>
          <a:p>
            <a:pPr marL="194240" indent="-194240" algn="just" defTabSz="1007943" fontAlgn="base">
              <a:spcBef>
                <a:spcPct val="0"/>
              </a:spcBef>
              <a:spcAft>
                <a:spcPct val="0"/>
              </a:spcAft>
              <a:defRPr/>
            </a:pPr>
            <a:r>
              <a:rPr lang="ja-JP" altLang="en-US" sz="1323" dirty="0">
                <a:solidFill>
                  <a:prstClr val="black"/>
                </a:solidFill>
                <a:latin typeface="Cambria" pitchFamily="18" charset="0"/>
                <a:ea typeface="メイリオ" pitchFamily="50" charset="-128"/>
              </a:rPr>
              <a:t>⇒エネルギーサービスプロバイダーが設備の最適運転を行うことで省</a:t>
            </a:r>
            <a:r>
              <a:rPr lang="en-US" altLang="ja-JP" sz="1323" dirty="0">
                <a:solidFill>
                  <a:prstClr val="black"/>
                </a:solidFill>
                <a:latin typeface="Cambria" pitchFamily="18" charset="0"/>
                <a:ea typeface="メイリオ" pitchFamily="50" charset="-128"/>
              </a:rPr>
              <a:t>CO2</a:t>
            </a:r>
            <a:r>
              <a:rPr lang="ja-JP" altLang="en-US" sz="1323" dirty="0">
                <a:solidFill>
                  <a:prstClr val="black"/>
                </a:solidFill>
                <a:latin typeface="Cambria" pitchFamily="18" charset="0"/>
                <a:ea typeface="メイリオ" pitchFamily="50" charset="-128"/>
              </a:rPr>
              <a:t>効果を確保</a:t>
            </a:r>
          </a:p>
        </p:txBody>
      </p:sp>
      <p:cxnSp>
        <p:nvCxnSpPr>
          <p:cNvPr id="7" name="直線コネクタ 6"/>
          <p:cNvCxnSpPr/>
          <p:nvPr/>
        </p:nvCxnSpPr>
        <p:spPr>
          <a:xfrm>
            <a:off x="302623" y="5447516"/>
            <a:ext cx="10072567"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9" name="正方形/長方形 28"/>
          <p:cNvSpPr/>
          <p:nvPr/>
        </p:nvSpPr>
        <p:spPr>
          <a:xfrm>
            <a:off x="316260" y="549584"/>
            <a:ext cx="1762021" cy="32977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defTabSz="1007943">
              <a:defRPr/>
            </a:pPr>
            <a:r>
              <a:rPr lang="ja-JP" altLang="en-US" sz="1543" b="1" dirty="0">
                <a:solidFill>
                  <a:prstClr val="white"/>
                </a:solidFill>
                <a:latin typeface="Cambria"/>
                <a:ea typeface="メイリオ"/>
              </a:rPr>
              <a:t>事業目的・概要等</a:t>
            </a:r>
          </a:p>
        </p:txBody>
      </p:sp>
      <p:grpSp>
        <p:nvGrpSpPr>
          <p:cNvPr id="30" name="グループ化 29"/>
          <p:cNvGrpSpPr/>
          <p:nvPr/>
        </p:nvGrpSpPr>
        <p:grpSpPr>
          <a:xfrm>
            <a:off x="6054178" y="4652967"/>
            <a:ext cx="4054257" cy="758460"/>
            <a:chOff x="9338051" y="471649"/>
            <a:chExt cx="3677948" cy="688061"/>
          </a:xfrm>
        </p:grpSpPr>
        <p:cxnSp>
          <p:nvCxnSpPr>
            <p:cNvPr id="31" name="直線矢印コネクタ 30"/>
            <p:cNvCxnSpPr>
              <a:stCxn id="33" idx="3"/>
              <a:endCxn id="34" idx="1"/>
            </p:cNvCxnSpPr>
            <p:nvPr/>
          </p:nvCxnSpPr>
          <p:spPr>
            <a:xfrm flipV="1">
              <a:off x="9802578" y="920105"/>
              <a:ext cx="637442" cy="733"/>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nvGrpSpPr>
            <p:cNvPr id="32" name="グループ化 31"/>
            <p:cNvGrpSpPr/>
            <p:nvPr/>
          </p:nvGrpSpPr>
          <p:grpSpPr>
            <a:xfrm>
              <a:off x="9338051" y="471649"/>
              <a:ext cx="3677948" cy="688061"/>
              <a:chOff x="697865" y="2714931"/>
              <a:chExt cx="3984442" cy="745400"/>
            </a:xfrm>
          </p:grpSpPr>
          <p:sp>
            <p:nvSpPr>
              <p:cNvPr id="33" name="正方形/長方形 32"/>
              <p:cNvSpPr/>
              <p:nvPr/>
            </p:nvSpPr>
            <p:spPr>
              <a:xfrm>
                <a:off x="697865" y="3030101"/>
                <a:ext cx="503238" cy="342900"/>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1007943">
                  <a:defRPr/>
                </a:pPr>
                <a:r>
                  <a:rPr kumimoji="0" lang="ja-JP" altLang="en-US" sz="1017" kern="0" dirty="0">
                    <a:solidFill>
                      <a:sysClr val="windowText" lastClr="000000"/>
                    </a:solidFill>
                    <a:latin typeface="Cambria"/>
                    <a:ea typeface="メイリオ"/>
                  </a:rPr>
                  <a:t>国</a:t>
                </a:r>
              </a:p>
            </p:txBody>
          </p:sp>
          <p:sp>
            <p:nvSpPr>
              <p:cNvPr id="34" name="正方形/長方形 33"/>
              <p:cNvSpPr/>
              <p:nvPr/>
            </p:nvSpPr>
            <p:spPr>
              <a:xfrm>
                <a:off x="1891665" y="3030101"/>
                <a:ext cx="863600" cy="341312"/>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1007943">
                  <a:defRPr/>
                </a:pPr>
                <a:r>
                  <a:rPr kumimoji="0" lang="ja-JP" altLang="en-US" sz="1017" kern="0" dirty="0">
                    <a:solidFill>
                      <a:sysClr val="windowText" lastClr="000000"/>
                    </a:solidFill>
                    <a:latin typeface="Cambria"/>
                    <a:ea typeface="メイリオ"/>
                  </a:rPr>
                  <a:t>非営利法人</a:t>
                </a:r>
              </a:p>
            </p:txBody>
          </p:sp>
          <p:sp>
            <p:nvSpPr>
              <p:cNvPr id="35" name="テキスト ボックス 55"/>
              <p:cNvSpPr txBox="1">
                <a:spLocks noChangeArrowheads="1"/>
              </p:cNvSpPr>
              <p:nvPr/>
            </p:nvSpPr>
            <p:spPr bwMode="auto">
              <a:xfrm>
                <a:off x="2462061" y="2714931"/>
                <a:ext cx="1440160" cy="52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1007943" eaLnBrk="1" hangingPunct="1">
                  <a:defRPr/>
                </a:pPr>
                <a:r>
                  <a:rPr lang="ja-JP" altLang="en-US" sz="1017" kern="0" dirty="0">
                    <a:solidFill>
                      <a:prstClr val="black"/>
                    </a:solidFill>
                    <a:latin typeface="メイリオ"/>
                    <a:ea typeface="メイリオ"/>
                  </a:rPr>
                  <a:t>（補助率</a:t>
                </a:r>
                <a:r>
                  <a:rPr lang="ja-JP" altLang="en-US" sz="1017" kern="0" dirty="0">
                    <a:solidFill>
                      <a:prstClr val="black"/>
                    </a:solidFill>
                    <a:latin typeface="メイリオ"/>
                    <a:ea typeface="メイリオ"/>
                  </a:rPr>
                  <a:t>）</a:t>
                </a:r>
                <a:endParaRPr lang="en-US" altLang="ja-JP" sz="1017" kern="0" dirty="0">
                  <a:solidFill>
                    <a:prstClr val="black"/>
                  </a:solidFill>
                  <a:latin typeface="メイリオ"/>
                  <a:ea typeface="メイリオ"/>
                </a:endParaRPr>
              </a:p>
              <a:p>
                <a:pPr algn="ctr" defTabSz="1007943" eaLnBrk="1" hangingPunct="1">
                  <a:defRPr/>
                </a:pPr>
                <a:r>
                  <a:rPr lang="ja-JP" altLang="en-US" sz="916" kern="0" dirty="0">
                    <a:solidFill>
                      <a:prstClr val="black"/>
                    </a:solidFill>
                    <a:latin typeface="メイリオ"/>
                    <a:ea typeface="メイリオ"/>
                  </a:rPr>
                  <a:t>①定額</a:t>
                </a:r>
                <a:endParaRPr lang="en-US" altLang="ja-JP" sz="916" kern="0" dirty="0">
                  <a:solidFill>
                    <a:prstClr val="black"/>
                  </a:solidFill>
                  <a:latin typeface="メイリオ"/>
                  <a:ea typeface="メイリオ"/>
                </a:endParaRPr>
              </a:p>
              <a:p>
                <a:pPr algn="ctr" defTabSz="1007943" eaLnBrk="1" hangingPunct="1">
                  <a:defRPr/>
                </a:pPr>
                <a:r>
                  <a:rPr lang="ja-JP" altLang="en-US" sz="916" kern="0" dirty="0">
                    <a:solidFill>
                      <a:prstClr val="black"/>
                    </a:solidFill>
                    <a:latin typeface="メイリオ"/>
                    <a:ea typeface="メイリオ"/>
                  </a:rPr>
                  <a:t>②</a:t>
                </a:r>
                <a:r>
                  <a:rPr lang="en-US" altLang="ja-JP" sz="916" kern="0" dirty="0">
                    <a:solidFill>
                      <a:prstClr val="black"/>
                    </a:solidFill>
                    <a:latin typeface="メイリオ"/>
                    <a:ea typeface="メイリオ"/>
                  </a:rPr>
                  <a:t>1/2</a:t>
                </a:r>
                <a:r>
                  <a:rPr lang="ja-JP" altLang="en-US" sz="916" kern="0" dirty="0" err="1">
                    <a:solidFill>
                      <a:prstClr val="black"/>
                    </a:solidFill>
                    <a:latin typeface="メイリオ"/>
                    <a:ea typeface="メイリオ"/>
                  </a:rPr>
                  <a:t>、</a:t>
                </a:r>
                <a:r>
                  <a:rPr lang="en-US" altLang="ja-JP" sz="916" kern="0" dirty="0">
                    <a:solidFill>
                      <a:prstClr val="black"/>
                    </a:solidFill>
                    <a:latin typeface="メイリオ"/>
                    <a:ea typeface="メイリオ"/>
                  </a:rPr>
                  <a:t>2/3</a:t>
                </a:r>
                <a:endParaRPr lang="en-US" altLang="ja-JP" sz="916" kern="0" dirty="0">
                  <a:solidFill>
                    <a:prstClr val="black"/>
                  </a:solidFill>
                  <a:latin typeface="メイリオ"/>
                  <a:ea typeface="メイリオ"/>
                </a:endParaRPr>
              </a:p>
            </p:txBody>
          </p:sp>
          <p:cxnSp>
            <p:nvCxnSpPr>
              <p:cNvPr id="36" name="直線矢印コネクタ 35"/>
              <p:cNvCxnSpPr/>
              <p:nvPr/>
            </p:nvCxnSpPr>
            <p:spPr>
              <a:xfrm>
                <a:off x="2764789" y="3211078"/>
                <a:ext cx="903406"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43" name="正方形/長方形 42"/>
              <p:cNvSpPr/>
              <p:nvPr/>
            </p:nvSpPr>
            <p:spPr>
              <a:xfrm>
                <a:off x="3668195" y="3030101"/>
                <a:ext cx="1014112" cy="341313"/>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1007943">
                  <a:defRPr/>
                </a:pPr>
                <a:r>
                  <a:rPr kumimoji="0" lang="ja-JP" altLang="en-US" sz="1017" kern="0" dirty="0">
                    <a:solidFill>
                      <a:prstClr val="black"/>
                    </a:solidFill>
                    <a:latin typeface="メイリオ"/>
                    <a:ea typeface="メイリオ" pitchFamily="50" charset="-128"/>
                  </a:rPr>
                  <a:t>民間事業者</a:t>
                </a:r>
                <a:r>
                  <a:rPr kumimoji="0" lang="ja-JP" altLang="en-US" sz="1017" kern="0" dirty="0">
                    <a:solidFill>
                      <a:prstClr val="black"/>
                    </a:solidFill>
                    <a:latin typeface="メイリオ"/>
                    <a:ea typeface="メイリオ"/>
                  </a:rPr>
                  <a:t>等</a:t>
                </a:r>
                <a:endParaRPr kumimoji="0" lang="en-US" altLang="ja-JP" sz="1017" kern="0" dirty="0">
                  <a:solidFill>
                    <a:prstClr val="black"/>
                  </a:solidFill>
                  <a:latin typeface="メイリオ"/>
                  <a:ea typeface="メイリオ"/>
                </a:endParaRPr>
              </a:p>
            </p:txBody>
          </p:sp>
          <p:sp>
            <p:nvSpPr>
              <p:cNvPr id="46" name="テキスト ボックス 58"/>
              <p:cNvSpPr txBox="1">
                <a:spLocks noChangeArrowheads="1"/>
              </p:cNvSpPr>
              <p:nvPr/>
            </p:nvSpPr>
            <p:spPr bwMode="auto">
              <a:xfrm>
                <a:off x="1071245" y="2823896"/>
                <a:ext cx="927100" cy="3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1007943" eaLnBrk="1" hangingPunct="1">
                  <a:defRPr/>
                </a:pPr>
                <a:r>
                  <a:rPr lang="ja-JP" altLang="en-US" sz="1017" kern="0" dirty="0">
                    <a:solidFill>
                      <a:sysClr val="windowText" lastClr="000000"/>
                    </a:solidFill>
                  </a:rPr>
                  <a:t>（補助率）</a:t>
                </a:r>
                <a:r>
                  <a:rPr lang="ja-JP" altLang="en-US" sz="916" kern="0" dirty="0">
                    <a:solidFill>
                      <a:sysClr val="windowText" lastClr="000000"/>
                    </a:solidFill>
                  </a:rPr>
                  <a:t>定額</a:t>
                </a:r>
              </a:p>
            </p:txBody>
          </p:sp>
          <p:sp>
            <p:nvSpPr>
              <p:cNvPr id="47" name="テキスト ボックス 60"/>
              <p:cNvSpPr txBox="1">
                <a:spLocks noChangeArrowheads="1"/>
              </p:cNvSpPr>
              <p:nvPr/>
            </p:nvSpPr>
            <p:spPr bwMode="auto">
              <a:xfrm>
                <a:off x="1262846" y="3231079"/>
                <a:ext cx="526499" cy="22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1007943" eaLnBrk="1" hangingPunct="1">
                  <a:defRPr/>
                </a:pPr>
                <a:r>
                  <a:rPr lang="ja-JP" altLang="en-US" sz="916" kern="0" dirty="0">
                    <a:solidFill>
                      <a:sysClr val="windowText" lastClr="000000"/>
                    </a:solidFill>
                  </a:rPr>
                  <a:t>補助金</a:t>
                </a:r>
              </a:p>
            </p:txBody>
          </p:sp>
          <p:sp>
            <p:nvSpPr>
              <p:cNvPr id="50" name="テキスト ボックス 60"/>
              <p:cNvSpPr txBox="1">
                <a:spLocks noChangeArrowheads="1"/>
              </p:cNvSpPr>
              <p:nvPr/>
            </p:nvSpPr>
            <p:spPr bwMode="auto">
              <a:xfrm>
                <a:off x="2910191" y="3231079"/>
                <a:ext cx="526499" cy="22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1007943" eaLnBrk="1" hangingPunct="1">
                  <a:defRPr/>
                </a:pPr>
                <a:r>
                  <a:rPr lang="ja-JP" altLang="en-US" sz="916" kern="0" dirty="0">
                    <a:solidFill>
                      <a:sysClr val="windowText" lastClr="000000"/>
                    </a:solidFill>
                  </a:rPr>
                  <a:t>補助金</a:t>
                </a:r>
              </a:p>
            </p:txBody>
          </p:sp>
        </p:grpSp>
      </p:grpSp>
    </p:spTree>
    <p:extLst>
      <p:ext uri="{BB962C8B-B14F-4D97-AF65-F5344CB8AC3E}">
        <p14:creationId xmlns:p14="http://schemas.microsoft.com/office/powerpoint/2010/main" val="4052397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7"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559E04E-328D-B143-986F-4312F791B625}"/>
              </a:ext>
            </a:extLst>
          </p:cNvPr>
          <p:cNvSpPr txBox="1"/>
          <p:nvPr/>
        </p:nvSpPr>
        <p:spPr>
          <a:xfrm>
            <a:off x="2200886" y="653994"/>
            <a:ext cx="7367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設備の高効率化改修支援事業のうち、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温泉供給設備高効率化改修による省</a:t>
            </a:r>
            <a:r>
              <a:rPr kumimoji="0" lang="en-US" altLang="ja-JP"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CO2</a:t>
            </a:r>
            <a:r>
              <a:rPr kumimoji="0" lang="ja-JP" altLang="en-US" sz="1400" b="1" i="0" u="none" strike="noStrike" kern="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促進事業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077296" y="322584"/>
            <a:ext cx="1188323" cy="319177"/>
            <a:chOff x="1895287" y="258132"/>
            <a:chExt cx="1188323" cy="319177"/>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58132"/>
              <a:ext cx="118832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a:ln>
                  <a:noFill/>
                </a:ln>
                <a:solidFill>
                  <a:srgbClr val="009C89"/>
                </a:solidFill>
                <a:effectLst/>
                <a:uLnTx/>
                <a:uFillTx/>
                <a:latin typeface="Meiryo" panose="020B0604030504040204" pitchFamily="34" charset="-128"/>
                <a:ea typeface="Meiryo" panose="020B0604030504040204" pitchFamily="34" charset="-128"/>
                <a:cs typeface="+mn-cs"/>
              </a:rPr>
              <a:t>温泉供給事業者等の温泉供給設備更新時の省エネ設備導入を支援します。</a:t>
            </a:r>
            <a:endPar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endParaRPr>
          </a:p>
        </p:txBody>
      </p:sp>
      <p:sp>
        <p:nvSpPr>
          <p:cNvPr id="65" name="テキスト ボックス 64">
            <a:extLst>
              <a:ext uri="{FF2B5EF4-FFF2-40B4-BE49-F238E27FC236}">
                <a16:creationId xmlns:a16="http://schemas.microsoft.com/office/drawing/2014/main" id="{24D55377-A84C-F340-8BA0-D1E84DD41D55}"/>
              </a:ext>
            </a:extLst>
          </p:cNvPr>
          <p:cNvSpPr txBox="1"/>
          <p:nvPr/>
        </p:nvSpPr>
        <p:spPr>
          <a:xfrm>
            <a:off x="2112383" y="6946673"/>
            <a:ext cx="595224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環境省自然環境局自然環境整備課温泉地保護利用推進室</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03-5521-8280</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0" lang="ja-JP"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03-3595-0029</a:t>
            </a:r>
          </a:p>
        </p:txBody>
      </p:sp>
      <p:sp>
        <p:nvSpPr>
          <p:cNvPr id="70" name="角丸四角形 69"/>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71" name="片側の 2 つの角を丸めた四角形 70"/>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省エネ設備導入</a:t>
            </a:r>
          </a:p>
        </p:txBody>
      </p:sp>
      <p:sp>
        <p:nvSpPr>
          <p:cNvPr id="72" name="1 つの角を切り取った四角形 71"/>
          <p:cNvSpPr/>
          <p:nvPr/>
        </p:nvSpPr>
        <p:spPr>
          <a:xfrm flipV="1">
            <a:off x="1349721" y="758814"/>
            <a:ext cx="859478" cy="288984"/>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73" name="1 つの角を切り取った四角形 72"/>
          <p:cNvSpPr/>
          <p:nvPr/>
        </p:nvSpPr>
        <p:spPr>
          <a:xfrm flipH="1" flipV="1">
            <a:off x="445560" y="753325"/>
            <a:ext cx="859478" cy="314676"/>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74" name="テキスト ボックス 73"/>
          <p:cNvSpPr txBox="1"/>
          <p:nvPr/>
        </p:nvSpPr>
        <p:spPr>
          <a:xfrm>
            <a:off x="384729" y="799408"/>
            <a:ext cx="100059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地方公共団体向け</a:t>
            </a:r>
          </a:p>
        </p:txBody>
      </p:sp>
      <p:sp>
        <p:nvSpPr>
          <p:cNvPr id="75" name="テキスト ボックス 74"/>
          <p:cNvSpPr txBox="1"/>
          <p:nvPr/>
        </p:nvSpPr>
        <p:spPr>
          <a:xfrm>
            <a:off x="1471257" y="800654"/>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民間</a:t>
            </a:r>
            <a:r>
              <a:rPr kumimoji="1" lang="ja-JP" altLang="en-US" sz="10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向け</a:t>
            </a:r>
          </a:p>
        </p:txBody>
      </p:sp>
      <p:sp>
        <p:nvSpPr>
          <p:cNvPr id="68" name="テキスト ボックス 67"/>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46747" y="1807307"/>
            <a:ext cx="10126334" cy="4962574"/>
          </a:xfrm>
          <a:prstGeom prst="rect">
            <a:avLst/>
          </a:prstGeom>
        </p:spPr>
      </p:pic>
    </p:spTree>
    <p:extLst>
      <p:ext uri="{BB962C8B-B14F-4D97-AF65-F5344CB8AC3E}">
        <p14:creationId xmlns:p14="http://schemas.microsoft.com/office/powerpoint/2010/main" val="417197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200886" y="653994"/>
            <a:ext cx="7367328" cy="523220"/>
          </a:xfrm>
          <a:prstGeom prst="rect">
            <a:avLst/>
          </a:prstGeom>
          <a:noFill/>
        </p:spPr>
        <p:txBody>
          <a:bodyPr wrap="squar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設備の高効率化改修支援事業のうち、</a:t>
            </a: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PCB</a:t>
            </a: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使用照明器具の</a:t>
            </a:r>
            <a:r>
              <a:rPr kumimoji="1" lang="en-US" altLang="ja-JP"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LED</a:t>
            </a: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化による</a:t>
            </a:r>
            <a:r>
              <a:rPr kumimoji="1" lang="en-US" altLang="ja-JP"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CO2</a:t>
            </a: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削減推進事業</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077296" y="322584"/>
            <a:ext cx="1188323" cy="319177"/>
            <a:chOff x="1895287" y="258132"/>
            <a:chExt cx="1188323" cy="319177"/>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258132"/>
              <a:ext cx="1188323" cy="276999"/>
            </a:xfrm>
            <a:prstGeom prst="rect">
              <a:avLst/>
            </a:prstGeom>
            <a:noFill/>
          </p:spPr>
          <p:txBody>
            <a:bodyPr wrap="square" rtlCol="0">
              <a:spAutoFit/>
            </a:bodyP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60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374034" y="1282235"/>
            <a:ext cx="9972000" cy="400110"/>
          </a:xfrm>
          <a:prstGeom prst="rect">
            <a:avLst/>
          </a:prstGeom>
          <a:noFill/>
        </p:spPr>
        <p:txBody>
          <a:bodyPr wrap="square" rtlCol="0">
            <a:spAutoFit/>
          </a:bodyP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PCB</a:t>
            </a:r>
            <a:r>
              <a:rPr kumimoji="1"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使用照明器具から</a:t>
            </a:r>
            <a:r>
              <a:rPr kumimoji="1" lang="en-US" altLang="ja-JP"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LED</a:t>
            </a:r>
            <a:r>
              <a:rPr kumimoji="1"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一体型器具への買替えを支援します。</a:t>
            </a:r>
          </a:p>
        </p:txBody>
      </p:sp>
      <p:sp>
        <p:nvSpPr>
          <p:cNvPr id="56" name="テキスト ボックス 55">
            <a:extLst>
              <a:ext uri="{FF2B5EF4-FFF2-40B4-BE49-F238E27FC236}">
                <a16:creationId xmlns:a16="http://schemas.microsoft.com/office/drawing/2014/main" id="{CC81CD18-158B-694B-AA3F-6C59DA382306}"/>
              </a:ext>
            </a:extLst>
          </p:cNvPr>
          <p:cNvSpPr txBox="1"/>
          <p:nvPr/>
        </p:nvSpPr>
        <p:spPr>
          <a:xfrm>
            <a:off x="2112383" y="6938127"/>
            <a:ext cx="5952242" cy="200055"/>
          </a:xfrm>
          <a:prstGeom prst="rect">
            <a:avLst/>
          </a:prstGeom>
          <a:noFill/>
        </p:spPr>
        <p:txBody>
          <a:bodyPr wrap="squar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環境再生・資源循環局廃棄物規制課</a:t>
            </a:r>
            <a:r>
              <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03-6457-9096</a:t>
            </a:r>
            <a:r>
              <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03-3593-8264</a:t>
            </a:r>
          </a:p>
        </p:txBody>
      </p:sp>
      <p:sp>
        <p:nvSpPr>
          <p:cNvPr id="78" name="角丸四角形 77"/>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片側の 2 つの角を丸めた四角形 78"/>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省エネ設備導入</a:t>
            </a:r>
          </a:p>
        </p:txBody>
      </p:sp>
      <p:sp>
        <p:nvSpPr>
          <p:cNvPr id="80" name="1 つの角を切り取った四角形 79"/>
          <p:cNvSpPr/>
          <p:nvPr/>
        </p:nvSpPr>
        <p:spPr>
          <a:xfrm flipV="1">
            <a:off x="1349721" y="752475"/>
            <a:ext cx="859478" cy="295323"/>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1 つの角を切り取った四角形 80"/>
          <p:cNvSpPr/>
          <p:nvPr/>
        </p:nvSpPr>
        <p:spPr>
          <a:xfrm flipH="1" flipV="1">
            <a:off x="445560" y="753325"/>
            <a:ext cx="859478" cy="326238"/>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2" name="テキスト ボックス 81"/>
          <p:cNvSpPr txBox="1"/>
          <p:nvPr/>
        </p:nvSpPr>
        <p:spPr>
          <a:xfrm>
            <a:off x="384729" y="816034"/>
            <a:ext cx="1000595" cy="215444"/>
          </a:xfrm>
          <a:prstGeom prst="rect">
            <a:avLst/>
          </a:prstGeom>
          <a:noFill/>
        </p:spPr>
        <p:txBody>
          <a:bodyPr wrap="non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地方公共団体向け</a:t>
            </a:r>
          </a:p>
        </p:txBody>
      </p:sp>
      <p:sp>
        <p:nvSpPr>
          <p:cNvPr id="83" name="テキスト ボックス 82"/>
          <p:cNvSpPr txBox="1"/>
          <p:nvPr/>
        </p:nvSpPr>
        <p:spPr>
          <a:xfrm>
            <a:off x="1437530" y="817280"/>
            <a:ext cx="697627" cy="246221"/>
          </a:xfrm>
          <a:prstGeom prst="rect">
            <a:avLst/>
          </a:prstGeom>
          <a:noFill/>
        </p:spPr>
        <p:txBody>
          <a:bodyPr wrap="non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民間向け</a:t>
            </a:r>
          </a:p>
        </p:txBody>
      </p:sp>
      <p:sp>
        <p:nvSpPr>
          <p:cNvPr id="69" name="テキスト ボックス 68"/>
          <p:cNvSpPr txBox="1"/>
          <p:nvPr/>
        </p:nvSpPr>
        <p:spPr>
          <a:xfrm>
            <a:off x="6993071" y="197683"/>
            <a:ext cx="264698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58947" y="1798216"/>
            <a:ext cx="9937341" cy="4962574"/>
          </a:xfrm>
          <a:prstGeom prst="rect">
            <a:avLst/>
          </a:prstGeom>
        </p:spPr>
      </p:pic>
    </p:spTree>
    <p:extLst>
      <p:ext uri="{BB962C8B-B14F-4D97-AF65-F5344CB8AC3E}">
        <p14:creationId xmlns:p14="http://schemas.microsoft.com/office/powerpoint/2010/main" val="4153738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14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4328</TotalTime>
  <Words>2523</Words>
  <Application>Microsoft Office PowerPoint</Application>
  <PresentationFormat>ユーザー設定</PresentationFormat>
  <Paragraphs>266</Paragraphs>
  <Slides>12</Slides>
  <Notes>6</Notes>
  <HiddenSlides>0</HiddenSlides>
  <MMClips>0</MMClips>
  <ScaleCrop>false</ScaleCrop>
  <HeadingPairs>
    <vt:vector size="8" baseType="variant">
      <vt:variant>
        <vt:lpstr>使用されているフォント</vt:lpstr>
      </vt:variant>
      <vt:variant>
        <vt:i4>13</vt:i4>
      </vt:variant>
      <vt:variant>
        <vt:lpstr>テーマ</vt:lpstr>
      </vt:variant>
      <vt:variant>
        <vt:i4>14</vt:i4>
      </vt:variant>
      <vt:variant>
        <vt:lpstr>埋め込まれた OLE サーバー</vt:lpstr>
      </vt:variant>
      <vt:variant>
        <vt:i4>1</vt:i4>
      </vt:variant>
      <vt:variant>
        <vt:lpstr>スライド タイトル</vt:lpstr>
      </vt:variant>
      <vt:variant>
        <vt:i4>12</vt:i4>
      </vt:variant>
    </vt:vector>
  </HeadingPairs>
  <TitlesOfParts>
    <vt:vector size="40" baseType="lpstr">
      <vt:lpstr>HGPｺﾞｼｯｸE</vt:lpstr>
      <vt:lpstr>HGPｺﾞｼｯｸM</vt:lpstr>
      <vt:lpstr>Meiryo UI</vt:lpstr>
      <vt:lpstr>Meiryo</vt:lpstr>
      <vt:lpstr>Meiryo</vt:lpstr>
      <vt:lpstr>游ゴシック</vt:lpstr>
      <vt:lpstr>游ゴシック Light</vt:lpstr>
      <vt:lpstr>Arial</vt:lpstr>
      <vt:lpstr>Calibri</vt:lpstr>
      <vt:lpstr>Calibri Light</vt:lpstr>
      <vt:lpstr>Cambria</vt:lpstr>
      <vt:lpstr>Times New Roman</vt:lpstr>
      <vt:lpstr>Wingdings</vt:lpstr>
      <vt:lpstr>1_脱炭素標準フォーマット_20180530</vt:lpstr>
      <vt:lpstr>2_Office テーマ</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14_Office ​​テーマ</vt:lpstr>
      <vt:lpstr>Office ​​テーマ</vt:lpstr>
      <vt:lpstr>think-cell スライド</vt:lpstr>
      <vt:lpstr>PowerPoint プレゼンテーション</vt:lpstr>
      <vt:lpstr>PowerPoint プレゼンテーション</vt:lpstr>
      <vt:lpstr>改修対象設備に対する対策案（※2018年度の内容を参考として掲載）</vt:lpstr>
      <vt:lpstr>補助要件（※2018年度の内容を参考として掲載）</vt:lpstr>
      <vt:lpstr>鉄道会社ホーム系統空調設備の高効率化改修事業</vt:lpstr>
      <vt:lpstr>商業施設空調設備の高効率化改修事業</vt:lpstr>
      <vt:lpstr>PowerPoint プレゼンテーション</vt:lpstr>
      <vt:lpstr>PowerPoint プレゼンテーション</vt:lpstr>
      <vt:lpstr>PowerPoint プレゼンテーション</vt:lpstr>
      <vt:lpstr>PCBとは</vt:lpstr>
      <vt:lpstr>補助要件（※2018年度の内容を参考として掲載）</vt:lpstr>
      <vt:lpstr>効果・イメージ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曽根 拓人</cp:lastModifiedBy>
  <cp:revision>521</cp:revision>
  <cp:lastPrinted>2018-12-27T15:53:44Z</cp:lastPrinted>
  <dcterms:created xsi:type="dcterms:W3CDTF">2018-08-15T14:31:38Z</dcterms:created>
  <dcterms:modified xsi:type="dcterms:W3CDTF">2019-01-09T10:07:02Z</dcterms:modified>
</cp:coreProperties>
</file>