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95" r:id="rId9"/>
    <p:sldMasterId id="2147484019" r:id="rId10"/>
    <p:sldMasterId id="2147484056" r:id="rId11"/>
    <p:sldMasterId id="2147484069" r:id="rId12"/>
  </p:sldMasterIdLst>
  <p:notesMasterIdLst>
    <p:notesMasterId r:id="rId18"/>
  </p:notesMasterIdLst>
  <p:handoutMasterIdLst>
    <p:handoutMasterId r:id="rId19"/>
  </p:handoutMasterIdLst>
  <p:sldIdLst>
    <p:sldId id="646" r:id="rId13"/>
    <p:sldId id="647" r:id="rId14"/>
    <p:sldId id="648" r:id="rId15"/>
    <p:sldId id="649" r:id="rId16"/>
    <p:sldId id="650" r:id="rId17"/>
  </p:sldIdLst>
  <p:sldSz cx="10691813" cy="7559675"/>
  <p:notesSz cx="7104063" cy="10234613"/>
  <p:custDataLst>
    <p:tags r:id="rId20"/>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41" autoAdjust="0"/>
    <p:restoredTop sz="96366" autoAdjust="0"/>
  </p:normalViewPr>
  <p:slideViewPr>
    <p:cSldViewPr snapToGrid="0" snapToObjects="1">
      <p:cViewPr varScale="1">
        <p:scale>
          <a:sx n="62" d="100"/>
          <a:sy n="62" d="100"/>
        </p:scale>
        <p:origin x="1350" y="7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9221">
              <a:defRPr/>
            </a:pPr>
            <a:fld id="{4516D90B-D8F1-42CE-ACA1-978EF872320E}" type="slidenum">
              <a:rPr lang="ja-JP" altLang="en-US" sz="1900" kern="0">
                <a:solidFill>
                  <a:prstClr val="black"/>
                </a:solidFill>
                <a:latin typeface="游ゴシック" panose="020F0502020204030204"/>
                <a:ea typeface="游ゴシック" panose="020B0400000000000000" pitchFamily="50" charset="-128"/>
              </a:rPr>
              <a:pPr defTabSz="469221">
                <a:defRPr/>
              </a:pPr>
              <a:t>0</a:t>
            </a:fld>
            <a:endParaRPr lang="ja-JP" altLang="en-US" sz="1900" kern="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3884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latin typeface="Calibri"/>
                <a:ea typeface="Meiryo UI" panose="020B0604030504040204" pitchFamily="50" charset="-128"/>
              </a:rPr>
              <a:pPr defTabSz="946678">
                <a:defRPr/>
              </a:pPr>
              <a:t>1</a:t>
            </a:fld>
            <a:endParaRPr kumimoji="0" lang="ja-JP" altLang="en-US" sz="1900" kern="0">
              <a:solidFill>
                <a:sysClr val="windowText" lastClr="000000"/>
              </a:solidFill>
              <a:latin typeface="Calibri"/>
              <a:ea typeface="Meiryo UI" panose="020B0604030504040204" pitchFamily="50" charset="-128"/>
            </a:endParaRPr>
          </a:p>
        </p:txBody>
      </p:sp>
    </p:spTree>
    <p:extLst>
      <p:ext uri="{BB962C8B-B14F-4D97-AF65-F5344CB8AC3E}">
        <p14:creationId xmlns:p14="http://schemas.microsoft.com/office/powerpoint/2010/main" val="71496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3"/>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55509" indent="0" algn="ctr">
              <a:buNone/>
              <a:defRPr>
                <a:solidFill>
                  <a:schemeClr val="tx1">
                    <a:tint val="75000"/>
                  </a:schemeClr>
                </a:solidFill>
              </a:defRPr>
            </a:lvl2pPr>
            <a:lvl3pPr marL="911019" indent="0" algn="ctr">
              <a:buNone/>
              <a:defRPr>
                <a:solidFill>
                  <a:schemeClr val="tx1">
                    <a:tint val="75000"/>
                  </a:schemeClr>
                </a:solidFill>
              </a:defRPr>
            </a:lvl3pPr>
            <a:lvl4pPr marL="1366528" indent="0" algn="ctr">
              <a:buNone/>
              <a:defRPr>
                <a:solidFill>
                  <a:schemeClr val="tx1">
                    <a:tint val="75000"/>
                  </a:schemeClr>
                </a:solidFill>
              </a:defRPr>
            </a:lvl4pPr>
            <a:lvl5pPr marL="1822036" indent="0" algn="ctr">
              <a:buNone/>
              <a:defRPr>
                <a:solidFill>
                  <a:schemeClr val="tx1">
                    <a:tint val="75000"/>
                  </a:schemeClr>
                </a:solidFill>
              </a:defRPr>
            </a:lvl5pPr>
            <a:lvl6pPr marL="2277546" indent="0" algn="ctr">
              <a:buNone/>
              <a:defRPr>
                <a:solidFill>
                  <a:schemeClr val="tx1">
                    <a:tint val="75000"/>
                  </a:schemeClr>
                </a:solidFill>
              </a:defRPr>
            </a:lvl6pPr>
            <a:lvl7pPr marL="2733055" indent="0" algn="ctr">
              <a:buNone/>
              <a:defRPr>
                <a:solidFill>
                  <a:schemeClr val="tx1">
                    <a:tint val="75000"/>
                  </a:schemeClr>
                </a:solidFill>
              </a:defRPr>
            </a:lvl7pPr>
            <a:lvl8pPr marL="3188564" indent="0" algn="ctr">
              <a:buNone/>
              <a:defRPr>
                <a:solidFill>
                  <a:schemeClr val="tx1">
                    <a:tint val="75000"/>
                  </a:schemeClr>
                </a:solidFill>
              </a:defRPr>
            </a:lvl8pPr>
            <a:lvl9pPr marL="3644074"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9979301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25316238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5"/>
            <a:ext cx="9088041" cy="1501435"/>
          </a:xfrm>
        </p:spPr>
        <p:txBody>
          <a:bodyPr anchor="t"/>
          <a:lstStyle>
            <a:lvl1pPr algn="l">
              <a:defRPr sz="3985"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1992">
                <a:solidFill>
                  <a:schemeClr val="tx1">
                    <a:tint val="75000"/>
                  </a:schemeClr>
                </a:solidFill>
              </a:defRPr>
            </a:lvl1pPr>
            <a:lvl2pPr marL="455509" indent="0">
              <a:buNone/>
              <a:defRPr sz="1794">
                <a:solidFill>
                  <a:schemeClr val="tx1">
                    <a:tint val="75000"/>
                  </a:schemeClr>
                </a:solidFill>
              </a:defRPr>
            </a:lvl2pPr>
            <a:lvl3pPr marL="911019" indent="0">
              <a:buNone/>
              <a:defRPr sz="1594">
                <a:solidFill>
                  <a:schemeClr val="tx1">
                    <a:tint val="75000"/>
                  </a:schemeClr>
                </a:solidFill>
              </a:defRPr>
            </a:lvl3pPr>
            <a:lvl4pPr marL="1366528" indent="0">
              <a:buNone/>
              <a:defRPr sz="1394">
                <a:solidFill>
                  <a:schemeClr val="tx1">
                    <a:tint val="75000"/>
                  </a:schemeClr>
                </a:solidFill>
              </a:defRPr>
            </a:lvl4pPr>
            <a:lvl5pPr marL="1822036" indent="0">
              <a:buNone/>
              <a:defRPr sz="1394">
                <a:solidFill>
                  <a:schemeClr val="tx1">
                    <a:tint val="75000"/>
                  </a:schemeClr>
                </a:solidFill>
              </a:defRPr>
            </a:lvl5pPr>
            <a:lvl6pPr marL="2277546" indent="0">
              <a:buNone/>
              <a:defRPr sz="1394">
                <a:solidFill>
                  <a:schemeClr val="tx1">
                    <a:tint val="75000"/>
                  </a:schemeClr>
                </a:solidFill>
              </a:defRPr>
            </a:lvl6pPr>
            <a:lvl7pPr marL="2733055" indent="0">
              <a:buNone/>
              <a:defRPr sz="1394">
                <a:solidFill>
                  <a:schemeClr val="tx1">
                    <a:tint val="75000"/>
                  </a:schemeClr>
                </a:solidFill>
              </a:defRPr>
            </a:lvl7pPr>
            <a:lvl8pPr marL="3188564" indent="0">
              <a:buNone/>
              <a:defRPr sz="1394">
                <a:solidFill>
                  <a:schemeClr val="tx1">
                    <a:tint val="75000"/>
                  </a:schemeClr>
                </a:solidFill>
              </a:defRPr>
            </a:lvl8pPr>
            <a:lvl9pPr marL="3644074" indent="0">
              <a:buNone/>
              <a:defRPr sz="1394">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1880323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8"/>
            <a:ext cx="4722217" cy="4989036"/>
          </a:xfrm>
        </p:spPr>
        <p:txBody>
          <a:bodyPr/>
          <a:lstStyle>
            <a:lvl1pPr>
              <a:defRPr sz="2790"/>
            </a:lvl1pPr>
            <a:lvl2pPr>
              <a:defRPr sz="2391"/>
            </a:lvl2pPr>
            <a:lvl3pPr>
              <a:defRPr sz="1992"/>
            </a:lvl3pPr>
            <a:lvl4pPr>
              <a:defRPr sz="1794"/>
            </a:lvl4pPr>
            <a:lvl5pPr>
              <a:defRPr sz="1794"/>
            </a:lvl5pPr>
            <a:lvl6pPr>
              <a:defRPr sz="1794"/>
            </a:lvl6pPr>
            <a:lvl7pPr>
              <a:defRPr sz="1794"/>
            </a:lvl7pPr>
            <a:lvl8pPr>
              <a:defRPr sz="1794"/>
            </a:lvl8pPr>
            <a:lvl9pPr>
              <a:defRPr sz="179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8"/>
            <a:ext cx="4722217" cy="4989036"/>
          </a:xfrm>
        </p:spPr>
        <p:txBody>
          <a:bodyPr/>
          <a:lstStyle>
            <a:lvl1pPr>
              <a:defRPr sz="2790"/>
            </a:lvl1pPr>
            <a:lvl2pPr>
              <a:defRPr sz="2391"/>
            </a:lvl2pPr>
            <a:lvl3pPr>
              <a:defRPr sz="1992"/>
            </a:lvl3pPr>
            <a:lvl4pPr>
              <a:defRPr sz="1794"/>
            </a:lvl4pPr>
            <a:lvl5pPr>
              <a:defRPr sz="1794"/>
            </a:lvl5pPr>
            <a:lvl6pPr>
              <a:defRPr sz="1794"/>
            </a:lvl6pPr>
            <a:lvl7pPr>
              <a:defRPr sz="1794"/>
            </a:lvl7pPr>
            <a:lvl8pPr>
              <a:defRPr sz="1794"/>
            </a:lvl8pPr>
            <a:lvl9pPr>
              <a:defRPr sz="179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endParaRPr kumimoji="1" lang="ja-JP" altLang="en-US"/>
          </a:p>
        </p:txBody>
      </p:sp>
      <p:sp>
        <p:nvSpPr>
          <p:cNvPr id="6" name="フッター プレースホルダー 4"/>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5"/>
          <p:cNvSpPr>
            <a:spLocks noGrp="1"/>
          </p:cNvSpPr>
          <p:nvPr>
            <p:ph type="sldNum" sz="quarter" idx="12"/>
          </p:nvPr>
        </p:nvSpPr>
        <p:spPr/>
        <p:txBody>
          <a:bodyPr/>
          <a:lstStyle>
            <a:lvl1pPr>
              <a:defRPr/>
            </a:lvl1p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8573467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391" b="1"/>
            </a:lvl1pPr>
            <a:lvl2pPr marL="455509" indent="0">
              <a:buNone/>
              <a:defRPr sz="1992" b="1"/>
            </a:lvl2pPr>
            <a:lvl3pPr marL="911019" indent="0">
              <a:buNone/>
              <a:defRPr sz="1794" b="1"/>
            </a:lvl3pPr>
            <a:lvl4pPr marL="1366528" indent="0">
              <a:buNone/>
              <a:defRPr sz="1594" b="1"/>
            </a:lvl4pPr>
            <a:lvl5pPr marL="1822036" indent="0">
              <a:buNone/>
              <a:defRPr sz="1594" b="1"/>
            </a:lvl5pPr>
            <a:lvl6pPr marL="2277546" indent="0">
              <a:buNone/>
              <a:defRPr sz="1594" b="1"/>
            </a:lvl6pPr>
            <a:lvl7pPr marL="2733055" indent="0">
              <a:buNone/>
              <a:defRPr sz="1594" b="1"/>
            </a:lvl7pPr>
            <a:lvl8pPr marL="3188564" indent="0">
              <a:buNone/>
              <a:defRPr sz="1594" b="1"/>
            </a:lvl8pPr>
            <a:lvl9pPr marL="3644074" indent="0">
              <a:buNone/>
              <a:defRPr sz="1594"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391"/>
            </a:lvl1pPr>
            <a:lvl2pPr>
              <a:defRPr sz="1992"/>
            </a:lvl2pPr>
            <a:lvl3pPr>
              <a:defRPr sz="1794"/>
            </a:lvl3pPr>
            <a:lvl4pPr>
              <a:defRPr sz="1594"/>
            </a:lvl4pPr>
            <a:lvl5pPr>
              <a:defRPr sz="1594"/>
            </a:lvl5pPr>
            <a:lvl6pPr>
              <a:defRPr sz="1594"/>
            </a:lvl6pPr>
            <a:lvl7pPr>
              <a:defRPr sz="1594"/>
            </a:lvl7pPr>
            <a:lvl8pPr>
              <a:defRPr sz="1594"/>
            </a:lvl8pPr>
            <a:lvl9pPr>
              <a:defRPr sz="159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4" y="1692178"/>
            <a:ext cx="4725930" cy="705219"/>
          </a:xfrm>
        </p:spPr>
        <p:txBody>
          <a:bodyPr anchor="b"/>
          <a:lstStyle>
            <a:lvl1pPr marL="0" indent="0">
              <a:buNone/>
              <a:defRPr sz="2391" b="1"/>
            </a:lvl1pPr>
            <a:lvl2pPr marL="455509" indent="0">
              <a:buNone/>
              <a:defRPr sz="1992" b="1"/>
            </a:lvl2pPr>
            <a:lvl3pPr marL="911019" indent="0">
              <a:buNone/>
              <a:defRPr sz="1794" b="1"/>
            </a:lvl3pPr>
            <a:lvl4pPr marL="1366528" indent="0">
              <a:buNone/>
              <a:defRPr sz="1594" b="1"/>
            </a:lvl4pPr>
            <a:lvl5pPr marL="1822036" indent="0">
              <a:buNone/>
              <a:defRPr sz="1594" b="1"/>
            </a:lvl5pPr>
            <a:lvl6pPr marL="2277546" indent="0">
              <a:buNone/>
              <a:defRPr sz="1594" b="1"/>
            </a:lvl6pPr>
            <a:lvl7pPr marL="2733055" indent="0">
              <a:buNone/>
              <a:defRPr sz="1594" b="1"/>
            </a:lvl7pPr>
            <a:lvl8pPr marL="3188564" indent="0">
              <a:buNone/>
              <a:defRPr sz="1594" b="1"/>
            </a:lvl8pPr>
            <a:lvl9pPr marL="3644074" indent="0">
              <a:buNone/>
              <a:defRPr sz="1594"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4" y="2397397"/>
            <a:ext cx="4725930" cy="4355563"/>
          </a:xfrm>
        </p:spPr>
        <p:txBody>
          <a:bodyPr/>
          <a:lstStyle>
            <a:lvl1pPr>
              <a:defRPr sz="2391"/>
            </a:lvl1pPr>
            <a:lvl2pPr>
              <a:defRPr sz="1992"/>
            </a:lvl2pPr>
            <a:lvl3pPr>
              <a:defRPr sz="1794"/>
            </a:lvl3pPr>
            <a:lvl4pPr>
              <a:defRPr sz="1594"/>
            </a:lvl4pPr>
            <a:lvl5pPr>
              <a:defRPr sz="1594"/>
            </a:lvl5pPr>
            <a:lvl6pPr>
              <a:defRPr sz="1594"/>
            </a:lvl6pPr>
            <a:lvl7pPr>
              <a:defRPr sz="1594"/>
            </a:lvl7pPr>
            <a:lvl8pPr>
              <a:defRPr sz="1594"/>
            </a:lvl8pPr>
            <a:lvl9pPr>
              <a:defRPr sz="159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endParaRPr kumimoji="1" lang="ja-JP" altLang="en-US"/>
          </a:p>
        </p:txBody>
      </p:sp>
      <p:sp>
        <p:nvSpPr>
          <p:cNvPr id="8" name="フッター プレースホルダー 4"/>
          <p:cNvSpPr>
            <a:spLocks noGrp="1"/>
          </p:cNvSpPr>
          <p:nvPr>
            <p:ph type="ftr" sz="quarter" idx="11"/>
          </p:nvPr>
        </p:nvSpPr>
        <p:spPr/>
        <p:txBody>
          <a:bodyPr/>
          <a:lstStyle>
            <a:lvl1pPr>
              <a:defRPr/>
            </a:lvl1pPr>
          </a:lstStyle>
          <a:p>
            <a:endParaRPr kumimoji="1" lang="ja-JP" altLang="en-US"/>
          </a:p>
        </p:txBody>
      </p:sp>
      <p:sp>
        <p:nvSpPr>
          <p:cNvPr id="9" name="スライド番号プレースホルダー 5"/>
          <p:cNvSpPr>
            <a:spLocks noGrp="1"/>
          </p:cNvSpPr>
          <p:nvPr>
            <p:ph type="sldNum" sz="quarter" idx="12"/>
          </p:nvPr>
        </p:nvSpPr>
        <p:spPr/>
        <p:txBody>
          <a:bodyPr/>
          <a:lstStyle>
            <a:lvl1pPr>
              <a:defRPr/>
            </a:lvl1p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500481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endParaRPr kumimoji="1" lang="ja-JP" altLang="en-US"/>
          </a:p>
        </p:txBody>
      </p:sp>
      <p:sp>
        <p:nvSpPr>
          <p:cNvPr id="4" name="フッター プレースホルダー 4"/>
          <p:cNvSpPr>
            <a:spLocks noGrp="1"/>
          </p:cNvSpPr>
          <p:nvPr>
            <p:ph type="ftr" sz="quarter" idx="11"/>
          </p:nvPr>
        </p:nvSpPr>
        <p:spPr/>
        <p:txBody>
          <a:bodyPr/>
          <a:lstStyle>
            <a:lvl1pPr>
              <a:defRPr/>
            </a:lvl1pPr>
          </a:lstStyle>
          <a:p>
            <a:endParaRPr kumimoji="1" lang="ja-JP" altLang="en-US"/>
          </a:p>
        </p:txBody>
      </p:sp>
      <p:sp>
        <p:nvSpPr>
          <p:cNvPr id="5" name="スライド番号プレースホルダー 5"/>
          <p:cNvSpPr>
            <a:spLocks noGrp="1"/>
          </p:cNvSpPr>
          <p:nvPr>
            <p:ph type="sldNum" sz="quarter" idx="12"/>
          </p:nvPr>
        </p:nvSpPr>
        <p:spPr/>
        <p:txBody>
          <a:bodyPr/>
          <a:lstStyle>
            <a:lvl1pPr>
              <a:defRPr/>
            </a:lvl1p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28184872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endParaRPr kumimoji="1" lang="ja-JP" altLang="en-US"/>
          </a:p>
        </p:txBody>
      </p:sp>
      <p:sp>
        <p:nvSpPr>
          <p:cNvPr id="3" name="フッター プレースホルダー 4"/>
          <p:cNvSpPr>
            <a:spLocks noGrp="1"/>
          </p:cNvSpPr>
          <p:nvPr>
            <p:ph type="ftr" sz="quarter" idx="11"/>
          </p:nvPr>
        </p:nvSpPr>
        <p:spPr/>
        <p:txBody>
          <a:bodyPr/>
          <a:lstStyle>
            <a:lvl1pPr>
              <a:defRPr/>
            </a:lvl1pPr>
          </a:lstStyle>
          <a:p>
            <a:endParaRPr kumimoji="1" lang="ja-JP" altLang="en-US"/>
          </a:p>
        </p:txBody>
      </p:sp>
      <p:sp>
        <p:nvSpPr>
          <p:cNvPr id="4" name="スライド番号プレースホルダー 5"/>
          <p:cNvSpPr>
            <a:spLocks noGrp="1"/>
          </p:cNvSpPr>
          <p:nvPr>
            <p:ph type="sldNum" sz="quarter" idx="12"/>
          </p:nvPr>
        </p:nvSpPr>
        <p:spPr/>
        <p:txBody>
          <a:bodyPr/>
          <a:lstStyle>
            <a:lvl1pPr>
              <a:defRPr/>
            </a:lvl1p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14254956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1992" b="1"/>
            </a:lvl1pPr>
          </a:lstStyle>
          <a:p>
            <a:r>
              <a:rPr lang="ja-JP" altLang="en-US"/>
              <a:t>マスター タイトルの書式設定</a:t>
            </a:r>
          </a:p>
        </p:txBody>
      </p:sp>
      <p:sp>
        <p:nvSpPr>
          <p:cNvPr id="3" name="コンテンツ プレースホルダー 2"/>
          <p:cNvSpPr>
            <a:spLocks noGrp="1"/>
          </p:cNvSpPr>
          <p:nvPr>
            <p:ph idx="1"/>
          </p:nvPr>
        </p:nvSpPr>
        <p:spPr>
          <a:xfrm>
            <a:off x="4180204" y="300991"/>
            <a:ext cx="5977020" cy="6451973"/>
          </a:xfrm>
        </p:spPr>
        <p:txBody>
          <a:bodyPr/>
          <a:lstStyle>
            <a:lvl1pPr>
              <a:defRPr sz="3188"/>
            </a:lvl1pPr>
            <a:lvl2pPr>
              <a:defRPr sz="2790"/>
            </a:lvl2pPr>
            <a:lvl3pPr>
              <a:defRPr sz="2391"/>
            </a:lvl3pPr>
            <a:lvl4pPr>
              <a:defRPr sz="1992"/>
            </a:lvl4pPr>
            <a:lvl5pPr>
              <a:defRPr sz="1992"/>
            </a:lvl5pPr>
            <a:lvl6pPr>
              <a:defRPr sz="1992"/>
            </a:lvl6pPr>
            <a:lvl7pPr>
              <a:defRPr sz="1992"/>
            </a:lvl7pPr>
            <a:lvl8pPr>
              <a:defRPr sz="1992"/>
            </a:lvl8pPr>
            <a:lvl9pPr>
              <a:defRPr sz="199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6"/>
            <a:ext cx="3517533" cy="5171028"/>
          </a:xfrm>
        </p:spPr>
        <p:txBody>
          <a:bodyPr/>
          <a:lstStyle>
            <a:lvl1pPr marL="0" indent="0">
              <a:buNone/>
              <a:defRPr sz="1394"/>
            </a:lvl1pPr>
            <a:lvl2pPr marL="455509" indent="0">
              <a:buNone/>
              <a:defRPr sz="1196"/>
            </a:lvl2pPr>
            <a:lvl3pPr marL="911019" indent="0">
              <a:buNone/>
              <a:defRPr sz="996"/>
            </a:lvl3pPr>
            <a:lvl4pPr marL="1366528" indent="0">
              <a:buNone/>
              <a:defRPr sz="897"/>
            </a:lvl4pPr>
            <a:lvl5pPr marL="1822036" indent="0">
              <a:buNone/>
              <a:defRPr sz="897"/>
            </a:lvl5pPr>
            <a:lvl6pPr marL="2277546" indent="0">
              <a:buNone/>
              <a:defRPr sz="897"/>
            </a:lvl6pPr>
            <a:lvl7pPr marL="2733055" indent="0">
              <a:buNone/>
              <a:defRPr sz="897"/>
            </a:lvl7pPr>
            <a:lvl8pPr marL="3188564" indent="0">
              <a:buNone/>
              <a:defRPr sz="897"/>
            </a:lvl8pPr>
            <a:lvl9pPr marL="3644074" indent="0">
              <a:buNone/>
              <a:defRPr sz="897"/>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endParaRPr kumimoji="1" lang="ja-JP" altLang="en-US"/>
          </a:p>
        </p:txBody>
      </p:sp>
      <p:sp>
        <p:nvSpPr>
          <p:cNvPr id="6" name="フッター プレースホルダー 4"/>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5"/>
          <p:cNvSpPr>
            <a:spLocks noGrp="1"/>
          </p:cNvSpPr>
          <p:nvPr>
            <p:ph type="sldNum" sz="quarter" idx="12"/>
          </p:nvPr>
        </p:nvSpPr>
        <p:spPr/>
        <p:txBody>
          <a:bodyPr/>
          <a:lstStyle>
            <a:lvl1pPr>
              <a:defRPr/>
            </a:lvl1p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25183421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1992"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188"/>
            </a:lvl1pPr>
            <a:lvl2pPr marL="455509" indent="0">
              <a:buNone/>
              <a:defRPr sz="2790"/>
            </a:lvl2pPr>
            <a:lvl3pPr marL="911019" indent="0">
              <a:buNone/>
              <a:defRPr sz="2391"/>
            </a:lvl3pPr>
            <a:lvl4pPr marL="1366528" indent="0">
              <a:buNone/>
              <a:defRPr sz="1992"/>
            </a:lvl4pPr>
            <a:lvl5pPr marL="1822036" indent="0">
              <a:buNone/>
              <a:defRPr sz="1992"/>
            </a:lvl5pPr>
            <a:lvl6pPr marL="2277546" indent="0">
              <a:buNone/>
              <a:defRPr sz="1992"/>
            </a:lvl6pPr>
            <a:lvl7pPr marL="2733055" indent="0">
              <a:buNone/>
              <a:defRPr sz="1992"/>
            </a:lvl7pPr>
            <a:lvl8pPr marL="3188564" indent="0">
              <a:buNone/>
              <a:defRPr sz="1992"/>
            </a:lvl8pPr>
            <a:lvl9pPr marL="3644074" indent="0">
              <a:buNone/>
              <a:defRPr sz="1992"/>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394"/>
            </a:lvl1pPr>
            <a:lvl2pPr marL="455509" indent="0">
              <a:buNone/>
              <a:defRPr sz="1196"/>
            </a:lvl2pPr>
            <a:lvl3pPr marL="911019" indent="0">
              <a:buNone/>
              <a:defRPr sz="996"/>
            </a:lvl3pPr>
            <a:lvl4pPr marL="1366528" indent="0">
              <a:buNone/>
              <a:defRPr sz="897"/>
            </a:lvl4pPr>
            <a:lvl5pPr marL="1822036" indent="0">
              <a:buNone/>
              <a:defRPr sz="897"/>
            </a:lvl5pPr>
            <a:lvl6pPr marL="2277546" indent="0">
              <a:buNone/>
              <a:defRPr sz="897"/>
            </a:lvl6pPr>
            <a:lvl7pPr marL="2733055" indent="0">
              <a:buNone/>
              <a:defRPr sz="897"/>
            </a:lvl7pPr>
            <a:lvl8pPr marL="3188564" indent="0">
              <a:buNone/>
              <a:defRPr sz="897"/>
            </a:lvl8pPr>
            <a:lvl9pPr marL="3644074" indent="0">
              <a:buNone/>
              <a:defRPr sz="897"/>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endParaRPr kumimoji="1" lang="ja-JP" altLang="en-US"/>
          </a:p>
        </p:txBody>
      </p:sp>
      <p:sp>
        <p:nvSpPr>
          <p:cNvPr id="6" name="フッター プレースホルダー 4"/>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5"/>
          <p:cNvSpPr>
            <a:spLocks noGrp="1"/>
          </p:cNvSpPr>
          <p:nvPr>
            <p:ph type="sldNum" sz="quarter" idx="12"/>
          </p:nvPr>
        </p:nvSpPr>
        <p:spPr/>
        <p:txBody>
          <a:bodyPr/>
          <a:lstStyle>
            <a:lvl1pPr>
              <a:defRPr/>
            </a:lvl1p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36096042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12281667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41"/>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41"/>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4142432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7"/>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701"/>
            <a:ext cx="2494756" cy="402483"/>
          </a:xfrm>
          <a:prstGeom prst="rect">
            <a:avLst/>
          </a:prstGeom>
        </p:spPr>
        <p:txBody>
          <a:bodyPr vert="horz" lIns="91440" tIns="45720" rIns="91440" bIns="45720" rtlCol="0" anchor="ctr"/>
          <a:lstStyle>
            <a:lvl1pPr algn="l" fontAlgn="auto">
              <a:spcBef>
                <a:spcPts val="0"/>
              </a:spcBef>
              <a:spcAft>
                <a:spcPts val="0"/>
              </a:spcAft>
              <a:defRPr sz="1196">
                <a:solidFill>
                  <a:schemeClr val="tx1">
                    <a:tint val="75000"/>
                  </a:schemeClr>
                </a:solidFill>
                <a:latin typeface="+mn-lt"/>
                <a:ea typeface="+mn-ea"/>
                <a:cs typeface="+mn-cs"/>
              </a:defRPr>
            </a:lvl1pPr>
          </a:lstStyle>
          <a:p>
            <a:endParaRPr kumimoji="1" lang="ja-JP" altLang="en-US"/>
          </a:p>
        </p:txBody>
      </p:sp>
      <p:sp>
        <p:nvSpPr>
          <p:cNvPr id="5" name="フッター プレースホルダー 4"/>
          <p:cNvSpPr>
            <a:spLocks noGrp="1"/>
          </p:cNvSpPr>
          <p:nvPr>
            <p:ph type="ftr" sz="quarter" idx="3"/>
          </p:nvPr>
        </p:nvSpPr>
        <p:spPr>
          <a:xfrm>
            <a:off x="3653036" y="7006701"/>
            <a:ext cx="3385741" cy="402483"/>
          </a:xfrm>
          <a:prstGeom prst="rect">
            <a:avLst/>
          </a:prstGeom>
        </p:spPr>
        <p:txBody>
          <a:bodyPr vert="horz" lIns="91440" tIns="45720" rIns="91440" bIns="45720" rtlCol="0" anchor="ctr"/>
          <a:lstStyle>
            <a:lvl1pPr algn="ctr" fontAlgn="auto">
              <a:spcBef>
                <a:spcPts val="0"/>
              </a:spcBef>
              <a:spcAft>
                <a:spcPts val="0"/>
              </a:spcAft>
              <a:defRPr sz="1196">
                <a:solidFill>
                  <a:schemeClr val="tx1">
                    <a:tint val="75000"/>
                  </a:schemeClr>
                </a:solidFill>
                <a:latin typeface="+mn-lt"/>
                <a:ea typeface="+mn-ea"/>
                <a:cs typeface="+mn-cs"/>
              </a:defRPr>
            </a:lvl1pPr>
          </a:lstStyle>
          <a:p>
            <a:endParaRPr kumimoji="1" lang="ja-JP" altLang="en-US"/>
          </a:p>
        </p:txBody>
      </p:sp>
      <p:sp>
        <p:nvSpPr>
          <p:cNvPr id="6" name="スライド番号プレースホルダー 5"/>
          <p:cNvSpPr>
            <a:spLocks noGrp="1"/>
          </p:cNvSpPr>
          <p:nvPr>
            <p:ph type="sldNum" sz="quarter" idx="4"/>
          </p:nvPr>
        </p:nvSpPr>
        <p:spPr>
          <a:xfrm>
            <a:off x="7662466" y="7006701"/>
            <a:ext cx="2494756" cy="402483"/>
          </a:xfrm>
          <a:prstGeom prst="rect">
            <a:avLst/>
          </a:prstGeom>
        </p:spPr>
        <p:txBody>
          <a:bodyPr vert="horz" lIns="91440" tIns="45720" rIns="91440" bIns="45720" rtlCol="0" anchor="ctr"/>
          <a:lstStyle>
            <a:lvl1pPr algn="r" fontAlgn="auto">
              <a:spcBef>
                <a:spcPts val="0"/>
              </a:spcBef>
              <a:spcAft>
                <a:spcPts val="0"/>
              </a:spcAft>
              <a:defRPr sz="1196">
                <a:solidFill>
                  <a:schemeClr val="tx1">
                    <a:tint val="75000"/>
                  </a:schemeClr>
                </a:solidFill>
                <a:latin typeface="+mn-lt"/>
                <a:ea typeface="+mn-ea"/>
                <a:cs typeface="+mn-cs"/>
              </a:defRPr>
            </a:lvl1pPr>
          </a:lstStyle>
          <a:p>
            <a:fld id="{98066F23-8CCF-4E49-93DE-3F545D723103}" type="slidenum">
              <a:rPr kumimoji="1" lang="ja-JP" altLang="en-US" smtClean="0"/>
              <a:pPr/>
              <a:t>‹#›</a:t>
            </a:fld>
            <a:endParaRPr kumimoji="1"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18762792"/>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hf sldNum="0" hdr="0" ftr="0" dt="0"/>
  <p:txStyles>
    <p:titleStyle>
      <a:lvl1pPr algn="ctr" rtl="0" eaLnBrk="0" fontAlgn="base" hangingPunct="0">
        <a:spcBef>
          <a:spcPct val="0"/>
        </a:spcBef>
        <a:spcAft>
          <a:spcPct val="0"/>
        </a:spcAft>
        <a:defRPr kumimoji="1" sz="4384"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384">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384">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384">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384">
          <a:solidFill>
            <a:schemeClr val="tx1"/>
          </a:solidFill>
          <a:latin typeface="Cambria" pitchFamily="18" charset="0"/>
          <a:ea typeface="メイリオ" pitchFamily="50" charset="-128"/>
          <a:cs typeface="メイリオ" pitchFamily="50" charset="-128"/>
        </a:defRPr>
      </a:lvl5pPr>
      <a:lvl6pPr marL="455509" algn="ctr" rtl="0" fontAlgn="base">
        <a:spcBef>
          <a:spcPct val="0"/>
        </a:spcBef>
        <a:spcAft>
          <a:spcPct val="0"/>
        </a:spcAft>
        <a:defRPr kumimoji="1" sz="4384">
          <a:solidFill>
            <a:schemeClr val="tx1"/>
          </a:solidFill>
          <a:latin typeface="Cambria" pitchFamily="18" charset="0"/>
          <a:ea typeface="メイリオ" pitchFamily="50" charset="-128"/>
          <a:cs typeface="メイリオ" pitchFamily="50" charset="-128"/>
        </a:defRPr>
      </a:lvl6pPr>
      <a:lvl7pPr marL="911019" algn="ctr" rtl="0" fontAlgn="base">
        <a:spcBef>
          <a:spcPct val="0"/>
        </a:spcBef>
        <a:spcAft>
          <a:spcPct val="0"/>
        </a:spcAft>
        <a:defRPr kumimoji="1" sz="4384">
          <a:solidFill>
            <a:schemeClr val="tx1"/>
          </a:solidFill>
          <a:latin typeface="Cambria" pitchFamily="18" charset="0"/>
          <a:ea typeface="メイリオ" pitchFamily="50" charset="-128"/>
          <a:cs typeface="メイリオ" pitchFamily="50" charset="-128"/>
        </a:defRPr>
      </a:lvl7pPr>
      <a:lvl8pPr marL="1366528" algn="ctr" rtl="0" fontAlgn="base">
        <a:spcBef>
          <a:spcPct val="0"/>
        </a:spcBef>
        <a:spcAft>
          <a:spcPct val="0"/>
        </a:spcAft>
        <a:defRPr kumimoji="1" sz="4384">
          <a:solidFill>
            <a:schemeClr val="tx1"/>
          </a:solidFill>
          <a:latin typeface="Cambria" pitchFamily="18" charset="0"/>
          <a:ea typeface="メイリオ" pitchFamily="50" charset="-128"/>
          <a:cs typeface="メイリオ" pitchFamily="50" charset="-128"/>
        </a:defRPr>
      </a:lvl8pPr>
      <a:lvl9pPr marL="1822036" algn="ctr" rtl="0" fontAlgn="base">
        <a:spcBef>
          <a:spcPct val="0"/>
        </a:spcBef>
        <a:spcAft>
          <a:spcPct val="0"/>
        </a:spcAft>
        <a:defRPr kumimoji="1" sz="4384">
          <a:solidFill>
            <a:schemeClr val="tx1"/>
          </a:solidFill>
          <a:latin typeface="Cambria" pitchFamily="18" charset="0"/>
          <a:ea typeface="メイリオ" pitchFamily="50" charset="-128"/>
          <a:cs typeface="メイリオ" pitchFamily="50" charset="-128"/>
        </a:defRPr>
      </a:lvl9pPr>
    </p:titleStyle>
    <p:bodyStyle>
      <a:lvl1pPr marL="341632" indent="-341632" algn="l" rtl="0" eaLnBrk="0" fontAlgn="base" hangingPunct="0">
        <a:spcBef>
          <a:spcPct val="20000"/>
        </a:spcBef>
        <a:spcAft>
          <a:spcPct val="0"/>
        </a:spcAft>
        <a:buFont typeface="Arial" charset="0"/>
        <a:buChar char="•"/>
        <a:defRPr kumimoji="1" sz="3188" kern="1200">
          <a:solidFill>
            <a:schemeClr val="tx1"/>
          </a:solidFill>
          <a:latin typeface="+mn-lt"/>
          <a:ea typeface="+mn-ea"/>
          <a:cs typeface="メイリオ" pitchFamily="50" charset="-128"/>
        </a:defRPr>
      </a:lvl1pPr>
      <a:lvl2pPr marL="740202" indent="-284693" algn="l" rtl="0" eaLnBrk="0" fontAlgn="base" hangingPunct="0">
        <a:spcBef>
          <a:spcPct val="20000"/>
        </a:spcBef>
        <a:spcAft>
          <a:spcPct val="0"/>
        </a:spcAft>
        <a:buFont typeface="Arial" charset="0"/>
        <a:buChar char="–"/>
        <a:defRPr kumimoji="1" sz="2790" kern="1200">
          <a:solidFill>
            <a:schemeClr val="tx1"/>
          </a:solidFill>
          <a:latin typeface="+mn-lt"/>
          <a:ea typeface="+mn-ea"/>
          <a:cs typeface="メイリオ" pitchFamily="50" charset="-128"/>
        </a:defRPr>
      </a:lvl2pPr>
      <a:lvl3pPr marL="1138773" indent="-227755" algn="l" rtl="0" eaLnBrk="0" fontAlgn="base" hangingPunct="0">
        <a:spcBef>
          <a:spcPct val="20000"/>
        </a:spcBef>
        <a:spcAft>
          <a:spcPct val="0"/>
        </a:spcAft>
        <a:buFont typeface="Arial" charset="0"/>
        <a:buChar char="•"/>
        <a:defRPr kumimoji="1" sz="2391" kern="1200">
          <a:solidFill>
            <a:schemeClr val="tx1"/>
          </a:solidFill>
          <a:latin typeface="+mn-lt"/>
          <a:ea typeface="+mn-ea"/>
          <a:cs typeface="メイリオ" pitchFamily="50" charset="-128"/>
        </a:defRPr>
      </a:lvl3pPr>
      <a:lvl4pPr marL="1594283" indent="-227755" algn="l" rtl="0" eaLnBrk="0" fontAlgn="base" hangingPunct="0">
        <a:spcBef>
          <a:spcPct val="20000"/>
        </a:spcBef>
        <a:spcAft>
          <a:spcPct val="0"/>
        </a:spcAft>
        <a:buFont typeface="Arial" charset="0"/>
        <a:buChar char="–"/>
        <a:defRPr kumimoji="1" sz="1992" kern="1200">
          <a:solidFill>
            <a:schemeClr val="tx1"/>
          </a:solidFill>
          <a:latin typeface="+mn-lt"/>
          <a:ea typeface="+mn-ea"/>
          <a:cs typeface="メイリオ" pitchFamily="50" charset="-128"/>
        </a:defRPr>
      </a:lvl4pPr>
      <a:lvl5pPr marL="2049791" indent="-227755" algn="l" rtl="0" eaLnBrk="0" fontAlgn="base" hangingPunct="0">
        <a:spcBef>
          <a:spcPct val="20000"/>
        </a:spcBef>
        <a:spcAft>
          <a:spcPct val="0"/>
        </a:spcAft>
        <a:buFont typeface="Arial" charset="0"/>
        <a:buChar char="»"/>
        <a:defRPr kumimoji="1" sz="1992" kern="1200">
          <a:solidFill>
            <a:schemeClr val="tx1"/>
          </a:solidFill>
          <a:latin typeface="+mn-lt"/>
          <a:ea typeface="+mn-ea"/>
          <a:cs typeface="メイリオ" pitchFamily="50" charset="-128"/>
        </a:defRPr>
      </a:lvl5pPr>
      <a:lvl6pPr marL="2505300" indent="-227755" algn="l" defTabSz="911019" rtl="0" eaLnBrk="1" latinLnBrk="0" hangingPunct="1">
        <a:spcBef>
          <a:spcPct val="20000"/>
        </a:spcBef>
        <a:buFont typeface="Arial" pitchFamily="34" charset="0"/>
        <a:buChar char="•"/>
        <a:defRPr kumimoji="1" sz="1992" kern="1200">
          <a:solidFill>
            <a:schemeClr val="tx1"/>
          </a:solidFill>
          <a:latin typeface="+mn-lt"/>
          <a:ea typeface="+mn-ea"/>
          <a:cs typeface="+mn-cs"/>
        </a:defRPr>
      </a:lvl6pPr>
      <a:lvl7pPr marL="2960810" indent="-227755" algn="l" defTabSz="911019" rtl="0" eaLnBrk="1" latinLnBrk="0" hangingPunct="1">
        <a:spcBef>
          <a:spcPct val="20000"/>
        </a:spcBef>
        <a:buFont typeface="Arial" pitchFamily="34" charset="0"/>
        <a:buChar char="•"/>
        <a:defRPr kumimoji="1" sz="1992" kern="1200">
          <a:solidFill>
            <a:schemeClr val="tx1"/>
          </a:solidFill>
          <a:latin typeface="+mn-lt"/>
          <a:ea typeface="+mn-ea"/>
          <a:cs typeface="+mn-cs"/>
        </a:defRPr>
      </a:lvl7pPr>
      <a:lvl8pPr marL="3416319" indent="-227755" algn="l" defTabSz="911019" rtl="0" eaLnBrk="1" latinLnBrk="0" hangingPunct="1">
        <a:spcBef>
          <a:spcPct val="20000"/>
        </a:spcBef>
        <a:buFont typeface="Arial" pitchFamily="34" charset="0"/>
        <a:buChar char="•"/>
        <a:defRPr kumimoji="1" sz="1992" kern="1200">
          <a:solidFill>
            <a:schemeClr val="tx1"/>
          </a:solidFill>
          <a:latin typeface="+mn-lt"/>
          <a:ea typeface="+mn-ea"/>
          <a:cs typeface="+mn-cs"/>
        </a:defRPr>
      </a:lvl8pPr>
      <a:lvl9pPr marL="3871828" indent="-227755" algn="l" defTabSz="911019" rtl="0" eaLnBrk="1" latinLnBrk="0" hangingPunct="1">
        <a:spcBef>
          <a:spcPct val="20000"/>
        </a:spcBef>
        <a:buFont typeface="Arial" pitchFamily="34" charset="0"/>
        <a:buChar char="•"/>
        <a:defRPr kumimoji="1" sz="1992" kern="1200">
          <a:solidFill>
            <a:schemeClr val="tx1"/>
          </a:solidFill>
          <a:latin typeface="+mn-lt"/>
          <a:ea typeface="+mn-ea"/>
          <a:cs typeface="+mn-cs"/>
        </a:defRPr>
      </a:lvl9pPr>
    </p:bodyStyle>
    <p:otherStyle>
      <a:defPPr>
        <a:defRPr lang="ja-JP"/>
      </a:defPPr>
      <a:lvl1pPr marL="0" algn="l" defTabSz="911019" rtl="0" eaLnBrk="1" latinLnBrk="0" hangingPunct="1">
        <a:defRPr kumimoji="1" sz="1794" kern="1200">
          <a:solidFill>
            <a:schemeClr val="tx1"/>
          </a:solidFill>
          <a:latin typeface="+mn-lt"/>
          <a:ea typeface="+mn-ea"/>
          <a:cs typeface="+mn-cs"/>
        </a:defRPr>
      </a:lvl1pPr>
      <a:lvl2pPr marL="455509" algn="l" defTabSz="911019" rtl="0" eaLnBrk="1" latinLnBrk="0" hangingPunct="1">
        <a:defRPr kumimoji="1" sz="1794" kern="1200">
          <a:solidFill>
            <a:schemeClr val="tx1"/>
          </a:solidFill>
          <a:latin typeface="+mn-lt"/>
          <a:ea typeface="+mn-ea"/>
          <a:cs typeface="+mn-cs"/>
        </a:defRPr>
      </a:lvl2pPr>
      <a:lvl3pPr marL="911019" algn="l" defTabSz="911019" rtl="0" eaLnBrk="1" latinLnBrk="0" hangingPunct="1">
        <a:defRPr kumimoji="1" sz="1794" kern="1200">
          <a:solidFill>
            <a:schemeClr val="tx1"/>
          </a:solidFill>
          <a:latin typeface="+mn-lt"/>
          <a:ea typeface="+mn-ea"/>
          <a:cs typeface="+mn-cs"/>
        </a:defRPr>
      </a:lvl3pPr>
      <a:lvl4pPr marL="1366528" algn="l" defTabSz="911019" rtl="0" eaLnBrk="1" latinLnBrk="0" hangingPunct="1">
        <a:defRPr kumimoji="1" sz="1794" kern="1200">
          <a:solidFill>
            <a:schemeClr val="tx1"/>
          </a:solidFill>
          <a:latin typeface="+mn-lt"/>
          <a:ea typeface="+mn-ea"/>
          <a:cs typeface="+mn-cs"/>
        </a:defRPr>
      </a:lvl4pPr>
      <a:lvl5pPr marL="1822036" algn="l" defTabSz="911019" rtl="0" eaLnBrk="1" latinLnBrk="0" hangingPunct="1">
        <a:defRPr kumimoji="1" sz="1794" kern="1200">
          <a:solidFill>
            <a:schemeClr val="tx1"/>
          </a:solidFill>
          <a:latin typeface="+mn-lt"/>
          <a:ea typeface="+mn-ea"/>
          <a:cs typeface="+mn-cs"/>
        </a:defRPr>
      </a:lvl5pPr>
      <a:lvl6pPr marL="2277546" algn="l" defTabSz="911019" rtl="0" eaLnBrk="1" latinLnBrk="0" hangingPunct="1">
        <a:defRPr kumimoji="1" sz="1794" kern="1200">
          <a:solidFill>
            <a:schemeClr val="tx1"/>
          </a:solidFill>
          <a:latin typeface="+mn-lt"/>
          <a:ea typeface="+mn-ea"/>
          <a:cs typeface="+mn-cs"/>
        </a:defRPr>
      </a:lvl6pPr>
      <a:lvl7pPr marL="2733055" algn="l" defTabSz="911019" rtl="0" eaLnBrk="1" latinLnBrk="0" hangingPunct="1">
        <a:defRPr kumimoji="1" sz="1794" kern="1200">
          <a:solidFill>
            <a:schemeClr val="tx1"/>
          </a:solidFill>
          <a:latin typeface="+mn-lt"/>
          <a:ea typeface="+mn-ea"/>
          <a:cs typeface="+mn-cs"/>
        </a:defRPr>
      </a:lvl7pPr>
      <a:lvl8pPr marL="3188564" algn="l" defTabSz="911019" rtl="0" eaLnBrk="1" latinLnBrk="0" hangingPunct="1">
        <a:defRPr kumimoji="1" sz="1794" kern="1200">
          <a:solidFill>
            <a:schemeClr val="tx1"/>
          </a:solidFill>
          <a:latin typeface="+mn-lt"/>
          <a:ea typeface="+mn-ea"/>
          <a:cs typeface="+mn-cs"/>
        </a:defRPr>
      </a:lvl8pPr>
      <a:lvl9pPr marL="3644074" algn="l" defTabSz="911019" rtl="0" eaLnBrk="1" latinLnBrk="0" hangingPunct="1">
        <a:defRPr kumimoji="1" sz="179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7.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5.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428622" y="4078688"/>
            <a:ext cx="9826661" cy="3382424"/>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ctr" defTabSz="493456">
              <a:defRPr/>
            </a:pPr>
            <a:r>
              <a:rPr kumimoji="0" lang="ja-JP" altLang="en-US" sz="1794" dirty="0">
                <a:solidFill>
                  <a:prstClr val="black"/>
                </a:solidFill>
                <a:latin typeface="Cambria"/>
                <a:ea typeface="メイリオ"/>
              </a:rPr>
              <a:t>　　　</a:t>
            </a:r>
          </a:p>
        </p:txBody>
      </p:sp>
      <p:sp>
        <p:nvSpPr>
          <p:cNvPr id="58" name="正方形/長方形 57"/>
          <p:cNvSpPr/>
          <p:nvPr/>
        </p:nvSpPr>
        <p:spPr>
          <a:xfrm>
            <a:off x="9203854" y="4134681"/>
            <a:ext cx="1015952" cy="337657"/>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defTabSz="493456">
              <a:defRPr/>
            </a:pPr>
            <a:r>
              <a:rPr kumimoji="0" lang="ja-JP" altLang="en-US" sz="1594" b="1" kern="0" dirty="0">
                <a:solidFill>
                  <a:sysClr val="window" lastClr="FFFFFF"/>
                </a:solidFill>
                <a:latin typeface="Cambria"/>
                <a:ea typeface="メイリオ"/>
                <a:cs typeface="メイリオ" pitchFamily="50" charset="-128"/>
              </a:rPr>
              <a:t>イメージ</a:t>
            </a:r>
          </a:p>
        </p:txBody>
      </p:sp>
      <p:sp>
        <p:nvSpPr>
          <p:cNvPr id="5" name="正方形/長方形 4"/>
          <p:cNvSpPr/>
          <p:nvPr/>
        </p:nvSpPr>
        <p:spPr>
          <a:xfrm>
            <a:off x="452346" y="591286"/>
            <a:ext cx="9755522" cy="34356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defTabSz="493456">
              <a:defRPr/>
            </a:pPr>
            <a:endParaRPr kumimoji="0" lang="ja-JP" altLang="en-US" sz="1794" dirty="0">
              <a:solidFill>
                <a:prstClr val="black"/>
              </a:solidFill>
              <a:latin typeface="Cambria"/>
              <a:ea typeface="メイリオ"/>
            </a:endParaRPr>
          </a:p>
        </p:txBody>
      </p:sp>
      <p:sp>
        <p:nvSpPr>
          <p:cNvPr id="12" name="テキスト ボックス 11"/>
          <p:cNvSpPr txBox="1"/>
          <p:nvPr/>
        </p:nvSpPr>
        <p:spPr>
          <a:xfrm>
            <a:off x="4894633" y="1365920"/>
            <a:ext cx="902811" cy="30687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493456">
              <a:defRPr/>
            </a:pPr>
            <a:r>
              <a:rPr kumimoji="0" lang="ja-JP" altLang="en-US" sz="1394" dirty="0">
                <a:solidFill>
                  <a:prstClr val="black"/>
                </a:solidFill>
                <a:latin typeface="Cambria"/>
                <a:ea typeface="メイリオ"/>
              </a:rPr>
              <a:t>事業概要</a:t>
            </a:r>
          </a:p>
        </p:txBody>
      </p:sp>
      <p:pic>
        <p:nvPicPr>
          <p:cNvPr id="20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33" y="87851"/>
            <a:ext cx="752855" cy="46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8676817" y="102085"/>
            <a:ext cx="1277914" cy="460382"/>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493456">
              <a:defRPr/>
            </a:pPr>
            <a:r>
              <a:rPr kumimoji="0" lang="ja-JP" altLang="en-US" sz="1196" dirty="0">
                <a:solidFill>
                  <a:prstClr val="white"/>
                </a:solidFill>
                <a:latin typeface="Cambria"/>
                <a:ea typeface="メイリオ"/>
              </a:rPr>
              <a:t>平成</a:t>
            </a:r>
            <a:r>
              <a:rPr kumimoji="0" lang="en-US" altLang="ja-JP" sz="1196" dirty="0">
                <a:solidFill>
                  <a:prstClr val="white"/>
                </a:solidFill>
                <a:latin typeface="Cambria"/>
                <a:ea typeface="メイリオ"/>
              </a:rPr>
              <a:t>25</a:t>
            </a:r>
            <a:r>
              <a:rPr kumimoji="0" lang="ja-JP" altLang="en-US" sz="1196" dirty="0">
                <a:solidFill>
                  <a:prstClr val="white"/>
                </a:solidFill>
                <a:latin typeface="Cambria"/>
                <a:ea typeface="メイリオ"/>
              </a:rPr>
              <a:t>年度予算</a:t>
            </a:r>
            <a:endParaRPr kumimoji="0" lang="en-US" altLang="ja-JP" sz="1196" dirty="0">
              <a:solidFill>
                <a:prstClr val="white"/>
              </a:solidFill>
              <a:latin typeface="Cambria"/>
              <a:ea typeface="メイリオ"/>
            </a:endParaRPr>
          </a:p>
          <a:p>
            <a:pPr defTabSz="493456">
              <a:defRPr/>
            </a:pPr>
            <a:r>
              <a:rPr kumimoji="0" lang="ja-JP" altLang="en-US" sz="1196" dirty="0">
                <a:solidFill>
                  <a:prstClr val="white"/>
                </a:solidFill>
                <a:latin typeface="Cambria"/>
                <a:ea typeface="メイリオ"/>
              </a:rPr>
              <a:t>○○百万円</a:t>
            </a:r>
          </a:p>
        </p:txBody>
      </p:sp>
      <p:sp>
        <p:nvSpPr>
          <p:cNvPr id="29" name="テキスト ボックス 28"/>
          <p:cNvSpPr txBox="1"/>
          <p:nvPr/>
        </p:nvSpPr>
        <p:spPr>
          <a:xfrm>
            <a:off x="8717942" y="102085"/>
            <a:ext cx="1477241" cy="429348"/>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493456">
              <a:defRPr/>
            </a:pPr>
            <a:r>
              <a:rPr kumimoji="0" lang="ja-JP" altLang="en-US" sz="1095" dirty="0">
                <a:solidFill>
                  <a:prstClr val="white"/>
                </a:solidFill>
                <a:latin typeface="Cambria"/>
                <a:ea typeface="メイリオ"/>
              </a:rPr>
              <a:t> 平成</a:t>
            </a:r>
            <a:r>
              <a:rPr kumimoji="0" lang="en-US" altLang="ja-JP" sz="1095" dirty="0">
                <a:solidFill>
                  <a:prstClr val="white"/>
                </a:solidFill>
                <a:latin typeface="Cambria"/>
                <a:ea typeface="メイリオ"/>
              </a:rPr>
              <a:t>27</a:t>
            </a:r>
            <a:r>
              <a:rPr kumimoji="0" lang="ja-JP" altLang="en-US" sz="1095" dirty="0">
                <a:solidFill>
                  <a:prstClr val="white"/>
                </a:solidFill>
                <a:latin typeface="Cambria"/>
                <a:ea typeface="メイリオ"/>
              </a:rPr>
              <a:t>年度要求額</a:t>
            </a:r>
            <a:endParaRPr kumimoji="0" lang="en-US" altLang="ja-JP" sz="1095" dirty="0">
              <a:solidFill>
                <a:prstClr val="white"/>
              </a:solidFill>
              <a:latin typeface="Cambria"/>
              <a:ea typeface="メイリオ"/>
            </a:endParaRPr>
          </a:p>
          <a:p>
            <a:pPr defTabSz="493456">
              <a:defRPr/>
            </a:pPr>
            <a:r>
              <a:rPr kumimoji="0" lang="ja-JP" altLang="en-US" sz="1095" dirty="0">
                <a:solidFill>
                  <a:prstClr val="white"/>
                </a:solidFill>
                <a:latin typeface="Cambria"/>
                <a:ea typeface="メイリオ"/>
              </a:rPr>
              <a:t> 　　　　　　億円</a:t>
            </a:r>
            <a:endParaRPr kumimoji="0" lang="en-US" altLang="ja-JP" sz="1095" dirty="0">
              <a:solidFill>
                <a:prstClr val="white"/>
              </a:solidFill>
              <a:latin typeface="Cambria"/>
              <a:ea typeface="メイリオ"/>
            </a:endParaRPr>
          </a:p>
        </p:txBody>
      </p:sp>
      <p:sp>
        <p:nvSpPr>
          <p:cNvPr id="28" name="Rectangle 3"/>
          <p:cNvSpPr>
            <a:spLocks noChangeArrowheads="1"/>
          </p:cNvSpPr>
          <p:nvPr/>
        </p:nvSpPr>
        <p:spPr bwMode="auto">
          <a:xfrm>
            <a:off x="1205202" y="73616"/>
            <a:ext cx="9075388" cy="512590"/>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defTabSz="911019" fontAlgn="base">
              <a:spcBef>
                <a:spcPct val="0"/>
              </a:spcBef>
              <a:spcAft>
                <a:spcPct val="0"/>
              </a:spcAft>
              <a:defRPr/>
            </a:pPr>
            <a:r>
              <a:rPr lang="ja-JP" altLang="en-US" sz="1403" b="1" dirty="0">
                <a:solidFill>
                  <a:prstClr val="white"/>
                </a:solidFill>
                <a:latin typeface="メイリオ"/>
                <a:ea typeface="メイリオ"/>
              </a:rPr>
              <a:t>環境に配慮した</a:t>
            </a:r>
            <a:endParaRPr lang="en-US" altLang="ja-JP" sz="1403" b="1" dirty="0">
              <a:solidFill>
                <a:prstClr val="white"/>
              </a:solidFill>
              <a:latin typeface="メイリオ"/>
              <a:ea typeface="メイリオ"/>
            </a:endParaRPr>
          </a:p>
          <a:p>
            <a:pPr defTabSz="911019" fontAlgn="base">
              <a:spcBef>
                <a:spcPct val="0"/>
              </a:spcBef>
              <a:spcAft>
                <a:spcPct val="0"/>
              </a:spcAft>
              <a:defRPr/>
            </a:pPr>
            <a:r>
              <a:rPr lang="ja-JP" altLang="en-US" sz="1403" b="1" dirty="0">
                <a:solidFill>
                  <a:prstClr val="white"/>
                </a:solidFill>
                <a:latin typeface="メイリオ"/>
                <a:ea typeface="メイリオ"/>
              </a:rPr>
              <a:t>再生可能エネルギー導入のための情報整備事業</a:t>
            </a:r>
            <a:endParaRPr lang="en-US" altLang="ja-JP" sz="1403" b="1" dirty="0">
              <a:solidFill>
                <a:prstClr val="white"/>
              </a:solidFill>
              <a:latin typeface="メイリオ"/>
              <a:ea typeface="メイリオ"/>
            </a:endParaRPr>
          </a:p>
        </p:txBody>
      </p:sp>
      <p:sp>
        <p:nvSpPr>
          <p:cNvPr id="30" name="正方形/長方形 29"/>
          <p:cNvSpPr/>
          <p:nvPr/>
        </p:nvSpPr>
        <p:spPr>
          <a:xfrm>
            <a:off x="8408523" y="615817"/>
            <a:ext cx="1826141" cy="337657"/>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493456">
              <a:defRPr/>
            </a:pPr>
            <a:r>
              <a:rPr kumimoji="0" lang="ja-JP" altLang="en-US" sz="1594" b="1" kern="0" dirty="0">
                <a:solidFill>
                  <a:sysClr val="window" lastClr="FFFFFF"/>
                </a:solidFill>
                <a:latin typeface="Cambria"/>
                <a:ea typeface="メイリオ"/>
                <a:cs typeface="メイリオ" pitchFamily="50" charset="-128"/>
              </a:rPr>
              <a:t>事業目的・概要等</a:t>
            </a:r>
          </a:p>
        </p:txBody>
      </p:sp>
      <p:sp>
        <p:nvSpPr>
          <p:cNvPr id="24" name="テキスト ボックス 23"/>
          <p:cNvSpPr txBox="1"/>
          <p:nvPr/>
        </p:nvSpPr>
        <p:spPr>
          <a:xfrm>
            <a:off x="5217175" y="116988"/>
            <a:ext cx="2021192" cy="429348"/>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493456">
              <a:defRPr/>
            </a:pPr>
            <a:r>
              <a:rPr kumimoji="0" lang="en-US" altLang="ja-JP" sz="1095" kern="0" dirty="0">
                <a:solidFill>
                  <a:prstClr val="white"/>
                </a:solidFill>
                <a:latin typeface="Cambria"/>
                <a:ea typeface="メイリオ"/>
              </a:rPr>
              <a:t>2019</a:t>
            </a:r>
            <a:r>
              <a:rPr kumimoji="0" lang="ja-JP" altLang="en-US" sz="1095" kern="0" dirty="0">
                <a:solidFill>
                  <a:prstClr val="white"/>
                </a:solidFill>
                <a:latin typeface="Cambria"/>
                <a:ea typeface="メイリオ"/>
              </a:rPr>
              <a:t>年度予算（案）</a:t>
            </a:r>
            <a:endParaRPr kumimoji="0" lang="en-US" altLang="ja-JP" sz="1095" kern="0" dirty="0">
              <a:solidFill>
                <a:prstClr val="white"/>
              </a:solidFill>
              <a:latin typeface="Cambria"/>
              <a:ea typeface="メイリオ"/>
            </a:endParaRPr>
          </a:p>
          <a:p>
            <a:pPr defTabSz="493456">
              <a:defRPr/>
            </a:pPr>
            <a:r>
              <a:rPr kumimoji="0" lang="ja-JP" altLang="en-US" sz="1095" kern="0" dirty="0">
                <a:solidFill>
                  <a:prstClr val="white"/>
                </a:solidFill>
                <a:latin typeface="Cambria"/>
                <a:ea typeface="メイリオ"/>
              </a:rPr>
              <a:t>　</a:t>
            </a:r>
            <a:r>
              <a:rPr kumimoji="0" lang="en-US" altLang="ja-JP" sz="1095" kern="0" dirty="0">
                <a:solidFill>
                  <a:prstClr val="white"/>
                </a:solidFill>
                <a:latin typeface="Cambria"/>
                <a:ea typeface="メイリオ"/>
              </a:rPr>
              <a:t>744</a:t>
            </a:r>
            <a:r>
              <a:rPr kumimoji="0" lang="ja-JP" altLang="en-US" sz="1095" dirty="0">
                <a:solidFill>
                  <a:prstClr val="white"/>
                </a:solidFill>
                <a:latin typeface="Cambria"/>
                <a:ea typeface="メイリオ"/>
              </a:rPr>
              <a:t>百万円（</a:t>
            </a:r>
            <a:r>
              <a:rPr kumimoji="0" lang="en-US" altLang="ja-JP" sz="1095" dirty="0">
                <a:solidFill>
                  <a:prstClr val="white"/>
                </a:solidFill>
                <a:latin typeface="Cambria"/>
                <a:ea typeface="メイリオ"/>
              </a:rPr>
              <a:t>800</a:t>
            </a:r>
            <a:r>
              <a:rPr kumimoji="0" lang="ja-JP" altLang="en-US" sz="1095" dirty="0">
                <a:solidFill>
                  <a:prstClr val="white"/>
                </a:solidFill>
                <a:latin typeface="Cambria"/>
                <a:ea typeface="メイリオ"/>
              </a:rPr>
              <a:t>百万円）</a:t>
            </a:r>
          </a:p>
        </p:txBody>
      </p:sp>
      <p:sp>
        <p:nvSpPr>
          <p:cNvPr id="11" name="テキスト ボックス 10"/>
          <p:cNvSpPr txBox="1"/>
          <p:nvPr/>
        </p:nvSpPr>
        <p:spPr>
          <a:xfrm>
            <a:off x="487356" y="620088"/>
            <a:ext cx="1082348" cy="30687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493456">
              <a:defRPr/>
            </a:pPr>
            <a:r>
              <a:rPr kumimoji="0" lang="ja-JP" altLang="en-US" sz="1394" dirty="0">
                <a:solidFill>
                  <a:prstClr val="black"/>
                </a:solidFill>
                <a:latin typeface="Cambria"/>
                <a:ea typeface="メイリオ"/>
              </a:rPr>
              <a:t>背景・目的</a:t>
            </a:r>
          </a:p>
        </p:txBody>
      </p:sp>
      <p:sp>
        <p:nvSpPr>
          <p:cNvPr id="2065" name="テキスト ボックス 25"/>
          <p:cNvSpPr txBox="1">
            <a:spLocks noChangeArrowheads="1"/>
          </p:cNvSpPr>
          <p:nvPr/>
        </p:nvSpPr>
        <p:spPr bwMode="auto">
          <a:xfrm>
            <a:off x="432800" y="904854"/>
            <a:ext cx="445816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195326" indent="-195326" algn="just" defTabSz="986912">
              <a:lnSpc>
                <a:spcPts val="1511"/>
              </a:lnSpc>
              <a:spcBef>
                <a:spcPct val="0"/>
              </a:spcBef>
              <a:buClr>
                <a:srgbClr val="948A54"/>
              </a:buClr>
              <a:buFont typeface="Wingdings" panose="05000000000000000000" pitchFamily="2" charset="2"/>
              <a:buChar char="l"/>
              <a:defRPr/>
            </a:pPr>
            <a:r>
              <a:rPr lang="ja-JP" altLang="en-US" sz="1187" kern="0" dirty="0">
                <a:solidFill>
                  <a:prstClr val="black"/>
                </a:solidFill>
                <a:latin typeface="メイリオ"/>
                <a:ea typeface="メイリオ"/>
              </a:rPr>
              <a:t>環境に配慮した再エネ</a:t>
            </a:r>
            <a:r>
              <a:rPr lang="ja-JP" altLang="en-US" sz="1187" dirty="0">
                <a:solidFill>
                  <a:prstClr val="black"/>
                </a:solidFill>
                <a:latin typeface="メイリオ"/>
                <a:ea typeface="メイリオ"/>
              </a:rPr>
              <a:t>の</a:t>
            </a:r>
            <a:r>
              <a:rPr lang="ja-JP" altLang="en-US" sz="1187" kern="0" dirty="0">
                <a:solidFill>
                  <a:prstClr val="black"/>
                </a:solidFill>
                <a:latin typeface="メイリオ"/>
                <a:ea typeface="メイリオ"/>
              </a:rPr>
              <a:t>導入の</a:t>
            </a:r>
            <a:r>
              <a:rPr lang="ja-JP" altLang="en-US" sz="1187" dirty="0">
                <a:solidFill>
                  <a:prstClr val="black"/>
                </a:solidFill>
                <a:latin typeface="メイリオ"/>
                <a:ea typeface="メイリオ"/>
              </a:rPr>
              <a:t>ために、事業者や</a:t>
            </a:r>
            <a:r>
              <a:rPr lang="ja-JP" altLang="en-US" sz="1187" kern="0" dirty="0">
                <a:solidFill>
                  <a:prstClr val="black"/>
                </a:solidFill>
                <a:latin typeface="メイリオ"/>
                <a:ea typeface="メイリオ"/>
              </a:rPr>
              <a:t>地方公共団体</a:t>
            </a:r>
            <a:r>
              <a:rPr lang="ja-JP" altLang="en-US" sz="1187" dirty="0">
                <a:solidFill>
                  <a:prstClr val="black"/>
                </a:solidFill>
                <a:latin typeface="メイリオ"/>
                <a:ea typeface="メイリオ"/>
              </a:rPr>
              <a:t>等が、</a:t>
            </a:r>
            <a:r>
              <a:rPr lang="ja-JP" altLang="en-US" sz="1187" kern="0" dirty="0">
                <a:solidFill>
                  <a:prstClr val="black"/>
                </a:solidFill>
                <a:latin typeface="メイリオ"/>
                <a:ea typeface="メイリオ"/>
              </a:rPr>
              <a:t>そ</a:t>
            </a:r>
            <a:r>
              <a:rPr lang="ja-JP" altLang="en-US" sz="1187" dirty="0">
                <a:solidFill>
                  <a:prstClr val="black"/>
                </a:solidFill>
                <a:latin typeface="メイリオ"/>
                <a:ea typeface="メイリオ"/>
              </a:rPr>
              <a:t>のポテンシャル</a:t>
            </a:r>
            <a:r>
              <a:rPr lang="ja-JP" altLang="en-US" sz="1187" kern="0" dirty="0">
                <a:solidFill>
                  <a:prstClr val="black"/>
                </a:solidFill>
                <a:latin typeface="メイリオ"/>
                <a:ea typeface="メイリオ"/>
              </a:rPr>
              <a:t>や</a:t>
            </a:r>
            <a:r>
              <a:rPr lang="ja-JP" altLang="en-US" sz="1187" dirty="0">
                <a:solidFill>
                  <a:prstClr val="black"/>
                </a:solidFill>
                <a:latin typeface="メイリオ"/>
                <a:ea typeface="メイリオ"/>
              </a:rPr>
              <a:t>環境に関する情報を正確に把握できるようにすることが必要不可欠。</a:t>
            </a:r>
            <a:endParaRPr lang="en-US" altLang="ja-JP" sz="1187" kern="0" dirty="0">
              <a:solidFill>
                <a:prstClr val="black"/>
              </a:solidFill>
              <a:latin typeface="メイリオ"/>
              <a:ea typeface="メイリオ"/>
            </a:endParaRPr>
          </a:p>
          <a:p>
            <a:pPr marL="195326" indent="-195326" algn="just" defTabSz="986912">
              <a:lnSpc>
                <a:spcPts val="1511"/>
              </a:lnSpc>
              <a:spcBef>
                <a:spcPct val="0"/>
              </a:spcBef>
              <a:buClr>
                <a:srgbClr val="948A54"/>
              </a:buClr>
              <a:buFont typeface="Wingdings" panose="05000000000000000000" pitchFamily="2" charset="2"/>
              <a:buChar char="l"/>
              <a:defRPr/>
            </a:pPr>
            <a:r>
              <a:rPr lang="ja-JP" altLang="en-US" sz="1187" kern="100" dirty="0">
                <a:solidFill>
                  <a:prstClr val="black"/>
                </a:solidFill>
                <a:latin typeface="メイリオ"/>
                <a:ea typeface="メイリオ"/>
                <a:cs typeface="Times New Roman" panose="02020603050405020304" pitchFamily="18" charset="0"/>
              </a:rPr>
              <a:t>特に、今後の拡大が期待される洋上風力発電については、一般海域における導入促進に向け</a:t>
            </a:r>
            <a:r>
              <a:rPr lang="ja-JP" altLang="ja-JP" sz="1187" kern="0" dirty="0">
                <a:solidFill>
                  <a:prstClr val="black"/>
                </a:solidFill>
              </a:rPr>
              <a:t>「海洋再生可能エネルギー発電設備の整備に係る海域の利用の促進に関する法律案」が</a:t>
            </a:r>
            <a:r>
              <a:rPr lang="ja-JP" altLang="en-US" sz="1187" kern="0" dirty="0">
                <a:solidFill>
                  <a:prstClr val="black"/>
                </a:solidFill>
              </a:rPr>
              <a:t>平成</a:t>
            </a:r>
            <a:r>
              <a:rPr lang="en-US" altLang="ja-JP" sz="1187" kern="0" dirty="0">
                <a:solidFill>
                  <a:prstClr val="black"/>
                </a:solidFill>
              </a:rPr>
              <a:t>30</a:t>
            </a:r>
            <a:r>
              <a:rPr lang="ja-JP" altLang="en-US" sz="1187" kern="0" dirty="0">
                <a:solidFill>
                  <a:prstClr val="black"/>
                </a:solidFill>
              </a:rPr>
              <a:t>年</a:t>
            </a:r>
            <a:r>
              <a:rPr lang="en-US" altLang="ja-JP" sz="1187" kern="0" dirty="0">
                <a:solidFill>
                  <a:prstClr val="black"/>
                </a:solidFill>
              </a:rPr>
              <a:t>11</a:t>
            </a:r>
            <a:r>
              <a:rPr lang="ja-JP" altLang="en-US" sz="1187" kern="0" dirty="0">
                <a:solidFill>
                  <a:prstClr val="black"/>
                </a:solidFill>
              </a:rPr>
              <a:t>月に成立するなどルール作りが進められている</a:t>
            </a:r>
            <a:r>
              <a:rPr lang="ja-JP" altLang="ja-JP" sz="1187" kern="0" dirty="0">
                <a:solidFill>
                  <a:prstClr val="black"/>
                </a:solidFill>
              </a:rPr>
              <a:t>。</a:t>
            </a:r>
            <a:r>
              <a:rPr lang="ja-JP" altLang="en-US" sz="1187" kern="0" dirty="0">
                <a:solidFill>
                  <a:prstClr val="black"/>
                </a:solidFill>
              </a:rPr>
              <a:t>このような</a:t>
            </a:r>
            <a:r>
              <a:rPr lang="ja-JP" altLang="en-US" sz="1187" kern="100" dirty="0">
                <a:solidFill>
                  <a:prstClr val="black"/>
                </a:solidFill>
                <a:latin typeface="メイリオ"/>
                <a:ea typeface="メイリオ"/>
                <a:cs typeface="Times New Roman" panose="02020603050405020304" pitchFamily="18" charset="0"/>
              </a:rPr>
              <a:t>利用ルール等を適切に運用し、ポテンシャルの大きい海域で、自然環境や地域社会と調和させながら導入を促進するためには、海域の再エネポテンシャルや環境情報を正しく把握することが必要不可欠。　</a:t>
            </a:r>
            <a:endParaRPr lang="en-US" altLang="ja-JP" sz="1187" kern="100" dirty="0">
              <a:solidFill>
                <a:prstClr val="black"/>
              </a:solidFill>
              <a:latin typeface="メイリオ"/>
              <a:ea typeface="メイリオ"/>
              <a:cs typeface="Times New Roman" panose="02020603050405020304" pitchFamily="18" charset="0"/>
            </a:endParaRPr>
          </a:p>
          <a:p>
            <a:pPr marL="195326" indent="-195326" algn="just" defTabSz="986912">
              <a:lnSpc>
                <a:spcPts val="1511"/>
              </a:lnSpc>
              <a:spcBef>
                <a:spcPct val="0"/>
              </a:spcBef>
              <a:buClr>
                <a:srgbClr val="948A54"/>
              </a:buClr>
              <a:buFont typeface="Wingdings" panose="05000000000000000000" pitchFamily="2" charset="2"/>
              <a:buChar char="l"/>
              <a:defRPr/>
            </a:pPr>
            <a:r>
              <a:rPr lang="ja-JP" altLang="en-US" sz="1187" kern="100" dirty="0">
                <a:solidFill>
                  <a:prstClr val="black"/>
                </a:solidFill>
                <a:latin typeface="メイリオ"/>
                <a:ea typeface="メイリオ"/>
                <a:cs typeface="Times New Roman" panose="02020603050405020304" pitchFamily="18" charset="0"/>
              </a:rPr>
              <a:t>このため、再エネ導入支援ツール等を搭載した情報発信サイトの構築を行い、公表することで再生可能エネルギーの計画的な導入を図る。また、環境基礎情報を収集したデータベースを整備することで、環境影響に配慮した形での再生可能エネルギーの円滑な導入に資する。</a:t>
            </a:r>
          </a:p>
        </p:txBody>
      </p:sp>
      <p:sp>
        <p:nvSpPr>
          <p:cNvPr id="19" name="テキスト ボックス 18"/>
          <p:cNvSpPr txBox="1"/>
          <p:nvPr/>
        </p:nvSpPr>
        <p:spPr>
          <a:xfrm>
            <a:off x="4911493" y="2863311"/>
            <a:ext cx="1468273" cy="3068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493456">
              <a:defRPr/>
            </a:pPr>
            <a:r>
              <a:rPr kumimoji="0" lang="ja-JP" altLang="en-US" sz="1394" dirty="0">
                <a:solidFill>
                  <a:prstClr val="black"/>
                </a:solidFill>
                <a:latin typeface="Cambria"/>
                <a:ea typeface="メイリオ"/>
              </a:rPr>
              <a:t>期待される効果　</a:t>
            </a:r>
          </a:p>
        </p:txBody>
      </p:sp>
      <p:sp>
        <p:nvSpPr>
          <p:cNvPr id="2067" name="テキスト ボックス 35"/>
          <p:cNvSpPr txBox="1">
            <a:spLocks noChangeArrowheads="1"/>
          </p:cNvSpPr>
          <p:nvPr/>
        </p:nvSpPr>
        <p:spPr bwMode="auto">
          <a:xfrm>
            <a:off x="4939640" y="3177467"/>
            <a:ext cx="5271895" cy="82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195326" indent="-195326" algn="just" defTabSz="986912">
              <a:spcBef>
                <a:spcPct val="0"/>
              </a:spcBef>
              <a:buClr>
                <a:srgbClr val="948A54"/>
              </a:buClr>
              <a:buFont typeface="Wingdings" panose="05000000000000000000" pitchFamily="2" charset="2"/>
              <a:buChar char="l"/>
              <a:defRPr/>
            </a:pPr>
            <a:r>
              <a:rPr lang="ja-JP" altLang="en-US" sz="1187" dirty="0">
                <a:solidFill>
                  <a:prstClr val="black"/>
                </a:solidFill>
              </a:rPr>
              <a:t>地方公共団体による計画的な導入や事業者による個別事業の実施における環境配慮を促すとともに、地域における理解促進にも貢献し、事業のリスク低減を図る。</a:t>
            </a:r>
            <a:endParaRPr lang="en-US" altLang="ja-JP" sz="1187" dirty="0">
              <a:solidFill>
                <a:prstClr val="black"/>
              </a:solidFill>
            </a:endParaRPr>
          </a:p>
          <a:p>
            <a:pPr marL="195326" indent="-195326" algn="just" defTabSz="493456">
              <a:spcBef>
                <a:spcPct val="0"/>
              </a:spcBef>
              <a:buClr>
                <a:srgbClr val="948A54"/>
              </a:buClr>
              <a:buFont typeface="Wingdings" panose="05000000000000000000" pitchFamily="2" charset="2"/>
              <a:buChar char="l"/>
              <a:defRPr/>
            </a:pPr>
            <a:r>
              <a:rPr lang="ja-JP" altLang="en-US" sz="1187" dirty="0">
                <a:solidFill>
                  <a:prstClr val="black"/>
                </a:solidFill>
              </a:rPr>
              <a:t>これにより、環境配慮を確保した上での再エネの導入円滑化に資する。</a:t>
            </a:r>
            <a:endParaRPr lang="en-US" altLang="ja-JP" sz="1187" dirty="0">
              <a:solidFill>
                <a:prstClr val="black"/>
              </a:solidFill>
            </a:endParaRPr>
          </a:p>
        </p:txBody>
      </p:sp>
      <p:sp>
        <p:nvSpPr>
          <p:cNvPr id="35" name="テキスト ボックス 34"/>
          <p:cNvSpPr txBox="1"/>
          <p:nvPr/>
        </p:nvSpPr>
        <p:spPr>
          <a:xfrm>
            <a:off x="4897708" y="1666972"/>
            <a:ext cx="5439576" cy="1188402"/>
          </a:xfrm>
          <a:prstGeom prst="rect">
            <a:avLst/>
          </a:prstGeom>
          <a:noFill/>
        </p:spPr>
        <p:txBody>
          <a:bodyPr wrap="square" lIns="71734" rIns="71734">
            <a:spAutoFit/>
          </a:bodyPr>
          <a:lstStyle/>
          <a:p>
            <a:pPr marL="447602" indent="-447602" algn="just" defTabSz="986912">
              <a:buClr>
                <a:srgbClr val="EEECE1">
                  <a:lumMod val="50000"/>
                </a:srgbClr>
              </a:buClr>
              <a:defRPr/>
            </a:pPr>
            <a:r>
              <a:rPr kumimoji="0" lang="ja-JP" altLang="en-US" sz="1187" dirty="0">
                <a:solidFill>
                  <a:sysClr val="windowText" lastClr="000000"/>
                </a:solidFill>
                <a:latin typeface="Cambria"/>
                <a:ea typeface="メイリオ"/>
              </a:rPr>
              <a:t>（１）再エネの</a:t>
            </a:r>
            <a:r>
              <a:rPr kumimoji="0" lang="ja-JP" altLang="en-US" sz="1187" kern="0" dirty="0">
                <a:solidFill>
                  <a:sysClr val="windowText" lastClr="000000"/>
                </a:solidFill>
                <a:latin typeface="Cambria"/>
                <a:ea typeface="メイリオ"/>
                <a:cs typeface="メイリオ" pitchFamily="50" charset="-128"/>
              </a:rPr>
              <a:t>ポテンシャル等に関する情報発信サイトの構築</a:t>
            </a:r>
            <a:endParaRPr kumimoji="0" lang="en-US" altLang="ja-JP" sz="1187" kern="0" dirty="0">
              <a:solidFill>
                <a:sysClr val="windowText" lastClr="000000"/>
              </a:solidFill>
              <a:latin typeface="Cambria"/>
              <a:ea typeface="メイリオ"/>
              <a:cs typeface="メイリオ" pitchFamily="50" charset="-128"/>
            </a:endParaRPr>
          </a:p>
          <a:p>
            <a:pPr marL="447602" indent="-447602" algn="just" defTabSz="986912">
              <a:buClr>
                <a:srgbClr val="EEECE1">
                  <a:lumMod val="50000"/>
                </a:srgbClr>
              </a:buClr>
              <a:defRPr/>
            </a:pPr>
            <a:r>
              <a:rPr kumimoji="0" lang="ja-JP" altLang="en-US" sz="1187" kern="0" dirty="0">
                <a:solidFill>
                  <a:sysClr val="windowText" lastClr="000000"/>
                </a:solidFill>
                <a:latin typeface="Cambria"/>
                <a:ea typeface="メイリオ"/>
                <a:cs typeface="メイリオ" pitchFamily="50" charset="-128"/>
              </a:rPr>
              <a:t>　　・再生可能エネルギーのポテンシャル情報等の収集・整理</a:t>
            </a:r>
            <a:endParaRPr kumimoji="0" lang="en-US" altLang="ja-JP" sz="1187" kern="0" dirty="0">
              <a:solidFill>
                <a:sysClr val="windowText" lastClr="000000"/>
              </a:solidFill>
              <a:latin typeface="Cambria"/>
              <a:ea typeface="メイリオ"/>
              <a:cs typeface="メイリオ" pitchFamily="50" charset="-128"/>
            </a:endParaRPr>
          </a:p>
          <a:p>
            <a:pPr marL="447602" indent="-447602" algn="just" defTabSz="986912">
              <a:buClr>
                <a:srgbClr val="EEECE1">
                  <a:lumMod val="50000"/>
                </a:srgbClr>
              </a:buClr>
              <a:defRPr/>
            </a:pPr>
            <a:r>
              <a:rPr kumimoji="0" lang="ja-JP" altLang="en-US" sz="1187" kern="0" dirty="0">
                <a:solidFill>
                  <a:sysClr val="windowText" lastClr="000000"/>
                </a:solidFill>
                <a:latin typeface="Cambria"/>
                <a:ea typeface="メイリオ"/>
                <a:cs typeface="メイリオ" pitchFamily="50" charset="-128"/>
              </a:rPr>
              <a:t>　　・再エネ導入支援ツール等を掲載した情報発信サイトの構築・公表</a:t>
            </a:r>
            <a:endParaRPr kumimoji="0" lang="en-US" altLang="ja-JP" sz="1187" kern="0" dirty="0">
              <a:solidFill>
                <a:sysClr val="windowText" lastClr="000000"/>
              </a:solidFill>
              <a:latin typeface="Cambria"/>
              <a:ea typeface="メイリオ"/>
              <a:cs typeface="メイリオ" pitchFamily="50" charset="-128"/>
            </a:endParaRPr>
          </a:p>
          <a:p>
            <a:pPr algn="just" defTabSz="986912">
              <a:buClr>
                <a:srgbClr val="EEECE1">
                  <a:lumMod val="50000"/>
                </a:srgbClr>
              </a:buClr>
              <a:defRPr/>
            </a:pPr>
            <a:r>
              <a:rPr kumimoji="0" lang="ja-JP" altLang="en-US" sz="1187" dirty="0">
                <a:solidFill>
                  <a:sysClr val="windowText" lastClr="000000"/>
                </a:solidFill>
                <a:latin typeface="Cambria"/>
                <a:ea typeface="メイリオ"/>
                <a:cs typeface="メイリオ" pitchFamily="50" charset="-128"/>
              </a:rPr>
              <a:t>（２）一般海域等における環境基礎情報の収集・データベースの整備</a:t>
            </a:r>
            <a:endParaRPr kumimoji="0" lang="en-US" altLang="ja-JP" sz="1187" dirty="0">
              <a:solidFill>
                <a:sysClr val="windowText" lastClr="000000"/>
              </a:solidFill>
              <a:latin typeface="Cambria"/>
              <a:ea typeface="メイリオ"/>
              <a:cs typeface="メイリオ" pitchFamily="50" charset="-128"/>
            </a:endParaRPr>
          </a:p>
          <a:p>
            <a:pPr algn="just" defTabSz="986912">
              <a:buClr>
                <a:srgbClr val="EEECE1">
                  <a:lumMod val="50000"/>
                </a:srgbClr>
              </a:buClr>
              <a:defRPr/>
            </a:pPr>
            <a:r>
              <a:rPr kumimoji="0" lang="ja-JP" altLang="en-US" sz="1187" kern="0" dirty="0">
                <a:solidFill>
                  <a:sysClr val="windowText" lastClr="000000"/>
                </a:solidFill>
                <a:latin typeface="Cambria"/>
                <a:ea typeface="メイリオ"/>
                <a:cs typeface="メイリオ" pitchFamily="50" charset="-128"/>
              </a:rPr>
              <a:t>　　・適切な環境配慮に必要となる基礎的な環境情報の収集・整理</a:t>
            </a:r>
            <a:endParaRPr kumimoji="0" lang="en-US" altLang="ja-JP" sz="1187" kern="0" dirty="0">
              <a:solidFill>
                <a:sysClr val="windowText" lastClr="000000"/>
              </a:solidFill>
              <a:latin typeface="Cambria"/>
              <a:ea typeface="メイリオ"/>
              <a:cs typeface="メイリオ" pitchFamily="50" charset="-128"/>
            </a:endParaRPr>
          </a:p>
          <a:p>
            <a:pPr algn="just" defTabSz="986912">
              <a:buClr>
                <a:srgbClr val="EEECE1">
                  <a:lumMod val="50000"/>
                </a:srgbClr>
              </a:buClr>
              <a:defRPr/>
            </a:pPr>
            <a:r>
              <a:rPr kumimoji="0" lang="ja-JP" altLang="en-US" sz="1187" kern="0" dirty="0">
                <a:solidFill>
                  <a:sysClr val="windowText" lastClr="000000"/>
                </a:solidFill>
                <a:latin typeface="Cambria"/>
                <a:ea typeface="メイリオ"/>
                <a:cs typeface="メイリオ" pitchFamily="50" charset="-128"/>
              </a:rPr>
              <a:t>　　・一般的に利用可能となるようなデータベースとして整備・更新</a:t>
            </a:r>
            <a:endParaRPr kumimoji="0" lang="en-US" altLang="ja-JP" sz="1187" kern="0" dirty="0">
              <a:solidFill>
                <a:sysClr val="windowText" lastClr="000000"/>
              </a:solidFill>
              <a:latin typeface="Cambria"/>
              <a:ea typeface="メイリオ"/>
              <a:cs typeface="メイリオ" pitchFamily="50" charset="-128"/>
            </a:endParaRPr>
          </a:p>
        </p:txBody>
      </p:sp>
      <p:sp>
        <p:nvSpPr>
          <p:cNvPr id="13" name="テキスト ボックス 12"/>
          <p:cNvSpPr txBox="1"/>
          <p:nvPr/>
        </p:nvSpPr>
        <p:spPr>
          <a:xfrm>
            <a:off x="4894631" y="704865"/>
            <a:ext cx="1261884" cy="30687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493456">
              <a:defRPr/>
            </a:pPr>
            <a:r>
              <a:rPr kumimoji="0" lang="ja-JP" altLang="en-US" sz="1394" dirty="0">
                <a:solidFill>
                  <a:prstClr val="black"/>
                </a:solidFill>
                <a:latin typeface="Cambria"/>
                <a:ea typeface="メイリオ"/>
              </a:rPr>
              <a:t>事業スキーム</a:t>
            </a:r>
          </a:p>
        </p:txBody>
      </p:sp>
      <p:grpSp>
        <p:nvGrpSpPr>
          <p:cNvPr id="22" name="グループ化 21"/>
          <p:cNvGrpSpPr/>
          <p:nvPr/>
        </p:nvGrpSpPr>
        <p:grpSpPr>
          <a:xfrm>
            <a:off x="5178765" y="964778"/>
            <a:ext cx="3763162" cy="375911"/>
            <a:chOff x="345830" y="3000368"/>
            <a:chExt cx="3486582" cy="428009"/>
          </a:xfrm>
        </p:grpSpPr>
        <p:sp>
          <p:nvSpPr>
            <p:cNvPr id="2070" name="テキスト ボックス 6"/>
            <p:cNvSpPr txBox="1">
              <a:spLocks noChangeArrowheads="1"/>
            </p:cNvSpPr>
            <p:nvPr/>
          </p:nvSpPr>
          <p:spPr bwMode="auto">
            <a:xfrm>
              <a:off x="1255312" y="3000368"/>
              <a:ext cx="1607527" cy="27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867" tIns="35867" rIns="35867" bIns="3586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493456">
                <a:spcBef>
                  <a:spcPct val="0"/>
                </a:spcBef>
                <a:buNone/>
                <a:defRPr/>
              </a:pPr>
              <a:r>
                <a:rPr lang="ja-JP" altLang="en-US" sz="1079" dirty="0">
                  <a:solidFill>
                    <a:prstClr val="black"/>
                  </a:solidFill>
                </a:rPr>
                <a:t>委託</a:t>
              </a:r>
              <a:endParaRPr lang="ja-JP" altLang="en-US" sz="1943" dirty="0">
                <a:solidFill>
                  <a:prstClr val="black"/>
                </a:solidFill>
              </a:endParaRPr>
            </a:p>
          </p:txBody>
        </p:sp>
        <p:sp>
          <p:nvSpPr>
            <p:cNvPr id="2071" name="テキスト ボックス 57"/>
            <p:cNvSpPr txBox="1">
              <a:spLocks noChangeArrowheads="1"/>
            </p:cNvSpPr>
            <p:nvPr/>
          </p:nvSpPr>
          <p:spPr bwMode="auto">
            <a:xfrm>
              <a:off x="345830" y="3136375"/>
              <a:ext cx="1194289" cy="29200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35867" tIns="35867" rIns="35867" bIns="3586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493456">
                <a:spcBef>
                  <a:spcPct val="0"/>
                </a:spcBef>
                <a:buNone/>
                <a:defRPr/>
              </a:pPr>
              <a:r>
                <a:rPr lang="ja-JP" altLang="en-US" sz="1196" dirty="0">
                  <a:solidFill>
                    <a:prstClr val="black"/>
                  </a:solidFill>
                </a:rPr>
                <a:t>国</a:t>
              </a:r>
              <a:endParaRPr lang="en-US" altLang="ja-JP" sz="1196" dirty="0">
                <a:solidFill>
                  <a:prstClr val="black"/>
                </a:solidFill>
              </a:endParaRPr>
            </a:p>
          </p:txBody>
        </p:sp>
        <p:cxnSp>
          <p:nvCxnSpPr>
            <p:cNvPr id="9" name="直線矢印コネクタ 8"/>
            <p:cNvCxnSpPr>
              <a:endCxn id="2075" idx="1"/>
            </p:cNvCxnSpPr>
            <p:nvPr/>
          </p:nvCxnSpPr>
          <p:spPr>
            <a:xfrm>
              <a:off x="1581151" y="3249670"/>
              <a:ext cx="1015941" cy="2893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075" name="テキスト ボックス 60"/>
            <p:cNvSpPr txBox="1">
              <a:spLocks noChangeArrowheads="1"/>
            </p:cNvSpPr>
            <p:nvPr/>
          </p:nvSpPr>
          <p:spPr bwMode="auto">
            <a:xfrm>
              <a:off x="2597092" y="3132602"/>
              <a:ext cx="1235320" cy="29200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5867" tIns="35867" rIns="35867" bIns="3586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493456">
                <a:spcBef>
                  <a:spcPct val="0"/>
                </a:spcBef>
                <a:buNone/>
                <a:defRPr/>
              </a:pPr>
              <a:r>
                <a:rPr lang="ja-JP" altLang="en-US" sz="1196" dirty="0">
                  <a:solidFill>
                    <a:prstClr val="black"/>
                  </a:solidFill>
                </a:rPr>
                <a:t>受託者</a:t>
              </a:r>
              <a:endParaRPr lang="en-US" altLang="ja-JP" sz="1196" dirty="0">
                <a:solidFill>
                  <a:prstClr val="black"/>
                </a:solidFill>
              </a:endParaRPr>
            </a:p>
          </p:txBody>
        </p:sp>
      </p:grpSp>
      <p:sp>
        <p:nvSpPr>
          <p:cNvPr id="43" name="テキスト ボックス 118"/>
          <p:cNvSpPr txBox="1">
            <a:spLocks noChangeArrowheads="1"/>
          </p:cNvSpPr>
          <p:nvPr/>
        </p:nvSpPr>
        <p:spPr bwMode="auto">
          <a:xfrm>
            <a:off x="1224654" y="5594619"/>
            <a:ext cx="3703635" cy="457689"/>
          </a:xfrm>
          <a:prstGeom prst="rect">
            <a:avLst/>
          </a:prstGeom>
          <a:solidFill>
            <a:srgbClr val="FFFF00">
              <a:alpha val="50196"/>
            </a:srgbClr>
          </a:solidFill>
          <a:ln w="12700">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493456">
              <a:spcBef>
                <a:spcPct val="0"/>
              </a:spcBef>
              <a:buNone/>
              <a:defRPr/>
            </a:pPr>
            <a:r>
              <a:rPr lang="ja-JP" altLang="en-US" sz="1187" kern="0" dirty="0">
                <a:solidFill>
                  <a:srgbClr val="000000"/>
                </a:solidFill>
              </a:rPr>
              <a:t>調査結果等得られた成果は逐次公表</a:t>
            </a:r>
            <a:endParaRPr lang="en-US" altLang="ja-JP" sz="1187" kern="0" dirty="0">
              <a:solidFill>
                <a:srgbClr val="000000"/>
              </a:solidFill>
            </a:endParaRPr>
          </a:p>
          <a:p>
            <a:pPr algn="ctr" defTabSz="493456">
              <a:spcBef>
                <a:spcPct val="0"/>
              </a:spcBef>
              <a:buNone/>
              <a:defRPr/>
            </a:pPr>
            <a:r>
              <a:rPr lang="ja-JP" altLang="en-US" sz="1187" dirty="0">
                <a:solidFill>
                  <a:srgbClr val="000000"/>
                </a:solidFill>
              </a:rPr>
              <a:t>必要に応じた情報等の更新</a:t>
            </a:r>
            <a:endParaRPr lang="en-US" altLang="ja-JP" sz="1187" dirty="0">
              <a:solidFill>
                <a:srgbClr val="000000"/>
              </a:solidFill>
            </a:endParaRPr>
          </a:p>
        </p:txBody>
      </p:sp>
      <p:pic>
        <p:nvPicPr>
          <p:cNvPr id="44" name="図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8767" y="4423779"/>
            <a:ext cx="2619163" cy="1473279"/>
          </a:xfrm>
          <a:prstGeom prst="rect">
            <a:avLst/>
          </a:prstGeom>
        </p:spPr>
      </p:pic>
      <p:sp>
        <p:nvSpPr>
          <p:cNvPr id="46" name="テキスト ボックス 125"/>
          <p:cNvSpPr txBox="1">
            <a:spLocks noChangeArrowheads="1"/>
          </p:cNvSpPr>
          <p:nvPr/>
        </p:nvSpPr>
        <p:spPr bwMode="auto">
          <a:xfrm>
            <a:off x="5813829" y="4436907"/>
            <a:ext cx="552715" cy="290773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eaVert" wrap="square" anchor="ct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493456">
              <a:spcBef>
                <a:spcPct val="0"/>
              </a:spcBef>
              <a:buNone/>
              <a:defRPr/>
            </a:pPr>
            <a:r>
              <a:rPr lang="ja-JP" altLang="en-US" sz="1196" dirty="0">
                <a:solidFill>
                  <a:prstClr val="black"/>
                </a:solidFill>
              </a:rPr>
              <a:t>　環境に配慮した再生可能エネルギーの導入に資する情報提供　</a:t>
            </a:r>
          </a:p>
        </p:txBody>
      </p:sp>
      <p:grpSp>
        <p:nvGrpSpPr>
          <p:cNvPr id="48" name="グループ化 47"/>
          <p:cNvGrpSpPr/>
          <p:nvPr/>
        </p:nvGrpSpPr>
        <p:grpSpPr>
          <a:xfrm>
            <a:off x="616830" y="6134622"/>
            <a:ext cx="5208663" cy="1356099"/>
            <a:chOff x="262483" y="6591441"/>
            <a:chExt cx="4828727" cy="859526"/>
          </a:xfrm>
        </p:grpSpPr>
        <p:sp>
          <p:nvSpPr>
            <p:cNvPr id="49" name="下矢印 48"/>
            <p:cNvSpPr/>
            <p:nvPr/>
          </p:nvSpPr>
          <p:spPr>
            <a:xfrm rot="16200000">
              <a:off x="2247084" y="4606840"/>
              <a:ext cx="859526" cy="4828727"/>
            </a:xfrm>
            <a:prstGeom prst="downArrow">
              <a:avLst>
                <a:gd name="adj1" fmla="val 63050"/>
                <a:gd name="adj2" fmla="val 251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defTabSz="493456">
                <a:defRPr/>
              </a:pPr>
              <a:endParaRPr kumimoji="0" lang="ja-JP" altLang="en-US" sz="1794">
                <a:solidFill>
                  <a:prstClr val="white"/>
                </a:solidFill>
                <a:latin typeface="Cambria"/>
                <a:ea typeface="メイリオ"/>
              </a:endParaRPr>
            </a:p>
          </p:txBody>
        </p:sp>
        <p:sp>
          <p:nvSpPr>
            <p:cNvPr id="52" name="テキスト ボックス 51"/>
            <p:cNvSpPr txBox="1"/>
            <p:nvPr/>
          </p:nvSpPr>
          <p:spPr>
            <a:xfrm>
              <a:off x="304787" y="6802714"/>
              <a:ext cx="4532744" cy="405880"/>
            </a:xfrm>
            <a:prstGeom prst="rect">
              <a:avLst/>
            </a:prstGeom>
            <a:ln w="12700"/>
          </p:spPr>
          <p:style>
            <a:lnRef idx="2">
              <a:schemeClr val="dk1"/>
            </a:lnRef>
            <a:fillRef idx="1">
              <a:schemeClr val="lt1"/>
            </a:fillRef>
            <a:effectRef idx="0">
              <a:schemeClr val="dk1"/>
            </a:effectRef>
            <a:fontRef idx="minor">
              <a:schemeClr val="dk1"/>
            </a:fontRef>
          </p:style>
          <p:txBody>
            <a:bodyPr wrap="square">
              <a:spAutoFit/>
            </a:bodyPr>
            <a:lstStyle/>
            <a:p>
              <a:pPr defTabSz="493456">
                <a:defRPr/>
              </a:pPr>
              <a:r>
                <a:rPr kumimoji="0" lang="ja-JP" altLang="en-US" sz="1187" dirty="0">
                  <a:solidFill>
                    <a:prstClr val="black"/>
                  </a:solidFill>
                  <a:latin typeface="Cambria"/>
                  <a:ea typeface="メイリオ"/>
                </a:rPr>
                <a:t>（２）一般海域等における環境基礎情報の収集・データベースの整備</a:t>
              </a:r>
              <a:endParaRPr kumimoji="0" lang="en-US" altLang="ja-JP" sz="1187" dirty="0">
                <a:solidFill>
                  <a:prstClr val="black"/>
                </a:solidFill>
                <a:latin typeface="Cambria"/>
                <a:ea typeface="メイリオ"/>
              </a:endParaRPr>
            </a:p>
            <a:p>
              <a:pPr defTabSz="493456">
                <a:defRPr/>
              </a:pPr>
              <a:r>
                <a:rPr kumimoji="0" lang="ja-JP" altLang="en-US" sz="1187" dirty="0">
                  <a:solidFill>
                    <a:prstClr val="black"/>
                  </a:solidFill>
                  <a:latin typeface="Cambria"/>
                  <a:ea typeface="メイリオ"/>
                </a:rPr>
                <a:t>　　・環境配慮に必要となる基礎的な環境情報の収集・整理</a:t>
              </a:r>
              <a:endParaRPr kumimoji="0" lang="en-US" altLang="ja-JP" sz="1187" dirty="0">
                <a:solidFill>
                  <a:prstClr val="black"/>
                </a:solidFill>
                <a:latin typeface="Cambria"/>
                <a:ea typeface="メイリオ"/>
              </a:endParaRPr>
            </a:p>
            <a:p>
              <a:pPr defTabSz="493456">
                <a:defRPr/>
              </a:pPr>
              <a:r>
                <a:rPr kumimoji="0" lang="ja-JP" altLang="en-US" sz="1187" dirty="0">
                  <a:solidFill>
                    <a:prstClr val="black"/>
                  </a:solidFill>
                  <a:latin typeface="Cambria"/>
                  <a:ea typeface="メイリオ"/>
                </a:rPr>
                <a:t>　　・一般的に利用可能なデータベースとして整備・更新</a:t>
              </a:r>
              <a:endParaRPr kumimoji="0" lang="en-US" altLang="ja-JP" sz="1187" dirty="0">
                <a:solidFill>
                  <a:prstClr val="black"/>
                </a:solidFill>
                <a:latin typeface="Cambria"/>
                <a:ea typeface="メイリオ"/>
              </a:endParaRPr>
            </a:p>
          </p:txBody>
        </p:sp>
      </p:grpSp>
      <p:grpSp>
        <p:nvGrpSpPr>
          <p:cNvPr id="64" name="グループ化 63"/>
          <p:cNvGrpSpPr/>
          <p:nvPr/>
        </p:nvGrpSpPr>
        <p:grpSpPr>
          <a:xfrm>
            <a:off x="502222" y="4097145"/>
            <a:ext cx="7025468" cy="252077"/>
            <a:chOff x="84310" y="3841222"/>
            <a:chExt cx="6509120" cy="233550"/>
          </a:xfrm>
        </p:grpSpPr>
        <p:cxnSp>
          <p:nvCxnSpPr>
            <p:cNvPr id="65" name="直線矢印コネクタ 64"/>
            <p:cNvCxnSpPr/>
            <p:nvPr/>
          </p:nvCxnSpPr>
          <p:spPr bwMode="auto">
            <a:xfrm>
              <a:off x="84310" y="3942971"/>
              <a:ext cx="650912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6" name="直線コネクタ 65"/>
            <p:cNvCxnSpPr/>
            <p:nvPr/>
          </p:nvCxnSpPr>
          <p:spPr bwMode="auto">
            <a:xfrm>
              <a:off x="2776905" y="3875067"/>
              <a:ext cx="0" cy="151523"/>
            </a:xfrm>
            <a:prstGeom prst="line">
              <a:avLst/>
            </a:prstGeom>
          </p:spPr>
          <p:style>
            <a:lnRef idx="2">
              <a:schemeClr val="dk1"/>
            </a:lnRef>
            <a:fillRef idx="0">
              <a:schemeClr val="dk1"/>
            </a:fillRef>
            <a:effectRef idx="1">
              <a:schemeClr val="dk1"/>
            </a:effectRef>
            <a:fontRef idx="minor">
              <a:schemeClr val="tx1"/>
            </a:fontRef>
          </p:style>
        </p:cxnSp>
        <p:sp>
          <p:nvSpPr>
            <p:cNvPr id="67" name="テキスト ボックス 205"/>
            <p:cNvSpPr txBox="1">
              <a:spLocks noChangeArrowheads="1"/>
            </p:cNvSpPr>
            <p:nvPr/>
          </p:nvSpPr>
          <p:spPr bwMode="auto">
            <a:xfrm>
              <a:off x="5527040" y="3847478"/>
              <a:ext cx="601035" cy="2272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493456">
                <a:spcBef>
                  <a:spcPct val="0"/>
                </a:spcBef>
                <a:buNone/>
                <a:defRPr/>
              </a:pPr>
              <a:r>
                <a:rPr lang="en-US" altLang="ja-JP" sz="1594" dirty="0">
                  <a:solidFill>
                    <a:srgbClr val="000000"/>
                  </a:solidFill>
                  <a:latin typeface="Calibri" panose="020F0502020204030204" pitchFamily="34" charset="0"/>
                  <a:ea typeface="ＭＳ Ｐゴシック" panose="020B0600070205080204" pitchFamily="50" charset="-128"/>
                </a:rPr>
                <a:t>2021</a:t>
              </a:r>
              <a:r>
                <a:rPr lang="ja-JP" altLang="en-US" sz="1594" dirty="0">
                  <a:solidFill>
                    <a:srgbClr val="000000"/>
                  </a:solidFill>
                  <a:latin typeface="Calibri" panose="020F0502020204030204" pitchFamily="34" charset="0"/>
                  <a:ea typeface="ＭＳ Ｐゴシック" panose="020B0600070205080204" pitchFamily="50" charset="-128"/>
                </a:rPr>
                <a:t>～</a:t>
              </a:r>
              <a:endParaRPr lang="en-US" altLang="ja-JP" sz="1594" dirty="0">
                <a:solidFill>
                  <a:srgbClr val="000000"/>
                </a:solidFill>
                <a:latin typeface="Calibri" panose="020F0502020204030204" pitchFamily="34" charset="0"/>
                <a:ea typeface="ＭＳ Ｐゴシック" panose="020B0600070205080204" pitchFamily="50" charset="-128"/>
              </a:endParaRPr>
            </a:p>
          </p:txBody>
        </p:sp>
        <p:sp>
          <p:nvSpPr>
            <p:cNvPr id="68" name="テキスト ボックス 205"/>
            <p:cNvSpPr txBox="1">
              <a:spLocks noChangeArrowheads="1"/>
            </p:cNvSpPr>
            <p:nvPr/>
          </p:nvSpPr>
          <p:spPr bwMode="auto">
            <a:xfrm>
              <a:off x="3462819" y="3847478"/>
              <a:ext cx="511251" cy="2272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493456">
                <a:spcBef>
                  <a:spcPct val="0"/>
                </a:spcBef>
                <a:buNone/>
                <a:defRPr/>
              </a:pPr>
              <a:r>
                <a:rPr lang="en-US" altLang="ja-JP" sz="1594" kern="0" dirty="0">
                  <a:solidFill>
                    <a:srgbClr val="000000"/>
                  </a:solidFill>
                  <a:latin typeface="Calibri" panose="020F0502020204030204" pitchFamily="34" charset="0"/>
                  <a:ea typeface="ＭＳ Ｐゴシック" panose="020B0600070205080204" pitchFamily="50" charset="-128"/>
                </a:rPr>
                <a:t>2020</a:t>
              </a:r>
              <a:endParaRPr lang="ja-JP" altLang="en-US" sz="1594" dirty="0">
                <a:solidFill>
                  <a:srgbClr val="000000"/>
                </a:solidFill>
                <a:latin typeface="Calibri" panose="020F0502020204030204" pitchFamily="34" charset="0"/>
                <a:ea typeface="ＭＳ Ｐゴシック" panose="020B0600070205080204" pitchFamily="50" charset="-128"/>
              </a:endParaRPr>
            </a:p>
          </p:txBody>
        </p:sp>
        <p:sp>
          <p:nvSpPr>
            <p:cNvPr id="69" name="テキスト ボックス 67"/>
            <p:cNvSpPr txBox="1">
              <a:spLocks noChangeArrowheads="1"/>
            </p:cNvSpPr>
            <p:nvPr/>
          </p:nvSpPr>
          <p:spPr bwMode="auto">
            <a:xfrm>
              <a:off x="1381859" y="3841222"/>
              <a:ext cx="386149" cy="2272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493456">
                <a:spcBef>
                  <a:spcPct val="0"/>
                </a:spcBef>
                <a:buNone/>
                <a:defRPr/>
              </a:pPr>
              <a:r>
                <a:rPr lang="en-US" altLang="ja-JP" sz="1594" dirty="0">
                  <a:solidFill>
                    <a:srgbClr val="000000"/>
                  </a:solidFill>
                  <a:latin typeface="Calibri" panose="020F0502020204030204" pitchFamily="34" charset="0"/>
                  <a:ea typeface="ＭＳ Ｐゴシック" panose="020B0600070205080204" pitchFamily="50" charset="-128"/>
                </a:rPr>
                <a:t>2019</a:t>
              </a:r>
              <a:endParaRPr lang="ja-JP" altLang="en-US" sz="1594" dirty="0">
                <a:solidFill>
                  <a:srgbClr val="000000"/>
                </a:solidFill>
                <a:latin typeface="Calibri" panose="020F0502020204030204" pitchFamily="34" charset="0"/>
                <a:ea typeface="ＭＳ Ｐゴシック" panose="020B0600070205080204" pitchFamily="50" charset="-128"/>
              </a:endParaRPr>
            </a:p>
          </p:txBody>
        </p:sp>
        <p:cxnSp>
          <p:nvCxnSpPr>
            <p:cNvPr id="70" name="直線コネクタ 69"/>
            <p:cNvCxnSpPr/>
            <p:nvPr/>
          </p:nvCxnSpPr>
          <p:spPr bwMode="auto">
            <a:xfrm>
              <a:off x="5225817" y="3878087"/>
              <a:ext cx="0" cy="151523"/>
            </a:xfrm>
            <a:prstGeom prst="line">
              <a:avLst/>
            </a:prstGeom>
          </p:spPr>
          <p:style>
            <a:lnRef idx="2">
              <a:schemeClr val="dk1"/>
            </a:lnRef>
            <a:fillRef idx="0">
              <a:schemeClr val="dk1"/>
            </a:fillRef>
            <a:effectRef idx="1">
              <a:schemeClr val="dk1"/>
            </a:effectRef>
            <a:fontRef idx="minor">
              <a:schemeClr val="tx1"/>
            </a:fontRef>
          </p:style>
        </p:cxnSp>
      </p:grpSp>
      <p:grpSp>
        <p:nvGrpSpPr>
          <p:cNvPr id="71" name="グループ化 70"/>
          <p:cNvGrpSpPr/>
          <p:nvPr/>
        </p:nvGrpSpPr>
        <p:grpSpPr>
          <a:xfrm>
            <a:off x="616797" y="4232923"/>
            <a:ext cx="5169974" cy="1348995"/>
            <a:chOff x="224788" y="3479760"/>
            <a:chExt cx="5911584" cy="1364551"/>
          </a:xfrm>
        </p:grpSpPr>
        <p:sp>
          <p:nvSpPr>
            <p:cNvPr id="72" name="下矢印 71"/>
            <p:cNvSpPr/>
            <p:nvPr/>
          </p:nvSpPr>
          <p:spPr>
            <a:xfrm rot="16200000">
              <a:off x="2498304" y="1206244"/>
              <a:ext cx="1364551" cy="5911584"/>
            </a:xfrm>
            <a:prstGeom prst="downArrow">
              <a:avLst>
                <a:gd name="adj1" fmla="val 60603"/>
                <a:gd name="adj2" fmla="val 2997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defTabSz="493456">
                <a:defRPr/>
              </a:pPr>
              <a:endParaRPr kumimoji="0" lang="ja-JP" altLang="en-US" sz="1794">
                <a:solidFill>
                  <a:prstClr val="white"/>
                </a:solidFill>
                <a:latin typeface="Cambria"/>
                <a:ea typeface="メイリオ"/>
              </a:endParaRPr>
            </a:p>
          </p:txBody>
        </p:sp>
        <p:sp>
          <p:nvSpPr>
            <p:cNvPr id="75" name="テキスト ボックス 74"/>
            <p:cNvSpPr txBox="1"/>
            <p:nvPr/>
          </p:nvSpPr>
          <p:spPr>
            <a:xfrm>
              <a:off x="440971" y="3848934"/>
              <a:ext cx="5213866" cy="647752"/>
            </a:xfrm>
            <a:prstGeom prst="rect">
              <a:avLst/>
            </a:prstGeom>
            <a:ln w="12700"/>
          </p:spPr>
          <p:style>
            <a:lnRef idx="2">
              <a:schemeClr val="dk1"/>
            </a:lnRef>
            <a:fillRef idx="1">
              <a:schemeClr val="lt1"/>
            </a:fillRef>
            <a:effectRef idx="0">
              <a:schemeClr val="dk1"/>
            </a:effectRef>
            <a:fontRef idx="minor">
              <a:schemeClr val="dk1"/>
            </a:fontRef>
          </p:style>
          <p:txBody>
            <a:bodyPr wrap="square">
              <a:spAutoFit/>
            </a:bodyPr>
            <a:lstStyle/>
            <a:p>
              <a:pPr defTabSz="493456">
                <a:defRPr/>
              </a:pPr>
              <a:r>
                <a:rPr kumimoji="0" lang="ja-JP" altLang="en-US" sz="1187" dirty="0">
                  <a:solidFill>
                    <a:prstClr val="black"/>
                  </a:solidFill>
                  <a:latin typeface="Cambria"/>
                  <a:ea typeface="メイリオ"/>
                </a:rPr>
                <a:t>（１）再エネのポテンシャル等に関する情報発信サイトの構築</a:t>
              </a:r>
              <a:endParaRPr kumimoji="0" lang="en-US" altLang="ja-JP" sz="1187" dirty="0">
                <a:solidFill>
                  <a:prstClr val="black"/>
                </a:solidFill>
                <a:latin typeface="Cambria"/>
                <a:ea typeface="メイリオ"/>
              </a:endParaRPr>
            </a:p>
            <a:p>
              <a:pPr defTabSz="493456">
                <a:defRPr/>
              </a:pPr>
              <a:r>
                <a:rPr kumimoji="0" lang="ja-JP" altLang="en-US" sz="1187" dirty="0">
                  <a:solidFill>
                    <a:prstClr val="black"/>
                  </a:solidFill>
                  <a:latin typeface="Cambria"/>
                  <a:ea typeface="メイリオ"/>
                </a:rPr>
                <a:t>　　・再エネポテンシャル情報等の収集・整理</a:t>
              </a:r>
              <a:endParaRPr kumimoji="0" lang="en-US" altLang="ja-JP" sz="1187" dirty="0">
                <a:solidFill>
                  <a:prstClr val="black"/>
                </a:solidFill>
                <a:latin typeface="Cambria"/>
                <a:ea typeface="メイリオ"/>
              </a:endParaRPr>
            </a:p>
            <a:p>
              <a:pPr defTabSz="493456">
                <a:defRPr/>
              </a:pPr>
              <a:r>
                <a:rPr kumimoji="0" lang="ja-JP" altLang="en-US" sz="1187" dirty="0">
                  <a:solidFill>
                    <a:prstClr val="black"/>
                  </a:solidFill>
                  <a:latin typeface="Cambria"/>
                  <a:ea typeface="メイリオ"/>
                </a:rPr>
                <a:t>　　・再エネ導入</a:t>
              </a:r>
              <a:r>
                <a:rPr kumimoji="0" lang="ja-JP" altLang="en-US" sz="1187">
                  <a:solidFill>
                    <a:prstClr val="black"/>
                  </a:solidFill>
                  <a:latin typeface="Cambria"/>
                  <a:ea typeface="メイリオ"/>
                </a:rPr>
                <a:t>支援ツール等</a:t>
              </a:r>
              <a:r>
                <a:rPr kumimoji="0" lang="ja-JP" altLang="en-US" sz="1187" dirty="0">
                  <a:solidFill>
                    <a:prstClr val="black"/>
                  </a:solidFill>
                  <a:latin typeface="Cambria"/>
                  <a:ea typeface="メイリオ"/>
                </a:rPr>
                <a:t>を掲載したサイトの構築</a:t>
              </a:r>
              <a:endParaRPr kumimoji="0" lang="en-US" altLang="ja-JP" sz="1187" dirty="0">
                <a:solidFill>
                  <a:prstClr val="black"/>
                </a:solidFill>
                <a:latin typeface="Cambria"/>
                <a:ea typeface="メイリオ"/>
              </a:endParaRPr>
            </a:p>
          </p:txBody>
        </p:sp>
      </p:grpSp>
      <p:pic>
        <p:nvPicPr>
          <p:cNvPr id="82" name="図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1846" y="5917400"/>
            <a:ext cx="2564526" cy="1442546"/>
          </a:xfrm>
          <a:prstGeom prst="rect">
            <a:avLst/>
          </a:prstGeom>
        </p:spPr>
      </p:pic>
      <p:sp>
        <p:nvSpPr>
          <p:cNvPr id="3" name="ホームベース 2"/>
          <p:cNvSpPr/>
          <p:nvPr/>
        </p:nvSpPr>
        <p:spPr>
          <a:xfrm>
            <a:off x="6433784" y="4469807"/>
            <a:ext cx="1076737" cy="2874838"/>
          </a:xfrm>
          <a:prstGeom prst="homePlate">
            <a:avLst>
              <a:gd name="adj" fmla="val 19079"/>
            </a:avLst>
          </a:prstGeom>
          <a:solidFill>
            <a:schemeClr val="accent6">
              <a:lumMod val="40000"/>
              <a:lumOff val="6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943" kern="0">
              <a:solidFill>
                <a:sysClr val="windowText" lastClr="000000"/>
              </a:solidFill>
              <a:latin typeface="Cambria"/>
              <a:ea typeface="メイリオ"/>
            </a:endParaRPr>
          </a:p>
        </p:txBody>
      </p:sp>
      <p:sp>
        <p:nvSpPr>
          <p:cNvPr id="4" name="テキスト ボックス 3"/>
          <p:cNvSpPr txBox="1"/>
          <p:nvPr/>
        </p:nvSpPr>
        <p:spPr>
          <a:xfrm>
            <a:off x="6390319" y="5329992"/>
            <a:ext cx="1092073" cy="1088760"/>
          </a:xfrm>
          <a:prstGeom prst="rect">
            <a:avLst/>
          </a:prstGeom>
          <a:noFill/>
        </p:spPr>
        <p:txBody>
          <a:bodyPr wrap="square" rtlCol="0">
            <a:spAutoFit/>
          </a:bodyPr>
          <a:lstStyle/>
          <a:p>
            <a:pPr defTabSz="986912"/>
            <a:r>
              <a:rPr lang="ja-JP" altLang="en-US" sz="1295" kern="0" dirty="0">
                <a:solidFill>
                  <a:sysClr val="windowText" lastClr="000000"/>
                </a:solidFill>
                <a:latin typeface="Cambria"/>
                <a:ea typeface="メイリオ"/>
              </a:rPr>
              <a:t>環境へ配慮した再生可能エネルギーの円滑な導入</a:t>
            </a:r>
          </a:p>
        </p:txBody>
      </p:sp>
      <p:sp>
        <p:nvSpPr>
          <p:cNvPr id="7" name="V 字形矢印 6"/>
          <p:cNvSpPr/>
          <p:nvPr/>
        </p:nvSpPr>
        <p:spPr>
          <a:xfrm rot="5400000">
            <a:off x="1894520" y="5171713"/>
            <a:ext cx="223416" cy="576712"/>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943" kern="0">
              <a:solidFill>
                <a:sysClr val="windowText" lastClr="000000"/>
              </a:solidFill>
              <a:latin typeface="Cambria"/>
              <a:ea typeface="メイリオ"/>
            </a:endParaRPr>
          </a:p>
        </p:txBody>
      </p:sp>
      <p:sp>
        <p:nvSpPr>
          <p:cNvPr id="56" name="V 字形矢印 55"/>
          <p:cNvSpPr/>
          <p:nvPr/>
        </p:nvSpPr>
        <p:spPr>
          <a:xfrm rot="5400000">
            <a:off x="3963797" y="5178293"/>
            <a:ext cx="223417" cy="576712"/>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943" kern="0">
              <a:solidFill>
                <a:sysClr val="windowText" lastClr="000000"/>
              </a:solidFill>
              <a:latin typeface="Cambria"/>
              <a:ea typeface="メイリオ"/>
            </a:endParaRPr>
          </a:p>
        </p:txBody>
      </p:sp>
      <p:sp>
        <p:nvSpPr>
          <p:cNvPr id="47" name="V 字形矢印 46"/>
          <p:cNvSpPr/>
          <p:nvPr/>
        </p:nvSpPr>
        <p:spPr>
          <a:xfrm rot="16200000" flipV="1">
            <a:off x="1910969" y="5957973"/>
            <a:ext cx="223416" cy="576712"/>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943" kern="0">
              <a:solidFill>
                <a:sysClr val="windowText" lastClr="000000"/>
              </a:solidFill>
              <a:latin typeface="Cambria"/>
              <a:ea typeface="メイリオ"/>
            </a:endParaRPr>
          </a:p>
        </p:txBody>
      </p:sp>
      <p:sp>
        <p:nvSpPr>
          <p:cNvPr id="50" name="V 字形矢印 49"/>
          <p:cNvSpPr/>
          <p:nvPr/>
        </p:nvSpPr>
        <p:spPr>
          <a:xfrm rot="16200000" flipV="1">
            <a:off x="3980246" y="5964552"/>
            <a:ext cx="223417" cy="576712"/>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943" kern="0">
              <a:solidFill>
                <a:sysClr val="windowText" lastClr="000000"/>
              </a:solidFill>
              <a:latin typeface="Cambria"/>
              <a:ea typeface="メイリオ"/>
            </a:endParaRPr>
          </a:p>
        </p:txBody>
      </p:sp>
      <p:sp>
        <p:nvSpPr>
          <p:cNvPr id="51" name="テキスト ボックス 50"/>
          <p:cNvSpPr txBox="1"/>
          <p:nvPr/>
        </p:nvSpPr>
        <p:spPr>
          <a:xfrm>
            <a:off x="7311089" y="78826"/>
            <a:ext cx="2896781" cy="490712"/>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ja-JP" altLang="en-US" sz="863" kern="0" dirty="0">
                <a:solidFill>
                  <a:prstClr val="white"/>
                </a:solidFill>
                <a:latin typeface="Cambria"/>
                <a:ea typeface="メイリオ"/>
              </a:rPr>
              <a:t>地球環境局地球温暖化対策課地球温暖化対策事業室</a:t>
            </a:r>
            <a:endParaRPr kumimoji="0" lang="en-US" altLang="ja-JP" sz="863" kern="0" dirty="0">
              <a:solidFill>
                <a:prstClr val="white"/>
              </a:solidFill>
              <a:latin typeface="Cambria"/>
              <a:ea typeface="メイリオ"/>
            </a:endParaRPr>
          </a:p>
          <a:p>
            <a:pPr defTabSz="986912">
              <a:defRPr/>
            </a:pPr>
            <a:r>
              <a:rPr kumimoji="0" lang="ja-JP" altLang="ja-JP" sz="863" kern="0" dirty="0">
                <a:solidFill>
                  <a:prstClr val="white"/>
                </a:solidFill>
                <a:latin typeface="Cambria"/>
                <a:ea typeface="メイリオ"/>
              </a:rPr>
              <a:t>大臣官房環境影響評価課</a:t>
            </a:r>
            <a:r>
              <a:rPr kumimoji="0" lang="ja-JP" altLang="en-US" sz="863" kern="0" dirty="0">
                <a:solidFill>
                  <a:prstClr val="white"/>
                </a:solidFill>
                <a:latin typeface="Cambria"/>
                <a:ea typeface="メイリオ"/>
              </a:rPr>
              <a:t>、</a:t>
            </a:r>
            <a:r>
              <a:rPr kumimoji="0" lang="ja-JP" altLang="ja-JP" sz="863" kern="0" dirty="0">
                <a:solidFill>
                  <a:prstClr val="white"/>
                </a:solidFill>
                <a:latin typeface="Cambria"/>
                <a:ea typeface="メイリオ"/>
              </a:rPr>
              <a:t>自然環境局自然環境計画課</a:t>
            </a:r>
            <a:endParaRPr kumimoji="0" lang="en-US" altLang="ja-JP" sz="863" kern="0" dirty="0">
              <a:solidFill>
                <a:prstClr val="white"/>
              </a:solidFill>
              <a:latin typeface="Cambria"/>
              <a:ea typeface="メイリオ"/>
            </a:endParaRPr>
          </a:p>
          <a:p>
            <a:pPr defTabSz="986912">
              <a:defRPr/>
            </a:pPr>
            <a:r>
              <a:rPr kumimoji="0" lang="ja-JP" altLang="ja-JP" sz="863" kern="0" dirty="0">
                <a:solidFill>
                  <a:prstClr val="white"/>
                </a:solidFill>
                <a:latin typeface="Cambria"/>
                <a:ea typeface="メイリオ"/>
              </a:rPr>
              <a:t>野生生物課、生物多様性センター</a:t>
            </a:r>
            <a:endParaRPr kumimoji="0" lang="ja-JP" altLang="en-US" sz="863" kern="0" dirty="0">
              <a:solidFill>
                <a:prstClr val="white"/>
              </a:solidFill>
              <a:latin typeface="Cambria"/>
              <a:ea typeface="メイリオ"/>
            </a:endParaRPr>
          </a:p>
        </p:txBody>
      </p:sp>
    </p:spTree>
    <p:extLst>
      <p:ext uri="{BB962C8B-B14F-4D97-AF65-F5344CB8AC3E}">
        <p14:creationId xmlns:p14="http://schemas.microsoft.com/office/powerpoint/2010/main" val="52511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noAutofit/>
          </a:bodyPr>
          <a:lstStyle/>
          <a:p>
            <a:pPr algn="ctr">
              <a:defRPr/>
            </a:pPr>
            <a:r>
              <a:rPr lang="ja-JP" altLang="en-US" sz="3454" dirty="0">
                <a:solidFill>
                  <a:prstClr val="black"/>
                </a:solidFill>
                <a:latin typeface="メイリオ" panose="020B0604030504040204" pitchFamily="50" charset="-128"/>
              </a:rPr>
              <a:t>我が国の再エネ導入ポテンシャルの分布図（イメージ）</a:t>
            </a:r>
            <a:endParaRPr lang="zh-TW" altLang="en-US" sz="3454" dirty="0">
              <a:solidFill>
                <a:prstClr val="black"/>
              </a:solidFill>
              <a:latin typeface="メイリオ" panose="020B0604030504040204" pitchFamily="50" charset="-128"/>
            </a:endParaRPr>
          </a:p>
        </p:txBody>
      </p:sp>
      <p:sp>
        <p:nvSpPr>
          <p:cNvPr id="78" name="テキスト ボックス 77"/>
          <p:cNvSpPr txBox="1"/>
          <p:nvPr/>
        </p:nvSpPr>
        <p:spPr>
          <a:xfrm>
            <a:off x="1382177" y="1646921"/>
            <a:ext cx="7772017" cy="208518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801847" lvl="1" indent="-308403" defTabSz="986912">
              <a:buFont typeface="Wingdings" panose="05000000000000000000" pitchFamily="2" charset="2"/>
              <a:buChar char="n"/>
              <a:defRPr/>
            </a:pPr>
            <a:r>
              <a:rPr kumimoji="0" lang="ja-JP" altLang="en-US"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住宅用等太陽光発電：</a:t>
            </a:r>
            <a:r>
              <a:rPr kumimoji="0" lang="en-US" altLang="ja-JP"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21269</a:t>
            </a:r>
            <a:r>
              <a:rPr kumimoji="0" lang="ja-JP" altLang="en-US"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0" lang="en-US" altLang="ja-JP"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kW</a:t>
            </a:r>
          </a:p>
          <a:p>
            <a:pPr marL="801847" lvl="1" indent="-308403" defTabSz="986912" fontAlgn="ctr">
              <a:buFont typeface="Wingdings" panose="05000000000000000000" pitchFamily="2" charset="2"/>
              <a:buChar char="n"/>
              <a:defRPr/>
            </a:pPr>
            <a:r>
              <a:rPr kumimoji="0" lang="ja-JP" altLang="en-US"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公共系等太陽光発電：</a:t>
            </a:r>
            <a:r>
              <a:rPr kumimoji="0" lang="en-US" altLang="ja-JP"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14,689</a:t>
            </a:r>
            <a:r>
              <a:rPr kumimoji="0" lang="ja-JP" altLang="ja-JP"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0" lang="en-US" altLang="ja-JP"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kW</a:t>
            </a:r>
          </a:p>
          <a:p>
            <a:pPr marL="801847" lvl="1" indent="-308403" defTabSz="986912" fontAlgn="ctr">
              <a:buFont typeface="Wingdings" panose="05000000000000000000" pitchFamily="2" charset="2"/>
              <a:buChar char="n"/>
              <a:defRPr/>
            </a:pPr>
            <a:r>
              <a:rPr kumimoji="0" lang="ja-JP" altLang="ja-JP"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陸上風力発電</a:t>
            </a:r>
            <a:r>
              <a:rPr kumimoji="0" lang="ja-JP" altLang="en-US"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2.8</a:t>
            </a:r>
            <a:r>
              <a:rPr kumimoji="0" lang="ja-JP" altLang="ja-JP"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億</a:t>
            </a:r>
            <a:r>
              <a:rPr kumimoji="0" lang="en-US" altLang="ja-JP"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kW</a:t>
            </a:r>
          </a:p>
          <a:p>
            <a:pPr marL="801847" lvl="1" indent="-308403" defTabSz="986912" fontAlgn="ctr">
              <a:buFont typeface="Wingdings" panose="05000000000000000000" pitchFamily="2" charset="2"/>
              <a:buChar char="n"/>
              <a:defRPr/>
            </a:pPr>
            <a:r>
              <a:rPr kumimoji="0" lang="ja-JP" altLang="ja-JP"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洋上風力発電</a:t>
            </a:r>
            <a:r>
              <a:rPr kumimoji="0" lang="ja-JP" altLang="en-US"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14.1</a:t>
            </a:r>
            <a:r>
              <a:rPr kumimoji="0" lang="ja-JP" altLang="ja-JP"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億</a:t>
            </a:r>
            <a:r>
              <a:rPr kumimoji="0" lang="en-US" altLang="ja-JP"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kW</a:t>
            </a:r>
          </a:p>
          <a:p>
            <a:pPr marL="801847" lvl="1" indent="-308403" defTabSz="986912" fontAlgn="ctr">
              <a:buFont typeface="Wingdings" panose="05000000000000000000" pitchFamily="2" charset="2"/>
              <a:buChar char="n"/>
              <a:defRPr/>
            </a:pPr>
            <a:r>
              <a:rPr lang="ja-JP" altLang="en-US" sz="259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中小水力発電（河川部）</a:t>
            </a:r>
            <a:r>
              <a:rPr kumimoji="0" lang="ja-JP" altLang="en-US"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901</a:t>
            </a:r>
            <a:r>
              <a:rPr kumimoji="0" lang="ja-JP" altLang="en-US"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kumimoji="0" lang="en-US" altLang="ja-JP"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kW</a:t>
            </a:r>
            <a:endParaRPr kumimoji="0" lang="ja-JP" altLang="ja-JP" sz="259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正方形/長方形 78"/>
          <p:cNvSpPr/>
          <p:nvPr/>
        </p:nvSpPr>
        <p:spPr>
          <a:xfrm>
            <a:off x="4513185" y="7199525"/>
            <a:ext cx="6254225" cy="266868"/>
          </a:xfrm>
          <a:prstGeom prst="rect">
            <a:avLst/>
          </a:prstGeom>
        </p:spPr>
        <p:txBody>
          <a:bodyPr wrap="square">
            <a:spAutoFit/>
          </a:bodyPr>
          <a:lstStyle/>
          <a:p>
            <a:pPr defTabSz="986912">
              <a:defRPr/>
            </a:pPr>
            <a:r>
              <a:rPr lang="ja-JP" altLang="en-US" sz="113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出典：環境省「平成</a:t>
            </a:r>
            <a:r>
              <a:rPr lang="en-US" altLang="ja-JP" sz="113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13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年度再生可能エネルギーに関するゾーニング基礎情報整備報告書」</a:t>
            </a:r>
          </a:p>
        </p:txBody>
      </p:sp>
      <p:sp>
        <p:nvSpPr>
          <p:cNvPr id="80" name="Rectangle 3"/>
          <p:cNvSpPr>
            <a:spLocks noChangeArrowheads="1"/>
          </p:cNvSpPr>
          <p:nvPr/>
        </p:nvSpPr>
        <p:spPr bwMode="auto">
          <a:xfrm>
            <a:off x="114241" y="4014452"/>
            <a:ext cx="2081607" cy="332157"/>
          </a:xfrm>
          <a:prstGeom prst="rect">
            <a:avLst/>
          </a:prstGeom>
          <a:noFill/>
          <a:ln w="9525">
            <a:noFill/>
            <a:miter lim="800000"/>
            <a:headEnd/>
            <a:tailEnd/>
          </a:ln>
          <a:effectLst/>
        </p:spPr>
        <p:txBody>
          <a:bodyPr vert="horz" wrap="square" lIns="98694" tIns="49347" rIns="98694" bIns="49347" numCol="1" anchor="ctr" anchorCtr="0" compatLnSpc="1">
            <a:prstTxWarp prst="textNoShape">
              <a:avLst/>
            </a:prstTxWarp>
            <a:spAutoFit/>
          </a:bodyPr>
          <a:lstStyle/>
          <a:p>
            <a:pPr defTabSz="986912" fontAlgn="b"/>
            <a:r>
              <a:rPr lang="ja-JP" altLang="en-US" sz="1511" dirty="0">
                <a:solidFill>
                  <a:prstClr val="black"/>
                </a:solidFill>
                <a:latin typeface="メイリオ" pitchFamily="50" charset="-128"/>
                <a:ea typeface="メイリオ" pitchFamily="50" charset="-128"/>
                <a:cs typeface="メイリオ" pitchFamily="50" charset="-128"/>
              </a:rPr>
              <a:t>住宅用等太陽光発電</a:t>
            </a:r>
          </a:p>
        </p:txBody>
      </p:sp>
      <p:pic>
        <p:nvPicPr>
          <p:cNvPr id="81" name="図 97"/>
          <p:cNvPicPr preferRelativeResize="0">
            <a:picLocks noChangeArrowheads="1"/>
          </p:cNvPicPr>
          <p:nvPr/>
        </p:nvPicPr>
        <p:blipFill>
          <a:blip r:embed="rId3" cstate="print"/>
          <a:srcRect/>
          <a:stretch>
            <a:fillRect/>
          </a:stretch>
        </p:blipFill>
        <p:spPr bwMode="auto">
          <a:xfrm>
            <a:off x="68253" y="4295055"/>
            <a:ext cx="2116434" cy="2904468"/>
          </a:xfrm>
          <a:prstGeom prst="rect">
            <a:avLst/>
          </a:prstGeom>
          <a:noFill/>
          <a:ln w="9525">
            <a:noFill/>
            <a:miter lim="800000"/>
            <a:headEnd/>
            <a:tailEnd/>
          </a:ln>
        </p:spPr>
      </p:pic>
      <p:pic>
        <p:nvPicPr>
          <p:cNvPr id="82" name="Picture 1" descr="公共系建築物まとめ設備容量_電力量"/>
          <p:cNvPicPr preferRelativeResize="0">
            <a:picLocks noChangeArrowheads="1"/>
          </p:cNvPicPr>
          <p:nvPr/>
        </p:nvPicPr>
        <p:blipFill>
          <a:blip r:embed="rId4" cstate="print"/>
          <a:srcRect l="4341" t="3743" r="928" b="10818"/>
          <a:stretch>
            <a:fillRect/>
          </a:stretch>
        </p:blipFill>
        <p:spPr bwMode="auto">
          <a:xfrm>
            <a:off x="2184682" y="4295057"/>
            <a:ext cx="2159867" cy="2904468"/>
          </a:xfrm>
          <a:prstGeom prst="rect">
            <a:avLst/>
          </a:prstGeom>
          <a:noFill/>
          <a:ln w="9525">
            <a:noFill/>
            <a:miter lim="800000"/>
            <a:headEnd/>
            <a:tailEnd/>
          </a:ln>
        </p:spPr>
      </p:pic>
      <p:sp>
        <p:nvSpPr>
          <p:cNvPr id="83" name="Rectangle 3"/>
          <p:cNvSpPr>
            <a:spLocks noChangeArrowheads="1"/>
          </p:cNvSpPr>
          <p:nvPr/>
        </p:nvSpPr>
        <p:spPr bwMode="auto">
          <a:xfrm>
            <a:off x="2342151" y="3997846"/>
            <a:ext cx="2018402" cy="332157"/>
          </a:xfrm>
          <a:prstGeom prst="rect">
            <a:avLst/>
          </a:prstGeom>
          <a:noFill/>
          <a:ln w="9525">
            <a:noFill/>
            <a:miter lim="800000"/>
            <a:headEnd/>
            <a:tailEnd/>
          </a:ln>
          <a:effectLst/>
        </p:spPr>
        <p:txBody>
          <a:bodyPr vert="horz" wrap="square" lIns="98694" tIns="49347" rIns="98694" bIns="49347" numCol="1" anchor="ctr" anchorCtr="0" compatLnSpc="1">
            <a:prstTxWarp prst="textNoShape">
              <a:avLst/>
            </a:prstTxWarp>
            <a:spAutoFit/>
          </a:bodyPr>
          <a:lstStyle/>
          <a:p>
            <a:pPr defTabSz="986912" fontAlgn="b"/>
            <a:r>
              <a:rPr lang="ja-JP" altLang="en-US" sz="1511" dirty="0">
                <a:solidFill>
                  <a:prstClr val="black"/>
                </a:solidFill>
                <a:latin typeface="メイリオ" pitchFamily="50" charset="-128"/>
                <a:ea typeface="メイリオ" pitchFamily="50" charset="-128"/>
                <a:cs typeface="メイリオ" pitchFamily="50" charset="-128"/>
              </a:rPr>
              <a:t>公共系等太陽光発電</a:t>
            </a:r>
          </a:p>
        </p:txBody>
      </p:sp>
      <p:pic>
        <p:nvPicPr>
          <p:cNvPr id="84" name="図 83" descr="I:\H25_saisei\fuuryoku\出力\20140226_報告書\洋上_条件付き導入ポテンシャル1.png"/>
          <p:cNvPicPr>
            <a:picLocks noChangeAspect="1"/>
          </p:cNvPicPr>
          <p:nvPr/>
        </p:nvPicPr>
        <p:blipFill>
          <a:blip r:embed="rId5" cstate="print"/>
          <a:srcRect/>
          <a:stretch>
            <a:fillRect/>
          </a:stretch>
        </p:blipFill>
        <p:spPr bwMode="auto">
          <a:xfrm>
            <a:off x="6366218" y="4295057"/>
            <a:ext cx="2086571" cy="2904468"/>
          </a:xfrm>
          <a:prstGeom prst="rect">
            <a:avLst/>
          </a:prstGeom>
          <a:noFill/>
          <a:ln w="9525">
            <a:noFill/>
            <a:miter lim="800000"/>
            <a:headEnd/>
            <a:tailEnd/>
          </a:ln>
        </p:spPr>
      </p:pic>
      <p:pic>
        <p:nvPicPr>
          <p:cNvPr id="85" name="図 84" descr="I:\H25_saisei\fuuryoku\出力\20140226_報告書\陸上風力の導入ポテンシャル分布図.png"/>
          <p:cNvPicPr>
            <a:picLocks noChangeAspect="1"/>
          </p:cNvPicPr>
          <p:nvPr/>
        </p:nvPicPr>
        <p:blipFill>
          <a:blip r:embed="rId6" cstate="print"/>
          <a:srcRect/>
          <a:stretch>
            <a:fillRect/>
          </a:stretch>
        </p:blipFill>
        <p:spPr bwMode="auto">
          <a:xfrm>
            <a:off x="4355723" y="4295057"/>
            <a:ext cx="1963800" cy="2893813"/>
          </a:xfrm>
          <a:prstGeom prst="rect">
            <a:avLst/>
          </a:prstGeom>
          <a:noFill/>
          <a:ln w="9525">
            <a:noFill/>
            <a:miter lim="800000"/>
            <a:headEnd/>
            <a:tailEnd/>
          </a:ln>
        </p:spPr>
      </p:pic>
      <p:sp>
        <p:nvSpPr>
          <p:cNvPr id="86" name="Rectangle 3"/>
          <p:cNvSpPr>
            <a:spLocks noChangeArrowheads="1"/>
          </p:cNvSpPr>
          <p:nvPr/>
        </p:nvSpPr>
        <p:spPr bwMode="auto">
          <a:xfrm>
            <a:off x="4513185" y="3997809"/>
            <a:ext cx="2018402" cy="365436"/>
          </a:xfrm>
          <a:prstGeom prst="rect">
            <a:avLst/>
          </a:prstGeom>
          <a:noFill/>
          <a:ln w="9525">
            <a:noFill/>
            <a:miter lim="800000"/>
            <a:headEnd/>
            <a:tailEnd/>
          </a:ln>
          <a:effectLst/>
        </p:spPr>
        <p:txBody>
          <a:bodyPr vert="horz" wrap="square" lIns="98694" tIns="49347" rIns="98694" bIns="49347" numCol="1" anchor="ctr" anchorCtr="0" compatLnSpc="1">
            <a:prstTxWarp prst="textNoShape">
              <a:avLst/>
            </a:prstTxWarp>
            <a:spAutoFit/>
          </a:bodyPr>
          <a:lstStyle/>
          <a:p>
            <a:pPr defTabSz="986912" fontAlgn="b"/>
            <a:r>
              <a:rPr lang="ja-JP" altLang="en-US" sz="1727" dirty="0">
                <a:solidFill>
                  <a:prstClr val="black"/>
                </a:solidFill>
                <a:latin typeface="メイリオ" pitchFamily="50" charset="-128"/>
                <a:ea typeface="メイリオ" pitchFamily="50" charset="-128"/>
                <a:cs typeface="メイリオ" pitchFamily="50" charset="-128"/>
              </a:rPr>
              <a:t>陸上風力発電</a:t>
            </a:r>
          </a:p>
        </p:txBody>
      </p:sp>
      <p:sp>
        <p:nvSpPr>
          <p:cNvPr id="87" name="Rectangle 3"/>
          <p:cNvSpPr>
            <a:spLocks noChangeArrowheads="1"/>
          </p:cNvSpPr>
          <p:nvPr/>
        </p:nvSpPr>
        <p:spPr bwMode="auto">
          <a:xfrm>
            <a:off x="6584387" y="3969880"/>
            <a:ext cx="2018402" cy="365436"/>
          </a:xfrm>
          <a:prstGeom prst="rect">
            <a:avLst/>
          </a:prstGeom>
          <a:noFill/>
          <a:ln w="9525">
            <a:noFill/>
            <a:miter lim="800000"/>
            <a:headEnd/>
            <a:tailEnd/>
          </a:ln>
          <a:effectLst/>
        </p:spPr>
        <p:txBody>
          <a:bodyPr vert="horz" wrap="square" lIns="98694" tIns="49347" rIns="98694" bIns="49347" numCol="1" anchor="ctr" anchorCtr="0" compatLnSpc="1">
            <a:prstTxWarp prst="textNoShape">
              <a:avLst/>
            </a:prstTxWarp>
            <a:spAutoFit/>
          </a:bodyPr>
          <a:lstStyle/>
          <a:p>
            <a:pPr defTabSz="986912" fontAlgn="b"/>
            <a:r>
              <a:rPr lang="ja-JP" altLang="en-US" sz="1727" dirty="0">
                <a:solidFill>
                  <a:prstClr val="black"/>
                </a:solidFill>
                <a:latin typeface="メイリオ" pitchFamily="50" charset="-128"/>
                <a:ea typeface="メイリオ" pitchFamily="50" charset="-128"/>
                <a:cs typeface="メイリオ" pitchFamily="50" charset="-128"/>
              </a:rPr>
              <a:t>洋上風力発電</a:t>
            </a:r>
          </a:p>
        </p:txBody>
      </p:sp>
      <p:pic>
        <p:nvPicPr>
          <p:cNvPr id="88" name="図 2"/>
          <p:cNvPicPr preferRelativeResize="0">
            <a:picLocks noChangeArrowheads="1"/>
          </p:cNvPicPr>
          <p:nvPr/>
        </p:nvPicPr>
        <p:blipFill>
          <a:blip r:embed="rId7" cstate="print"/>
          <a:srcRect l="4301" t="3586" r="1445" b="11349"/>
          <a:stretch>
            <a:fillRect/>
          </a:stretch>
        </p:blipFill>
        <p:spPr bwMode="auto">
          <a:xfrm>
            <a:off x="8479364" y="4295057"/>
            <a:ext cx="2217041" cy="2893813"/>
          </a:xfrm>
          <a:prstGeom prst="rect">
            <a:avLst/>
          </a:prstGeom>
          <a:noFill/>
          <a:ln w="9525">
            <a:noFill/>
            <a:miter lim="800000"/>
            <a:headEnd/>
            <a:tailEnd/>
          </a:ln>
        </p:spPr>
      </p:pic>
      <p:sp>
        <p:nvSpPr>
          <p:cNvPr id="89" name="正方形/長方形 88"/>
          <p:cNvSpPr/>
          <p:nvPr/>
        </p:nvSpPr>
        <p:spPr>
          <a:xfrm>
            <a:off x="8295845" y="3969892"/>
            <a:ext cx="2618024" cy="358111"/>
          </a:xfrm>
          <a:prstGeom prst="rect">
            <a:avLst/>
          </a:prstGeom>
        </p:spPr>
        <p:txBody>
          <a:bodyPr wrap="none">
            <a:spAutoFit/>
          </a:bodyPr>
          <a:lstStyle/>
          <a:p>
            <a:pPr defTabSz="986912"/>
            <a:r>
              <a:rPr lang="ja-JP" altLang="en-US" sz="1727" dirty="0">
                <a:solidFill>
                  <a:prstClr val="black"/>
                </a:solidFill>
                <a:latin typeface="メイリオ" pitchFamily="50" charset="-128"/>
                <a:ea typeface="メイリオ" pitchFamily="50" charset="-128"/>
                <a:cs typeface="メイリオ" pitchFamily="50" charset="-128"/>
              </a:rPr>
              <a:t>中小水力発電（河川部）</a:t>
            </a:r>
          </a:p>
        </p:txBody>
      </p:sp>
      <p:sp>
        <p:nvSpPr>
          <p:cNvPr id="90" name="正方形/長方形 89"/>
          <p:cNvSpPr/>
          <p:nvPr/>
        </p:nvSpPr>
        <p:spPr>
          <a:xfrm>
            <a:off x="848556" y="1215072"/>
            <a:ext cx="5731056" cy="4246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defTabSz="986912"/>
            <a:r>
              <a:rPr kumimoji="0" lang="ja-JP" altLang="en-US" sz="2159" kern="0" dirty="0">
                <a:solidFill>
                  <a:prstClr val="white"/>
                </a:solidFill>
                <a:latin typeface="メイリオ" pitchFamily="50" charset="-128"/>
                <a:ea typeface="メイリオ" pitchFamily="50" charset="-128"/>
                <a:cs typeface="メイリオ" pitchFamily="50" charset="-128"/>
              </a:rPr>
              <a:t>電源別導入ポテンシャル（設備容量ベース）</a:t>
            </a:r>
            <a:endParaRPr lang="ja-JP" altLang="en-US" sz="2159" dirty="0">
              <a:solidFill>
                <a:prstClr val="white"/>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069007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洋上風力に関する環境情報整備の必要性</a:t>
            </a:r>
            <a:endParaRPr kumimoji="1" lang="ja-JP" altLang="en-US" dirty="0"/>
          </a:p>
        </p:txBody>
      </p:sp>
      <p:grpSp>
        <p:nvGrpSpPr>
          <p:cNvPr id="18" name="グループ化 17"/>
          <p:cNvGrpSpPr/>
          <p:nvPr/>
        </p:nvGrpSpPr>
        <p:grpSpPr>
          <a:xfrm>
            <a:off x="138655" y="1130130"/>
            <a:ext cx="10326144" cy="6283932"/>
            <a:chOff x="119302" y="1005616"/>
            <a:chExt cx="10564237" cy="6428823"/>
          </a:xfrm>
        </p:grpSpPr>
        <p:sp>
          <p:nvSpPr>
            <p:cNvPr id="5" name="正方形/長方形 13"/>
            <p:cNvSpPr>
              <a:spLocks noChangeArrowheads="1"/>
            </p:cNvSpPr>
            <p:nvPr/>
          </p:nvSpPr>
          <p:spPr bwMode="auto">
            <a:xfrm>
              <a:off x="269572" y="1391748"/>
              <a:ext cx="10413967" cy="1151034"/>
            </a:xfrm>
            <a:prstGeom prst="rect">
              <a:avLst/>
            </a:prstGeom>
            <a:solidFill>
              <a:srgbClr val="E8FDCA"/>
            </a:solidFill>
            <a:ln w="6350" cap="flat" cmpd="sng" algn="ctr">
              <a:solidFill>
                <a:srgbClr val="70AD47"/>
              </a:solidFill>
              <a:prstDash val="solid"/>
              <a:miter lim="800000"/>
              <a:headEnd/>
              <a:tailEnd/>
            </a:ln>
            <a:effectLst/>
            <a:extLst/>
          </p:spPr>
          <p:txBody>
            <a:bodyPr wrap="square" tIns="77712" bIns="77712">
              <a:spAutoFit/>
            </a:bodyPr>
            <a:lstStyle/>
            <a:p>
              <a:pPr marL="307255" indent="-307255" defTabSz="983238" fontAlgn="base">
                <a:spcBef>
                  <a:spcPct val="0"/>
                </a:spcBef>
                <a:spcAft>
                  <a:spcPct val="0"/>
                </a:spcAft>
                <a:buFont typeface="Wingdings" panose="05000000000000000000" pitchFamily="2" charset="2"/>
                <a:buChar char="l"/>
                <a:defRPr/>
              </a:pPr>
              <a:r>
                <a:rPr kumimoji="0" lang="ja-JP" altLang="en-US" sz="2097" kern="0" dirty="0">
                  <a:solidFill>
                    <a:prstClr val="black"/>
                  </a:solidFill>
                  <a:latin typeface="Meiryo UI"/>
                  <a:ea typeface="Meiryo UI"/>
                  <a:cs typeface="メイリオ" panose="020B0604030504040204" pitchFamily="50" charset="-128"/>
                </a:rPr>
                <a:t>地域の自然環境との調和が求められるが、特に海洋環境における環境基礎情報が乏しい。</a:t>
              </a:r>
              <a:endParaRPr kumimoji="0" lang="en-US" altLang="ja-JP" sz="2097" kern="0" dirty="0">
                <a:solidFill>
                  <a:prstClr val="black"/>
                </a:solidFill>
                <a:latin typeface="Meiryo UI"/>
                <a:ea typeface="Meiryo UI"/>
                <a:cs typeface="メイリオ" panose="020B0604030504040204" pitchFamily="50" charset="-128"/>
              </a:endParaRPr>
            </a:p>
            <a:p>
              <a:pPr marL="307255" indent="-307255" defTabSz="983238" fontAlgn="base">
                <a:spcBef>
                  <a:spcPct val="0"/>
                </a:spcBef>
                <a:spcAft>
                  <a:spcPct val="0"/>
                </a:spcAft>
                <a:buFont typeface="Wingdings" panose="05000000000000000000" pitchFamily="2" charset="2"/>
                <a:buChar char="l"/>
                <a:defRPr/>
              </a:pPr>
              <a:r>
                <a:rPr kumimoji="0" lang="ja-JP" altLang="en-US" sz="2097" kern="0" dirty="0">
                  <a:solidFill>
                    <a:prstClr val="black"/>
                  </a:solidFill>
                  <a:latin typeface="Meiryo UI"/>
                  <a:ea typeface="Meiryo UI"/>
                  <a:cs typeface="メイリオ" panose="020B0604030504040204" pitchFamily="50" charset="-128"/>
                </a:rPr>
                <a:t>風力発電も含め、多くの再生可能エネルギー種において地域住民とのトラブルが起きている。</a:t>
              </a:r>
              <a:endParaRPr kumimoji="0" lang="en-US" altLang="ja-JP" sz="2097" kern="0" dirty="0">
                <a:solidFill>
                  <a:prstClr val="black"/>
                </a:solidFill>
                <a:latin typeface="Meiryo UI"/>
                <a:ea typeface="Meiryo UI"/>
                <a:cs typeface="メイリオ" panose="020B0604030504040204" pitchFamily="50" charset="-128"/>
              </a:endParaRPr>
            </a:p>
            <a:p>
              <a:pPr marL="307255" indent="-307255" defTabSz="983238" fontAlgn="base">
                <a:spcBef>
                  <a:spcPct val="0"/>
                </a:spcBef>
                <a:spcAft>
                  <a:spcPct val="0"/>
                </a:spcAft>
                <a:buFont typeface="Wingdings" panose="05000000000000000000" pitchFamily="2" charset="2"/>
                <a:buChar char="l"/>
                <a:defRPr/>
              </a:pPr>
              <a:r>
                <a:rPr kumimoji="0" lang="ja-JP" altLang="en-US" sz="2097" kern="0" dirty="0">
                  <a:solidFill>
                    <a:prstClr val="black"/>
                  </a:solidFill>
                  <a:latin typeface="Meiryo UI"/>
                  <a:ea typeface="Meiryo UI"/>
                  <a:cs typeface="メイリオ" panose="020B0604030504040204" pitchFamily="50" charset="-128"/>
                </a:rPr>
                <a:t>また、開発による地域メリットが見通せず、地域合意に至らないケースも多い。</a:t>
              </a:r>
              <a:endParaRPr kumimoji="0" lang="en-US" altLang="ja-JP" sz="2097" kern="0" dirty="0">
                <a:solidFill>
                  <a:prstClr val="black"/>
                </a:solidFill>
                <a:latin typeface="Meiryo UI"/>
                <a:ea typeface="Meiryo UI"/>
                <a:cs typeface="メイリオ" panose="020B0604030504040204" pitchFamily="50" charset="-128"/>
              </a:endParaRPr>
            </a:p>
          </p:txBody>
        </p:sp>
        <p:sp>
          <p:nvSpPr>
            <p:cNvPr id="6" name="正方形/長方形 10"/>
            <p:cNvSpPr>
              <a:spLocks noChangeArrowheads="1"/>
            </p:cNvSpPr>
            <p:nvPr/>
          </p:nvSpPr>
          <p:spPr bwMode="auto">
            <a:xfrm>
              <a:off x="119302" y="1005616"/>
              <a:ext cx="6456753" cy="43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defTabSz="983238" fontAlgn="base">
                <a:lnSpc>
                  <a:spcPct val="100000"/>
                </a:lnSpc>
                <a:spcBef>
                  <a:spcPct val="0"/>
                </a:spcBef>
                <a:spcAft>
                  <a:spcPct val="0"/>
                </a:spcAft>
                <a:buNone/>
                <a:defRPr/>
              </a:pPr>
              <a:r>
                <a:rPr lang="ja-JP" altLang="en-US" sz="2151" b="1" kern="0" dirty="0">
                  <a:solidFill>
                    <a:srgbClr val="3616F6"/>
                  </a:solidFill>
                  <a:latin typeface="Meiryo UI"/>
                  <a:ea typeface="Meiryo UI"/>
                  <a:cs typeface="メイリオ" panose="020B0604030504040204" pitchFamily="50" charset="-128"/>
                </a:rPr>
                <a:t>■環境・地域との調和を図った導入プロセスの必要性</a:t>
              </a:r>
            </a:p>
          </p:txBody>
        </p:sp>
        <p:sp>
          <p:nvSpPr>
            <p:cNvPr id="7" name="右矢印 14"/>
            <p:cNvSpPr/>
            <p:nvPr/>
          </p:nvSpPr>
          <p:spPr>
            <a:xfrm rot="5400000">
              <a:off x="5274166" y="1999607"/>
              <a:ext cx="299021" cy="1385333"/>
            </a:xfrm>
            <a:prstGeom prst="rightArrow">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algn="ctr" defTabSz="983238" fontAlgn="base">
                <a:spcBef>
                  <a:spcPct val="0"/>
                </a:spcBef>
                <a:spcAft>
                  <a:spcPct val="0"/>
                </a:spcAft>
                <a:defRPr/>
              </a:pPr>
              <a:endParaRPr kumimoji="0" lang="ja-JP" altLang="en-US" sz="1937" kern="0">
                <a:solidFill>
                  <a:prstClr val="black"/>
                </a:solidFill>
                <a:latin typeface="Meiryo UI"/>
                <a:ea typeface="Meiryo UI"/>
                <a:cs typeface="メイリオ" panose="020B0604030504040204" pitchFamily="50" charset="-128"/>
              </a:endParaRPr>
            </a:p>
          </p:txBody>
        </p:sp>
        <p:sp>
          <p:nvSpPr>
            <p:cNvPr id="8" name="正方形/長方形 13"/>
            <p:cNvSpPr>
              <a:spLocks noChangeArrowheads="1"/>
            </p:cNvSpPr>
            <p:nvPr/>
          </p:nvSpPr>
          <p:spPr bwMode="auto">
            <a:xfrm>
              <a:off x="584728" y="2937920"/>
              <a:ext cx="9920626" cy="44965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307255" indent="-307255" defTabSz="983238" fontAlgn="base">
                <a:spcBef>
                  <a:spcPct val="0"/>
                </a:spcBef>
                <a:spcAft>
                  <a:spcPct val="0"/>
                </a:spcAft>
                <a:buFont typeface="Wingdings" panose="05000000000000000000" pitchFamily="2" charset="2"/>
                <a:buChar char="l"/>
                <a:defRPr/>
              </a:pPr>
              <a:r>
                <a:rPr kumimoji="0" lang="ja-JP" altLang="en-US" sz="2151" kern="0" dirty="0">
                  <a:solidFill>
                    <a:srgbClr val="FF0000"/>
                  </a:solidFill>
                  <a:latin typeface="Meiryo UI"/>
                  <a:ea typeface="Meiryo UI"/>
                  <a:cs typeface="メイリオ" panose="020B0604030504040204" pitchFamily="50" charset="-128"/>
                </a:rPr>
                <a:t>洋上風力発電所に係る環境影響評価や地域合意などに必要な環境基礎情報を整備し、公表することで、環境保全と両立した円滑な導入を後押しすることができる</a:t>
              </a:r>
              <a:r>
                <a:rPr kumimoji="0" lang="ja-JP" altLang="en-US" sz="2151" kern="0" dirty="0">
                  <a:solidFill>
                    <a:prstClr val="black"/>
                  </a:solidFill>
                  <a:latin typeface="Meiryo UI"/>
                  <a:ea typeface="Meiryo UI"/>
                  <a:cs typeface="メイリオ" panose="020B0604030504040204" pitchFamily="50" charset="-128"/>
                </a:rPr>
                <a:t>。</a:t>
              </a:r>
              <a:endParaRPr kumimoji="0" lang="en-US" altLang="ja-JP" sz="2151" kern="0" dirty="0">
                <a:solidFill>
                  <a:prstClr val="black"/>
                </a:solidFill>
                <a:latin typeface="Meiryo UI"/>
                <a:ea typeface="Meiryo UI"/>
                <a:cs typeface="メイリオ" panose="020B0604030504040204" pitchFamily="50" charset="-128"/>
              </a:endParaRPr>
            </a:p>
            <a:p>
              <a:pPr marL="307255" indent="-307255" defTabSz="983238" fontAlgn="base">
                <a:spcBef>
                  <a:spcPct val="0"/>
                </a:spcBef>
                <a:spcAft>
                  <a:spcPct val="0"/>
                </a:spcAft>
                <a:buFont typeface="Wingdings" panose="05000000000000000000" pitchFamily="2" charset="2"/>
                <a:buChar char="l"/>
                <a:defRPr/>
              </a:pPr>
              <a:endParaRPr kumimoji="0" lang="en-US" altLang="ja-JP" sz="2151" kern="0" dirty="0">
                <a:solidFill>
                  <a:prstClr val="black"/>
                </a:solidFill>
                <a:latin typeface="Meiryo UI"/>
                <a:ea typeface="Meiryo UI"/>
                <a:cs typeface="メイリオ" panose="020B0604030504040204" pitchFamily="50" charset="-128"/>
              </a:endParaRPr>
            </a:p>
            <a:p>
              <a:pPr marL="307255" indent="-307255" defTabSz="983238" fontAlgn="base">
                <a:spcBef>
                  <a:spcPct val="0"/>
                </a:spcBef>
                <a:spcAft>
                  <a:spcPct val="0"/>
                </a:spcAft>
                <a:buFont typeface="Wingdings" panose="05000000000000000000" pitchFamily="2" charset="2"/>
                <a:buChar char="l"/>
                <a:defRPr/>
              </a:pPr>
              <a:endParaRPr kumimoji="0" lang="en-US" altLang="ja-JP" sz="2151" kern="0" dirty="0">
                <a:solidFill>
                  <a:prstClr val="black"/>
                </a:solidFill>
                <a:latin typeface="Meiryo UI"/>
                <a:ea typeface="Meiryo UI"/>
                <a:cs typeface="メイリオ" panose="020B0604030504040204" pitchFamily="50" charset="-128"/>
              </a:endParaRPr>
            </a:p>
            <a:p>
              <a:pPr marL="307255" indent="-307255" defTabSz="983238" fontAlgn="base">
                <a:spcBef>
                  <a:spcPct val="0"/>
                </a:spcBef>
                <a:spcAft>
                  <a:spcPct val="0"/>
                </a:spcAft>
                <a:buFont typeface="Wingdings" panose="05000000000000000000" pitchFamily="2" charset="2"/>
                <a:buChar char="l"/>
                <a:defRPr/>
              </a:pPr>
              <a:endParaRPr kumimoji="0" lang="en-US" altLang="ja-JP" sz="2151" kern="0" dirty="0">
                <a:solidFill>
                  <a:prstClr val="black"/>
                </a:solidFill>
                <a:latin typeface="Meiryo UI"/>
                <a:ea typeface="Meiryo UI"/>
                <a:cs typeface="メイリオ" panose="020B0604030504040204" pitchFamily="50" charset="-128"/>
              </a:endParaRPr>
            </a:p>
            <a:p>
              <a:pPr marL="307255" indent="-307255" defTabSz="983238" fontAlgn="base">
                <a:spcBef>
                  <a:spcPct val="0"/>
                </a:spcBef>
                <a:spcAft>
                  <a:spcPct val="0"/>
                </a:spcAft>
                <a:buFont typeface="Wingdings" panose="05000000000000000000" pitchFamily="2" charset="2"/>
                <a:buChar char="l"/>
                <a:defRPr/>
              </a:pPr>
              <a:endParaRPr kumimoji="0" lang="en-US" altLang="ja-JP" sz="2151" kern="0" dirty="0">
                <a:solidFill>
                  <a:prstClr val="black"/>
                </a:solidFill>
                <a:latin typeface="Meiryo UI"/>
                <a:ea typeface="Meiryo UI"/>
                <a:cs typeface="メイリオ" panose="020B0604030504040204" pitchFamily="50" charset="-128"/>
              </a:endParaRPr>
            </a:p>
            <a:p>
              <a:pPr marL="307255" indent="-307255" defTabSz="983238" fontAlgn="base">
                <a:spcBef>
                  <a:spcPct val="0"/>
                </a:spcBef>
                <a:spcAft>
                  <a:spcPct val="0"/>
                </a:spcAft>
                <a:buFont typeface="Wingdings" panose="05000000000000000000" pitchFamily="2" charset="2"/>
                <a:buChar char="l"/>
                <a:defRPr/>
              </a:pPr>
              <a:endParaRPr kumimoji="0" lang="en-US" altLang="ja-JP" sz="2151" kern="0" dirty="0">
                <a:solidFill>
                  <a:prstClr val="black"/>
                </a:solidFill>
                <a:latin typeface="Meiryo UI"/>
                <a:ea typeface="Meiryo UI"/>
                <a:cs typeface="メイリオ" panose="020B0604030504040204" pitchFamily="50" charset="-128"/>
              </a:endParaRPr>
            </a:p>
            <a:p>
              <a:pPr marL="307255" indent="-307255" defTabSz="983238" fontAlgn="base">
                <a:spcBef>
                  <a:spcPct val="0"/>
                </a:spcBef>
                <a:spcAft>
                  <a:spcPct val="0"/>
                </a:spcAft>
                <a:buFont typeface="Wingdings" panose="05000000000000000000" pitchFamily="2" charset="2"/>
                <a:buChar char="l"/>
                <a:defRPr/>
              </a:pPr>
              <a:endParaRPr kumimoji="0" lang="en-US" altLang="ja-JP" sz="2151" kern="0" dirty="0">
                <a:solidFill>
                  <a:prstClr val="black"/>
                </a:solidFill>
                <a:latin typeface="Meiryo UI"/>
                <a:ea typeface="Meiryo UI"/>
                <a:cs typeface="メイリオ" panose="020B0604030504040204" pitchFamily="50" charset="-128"/>
              </a:endParaRPr>
            </a:p>
            <a:p>
              <a:pPr marL="307255" indent="-307255" defTabSz="983238" fontAlgn="base">
                <a:spcBef>
                  <a:spcPct val="0"/>
                </a:spcBef>
                <a:spcAft>
                  <a:spcPct val="0"/>
                </a:spcAft>
                <a:buFont typeface="Wingdings" panose="05000000000000000000" pitchFamily="2" charset="2"/>
                <a:buChar char="l"/>
                <a:defRPr/>
              </a:pPr>
              <a:endParaRPr kumimoji="0" lang="en-US" altLang="ja-JP" sz="2151" kern="0" dirty="0">
                <a:solidFill>
                  <a:prstClr val="black"/>
                </a:solidFill>
                <a:latin typeface="Meiryo UI"/>
                <a:ea typeface="Meiryo UI"/>
                <a:cs typeface="メイリオ" panose="020B0604030504040204" pitchFamily="50" charset="-128"/>
              </a:endParaRPr>
            </a:p>
            <a:p>
              <a:pPr marL="307255" indent="-307255" defTabSz="983238" fontAlgn="base">
                <a:spcBef>
                  <a:spcPct val="0"/>
                </a:spcBef>
                <a:spcAft>
                  <a:spcPct val="0"/>
                </a:spcAft>
                <a:buFont typeface="Wingdings" panose="05000000000000000000" pitchFamily="2" charset="2"/>
                <a:buChar char="l"/>
                <a:defRPr/>
              </a:pPr>
              <a:endParaRPr kumimoji="0" lang="en-US" altLang="ja-JP" sz="2151" kern="0" dirty="0">
                <a:solidFill>
                  <a:prstClr val="black"/>
                </a:solidFill>
                <a:latin typeface="Meiryo UI"/>
                <a:ea typeface="Meiryo UI"/>
                <a:cs typeface="メイリオ" panose="020B0604030504040204" pitchFamily="50" charset="-128"/>
              </a:endParaRPr>
            </a:p>
            <a:p>
              <a:pPr defTabSz="983238" fontAlgn="base">
                <a:spcBef>
                  <a:spcPct val="0"/>
                </a:spcBef>
                <a:spcAft>
                  <a:spcPct val="0"/>
                </a:spcAft>
                <a:defRPr/>
              </a:pPr>
              <a:endParaRPr kumimoji="0" lang="en-US" altLang="ja-JP" sz="2151" kern="0" dirty="0">
                <a:solidFill>
                  <a:prstClr val="black"/>
                </a:solidFill>
                <a:latin typeface="Meiryo UI"/>
                <a:ea typeface="Meiryo UI"/>
                <a:cs typeface="メイリオ" panose="020B0604030504040204" pitchFamily="50" charset="-128"/>
              </a:endParaRPr>
            </a:p>
            <a:p>
              <a:pPr defTabSz="983238" fontAlgn="base">
                <a:spcBef>
                  <a:spcPct val="0"/>
                </a:spcBef>
                <a:spcAft>
                  <a:spcPct val="0"/>
                </a:spcAft>
                <a:defRPr/>
              </a:pPr>
              <a:endParaRPr kumimoji="0" lang="en-US" altLang="ja-JP" sz="2151" kern="0" dirty="0">
                <a:solidFill>
                  <a:prstClr val="black"/>
                </a:solidFill>
                <a:latin typeface="Meiryo UI"/>
                <a:ea typeface="Meiryo UI"/>
                <a:cs typeface="メイリオ" panose="020B0604030504040204" pitchFamily="50" charset="-128"/>
              </a:endParaRPr>
            </a:p>
            <a:p>
              <a:pPr marL="307255" indent="-307255" defTabSz="983238" fontAlgn="base">
                <a:spcBef>
                  <a:spcPct val="0"/>
                </a:spcBef>
                <a:spcAft>
                  <a:spcPct val="0"/>
                </a:spcAft>
                <a:buFont typeface="Wingdings" panose="05000000000000000000" pitchFamily="2" charset="2"/>
                <a:buChar char="l"/>
                <a:defRPr/>
              </a:pPr>
              <a:endParaRPr kumimoji="0" lang="en-US" altLang="ja-JP" sz="2151" kern="0" dirty="0">
                <a:solidFill>
                  <a:prstClr val="black"/>
                </a:solidFill>
                <a:latin typeface="Meiryo UI"/>
                <a:ea typeface="Meiryo UI"/>
                <a:cs typeface="メイリオ" panose="020B0604030504040204" pitchFamily="50" charset="-128"/>
              </a:endParaRPr>
            </a:p>
          </p:txBody>
        </p:sp>
        <p:pic>
          <p:nvPicPr>
            <p:cNvPr id="9" name="図 8"/>
            <p:cNvPicPr>
              <a:picLocks noChangeAspect="1"/>
            </p:cNvPicPr>
            <p:nvPr/>
          </p:nvPicPr>
          <p:blipFill>
            <a:blip r:embed="rId2"/>
            <a:stretch>
              <a:fillRect/>
            </a:stretch>
          </p:blipFill>
          <p:spPr>
            <a:xfrm>
              <a:off x="897933" y="3640137"/>
              <a:ext cx="3271717" cy="3697462"/>
            </a:xfrm>
            <a:prstGeom prst="rect">
              <a:avLst/>
            </a:prstGeom>
          </p:spPr>
        </p:pic>
        <p:sp>
          <p:nvSpPr>
            <p:cNvPr id="10" name="角丸四角形吹き出し 17"/>
            <p:cNvSpPr/>
            <p:nvPr/>
          </p:nvSpPr>
          <p:spPr>
            <a:xfrm>
              <a:off x="1101982" y="6373026"/>
              <a:ext cx="2948746" cy="578538"/>
            </a:xfrm>
            <a:prstGeom prst="wedgeRoundRectCallout">
              <a:avLst>
                <a:gd name="adj1" fmla="val -47287"/>
                <a:gd name="adj2" fmla="val 22599"/>
                <a:gd name="adj3" fmla="val 16667"/>
              </a:avLst>
            </a:prstGeom>
            <a:solidFill>
              <a:sysClr val="window" lastClr="FFFFFF"/>
            </a:solidFill>
            <a:ln w="12700" cap="flat" cmpd="sng" algn="ctr">
              <a:solidFill>
                <a:srgbClr val="FF0000"/>
              </a:solidFill>
              <a:prstDash val="solid"/>
              <a:miter lim="800000"/>
            </a:ln>
            <a:effectLst/>
          </p:spPr>
          <p:txBody>
            <a:bodyPr rtlCol="0" anchor="ctr"/>
            <a:lstStyle/>
            <a:p>
              <a:pPr defTabSz="983238" fontAlgn="base">
                <a:spcBef>
                  <a:spcPct val="0"/>
                </a:spcBef>
                <a:spcAft>
                  <a:spcPct val="0"/>
                </a:spcAft>
                <a:defRPr/>
              </a:pPr>
              <a:r>
                <a:rPr kumimoji="0" lang="ja-JP" altLang="en-US" sz="1505" kern="0" dirty="0">
                  <a:solidFill>
                    <a:prstClr val="black"/>
                  </a:solidFill>
                  <a:latin typeface="Meiryo UI"/>
                  <a:ea typeface="Meiryo UI"/>
                  <a:cs typeface="メイリオ" panose="020B0604030504040204" pitchFamily="50" charset="-128"/>
                </a:rPr>
                <a:t>イギリスでは国主導で環境情報の整備・アセスメントを実施</a:t>
              </a:r>
            </a:p>
          </p:txBody>
        </p:sp>
        <p:pic>
          <p:nvPicPr>
            <p:cNvPr id="11" name="図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6468" y="5734297"/>
              <a:ext cx="3841756" cy="1566928"/>
            </a:xfrm>
            <a:prstGeom prst="rect">
              <a:avLst/>
            </a:prstGeom>
            <a:noFill/>
            <a:ln>
              <a:solidFill>
                <a:sysClr val="windowText" lastClr="000000"/>
              </a:solidFill>
            </a:ln>
          </p:spPr>
        </p:pic>
        <p:pic>
          <p:nvPicPr>
            <p:cNvPr id="12" name="図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3309" y="4637654"/>
              <a:ext cx="3808097" cy="1443279"/>
            </a:xfrm>
            <a:prstGeom prst="rect">
              <a:avLst/>
            </a:prstGeom>
            <a:noFill/>
            <a:ln>
              <a:solidFill>
                <a:sysClr val="windowText" lastClr="000000"/>
              </a:solidFill>
            </a:ln>
          </p:spPr>
        </p:pic>
        <p:pic>
          <p:nvPicPr>
            <p:cNvPr id="13" name="図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305" y="3684742"/>
              <a:ext cx="3774440" cy="1442728"/>
            </a:xfrm>
            <a:prstGeom prst="rect">
              <a:avLst/>
            </a:prstGeom>
            <a:noFill/>
            <a:ln>
              <a:solidFill>
                <a:sysClr val="windowText" lastClr="000000"/>
              </a:solidFill>
            </a:ln>
          </p:spPr>
        </p:pic>
        <p:sp>
          <p:nvSpPr>
            <p:cNvPr id="14" name="角丸四角形吹き出し 22"/>
            <p:cNvSpPr/>
            <p:nvPr/>
          </p:nvSpPr>
          <p:spPr>
            <a:xfrm>
              <a:off x="7040707" y="5884186"/>
              <a:ext cx="3104139" cy="1489794"/>
            </a:xfrm>
            <a:prstGeom prst="wedgeRoundRectCallout">
              <a:avLst>
                <a:gd name="adj1" fmla="val -47287"/>
                <a:gd name="adj2" fmla="val 22599"/>
                <a:gd name="adj3" fmla="val 16667"/>
              </a:avLst>
            </a:prstGeom>
            <a:solidFill>
              <a:sysClr val="window" lastClr="FFFFFF"/>
            </a:solidFill>
            <a:ln w="12700" cap="flat" cmpd="sng" algn="ctr">
              <a:solidFill>
                <a:srgbClr val="FF0000"/>
              </a:solidFill>
              <a:prstDash val="solid"/>
              <a:miter lim="800000"/>
            </a:ln>
            <a:effectLst/>
          </p:spPr>
          <p:txBody>
            <a:bodyPr rtlCol="0" anchor="ctr"/>
            <a:lstStyle/>
            <a:p>
              <a:pPr defTabSz="983238" fontAlgn="base">
                <a:spcBef>
                  <a:spcPct val="0"/>
                </a:spcBef>
                <a:spcAft>
                  <a:spcPct val="0"/>
                </a:spcAft>
                <a:defRPr/>
              </a:pPr>
              <a:r>
                <a:rPr kumimoji="0" lang="ja-JP" altLang="en-US" sz="1505" kern="0" dirty="0">
                  <a:solidFill>
                    <a:prstClr val="black"/>
                  </a:solidFill>
                  <a:latin typeface="Meiryo UI"/>
                  <a:ea typeface="Meiryo UI"/>
                  <a:cs typeface="メイリオ" panose="020B0604030504040204" pitchFamily="50" charset="-128"/>
                </a:rPr>
                <a:t>スペインでは風況情報、自然保護区、海洋ゾーニングエリア等のマップ上で閲覧できる情報発信サイトを公開し、事業の導入促進を図っている。</a:t>
              </a:r>
              <a:endParaRPr kumimoji="0" lang="en-US" altLang="ja-JP" sz="1505" kern="0" dirty="0">
                <a:solidFill>
                  <a:prstClr val="black"/>
                </a:solidFill>
                <a:latin typeface="Meiryo UI"/>
                <a:ea typeface="Meiryo UI"/>
                <a:cs typeface="メイリオ" panose="020B0604030504040204" pitchFamily="50" charset="-128"/>
              </a:endParaRPr>
            </a:p>
            <a:p>
              <a:pPr defTabSz="983238" fontAlgn="base">
                <a:spcBef>
                  <a:spcPct val="0"/>
                </a:spcBef>
                <a:spcAft>
                  <a:spcPct val="0"/>
                </a:spcAft>
                <a:defRPr/>
              </a:pPr>
              <a:r>
                <a:rPr kumimoji="0" lang="ja-JP" altLang="en-US" sz="1505" kern="0" dirty="0">
                  <a:solidFill>
                    <a:prstClr val="black"/>
                  </a:solidFill>
                  <a:latin typeface="Meiryo UI"/>
                  <a:ea typeface="Meiryo UI"/>
                  <a:cs typeface="メイリオ" panose="020B0604030504040204" pitchFamily="50" charset="-128"/>
                </a:rPr>
                <a:t>（他国も近いサイトを公開）</a:t>
              </a:r>
              <a:endParaRPr kumimoji="0" lang="en-US" altLang="ja-JP" sz="1505" kern="0" dirty="0">
                <a:solidFill>
                  <a:prstClr val="black"/>
                </a:solidFill>
                <a:latin typeface="Meiryo UI"/>
                <a:ea typeface="Meiryo UI"/>
                <a:cs typeface="メイリオ" panose="020B0604030504040204" pitchFamily="50" charset="-128"/>
              </a:endParaRPr>
            </a:p>
          </p:txBody>
        </p:sp>
        <p:sp>
          <p:nvSpPr>
            <p:cNvPr id="15" name="角丸四角形吹き出し 23"/>
            <p:cNvSpPr/>
            <p:nvPr/>
          </p:nvSpPr>
          <p:spPr>
            <a:xfrm>
              <a:off x="5122205" y="4121590"/>
              <a:ext cx="1311791" cy="356942"/>
            </a:xfrm>
            <a:prstGeom prst="wedgeRoundRectCallout">
              <a:avLst>
                <a:gd name="adj1" fmla="val -47287"/>
                <a:gd name="adj2" fmla="val 22599"/>
                <a:gd name="adj3" fmla="val 16667"/>
              </a:avLst>
            </a:prstGeom>
            <a:solidFill>
              <a:sysClr val="window" lastClr="FFFFFF"/>
            </a:solidFill>
            <a:ln w="12700" cap="flat" cmpd="sng" algn="ctr">
              <a:solidFill>
                <a:srgbClr val="0000FF"/>
              </a:solidFill>
              <a:prstDash val="solid"/>
              <a:miter lim="800000"/>
            </a:ln>
            <a:effectLst/>
          </p:spPr>
          <p:txBody>
            <a:bodyPr rtlCol="0" anchor="ctr"/>
            <a:lstStyle/>
            <a:p>
              <a:pPr algn="ctr" defTabSz="983238" fontAlgn="base">
                <a:spcBef>
                  <a:spcPct val="0"/>
                </a:spcBef>
                <a:spcAft>
                  <a:spcPct val="0"/>
                </a:spcAft>
                <a:defRPr/>
              </a:pPr>
              <a:r>
                <a:rPr kumimoji="0" lang="ja-JP" altLang="en-US" sz="1505" kern="0" dirty="0">
                  <a:solidFill>
                    <a:prstClr val="black"/>
                  </a:solidFill>
                  <a:latin typeface="Meiryo UI"/>
                  <a:ea typeface="Meiryo UI"/>
                  <a:cs typeface="メイリオ" panose="020B0604030504040204" pitchFamily="50" charset="-128"/>
                </a:rPr>
                <a:t>風況データ</a:t>
              </a:r>
              <a:endParaRPr kumimoji="0" lang="en-US" altLang="ja-JP" sz="1505" kern="0" dirty="0">
                <a:solidFill>
                  <a:prstClr val="black"/>
                </a:solidFill>
                <a:latin typeface="Meiryo UI"/>
                <a:ea typeface="Meiryo UI"/>
                <a:cs typeface="メイリオ" panose="020B0604030504040204" pitchFamily="50" charset="-128"/>
              </a:endParaRPr>
            </a:p>
          </p:txBody>
        </p:sp>
        <p:sp>
          <p:nvSpPr>
            <p:cNvPr id="16" name="角丸四角形吹き出し 24"/>
            <p:cNvSpPr/>
            <p:nvPr/>
          </p:nvSpPr>
          <p:spPr>
            <a:xfrm>
              <a:off x="5154286" y="5436505"/>
              <a:ext cx="1279709" cy="523205"/>
            </a:xfrm>
            <a:prstGeom prst="wedgeRoundRectCallout">
              <a:avLst>
                <a:gd name="adj1" fmla="val -47287"/>
                <a:gd name="adj2" fmla="val 22599"/>
                <a:gd name="adj3" fmla="val 16667"/>
              </a:avLst>
            </a:prstGeom>
            <a:solidFill>
              <a:sysClr val="window" lastClr="FFFFFF"/>
            </a:solidFill>
            <a:ln w="12700" cap="flat" cmpd="sng" algn="ctr">
              <a:solidFill>
                <a:srgbClr val="0000FF"/>
              </a:solidFill>
              <a:prstDash val="solid"/>
              <a:miter lim="800000"/>
            </a:ln>
            <a:effectLst/>
          </p:spPr>
          <p:txBody>
            <a:bodyPr rtlCol="0" anchor="ctr"/>
            <a:lstStyle/>
            <a:p>
              <a:pPr algn="ctr" defTabSz="983238" fontAlgn="base">
                <a:spcBef>
                  <a:spcPct val="0"/>
                </a:spcBef>
                <a:spcAft>
                  <a:spcPct val="0"/>
                </a:spcAft>
                <a:defRPr/>
              </a:pPr>
              <a:r>
                <a:rPr kumimoji="0" lang="ja-JP" altLang="en-US" sz="1505" kern="0" dirty="0">
                  <a:solidFill>
                    <a:prstClr val="black"/>
                  </a:solidFill>
                  <a:latin typeface="Meiryo UI"/>
                  <a:ea typeface="Meiryo UI"/>
                  <a:cs typeface="メイリオ" panose="020B0604030504040204" pitchFamily="50" charset="-128"/>
                </a:rPr>
                <a:t>ゾーニングデータ</a:t>
              </a:r>
              <a:endParaRPr kumimoji="0" lang="en-US" altLang="ja-JP" sz="1505" kern="0" dirty="0">
                <a:solidFill>
                  <a:prstClr val="black"/>
                </a:solidFill>
                <a:latin typeface="Meiryo UI"/>
                <a:ea typeface="Meiryo UI"/>
                <a:cs typeface="メイリオ" panose="020B0604030504040204" pitchFamily="50" charset="-128"/>
              </a:endParaRPr>
            </a:p>
          </p:txBody>
        </p:sp>
        <p:sp>
          <p:nvSpPr>
            <p:cNvPr id="17" name="角丸四角形吹き出し 25"/>
            <p:cNvSpPr/>
            <p:nvPr/>
          </p:nvSpPr>
          <p:spPr>
            <a:xfrm>
              <a:off x="5154289" y="6395532"/>
              <a:ext cx="1110203" cy="523205"/>
            </a:xfrm>
            <a:prstGeom prst="wedgeRoundRectCallout">
              <a:avLst>
                <a:gd name="adj1" fmla="val -47287"/>
                <a:gd name="adj2" fmla="val 22599"/>
                <a:gd name="adj3" fmla="val 16667"/>
              </a:avLst>
            </a:prstGeom>
            <a:solidFill>
              <a:sysClr val="window" lastClr="FFFFFF"/>
            </a:solidFill>
            <a:ln w="12700" cap="flat" cmpd="sng" algn="ctr">
              <a:solidFill>
                <a:srgbClr val="0000FF"/>
              </a:solidFill>
              <a:prstDash val="solid"/>
              <a:miter lim="800000"/>
            </a:ln>
            <a:effectLst/>
          </p:spPr>
          <p:txBody>
            <a:bodyPr rtlCol="0" anchor="ctr"/>
            <a:lstStyle/>
            <a:p>
              <a:pPr algn="ctr" defTabSz="983238" fontAlgn="base">
                <a:spcBef>
                  <a:spcPct val="0"/>
                </a:spcBef>
                <a:spcAft>
                  <a:spcPct val="0"/>
                </a:spcAft>
                <a:defRPr/>
              </a:pPr>
              <a:r>
                <a:rPr kumimoji="0" lang="ja-JP" altLang="en-US" sz="1505" kern="0" dirty="0">
                  <a:solidFill>
                    <a:prstClr val="black"/>
                  </a:solidFill>
                  <a:latin typeface="Meiryo UI"/>
                  <a:ea typeface="Meiryo UI"/>
                  <a:cs typeface="メイリオ" panose="020B0604030504040204" pitchFamily="50" charset="-128"/>
                </a:rPr>
                <a:t>保護地域データ</a:t>
              </a:r>
              <a:endParaRPr kumimoji="0" lang="en-US" altLang="ja-JP" sz="1505" kern="0" dirty="0">
                <a:solidFill>
                  <a:prstClr val="black"/>
                </a:solidFill>
                <a:latin typeface="Meiryo UI"/>
                <a:ea typeface="Meiryo UI"/>
                <a:cs typeface="メイリオ" panose="020B0604030504040204" pitchFamily="50" charset="-128"/>
              </a:endParaRPr>
            </a:p>
          </p:txBody>
        </p:sp>
      </p:grpSp>
    </p:spTree>
    <p:extLst>
      <p:ext uri="{BB962C8B-B14F-4D97-AF65-F5344CB8AC3E}">
        <p14:creationId xmlns:p14="http://schemas.microsoft.com/office/powerpoint/2010/main" val="44156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130" dirty="0"/>
              <a:t>整備する環境基礎情報の例　　①海鳥の生息分布実態把握</a:t>
            </a:r>
          </a:p>
        </p:txBody>
      </p:sp>
      <p:grpSp>
        <p:nvGrpSpPr>
          <p:cNvPr id="18" name="グループ化 17"/>
          <p:cNvGrpSpPr/>
          <p:nvPr/>
        </p:nvGrpSpPr>
        <p:grpSpPr>
          <a:xfrm>
            <a:off x="465278" y="1240891"/>
            <a:ext cx="9767816" cy="6116590"/>
            <a:chOff x="162602" y="872580"/>
            <a:chExt cx="10297930" cy="6448546"/>
          </a:xfrm>
        </p:grpSpPr>
        <p:pic>
          <p:nvPicPr>
            <p:cNvPr id="11" name="図 10"/>
            <p:cNvPicPr>
              <a:picLocks noChangeAspect="1"/>
            </p:cNvPicPr>
            <p:nvPr/>
          </p:nvPicPr>
          <p:blipFill>
            <a:blip r:embed="rId2"/>
            <a:stretch>
              <a:fillRect/>
            </a:stretch>
          </p:blipFill>
          <p:spPr>
            <a:xfrm>
              <a:off x="162602" y="872580"/>
              <a:ext cx="10297930" cy="6448546"/>
            </a:xfrm>
            <a:prstGeom prst="rect">
              <a:avLst/>
            </a:prstGeom>
          </p:spPr>
        </p:pic>
        <p:sp>
          <p:nvSpPr>
            <p:cNvPr id="12" name="テキスト ボックス 11"/>
            <p:cNvSpPr txBox="1"/>
            <p:nvPr/>
          </p:nvSpPr>
          <p:spPr>
            <a:xfrm>
              <a:off x="504236" y="2847197"/>
              <a:ext cx="3716251" cy="1673439"/>
            </a:xfrm>
            <a:prstGeom prst="rect">
              <a:avLst/>
            </a:prstGeom>
            <a:solidFill>
              <a:sysClr val="window" lastClr="FFFFFF"/>
            </a:solidFill>
            <a:ln w="28575">
              <a:solidFill>
                <a:srgbClr val="70AD47"/>
              </a:solidFill>
            </a:ln>
          </p:spPr>
          <p:txBody>
            <a:bodyPr wrap="square" rtlCol="0">
              <a:spAutoFit/>
            </a:bodyPr>
            <a:lstStyle/>
            <a:p>
              <a:pPr defTabSz="1065174">
                <a:defRPr/>
              </a:pPr>
              <a:r>
                <a:rPr kumimoji="0" lang="ja-JP" altLang="en-US" sz="1943" kern="0" dirty="0">
                  <a:solidFill>
                    <a:sysClr val="windowText" lastClr="000000"/>
                  </a:solidFill>
                  <a:latin typeface="Meiryo UI"/>
                  <a:ea typeface="Meiryo UI"/>
                  <a:cs typeface="メイリオ" panose="020B0604030504040204" pitchFamily="50" charset="-128"/>
                </a:rPr>
                <a:t>海鳥の集団繁殖地等の周辺海域において、生息環境を保護すべき海域、洋上風力発電と共存が可能な条件等の情報を、あらかじめ整備することが急務</a:t>
              </a:r>
              <a:endParaRPr kumimoji="0" lang="en-US" altLang="ja-JP" sz="1943" kern="0" dirty="0">
                <a:solidFill>
                  <a:sysClr val="windowText" lastClr="000000"/>
                </a:solidFill>
                <a:latin typeface="Meiryo UI"/>
                <a:ea typeface="Meiryo UI"/>
                <a:cs typeface="メイリオ" panose="020B0604030504040204" pitchFamily="50" charset="-128"/>
              </a:endParaRPr>
            </a:p>
          </p:txBody>
        </p:sp>
        <p:sp>
          <p:nvSpPr>
            <p:cNvPr id="13" name="正方形/長方形 12"/>
            <p:cNvSpPr/>
            <p:nvPr/>
          </p:nvSpPr>
          <p:spPr>
            <a:xfrm>
              <a:off x="514185" y="1061519"/>
              <a:ext cx="3706401" cy="1358219"/>
            </a:xfrm>
            <a:prstGeom prst="rect">
              <a:avLst/>
            </a:prstGeom>
            <a:solidFill>
              <a:srgbClr val="FFFFFF"/>
            </a:solidFill>
            <a:ln w="28575">
              <a:solidFill>
                <a:srgbClr val="70AD47"/>
              </a:solidFill>
              <a:prstDash val="sysDot"/>
            </a:ln>
          </p:spPr>
          <p:txBody>
            <a:bodyPr wrap="square">
              <a:spAutoFit/>
            </a:bodyPr>
            <a:lstStyle/>
            <a:p>
              <a:pPr defTabSz="1065174">
                <a:defRPr/>
              </a:pPr>
              <a:r>
                <a:rPr kumimoji="0" lang="ja-JP" altLang="en-US" sz="1943" kern="0" dirty="0">
                  <a:solidFill>
                    <a:sysClr val="windowText" lastClr="000000"/>
                  </a:solidFill>
                  <a:latin typeface="Meiryo UI"/>
                  <a:ea typeface="Meiryo UI"/>
                  <a:cs typeface="メイリオ" panose="020B0604030504040204" pitchFamily="50" charset="-128"/>
                </a:rPr>
                <a:t>風力発電のポテンシャルが高い東北、北海道の海域は、</a:t>
              </a:r>
              <a:endParaRPr kumimoji="0" lang="en-US" altLang="ja-JP" sz="1943" kern="0" dirty="0">
                <a:solidFill>
                  <a:sysClr val="windowText" lastClr="000000"/>
                </a:solidFill>
                <a:latin typeface="Meiryo UI"/>
                <a:ea typeface="Meiryo UI"/>
                <a:cs typeface="メイリオ" panose="020B0604030504040204" pitchFamily="50" charset="-128"/>
              </a:endParaRPr>
            </a:p>
            <a:p>
              <a:pPr defTabSz="1065174">
                <a:defRPr/>
              </a:pPr>
              <a:r>
                <a:rPr kumimoji="0" lang="ja-JP" altLang="en-US" sz="1943" kern="0" dirty="0">
                  <a:solidFill>
                    <a:sysClr val="windowText" lastClr="000000"/>
                  </a:solidFill>
                  <a:latin typeface="Meiryo UI"/>
                  <a:ea typeface="Meiryo UI"/>
                  <a:cs typeface="メイリオ" panose="020B0604030504040204" pitchFamily="50" charset="-128"/>
                </a:rPr>
                <a:t>マリーン</a:t>
              </a:r>
              <a:r>
                <a:rPr kumimoji="0" lang="en-US" altLang="ja-JP" sz="1943" kern="0" dirty="0">
                  <a:solidFill>
                    <a:sysClr val="windowText" lastClr="000000"/>
                  </a:solidFill>
                  <a:latin typeface="Meiryo UI"/>
                  <a:ea typeface="Meiryo UI"/>
                  <a:cs typeface="メイリオ" panose="020B0604030504040204" pitchFamily="50" charset="-128"/>
                </a:rPr>
                <a:t>IBA</a:t>
              </a:r>
              <a:r>
                <a:rPr kumimoji="0" lang="ja-JP" altLang="en-US" sz="1943" kern="0" dirty="0">
                  <a:solidFill>
                    <a:sysClr val="windowText" lastClr="000000"/>
                  </a:solidFill>
                  <a:latin typeface="Meiryo UI"/>
                  <a:ea typeface="Meiryo UI"/>
                  <a:cs typeface="メイリオ" panose="020B0604030504040204" pitchFamily="50" charset="-128"/>
                </a:rPr>
                <a:t>（海鳥の重要生息地）として選定されている。</a:t>
              </a:r>
            </a:p>
          </p:txBody>
        </p:sp>
        <p:sp>
          <p:nvSpPr>
            <p:cNvPr id="14" name="下矢印 8"/>
            <p:cNvSpPr/>
            <p:nvPr/>
          </p:nvSpPr>
          <p:spPr>
            <a:xfrm>
              <a:off x="1926228" y="2458595"/>
              <a:ext cx="606179" cy="310881"/>
            </a:xfrm>
            <a:prstGeom prst="downArrow">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algn="ctr" defTabSz="1065174">
                <a:defRPr/>
              </a:pPr>
              <a:endParaRPr kumimoji="0" lang="ja-JP" altLang="en-US" sz="1943" kern="0">
                <a:solidFill>
                  <a:sysClr val="windowText" lastClr="000000"/>
                </a:solidFill>
                <a:latin typeface="Meiryo UI"/>
                <a:ea typeface="Meiryo UI"/>
                <a:cs typeface="メイリオ" panose="020B0604030504040204" pitchFamily="50" charset="-128"/>
              </a:endParaRPr>
            </a:p>
          </p:txBody>
        </p:sp>
        <p:grpSp>
          <p:nvGrpSpPr>
            <p:cNvPr id="15" name="グループ化 14"/>
            <p:cNvGrpSpPr/>
            <p:nvPr/>
          </p:nvGrpSpPr>
          <p:grpSpPr>
            <a:xfrm>
              <a:off x="5440329" y="5084859"/>
              <a:ext cx="5020203" cy="2198352"/>
              <a:chOff x="5040477" y="3349220"/>
              <a:chExt cx="4651235" cy="2036780"/>
            </a:xfrm>
          </p:grpSpPr>
          <p:sp>
            <p:nvSpPr>
              <p:cNvPr id="16" name="テキスト ボックス 15"/>
              <p:cNvSpPr txBox="1"/>
              <p:nvPr/>
            </p:nvSpPr>
            <p:spPr>
              <a:xfrm>
                <a:off x="5040477" y="3349220"/>
                <a:ext cx="4651235" cy="2036780"/>
              </a:xfrm>
              <a:prstGeom prst="rect">
                <a:avLst/>
              </a:prstGeom>
              <a:solidFill>
                <a:sysClr val="window" lastClr="FFFFFF"/>
              </a:solidFill>
              <a:ln w="28575">
                <a:solidFill>
                  <a:srgbClr val="70AD47"/>
                </a:solidFill>
              </a:ln>
            </p:spPr>
            <p:txBody>
              <a:bodyPr wrap="square" rtlCol="0">
                <a:spAutoFit/>
              </a:bodyPr>
              <a:lstStyle/>
              <a:p>
                <a:pPr defTabSz="1065174">
                  <a:defRPr/>
                </a:pPr>
                <a:r>
                  <a:rPr kumimoji="0" lang="ja-JP" altLang="en-US" sz="1295" b="1" kern="0" dirty="0">
                    <a:solidFill>
                      <a:sysClr val="windowText" lastClr="000000"/>
                    </a:solidFill>
                    <a:latin typeface="Meiryo UI"/>
                    <a:ea typeface="Meiryo UI"/>
                    <a:cs typeface="メイリオ" panose="020B0604030504040204" pitchFamily="50" charset="-128"/>
                  </a:rPr>
                  <a:t>マリーン</a:t>
                </a:r>
                <a:r>
                  <a:rPr kumimoji="0" lang="en-US" altLang="ja-JP" sz="1295" b="1" kern="0" dirty="0">
                    <a:solidFill>
                      <a:sysClr val="windowText" lastClr="000000"/>
                    </a:solidFill>
                    <a:latin typeface="Meiryo UI"/>
                    <a:ea typeface="Meiryo UI"/>
                    <a:cs typeface="メイリオ" panose="020B0604030504040204" pitchFamily="50" charset="-128"/>
                  </a:rPr>
                  <a:t>IBA</a:t>
                </a:r>
              </a:p>
              <a:p>
                <a:pPr defTabSz="1065174">
                  <a:defRPr/>
                </a:pPr>
                <a:r>
                  <a:rPr kumimoji="0" lang="ja-JP" altLang="en-US" sz="1295" b="1" kern="0" dirty="0">
                    <a:solidFill>
                      <a:sysClr val="windowText" lastClr="000000"/>
                    </a:solidFill>
                    <a:latin typeface="Meiryo UI"/>
                    <a:ea typeface="Meiryo UI"/>
                    <a:cs typeface="メイリオ" panose="020B0604030504040204" pitchFamily="50" charset="-128"/>
                  </a:rPr>
                  <a:t>（</a:t>
                </a:r>
                <a:r>
                  <a:rPr kumimoji="0" lang="en-US" altLang="ja-JP" sz="1295" b="1" kern="0" dirty="0">
                    <a:solidFill>
                      <a:sysClr val="windowText" lastClr="000000"/>
                    </a:solidFill>
                    <a:latin typeface="Meiryo UI"/>
                    <a:ea typeface="Meiryo UI"/>
                    <a:cs typeface="メイリオ" panose="020B0604030504040204" pitchFamily="50" charset="-128"/>
                  </a:rPr>
                  <a:t>Marine Important Bird and Biodiversity Areas: </a:t>
                </a:r>
                <a:r>
                  <a:rPr kumimoji="0" lang="ja-JP" altLang="en-US" sz="1295" b="1" kern="0" dirty="0">
                    <a:solidFill>
                      <a:sysClr val="windowText" lastClr="000000"/>
                    </a:solidFill>
                    <a:latin typeface="Meiryo UI"/>
                    <a:ea typeface="Meiryo UI"/>
                    <a:cs typeface="メイリオ" panose="020B0604030504040204" pitchFamily="50" charset="-128"/>
                  </a:rPr>
                  <a:t>海鳥の重要生息地）</a:t>
                </a:r>
                <a:endParaRPr kumimoji="0" lang="en-US" altLang="ja-JP" sz="1295" b="1" kern="0" dirty="0">
                  <a:solidFill>
                    <a:sysClr val="windowText" lastClr="000000"/>
                  </a:solidFill>
                  <a:latin typeface="Meiryo UI"/>
                  <a:ea typeface="Meiryo UI"/>
                  <a:cs typeface="メイリオ" panose="020B0604030504040204" pitchFamily="50" charset="-128"/>
                </a:endParaRPr>
              </a:p>
              <a:p>
                <a:pPr defTabSz="1065174">
                  <a:defRPr/>
                </a:pPr>
                <a:r>
                  <a:rPr kumimoji="0" lang="ja-JP" altLang="en-US" sz="1295" b="1" kern="0" dirty="0">
                    <a:solidFill>
                      <a:sysClr val="windowText" lastClr="000000"/>
                    </a:solidFill>
                    <a:latin typeface="Meiryo UI"/>
                    <a:ea typeface="Meiryo UI"/>
                    <a:cs typeface="メイリオ" panose="020B0604030504040204" pitchFamily="50" charset="-128"/>
                  </a:rPr>
                  <a:t>（図中　　のエリア）</a:t>
                </a:r>
                <a:endParaRPr kumimoji="0" lang="en-US" altLang="ja-JP" sz="1295" b="1" kern="0" dirty="0">
                  <a:solidFill>
                    <a:sysClr val="windowText" lastClr="000000"/>
                  </a:solidFill>
                  <a:latin typeface="Meiryo UI"/>
                  <a:ea typeface="Meiryo UI"/>
                  <a:cs typeface="メイリオ" panose="020B0604030504040204" pitchFamily="50" charset="-128"/>
                </a:endParaRPr>
              </a:p>
              <a:p>
                <a:pPr defTabSz="1065174">
                  <a:defRPr/>
                </a:pPr>
                <a:r>
                  <a:rPr kumimoji="0" lang="en-US" altLang="ja-JP" sz="1295" kern="0" dirty="0">
                    <a:solidFill>
                      <a:sysClr val="windowText" lastClr="000000"/>
                    </a:solidFill>
                    <a:latin typeface="Meiryo UI"/>
                    <a:ea typeface="Meiryo UI"/>
                    <a:cs typeface="メイリオ" panose="020B0604030504040204" pitchFamily="50" charset="-128"/>
                  </a:rPr>
                  <a:t>IBA</a:t>
                </a:r>
                <a:r>
                  <a:rPr kumimoji="0" lang="ja-JP" altLang="en-US" sz="1295" kern="0" dirty="0">
                    <a:solidFill>
                      <a:sysClr val="windowText" lastClr="000000"/>
                    </a:solidFill>
                    <a:latin typeface="Meiryo UI"/>
                    <a:ea typeface="Meiryo UI"/>
                    <a:cs typeface="メイリオ" panose="020B0604030504040204" pitchFamily="50" charset="-128"/>
                  </a:rPr>
                  <a:t>（</a:t>
                </a:r>
                <a:r>
                  <a:rPr kumimoji="0" lang="en-US" altLang="ja-JP" sz="1295" kern="0" dirty="0">
                    <a:solidFill>
                      <a:sysClr val="windowText" lastClr="000000"/>
                    </a:solidFill>
                    <a:latin typeface="Meiryo UI"/>
                    <a:ea typeface="Meiryo UI"/>
                    <a:cs typeface="メイリオ" panose="020B0604030504040204" pitchFamily="50" charset="-128"/>
                  </a:rPr>
                  <a:t>Important Bird and Biodiversity Areas</a:t>
                </a:r>
                <a:r>
                  <a:rPr kumimoji="0" lang="ja-JP" altLang="en-US" sz="1295" kern="0" dirty="0">
                    <a:solidFill>
                      <a:sysClr val="windowText" lastClr="000000"/>
                    </a:solidFill>
                    <a:latin typeface="Meiryo UI"/>
                    <a:ea typeface="Meiryo UI"/>
                    <a:cs typeface="メイリオ" panose="020B0604030504040204" pitchFamily="50" charset="-128"/>
                  </a:rPr>
                  <a:t>：</a:t>
                </a:r>
                <a:r>
                  <a:rPr kumimoji="0" lang="en-US" altLang="ja-JP" sz="1295" kern="0" dirty="0">
                    <a:solidFill>
                      <a:sysClr val="windowText" lastClr="000000"/>
                    </a:solidFill>
                    <a:latin typeface="Meiryo UI"/>
                    <a:ea typeface="Meiryo UI"/>
                    <a:cs typeface="メイリオ" panose="020B0604030504040204" pitchFamily="50" charset="-128"/>
                  </a:rPr>
                  <a:t> </a:t>
                </a:r>
                <a:r>
                  <a:rPr kumimoji="0" lang="ja-JP" altLang="en-US" sz="1295" kern="0" dirty="0">
                    <a:solidFill>
                      <a:sysClr val="windowText" lastClr="000000"/>
                    </a:solidFill>
                    <a:latin typeface="Meiryo UI"/>
                    <a:ea typeface="Meiryo UI"/>
                    <a:cs typeface="メイリオ" panose="020B0604030504040204" pitchFamily="50" charset="-128"/>
                  </a:rPr>
                  <a:t>重要野鳥生息地）は、世界共通の基準で選定した鳥類にとっての重要な生息地で、国や地域の保護区等の設定等に利用されている。</a:t>
                </a:r>
                <a:endParaRPr kumimoji="0" lang="en-US" altLang="ja-JP" sz="1295" kern="0" dirty="0">
                  <a:solidFill>
                    <a:sysClr val="windowText" lastClr="000000"/>
                  </a:solidFill>
                  <a:latin typeface="Meiryo UI"/>
                  <a:ea typeface="Meiryo UI"/>
                  <a:cs typeface="メイリオ" panose="020B0604030504040204" pitchFamily="50" charset="-128"/>
                </a:endParaRPr>
              </a:p>
              <a:p>
                <a:pPr defTabSz="1065174">
                  <a:defRPr/>
                </a:pPr>
                <a:r>
                  <a:rPr kumimoji="0" lang="ja-JP" altLang="en-US" sz="1295" kern="0" dirty="0">
                    <a:solidFill>
                      <a:sysClr val="windowText" lastClr="000000"/>
                    </a:solidFill>
                    <a:latin typeface="Meiryo UI"/>
                    <a:ea typeface="Meiryo UI"/>
                    <a:cs typeface="メイリオ" panose="020B0604030504040204" pitchFamily="50" charset="-128"/>
                  </a:rPr>
                  <a:t>マリーン</a:t>
                </a:r>
                <a:r>
                  <a:rPr kumimoji="0" lang="en-US" altLang="ja-JP" sz="1295" kern="0" dirty="0">
                    <a:solidFill>
                      <a:sysClr val="windowText" lastClr="000000"/>
                    </a:solidFill>
                    <a:latin typeface="Meiryo UI"/>
                    <a:ea typeface="Meiryo UI"/>
                    <a:cs typeface="メイリオ" panose="020B0604030504040204" pitchFamily="50" charset="-128"/>
                  </a:rPr>
                  <a:t>IBA</a:t>
                </a:r>
                <a:r>
                  <a:rPr kumimoji="0" lang="ja-JP" altLang="en-US" sz="1295" kern="0" dirty="0">
                    <a:solidFill>
                      <a:sysClr val="windowText" lastClr="000000"/>
                    </a:solidFill>
                    <a:latin typeface="Meiryo UI"/>
                    <a:ea typeface="Meiryo UI"/>
                    <a:cs typeface="メイリオ" panose="020B0604030504040204" pitchFamily="50" charset="-128"/>
                  </a:rPr>
                  <a:t>はその海域版で、海洋における食物連鎖の上位に位置する海鳥を指標とすることで、生物多様性や環境保全において重要な海域を選定したもの。</a:t>
                </a:r>
                <a:endParaRPr kumimoji="0" lang="en-US" altLang="ja-JP" sz="1295" kern="0" dirty="0">
                  <a:solidFill>
                    <a:sysClr val="windowText" lastClr="000000"/>
                  </a:solidFill>
                  <a:latin typeface="Meiryo UI"/>
                  <a:ea typeface="Meiryo UI"/>
                  <a:cs typeface="メイリオ" panose="020B0604030504040204" pitchFamily="50" charset="-128"/>
                </a:endParaRPr>
              </a:p>
            </p:txBody>
          </p:sp>
          <p:sp>
            <p:nvSpPr>
              <p:cNvPr id="17" name="楕円 16"/>
              <p:cNvSpPr/>
              <p:nvPr/>
            </p:nvSpPr>
            <p:spPr>
              <a:xfrm rot="900000">
                <a:off x="5644280" y="3980894"/>
                <a:ext cx="180000" cy="180000"/>
              </a:xfrm>
              <a:prstGeom prst="ellipse">
                <a:avLst/>
              </a:prstGeom>
              <a:solidFill>
                <a:srgbClr val="292DE3"/>
              </a:solidFill>
              <a:ln w="6350" cap="flat" cmpd="sng" algn="ctr">
                <a:solidFill>
                  <a:sysClr val="windowText" lastClr="000000"/>
                </a:solidFill>
                <a:prstDash val="solid"/>
                <a:miter lim="800000"/>
              </a:ln>
              <a:effectLst/>
            </p:spPr>
            <p:txBody>
              <a:bodyPr rtlCol="0" anchor="ctr"/>
              <a:lstStyle/>
              <a:p>
                <a:pPr algn="ctr" defTabSz="1065174">
                  <a:defRPr/>
                </a:pPr>
                <a:endParaRPr kumimoji="0" lang="ja-JP" altLang="en-US" sz="1943" kern="0" dirty="0">
                  <a:solidFill>
                    <a:sysClr val="windowText" lastClr="000000"/>
                  </a:solidFill>
                  <a:latin typeface="Meiryo UI"/>
                  <a:ea typeface="Meiryo UI"/>
                  <a:cs typeface="メイリオ" panose="020B0604030504040204" pitchFamily="50" charset="-128"/>
                </a:endParaRPr>
              </a:p>
            </p:txBody>
          </p:sp>
        </p:grpSp>
      </p:grpSp>
    </p:spTree>
    <p:extLst>
      <p:ext uri="{BB962C8B-B14F-4D97-AF65-F5344CB8AC3E}">
        <p14:creationId xmlns:p14="http://schemas.microsoft.com/office/powerpoint/2010/main" val="396747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885" dirty="0"/>
              <a:t>整備する環境基礎情報の例　　②藻場分布情報</a:t>
            </a:r>
          </a:p>
        </p:txBody>
      </p:sp>
      <p:pic>
        <p:nvPicPr>
          <p:cNvPr id="19" name="図 18"/>
          <p:cNvPicPr>
            <a:picLocks noChangeAspect="1"/>
          </p:cNvPicPr>
          <p:nvPr/>
        </p:nvPicPr>
        <p:blipFill rotWithShape="1">
          <a:blip r:embed="rId2">
            <a:extLst>
              <a:ext uri="{28A0092B-C50C-407E-A947-70E740481C1C}">
                <a14:useLocalDpi xmlns:a14="http://schemas.microsoft.com/office/drawing/2010/main" val="0"/>
              </a:ext>
            </a:extLst>
          </a:blip>
          <a:srcRect l="14016" t="4914" r="15116" b="20596"/>
          <a:stretch/>
        </p:blipFill>
        <p:spPr>
          <a:xfrm>
            <a:off x="455000" y="1292791"/>
            <a:ext cx="9787277" cy="6038511"/>
          </a:xfrm>
          <a:prstGeom prst="rect">
            <a:avLst/>
          </a:prstGeom>
        </p:spPr>
      </p:pic>
      <p:sp>
        <p:nvSpPr>
          <p:cNvPr id="20" name="テキスト ボックス 19"/>
          <p:cNvSpPr txBox="1"/>
          <p:nvPr/>
        </p:nvSpPr>
        <p:spPr>
          <a:xfrm>
            <a:off x="5638891" y="5638102"/>
            <a:ext cx="2250587" cy="307456"/>
          </a:xfrm>
          <a:prstGeom prst="rect">
            <a:avLst/>
          </a:prstGeom>
          <a:solidFill>
            <a:sysClr val="window" lastClr="FFFFFF"/>
          </a:solidFill>
          <a:ln w="28575">
            <a:solidFill>
              <a:srgbClr val="70AD47"/>
            </a:solidFill>
          </a:ln>
        </p:spPr>
        <p:txBody>
          <a:bodyPr wrap="square" rtlCol="0">
            <a:spAutoFit/>
          </a:bodyPr>
          <a:lstStyle/>
          <a:p>
            <a:pPr defTabSz="1065174">
              <a:defRPr/>
            </a:pPr>
            <a:r>
              <a:rPr kumimoji="0" lang="ja-JP" altLang="en-US" sz="1398"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緑の箇所が藻場が分布域</a:t>
            </a:r>
            <a:endParaRPr kumimoji="0" lang="en-US" altLang="ja-JP" sz="1398"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565813" y="3774361"/>
            <a:ext cx="3925172" cy="1288301"/>
          </a:xfrm>
          <a:prstGeom prst="rect">
            <a:avLst/>
          </a:prstGeom>
          <a:solidFill>
            <a:sysClr val="window" lastClr="FFFFFF"/>
          </a:solidFill>
          <a:ln w="28575">
            <a:solidFill>
              <a:srgbClr val="70AD47"/>
            </a:solidFill>
          </a:ln>
        </p:spPr>
        <p:txBody>
          <a:bodyPr wrap="square" rtlCol="0">
            <a:spAutoFit/>
          </a:bodyPr>
          <a:lstStyle/>
          <a:p>
            <a:pPr defTabSz="1065174">
              <a:defRPr/>
            </a:pPr>
            <a:r>
              <a:rPr kumimoji="0" lang="ja-JP" altLang="en-US" sz="194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現在の全国の藻場分布の情報は、平成</a:t>
            </a:r>
            <a:r>
              <a:rPr kumimoji="0" lang="en-US" altLang="ja-JP" sz="194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0" lang="ja-JP" altLang="en-US" sz="194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94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kumimoji="0" lang="ja-JP" altLang="en-US" sz="194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年度の整備後、全国的な情報の更新が行われておらず、現況の情報を整備することが急務</a:t>
            </a:r>
            <a:endParaRPr kumimoji="0" lang="en-US" altLang="ja-JP" sz="194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562370" y="1389661"/>
            <a:ext cx="3928614" cy="1620508"/>
          </a:xfrm>
          <a:prstGeom prst="rect">
            <a:avLst/>
          </a:prstGeom>
          <a:solidFill>
            <a:srgbClr val="FFFFFF"/>
          </a:solidFill>
          <a:ln w="28575">
            <a:solidFill>
              <a:srgbClr val="70AD47"/>
            </a:solidFill>
            <a:prstDash val="sysDot"/>
          </a:ln>
        </p:spPr>
        <p:txBody>
          <a:bodyPr wrap="square">
            <a:spAutoFit/>
          </a:bodyPr>
          <a:lstStyle/>
          <a:p>
            <a:pPr defTabSz="1065174">
              <a:defRPr/>
            </a:pPr>
            <a:r>
              <a:rPr kumimoji="0" lang="ja-JP" altLang="en-US" sz="194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全国の沿岸浅海域には藻場が分布しており、海洋生物のハビタットや炭素固定等の機能面も注目</a:t>
            </a:r>
            <a:endParaRPr kumimoji="0" lang="en-US" altLang="ja-JP" sz="194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065174">
              <a:defRPr/>
            </a:pPr>
            <a:endParaRPr kumimoji="0" lang="en-US" altLang="ja-JP" sz="216"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065174">
              <a:defRPr/>
            </a:pPr>
            <a:r>
              <a:rPr kumimoji="0" lang="ja-JP" altLang="en-US" sz="1943"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生物多様性・生態系サービス等の観点からの保全・評価が必要</a:t>
            </a:r>
          </a:p>
        </p:txBody>
      </p:sp>
      <p:sp>
        <p:nvSpPr>
          <p:cNvPr id="26" name="下矢印 17"/>
          <p:cNvSpPr/>
          <p:nvPr/>
        </p:nvSpPr>
        <p:spPr>
          <a:xfrm>
            <a:off x="2167946" y="3300676"/>
            <a:ext cx="562022" cy="453625"/>
          </a:xfrm>
          <a:prstGeom prst="downArrow">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algn="ctr" defTabSz="1065174">
              <a:defRPr/>
            </a:pPr>
            <a:endParaRPr kumimoji="0" lang="ja-JP" altLang="en-US" sz="2097"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57" y="5431445"/>
            <a:ext cx="1979011" cy="1484258"/>
          </a:xfrm>
          <a:prstGeom prst="rect">
            <a:avLst/>
          </a:prstGeom>
        </p:spPr>
      </p:pic>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973" y="5774383"/>
            <a:ext cx="1900226" cy="1425172"/>
          </a:xfrm>
          <a:prstGeom prst="rect">
            <a:avLst/>
          </a:prstGeom>
        </p:spPr>
      </p:pic>
      <p:sp>
        <p:nvSpPr>
          <p:cNvPr id="29" name="正方形/長方形 28"/>
          <p:cNvSpPr/>
          <p:nvPr/>
        </p:nvSpPr>
        <p:spPr>
          <a:xfrm>
            <a:off x="270240" y="6949436"/>
            <a:ext cx="2258553" cy="343299"/>
          </a:xfrm>
          <a:prstGeom prst="rect">
            <a:avLst/>
          </a:prstGeom>
          <a:noFill/>
          <a:ln w="28575">
            <a:noFill/>
            <a:prstDash val="sysDot"/>
          </a:ln>
        </p:spPr>
        <p:txBody>
          <a:bodyPr wrap="square">
            <a:spAutoFit/>
          </a:bodyPr>
          <a:lstStyle/>
          <a:p>
            <a:pPr algn="ctr" defTabSz="1065174">
              <a:defRPr/>
            </a:pPr>
            <a:r>
              <a:rPr kumimoji="0" lang="ja-JP" altLang="en-US" sz="163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藻場　海中の状況</a:t>
            </a:r>
          </a:p>
        </p:txBody>
      </p:sp>
      <p:cxnSp>
        <p:nvCxnSpPr>
          <p:cNvPr id="31" name="直線矢印コネクタ 30"/>
          <p:cNvCxnSpPr/>
          <p:nvPr/>
        </p:nvCxnSpPr>
        <p:spPr>
          <a:xfrm flipV="1">
            <a:off x="6902177" y="4621970"/>
            <a:ext cx="754970" cy="89587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2" name="直線矢印コネクタ 31"/>
          <p:cNvCxnSpPr/>
          <p:nvPr/>
        </p:nvCxnSpPr>
        <p:spPr>
          <a:xfrm flipH="1" flipV="1">
            <a:off x="4898864" y="4981866"/>
            <a:ext cx="656634" cy="65623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3" name="直線矢印コネクタ 32"/>
          <p:cNvCxnSpPr/>
          <p:nvPr/>
        </p:nvCxnSpPr>
        <p:spPr>
          <a:xfrm flipV="1">
            <a:off x="6494298" y="1765711"/>
            <a:ext cx="785364" cy="383186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820685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TotalTime>4361</TotalTime>
  <Words>837</Words>
  <Application>Microsoft Office PowerPoint</Application>
  <PresentationFormat>ユーザー設定</PresentationFormat>
  <Paragraphs>97</Paragraphs>
  <Slides>5</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12</vt:i4>
      </vt:variant>
      <vt:variant>
        <vt:lpstr>スライド タイトル</vt:lpstr>
      </vt:variant>
      <vt:variant>
        <vt:i4>5</vt:i4>
      </vt:variant>
    </vt:vector>
  </HeadingPairs>
  <TitlesOfParts>
    <vt:vector size="29" baseType="lpstr">
      <vt:lpstr>HGPｺﾞｼｯｸE</vt:lpstr>
      <vt:lpstr>HGPｺﾞｼｯｸM</vt:lpstr>
      <vt:lpstr>Meiryo UI</vt:lpstr>
      <vt:lpstr>ＭＳ Ｐゴシック</vt:lpstr>
      <vt:lpstr>Meiryo</vt:lpstr>
      <vt:lpstr>Meiryo</vt:lpstr>
      <vt:lpstr>游ゴシック</vt:lpstr>
      <vt:lpstr>Arial</vt:lpstr>
      <vt:lpstr>Calibri</vt:lpstr>
      <vt:lpstr>Cambria</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10_Office ​​テーマ</vt:lpstr>
      <vt:lpstr>PowerPoint プレゼンテーション</vt:lpstr>
      <vt:lpstr>我が国の再エネ導入ポテンシャルの分布図（イメージ）</vt:lpstr>
      <vt:lpstr>洋上風力に関する環境情報整備の必要性</vt:lpstr>
      <vt:lpstr>整備する環境基礎情報の例　　①海鳥の生息分布実態把握</vt:lpstr>
      <vt:lpstr>整備する環境基礎情報の例　　②藻場分布情報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田代俊介</dc:creator>
  <cp:lastModifiedBy>豊島 健太／リサ企／JRI (toyoshima kenta)</cp:lastModifiedBy>
  <cp:revision>558</cp:revision>
  <cp:lastPrinted>2018-12-27T15:53:44Z</cp:lastPrinted>
  <dcterms:created xsi:type="dcterms:W3CDTF">2018-08-15T14:31:38Z</dcterms:created>
  <dcterms:modified xsi:type="dcterms:W3CDTF">2019-01-08T02:35:46Z</dcterms:modified>
</cp:coreProperties>
</file>