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44" r:id="rId11"/>
    <p:sldMasterId id="2147484056" r:id="rId12"/>
  </p:sldMasterIdLst>
  <p:notesMasterIdLst>
    <p:notesMasterId r:id="rId18"/>
  </p:notesMasterIdLst>
  <p:handoutMasterIdLst>
    <p:handoutMasterId r:id="rId19"/>
  </p:handoutMasterIdLst>
  <p:sldIdLst>
    <p:sldId id="641" r:id="rId13"/>
    <p:sldId id="642" r:id="rId14"/>
    <p:sldId id="643" r:id="rId15"/>
    <p:sldId id="644" r:id="rId16"/>
    <p:sldId id="645" r:id="rId17"/>
  </p:sldIdLst>
  <p:sldSz cx="10691813" cy="7559675"/>
  <p:notesSz cx="7104063" cy="10234613"/>
  <p:custDataLst>
    <p:tags r:id="rId20"/>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96366" autoAdjust="0"/>
  </p:normalViewPr>
  <p:slideViewPr>
    <p:cSldViewPr snapToGrid="0" snapToObjects="1">
      <p:cViewPr varScale="1">
        <p:scale>
          <a:sx n="62" d="100"/>
          <a:sy n="62" d="100"/>
        </p:scale>
        <p:origin x="1350" y="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8083BC35-E8EE-451A-AAF3-3A09720019F1}" type="slidenum">
              <a:rPr lang="ja-JP" altLang="en-US" sz="1900" kern="0">
                <a:solidFill>
                  <a:sysClr val="windowText" lastClr="000000"/>
                </a:solidFill>
                <a:latin typeface="Calibri"/>
                <a:ea typeface="Meiryo UI" panose="020B0604030504040204" pitchFamily="50" charset="-128"/>
              </a:rPr>
              <a:pPr defTabSz="946678">
                <a:defRPr/>
              </a:pPr>
              <a:t>0</a:t>
            </a:fld>
            <a:endParaRPr lang="ja-JP" altLang="en-US" sz="1900" kern="0">
              <a:solidFill>
                <a:sysClr val="windowText" lastClr="000000"/>
              </a:solidFill>
              <a:latin typeface="Calibri"/>
              <a:ea typeface="Meiryo UI" panose="020B0604030504040204" pitchFamily="50" charset="-128"/>
            </a:endParaRPr>
          </a:p>
        </p:txBody>
      </p:sp>
    </p:spTree>
    <p:extLst>
      <p:ext uri="{BB962C8B-B14F-4D97-AF65-F5344CB8AC3E}">
        <p14:creationId xmlns:p14="http://schemas.microsoft.com/office/powerpoint/2010/main" val="139065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AFBA6A8-D85B-4ACE-9F49-74563E313C14}" type="slidenum">
              <a:rPr lang="ja-JP" altLang="en-US"/>
              <a:pPr>
                <a:defRPr/>
              </a:pPr>
              <a:t>‹#›</a:t>
            </a:fld>
            <a:endParaRPr lang="ja-JP" altLang="en-US"/>
          </a:p>
        </p:txBody>
      </p:sp>
    </p:spTree>
    <p:extLst>
      <p:ext uri="{BB962C8B-B14F-4D97-AF65-F5344CB8AC3E}">
        <p14:creationId xmlns:p14="http://schemas.microsoft.com/office/powerpoint/2010/main" val="13470318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BE179F9-981D-4190-A05A-98E366823A55}" type="slidenum">
              <a:rPr lang="ja-JP" altLang="en-US"/>
              <a:pPr>
                <a:defRPr/>
              </a:pPr>
              <a:t>‹#›</a:t>
            </a:fld>
            <a:endParaRPr lang="ja-JP" altLang="en-US"/>
          </a:p>
        </p:txBody>
      </p:sp>
    </p:spTree>
    <p:extLst>
      <p:ext uri="{BB962C8B-B14F-4D97-AF65-F5344CB8AC3E}">
        <p14:creationId xmlns:p14="http://schemas.microsoft.com/office/powerpoint/2010/main" val="15905252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3"/>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07AF53B-1C4F-4B2A-ACB3-E03F735A8418}" type="slidenum">
              <a:rPr lang="ja-JP" altLang="en-US"/>
              <a:pPr>
                <a:defRPr/>
              </a:pPr>
              <a:t>‹#›</a:t>
            </a:fld>
            <a:endParaRPr lang="ja-JP" altLang="en-US"/>
          </a:p>
        </p:txBody>
      </p:sp>
    </p:spTree>
    <p:extLst>
      <p:ext uri="{BB962C8B-B14F-4D97-AF65-F5344CB8AC3E}">
        <p14:creationId xmlns:p14="http://schemas.microsoft.com/office/powerpoint/2010/main" val="29396905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220877D-785D-4709-8E3C-FFF6417FE4DE}" type="slidenum">
              <a:rPr lang="ja-JP" altLang="en-US"/>
              <a:pPr>
                <a:defRPr/>
              </a:pPr>
              <a:t>‹#›</a:t>
            </a:fld>
            <a:endParaRPr lang="ja-JP" altLang="en-US"/>
          </a:p>
        </p:txBody>
      </p:sp>
    </p:spTree>
    <p:extLst>
      <p:ext uri="{BB962C8B-B14F-4D97-AF65-F5344CB8AC3E}">
        <p14:creationId xmlns:p14="http://schemas.microsoft.com/office/powerpoint/2010/main" val="27503313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9FA4B6B4-0B43-4B49-ABB0-5BD17183CCA4}" type="slidenum">
              <a:rPr lang="ja-JP" altLang="en-US"/>
              <a:pPr>
                <a:defRPr/>
              </a:pPr>
              <a:t>‹#›</a:t>
            </a:fld>
            <a:endParaRPr lang="ja-JP" altLang="en-US"/>
          </a:p>
        </p:txBody>
      </p:sp>
    </p:spTree>
    <p:extLst>
      <p:ext uri="{BB962C8B-B14F-4D97-AF65-F5344CB8AC3E}">
        <p14:creationId xmlns:p14="http://schemas.microsoft.com/office/powerpoint/2010/main" val="220355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929E1D6D-A7DE-4A1B-8C8A-6A02425FB7AF}" type="slidenum">
              <a:rPr lang="ja-JP" altLang="en-US"/>
              <a:pPr>
                <a:defRPr/>
              </a:pPr>
              <a:t>‹#›</a:t>
            </a:fld>
            <a:endParaRPr lang="ja-JP" altLang="en-US"/>
          </a:p>
        </p:txBody>
      </p:sp>
    </p:spTree>
    <p:extLst>
      <p:ext uri="{BB962C8B-B14F-4D97-AF65-F5344CB8AC3E}">
        <p14:creationId xmlns:p14="http://schemas.microsoft.com/office/powerpoint/2010/main" val="9780551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FA3D8AEE-8DEE-4972-8C71-679F89344EB8}" type="slidenum">
              <a:rPr lang="ja-JP" altLang="en-US"/>
              <a:pPr>
                <a:defRPr/>
              </a:pPr>
              <a:t>‹#›</a:t>
            </a:fld>
            <a:endParaRPr lang="ja-JP" altLang="en-US"/>
          </a:p>
        </p:txBody>
      </p:sp>
    </p:spTree>
    <p:extLst>
      <p:ext uri="{BB962C8B-B14F-4D97-AF65-F5344CB8AC3E}">
        <p14:creationId xmlns:p14="http://schemas.microsoft.com/office/powerpoint/2010/main" val="20756394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72E44A6-6A17-4C05-907F-12289ADC09BF}" type="slidenum">
              <a:rPr lang="ja-JP" altLang="en-US"/>
              <a:pPr>
                <a:defRPr/>
              </a:pPr>
              <a:t>‹#›</a:t>
            </a:fld>
            <a:endParaRPr lang="ja-JP" altLang="en-US"/>
          </a:p>
        </p:txBody>
      </p:sp>
    </p:spTree>
    <p:extLst>
      <p:ext uri="{BB962C8B-B14F-4D97-AF65-F5344CB8AC3E}">
        <p14:creationId xmlns:p14="http://schemas.microsoft.com/office/powerpoint/2010/main" val="35158805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36CE263-0DAB-45BB-88A1-A3566143C012}" type="slidenum">
              <a:rPr lang="ja-JP" altLang="en-US"/>
              <a:pPr>
                <a:defRPr/>
              </a:pPr>
              <a:t>‹#›</a:t>
            </a:fld>
            <a:endParaRPr lang="ja-JP" altLang="en-US"/>
          </a:p>
        </p:txBody>
      </p:sp>
    </p:spTree>
    <p:extLst>
      <p:ext uri="{BB962C8B-B14F-4D97-AF65-F5344CB8AC3E}">
        <p14:creationId xmlns:p14="http://schemas.microsoft.com/office/powerpoint/2010/main" val="32390422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3DA5E6A-D6B7-4324-8501-005993655345}" type="slidenum">
              <a:rPr lang="ja-JP" altLang="en-US"/>
              <a:pPr>
                <a:defRPr/>
              </a:pPr>
              <a:t>‹#›</a:t>
            </a:fld>
            <a:endParaRPr lang="ja-JP" altLang="en-US"/>
          </a:p>
        </p:txBody>
      </p:sp>
    </p:spTree>
    <p:extLst>
      <p:ext uri="{BB962C8B-B14F-4D97-AF65-F5344CB8AC3E}">
        <p14:creationId xmlns:p14="http://schemas.microsoft.com/office/powerpoint/2010/main" val="14216434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AA2CBDA-A4D8-43B1-B098-5B6B77D4E556}" type="slidenum">
              <a:rPr lang="ja-JP" altLang="en-US"/>
              <a:pPr>
                <a:defRPr/>
              </a:pPr>
              <a:t>‹#›</a:t>
            </a:fld>
            <a:endParaRPr lang="ja-JP" altLang="en-US"/>
          </a:p>
        </p:txBody>
      </p:sp>
    </p:spTree>
    <p:extLst>
      <p:ext uri="{BB962C8B-B14F-4D97-AF65-F5344CB8AC3E}">
        <p14:creationId xmlns:p14="http://schemas.microsoft.com/office/powerpoint/2010/main" val="15667078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fontAlgn="auto">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fontAlgn="auto">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lIns="91440" tIns="45720" rIns="91440" bIns="45720" rtlCol="0" anchor="ctr"/>
          <a:lstStyle>
            <a:lvl1pPr algn="r" fontAlgn="auto">
              <a:spcBef>
                <a:spcPts val="0"/>
              </a:spcBef>
              <a:spcAft>
                <a:spcPts val="0"/>
              </a:spcAft>
              <a:defRPr sz="1295">
                <a:solidFill>
                  <a:schemeClr val="tx1">
                    <a:tint val="75000"/>
                  </a:schemeClr>
                </a:solidFill>
                <a:latin typeface="+mn-lt"/>
                <a:ea typeface="+mn-ea"/>
                <a:cs typeface="+mn-cs"/>
              </a:defRPr>
            </a:lvl1pPr>
          </a:lstStyle>
          <a:p>
            <a:pPr>
              <a:defRPr/>
            </a:pPr>
            <a:fld id="{908F8BFF-72E4-4D78-A033-2B7D712880D5}"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5861996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ftr="0" dt="0"/>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下矢印 97"/>
          <p:cNvSpPr/>
          <p:nvPr/>
        </p:nvSpPr>
        <p:spPr>
          <a:xfrm rot="16200000">
            <a:off x="3293617" y="1960708"/>
            <a:ext cx="607171" cy="6450774"/>
          </a:xfrm>
          <a:prstGeom prst="downArrow">
            <a:avLst>
              <a:gd name="adj1" fmla="val 45241"/>
              <a:gd name="adj2" fmla="val 50000"/>
            </a:avLst>
          </a:prstGeom>
          <a:solidFill>
            <a:schemeClr val="accent6">
              <a:lumMod val="40000"/>
              <a:lumOff val="6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943" kern="0">
              <a:solidFill>
                <a:prstClr val="white"/>
              </a:solidFill>
              <a:latin typeface="Cambria"/>
              <a:ea typeface="メイリオ"/>
            </a:endParaRPr>
          </a:p>
        </p:txBody>
      </p:sp>
      <p:sp>
        <p:nvSpPr>
          <p:cNvPr id="89" name="下矢印 88"/>
          <p:cNvSpPr/>
          <p:nvPr/>
        </p:nvSpPr>
        <p:spPr>
          <a:xfrm rot="16200000">
            <a:off x="3468488" y="2833632"/>
            <a:ext cx="607171" cy="6101033"/>
          </a:xfrm>
          <a:prstGeom prst="downArrow">
            <a:avLst>
              <a:gd name="adj1" fmla="val 45241"/>
              <a:gd name="adj2" fmla="val 50000"/>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943" kern="0">
              <a:solidFill>
                <a:prstClr val="white"/>
              </a:solidFill>
              <a:latin typeface="Cambria"/>
              <a:ea typeface="メイリオ"/>
            </a:endParaRPr>
          </a:p>
        </p:txBody>
      </p:sp>
      <p:sp>
        <p:nvSpPr>
          <p:cNvPr id="88" name="正方形/長方形 87"/>
          <p:cNvSpPr/>
          <p:nvPr/>
        </p:nvSpPr>
        <p:spPr>
          <a:xfrm>
            <a:off x="19733" y="4542205"/>
            <a:ext cx="10644666" cy="289048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kumimoji="0" lang="ja-JP" altLang="en-US" sz="1943" kern="0" dirty="0">
              <a:solidFill>
                <a:sysClr val="windowText" lastClr="000000"/>
              </a:solidFill>
              <a:latin typeface="Cambria"/>
              <a:ea typeface="メイリオ"/>
            </a:endParaRPr>
          </a:p>
        </p:txBody>
      </p:sp>
      <p:pic>
        <p:nvPicPr>
          <p:cNvPr id="20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 y="94246"/>
            <a:ext cx="815593" cy="49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3"/>
          <p:cNvSpPr>
            <a:spLocks noChangeArrowheads="1"/>
          </p:cNvSpPr>
          <p:nvPr/>
        </p:nvSpPr>
        <p:spPr bwMode="auto">
          <a:xfrm>
            <a:off x="837868" y="78825"/>
            <a:ext cx="9848804" cy="514029"/>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defTabSz="986912">
              <a:defRPr/>
            </a:pPr>
            <a:r>
              <a:rPr kumimoji="0" lang="ja-JP" altLang="en-US" sz="1943" b="1" kern="0" dirty="0">
                <a:solidFill>
                  <a:prstClr val="white"/>
                </a:solidFill>
                <a:latin typeface="Cambria"/>
                <a:ea typeface="メイリオ"/>
              </a:rPr>
              <a:t>風力発電等に係るゾーニング導入可能性検討モデル事業</a:t>
            </a:r>
          </a:p>
        </p:txBody>
      </p:sp>
      <p:sp>
        <p:nvSpPr>
          <p:cNvPr id="59" name="テキスト ボックス 58"/>
          <p:cNvSpPr txBox="1"/>
          <p:nvPr/>
        </p:nvSpPr>
        <p:spPr>
          <a:xfrm>
            <a:off x="138655" y="682938"/>
            <a:ext cx="1018227" cy="29161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kumimoji="0" lang="ja-JP" altLang="en-US" sz="1295" kern="0" dirty="0">
                <a:solidFill>
                  <a:sysClr val="windowText" lastClr="000000"/>
                </a:solidFill>
                <a:latin typeface="Cambria"/>
                <a:ea typeface="メイリオ"/>
              </a:rPr>
              <a:t>背景・目的</a:t>
            </a:r>
          </a:p>
        </p:txBody>
      </p:sp>
      <p:sp>
        <p:nvSpPr>
          <p:cNvPr id="60" name="テキスト ボックス 59"/>
          <p:cNvSpPr txBox="1"/>
          <p:nvPr/>
        </p:nvSpPr>
        <p:spPr>
          <a:xfrm>
            <a:off x="60934" y="975015"/>
            <a:ext cx="5281132" cy="1736437"/>
          </a:xfrm>
          <a:prstGeom prst="rect">
            <a:avLst/>
          </a:prstGeom>
          <a:noFill/>
        </p:spPr>
        <p:txBody>
          <a:bodyPr wrap="square">
            <a:spAutoFit/>
          </a:bodyPr>
          <a:lstStyle/>
          <a:p>
            <a:pPr marL="99377" indent="-99377" defTabSz="986912">
              <a:buClr>
                <a:srgbClr val="EEECE1">
                  <a:lumMod val="50000"/>
                </a:srgbClr>
              </a:buClr>
              <a:defRPr/>
            </a:pPr>
            <a:r>
              <a:rPr kumimoji="0" lang="ja-JP" altLang="en-US" sz="1187" kern="0" dirty="0">
                <a:solidFill>
                  <a:sysClr val="windowText" lastClr="000000"/>
                </a:solidFill>
                <a:latin typeface="Cambria"/>
                <a:ea typeface="メイリオ"/>
              </a:rPr>
              <a:t>○風力発電については、環境影響評価手続の迅速化が求められるとともに、特定の地域に事業が集中する状況にあり、環境影響への適切な対応が課題となっている。</a:t>
            </a:r>
            <a:endParaRPr kumimoji="0" lang="en-US" altLang="ja-JP" sz="1187" kern="0" dirty="0">
              <a:solidFill>
                <a:sysClr val="windowText" lastClr="000000"/>
              </a:solidFill>
              <a:latin typeface="Cambria"/>
              <a:ea typeface="メイリオ"/>
            </a:endParaRPr>
          </a:p>
          <a:p>
            <a:pPr marL="99377" indent="-99377" defTabSz="986912">
              <a:buClr>
                <a:srgbClr val="EEECE1">
                  <a:lumMod val="50000"/>
                </a:srgbClr>
              </a:buClr>
              <a:defRPr/>
            </a:pPr>
            <a:r>
              <a:rPr kumimoji="0" lang="ja-JP" altLang="en-US" sz="1187" kern="0" dirty="0">
                <a:solidFill>
                  <a:sysClr val="windowText" lastClr="000000"/>
                </a:solidFill>
                <a:latin typeface="Cambria"/>
                <a:ea typeface="メイリオ"/>
              </a:rPr>
              <a:t>○これらの課題に対応し、環境影響に適切に配慮した形での再生可能エネルギーを導入していくためには、地域の自然的条件・社会的条件を評価し、導入促進に向けた促進しうるエリアや環境保全を優先することが考えられるエリア等を設定するゾーニングが有効である。ゾーニングの効果を担保するためには、</a:t>
            </a:r>
            <a:r>
              <a:rPr kumimoji="0" lang="ja-JP" altLang="ja-JP" sz="1187" kern="0" dirty="0">
                <a:solidFill>
                  <a:sysClr val="windowText" lastClr="000000"/>
                </a:solidFill>
                <a:latin typeface="Cambria"/>
                <a:ea typeface="メイリオ"/>
              </a:rPr>
              <a:t>環境影響評価におけるゾーニングの制度化を見据えた検討が必要不可欠である。</a:t>
            </a:r>
            <a:endParaRPr kumimoji="0" lang="en-US" altLang="ja-JP" sz="1187" kern="0" dirty="0">
              <a:solidFill>
                <a:sysClr val="windowText" lastClr="000000"/>
              </a:solidFill>
              <a:latin typeface="Cambria"/>
              <a:ea typeface="メイリオ"/>
            </a:endParaRPr>
          </a:p>
        </p:txBody>
      </p:sp>
      <p:sp>
        <p:nvSpPr>
          <p:cNvPr id="55" name="テキスト ボックス 54"/>
          <p:cNvSpPr txBox="1"/>
          <p:nvPr/>
        </p:nvSpPr>
        <p:spPr>
          <a:xfrm>
            <a:off x="7172524" y="161858"/>
            <a:ext cx="1748510" cy="435492"/>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lIns="38856" tIns="38856" rIns="38856" bIns="38856" anchor="ctr" anchorCtr="0">
            <a:spAutoFit/>
          </a:bodyPr>
          <a:lstStyle/>
          <a:p>
            <a:pPr defTabSz="986912">
              <a:defRPr/>
            </a:pPr>
            <a:r>
              <a:rPr kumimoji="0" lang="ja-JP" altLang="en-US" sz="1187" kern="0" dirty="0">
                <a:solidFill>
                  <a:prstClr val="white"/>
                </a:solidFill>
                <a:latin typeface="Cambria"/>
                <a:ea typeface="メイリオ"/>
              </a:rPr>
              <a:t>　</a:t>
            </a:r>
            <a:r>
              <a:rPr kumimoji="0" lang="en-US" altLang="ja-JP" sz="1133" kern="0" dirty="0">
                <a:solidFill>
                  <a:prstClr val="white"/>
                </a:solidFill>
                <a:latin typeface="Cambria"/>
                <a:ea typeface="メイリオ"/>
              </a:rPr>
              <a:t>2019</a:t>
            </a:r>
            <a:r>
              <a:rPr kumimoji="0" lang="ja-JP" altLang="en-US" sz="1133" kern="0" dirty="0">
                <a:solidFill>
                  <a:prstClr val="white"/>
                </a:solidFill>
                <a:latin typeface="Cambria"/>
                <a:ea typeface="メイリオ"/>
              </a:rPr>
              <a:t>年度予算（案） </a:t>
            </a:r>
            <a:endParaRPr kumimoji="0" lang="en-US" altLang="ja-JP" sz="1133" kern="0" dirty="0">
              <a:solidFill>
                <a:prstClr val="white"/>
              </a:solidFill>
              <a:latin typeface="Cambria"/>
              <a:ea typeface="メイリオ"/>
            </a:endParaRPr>
          </a:p>
          <a:p>
            <a:pPr algn="ctr" defTabSz="986912">
              <a:defRPr/>
            </a:pPr>
            <a:r>
              <a:rPr kumimoji="0" lang="en-US" altLang="ja-JP" sz="1133" kern="0" dirty="0">
                <a:solidFill>
                  <a:prstClr val="white"/>
                </a:solidFill>
                <a:latin typeface="Cambria"/>
                <a:ea typeface="メイリオ"/>
              </a:rPr>
              <a:t>400</a:t>
            </a:r>
            <a:r>
              <a:rPr kumimoji="0" lang="ja-JP" altLang="en-US" sz="1133" kern="0" dirty="0">
                <a:solidFill>
                  <a:prstClr val="white"/>
                </a:solidFill>
                <a:latin typeface="Cambria"/>
                <a:ea typeface="メイリオ"/>
              </a:rPr>
              <a:t>百万円（</a:t>
            </a:r>
            <a:r>
              <a:rPr kumimoji="0" lang="en-US" altLang="ja-JP" sz="1133" kern="0" dirty="0">
                <a:solidFill>
                  <a:prstClr val="white"/>
                </a:solidFill>
                <a:latin typeface="Cambria"/>
                <a:ea typeface="メイリオ"/>
              </a:rPr>
              <a:t>400</a:t>
            </a:r>
            <a:r>
              <a:rPr kumimoji="0" lang="ja-JP" altLang="en-US" sz="1133" kern="0" dirty="0">
                <a:solidFill>
                  <a:prstClr val="white"/>
                </a:solidFill>
                <a:latin typeface="Cambria"/>
                <a:ea typeface="メイリオ"/>
              </a:rPr>
              <a:t>百万円）</a:t>
            </a:r>
          </a:p>
        </p:txBody>
      </p:sp>
      <p:grpSp>
        <p:nvGrpSpPr>
          <p:cNvPr id="56" name="グループ化 55"/>
          <p:cNvGrpSpPr/>
          <p:nvPr/>
        </p:nvGrpSpPr>
        <p:grpSpPr>
          <a:xfrm>
            <a:off x="193621" y="4712480"/>
            <a:ext cx="10359407" cy="168100"/>
            <a:chOff x="179390" y="4100639"/>
            <a:chExt cx="9598025" cy="155745"/>
          </a:xfrm>
        </p:grpSpPr>
        <p:cxnSp>
          <p:nvCxnSpPr>
            <p:cNvPr id="57" name="直線矢印コネクタ 56"/>
            <p:cNvCxnSpPr/>
            <p:nvPr/>
          </p:nvCxnSpPr>
          <p:spPr>
            <a:xfrm flipV="1">
              <a:off x="179390" y="4176837"/>
              <a:ext cx="95980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8" name="直線コネクタ 57"/>
            <p:cNvCxnSpPr/>
            <p:nvPr/>
          </p:nvCxnSpPr>
          <p:spPr>
            <a:xfrm>
              <a:off x="3008784" y="4100639"/>
              <a:ext cx="0" cy="149225"/>
            </a:xfrm>
            <a:prstGeom prst="line">
              <a:avLst/>
            </a:prstGeom>
          </p:spPr>
          <p:style>
            <a:lnRef idx="2">
              <a:schemeClr val="dk1"/>
            </a:lnRef>
            <a:fillRef idx="0">
              <a:schemeClr val="dk1"/>
            </a:fillRef>
            <a:effectRef idx="1">
              <a:schemeClr val="dk1"/>
            </a:effectRef>
            <a:fontRef idx="minor">
              <a:schemeClr val="tx1"/>
            </a:fontRef>
          </p:style>
        </p:cxnSp>
        <p:cxnSp>
          <p:nvCxnSpPr>
            <p:cNvPr id="63" name="直線コネクタ 62"/>
            <p:cNvCxnSpPr/>
            <p:nvPr/>
          </p:nvCxnSpPr>
          <p:spPr>
            <a:xfrm>
              <a:off x="6969224" y="4107159"/>
              <a:ext cx="0" cy="149225"/>
            </a:xfrm>
            <a:prstGeom prst="line">
              <a:avLst/>
            </a:prstGeom>
          </p:spPr>
          <p:style>
            <a:lnRef idx="2">
              <a:schemeClr val="dk1"/>
            </a:lnRef>
            <a:fillRef idx="0">
              <a:schemeClr val="dk1"/>
            </a:fillRef>
            <a:effectRef idx="1">
              <a:schemeClr val="dk1"/>
            </a:effectRef>
            <a:fontRef idx="minor">
              <a:schemeClr val="tx1"/>
            </a:fontRef>
          </p:style>
        </p:cxnSp>
      </p:grpSp>
      <p:sp>
        <p:nvSpPr>
          <p:cNvPr id="65" name="テキスト ボックス 205"/>
          <p:cNvSpPr txBox="1">
            <a:spLocks noChangeArrowheads="1"/>
          </p:cNvSpPr>
          <p:nvPr/>
        </p:nvSpPr>
        <p:spPr bwMode="auto">
          <a:xfrm>
            <a:off x="8376993" y="4647845"/>
            <a:ext cx="670055" cy="265778"/>
          </a:xfrm>
          <a:prstGeom prst="rect">
            <a:avLst/>
          </a:prstGeom>
          <a:solidFill>
            <a:schemeClr val="bg1"/>
          </a:solidFill>
          <a:ln>
            <a:noFill/>
          </a:ln>
          <a:extLst/>
        </p:spPr>
        <p:txBody>
          <a:bodyPr wrap="none" lIns="0" tIns="0" rIns="0" bIns="0" anchor="ctr" anchorCtr="1">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86912" eaLnBrk="1" hangingPunct="1">
              <a:defRPr/>
            </a:pPr>
            <a:r>
              <a:rPr lang="en-US" altLang="ja-JP" sz="1727" kern="0" dirty="0">
                <a:solidFill>
                  <a:prstClr val="black"/>
                </a:solidFill>
              </a:rPr>
              <a:t>2021</a:t>
            </a:r>
            <a:r>
              <a:rPr lang="ja-JP" altLang="en-US" sz="1727" kern="0" dirty="0">
                <a:solidFill>
                  <a:prstClr val="black"/>
                </a:solidFill>
              </a:rPr>
              <a:t>～</a:t>
            </a:r>
            <a:endParaRPr lang="en-US" altLang="ja-JP" sz="1727" kern="0" dirty="0">
              <a:solidFill>
                <a:prstClr val="black"/>
              </a:solidFill>
            </a:endParaRPr>
          </a:p>
        </p:txBody>
      </p:sp>
      <p:sp>
        <p:nvSpPr>
          <p:cNvPr id="68" name="テキスト ボックス 205"/>
          <p:cNvSpPr txBox="1">
            <a:spLocks noChangeArrowheads="1"/>
          </p:cNvSpPr>
          <p:nvPr/>
        </p:nvSpPr>
        <p:spPr bwMode="auto">
          <a:xfrm>
            <a:off x="4879585" y="4647587"/>
            <a:ext cx="784539" cy="265778"/>
          </a:xfrm>
          <a:prstGeom prst="rect">
            <a:avLst/>
          </a:prstGeom>
          <a:solidFill>
            <a:schemeClr val="bg1"/>
          </a:solidFill>
          <a:ln>
            <a:noFill/>
          </a:ln>
          <a:extLst/>
        </p:spPr>
        <p:txBody>
          <a:bodyPr wrap="square" lIns="0" tIns="0" rIns="0" bIns="0" anchor="ctr" anchorCtr="1">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86912" eaLnBrk="1" hangingPunct="1">
              <a:defRPr/>
            </a:pPr>
            <a:r>
              <a:rPr lang="en-US" altLang="ja-JP" sz="1727" kern="0" dirty="0">
                <a:solidFill>
                  <a:prstClr val="black"/>
                </a:solidFill>
              </a:rPr>
              <a:t>2020</a:t>
            </a:r>
            <a:endParaRPr lang="ja-JP" altLang="en-US" sz="1727" kern="0" dirty="0">
              <a:solidFill>
                <a:prstClr val="black"/>
              </a:solidFill>
            </a:endParaRPr>
          </a:p>
        </p:txBody>
      </p:sp>
      <p:sp>
        <p:nvSpPr>
          <p:cNvPr id="75" name="テキスト ボックス 67"/>
          <p:cNvSpPr txBox="1">
            <a:spLocks noChangeArrowheads="1"/>
          </p:cNvSpPr>
          <p:nvPr/>
        </p:nvSpPr>
        <p:spPr bwMode="auto">
          <a:xfrm>
            <a:off x="1615338" y="4634746"/>
            <a:ext cx="448841" cy="265778"/>
          </a:xfrm>
          <a:prstGeom prst="rect">
            <a:avLst/>
          </a:prstGeom>
          <a:solidFill>
            <a:schemeClr val="bg1"/>
          </a:solidFill>
          <a:ln>
            <a:noFill/>
          </a:ln>
          <a:extLst/>
        </p:spPr>
        <p:txBody>
          <a:bodyPr wrap="none" lIns="0" tIns="0" rIns="0" bIns="0" anchor="ctr" anchorCtr="1">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86912" eaLnBrk="1" hangingPunct="1">
              <a:defRPr/>
            </a:pPr>
            <a:r>
              <a:rPr lang="en-US" altLang="ja-JP" sz="1727" kern="0" dirty="0">
                <a:solidFill>
                  <a:prstClr val="black"/>
                </a:solidFill>
              </a:rPr>
              <a:t>2019</a:t>
            </a:r>
            <a:endParaRPr lang="ja-JP" altLang="en-US" sz="1727" kern="0" dirty="0">
              <a:solidFill>
                <a:prstClr val="black"/>
              </a:solidFill>
            </a:endParaRPr>
          </a:p>
        </p:txBody>
      </p:sp>
      <p:sp>
        <p:nvSpPr>
          <p:cNvPr id="76" name="テキスト ボックス 75"/>
          <p:cNvSpPr txBox="1"/>
          <p:nvPr/>
        </p:nvSpPr>
        <p:spPr>
          <a:xfrm>
            <a:off x="158931" y="2685614"/>
            <a:ext cx="1152000" cy="316992"/>
          </a:xfrm>
          <a:prstGeom prst="rect">
            <a:avLst/>
          </a:prstGeom>
        </p:spPr>
        <p:style>
          <a:lnRef idx="2">
            <a:schemeClr val="accent1"/>
          </a:lnRef>
          <a:fillRef idx="1">
            <a:schemeClr val="lt1"/>
          </a:fillRef>
          <a:effectRef idx="0">
            <a:schemeClr val="accent1"/>
          </a:effectRef>
          <a:fontRef idx="minor">
            <a:schemeClr val="dk1"/>
          </a:fontRef>
        </p:style>
        <p:txBody>
          <a:bodyPr wrap="square" lIns="38856" tIns="77712" rIns="38856" bIns="38856">
            <a:spAutoFit/>
          </a:bodyPr>
          <a:lstStyle/>
          <a:p>
            <a:pPr algn="ctr" defTabSz="986912">
              <a:defRPr/>
            </a:pPr>
            <a:r>
              <a:rPr kumimoji="0" lang="ja-JP" altLang="en-US" sz="1295" kern="0" dirty="0">
                <a:solidFill>
                  <a:prstClr val="black"/>
                </a:solidFill>
                <a:latin typeface="Cambria"/>
                <a:ea typeface="メイリオ"/>
              </a:rPr>
              <a:t>事業スキーム</a:t>
            </a:r>
          </a:p>
        </p:txBody>
      </p:sp>
      <p:sp>
        <p:nvSpPr>
          <p:cNvPr id="96" name="正方形/長方形 95"/>
          <p:cNvSpPr/>
          <p:nvPr/>
        </p:nvSpPr>
        <p:spPr>
          <a:xfrm>
            <a:off x="60934" y="4007669"/>
            <a:ext cx="3295303" cy="2841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p>
            <a:pPr defTabSz="986912">
              <a:defRPr/>
            </a:pPr>
            <a:r>
              <a:rPr kumimoji="0" lang="ja-JP" altLang="en-US" sz="1187" kern="0" dirty="0">
                <a:solidFill>
                  <a:prstClr val="black"/>
                </a:solidFill>
                <a:latin typeface="ＭＳ Ｐゴシック"/>
                <a:ea typeface="メイリオ"/>
              </a:rPr>
              <a:t>実施期間　平成</a:t>
            </a:r>
            <a:r>
              <a:rPr kumimoji="0" lang="en-US" altLang="ja-JP" sz="1187" kern="0" dirty="0">
                <a:solidFill>
                  <a:prstClr val="black"/>
                </a:solidFill>
                <a:latin typeface="ＭＳ Ｐゴシック"/>
                <a:ea typeface="メイリオ"/>
              </a:rPr>
              <a:t>28 </a:t>
            </a:r>
            <a:r>
              <a:rPr kumimoji="0" lang="ja-JP" altLang="en-US" sz="1187" kern="0" dirty="0">
                <a:solidFill>
                  <a:prstClr val="black"/>
                </a:solidFill>
                <a:latin typeface="ＭＳ Ｐゴシック"/>
                <a:ea typeface="メイリオ"/>
              </a:rPr>
              <a:t>～ </a:t>
            </a:r>
            <a:r>
              <a:rPr kumimoji="0" lang="en-US" altLang="ja-JP" sz="1187" kern="0" dirty="0">
                <a:solidFill>
                  <a:prstClr val="black"/>
                </a:solidFill>
                <a:latin typeface="ＭＳ Ｐゴシック"/>
                <a:ea typeface="メイリオ"/>
              </a:rPr>
              <a:t>32</a:t>
            </a:r>
            <a:r>
              <a:rPr kumimoji="0" lang="ja-JP" altLang="en-US" sz="1187" kern="0" dirty="0">
                <a:solidFill>
                  <a:prstClr val="black"/>
                </a:solidFill>
                <a:latin typeface="ＭＳ Ｐゴシック"/>
                <a:ea typeface="メイリオ"/>
              </a:rPr>
              <a:t>年度（</a:t>
            </a:r>
            <a:r>
              <a:rPr kumimoji="0" lang="en-US" altLang="ja-JP" sz="1187" kern="0" dirty="0">
                <a:solidFill>
                  <a:prstClr val="black"/>
                </a:solidFill>
                <a:latin typeface="ＭＳ Ｐゴシック"/>
                <a:ea typeface="メイリオ"/>
              </a:rPr>
              <a:t>2020</a:t>
            </a:r>
            <a:r>
              <a:rPr kumimoji="0" lang="ja-JP" altLang="en-US" sz="1187" kern="0" dirty="0">
                <a:solidFill>
                  <a:prstClr val="black"/>
                </a:solidFill>
                <a:latin typeface="ＭＳ Ｐゴシック"/>
                <a:ea typeface="メイリオ"/>
              </a:rPr>
              <a:t>年度）</a:t>
            </a:r>
            <a:endParaRPr kumimoji="0" lang="en-US" altLang="ja-JP" sz="1187" kern="0" dirty="0">
              <a:solidFill>
                <a:prstClr val="black"/>
              </a:solidFill>
              <a:latin typeface="ＭＳ Ｐゴシック"/>
              <a:ea typeface="メイリオ"/>
            </a:endParaRPr>
          </a:p>
        </p:txBody>
      </p:sp>
      <p:grpSp>
        <p:nvGrpSpPr>
          <p:cNvPr id="4" name="グループ化 3"/>
          <p:cNvGrpSpPr/>
          <p:nvPr/>
        </p:nvGrpSpPr>
        <p:grpSpPr>
          <a:xfrm>
            <a:off x="-120140" y="2924942"/>
            <a:ext cx="4766565" cy="1120963"/>
            <a:chOff x="176722" y="2713880"/>
            <a:chExt cx="4416238" cy="1038576"/>
          </a:xfrm>
        </p:grpSpPr>
        <p:sp>
          <p:nvSpPr>
            <p:cNvPr id="77" name="正方形/長方形 76"/>
            <p:cNvSpPr/>
            <p:nvPr/>
          </p:nvSpPr>
          <p:spPr>
            <a:xfrm>
              <a:off x="176722" y="2977973"/>
              <a:ext cx="3220874" cy="6928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p>
              <a:pPr defTabSz="986912">
                <a:defRPr/>
              </a:pPr>
              <a:r>
                <a:rPr kumimoji="0" lang="ja-JP" altLang="en-US" sz="1295" kern="0" dirty="0">
                  <a:solidFill>
                    <a:prstClr val="black"/>
                  </a:solidFill>
                  <a:latin typeface="ＭＳ Ｐゴシック"/>
                  <a:ea typeface="メイリオ"/>
                </a:rPr>
                <a:t>　　　　　　</a:t>
              </a:r>
              <a:endParaRPr kumimoji="0" lang="en-US" altLang="ja-JP" sz="1295" kern="0" dirty="0">
                <a:solidFill>
                  <a:prstClr val="black"/>
                </a:solidFill>
                <a:latin typeface="ＭＳ Ｐゴシック"/>
                <a:ea typeface="メイリオ"/>
              </a:endParaRPr>
            </a:p>
            <a:p>
              <a:pPr marL="185046" indent="-185046" defTabSz="986912">
                <a:buFont typeface="Wingdings" panose="05000000000000000000" pitchFamily="2" charset="2"/>
                <a:buChar char="l"/>
                <a:defRPr/>
              </a:pPr>
              <a:endParaRPr kumimoji="0" lang="en-US" altLang="ja-JP" sz="1295" kern="0" dirty="0">
                <a:solidFill>
                  <a:prstClr val="black"/>
                </a:solidFill>
                <a:latin typeface="ＭＳ Ｐゴシック"/>
                <a:ea typeface="メイリオ"/>
              </a:endParaRPr>
            </a:p>
            <a:p>
              <a:pPr defTabSz="986912">
                <a:defRPr/>
              </a:pPr>
              <a:endParaRPr kumimoji="0" lang="en-US" altLang="ja-JP" sz="1295" kern="0" dirty="0">
                <a:solidFill>
                  <a:prstClr val="black"/>
                </a:solidFill>
                <a:latin typeface="ＭＳ Ｐゴシック"/>
                <a:ea typeface="メイリオ"/>
              </a:endParaRPr>
            </a:p>
          </p:txBody>
        </p:sp>
        <p:sp>
          <p:nvSpPr>
            <p:cNvPr id="79" name="角丸四角形 78"/>
            <p:cNvSpPr/>
            <p:nvPr/>
          </p:nvSpPr>
          <p:spPr>
            <a:xfrm>
              <a:off x="737528" y="2852936"/>
              <a:ext cx="1119128" cy="8189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defRPr/>
              </a:pPr>
              <a:r>
                <a:rPr lang="ja-JP" altLang="en-US" sz="1295" kern="0" dirty="0">
                  <a:solidFill>
                    <a:prstClr val="black"/>
                  </a:solidFill>
                  <a:latin typeface="Cambria"/>
                  <a:ea typeface="メイリオ"/>
                </a:rPr>
                <a:t>国</a:t>
              </a:r>
              <a:endParaRPr lang="en-US" altLang="ja-JP" sz="1295" kern="0" dirty="0">
                <a:solidFill>
                  <a:prstClr val="black"/>
                </a:solidFill>
                <a:latin typeface="Cambria"/>
                <a:ea typeface="メイリオ"/>
              </a:endParaRPr>
            </a:p>
            <a:p>
              <a:pPr defTabSz="986912">
                <a:defRPr/>
              </a:pPr>
              <a:r>
                <a:rPr kumimoji="0" lang="ja-JP" altLang="en-US" sz="971" kern="0" dirty="0">
                  <a:solidFill>
                    <a:prstClr val="black"/>
                  </a:solidFill>
                  <a:latin typeface="Cambria"/>
                  <a:ea typeface="メイリオ"/>
                </a:rPr>
                <a:t>・公募・選定</a:t>
              </a:r>
              <a:endParaRPr kumimoji="0" lang="en-US" altLang="ja-JP" sz="971" kern="0" dirty="0">
                <a:solidFill>
                  <a:prstClr val="black"/>
                </a:solidFill>
                <a:latin typeface="Cambria"/>
                <a:ea typeface="メイリオ"/>
              </a:endParaRPr>
            </a:p>
            <a:p>
              <a:pPr marL="99377" indent="-99377" defTabSz="986912">
                <a:defRPr/>
              </a:pPr>
              <a:r>
                <a:rPr lang="ja-JP" altLang="en-US" sz="971" kern="0" dirty="0">
                  <a:solidFill>
                    <a:prstClr val="black"/>
                  </a:solidFill>
                  <a:latin typeface="Cambria"/>
                  <a:ea typeface="メイリオ"/>
                </a:rPr>
                <a:t>・ゾーニングの制度化を見据えた検討</a:t>
              </a:r>
            </a:p>
          </p:txBody>
        </p:sp>
        <p:cxnSp>
          <p:nvCxnSpPr>
            <p:cNvPr id="86" name="直線矢印コネクタ 85"/>
            <p:cNvCxnSpPr/>
            <p:nvPr/>
          </p:nvCxnSpPr>
          <p:spPr>
            <a:xfrm>
              <a:off x="1861471" y="3199851"/>
              <a:ext cx="122321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87" name="角丸四角形 86"/>
            <p:cNvSpPr/>
            <p:nvPr/>
          </p:nvSpPr>
          <p:spPr>
            <a:xfrm>
              <a:off x="3152800" y="2852935"/>
              <a:ext cx="1440160" cy="8995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defRPr/>
              </a:pPr>
              <a:r>
                <a:rPr lang="ja-JP" altLang="en-US" sz="1295" kern="0" dirty="0">
                  <a:solidFill>
                    <a:prstClr val="black"/>
                  </a:solidFill>
                  <a:latin typeface="Cambria"/>
                  <a:ea typeface="メイリオ"/>
                </a:rPr>
                <a:t>地方公共団体</a:t>
              </a:r>
              <a:endParaRPr kumimoji="0" lang="en-US" altLang="ja-JP" sz="1295" kern="0" dirty="0">
                <a:solidFill>
                  <a:prstClr val="black"/>
                </a:solidFill>
                <a:latin typeface="Cambria"/>
                <a:ea typeface="メイリオ"/>
              </a:endParaRPr>
            </a:p>
            <a:p>
              <a:pPr marL="99377" indent="-99377" defTabSz="986912">
                <a:defRPr/>
              </a:pPr>
              <a:r>
                <a:rPr kumimoji="0" lang="ja-JP" altLang="en-US" sz="1079" kern="0" dirty="0">
                  <a:solidFill>
                    <a:prstClr val="black"/>
                  </a:solidFill>
                  <a:latin typeface="Cambria"/>
                  <a:ea typeface="メイリオ"/>
                </a:rPr>
                <a:t>・制度化を見据えたゾーニングの実施</a:t>
              </a:r>
              <a:endParaRPr kumimoji="0" lang="en-US" altLang="ja-JP" sz="1079" kern="0" dirty="0">
                <a:solidFill>
                  <a:prstClr val="black"/>
                </a:solidFill>
                <a:latin typeface="Cambria"/>
                <a:ea typeface="メイリオ"/>
              </a:endParaRPr>
            </a:p>
            <a:p>
              <a:pPr marL="99377" indent="-99377" defTabSz="986912">
                <a:defRPr/>
              </a:pPr>
              <a:r>
                <a:rPr kumimoji="0" lang="ja-JP" altLang="en-US" sz="1079" kern="0" dirty="0">
                  <a:solidFill>
                    <a:prstClr val="black"/>
                  </a:solidFill>
                  <a:latin typeface="Cambria"/>
                  <a:ea typeface="メイリオ"/>
                </a:rPr>
                <a:t>・関係者等との調整</a:t>
              </a:r>
              <a:endParaRPr kumimoji="0" lang="en-US" altLang="ja-JP" sz="1079" kern="0" dirty="0">
                <a:solidFill>
                  <a:prstClr val="black"/>
                </a:solidFill>
                <a:latin typeface="Cambria"/>
                <a:ea typeface="メイリオ"/>
              </a:endParaRPr>
            </a:p>
            <a:p>
              <a:pPr marL="99377" indent="-99377" defTabSz="986912">
                <a:defRPr/>
              </a:pPr>
              <a:r>
                <a:rPr lang="ja-JP" altLang="en-US" sz="1079" kern="0" dirty="0">
                  <a:solidFill>
                    <a:prstClr val="black"/>
                  </a:solidFill>
                  <a:latin typeface="Cambria"/>
                  <a:ea typeface="メイリオ"/>
                </a:rPr>
                <a:t>・情報の収集等</a:t>
              </a:r>
              <a:endParaRPr lang="en-US" altLang="ja-JP" sz="1079" kern="0" dirty="0">
                <a:solidFill>
                  <a:prstClr val="black"/>
                </a:solidFill>
                <a:latin typeface="Cambria"/>
                <a:ea typeface="メイリオ"/>
              </a:endParaRPr>
            </a:p>
          </p:txBody>
        </p:sp>
        <p:sp>
          <p:nvSpPr>
            <p:cNvPr id="94" name="テキスト ボックス 205"/>
            <p:cNvSpPr txBox="1">
              <a:spLocks noChangeArrowheads="1"/>
            </p:cNvSpPr>
            <p:nvPr/>
          </p:nvSpPr>
          <p:spPr bwMode="auto">
            <a:xfrm>
              <a:off x="1923850" y="2713880"/>
              <a:ext cx="1160832" cy="30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986912" eaLnBrk="1" hangingPunct="1">
                <a:defRPr/>
              </a:pPr>
              <a:r>
                <a:rPr lang="ja-JP" altLang="en-US" sz="1079" kern="0" dirty="0">
                  <a:solidFill>
                    <a:prstClr val="black"/>
                  </a:solidFill>
                </a:rPr>
                <a:t>・制度化を見据えた実証事業を委託</a:t>
              </a:r>
            </a:p>
          </p:txBody>
        </p:sp>
        <p:cxnSp>
          <p:nvCxnSpPr>
            <p:cNvPr id="101" name="直線矢印コネクタ 100"/>
            <p:cNvCxnSpPr/>
            <p:nvPr/>
          </p:nvCxnSpPr>
          <p:spPr>
            <a:xfrm>
              <a:off x="1861471" y="3355667"/>
              <a:ext cx="1223210" cy="0"/>
            </a:xfrm>
            <a:prstGeom prst="straightConnector1">
              <a:avLst/>
            </a:prstGeom>
            <a:ln w="19050">
              <a:headEnd type="arrow"/>
              <a:tailEnd type="none"/>
            </a:ln>
          </p:spPr>
          <p:style>
            <a:lnRef idx="1">
              <a:schemeClr val="dk1"/>
            </a:lnRef>
            <a:fillRef idx="0">
              <a:schemeClr val="dk1"/>
            </a:fillRef>
            <a:effectRef idx="0">
              <a:schemeClr val="dk1"/>
            </a:effectRef>
            <a:fontRef idx="minor">
              <a:schemeClr val="tx1"/>
            </a:fontRef>
          </p:style>
        </p:cxnSp>
        <p:sp>
          <p:nvSpPr>
            <p:cNvPr id="107" name="テキスト ボックス 205"/>
            <p:cNvSpPr txBox="1">
              <a:spLocks noChangeArrowheads="1"/>
            </p:cNvSpPr>
            <p:nvPr/>
          </p:nvSpPr>
          <p:spPr bwMode="auto">
            <a:xfrm>
              <a:off x="1784648" y="3427702"/>
              <a:ext cx="1444975" cy="16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986912" eaLnBrk="1" hangingPunct="1">
                <a:defRPr/>
              </a:pPr>
              <a:r>
                <a:rPr lang="ja-JP" altLang="en-US" sz="1133" kern="0" dirty="0">
                  <a:solidFill>
                    <a:prstClr val="black"/>
                  </a:solidFill>
                </a:rPr>
                <a:t>実施結果の報告</a:t>
              </a:r>
            </a:p>
          </p:txBody>
        </p:sp>
      </p:grpSp>
      <p:sp>
        <p:nvSpPr>
          <p:cNvPr id="109" name="テキスト ボックス 108"/>
          <p:cNvSpPr txBox="1"/>
          <p:nvPr/>
        </p:nvSpPr>
        <p:spPr>
          <a:xfrm>
            <a:off x="5566110" y="671030"/>
            <a:ext cx="851515" cy="29161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kumimoji="0" lang="ja-JP" altLang="en-US" sz="1295" kern="0" dirty="0">
                <a:solidFill>
                  <a:sysClr val="windowText" lastClr="000000"/>
                </a:solidFill>
                <a:latin typeface="Cambria"/>
                <a:ea typeface="メイリオ"/>
              </a:rPr>
              <a:t>事業概要</a:t>
            </a:r>
          </a:p>
        </p:txBody>
      </p:sp>
      <p:sp>
        <p:nvSpPr>
          <p:cNvPr id="110" name="テキスト ボックス 109"/>
          <p:cNvSpPr txBox="1"/>
          <p:nvPr/>
        </p:nvSpPr>
        <p:spPr>
          <a:xfrm>
            <a:off x="5345906" y="1059631"/>
            <a:ext cx="5281132" cy="2101794"/>
          </a:xfrm>
          <a:prstGeom prst="rect">
            <a:avLst/>
          </a:prstGeom>
          <a:noFill/>
        </p:spPr>
        <p:txBody>
          <a:bodyPr wrap="square">
            <a:spAutoFit/>
          </a:bodyPr>
          <a:lstStyle/>
          <a:p>
            <a:pPr marL="197040" indent="-197040" defTabSz="986912">
              <a:defRPr/>
            </a:pPr>
            <a:r>
              <a:rPr kumimoji="0" lang="ja-JP" altLang="en-US" sz="1187" kern="0" dirty="0">
                <a:solidFill>
                  <a:sysClr val="windowText" lastClr="000000"/>
                </a:solidFill>
                <a:latin typeface="Cambria"/>
                <a:ea typeface="メイリオ"/>
              </a:rPr>
              <a:t>○</a:t>
            </a:r>
            <a:r>
              <a:rPr kumimoji="0" lang="ja-JP" altLang="ja-JP" sz="1187" kern="0" dirty="0">
                <a:solidFill>
                  <a:sysClr val="windowText" lastClr="000000"/>
                </a:solidFill>
                <a:latin typeface="Cambria"/>
                <a:ea typeface="メイリオ"/>
              </a:rPr>
              <a:t>実証事業におけるゾーニングの実践</a:t>
            </a:r>
          </a:p>
          <a:p>
            <a:pPr marL="197040" indent="-197040" defTabSz="986912">
              <a:defRPr/>
            </a:pPr>
            <a:r>
              <a:rPr kumimoji="0" lang="ja-JP" altLang="en-US" sz="1187" kern="0" dirty="0">
                <a:solidFill>
                  <a:sysClr val="windowText" lastClr="000000"/>
                </a:solidFill>
                <a:latin typeface="Cambria"/>
                <a:ea typeface="メイリオ"/>
              </a:rPr>
              <a:t>　　</a:t>
            </a:r>
            <a:r>
              <a:rPr kumimoji="0" lang="ja-JP" altLang="ja-JP" sz="1187" kern="0" dirty="0">
                <a:solidFill>
                  <a:sysClr val="windowText" lastClr="000000"/>
                </a:solidFill>
                <a:latin typeface="Cambria"/>
                <a:ea typeface="メイリオ"/>
              </a:rPr>
              <a:t>平成</a:t>
            </a:r>
            <a:r>
              <a:rPr kumimoji="0" lang="en-US" altLang="ja-JP" sz="1187" kern="0" dirty="0">
                <a:solidFill>
                  <a:sysClr val="windowText" lastClr="000000"/>
                </a:solidFill>
                <a:latin typeface="Cambria"/>
                <a:ea typeface="メイリオ"/>
              </a:rPr>
              <a:t>30</a:t>
            </a:r>
            <a:r>
              <a:rPr kumimoji="0" lang="ja-JP" altLang="ja-JP" sz="1187" kern="0" dirty="0">
                <a:solidFill>
                  <a:sysClr val="windowText" lastClr="000000"/>
                </a:solidFill>
                <a:latin typeface="Cambria"/>
                <a:ea typeface="メイリオ"/>
              </a:rPr>
              <a:t>年</a:t>
            </a:r>
            <a:r>
              <a:rPr kumimoji="0" lang="ja-JP" altLang="en-US" sz="1187" kern="0" dirty="0">
                <a:solidFill>
                  <a:sysClr val="windowText" lastClr="000000"/>
                </a:solidFill>
                <a:latin typeface="Cambria"/>
                <a:ea typeface="メイリオ"/>
              </a:rPr>
              <a:t>度</a:t>
            </a:r>
            <a:r>
              <a:rPr kumimoji="0" lang="ja-JP" altLang="ja-JP" sz="1187" kern="0" dirty="0">
                <a:solidFill>
                  <a:sysClr val="windowText" lastClr="000000"/>
                </a:solidFill>
                <a:latin typeface="Cambria"/>
                <a:ea typeface="メイリオ"/>
              </a:rPr>
              <a:t>に採択</a:t>
            </a:r>
            <a:r>
              <a:rPr kumimoji="0" lang="ja-JP" altLang="en-US" sz="1187" kern="0" dirty="0">
                <a:solidFill>
                  <a:sysClr val="windowText" lastClr="000000"/>
                </a:solidFill>
                <a:latin typeface="Cambria"/>
                <a:ea typeface="メイリオ"/>
              </a:rPr>
              <a:t>した４地域程度の</a:t>
            </a:r>
            <a:r>
              <a:rPr kumimoji="0" lang="ja-JP" altLang="ja-JP" sz="1187" kern="0" dirty="0">
                <a:solidFill>
                  <a:sysClr val="windowText" lastClr="000000"/>
                </a:solidFill>
                <a:latin typeface="Cambria"/>
                <a:ea typeface="メイリオ"/>
              </a:rPr>
              <a:t>実証地域において</a:t>
            </a:r>
            <a:r>
              <a:rPr kumimoji="0" lang="ja-JP" altLang="en-US" sz="1187" kern="0" dirty="0">
                <a:solidFill>
                  <a:sysClr val="windowText" lastClr="000000"/>
                </a:solidFill>
                <a:latin typeface="Cambria"/>
                <a:ea typeface="メイリオ"/>
              </a:rPr>
              <a:t>、平成</a:t>
            </a:r>
            <a:r>
              <a:rPr kumimoji="0" lang="en-US" altLang="ja-JP" sz="1187" kern="0" dirty="0">
                <a:solidFill>
                  <a:sysClr val="windowText" lastClr="000000"/>
                </a:solidFill>
                <a:latin typeface="Cambria"/>
                <a:ea typeface="メイリオ"/>
              </a:rPr>
              <a:t>30</a:t>
            </a:r>
            <a:r>
              <a:rPr kumimoji="0" lang="ja-JP" altLang="en-US" sz="1187" kern="0" dirty="0">
                <a:solidFill>
                  <a:sysClr val="windowText" lastClr="000000"/>
                </a:solidFill>
                <a:latin typeface="Cambria"/>
                <a:ea typeface="メイリオ"/>
              </a:rPr>
              <a:t>年度中に更新版を公表予定である「ゾーニングマニュアル」等に基づき、</a:t>
            </a:r>
            <a:r>
              <a:rPr kumimoji="0" lang="ja-JP" altLang="ja-JP" sz="1187" kern="0" dirty="0">
                <a:solidFill>
                  <a:sysClr val="windowText" lastClr="000000"/>
                </a:solidFill>
                <a:latin typeface="Cambria"/>
                <a:ea typeface="メイリオ"/>
              </a:rPr>
              <a:t>制度化を見据えたゾーニング</a:t>
            </a:r>
            <a:r>
              <a:rPr kumimoji="0" lang="ja-JP" altLang="en-US" sz="1187" kern="0" dirty="0">
                <a:solidFill>
                  <a:sysClr val="windowText" lastClr="000000"/>
                </a:solidFill>
                <a:latin typeface="Cambria"/>
                <a:ea typeface="メイリオ"/>
              </a:rPr>
              <a:t>を実施する。必要に応じて、累積的影響の検討等を行う。また、「ゾーニングマニュアル」について、セミナー等による普及促進を図る。</a:t>
            </a:r>
            <a:endParaRPr kumimoji="0" lang="en-US" altLang="ja-JP" sz="1187" kern="0" dirty="0">
              <a:solidFill>
                <a:sysClr val="windowText" lastClr="000000"/>
              </a:solidFill>
              <a:latin typeface="Cambria"/>
              <a:ea typeface="メイリオ"/>
            </a:endParaRPr>
          </a:p>
          <a:p>
            <a:pPr marL="197040" indent="-197040" defTabSz="986912">
              <a:defRPr/>
            </a:pPr>
            <a:r>
              <a:rPr kumimoji="0" lang="ja-JP" altLang="en-US" sz="1187" kern="0" dirty="0">
                <a:solidFill>
                  <a:sysClr val="windowText" lastClr="000000"/>
                </a:solidFill>
                <a:latin typeface="Cambria"/>
                <a:ea typeface="メイリオ"/>
              </a:rPr>
              <a:t>○</a:t>
            </a:r>
            <a:r>
              <a:rPr kumimoji="0" lang="ja-JP" altLang="ja-JP" sz="1187" kern="0" dirty="0">
                <a:solidFill>
                  <a:sysClr val="windowText" lastClr="000000"/>
                </a:solidFill>
                <a:latin typeface="Cambria"/>
                <a:ea typeface="メイリオ"/>
              </a:rPr>
              <a:t>ゾーニングの制度化を見据えた検討</a:t>
            </a:r>
          </a:p>
          <a:p>
            <a:pPr marL="197040" indent="-197040" defTabSz="986912">
              <a:defRPr/>
            </a:pPr>
            <a:r>
              <a:rPr kumimoji="0" lang="ja-JP" altLang="en-US" sz="1187" kern="0" dirty="0">
                <a:solidFill>
                  <a:sysClr val="windowText" lastClr="000000"/>
                </a:solidFill>
                <a:latin typeface="Cambria"/>
                <a:ea typeface="メイリオ"/>
              </a:rPr>
              <a:t>　</a:t>
            </a:r>
            <a:r>
              <a:rPr kumimoji="0" lang="ja-JP" altLang="ja-JP" sz="1187" kern="0" dirty="0">
                <a:solidFill>
                  <a:sysClr val="windowText" lastClr="000000"/>
                </a:solidFill>
                <a:latin typeface="Cambria"/>
                <a:ea typeface="メイリオ"/>
              </a:rPr>
              <a:t>　</a:t>
            </a:r>
            <a:r>
              <a:rPr kumimoji="0" lang="ja-JP" altLang="en-US" sz="1187" kern="0" dirty="0">
                <a:solidFill>
                  <a:sysClr val="windowText" lastClr="000000"/>
                </a:solidFill>
                <a:latin typeface="Cambria"/>
                <a:ea typeface="メイリオ"/>
              </a:rPr>
              <a:t>平成</a:t>
            </a:r>
            <a:r>
              <a:rPr kumimoji="0" lang="en-US" altLang="ja-JP" sz="1187" kern="0" dirty="0">
                <a:solidFill>
                  <a:sysClr val="windowText" lastClr="000000"/>
                </a:solidFill>
                <a:latin typeface="Cambria"/>
                <a:ea typeface="メイリオ"/>
              </a:rPr>
              <a:t>30</a:t>
            </a:r>
            <a:r>
              <a:rPr kumimoji="0" lang="ja-JP" altLang="en-US" sz="1187" kern="0" dirty="0">
                <a:solidFill>
                  <a:sysClr val="windowText" lastClr="000000"/>
                </a:solidFill>
                <a:latin typeface="Cambria"/>
                <a:ea typeface="メイリオ"/>
              </a:rPr>
              <a:t>年度まで実施した</a:t>
            </a:r>
            <a:r>
              <a:rPr kumimoji="0" lang="ja-JP" altLang="ja-JP" sz="1187" kern="0" dirty="0">
                <a:solidFill>
                  <a:sysClr val="windowText" lastClr="000000"/>
                </a:solidFill>
                <a:latin typeface="Cambria"/>
                <a:ea typeface="メイリオ"/>
              </a:rPr>
              <a:t>モデル事業の成果及び</a:t>
            </a:r>
            <a:r>
              <a:rPr kumimoji="0" lang="ja-JP" altLang="en-US" sz="1187" kern="0" dirty="0">
                <a:solidFill>
                  <a:sysClr val="windowText" lastClr="000000"/>
                </a:solidFill>
                <a:latin typeface="Cambria"/>
                <a:ea typeface="メイリオ"/>
              </a:rPr>
              <a:t>上記</a:t>
            </a:r>
            <a:r>
              <a:rPr kumimoji="0" lang="ja-JP" altLang="ja-JP" sz="1187" kern="0" dirty="0">
                <a:solidFill>
                  <a:sysClr val="windowText" lastClr="000000"/>
                </a:solidFill>
                <a:latin typeface="Cambria"/>
                <a:ea typeface="メイリオ"/>
              </a:rPr>
              <a:t>実証事業の状況</a:t>
            </a:r>
            <a:r>
              <a:rPr kumimoji="0" lang="ja-JP" altLang="en-US" sz="1187" kern="0" dirty="0">
                <a:solidFill>
                  <a:sysClr val="windowText" lastClr="000000"/>
                </a:solidFill>
                <a:latin typeface="Cambria"/>
                <a:ea typeface="メイリオ"/>
              </a:rPr>
              <a:t>等</a:t>
            </a:r>
            <a:r>
              <a:rPr kumimoji="0" lang="ja-JP" altLang="ja-JP" sz="1187" kern="0" dirty="0">
                <a:solidFill>
                  <a:sysClr val="windowText" lastClr="000000"/>
                </a:solidFill>
                <a:latin typeface="Cambria"/>
                <a:ea typeface="メイリオ"/>
              </a:rPr>
              <a:t>を踏まえ、環境影響評価制度におけるゾーニングの位置づけを含めた効果的な制度化の在り方に関する検討を行う</a:t>
            </a:r>
            <a:r>
              <a:rPr kumimoji="0" lang="ja-JP" altLang="en-US" sz="1187" kern="0" dirty="0">
                <a:solidFill>
                  <a:sysClr val="windowText" lastClr="000000"/>
                </a:solidFill>
                <a:latin typeface="Cambria"/>
                <a:ea typeface="メイリオ"/>
              </a:rPr>
              <a:t>とともに、必要に応じて累積的影響等技術的事項についても検討する</a:t>
            </a:r>
            <a:r>
              <a:rPr kumimoji="0" lang="ja-JP" altLang="ja-JP" sz="1187" kern="0" dirty="0">
                <a:solidFill>
                  <a:sysClr val="windowText" lastClr="000000"/>
                </a:solidFill>
                <a:latin typeface="Cambria"/>
                <a:ea typeface="メイリオ"/>
              </a:rPr>
              <a:t>。</a:t>
            </a:r>
            <a:endParaRPr kumimoji="0" lang="en-US" altLang="ja-JP" sz="1187" kern="0" dirty="0">
              <a:solidFill>
                <a:sysClr val="windowText" lastClr="000000"/>
              </a:solidFill>
              <a:latin typeface="Cambria"/>
              <a:ea typeface="メイリオ"/>
            </a:endParaRPr>
          </a:p>
        </p:txBody>
      </p:sp>
      <p:sp>
        <p:nvSpPr>
          <p:cNvPr id="111" name="テキスト ボックス 110"/>
          <p:cNvSpPr txBox="1"/>
          <p:nvPr/>
        </p:nvSpPr>
        <p:spPr>
          <a:xfrm>
            <a:off x="5423626" y="3169984"/>
            <a:ext cx="1351652" cy="29161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kumimoji="0" lang="ja-JP" altLang="en-US" sz="1295" kern="0" dirty="0">
                <a:solidFill>
                  <a:sysClr val="windowText" lastClr="000000"/>
                </a:solidFill>
                <a:latin typeface="Cambria"/>
                <a:ea typeface="メイリオ"/>
              </a:rPr>
              <a:t>期待される効果</a:t>
            </a:r>
          </a:p>
        </p:txBody>
      </p:sp>
      <p:sp>
        <p:nvSpPr>
          <p:cNvPr id="112" name="テキスト ボックス 111"/>
          <p:cNvSpPr txBox="1"/>
          <p:nvPr/>
        </p:nvSpPr>
        <p:spPr>
          <a:xfrm>
            <a:off x="5349746" y="3546677"/>
            <a:ext cx="5281132" cy="640368"/>
          </a:xfrm>
          <a:prstGeom prst="rect">
            <a:avLst/>
          </a:prstGeom>
          <a:noFill/>
        </p:spPr>
        <p:txBody>
          <a:bodyPr wrap="square">
            <a:spAutoFit/>
          </a:bodyPr>
          <a:lstStyle/>
          <a:p>
            <a:pPr marL="197040" indent="-197040" defTabSz="986912">
              <a:buClr>
                <a:srgbClr val="EEECE1">
                  <a:lumMod val="50000"/>
                </a:srgbClr>
              </a:buClr>
              <a:defRPr/>
            </a:pPr>
            <a:r>
              <a:rPr kumimoji="0" lang="ja-JP" altLang="en-US" sz="1187" kern="0" dirty="0">
                <a:solidFill>
                  <a:sysClr val="windowText" lastClr="000000"/>
                </a:solidFill>
                <a:latin typeface="Cambria"/>
                <a:ea typeface="メイリオ"/>
              </a:rPr>
              <a:t>○効果的なゾーニング手法に関するマニュアルの普及促進を図るとともに、制度化を見据えた検討を進めることにより、環境影響に適切に配慮した形での風力発電の大量導入を促進する。</a:t>
            </a:r>
            <a:endParaRPr kumimoji="0" lang="en-US" altLang="ja-JP" sz="1187" kern="0" dirty="0">
              <a:solidFill>
                <a:sysClr val="windowText" lastClr="000000"/>
              </a:solidFill>
              <a:latin typeface="Cambria"/>
              <a:ea typeface="メイリオ"/>
            </a:endParaRPr>
          </a:p>
        </p:txBody>
      </p:sp>
      <p:sp>
        <p:nvSpPr>
          <p:cNvPr id="126" name="テキスト ボックス 125"/>
          <p:cNvSpPr txBox="1"/>
          <p:nvPr/>
        </p:nvSpPr>
        <p:spPr>
          <a:xfrm>
            <a:off x="2237099" y="5027883"/>
            <a:ext cx="2720206" cy="291618"/>
          </a:xfrm>
          <a:prstGeom prst="rect">
            <a:avLst/>
          </a:prstGeom>
          <a:solidFill>
            <a:schemeClr val="bg1"/>
          </a:solidFill>
          <a:ln>
            <a:solidFill>
              <a:schemeClr val="tx1"/>
            </a:solidFill>
          </a:ln>
        </p:spPr>
        <p:txBody>
          <a:bodyPr vert="horz" wrap="square" rtlCol="0">
            <a:spAutoFit/>
          </a:bodyPr>
          <a:lstStyle/>
          <a:p>
            <a:pPr algn="ctr" defTabSz="986912">
              <a:defRPr/>
            </a:pPr>
            <a:r>
              <a:rPr lang="ja-JP" altLang="en-US" sz="1295" kern="0" dirty="0">
                <a:solidFill>
                  <a:sysClr val="windowText" lastClr="000000"/>
                </a:solidFill>
                <a:latin typeface="Cambria"/>
                <a:ea typeface="メイリオ"/>
              </a:rPr>
              <a:t>ゾーニングマニュアルの普及</a:t>
            </a:r>
          </a:p>
        </p:txBody>
      </p:sp>
      <p:sp>
        <p:nvSpPr>
          <p:cNvPr id="67" name="下矢印 66"/>
          <p:cNvSpPr/>
          <p:nvPr/>
        </p:nvSpPr>
        <p:spPr>
          <a:xfrm rot="16200000">
            <a:off x="3847121" y="4287127"/>
            <a:ext cx="611695" cy="5339244"/>
          </a:xfrm>
          <a:prstGeom prst="downArrow">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943" kern="0">
              <a:solidFill>
                <a:prstClr val="white"/>
              </a:solidFill>
              <a:latin typeface="Cambria"/>
              <a:ea typeface="メイリオ"/>
            </a:endParaRPr>
          </a:p>
        </p:txBody>
      </p:sp>
      <p:sp>
        <p:nvSpPr>
          <p:cNvPr id="73" name="下矢印 72"/>
          <p:cNvSpPr/>
          <p:nvPr/>
        </p:nvSpPr>
        <p:spPr>
          <a:xfrm>
            <a:off x="1382177" y="6331442"/>
            <a:ext cx="466053" cy="233598"/>
          </a:xfrm>
          <a:prstGeom prst="down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defTabSz="986912">
              <a:defRPr/>
            </a:pPr>
            <a:endParaRPr kumimoji="0" lang="ja-JP" altLang="en-US" sz="1943" kern="0">
              <a:solidFill>
                <a:prstClr val="black"/>
              </a:solidFill>
              <a:latin typeface="Cambria"/>
              <a:ea typeface="メイリオ"/>
            </a:endParaRPr>
          </a:p>
        </p:txBody>
      </p:sp>
      <p:sp>
        <p:nvSpPr>
          <p:cNvPr id="74" name="テキスト ボックス 73"/>
          <p:cNvSpPr txBox="1"/>
          <p:nvPr/>
        </p:nvSpPr>
        <p:spPr>
          <a:xfrm>
            <a:off x="133996" y="5626316"/>
            <a:ext cx="1081119" cy="490904"/>
          </a:xfrm>
          <a:prstGeom prst="rect">
            <a:avLst/>
          </a:prstGeom>
          <a:solidFill>
            <a:schemeClr val="accent5">
              <a:lumMod val="20000"/>
              <a:lumOff val="80000"/>
            </a:schemeClr>
          </a:solidFill>
          <a:ln w="12700">
            <a:solidFill>
              <a:srgbClr val="002060"/>
            </a:solidFill>
          </a:ln>
        </p:spPr>
        <p:txBody>
          <a:bodyPr wrap="square">
            <a:spAutoFit/>
          </a:bodyPr>
          <a:lstStyle/>
          <a:p>
            <a:pPr algn="ctr" defTabSz="986912">
              <a:defRPr/>
            </a:pPr>
            <a:r>
              <a:rPr kumimoji="0" lang="ja-JP" altLang="en-US" sz="1295" kern="0" dirty="0">
                <a:solidFill>
                  <a:prstClr val="black"/>
                </a:solidFill>
                <a:latin typeface="Cambria" pitchFamily="18" charset="0"/>
                <a:ea typeface="メイリオ" pitchFamily="50" charset="-128"/>
                <a:cs typeface="メイリオ" pitchFamily="50" charset="-128"/>
              </a:rPr>
              <a:t>国（検討・公募主体）</a:t>
            </a:r>
          </a:p>
        </p:txBody>
      </p:sp>
      <p:sp>
        <p:nvSpPr>
          <p:cNvPr id="80" name="テキスト ボックス 118"/>
          <p:cNvSpPr txBox="1">
            <a:spLocks noChangeArrowheads="1"/>
          </p:cNvSpPr>
          <p:nvPr/>
        </p:nvSpPr>
        <p:spPr bwMode="auto">
          <a:xfrm>
            <a:off x="1273403" y="5502843"/>
            <a:ext cx="1663178" cy="756617"/>
          </a:xfrm>
          <a:prstGeom prst="rect">
            <a:avLst/>
          </a:prstGeom>
          <a:solidFill>
            <a:schemeClr val="bg1"/>
          </a:solidFill>
          <a:ln w="9525">
            <a:solidFill>
              <a:srgbClr val="002060"/>
            </a:solidFill>
            <a:miter lim="800000"/>
            <a:headEnd/>
            <a:tailEnd/>
          </a:ln>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86912" eaLnBrk="1" hangingPunct="1">
              <a:spcBef>
                <a:spcPct val="0"/>
              </a:spcBef>
              <a:buNone/>
              <a:defRPr/>
            </a:pPr>
            <a:r>
              <a:rPr lang="ja-JP" altLang="en-US" sz="1079" kern="0" dirty="0">
                <a:solidFill>
                  <a:srgbClr val="000000"/>
                </a:solidFill>
                <a:latin typeface="Cambria" panose="02040503050406030204" pitchFamily="18" charset="0"/>
                <a:ea typeface="メイリオ" panose="020B0604030504040204" pitchFamily="50" charset="-128"/>
              </a:rPr>
              <a:t>・ゾーニングの制度化を見据えた検討</a:t>
            </a:r>
            <a:endParaRPr lang="en-US" altLang="ja-JP" sz="1079" kern="0" dirty="0">
              <a:solidFill>
                <a:srgbClr val="000000"/>
              </a:solidFill>
              <a:latin typeface="Cambria" panose="02040503050406030204" pitchFamily="18" charset="0"/>
              <a:ea typeface="メイリオ" panose="020B0604030504040204" pitchFamily="50" charset="-128"/>
            </a:endParaRPr>
          </a:p>
          <a:p>
            <a:pPr algn="ctr" defTabSz="986912" eaLnBrk="1" hangingPunct="1">
              <a:spcBef>
                <a:spcPct val="0"/>
              </a:spcBef>
              <a:buNone/>
              <a:defRPr/>
            </a:pPr>
            <a:r>
              <a:rPr lang="ja-JP" altLang="en-US" sz="1079" kern="0" dirty="0">
                <a:solidFill>
                  <a:srgbClr val="000000"/>
                </a:solidFill>
                <a:latin typeface="Cambria" panose="02040503050406030204" pitchFamily="18" charset="0"/>
                <a:ea typeface="メイリオ" panose="020B0604030504040204" pitchFamily="50" charset="-128"/>
              </a:rPr>
              <a:t>・累積的影響等必要な技術手法の検討</a:t>
            </a:r>
          </a:p>
        </p:txBody>
      </p:sp>
      <p:sp>
        <p:nvSpPr>
          <p:cNvPr id="81" name="テキスト ボックス 80"/>
          <p:cNvSpPr txBox="1"/>
          <p:nvPr/>
        </p:nvSpPr>
        <p:spPr>
          <a:xfrm>
            <a:off x="3791502" y="5736003"/>
            <a:ext cx="2487046" cy="490904"/>
          </a:xfrm>
          <a:prstGeom prst="rect">
            <a:avLst/>
          </a:prstGeom>
          <a:ln w="12700"/>
        </p:spPr>
        <p:style>
          <a:lnRef idx="2">
            <a:schemeClr val="dk1"/>
          </a:lnRef>
          <a:fillRef idx="1">
            <a:schemeClr val="lt1"/>
          </a:fillRef>
          <a:effectRef idx="0">
            <a:schemeClr val="dk1"/>
          </a:effectRef>
          <a:fontRef idx="minor">
            <a:schemeClr val="dk1"/>
          </a:fontRef>
        </p:style>
        <p:txBody>
          <a:bodyPr wrap="square">
            <a:spAutoFit/>
          </a:bodyPr>
          <a:lstStyle/>
          <a:p>
            <a:pPr algn="ctr" defTabSz="986912">
              <a:defRPr/>
            </a:pPr>
            <a:r>
              <a:rPr kumimoji="0" lang="ja-JP" altLang="en-US" sz="1295" kern="0" dirty="0">
                <a:solidFill>
                  <a:prstClr val="black"/>
                </a:solidFill>
                <a:latin typeface="Cambria"/>
                <a:ea typeface="メイリオ"/>
              </a:rPr>
              <a:t>ゾーニング実証事業における課題等も踏まえた制度化検討</a:t>
            </a:r>
          </a:p>
        </p:txBody>
      </p:sp>
      <p:sp>
        <p:nvSpPr>
          <p:cNvPr id="82" name="テキスト ボックス 81"/>
          <p:cNvSpPr txBox="1"/>
          <p:nvPr/>
        </p:nvSpPr>
        <p:spPr>
          <a:xfrm>
            <a:off x="371815" y="6579642"/>
            <a:ext cx="1896339" cy="690189"/>
          </a:xfrm>
          <a:prstGeom prst="rect">
            <a:avLst/>
          </a:prstGeom>
          <a:solidFill>
            <a:schemeClr val="accent6">
              <a:lumMod val="20000"/>
              <a:lumOff val="80000"/>
            </a:schemeClr>
          </a:solidFill>
          <a:ln w="12700">
            <a:solidFill>
              <a:srgbClr val="002060"/>
            </a:solidFill>
          </a:ln>
        </p:spPr>
        <p:txBody>
          <a:bodyPr wrap="square">
            <a:spAutoFit/>
          </a:bodyPr>
          <a:lstStyle/>
          <a:p>
            <a:pPr defTabSz="986912">
              <a:defRPr/>
            </a:pPr>
            <a:r>
              <a:rPr kumimoji="0" lang="ja-JP" altLang="en-US" sz="1295" kern="0" dirty="0">
                <a:solidFill>
                  <a:prstClr val="black"/>
                </a:solidFill>
                <a:latin typeface="Cambria" pitchFamily="18" charset="0"/>
                <a:ea typeface="メイリオ" pitchFamily="50" charset="-128"/>
                <a:cs typeface="メイリオ" pitchFamily="50" charset="-128"/>
              </a:rPr>
              <a:t>地方公共団体　</a:t>
            </a:r>
            <a:endParaRPr kumimoji="0" lang="en-US" altLang="ja-JP" sz="1295" kern="0" dirty="0">
              <a:solidFill>
                <a:prstClr val="black"/>
              </a:solidFill>
              <a:latin typeface="Cambria" pitchFamily="18" charset="0"/>
              <a:ea typeface="メイリオ" pitchFamily="50" charset="-128"/>
              <a:cs typeface="メイリオ" pitchFamily="50" charset="-128"/>
            </a:endParaRPr>
          </a:p>
          <a:p>
            <a:pPr defTabSz="986912">
              <a:defRPr/>
            </a:pPr>
            <a:r>
              <a:rPr kumimoji="0" lang="ja-JP" altLang="en-US" sz="1295" kern="0" dirty="0">
                <a:solidFill>
                  <a:prstClr val="black"/>
                </a:solidFill>
                <a:latin typeface="Cambria" pitchFamily="18" charset="0"/>
                <a:ea typeface="メイリオ" pitchFamily="50" charset="-128"/>
                <a:cs typeface="メイリオ" pitchFamily="50" charset="-128"/>
              </a:rPr>
              <a:t>・実証事業の実施</a:t>
            </a:r>
            <a:endParaRPr kumimoji="0" lang="en-US" altLang="ja-JP" sz="1295" kern="0" dirty="0">
              <a:solidFill>
                <a:prstClr val="black"/>
              </a:solidFill>
              <a:latin typeface="Cambria" pitchFamily="18" charset="0"/>
              <a:ea typeface="メイリオ" pitchFamily="50" charset="-128"/>
              <a:cs typeface="メイリオ" pitchFamily="50" charset="-128"/>
            </a:endParaRPr>
          </a:p>
          <a:p>
            <a:pPr defTabSz="986912">
              <a:defRPr/>
            </a:pPr>
            <a:r>
              <a:rPr kumimoji="0" lang="ja-JP" altLang="en-US" sz="1295" kern="0" dirty="0">
                <a:solidFill>
                  <a:prstClr val="black"/>
                </a:solidFill>
                <a:latin typeface="Cambria" pitchFamily="18" charset="0"/>
                <a:ea typeface="メイリオ" pitchFamily="50" charset="-128"/>
                <a:cs typeface="メイリオ" pitchFamily="50" charset="-128"/>
              </a:rPr>
              <a:t>・関係者との調整　等</a:t>
            </a:r>
          </a:p>
        </p:txBody>
      </p:sp>
      <p:sp>
        <p:nvSpPr>
          <p:cNvPr id="84" name="下矢印 83"/>
          <p:cNvSpPr/>
          <p:nvPr/>
        </p:nvSpPr>
        <p:spPr>
          <a:xfrm rot="10800000">
            <a:off x="4800416" y="6331441"/>
            <a:ext cx="467766" cy="286867"/>
          </a:xfrm>
          <a:prstGeom prst="down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defTabSz="986912">
              <a:defRPr/>
            </a:pPr>
            <a:endParaRPr kumimoji="0" lang="ja-JP" altLang="en-US" sz="1943" kern="0">
              <a:solidFill>
                <a:prstClr val="black"/>
              </a:solidFill>
              <a:latin typeface="Cambria"/>
              <a:ea typeface="メイリオ"/>
            </a:endParaRPr>
          </a:p>
        </p:txBody>
      </p:sp>
      <p:sp>
        <p:nvSpPr>
          <p:cNvPr id="85" name="テキスト ボックス 84"/>
          <p:cNvSpPr txBox="1"/>
          <p:nvPr/>
        </p:nvSpPr>
        <p:spPr>
          <a:xfrm>
            <a:off x="4180102" y="6700917"/>
            <a:ext cx="1764117" cy="490904"/>
          </a:xfrm>
          <a:prstGeom prst="rect">
            <a:avLst/>
          </a:prstGeom>
          <a:ln w="12700"/>
        </p:spPr>
        <p:style>
          <a:lnRef idx="2">
            <a:schemeClr val="dk1"/>
          </a:lnRef>
          <a:fillRef idx="1">
            <a:schemeClr val="lt1"/>
          </a:fillRef>
          <a:effectRef idx="0">
            <a:schemeClr val="dk1"/>
          </a:effectRef>
          <a:fontRef idx="minor">
            <a:schemeClr val="dk1"/>
          </a:fontRef>
        </p:style>
        <p:txBody>
          <a:bodyPr wrap="square">
            <a:spAutoFit/>
          </a:bodyPr>
          <a:lstStyle/>
          <a:p>
            <a:pPr defTabSz="986912">
              <a:defRPr/>
            </a:pPr>
            <a:r>
              <a:rPr kumimoji="0" lang="ja-JP" altLang="en-US" sz="1295" kern="0" dirty="0">
                <a:solidFill>
                  <a:prstClr val="black"/>
                </a:solidFill>
                <a:latin typeface="Cambria"/>
                <a:ea typeface="メイリオ"/>
              </a:rPr>
              <a:t>　・知見の集約　　</a:t>
            </a:r>
            <a:endParaRPr kumimoji="0" lang="en-US" altLang="ja-JP" sz="1295" kern="0" dirty="0">
              <a:solidFill>
                <a:prstClr val="black"/>
              </a:solidFill>
              <a:latin typeface="Cambria"/>
              <a:ea typeface="メイリオ"/>
            </a:endParaRPr>
          </a:p>
          <a:p>
            <a:pPr defTabSz="986912">
              <a:defRPr/>
            </a:pPr>
            <a:r>
              <a:rPr kumimoji="0" lang="ja-JP" altLang="en-US" sz="1295" kern="0" dirty="0">
                <a:solidFill>
                  <a:prstClr val="black"/>
                </a:solidFill>
                <a:latin typeface="Cambria"/>
                <a:ea typeface="メイリオ"/>
              </a:rPr>
              <a:t>　・課題の抽出　等</a:t>
            </a:r>
          </a:p>
        </p:txBody>
      </p:sp>
      <p:sp>
        <p:nvSpPr>
          <p:cNvPr id="50" name="正方形/長方形 49"/>
          <p:cNvSpPr/>
          <p:nvPr/>
        </p:nvSpPr>
        <p:spPr>
          <a:xfrm>
            <a:off x="19733" y="628014"/>
            <a:ext cx="10644666" cy="3644467"/>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kumimoji="0" lang="ja-JP" altLang="en-US" sz="1943" kern="0" dirty="0">
              <a:solidFill>
                <a:sysClr val="windowText" lastClr="000000"/>
              </a:solidFill>
              <a:latin typeface="Cambria"/>
              <a:ea typeface="メイリオ"/>
            </a:endParaRPr>
          </a:p>
        </p:txBody>
      </p:sp>
      <p:sp>
        <p:nvSpPr>
          <p:cNvPr id="97" name="テキスト ボックス 125"/>
          <p:cNvSpPr txBox="1">
            <a:spLocks noChangeArrowheads="1"/>
          </p:cNvSpPr>
          <p:nvPr/>
        </p:nvSpPr>
        <p:spPr bwMode="auto">
          <a:xfrm>
            <a:off x="6861114" y="4712480"/>
            <a:ext cx="583237" cy="2684067"/>
          </a:xfrm>
          <a:prstGeom prst="rect">
            <a:avLst/>
          </a:prstGeom>
          <a:solidFill>
            <a:schemeClr val="bg1"/>
          </a:solidFill>
          <a:ln w="9525">
            <a:solidFill>
              <a:schemeClr val="tx1"/>
            </a:solidFill>
            <a:miter lim="800000"/>
            <a:headEnd/>
            <a:tailEnd/>
          </a:ln>
        </p:spPr>
        <p:txBody>
          <a:bodyPr vert="eaVert"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86912" eaLnBrk="1" hangingPunct="1">
              <a:spcBef>
                <a:spcPct val="0"/>
              </a:spcBef>
              <a:buNone/>
              <a:defRPr/>
            </a:pPr>
            <a:r>
              <a:rPr lang="ja-JP" altLang="en-US" sz="1295" kern="0" dirty="0">
                <a:solidFill>
                  <a:prstClr val="black"/>
                </a:solidFill>
                <a:latin typeface="Cambria" panose="02040503050406030204" pitchFamily="18" charset="0"/>
                <a:ea typeface="メイリオ" panose="020B0604030504040204" pitchFamily="50" charset="-128"/>
              </a:rPr>
              <a:t>環境影響評価に係るゾーニングの効果的な制度化等を目指す</a:t>
            </a:r>
          </a:p>
        </p:txBody>
      </p:sp>
      <p:sp>
        <p:nvSpPr>
          <p:cNvPr id="92" name="正方形/長方形 91"/>
          <p:cNvSpPr/>
          <p:nvPr/>
        </p:nvSpPr>
        <p:spPr>
          <a:xfrm>
            <a:off x="9390279" y="4347069"/>
            <a:ext cx="1069524" cy="358111"/>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727" b="1" kern="0" dirty="0">
                <a:solidFill>
                  <a:sysClr val="window" lastClr="FFFFFF"/>
                </a:solidFill>
                <a:latin typeface="Cambria"/>
                <a:ea typeface="メイリオ"/>
              </a:rPr>
              <a:t>イメージ</a:t>
            </a:r>
          </a:p>
        </p:txBody>
      </p:sp>
      <p:sp>
        <p:nvSpPr>
          <p:cNvPr id="52" name="下矢印 51"/>
          <p:cNvSpPr/>
          <p:nvPr/>
        </p:nvSpPr>
        <p:spPr>
          <a:xfrm rot="16200000">
            <a:off x="8102635" y="4360531"/>
            <a:ext cx="1783041" cy="3117744"/>
          </a:xfrm>
          <a:prstGeom prst="downArrow">
            <a:avLst>
              <a:gd name="adj1" fmla="val 60739"/>
              <a:gd name="adj2" fmla="val 35609"/>
            </a:avLst>
          </a:prstGeom>
          <a:solidFill>
            <a:schemeClr val="accent6">
              <a:lumMod val="40000"/>
              <a:lumOff val="6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943" kern="0">
              <a:solidFill>
                <a:prstClr val="white"/>
              </a:solidFill>
              <a:latin typeface="Cambria"/>
              <a:ea typeface="メイリオ"/>
            </a:endParaRPr>
          </a:p>
        </p:txBody>
      </p:sp>
      <p:sp>
        <p:nvSpPr>
          <p:cNvPr id="2" name="テキスト ボックス 1"/>
          <p:cNvSpPr txBox="1"/>
          <p:nvPr/>
        </p:nvSpPr>
        <p:spPr>
          <a:xfrm>
            <a:off x="7444351" y="5489682"/>
            <a:ext cx="3108676" cy="1022331"/>
          </a:xfrm>
          <a:prstGeom prst="rect">
            <a:avLst/>
          </a:prstGeom>
          <a:noFill/>
        </p:spPr>
        <p:txBody>
          <a:bodyPr wrap="square" rtlCol="0">
            <a:spAutoFit/>
          </a:bodyPr>
          <a:lstStyle/>
          <a:p>
            <a:pPr defTabSz="986912">
              <a:defRPr/>
            </a:pPr>
            <a:r>
              <a:rPr lang="ja-JP" altLang="en-US" sz="1511" kern="0" dirty="0">
                <a:solidFill>
                  <a:sysClr val="windowText" lastClr="000000"/>
                </a:solidFill>
                <a:latin typeface="Cambria"/>
                <a:ea typeface="メイリオ"/>
              </a:rPr>
              <a:t>環境影響評価制度における</a:t>
            </a:r>
            <a:endParaRPr lang="en-US" altLang="ja-JP" sz="1511" kern="0" dirty="0">
              <a:solidFill>
                <a:sysClr val="windowText" lastClr="000000"/>
              </a:solidFill>
              <a:latin typeface="Cambria"/>
              <a:ea typeface="メイリオ"/>
            </a:endParaRPr>
          </a:p>
          <a:p>
            <a:pPr defTabSz="986912">
              <a:defRPr/>
            </a:pPr>
            <a:r>
              <a:rPr lang="ja-JP" altLang="en-US" sz="1511" kern="0" dirty="0">
                <a:solidFill>
                  <a:sysClr val="windowText" lastClr="000000"/>
                </a:solidFill>
                <a:latin typeface="Cambria"/>
                <a:ea typeface="メイリオ"/>
              </a:rPr>
              <a:t>ゾーニングの適切な運用による</a:t>
            </a:r>
            <a:endParaRPr lang="en-US" altLang="ja-JP" sz="1511" kern="0" dirty="0">
              <a:solidFill>
                <a:sysClr val="windowText" lastClr="000000"/>
              </a:solidFill>
              <a:latin typeface="Cambria"/>
              <a:ea typeface="メイリオ"/>
            </a:endParaRPr>
          </a:p>
          <a:p>
            <a:pPr defTabSz="986912">
              <a:defRPr/>
            </a:pPr>
            <a:r>
              <a:rPr lang="ja-JP" altLang="en-US" sz="1511" kern="0" dirty="0">
                <a:solidFill>
                  <a:sysClr val="windowText" lastClr="000000"/>
                </a:solidFill>
                <a:latin typeface="Cambria"/>
                <a:ea typeface="メイリオ"/>
              </a:rPr>
              <a:t>再生可能エネルギーの大量導入</a:t>
            </a:r>
            <a:endParaRPr lang="en-US" altLang="ja-JP" sz="1511" kern="0" dirty="0">
              <a:solidFill>
                <a:sysClr val="windowText" lastClr="000000"/>
              </a:solidFill>
              <a:latin typeface="Cambria"/>
              <a:ea typeface="メイリオ"/>
            </a:endParaRPr>
          </a:p>
          <a:p>
            <a:pPr defTabSz="986912">
              <a:defRPr/>
            </a:pPr>
            <a:r>
              <a:rPr lang="ja-JP" altLang="en-US" sz="1511" kern="0" dirty="0">
                <a:solidFill>
                  <a:sysClr val="windowText" lastClr="000000"/>
                </a:solidFill>
                <a:latin typeface="Cambria"/>
                <a:ea typeface="メイリオ"/>
              </a:rPr>
              <a:t>の実現</a:t>
            </a:r>
          </a:p>
        </p:txBody>
      </p:sp>
      <p:sp>
        <p:nvSpPr>
          <p:cNvPr id="45" name="テキスト ボックス 44"/>
          <p:cNvSpPr txBox="1"/>
          <p:nvPr/>
        </p:nvSpPr>
        <p:spPr>
          <a:xfrm>
            <a:off x="8921233" y="136547"/>
            <a:ext cx="1787365" cy="449354"/>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ja-JP" altLang="en-US" sz="1133" kern="0" dirty="0">
                <a:solidFill>
                  <a:prstClr val="white"/>
                </a:solidFill>
                <a:latin typeface="Cambria"/>
                <a:ea typeface="メイリオ"/>
              </a:rPr>
              <a:t>大臣官房環境影響評価課</a:t>
            </a:r>
            <a:endParaRPr kumimoji="0" lang="en-US" altLang="ja-JP" sz="1133" kern="0" dirty="0">
              <a:solidFill>
                <a:prstClr val="white"/>
              </a:solidFill>
              <a:latin typeface="Cambria"/>
              <a:ea typeface="メイリオ"/>
            </a:endParaRPr>
          </a:p>
          <a:p>
            <a:pPr defTabSz="986912">
              <a:defRPr/>
            </a:pPr>
            <a:r>
              <a:rPr kumimoji="0" lang="ja-JP" altLang="en-US" sz="1133" kern="0" dirty="0">
                <a:solidFill>
                  <a:prstClr val="white"/>
                </a:solidFill>
                <a:latin typeface="Cambria"/>
                <a:ea typeface="メイリオ"/>
              </a:rPr>
              <a:t>環境影響審査室　</a:t>
            </a:r>
            <a:r>
              <a:rPr kumimoji="0" lang="ja-JP" altLang="en-US" sz="1187" kern="0" dirty="0">
                <a:solidFill>
                  <a:prstClr val="white"/>
                </a:solidFill>
                <a:latin typeface="Cambria"/>
                <a:ea typeface="メイリオ"/>
              </a:rPr>
              <a:t>　</a:t>
            </a:r>
          </a:p>
        </p:txBody>
      </p:sp>
    </p:spTree>
    <p:extLst>
      <p:ext uri="{BB962C8B-B14F-4D97-AF65-F5344CB8AC3E}">
        <p14:creationId xmlns:p14="http://schemas.microsoft.com/office/powerpoint/2010/main" val="176336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885" dirty="0">
                <a:latin typeface="+mn-ea"/>
                <a:ea typeface="+mn-ea"/>
              </a:rPr>
              <a:t>風力発電に係るゾーニングとは</a:t>
            </a:r>
          </a:p>
        </p:txBody>
      </p:sp>
      <p:sp>
        <p:nvSpPr>
          <p:cNvPr id="57" name="正方形/長方形 56"/>
          <p:cNvSpPr/>
          <p:nvPr/>
        </p:nvSpPr>
        <p:spPr>
          <a:xfrm>
            <a:off x="241575" y="1154438"/>
            <a:ext cx="10177760" cy="6227089"/>
          </a:xfrm>
          <a:prstGeom prst="rect">
            <a:avLst/>
          </a:prstGeom>
        </p:spPr>
        <p:txBody>
          <a:bodyPr wrap="square">
            <a:spAutoFit/>
          </a:bodyPr>
          <a:lstStyle/>
          <a:p>
            <a:pPr defTabSz="966326"/>
            <a:r>
              <a:rPr kumimoji="0" lang="ja-JP" altLang="ja-JP" sz="2159" b="1" u="sng" kern="100" dirty="0">
                <a:solidFill>
                  <a:sysClr val="windowText" lastClr="000000"/>
                </a:solidFill>
                <a:latin typeface="Meiryo UI"/>
                <a:ea typeface="Meiryo UI"/>
                <a:cs typeface="メイリオ" panose="020B0604030504040204" pitchFamily="50" charset="-128"/>
              </a:rPr>
              <a:t>「風力発電に係るゾーニング」とは</a:t>
            </a:r>
            <a:endParaRPr kumimoji="0" lang="en-US" altLang="ja-JP" sz="2159" b="1" u="sng" kern="100" dirty="0">
              <a:solidFill>
                <a:sysClr val="windowText" lastClr="000000"/>
              </a:solidFill>
              <a:latin typeface="Meiryo UI"/>
              <a:ea typeface="Meiryo UI"/>
              <a:cs typeface="メイリオ" panose="020B0604030504040204" pitchFamily="50" charset="-128"/>
            </a:endParaRPr>
          </a:p>
          <a:p>
            <a:pPr defTabSz="966326"/>
            <a:r>
              <a:rPr kumimoji="0" lang="ja-JP" altLang="en-US" sz="2159" kern="100" dirty="0">
                <a:solidFill>
                  <a:sysClr val="windowText" lastClr="000000"/>
                </a:solidFill>
                <a:latin typeface="Meiryo UI"/>
                <a:ea typeface="Meiryo UI"/>
                <a:cs typeface="メイリオ" panose="020B0604030504040204" pitchFamily="50" charset="-128"/>
              </a:rPr>
              <a:t>　</a:t>
            </a:r>
            <a:r>
              <a:rPr kumimoji="0" lang="ja-JP" altLang="ja-JP" sz="2159" kern="100" dirty="0">
                <a:solidFill>
                  <a:sysClr val="windowText" lastClr="000000"/>
                </a:solidFill>
                <a:latin typeface="Meiryo UI"/>
                <a:ea typeface="Meiryo UI"/>
                <a:cs typeface="メイリオ" panose="020B0604030504040204" pitchFamily="50" charset="-128"/>
              </a:rPr>
              <a:t>環境保全と風力発電の導入促進を両立するため、関係者間で協議しながら、</a:t>
            </a:r>
            <a:r>
              <a:rPr kumimoji="0" lang="ja-JP" altLang="ja-JP" sz="2159" b="1" kern="100" dirty="0">
                <a:solidFill>
                  <a:srgbClr val="FF0000"/>
                </a:solidFill>
                <a:latin typeface="Meiryo UI"/>
                <a:ea typeface="Meiryo UI"/>
                <a:cs typeface="メイリオ" panose="020B0604030504040204" pitchFamily="50" charset="-128"/>
              </a:rPr>
              <a:t>環境保全、事業性、社会的調整に係る情報の重ね合わせを行い総合的に評価した上で、以下の区域を設定</a:t>
            </a:r>
            <a:r>
              <a:rPr kumimoji="0" lang="ja-JP" altLang="ja-JP" sz="2159" kern="100" dirty="0">
                <a:solidFill>
                  <a:sysClr val="windowText" lastClr="000000"/>
                </a:solidFill>
                <a:latin typeface="Meiryo UI"/>
                <a:ea typeface="Meiryo UI"/>
                <a:cs typeface="メイリオ" panose="020B0604030504040204" pitchFamily="50" charset="-128"/>
              </a:rPr>
              <a:t>し活用する取組</a:t>
            </a:r>
            <a:endParaRPr kumimoji="0" lang="en-US" altLang="ja-JP" sz="2159" kern="100" dirty="0">
              <a:solidFill>
                <a:sysClr val="windowText" lastClr="000000"/>
              </a:solidFill>
              <a:latin typeface="Meiryo UI"/>
              <a:ea typeface="Meiryo UI"/>
              <a:cs typeface="メイリオ" panose="020B0604030504040204" pitchFamily="50" charset="-128"/>
            </a:endParaRPr>
          </a:p>
          <a:p>
            <a:pPr marL="0" lvl="1" defTabSz="966326"/>
            <a:r>
              <a:rPr kumimoji="0" lang="ja-JP" altLang="ja-JP" sz="2159" kern="100" dirty="0">
                <a:solidFill>
                  <a:sysClr val="windowText" lastClr="000000"/>
                </a:solidFill>
                <a:latin typeface="Meiryo UI"/>
                <a:ea typeface="Meiryo UI"/>
                <a:cs typeface="メイリオ" panose="020B0604030504040204" pitchFamily="50" charset="-128"/>
              </a:rPr>
              <a:t>①法令等により立地困難又は重大な環境影響が懸念される等により環境保全を優先する</a:t>
            </a:r>
            <a:endParaRPr kumimoji="0" lang="en-US" altLang="ja-JP" sz="2159" kern="100" dirty="0">
              <a:solidFill>
                <a:sysClr val="windowText" lastClr="000000"/>
              </a:solidFill>
              <a:latin typeface="Meiryo UI"/>
              <a:ea typeface="Meiryo UI"/>
              <a:cs typeface="メイリオ" panose="020B0604030504040204" pitchFamily="50" charset="-128"/>
            </a:endParaRPr>
          </a:p>
          <a:p>
            <a:pPr marL="0" lvl="1" defTabSz="966326"/>
            <a:r>
              <a:rPr kumimoji="0" lang="ja-JP" altLang="en-US" sz="2159" kern="100" dirty="0">
                <a:solidFill>
                  <a:sysClr val="windowText" lastClr="000000"/>
                </a:solidFill>
                <a:latin typeface="Meiryo UI"/>
                <a:ea typeface="Meiryo UI"/>
                <a:cs typeface="メイリオ" panose="020B0604030504040204" pitchFamily="50" charset="-128"/>
              </a:rPr>
              <a:t>　 </a:t>
            </a:r>
            <a:r>
              <a:rPr kumimoji="0" lang="ja-JP" altLang="ja-JP" sz="2159" kern="100" dirty="0">
                <a:solidFill>
                  <a:sysClr val="windowText" lastClr="000000"/>
                </a:solidFill>
                <a:latin typeface="Meiryo UI"/>
                <a:ea typeface="Meiryo UI"/>
                <a:cs typeface="メイリオ" panose="020B0604030504040204" pitchFamily="50" charset="-128"/>
              </a:rPr>
              <a:t>ことが考えられるエリア（保全エリア）</a:t>
            </a:r>
            <a:endParaRPr kumimoji="0" lang="en-US" altLang="ja-JP" sz="2159" kern="100" dirty="0">
              <a:solidFill>
                <a:sysClr val="windowText" lastClr="000000"/>
              </a:solidFill>
              <a:latin typeface="Meiryo UI"/>
              <a:ea typeface="Meiryo UI"/>
              <a:cs typeface="メイリオ" panose="020B0604030504040204" pitchFamily="50" charset="-128"/>
            </a:endParaRPr>
          </a:p>
          <a:p>
            <a:pPr marL="0" lvl="1" defTabSz="966326"/>
            <a:r>
              <a:rPr kumimoji="0" lang="ja-JP" altLang="ja-JP" sz="2159" kern="100" dirty="0">
                <a:solidFill>
                  <a:sysClr val="windowText" lastClr="000000"/>
                </a:solidFill>
                <a:latin typeface="Meiryo UI"/>
                <a:ea typeface="Meiryo UI"/>
                <a:cs typeface="メイリオ" panose="020B0604030504040204" pitchFamily="50" charset="-128"/>
              </a:rPr>
              <a:t>②立地に当たって調整が必要なエリア（調整エリア）</a:t>
            </a:r>
            <a:endParaRPr kumimoji="0" lang="en-US" altLang="ja-JP" sz="2159" kern="100" dirty="0">
              <a:solidFill>
                <a:sysClr val="windowText" lastClr="000000"/>
              </a:solidFill>
              <a:latin typeface="Meiryo UI"/>
              <a:ea typeface="Meiryo UI"/>
              <a:cs typeface="メイリオ" panose="020B0604030504040204" pitchFamily="50" charset="-128"/>
            </a:endParaRPr>
          </a:p>
          <a:p>
            <a:pPr marL="0" lvl="1" defTabSz="966326"/>
            <a:r>
              <a:rPr kumimoji="0" lang="ja-JP" altLang="ja-JP" sz="2159" kern="100" dirty="0">
                <a:solidFill>
                  <a:sysClr val="windowText" lastClr="000000"/>
                </a:solidFill>
                <a:latin typeface="Meiryo UI"/>
                <a:ea typeface="Meiryo UI"/>
                <a:cs typeface="メイリオ" panose="020B0604030504040204" pitchFamily="50" charset="-128"/>
              </a:rPr>
              <a:t>③環境・社会面からは風力発電の導入を促進しうるエリア（促進エリア）等</a:t>
            </a:r>
          </a:p>
          <a:p>
            <a:pPr defTabSz="966326">
              <a:spcBef>
                <a:spcPts val="635"/>
              </a:spcBef>
            </a:pPr>
            <a:endParaRPr kumimoji="0" lang="en-US" altLang="ja-JP" sz="2159" b="1" u="sng" kern="100" dirty="0">
              <a:solidFill>
                <a:sysClr val="windowText" lastClr="000000"/>
              </a:solidFill>
              <a:latin typeface="Meiryo UI"/>
              <a:ea typeface="Meiryo UI"/>
              <a:cs typeface="メイリオ" panose="020B0604030504040204" pitchFamily="50" charset="-128"/>
            </a:endParaRPr>
          </a:p>
          <a:p>
            <a:pPr defTabSz="966326">
              <a:spcBef>
                <a:spcPts val="635"/>
              </a:spcBef>
            </a:pPr>
            <a:r>
              <a:rPr kumimoji="0" lang="ja-JP" altLang="ja-JP" sz="2159" b="1" u="sng" kern="100" dirty="0">
                <a:solidFill>
                  <a:sysClr val="windowText" lastClr="000000"/>
                </a:solidFill>
                <a:latin typeface="Meiryo UI"/>
                <a:ea typeface="Meiryo UI"/>
                <a:cs typeface="メイリオ" panose="020B0604030504040204" pitchFamily="50" charset="-128"/>
              </a:rPr>
              <a:t>経緯・目的</a:t>
            </a:r>
            <a:endParaRPr kumimoji="0" lang="en-US" altLang="ja-JP" sz="2159" b="1" u="sng" kern="100" dirty="0">
              <a:solidFill>
                <a:sysClr val="windowText" lastClr="000000"/>
              </a:solidFill>
              <a:latin typeface="Meiryo UI"/>
              <a:ea typeface="Meiryo UI"/>
              <a:cs typeface="メイリオ" panose="020B0604030504040204" pitchFamily="50" charset="-128"/>
            </a:endParaRPr>
          </a:p>
          <a:p>
            <a:pPr defTabSz="966326"/>
            <a:r>
              <a:rPr kumimoji="0" lang="ja-JP" altLang="en-US" sz="2159" kern="100" dirty="0">
                <a:solidFill>
                  <a:sysClr val="windowText" lastClr="000000"/>
                </a:solidFill>
                <a:latin typeface="Meiryo UI"/>
                <a:ea typeface="Meiryo UI"/>
                <a:cs typeface="メイリオ" panose="020B0604030504040204" pitchFamily="50" charset="-128"/>
              </a:rPr>
              <a:t>　</a:t>
            </a:r>
            <a:r>
              <a:rPr kumimoji="0" lang="ja-JP" altLang="ja-JP" sz="2159" kern="100" dirty="0">
                <a:solidFill>
                  <a:sysClr val="windowText" lastClr="000000"/>
                </a:solidFill>
                <a:latin typeface="Meiryo UI"/>
                <a:ea typeface="Meiryo UI"/>
                <a:cs typeface="メイリオ" panose="020B0604030504040204" pitchFamily="50" charset="-128"/>
              </a:rPr>
              <a:t>東日本大震災や固定価格買取制度導入等により、風力発電の導入が加速。風力発電は地球温暖化対策推進の上で重要であるものの、騒音等の生活環境、バードストライク等の自然環境への影響や、住民等の反対が顕在化</a:t>
            </a:r>
          </a:p>
          <a:p>
            <a:pPr indent="-94617" defTabSz="966326"/>
            <a:r>
              <a:rPr kumimoji="0" lang="ja-JP" altLang="ja-JP" sz="2159" kern="100" dirty="0">
                <a:solidFill>
                  <a:sysClr val="windowText" lastClr="000000"/>
                </a:solidFill>
                <a:latin typeface="Meiryo UI"/>
                <a:ea typeface="Meiryo UI"/>
                <a:cs typeface="メイリオ" panose="020B0604030504040204" pitchFamily="50" charset="-128"/>
              </a:rPr>
              <a:t>⇒</a:t>
            </a:r>
            <a:r>
              <a:rPr kumimoji="0" lang="ja-JP" altLang="ja-JP" sz="2159" b="1" kern="100" dirty="0">
                <a:solidFill>
                  <a:srgbClr val="FF0000"/>
                </a:solidFill>
                <a:latin typeface="Meiryo UI"/>
                <a:ea typeface="Meiryo UI"/>
                <a:cs typeface="メイリオ" panose="020B0604030504040204" pitchFamily="50" charset="-128"/>
              </a:rPr>
              <a:t>風力発電の導入促進と環境保全の両立した適地抽出が必要</a:t>
            </a:r>
            <a:r>
              <a:rPr kumimoji="0" lang="ja-JP" altLang="ja-JP" sz="2159" kern="100" dirty="0">
                <a:solidFill>
                  <a:sysClr val="windowText" lastClr="000000"/>
                </a:solidFill>
                <a:latin typeface="Meiryo UI"/>
                <a:ea typeface="Meiryo UI"/>
                <a:cs typeface="メイリオ" panose="020B0604030504040204" pitchFamily="50" charset="-128"/>
              </a:rPr>
              <a:t>。環境省では、平成</a:t>
            </a:r>
            <a:r>
              <a:rPr kumimoji="0" lang="en-US" altLang="ja-JP" sz="2159" kern="100" dirty="0">
                <a:solidFill>
                  <a:sysClr val="windowText" lastClr="000000"/>
                </a:solidFill>
                <a:latin typeface="Meiryo UI"/>
                <a:ea typeface="Meiryo UI"/>
                <a:cs typeface="メイリオ" panose="020B0604030504040204" pitchFamily="50" charset="-128"/>
              </a:rPr>
              <a:t>28</a:t>
            </a:r>
            <a:r>
              <a:rPr kumimoji="0" lang="ja-JP" altLang="ja-JP" sz="2159" kern="100" dirty="0">
                <a:solidFill>
                  <a:sysClr val="windowText" lastClr="000000"/>
                </a:solidFill>
                <a:latin typeface="Meiryo UI"/>
                <a:ea typeface="Meiryo UI"/>
                <a:cs typeface="メイリオ" panose="020B0604030504040204" pitchFamily="50" charset="-128"/>
              </a:rPr>
              <a:t>年度から、地方公共団体の協力を得て、風力発電に係るゾーニング導入可能性検討モデル事業を実施</a:t>
            </a:r>
          </a:p>
          <a:p>
            <a:pPr indent="-94617" defTabSz="966326"/>
            <a:r>
              <a:rPr kumimoji="0" lang="ja-JP" altLang="ja-JP" sz="2159" kern="100" dirty="0">
                <a:solidFill>
                  <a:sysClr val="windowText" lastClr="000000"/>
                </a:solidFill>
                <a:latin typeface="Meiryo UI"/>
                <a:ea typeface="Meiryo UI"/>
                <a:cs typeface="メイリオ" panose="020B0604030504040204" pitchFamily="50" charset="-128"/>
              </a:rPr>
              <a:t>⇒本年３月、モデル事業の成果を踏まえ、「風力発電に係る地方公共団体によるゾーニングマニュアル」を取りまとめ</a:t>
            </a:r>
          </a:p>
        </p:txBody>
      </p:sp>
    </p:spTree>
    <p:extLst>
      <p:ext uri="{BB962C8B-B14F-4D97-AF65-F5344CB8AC3E}">
        <p14:creationId xmlns:p14="http://schemas.microsoft.com/office/powerpoint/2010/main" val="155223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885" dirty="0">
                <a:latin typeface="+mn-ea"/>
                <a:ea typeface="+mn-ea"/>
              </a:rPr>
              <a:t>風力発電に係るゾーニングイメージ</a:t>
            </a:r>
          </a:p>
        </p:txBody>
      </p:sp>
      <p:grpSp>
        <p:nvGrpSpPr>
          <p:cNvPr id="59" name="グループ化 55"/>
          <p:cNvGrpSpPr>
            <a:grpSpLocks/>
          </p:cNvGrpSpPr>
          <p:nvPr/>
        </p:nvGrpSpPr>
        <p:grpSpPr bwMode="auto">
          <a:xfrm>
            <a:off x="5280371" y="4737600"/>
            <a:ext cx="5135558" cy="1200822"/>
            <a:chOff x="4427538" y="4760161"/>
            <a:chExt cx="4321175" cy="796531"/>
          </a:xfrm>
        </p:grpSpPr>
        <p:sp>
          <p:nvSpPr>
            <p:cNvPr id="184" name="正方形/長方形 183"/>
            <p:cNvSpPr/>
            <p:nvPr/>
          </p:nvSpPr>
          <p:spPr>
            <a:xfrm>
              <a:off x="4427538" y="4904636"/>
              <a:ext cx="4321174" cy="652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187" kern="0">
                <a:solidFill>
                  <a:prstClr val="white"/>
                </a:solidFill>
                <a:latin typeface="Meiryo UI"/>
                <a:ea typeface="Meiryo UI"/>
                <a:cs typeface="メイリオ" panose="020B0604030504040204" pitchFamily="50" charset="-128"/>
              </a:endParaRPr>
            </a:p>
          </p:txBody>
        </p:sp>
        <p:sp>
          <p:nvSpPr>
            <p:cNvPr id="185" name="角丸四角形 181"/>
            <p:cNvSpPr/>
            <p:nvPr/>
          </p:nvSpPr>
          <p:spPr>
            <a:xfrm>
              <a:off x="4571997" y="4760161"/>
              <a:ext cx="2808286" cy="28417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r>
                <a:rPr kumimoji="0" sz="1943" kern="0" dirty="0">
                  <a:solidFill>
                    <a:prstClr val="white"/>
                  </a:solidFill>
                  <a:latin typeface="Meiryo UI"/>
                  <a:ea typeface="Meiryo UI"/>
                  <a:cs typeface="メイリオ" panose="020B0604030504040204" pitchFamily="50" charset="-128"/>
                </a:rPr>
                <a:t>関係者・関係機関との調整</a:t>
              </a:r>
            </a:p>
          </p:txBody>
        </p:sp>
        <p:sp>
          <p:nvSpPr>
            <p:cNvPr id="186" name="テキスト ボックス 11"/>
            <p:cNvSpPr txBox="1">
              <a:spLocks noChangeArrowheads="1"/>
            </p:cNvSpPr>
            <p:nvPr/>
          </p:nvSpPr>
          <p:spPr bwMode="auto">
            <a:xfrm>
              <a:off x="4572000" y="5020948"/>
              <a:ext cx="4176713" cy="36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66326" eaLnBrk="1" hangingPunct="1">
                <a:spcBef>
                  <a:spcPct val="0"/>
                </a:spcBef>
                <a:buNone/>
              </a:pPr>
              <a:r>
                <a:rPr lang="ja-JP" altLang="en-US" sz="1511" kern="0" dirty="0">
                  <a:solidFill>
                    <a:prstClr val="black"/>
                  </a:solidFill>
                  <a:latin typeface="Meiryo UI"/>
                  <a:ea typeface="Meiryo UI"/>
                  <a:cs typeface="メイリオ" panose="020B0604030504040204" pitchFamily="50" charset="-128"/>
                </a:rPr>
                <a:t>　</a:t>
              </a:r>
              <a:r>
                <a:rPr sz="1511" kern="0" dirty="0">
                  <a:solidFill>
                    <a:prstClr val="black"/>
                  </a:solidFill>
                  <a:latin typeface="Meiryo UI"/>
                  <a:ea typeface="Meiryo UI"/>
                  <a:cs typeface="メイリオ" panose="020B0604030504040204" pitchFamily="50" charset="-128"/>
                </a:rPr>
                <a:t>・協議会、検討会等に関係者・関係機関が参画</a:t>
              </a:r>
              <a:endParaRPr lang="en-US" altLang="ja-JP" sz="1511" kern="0" dirty="0">
                <a:solidFill>
                  <a:prstClr val="black"/>
                </a:solidFill>
                <a:latin typeface="Meiryo UI"/>
                <a:ea typeface="Meiryo UI"/>
                <a:cs typeface="メイリオ" panose="020B0604030504040204" pitchFamily="50" charset="-128"/>
              </a:endParaRPr>
            </a:p>
            <a:p>
              <a:pPr defTabSz="966326" eaLnBrk="1" hangingPunct="1">
                <a:spcBef>
                  <a:spcPct val="0"/>
                </a:spcBef>
                <a:buNone/>
              </a:pPr>
              <a:r>
                <a:rPr lang="ja-JP" altLang="en-US" sz="1511" kern="0" dirty="0">
                  <a:solidFill>
                    <a:prstClr val="black"/>
                  </a:solidFill>
                  <a:latin typeface="Meiryo UI"/>
                  <a:ea typeface="Meiryo UI"/>
                  <a:cs typeface="メイリオ" panose="020B0604030504040204" pitchFamily="50" charset="-128"/>
                </a:rPr>
                <a:t>　</a:t>
              </a:r>
              <a:r>
                <a:rPr sz="1511" kern="0" dirty="0">
                  <a:solidFill>
                    <a:prstClr val="black"/>
                  </a:solidFill>
                  <a:latin typeface="Meiryo UI"/>
                  <a:ea typeface="Meiryo UI"/>
                  <a:cs typeface="メイリオ" panose="020B0604030504040204" pitchFamily="50" charset="-128"/>
                </a:rPr>
                <a:t>・個別ヒアリング、パブコメ　</a:t>
              </a:r>
              <a:r>
                <a:rPr lang="en-US" altLang="ja-JP" sz="1511" kern="0" dirty="0" err="1">
                  <a:solidFill>
                    <a:prstClr val="black"/>
                  </a:solidFill>
                  <a:latin typeface="Meiryo UI"/>
                  <a:ea typeface="Meiryo UI"/>
                  <a:cs typeface="メイリオ" panose="020B0604030504040204" pitchFamily="50" charset="-128"/>
                </a:rPr>
                <a:t>etc</a:t>
              </a:r>
              <a:endParaRPr lang="en-US" altLang="ja-JP" sz="1511" kern="0" dirty="0">
                <a:solidFill>
                  <a:prstClr val="black"/>
                </a:solidFill>
                <a:latin typeface="Meiryo UI"/>
                <a:ea typeface="Meiryo UI"/>
                <a:cs typeface="メイリオ" panose="020B0604030504040204" pitchFamily="50" charset="-128"/>
              </a:endParaRPr>
            </a:p>
          </p:txBody>
        </p:sp>
      </p:grpSp>
      <p:grpSp>
        <p:nvGrpSpPr>
          <p:cNvPr id="60" name="グループ化 59"/>
          <p:cNvGrpSpPr/>
          <p:nvPr/>
        </p:nvGrpSpPr>
        <p:grpSpPr>
          <a:xfrm>
            <a:off x="5280363" y="6070322"/>
            <a:ext cx="5272795" cy="869217"/>
            <a:chOff x="4797102" y="6548863"/>
            <a:chExt cx="4574509" cy="643113"/>
          </a:xfrm>
        </p:grpSpPr>
        <p:sp>
          <p:nvSpPr>
            <p:cNvPr id="181" name="正方形/長方形 22"/>
            <p:cNvSpPr/>
            <p:nvPr/>
          </p:nvSpPr>
          <p:spPr bwMode="auto">
            <a:xfrm>
              <a:off x="4797102" y="6678150"/>
              <a:ext cx="4455452" cy="5138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295" kern="0">
                <a:solidFill>
                  <a:prstClr val="white"/>
                </a:solidFill>
                <a:latin typeface="Meiryo UI"/>
                <a:ea typeface="Meiryo UI"/>
                <a:cs typeface="メイリオ" panose="020B0604030504040204" pitchFamily="50" charset="-128"/>
              </a:endParaRPr>
            </a:p>
          </p:txBody>
        </p:sp>
        <p:sp>
          <p:nvSpPr>
            <p:cNvPr id="182" name="角丸四角形 178"/>
            <p:cNvSpPr/>
            <p:nvPr/>
          </p:nvSpPr>
          <p:spPr bwMode="auto">
            <a:xfrm>
              <a:off x="4947400" y="6548863"/>
              <a:ext cx="1793743" cy="27622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r>
                <a:rPr kumimoji="0" sz="1943" kern="0" dirty="0">
                  <a:solidFill>
                    <a:prstClr val="white"/>
                  </a:solidFill>
                  <a:latin typeface="Meiryo UI"/>
                  <a:ea typeface="Meiryo UI"/>
                  <a:cs typeface="メイリオ" panose="020B0604030504040204" pitchFamily="50" charset="-128"/>
                </a:rPr>
                <a:t>成果の活用法</a:t>
              </a:r>
            </a:p>
          </p:txBody>
        </p:sp>
        <p:sp>
          <p:nvSpPr>
            <p:cNvPr id="183" name="テキスト ボックス 24"/>
            <p:cNvSpPr txBox="1">
              <a:spLocks noChangeArrowheads="1"/>
            </p:cNvSpPr>
            <p:nvPr/>
          </p:nvSpPr>
          <p:spPr bwMode="auto">
            <a:xfrm>
              <a:off x="4869512" y="6856200"/>
              <a:ext cx="4502099" cy="24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66326" eaLnBrk="1" hangingPunct="1">
                <a:spcBef>
                  <a:spcPct val="0"/>
                </a:spcBef>
                <a:buNone/>
              </a:pPr>
              <a:r>
                <a:rPr lang="ja-JP" altLang="en-US" sz="1511" kern="0" dirty="0">
                  <a:solidFill>
                    <a:prstClr val="black"/>
                  </a:solidFill>
                  <a:latin typeface="Meiryo UI"/>
                  <a:ea typeface="Meiryo UI"/>
                  <a:cs typeface="メイリオ" panose="020B0604030504040204" pitchFamily="50" charset="-128"/>
                </a:rPr>
                <a:t>　</a:t>
              </a:r>
              <a:r>
                <a:rPr sz="1511" kern="0" dirty="0">
                  <a:solidFill>
                    <a:prstClr val="black"/>
                  </a:solidFill>
                  <a:latin typeface="Meiryo UI"/>
                  <a:ea typeface="Meiryo UI"/>
                  <a:cs typeface="メイリオ" panose="020B0604030504040204" pitchFamily="50" charset="-128"/>
                </a:rPr>
                <a:t>・マップの公開、事業者説明会等による誘致促進</a:t>
              </a:r>
              <a:r>
                <a:rPr lang="ja-JP" altLang="en-US" sz="1511" kern="0" dirty="0">
                  <a:solidFill>
                    <a:prstClr val="black"/>
                  </a:solidFill>
                  <a:latin typeface="Meiryo UI"/>
                  <a:ea typeface="Meiryo UI"/>
                  <a:cs typeface="メイリオ" panose="020B0604030504040204" pitchFamily="50" charset="-128"/>
                </a:rPr>
                <a:t>、</a:t>
              </a:r>
              <a:r>
                <a:rPr lang="en-US" altLang="ja-JP" sz="1511" kern="0" dirty="0" err="1">
                  <a:solidFill>
                    <a:prstClr val="black"/>
                  </a:solidFill>
                  <a:latin typeface="Meiryo UI"/>
                  <a:ea typeface="Meiryo UI"/>
                  <a:cs typeface="メイリオ" panose="020B0604030504040204" pitchFamily="50" charset="-128"/>
                </a:rPr>
                <a:t>etc</a:t>
              </a:r>
              <a:endParaRPr lang="en-US" altLang="ja-JP" sz="1511" kern="0" dirty="0">
                <a:solidFill>
                  <a:prstClr val="black"/>
                </a:solidFill>
                <a:latin typeface="Meiryo UI"/>
                <a:ea typeface="Meiryo UI"/>
                <a:cs typeface="メイリオ" panose="020B0604030504040204" pitchFamily="50" charset="-128"/>
              </a:endParaRPr>
            </a:p>
          </p:txBody>
        </p:sp>
      </p:grpSp>
      <p:sp>
        <p:nvSpPr>
          <p:cNvPr id="61" name="正方形/長方形 60"/>
          <p:cNvSpPr/>
          <p:nvPr/>
        </p:nvSpPr>
        <p:spPr bwMode="auto">
          <a:xfrm>
            <a:off x="5280369" y="1474451"/>
            <a:ext cx="5165769" cy="313252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943" kern="0">
              <a:solidFill>
                <a:prstClr val="white"/>
              </a:solidFill>
              <a:latin typeface="Meiryo UI"/>
              <a:ea typeface="Meiryo UI"/>
              <a:cs typeface="メイリオ" panose="020B0604030504040204" pitchFamily="50" charset="-128"/>
            </a:endParaRPr>
          </a:p>
        </p:txBody>
      </p:sp>
      <p:grpSp>
        <p:nvGrpSpPr>
          <p:cNvPr id="62" name="グループ化 31"/>
          <p:cNvGrpSpPr>
            <a:grpSpLocks/>
          </p:cNvGrpSpPr>
          <p:nvPr/>
        </p:nvGrpSpPr>
        <p:grpSpPr bwMode="auto">
          <a:xfrm>
            <a:off x="5333383" y="1351847"/>
            <a:ext cx="5112755" cy="2476827"/>
            <a:chOff x="3550892" y="1388663"/>
            <a:chExt cx="3679332" cy="1832551"/>
          </a:xfrm>
        </p:grpSpPr>
        <p:sp>
          <p:nvSpPr>
            <p:cNvPr id="179" name="角丸四角形 175"/>
            <p:cNvSpPr/>
            <p:nvPr/>
          </p:nvSpPr>
          <p:spPr>
            <a:xfrm>
              <a:off x="3636292" y="1388663"/>
              <a:ext cx="1368423" cy="29210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r>
                <a:rPr kumimoji="0" sz="1943" kern="0" dirty="0">
                  <a:solidFill>
                    <a:prstClr val="white"/>
                  </a:solidFill>
                  <a:latin typeface="Meiryo UI"/>
                  <a:ea typeface="Meiryo UI"/>
                  <a:cs typeface="メイリオ" panose="020B0604030504040204" pitchFamily="50" charset="-128"/>
                </a:rPr>
                <a:t>扱う情報</a:t>
              </a:r>
            </a:p>
          </p:txBody>
        </p:sp>
        <p:sp>
          <p:nvSpPr>
            <p:cNvPr id="180" name="テキスト ボックス 25"/>
            <p:cNvSpPr txBox="1">
              <a:spLocks noChangeArrowheads="1"/>
            </p:cNvSpPr>
            <p:nvPr/>
          </p:nvSpPr>
          <p:spPr bwMode="auto">
            <a:xfrm>
              <a:off x="3550892" y="1862501"/>
              <a:ext cx="3679332" cy="135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66326" eaLnBrk="1" hangingPunct="1">
                <a:lnSpc>
                  <a:spcPts val="1691"/>
                </a:lnSpc>
                <a:spcBef>
                  <a:spcPct val="0"/>
                </a:spcBef>
                <a:buNone/>
              </a:pPr>
              <a:r>
                <a:rPr lang="en-US" altLang="ja-JP" sz="1511" b="1" kern="0" dirty="0">
                  <a:solidFill>
                    <a:prstClr val="black"/>
                  </a:solidFill>
                  <a:latin typeface="Meiryo UI"/>
                  <a:ea typeface="Meiryo UI"/>
                  <a:cs typeface="メイリオ" panose="020B0604030504040204" pitchFamily="50" charset="-128"/>
                </a:rPr>
                <a:t>【</a:t>
              </a:r>
              <a:r>
                <a:rPr sz="1511" b="1" kern="0" dirty="0">
                  <a:solidFill>
                    <a:prstClr val="black"/>
                  </a:solidFill>
                  <a:latin typeface="Meiryo UI"/>
                  <a:ea typeface="Meiryo UI"/>
                  <a:cs typeface="メイリオ" panose="020B0604030504040204" pitchFamily="50" charset="-128"/>
                </a:rPr>
                <a:t>事業性</a:t>
              </a:r>
              <a:r>
                <a:rPr lang="en-US" altLang="ja-JP" sz="1511" b="1" kern="0" dirty="0">
                  <a:solidFill>
                    <a:prstClr val="black"/>
                  </a:solidFill>
                  <a:latin typeface="Meiryo UI"/>
                  <a:ea typeface="Meiryo UI"/>
                  <a:cs typeface="メイリオ" panose="020B0604030504040204" pitchFamily="50" charset="-128"/>
                </a:rPr>
                <a:t>】</a:t>
              </a:r>
            </a:p>
            <a:p>
              <a:pPr defTabSz="966326" eaLnBrk="1" hangingPunct="1">
                <a:lnSpc>
                  <a:spcPts val="1691"/>
                </a:lnSpc>
                <a:spcBef>
                  <a:spcPct val="0"/>
                </a:spcBef>
                <a:buNone/>
              </a:pPr>
              <a:r>
                <a:rPr lang="ja-JP" altLang="en-US" sz="1511" kern="0" dirty="0">
                  <a:solidFill>
                    <a:prstClr val="black"/>
                  </a:solidFill>
                  <a:latin typeface="Meiryo UI"/>
                  <a:ea typeface="Meiryo UI"/>
                  <a:cs typeface="メイリオ" panose="020B0604030504040204" pitchFamily="50" charset="-128"/>
                </a:rPr>
                <a:t>　</a:t>
              </a:r>
              <a:r>
                <a:rPr sz="1511" kern="0" dirty="0">
                  <a:solidFill>
                    <a:prstClr val="black"/>
                  </a:solidFill>
                  <a:latin typeface="Meiryo UI"/>
                  <a:ea typeface="Meiryo UI"/>
                  <a:cs typeface="メイリオ" panose="020B0604030504040204" pitchFamily="50" charset="-128"/>
                </a:rPr>
                <a:t>・風況、地形情報（標高、傾斜等）</a:t>
              </a:r>
              <a:endParaRPr lang="en-US" altLang="ja-JP" sz="1511" kern="0" dirty="0">
                <a:solidFill>
                  <a:prstClr val="black"/>
                </a:solidFill>
                <a:latin typeface="Meiryo UI"/>
                <a:ea typeface="Meiryo UI"/>
                <a:cs typeface="メイリオ" panose="020B0604030504040204" pitchFamily="50" charset="-128"/>
              </a:endParaRPr>
            </a:p>
            <a:p>
              <a:pPr defTabSz="966326" eaLnBrk="1" hangingPunct="1">
                <a:lnSpc>
                  <a:spcPts val="1691"/>
                </a:lnSpc>
                <a:spcBef>
                  <a:spcPct val="0"/>
                </a:spcBef>
                <a:buNone/>
              </a:pPr>
              <a:r>
                <a:rPr lang="ja-JP" altLang="en-US" sz="1511" kern="0" dirty="0">
                  <a:solidFill>
                    <a:prstClr val="black"/>
                  </a:solidFill>
                  <a:latin typeface="Meiryo UI"/>
                  <a:ea typeface="Meiryo UI"/>
                  <a:cs typeface="メイリオ" panose="020B0604030504040204" pitchFamily="50" charset="-128"/>
                </a:rPr>
                <a:t>　</a:t>
              </a:r>
              <a:r>
                <a:rPr sz="1511" kern="0" dirty="0">
                  <a:solidFill>
                    <a:prstClr val="black"/>
                  </a:solidFill>
                  <a:latin typeface="Meiryo UI"/>
                  <a:ea typeface="Meiryo UI"/>
                  <a:cs typeface="メイリオ" panose="020B0604030504040204" pitchFamily="50" charset="-128"/>
                </a:rPr>
                <a:t>・アクセス性（道路網、送電網）　</a:t>
              </a:r>
              <a:r>
                <a:rPr lang="en-US" altLang="ja-JP" sz="1511" kern="0" dirty="0">
                  <a:solidFill>
                    <a:prstClr val="black"/>
                  </a:solidFill>
                  <a:latin typeface="Meiryo UI"/>
                  <a:ea typeface="Meiryo UI"/>
                  <a:cs typeface="メイリオ" panose="020B0604030504040204" pitchFamily="50" charset="-128"/>
                </a:rPr>
                <a:t> </a:t>
              </a:r>
              <a:r>
                <a:rPr lang="en-US" altLang="ja-JP" sz="1511" kern="0" dirty="0" err="1">
                  <a:solidFill>
                    <a:prstClr val="black"/>
                  </a:solidFill>
                  <a:latin typeface="Meiryo UI"/>
                  <a:ea typeface="Meiryo UI"/>
                  <a:cs typeface="メイリオ" panose="020B0604030504040204" pitchFamily="50" charset="-128"/>
                </a:rPr>
                <a:t>etc</a:t>
              </a:r>
              <a:endParaRPr lang="en-US" altLang="ja-JP" sz="1511" kern="0" dirty="0">
                <a:solidFill>
                  <a:prstClr val="black"/>
                </a:solidFill>
                <a:latin typeface="Meiryo UI"/>
                <a:ea typeface="Meiryo UI"/>
                <a:cs typeface="メイリオ" panose="020B0604030504040204" pitchFamily="50" charset="-128"/>
              </a:endParaRPr>
            </a:p>
            <a:p>
              <a:pPr defTabSz="966326" eaLnBrk="1" hangingPunct="1">
                <a:lnSpc>
                  <a:spcPts val="1691"/>
                </a:lnSpc>
                <a:spcBef>
                  <a:spcPct val="0"/>
                </a:spcBef>
                <a:buNone/>
              </a:pPr>
              <a:r>
                <a:rPr lang="en-US" altLang="ja-JP" sz="1511" b="1" kern="0" dirty="0">
                  <a:solidFill>
                    <a:prstClr val="black"/>
                  </a:solidFill>
                  <a:latin typeface="Meiryo UI"/>
                  <a:ea typeface="Meiryo UI"/>
                  <a:cs typeface="メイリオ" panose="020B0604030504040204" pitchFamily="50" charset="-128"/>
                </a:rPr>
                <a:t>【</a:t>
              </a:r>
              <a:r>
                <a:rPr sz="1511" b="1" kern="0" dirty="0">
                  <a:solidFill>
                    <a:prstClr val="black"/>
                  </a:solidFill>
                  <a:latin typeface="Meiryo UI"/>
                  <a:ea typeface="Meiryo UI"/>
                  <a:cs typeface="メイリオ" panose="020B0604030504040204" pitchFamily="50" charset="-128"/>
                </a:rPr>
                <a:t>環境配慮事項</a:t>
              </a:r>
              <a:r>
                <a:rPr lang="en-US" altLang="ja-JP" sz="1511" b="1" kern="0" dirty="0">
                  <a:solidFill>
                    <a:prstClr val="black"/>
                  </a:solidFill>
                  <a:latin typeface="Meiryo UI"/>
                  <a:ea typeface="Meiryo UI"/>
                  <a:cs typeface="メイリオ" panose="020B0604030504040204" pitchFamily="50" charset="-128"/>
                </a:rPr>
                <a:t>】</a:t>
              </a:r>
            </a:p>
            <a:p>
              <a:pPr defTabSz="966326" eaLnBrk="1" hangingPunct="1">
                <a:lnSpc>
                  <a:spcPts val="1691"/>
                </a:lnSpc>
                <a:spcBef>
                  <a:spcPct val="0"/>
                </a:spcBef>
                <a:buNone/>
              </a:pPr>
              <a:r>
                <a:rPr lang="ja-JP" altLang="en-US" sz="1511" kern="0" dirty="0">
                  <a:solidFill>
                    <a:prstClr val="black"/>
                  </a:solidFill>
                  <a:latin typeface="Meiryo UI"/>
                  <a:ea typeface="Meiryo UI"/>
                  <a:cs typeface="メイリオ" panose="020B0604030504040204" pitchFamily="50" charset="-128"/>
                </a:rPr>
                <a:t>　</a:t>
              </a:r>
              <a:r>
                <a:rPr sz="1511" kern="0" dirty="0">
                  <a:solidFill>
                    <a:prstClr val="black"/>
                  </a:solidFill>
                  <a:latin typeface="Meiryo UI"/>
                  <a:ea typeface="Meiryo UI"/>
                  <a:cs typeface="メイリオ" panose="020B0604030504040204" pitchFamily="50" charset="-128"/>
                </a:rPr>
                <a:t>・環境保全、国土保全、農業振興等に関する法規制</a:t>
              </a:r>
              <a:endParaRPr lang="en-US" altLang="ja-JP" sz="1511" kern="0" dirty="0">
                <a:solidFill>
                  <a:prstClr val="black"/>
                </a:solidFill>
                <a:latin typeface="Meiryo UI"/>
                <a:ea typeface="Meiryo UI"/>
                <a:cs typeface="メイリオ" panose="020B0604030504040204" pitchFamily="50" charset="-128"/>
              </a:endParaRPr>
            </a:p>
            <a:p>
              <a:pPr defTabSz="966326" eaLnBrk="1" hangingPunct="1">
                <a:lnSpc>
                  <a:spcPts val="1691"/>
                </a:lnSpc>
                <a:spcBef>
                  <a:spcPct val="0"/>
                </a:spcBef>
                <a:buNone/>
              </a:pPr>
              <a:r>
                <a:rPr lang="ja-JP" altLang="en-US" sz="1511" kern="0" dirty="0">
                  <a:solidFill>
                    <a:prstClr val="black"/>
                  </a:solidFill>
                  <a:latin typeface="Meiryo UI"/>
                  <a:ea typeface="Meiryo UI"/>
                  <a:cs typeface="メイリオ" panose="020B0604030504040204" pitchFamily="50" charset="-128"/>
                </a:rPr>
                <a:t>　</a:t>
              </a:r>
              <a:r>
                <a:rPr sz="1511" kern="0" dirty="0">
                  <a:solidFill>
                    <a:prstClr val="black"/>
                  </a:solidFill>
                  <a:latin typeface="Meiryo UI"/>
                  <a:ea typeface="Meiryo UI"/>
                  <a:cs typeface="メイリオ" panose="020B0604030504040204" pitchFamily="50" charset="-128"/>
                </a:rPr>
                <a:t>・鳥類の営巣地、渡り等の情報</a:t>
              </a:r>
              <a:endParaRPr lang="en-US" altLang="ja-JP" sz="1511" kern="0" dirty="0">
                <a:solidFill>
                  <a:prstClr val="black"/>
                </a:solidFill>
                <a:latin typeface="Meiryo UI"/>
                <a:ea typeface="Meiryo UI"/>
                <a:cs typeface="メイリオ" panose="020B0604030504040204" pitchFamily="50" charset="-128"/>
              </a:endParaRPr>
            </a:p>
            <a:p>
              <a:pPr defTabSz="966326" eaLnBrk="1" hangingPunct="1">
                <a:lnSpc>
                  <a:spcPts val="1691"/>
                </a:lnSpc>
                <a:spcBef>
                  <a:spcPct val="0"/>
                </a:spcBef>
                <a:buNone/>
              </a:pPr>
              <a:r>
                <a:rPr lang="ja-JP" altLang="en-US" sz="1511" kern="0" dirty="0">
                  <a:solidFill>
                    <a:prstClr val="black"/>
                  </a:solidFill>
                  <a:latin typeface="Meiryo UI"/>
                  <a:ea typeface="Meiryo UI"/>
                  <a:cs typeface="メイリオ" panose="020B0604030504040204" pitchFamily="50" charset="-128"/>
                </a:rPr>
                <a:t>　</a:t>
              </a:r>
              <a:r>
                <a:rPr sz="1511" kern="0" dirty="0">
                  <a:solidFill>
                    <a:prstClr val="black"/>
                  </a:solidFill>
                  <a:latin typeface="Meiryo UI"/>
                  <a:ea typeface="Meiryo UI"/>
                  <a:cs typeface="メイリオ" panose="020B0604030504040204" pitchFamily="50" charset="-128"/>
                </a:rPr>
                <a:t>・景観（観光地からの見え方等）</a:t>
              </a:r>
              <a:endParaRPr lang="en-US" altLang="ja-JP" sz="1511" kern="0" dirty="0">
                <a:solidFill>
                  <a:prstClr val="black"/>
                </a:solidFill>
                <a:latin typeface="Meiryo UI"/>
                <a:ea typeface="Meiryo UI"/>
                <a:cs typeface="メイリオ" panose="020B0604030504040204" pitchFamily="50" charset="-128"/>
              </a:endParaRPr>
            </a:p>
            <a:p>
              <a:pPr defTabSz="966326" eaLnBrk="1" hangingPunct="1">
                <a:lnSpc>
                  <a:spcPts val="1691"/>
                </a:lnSpc>
                <a:spcBef>
                  <a:spcPct val="0"/>
                </a:spcBef>
                <a:buNone/>
              </a:pPr>
              <a:r>
                <a:rPr lang="ja-JP" altLang="en-US" sz="1511" kern="0" dirty="0">
                  <a:solidFill>
                    <a:prstClr val="black"/>
                  </a:solidFill>
                  <a:latin typeface="Meiryo UI"/>
                  <a:ea typeface="Meiryo UI"/>
                  <a:cs typeface="メイリオ" panose="020B0604030504040204" pitchFamily="50" charset="-128"/>
                </a:rPr>
                <a:t>　</a:t>
              </a:r>
              <a:r>
                <a:rPr sz="1511" kern="0" dirty="0">
                  <a:solidFill>
                    <a:prstClr val="black"/>
                  </a:solidFill>
                  <a:latin typeface="Meiryo UI"/>
                  <a:ea typeface="Meiryo UI"/>
                  <a:cs typeface="メイリオ" panose="020B0604030504040204" pitchFamily="50" charset="-128"/>
                </a:rPr>
                <a:t>・住宅集合地からの距離　</a:t>
              </a:r>
              <a:r>
                <a:rPr lang="en-US" altLang="ja-JP" sz="1511" kern="0" dirty="0" err="1">
                  <a:solidFill>
                    <a:prstClr val="black"/>
                  </a:solidFill>
                  <a:latin typeface="Meiryo UI"/>
                  <a:ea typeface="Meiryo UI"/>
                  <a:cs typeface="メイリオ" panose="020B0604030504040204" pitchFamily="50" charset="-128"/>
                </a:rPr>
                <a:t>etc</a:t>
              </a:r>
              <a:endParaRPr lang="en-US" altLang="ja-JP" sz="1511" kern="0" dirty="0">
                <a:solidFill>
                  <a:prstClr val="black"/>
                </a:solidFill>
                <a:latin typeface="Meiryo UI"/>
                <a:ea typeface="Meiryo UI"/>
                <a:cs typeface="メイリオ" panose="020B0604030504040204" pitchFamily="50" charset="-128"/>
              </a:endParaRPr>
            </a:p>
          </p:txBody>
        </p:sp>
      </p:grpSp>
      <p:cxnSp>
        <p:nvCxnSpPr>
          <p:cNvPr id="63" name="直線コネクタ 62"/>
          <p:cNvCxnSpPr/>
          <p:nvPr/>
        </p:nvCxnSpPr>
        <p:spPr>
          <a:xfrm>
            <a:off x="4667686" y="1738452"/>
            <a:ext cx="579278" cy="308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4747707" y="2618204"/>
            <a:ext cx="499256" cy="2456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右中かっこ 64"/>
          <p:cNvSpPr/>
          <p:nvPr/>
        </p:nvSpPr>
        <p:spPr bwMode="auto">
          <a:xfrm>
            <a:off x="3924227" y="1984778"/>
            <a:ext cx="274875" cy="1765780"/>
          </a:xfrm>
          <a:prstGeom prst="rightBrace">
            <a:avLst>
              <a:gd name="adj1" fmla="val 8333"/>
              <a:gd name="adj2" fmla="val 706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66326">
              <a:defRPr/>
            </a:pPr>
            <a:endParaRPr kumimoji="0" sz="1943" kern="0">
              <a:solidFill>
                <a:prstClr val="black"/>
              </a:solidFill>
              <a:latin typeface="Meiryo UI"/>
              <a:ea typeface="Meiryo UI"/>
              <a:cs typeface="メイリオ" panose="020B0604030504040204" pitchFamily="50" charset="-128"/>
            </a:endParaRPr>
          </a:p>
        </p:txBody>
      </p:sp>
      <p:sp>
        <p:nvSpPr>
          <p:cNvPr id="68" name="テキスト ボックス 39"/>
          <p:cNvSpPr txBox="1">
            <a:spLocks noChangeArrowheads="1"/>
          </p:cNvSpPr>
          <p:nvPr/>
        </p:nvSpPr>
        <p:spPr bwMode="auto">
          <a:xfrm>
            <a:off x="4239940" y="2924845"/>
            <a:ext cx="1244076"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66326" eaLnBrk="1" hangingPunct="1">
              <a:spcBef>
                <a:spcPct val="0"/>
              </a:spcBef>
              <a:buNone/>
            </a:pPr>
            <a:r>
              <a:rPr sz="1295" kern="0" dirty="0">
                <a:solidFill>
                  <a:prstClr val="black"/>
                </a:solidFill>
                <a:latin typeface="Meiryo UI"/>
                <a:ea typeface="Meiryo UI"/>
                <a:cs typeface="メイリオ" panose="020B0604030504040204" pitchFamily="50" charset="-128"/>
              </a:rPr>
              <a:t>レイヤー</a:t>
            </a:r>
            <a:endParaRPr lang="en-US" altLang="ja-JP" sz="1295" kern="0" dirty="0">
              <a:solidFill>
                <a:prstClr val="black"/>
              </a:solidFill>
              <a:latin typeface="Meiryo UI"/>
              <a:ea typeface="Meiryo UI"/>
              <a:cs typeface="メイリオ" panose="020B0604030504040204" pitchFamily="50" charset="-128"/>
            </a:endParaRPr>
          </a:p>
          <a:p>
            <a:pPr defTabSz="966326" eaLnBrk="1" hangingPunct="1">
              <a:spcBef>
                <a:spcPct val="0"/>
              </a:spcBef>
              <a:buNone/>
            </a:pPr>
            <a:r>
              <a:rPr sz="1295" kern="0" dirty="0">
                <a:solidFill>
                  <a:prstClr val="black"/>
                </a:solidFill>
                <a:latin typeface="Meiryo UI"/>
                <a:ea typeface="Meiryo UI"/>
                <a:cs typeface="メイリオ" panose="020B0604030504040204" pitchFamily="50" charset="-128"/>
              </a:rPr>
              <a:t>情報の整理</a:t>
            </a:r>
          </a:p>
        </p:txBody>
      </p:sp>
      <p:sp>
        <p:nvSpPr>
          <p:cNvPr id="69" name="円/楕円 80"/>
          <p:cNvSpPr/>
          <p:nvPr/>
        </p:nvSpPr>
        <p:spPr bwMode="auto">
          <a:xfrm>
            <a:off x="3993331" y="4475448"/>
            <a:ext cx="1176357" cy="610721"/>
          </a:xfrm>
          <a:prstGeom prst="ellipse">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943" kern="0">
              <a:solidFill>
                <a:prstClr val="white"/>
              </a:solidFill>
              <a:latin typeface="Meiryo UI"/>
              <a:ea typeface="Meiryo UI"/>
              <a:cs typeface="メイリオ" panose="020B0604030504040204" pitchFamily="50" charset="-128"/>
            </a:endParaRPr>
          </a:p>
        </p:txBody>
      </p:sp>
      <p:sp>
        <p:nvSpPr>
          <p:cNvPr id="75" name="テキスト ボックス 49"/>
          <p:cNvSpPr txBox="1">
            <a:spLocks noChangeArrowheads="1"/>
          </p:cNvSpPr>
          <p:nvPr/>
        </p:nvSpPr>
        <p:spPr bwMode="auto">
          <a:xfrm>
            <a:off x="3977156" y="4492612"/>
            <a:ext cx="1248241"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66326" eaLnBrk="1" hangingPunct="1">
              <a:spcBef>
                <a:spcPct val="0"/>
              </a:spcBef>
              <a:buNone/>
            </a:pPr>
            <a:r>
              <a:rPr sz="1295" kern="0" dirty="0">
                <a:solidFill>
                  <a:prstClr val="black"/>
                </a:solidFill>
                <a:latin typeface="Meiryo UI"/>
                <a:ea typeface="Meiryo UI"/>
                <a:cs typeface="メイリオ" panose="020B0604030504040204" pitchFamily="50" charset="-128"/>
              </a:rPr>
              <a:t>関係者・</a:t>
            </a:r>
            <a:endParaRPr lang="en-US" altLang="ja-JP" sz="1295" kern="0" dirty="0">
              <a:solidFill>
                <a:prstClr val="black"/>
              </a:solidFill>
              <a:latin typeface="Meiryo UI"/>
              <a:ea typeface="Meiryo UI"/>
              <a:cs typeface="メイリオ" panose="020B0604030504040204" pitchFamily="50" charset="-128"/>
            </a:endParaRPr>
          </a:p>
          <a:p>
            <a:pPr algn="ctr" defTabSz="966326" eaLnBrk="1" hangingPunct="1">
              <a:spcBef>
                <a:spcPct val="0"/>
              </a:spcBef>
              <a:buNone/>
            </a:pPr>
            <a:r>
              <a:rPr sz="1295" kern="0" dirty="0">
                <a:solidFill>
                  <a:prstClr val="black"/>
                </a:solidFill>
                <a:latin typeface="Meiryo UI"/>
                <a:ea typeface="Meiryo UI"/>
                <a:cs typeface="メイリオ" panose="020B0604030504040204" pitchFamily="50" charset="-128"/>
              </a:rPr>
              <a:t>関係機関協議</a:t>
            </a:r>
          </a:p>
        </p:txBody>
      </p:sp>
      <p:grpSp>
        <p:nvGrpSpPr>
          <p:cNvPr id="76" name="グループ化 56"/>
          <p:cNvGrpSpPr>
            <a:grpSpLocks/>
          </p:cNvGrpSpPr>
          <p:nvPr/>
        </p:nvGrpSpPr>
        <p:grpSpPr bwMode="auto">
          <a:xfrm flipH="1">
            <a:off x="3248976" y="4874772"/>
            <a:ext cx="437602" cy="167861"/>
            <a:chOff x="2411760" y="4581128"/>
            <a:chExt cx="504056" cy="216024"/>
          </a:xfrm>
        </p:grpSpPr>
        <p:sp>
          <p:nvSpPr>
            <p:cNvPr id="176" name="山形 172"/>
            <p:cNvSpPr/>
            <p:nvPr/>
          </p:nvSpPr>
          <p:spPr>
            <a:xfrm>
              <a:off x="2411351" y="4581729"/>
              <a:ext cx="215438" cy="215861"/>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943" kern="0">
                <a:solidFill>
                  <a:prstClr val="black"/>
                </a:solidFill>
                <a:latin typeface="Meiryo UI"/>
                <a:ea typeface="Meiryo UI"/>
                <a:cs typeface="メイリオ" panose="020B0604030504040204" pitchFamily="50" charset="-128"/>
              </a:endParaRPr>
            </a:p>
          </p:txBody>
        </p:sp>
        <p:sp>
          <p:nvSpPr>
            <p:cNvPr id="177" name="山形 173"/>
            <p:cNvSpPr/>
            <p:nvPr/>
          </p:nvSpPr>
          <p:spPr>
            <a:xfrm>
              <a:off x="2555556" y="4581729"/>
              <a:ext cx="215438" cy="215861"/>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943" kern="0">
                <a:solidFill>
                  <a:prstClr val="black"/>
                </a:solidFill>
                <a:latin typeface="Meiryo UI"/>
                <a:ea typeface="Meiryo UI"/>
                <a:cs typeface="メイリオ" panose="020B0604030504040204" pitchFamily="50" charset="-128"/>
              </a:endParaRPr>
            </a:p>
          </p:txBody>
        </p:sp>
        <p:sp>
          <p:nvSpPr>
            <p:cNvPr id="178" name="山形 174"/>
            <p:cNvSpPr/>
            <p:nvPr/>
          </p:nvSpPr>
          <p:spPr>
            <a:xfrm>
              <a:off x="2699760" y="4581729"/>
              <a:ext cx="215438" cy="215861"/>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943" kern="0">
                <a:solidFill>
                  <a:prstClr val="black"/>
                </a:solidFill>
                <a:latin typeface="Meiryo UI"/>
                <a:ea typeface="Meiryo UI"/>
                <a:cs typeface="メイリオ" panose="020B0604030504040204" pitchFamily="50" charset="-128"/>
              </a:endParaRPr>
            </a:p>
          </p:txBody>
        </p:sp>
      </p:grpSp>
      <p:sp>
        <p:nvSpPr>
          <p:cNvPr id="77" name="テキスト ボックス 60"/>
          <p:cNvSpPr txBox="1">
            <a:spLocks noChangeArrowheads="1"/>
          </p:cNvSpPr>
          <p:nvPr/>
        </p:nvSpPr>
        <p:spPr bwMode="auto">
          <a:xfrm>
            <a:off x="3461241" y="4114711"/>
            <a:ext cx="1445853" cy="291618"/>
          </a:xfrm>
          <a:prstGeom prst="rect">
            <a:avLst/>
          </a:prstGeom>
          <a:solidFill>
            <a:srgbClr val="FFFFFF">
              <a:alpha val="74118"/>
            </a:srgbClr>
          </a:solidFill>
          <a:ln>
            <a:noFill/>
          </a:ln>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66326" eaLnBrk="1" hangingPunct="1">
              <a:spcBef>
                <a:spcPct val="0"/>
              </a:spcBef>
              <a:buNone/>
            </a:pPr>
            <a:r>
              <a:rPr sz="1295" kern="0" dirty="0" err="1">
                <a:solidFill>
                  <a:prstClr val="black"/>
                </a:solidFill>
                <a:latin typeface="Meiryo UI"/>
                <a:ea typeface="Meiryo UI"/>
                <a:cs typeface="メイリオ" panose="020B0604030504040204" pitchFamily="50" charset="-128"/>
              </a:rPr>
              <a:t>意見の反映・調整</a:t>
            </a:r>
            <a:endParaRPr sz="1295" kern="0" dirty="0">
              <a:solidFill>
                <a:prstClr val="black"/>
              </a:solidFill>
              <a:latin typeface="Meiryo UI"/>
              <a:ea typeface="Meiryo UI"/>
              <a:cs typeface="メイリオ" panose="020B0604030504040204" pitchFamily="50" charset="-128"/>
            </a:endParaRPr>
          </a:p>
        </p:txBody>
      </p:sp>
      <p:sp>
        <p:nvSpPr>
          <p:cNvPr id="78" name="テキスト ボックス 55"/>
          <p:cNvSpPr txBox="1">
            <a:spLocks noChangeArrowheads="1"/>
          </p:cNvSpPr>
          <p:nvPr/>
        </p:nvSpPr>
        <p:spPr bwMode="auto">
          <a:xfrm>
            <a:off x="7763247" y="1529141"/>
            <a:ext cx="2737579" cy="32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defTabSz="966326" eaLnBrk="1" hangingPunct="1">
              <a:spcBef>
                <a:spcPct val="0"/>
              </a:spcBef>
              <a:buNone/>
            </a:pPr>
            <a:r>
              <a:rPr sz="1511" kern="0" dirty="0">
                <a:solidFill>
                  <a:prstClr val="black"/>
                </a:solidFill>
                <a:latin typeface="Meiryo UI"/>
                <a:ea typeface="Meiryo UI"/>
                <a:cs typeface="メイリオ" panose="020B0604030504040204" pitchFamily="50" charset="-128"/>
              </a:rPr>
              <a:t>注：陸上風力の場合</a:t>
            </a:r>
          </a:p>
        </p:txBody>
      </p:sp>
      <p:sp>
        <p:nvSpPr>
          <p:cNvPr id="79" name="正方形/長方形 78"/>
          <p:cNvSpPr/>
          <p:nvPr/>
        </p:nvSpPr>
        <p:spPr bwMode="auto">
          <a:xfrm>
            <a:off x="218268" y="1351847"/>
            <a:ext cx="10282559" cy="59912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943" kern="0">
              <a:solidFill>
                <a:prstClr val="white"/>
              </a:solidFill>
              <a:latin typeface="Meiryo UI"/>
              <a:ea typeface="Meiryo UI"/>
              <a:cs typeface="メイリオ" panose="020B0604030504040204" pitchFamily="50" charset="-128"/>
            </a:endParaRPr>
          </a:p>
        </p:txBody>
      </p:sp>
      <p:sp>
        <p:nvSpPr>
          <p:cNvPr id="80" name="AutoShape 465"/>
          <p:cNvSpPr>
            <a:spLocks noChangeArrowheads="1"/>
          </p:cNvSpPr>
          <p:nvPr/>
        </p:nvSpPr>
        <p:spPr bwMode="auto">
          <a:xfrm>
            <a:off x="1124870" y="2586013"/>
            <a:ext cx="2321798" cy="675035"/>
          </a:xfrm>
          <a:prstGeom prst="parallelogram">
            <a:avLst>
              <a:gd name="adj" fmla="val 98542"/>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66902" tIns="8005" rIns="66902" bIns="8005"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81" name="Freeform 466"/>
          <p:cNvSpPr>
            <a:spLocks/>
          </p:cNvSpPr>
          <p:nvPr/>
        </p:nvSpPr>
        <p:spPr bwMode="auto">
          <a:xfrm rot="13569573">
            <a:off x="2191719" y="2469350"/>
            <a:ext cx="582538" cy="914391"/>
          </a:xfrm>
          <a:custGeom>
            <a:avLst/>
            <a:gdLst>
              <a:gd name="T0" fmla="*/ 14 w 1537"/>
              <a:gd name="T1" fmla="*/ 611 h 674"/>
              <a:gd name="T2" fmla="*/ 69 w 1537"/>
              <a:gd name="T3" fmla="*/ 515 h 674"/>
              <a:gd name="T4" fmla="*/ 166 w 1537"/>
              <a:gd name="T5" fmla="*/ 404 h 674"/>
              <a:gd name="T6" fmla="*/ 567 w 1537"/>
              <a:gd name="T7" fmla="*/ 238 h 674"/>
              <a:gd name="T8" fmla="*/ 651 w 1537"/>
              <a:gd name="T9" fmla="*/ 182 h 674"/>
              <a:gd name="T10" fmla="*/ 678 w 1537"/>
              <a:gd name="T11" fmla="*/ 141 h 674"/>
              <a:gd name="T12" fmla="*/ 817 w 1537"/>
              <a:gd name="T13" fmla="*/ 58 h 674"/>
              <a:gd name="T14" fmla="*/ 858 w 1537"/>
              <a:gd name="T15" fmla="*/ 30 h 674"/>
              <a:gd name="T16" fmla="*/ 941 w 1537"/>
              <a:gd name="T17" fmla="*/ 2 h 674"/>
              <a:gd name="T18" fmla="*/ 1287 w 1537"/>
              <a:gd name="T19" fmla="*/ 30 h 674"/>
              <a:gd name="T20" fmla="*/ 1371 w 1537"/>
              <a:gd name="T21" fmla="*/ 58 h 674"/>
              <a:gd name="T22" fmla="*/ 1412 w 1537"/>
              <a:gd name="T23" fmla="*/ 71 h 674"/>
              <a:gd name="T24" fmla="*/ 1495 w 1537"/>
              <a:gd name="T25" fmla="*/ 127 h 674"/>
              <a:gd name="T26" fmla="*/ 1537 w 1537"/>
              <a:gd name="T27" fmla="*/ 155 h 674"/>
              <a:gd name="T28" fmla="*/ 886 w 1537"/>
              <a:gd name="T29" fmla="*/ 293 h 674"/>
              <a:gd name="T30" fmla="*/ 720 w 1537"/>
              <a:gd name="T31" fmla="*/ 362 h 674"/>
              <a:gd name="T32" fmla="*/ 678 w 1537"/>
              <a:gd name="T33" fmla="*/ 390 h 674"/>
              <a:gd name="T34" fmla="*/ 554 w 1537"/>
              <a:gd name="T35" fmla="*/ 431 h 674"/>
              <a:gd name="T36" fmla="*/ 512 w 1537"/>
              <a:gd name="T37" fmla="*/ 445 h 674"/>
              <a:gd name="T38" fmla="*/ 346 w 1537"/>
              <a:gd name="T39" fmla="*/ 528 h 674"/>
              <a:gd name="T40" fmla="*/ 332 w 1537"/>
              <a:gd name="T41" fmla="*/ 570 h 674"/>
              <a:gd name="T42" fmla="*/ 291 w 1537"/>
              <a:gd name="T43" fmla="*/ 584 h 674"/>
              <a:gd name="T44" fmla="*/ 249 w 1537"/>
              <a:gd name="T45" fmla="*/ 611 h 674"/>
              <a:gd name="T46" fmla="*/ 124 w 1537"/>
              <a:gd name="T47" fmla="*/ 667 h 674"/>
              <a:gd name="T48" fmla="*/ 14 w 1537"/>
              <a:gd name="T49" fmla="*/ 653 h 674"/>
              <a:gd name="T50" fmla="*/ 0 w 1537"/>
              <a:gd name="T51" fmla="*/ 611 h 674"/>
              <a:gd name="T52" fmla="*/ 14 w 1537"/>
              <a:gd name="T53" fmla="*/ 61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7" h="674">
                <a:moveTo>
                  <a:pt x="14" y="611"/>
                </a:moveTo>
                <a:cubicBezTo>
                  <a:pt x="36" y="541"/>
                  <a:pt x="15" y="593"/>
                  <a:pt x="69" y="515"/>
                </a:cubicBezTo>
                <a:cubicBezTo>
                  <a:pt x="141" y="412"/>
                  <a:pt x="92" y="452"/>
                  <a:pt x="166" y="404"/>
                </a:cubicBezTo>
                <a:cubicBezTo>
                  <a:pt x="257" y="268"/>
                  <a:pt x="424" y="272"/>
                  <a:pt x="567" y="238"/>
                </a:cubicBezTo>
                <a:cubicBezTo>
                  <a:pt x="595" y="219"/>
                  <a:pt x="632" y="210"/>
                  <a:pt x="651" y="182"/>
                </a:cubicBezTo>
                <a:cubicBezTo>
                  <a:pt x="660" y="168"/>
                  <a:pt x="666" y="152"/>
                  <a:pt x="678" y="141"/>
                </a:cubicBezTo>
                <a:cubicBezTo>
                  <a:pt x="750" y="78"/>
                  <a:pt x="749" y="97"/>
                  <a:pt x="817" y="58"/>
                </a:cubicBezTo>
                <a:cubicBezTo>
                  <a:pt x="831" y="50"/>
                  <a:pt x="843" y="37"/>
                  <a:pt x="858" y="30"/>
                </a:cubicBezTo>
                <a:cubicBezTo>
                  <a:pt x="885" y="18"/>
                  <a:pt x="941" y="2"/>
                  <a:pt x="941" y="2"/>
                </a:cubicBezTo>
                <a:cubicBezTo>
                  <a:pt x="1040" y="7"/>
                  <a:pt x="1178" y="0"/>
                  <a:pt x="1287" y="30"/>
                </a:cubicBezTo>
                <a:cubicBezTo>
                  <a:pt x="1315" y="38"/>
                  <a:pt x="1343" y="49"/>
                  <a:pt x="1371" y="58"/>
                </a:cubicBezTo>
                <a:cubicBezTo>
                  <a:pt x="1385" y="62"/>
                  <a:pt x="1412" y="71"/>
                  <a:pt x="1412" y="71"/>
                </a:cubicBezTo>
                <a:cubicBezTo>
                  <a:pt x="1440" y="90"/>
                  <a:pt x="1467" y="108"/>
                  <a:pt x="1495" y="127"/>
                </a:cubicBezTo>
                <a:cubicBezTo>
                  <a:pt x="1509" y="136"/>
                  <a:pt x="1537" y="155"/>
                  <a:pt x="1537" y="155"/>
                </a:cubicBezTo>
                <a:cubicBezTo>
                  <a:pt x="1478" y="386"/>
                  <a:pt x="955" y="291"/>
                  <a:pt x="886" y="293"/>
                </a:cubicBezTo>
                <a:cubicBezTo>
                  <a:pt x="826" y="313"/>
                  <a:pt x="775" y="334"/>
                  <a:pt x="720" y="362"/>
                </a:cubicBezTo>
                <a:cubicBezTo>
                  <a:pt x="705" y="370"/>
                  <a:pt x="693" y="383"/>
                  <a:pt x="678" y="390"/>
                </a:cubicBezTo>
                <a:cubicBezTo>
                  <a:pt x="659" y="398"/>
                  <a:pt x="585" y="421"/>
                  <a:pt x="554" y="431"/>
                </a:cubicBezTo>
                <a:cubicBezTo>
                  <a:pt x="540" y="436"/>
                  <a:pt x="512" y="445"/>
                  <a:pt x="512" y="445"/>
                </a:cubicBezTo>
                <a:cubicBezTo>
                  <a:pt x="462" y="479"/>
                  <a:pt x="403" y="510"/>
                  <a:pt x="346" y="528"/>
                </a:cubicBezTo>
                <a:cubicBezTo>
                  <a:pt x="341" y="542"/>
                  <a:pt x="342" y="559"/>
                  <a:pt x="332" y="570"/>
                </a:cubicBezTo>
                <a:cubicBezTo>
                  <a:pt x="322" y="580"/>
                  <a:pt x="304" y="578"/>
                  <a:pt x="291" y="584"/>
                </a:cubicBezTo>
                <a:cubicBezTo>
                  <a:pt x="276" y="591"/>
                  <a:pt x="264" y="604"/>
                  <a:pt x="249" y="611"/>
                </a:cubicBezTo>
                <a:cubicBezTo>
                  <a:pt x="105" y="674"/>
                  <a:pt x="216" y="606"/>
                  <a:pt x="124" y="667"/>
                </a:cubicBezTo>
                <a:cubicBezTo>
                  <a:pt x="87" y="662"/>
                  <a:pt x="48" y="668"/>
                  <a:pt x="14" y="653"/>
                </a:cubicBezTo>
                <a:cubicBezTo>
                  <a:pt x="1" y="647"/>
                  <a:pt x="0" y="626"/>
                  <a:pt x="0" y="611"/>
                </a:cubicBezTo>
                <a:cubicBezTo>
                  <a:pt x="0" y="606"/>
                  <a:pt x="9" y="611"/>
                  <a:pt x="14" y="611"/>
                </a:cubicBezTo>
                <a:close/>
              </a:path>
            </a:pathLst>
          </a:custGeom>
          <a:solidFill>
            <a:schemeClr val="accent2">
              <a:lumMod val="40000"/>
              <a:lumOff val="60000"/>
            </a:schemeClr>
          </a:solidFill>
          <a:ln w="9525">
            <a:solidFill>
              <a:schemeClr val="accent2">
                <a:lumMod val="60000"/>
                <a:lumOff val="40000"/>
              </a:schemeClr>
            </a:solidFill>
            <a:round/>
            <a:headEnd/>
            <a:tailEnd/>
          </a:ln>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grpSp>
        <p:nvGrpSpPr>
          <p:cNvPr id="86" name="Group 467"/>
          <p:cNvGrpSpPr>
            <a:grpSpLocks/>
          </p:cNvGrpSpPr>
          <p:nvPr/>
        </p:nvGrpSpPr>
        <p:grpSpPr bwMode="auto">
          <a:xfrm>
            <a:off x="1124870" y="2374376"/>
            <a:ext cx="2321798" cy="675035"/>
            <a:chOff x="7949" y="8324"/>
            <a:chExt cx="2643" cy="1031"/>
          </a:xfrm>
          <a:effectLst>
            <a:outerShdw blurRad="50800" dist="38100" dir="2700000" algn="tl" rotWithShape="0">
              <a:prstClr val="black">
                <a:alpha val="40000"/>
              </a:prstClr>
            </a:outerShdw>
          </a:effectLst>
        </p:grpSpPr>
        <p:sp>
          <p:nvSpPr>
            <p:cNvPr id="172" name="AutoShape 468"/>
            <p:cNvSpPr>
              <a:spLocks noChangeArrowheads="1"/>
            </p:cNvSpPr>
            <p:nvPr/>
          </p:nvSpPr>
          <p:spPr bwMode="auto">
            <a:xfrm>
              <a:off x="7949" y="8324"/>
              <a:ext cx="2643" cy="1031"/>
            </a:xfrm>
            <a:prstGeom prst="parallelogram">
              <a:avLst>
                <a:gd name="adj" fmla="val 98542"/>
              </a:avLst>
            </a:prstGeom>
            <a:solidFill>
              <a:srgbClr val="FFFFFF"/>
            </a:solidFill>
            <a:ln w="9525">
              <a:solidFill>
                <a:srgbClr val="000000"/>
              </a:solidFill>
              <a:miter lim="800000"/>
              <a:headEnd/>
              <a:tailEnd/>
            </a:ln>
          </p:spPr>
          <p:txBody>
            <a:bodyPr rot="0" vert="horz" wrap="square" lIns="66902" tIns="8005" rIns="66902" bIns="8005"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73" name="Oval 469"/>
            <p:cNvSpPr>
              <a:spLocks noChangeArrowheads="1"/>
            </p:cNvSpPr>
            <p:nvPr/>
          </p:nvSpPr>
          <p:spPr bwMode="auto">
            <a:xfrm>
              <a:off x="8471" y="9048"/>
              <a:ext cx="250" cy="155"/>
            </a:xfrm>
            <a:prstGeom prst="ellipse">
              <a:avLst/>
            </a:prstGeom>
            <a:solidFill>
              <a:schemeClr val="accent4">
                <a:lumMod val="20000"/>
                <a:lumOff val="80000"/>
              </a:schemeClr>
            </a:solidFill>
            <a:ln w="9525">
              <a:solidFill>
                <a:schemeClr val="accent4">
                  <a:lumMod val="60000"/>
                  <a:lumOff val="40000"/>
                </a:schemeClr>
              </a:solidFill>
              <a:round/>
              <a:headEnd/>
              <a:tailEnd/>
            </a:ln>
          </p:spPr>
          <p:txBody>
            <a:bodyPr rot="0" vert="horz" wrap="square" lIns="66902" tIns="8005" rIns="66902" bIns="8005"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74" name="Oval 470"/>
            <p:cNvSpPr>
              <a:spLocks noChangeArrowheads="1"/>
            </p:cNvSpPr>
            <p:nvPr/>
          </p:nvSpPr>
          <p:spPr bwMode="auto">
            <a:xfrm>
              <a:off x="9350" y="8673"/>
              <a:ext cx="250" cy="155"/>
            </a:xfrm>
            <a:prstGeom prst="ellipse">
              <a:avLst/>
            </a:prstGeom>
            <a:solidFill>
              <a:schemeClr val="accent4">
                <a:lumMod val="20000"/>
                <a:lumOff val="80000"/>
              </a:schemeClr>
            </a:solidFill>
            <a:ln w="9525">
              <a:solidFill>
                <a:schemeClr val="accent4">
                  <a:lumMod val="60000"/>
                  <a:lumOff val="40000"/>
                </a:schemeClr>
              </a:solidFill>
              <a:round/>
              <a:headEnd/>
              <a:tailEnd/>
            </a:ln>
          </p:spPr>
          <p:txBody>
            <a:bodyPr rot="0" vert="horz" wrap="square" lIns="66902" tIns="8005" rIns="66902" bIns="8005"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75" name="Freeform 471"/>
            <p:cNvSpPr>
              <a:spLocks/>
            </p:cNvSpPr>
            <p:nvPr/>
          </p:nvSpPr>
          <p:spPr bwMode="auto">
            <a:xfrm>
              <a:off x="8988" y="8970"/>
              <a:ext cx="566" cy="291"/>
            </a:xfrm>
            <a:custGeom>
              <a:avLst/>
              <a:gdLst>
                <a:gd name="T0" fmla="*/ 30 w 566"/>
                <a:gd name="T1" fmla="*/ 66 h 291"/>
                <a:gd name="T2" fmla="*/ 155 w 566"/>
                <a:gd name="T3" fmla="*/ 10 h 291"/>
                <a:gd name="T4" fmla="*/ 446 w 566"/>
                <a:gd name="T5" fmla="*/ 80 h 291"/>
                <a:gd name="T6" fmla="*/ 501 w 566"/>
                <a:gd name="T7" fmla="*/ 135 h 291"/>
                <a:gd name="T8" fmla="*/ 529 w 566"/>
                <a:gd name="T9" fmla="*/ 177 h 291"/>
                <a:gd name="T10" fmla="*/ 543 w 566"/>
                <a:gd name="T11" fmla="*/ 246 h 291"/>
                <a:gd name="T12" fmla="*/ 169 w 566"/>
                <a:gd name="T13" fmla="*/ 204 h 291"/>
                <a:gd name="T14" fmla="*/ 141 w 566"/>
                <a:gd name="T15" fmla="*/ 121 h 291"/>
                <a:gd name="T16" fmla="*/ 58 w 566"/>
                <a:gd name="T17" fmla="*/ 94 h 291"/>
                <a:gd name="T18" fmla="*/ 30 w 566"/>
                <a:gd name="T19" fmla="*/ 6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291">
                  <a:moveTo>
                    <a:pt x="30" y="66"/>
                  </a:moveTo>
                  <a:cubicBezTo>
                    <a:pt x="75" y="51"/>
                    <a:pt x="110" y="25"/>
                    <a:pt x="155" y="10"/>
                  </a:cubicBezTo>
                  <a:cubicBezTo>
                    <a:pt x="269" y="19"/>
                    <a:pt x="366" y="0"/>
                    <a:pt x="446" y="80"/>
                  </a:cubicBezTo>
                  <a:cubicBezTo>
                    <a:pt x="477" y="170"/>
                    <a:pt x="434" y="81"/>
                    <a:pt x="501" y="135"/>
                  </a:cubicBezTo>
                  <a:cubicBezTo>
                    <a:pt x="514" y="146"/>
                    <a:pt x="520" y="163"/>
                    <a:pt x="529" y="177"/>
                  </a:cubicBezTo>
                  <a:cubicBezTo>
                    <a:pt x="534" y="200"/>
                    <a:pt x="566" y="242"/>
                    <a:pt x="543" y="246"/>
                  </a:cubicBezTo>
                  <a:cubicBezTo>
                    <a:pt x="281" y="291"/>
                    <a:pt x="289" y="286"/>
                    <a:pt x="169" y="204"/>
                  </a:cubicBezTo>
                  <a:cubicBezTo>
                    <a:pt x="160" y="176"/>
                    <a:pt x="150" y="149"/>
                    <a:pt x="141" y="121"/>
                  </a:cubicBezTo>
                  <a:cubicBezTo>
                    <a:pt x="132" y="93"/>
                    <a:pt x="58" y="94"/>
                    <a:pt x="58" y="94"/>
                  </a:cubicBezTo>
                  <a:cubicBezTo>
                    <a:pt x="13" y="64"/>
                    <a:pt x="0" y="66"/>
                    <a:pt x="30" y="66"/>
                  </a:cubicBezTo>
                  <a:close/>
                </a:path>
              </a:pathLst>
            </a:custGeom>
            <a:solidFill>
              <a:schemeClr val="accent1">
                <a:lumMod val="20000"/>
                <a:lumOff val="80000"/>
              </a:schemeClr>
            </a:solidFill>
            <a:ln w="9525">
              <a:solidFill>
                <a:schemeClr val="accent1">
                  <a:lumMod val="60000"/>
                  <a:lumOff val="40000"/>
                </a:schemeClr>
              </a:solidFill>
              <a:round/>
              <a:headEnd/>
              <a:tailEnd/>
            </a:ln>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grpSp>
      <p:grpSp>
        <p:nvGrpSpPr>
          <p:cNvPr id="88" name="Group 472"/>
          <p:cNvGrpSpPr>
            <a:grpSpLocks/>
          </p:cNvGrpSpPr>
          <p:nvPr/>
        </p:nvGrpSpPr>
        <p:grpSpPr bwMode="auto">
          <a:xfrm>
            <a:off x="1124870" y="2188814"/>
            <a:ext cx="2321798" cy="675035"/>
            <a:chOff x="6122" y="7980"/>
            <a:chExt cx="2643" cy="1031"/>
          </a:xfrm>
          <a:effectLst>
            <a:outerShdw blurRad="50800" dist="38100" dir="2700000" algn="tl" rotWithShape="0">
              <a:prstClr val="black">
                <a:alpha val="40000"/>
              </a:prstClr>
            </a:outerShdw>
          </a:effectLst>
        </p:grpSpPr>
        <p:sp>
          <p:nvSpPr>
            <p:cNvPr id="170" name="AutoShape 473"/>
            <p:cNvSpPr>
              <a:spLocks noChangeArrowheads="1"/>
            </p:cNvSpPr>
            <p:nvPr/>
          </p:nvSpPr>
          <p:spPr bwMode="auto">
            <a:xfrm>
              <a:off x="6122" y="7980"/>
              <a:ext cx="2643" cy="1031"/>
            </a:xfrm>
            <a:prstGeom prst="parallelogram">
              <a:avLst>
                <a:gd name="adj" fmla="val 98542"/>
              </a:avLst>
            </a:prstGeom>
            <a:solidFill>
              <a:srgbClr val="FFFFFF"/>
            </a:solidFill>
            <a:ln w="9525">
              <a:solidFill>
                <a:srgbClr val="000000"/>
              </a:solidFill>
              <a:miter lim="800000"/>
              <a:headEnd/>
              <a:tailEnd/>
            </a:ln>
          </p:spPr>
          <p:txBody>
            <a:bodyPr rot="0" vert="horz" wrap="square" lIns="66902" tIns="8005" rIns="66902" bIns="8005"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71" name="Freeform 474"/>
            <p:cNvSpPr>
              <a:spLocks/>
            </p:cNvSpPr>
            <p:nvPr/>
          </p:nvSpPr>
          <p:spPr bwMode="auto">
            <a:xfrm>
              <a:off x="6591" y="8167"/>
              <a:ext cx="1537" cy="674"/>
            </a:xfrm>
            <a:custGeom>
              <a:avLst/>
              <a:gdLst>
                <a:gd name="T0" fmla="*/ 14 w 1537"/>
                <a:gd name="T1" fmla="*/ 611 h 674"/>
                <a:gd name="T2" fmla="*/ 69 w 1537"/>
                <a:gd name="T3" fmla="*/ 515 h 674"/>
                <a:gd name="T4" fmla="*/ 166 w 1537"/>
                <a:gd name="T5" fmla="*/ 404 h 674"/>
                <a:gd name="T6" fmla="*/ 567 w 1537"/>
                <a:gd name="T7" fmla="*/ 238 h 674"/>
                <a:gd name="T8" fmla="*/ 651 w 1537"/>
                <a:gd name="T9" fmla="*/ 182 h 674"/>
                <a:gd name="T10" fmla="*/ 678 w 1537"/>
                <a:gd name="T11" fmla="*/ 141 h 674"/>
                <a:gd name="T12" fmla="*/ 817 w 1537"/>
                <a:gd name="T13" fmla="*/ 58 h 674"/>
                <a:gd name="T14" fmla="*/ 858 w 1537"/>
                <a:gd name="T15" fmla="*/ 30 h 674"/>
                <a:gd name="T16" fmla="*/ 941 w 1537"/>
                <a:gd name="T17" fmla="*/ 2 h 674"/>
                <a:gd name="T18" fmla="*/ 1287 w 1537"/>
                <a:gd name="T19" fmla="*/ 30 h 674"/>
                <a:gd name="T20" fmla="*/ 1371 w 1537"/>
                <a:gd name="T21" fmla="*/ 58 h 674"/>
                <a:gd name="T22" fmla="*/ 1412 w 1537"/>
                <a:gd name="T23" fmla="*/ 71 h 674"/>
                <a:gd name="T24" fmla="*/ 1495 w 1537"/>
                <a:gd name="T25" fmla="*/ 127 h 674"/>
                <a:gd name="T26" fmla="*/ 1537 w 1537"/>
                <a:gd name="T27" fmla="*/ 155 h 674"/>
                <a:gd name="T28" fmla="*/ 886 w 1537"/>
                <a:gd name="T29" fmla="*/ 293 h 674"/>
                <a:gd name="T30" fmla="*/ 720 w 1537"/>
                <a:gd name="T31" fmla="*/ 362 h 674"/>
                <a:gd name="T32" fmla="*/ 678 w 1537"/>
                <a:gd name="T33" fmla="*/ 390 h 674"/>
                <a:gd name="T34" fmla="*/ 554 w 1537"/>
                <a:gd name="T35" fmla="*/ 431 h 674"/>
                <a:gd name="T36" fmla="*/ 512 w 1537"/>
                <a:gd name="T37" fmla="*/ 445 h 674"/>
                <a:gd name="T38" fmla="*/ 346 w 1537"/>
                <a:gd name="T39" fmla="*/ 528 h 674"/>
                <a:gd name="T40" fmla="*/ 332 w 1537"/>
                <a:gd name="T41" fmla="*/ 570 h 674"/>
                <a:gd name="T42" fmla="*/ 291 w 1537"/>
                <a:gd name="T43" fmla="*/ 584 h 674"/>
                <a:gd name="T44" fmla="*/ 249 w 1537"/>
                <a:gd name="T45" fmla="*/ 611 h 674"/>
                <a:gd name="T46" fmla="*/ 124 w 1537"/>
                <a:gd name="T47" fmla="*/ 667 h 674"/>
                <a:gd name="T48" fmla="*/ 14 w 1537"/>
                <a:gd name="T49" fmla="*/ 653 h 674"/>
                <a:gd name="T50" fmla="*/ 0 w 1537"/>
                <a:gd name="T51" fmla="*/ 611 h 674"/>
                <a:gd name="T52" fmla="*/ 14 w 1537"/>
                <a:gd name="T53" fmla="*/ 61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7" h="674">
                  <a:moveTo>
                    <a:pt x="14" y="611"/>
                  </a:moveTo>
                  <a:cubicBezTo>
                    <a:pt x="36" y="541"/>
                    <a:pt x="15" y="593"/>
                    <a:pt x="69" y="515"/>
                  </a:cubicBezTo>
                  <a:cubicBezTo>
                    <a:pt x="141" y="412"/>
                    <a:pt x="92" y="452"/>
                    <a:pt x="166" y="404"/>
                  </a:cubicBezTo>
                  <a:cubicBezTo>
                    <a:pt x="257" y="268"/>
                    <a:pt x="424" y="272"/>
                    <a:pt x="567" y="238"/>
                  </a:cubicBezTo>
                  <a:cubicBezTo>
                    <a:pt x="595" y="219"/>
                    <a:pt x="632" y="210"/>
                    <a:pt x="651" y="182"/>
                  </a:cubicBezTo>
                  <a:cubicBezTo>
                    <a:pt x="660" y="168"/>
                    <a:pt x="666" y="152"/>
                    <a:pt x="678" y="141"/>
                  </a:cubicBezTo>
                  <a:cubicBezTo>
                    <a:pt x="750" y="78"/>
                    <a:pt x="749" y="97"/>
                    <a:pt x="817" y="58"/>
                  </a:cubicBezTo>
                  <a:cubicBezTo>
                    <a:pt x="831" y="50"/>
                    <a:pt x="843" y="37"/>
                    <a:pt x="858" y="30"/>
                  </a:cubicBezTo>
                  <a:cubicBezTo>
                    <a:pt x="885" y="18"/>
                    <a:pt x="941" y="2"/>
                    <a:pt x="941" y="2"/>
                  </a:cubicBezTo>
                  <a:cubicBezTo>
                    <a:pt x="1040" y="7"/>
                    <a:pt x="1178" y="0"/>
                    <a:pt x="1287" y="30"/>
                  </a:cubicBezTo>
                  <a:cubicBezTo>
                    <a:pt x="1315" y="38"/>
                    <a:pt x="1343" y="49"/>
                    <a:pt x="1371" y="58"/>
                  </a:cubicBezTo>
                  <a:cubicBezTo>
                    <a:pt x="1385" y="62"/>
                    <a:pt x="1412" y="71"/>
                    <a:pt x="1412" y="71"/>
                  </a:cubicBezTo>
                  <a:cubicBezTo>
                    <a:pt x="1440" y="90"/>
                    <a:pt x="1467" y="108"/>
                    <a:pt x="1495" y="127"/>
                  </a:cubicBezTo>
                  <a:cubicBezTo>
                    <a:pt x="1509" y="136"/>
                    <a:pt x="1537" y="155"/>
                    <a:pt x="1537" y="155"/>
                  </a:cubicBezTo>
                  <a:cubicBezTo>
                    <a:pt x="1478" y="386"/>
                    <a:pt x="955" y="291"/>
                    <a:pt x="886" y="293"/>
                  </a:cubicBezTo>
                  <a:cubicBezTo>
                    <a:pt x="826" y="313"/>
                    <a:pt x="775" y="334"/>
                    <a:pt x="720" y="362"/>
                  </a:cubicBezTo>
                  <a:cubicBezTo>
                    <a:pt x="705" y="370"/>
                    <a:pt x="693" y="383"/>
                    <a:pt x="678" y="390"/>
                  </a:cubicBezTo>
                  <a:cubicBezTo>
                    <a:pt x="659" y="398"/>
                    <a:pt x="585" y="421"/>
                    <a:pt x="554" y="431"/>
                  </a:cubicBezTo>
                  <a:cubicBezTo>
                    <a:pt x="540" y="436"/>
                    <a:pt x="512" y="445"/>
                    <a:pt x="512" y="445"/>
                  </a:cubicBezTo>
                  <a:cubicBezTo>
                    <a:pt x="462" y="479"/>
                    <a:pt x="403" y="510"/>
                    <a:pt x="346" y="528"/>
                  </a:cubicBezTo>
                  <a:cubicBezTo>
                    <a:pt x="341" y="542"/>
                    <a:pt x="342" y="559"/>
                    <a:pt x="332" y="570"/>
                  </a:cubicBezTo>
                  <a:cubicBezTo>
                    <a:pt x="322" y="580"/>
                    <a:pt x="304" y="578"/>
                    <a:pt x="291" y="584"/>
                  </a:cubicBezTo>
                  <a:cubicBezTo>
                    <a:pt x="276" y="591"/>
                    <a:pt x="264" y="604"/>
                    <a:pt x="249" y="611"/>
                  </a:cubicBezTo>
                  <a:cubicBezTo>
                    <a:pt x="105" y="674"/>
                    <a:pt x="216" y="606"/>
                    <a:pt x="124" y="667"/>
                  </a:cubicBezTo>
                  <a:cubicBezTo>
                    <a:pt x="87" y="662"/>
                    <a:pt x="48" y="668"/>
                    <a:pt x="14" y="653"/>
                  </a:cubicBezTo>
                  <a:cubicBezTo>
                    <a:pt x="1" y="647"/>
                    <a:pt x="0" y="626"/>
                    <a:pt x="0" y="611"/>
                  </a:cubicBezTo>
                  <a:cubicBezTo>
                    <a:pt x="0" y="606"/>
                    <a:pt x="9" y="611"/>
                    <a:pt x="14" y="611"/>
                  </a:cubicBezTo>
                  <a:close/>
                </a:path>
              </a:pathLst>
            </a:custGeom>
            <a:solidFill>
              <a:schemeClr val="accent3">
                <a:lumMod val="20000"/>
                <a:lumOff val="80000"/>
              </a:schemeClr>
            </a:solidFill>
            <a:ln w="9525">
              <a:solidFill>
                <a:schemeClr val="accent3">
                  <a:lumMod val="60000"/>
                  <a:lumOff val="40000"/>
                </a:schemeClr>
              </a:solidFill>
              <a:round/>
              <a:headEnd/>
              <a:tailEnd/>
            </a:ln>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grpSp>
      <p:sp>
        <p:nvSpPr>
          <p:cNvPr id="90" name="楕円 89"/>
          <p:cNvSpPr/>
          <p:nvPr/>
        </p:nvSpPr>
        <p:spPr>
          <a:xfrm>
            <a:off x="3270798" y="3050022"/>
            <a:ext cx="545286" cy="1048910"/>
          </a:xfrm>
          <a:prstGeom prst="ellipse">
            <a:avLst/>
          </a:prstGeom>
          <a:solidFill>
            <a:schemeClr val="accent2">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2418" tIns="32418" rIns="32418" bIns="32418" rtlCol="0" anchor="ctr"/>
          <a:lstStyle/>
          <a:p>
            <a:pPr algn="ctr" defTabSz="823400">
              <a:defRPr/>
            </a:pPr>
            <a:r>
              <a:rPr kumimoji="0" lang="ja-JP" altLang="en-US" sz="1187" kern="0" dirty="0">
                <a:solidFill>
                  <a:prstClr val="black"/>
                </a:solidFill>
                <a:latin typeface="Meiryo UI"/>
                <a:ea typeface="Meiryo UI"/>
                <a:cs typeface="メイリオ" panose="020B0604030504040204" pitchFamily="50" charset="-128"/>
              </a:rPr>
              <a:t>環境配慮事項</a:t>
            </a:r>
          </a:p>
        </p:txBody>
      </p:sp>
      <p:sp>
        <p:nvSpPr>
          <p:cNvPr id="91" name="AutoShape 488"/>
          <p:cNvSpPr>
            <a:spLocks noChangeArrowheads="1"/>
          </p:cNvSpPr>
          <p:nvPr/>
        </p:nvSpPr>
        <p:spPr bwMode="auto">
          <a:xfrm>
            <a:off x="1136530" y="1988745"/>
            <a:ext cx="2316939" cy="675033"/>
          </a:xfrm>
          <a:prstGeom prst="parallelogram">
            <a:avLst>
              <a:gd name="adj" fmla="val 98542"/>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66902" tIns="8005" rIns="66902" bIns="8005"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93" name="AutoShape 489"/>
          <p:cNvSpPr>
            <a:spLocks noChangeArrowheads="1"/>
          </p:cNvSpPr>
          <p:nvPr/>
        </p:nvSpPr>
        <p:spPr bwMode="auto">
          <a:xfrm rot="10800000">
            <a:off x="1375657" y="2610068"/>
            <a:ext cx="395361" cy="93627"/>
          </a:xfrm>
          <a:custGeom>
            <a:avLst/>
            <a:gdLst>
              <a:gd name="T0" fmla="*/ 3322424 w 21600"/>
              <a:gd name="T1" fmla="*/ 190871 h 21600"/>
              <a:gd name="T2" fmla="*/ 1898534 w 21600"/>
              <a:gd name="T3" fmla="*/ 381738 h 21600"/>
              <a:gd name="T4" fmla="*/ 474630 w 21600"/>
              <a:gd name="T5" fmla="*/ 190871 h 21600"/>
              <a:gd name="T6" fmla="*/ 189853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lumMod val="40000"/>
              <a:lumOff val="60000"/>
            </a:schemeClr>
          </a:solidFill>
          <a:ln w="9525">
            <a:solidFill>
              <a:schemeClr val="accent1">
                <a:lumMod val="60000"/>
                <a:lumOff val="40000"/>
              </a:schemeClr>
            </a:solidFill>
            <a:miter lim="800000"/>
            <a:headEnd/>
            <a:tailEnd/>
          </a:ln>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94" name="AutoShape 490"/>
          <p:cNvSpPr>
            <a:spLocks noChangeArrowheads="1"/>
          </p:cNvSpPr>
          <p:nvPr/>
        </p:nvSpPr>
        <p:spPr bwMode="auto">
          <a:xfrm rot="10800000">
            <a:off x="1864813" y="2432302"/>
            <a:ext cx="578782" cy="269252"/>
          </a:xfrm>
          <a:custGeom>
            <a:avLst/>
            <a:gdLst>
              <a:gd name="T0" fmla="*/ 1681027 w 21600"/>
              <a:gd name="T1" fmla="*/ 152927 h 21600"/>
              <a:gd name="T2" fmla="*/ 991971 w 21600"/>
              <a:gd name="T3" fmla="*/ 305854 h 21600"/>
              <a:gd name="T4" fmla="*/ 302915 w 21600"/>
              <a:gd name="T5" fmla="*/ 152927 h 21600"/>
              <a:gd name="T6" fmla="*/ 991971 w 21600"/>
              <a:gd name="T7" fmla="*/ 0 h 21600"/>
              <a:gd name="T8" fmla="*/ 0 60000 65536"/>
              <a:gd name="T9" fmla="*/ 0 60000 65536"/>
              <a:gd name="T10" fmla="*/ 0 60000 65536"/>
              <a:gd name="T11" fmla="*/ 0 60000 65536"/>
              <a:gd name="T12" fmla="*/ 5098 w 21600"/>
              <a:gd name="T13" fmla="*/ 5098 h 21600"/>
              <a:gd name="T14" fmla="*/ 16502 w 21600"/>
              <a:gd name="T15" fmla="*/ 16502 h 21600"/>
            </a:gdLst>
            <a:ahLst/>
            <a:cxnLst>
              <a:cxn ang="T8">
                <a:pos x="T0" y="T1"/>
              </a:cxn>
              <a:cxn ang="T9">
                <a:pos x="T2" y="T3"/>
              </a:cxn>
              <a:cxn ang="T10">
                <a:pos x="T4" y="T5"/>
              </a:cxn>
              <a:cxn ang="T11">
                <a:pos x="T6" y="T7"/>
              </a:cxn>
            </a:cxnLst>
            <a:rect l="T12" t="T13" r="T14" b="T15"/>
            <a:pathLst>
              <a:path w="21600" h="21600">
                <a:moveTo>
                  <a:pt x="0" y="0"/>
                </a:moveTo>
                <a:lnTo>
                  <a:pt x="6596" y="21600"/>
                </a:lnTo>
                <a:lnTo>
                  <a:pt x="15004" y="21600"/>
                </a:lnTo>
                <a:lnTo>
                  <a:pt x="21600" y="0"/>
                </a:lnTo>
                <a:lnTo>
                  <a:pt x="0" y="0"/>
                </a:lnTo>
                <a:close/>
              </a:path>
            </a:pathLst>
          </a:custGeom>
          <a:solidFill>
            <a:schemeClr val="accent1">
              <a:lumMod val="40000"/>
              <a:lumOff val="60000"/>
            </a:schemeClr>
          </a:solidFill>
          <a:ln w="9525">
            <a:solidFill>
              <a:schemeClr val="accent1">
                <a:lumMod val="60000"/>
                <a:lumOff val="40000"/>
              </a:schemeClr>
            </a:solidFill>
            <a:miter lim="800000"/>
            <a:headEnd/>
            <a:tailEnd/>
          </a:ln>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96" name="AutoShape 493"/>
          <p:cNvSpPr>
            <a:spLocks noChangeArrowheads="1"/>
          </p:cNvSpPr>
          <p:nvPr/>
        </p:nvSpPr>
        <p:spPr bwMode="auto">
          <a:xfrm>
            <a:off x="1136530" y="1789435"/>
            <a:ext cx="2316939" cy="675033"/>
          </a:xfrm>
          <a:prstGeom prst="parallelogram">
            <a:avLst>
              <a:gd name="adj" fmla="val 98542"/>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66902" tIns="8005" rIns="66902" bIns="8005"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00" name="Freeform 494"/>
          <p:cNvSpPr>
            <a:spLocks/>
          </p:cNvSpPr>
          <p:nvPr/>
        </p:nvSpPr>
        <p:spPr bwMode="auto">
          <a:xfrm>
            <a:off x="1525800" y="1815851"/>
            <a:ext cx="1674367" cy="675033"/>
          </a:xfrm>
          <a:custGeom>
            <a:avLst/>
            <a:gdLst>
              <a:gd name="T0" fmla="*/ 0 w 1758"/>
              <a:gd name="T1" fmla="*/ 734 h 734"/>
              <a:gd name="T2" fmla="*/ 69 w 1758"/>
              <a:gd name="T3" fmla="*/ 609 h 734"/>
              <a:gd name="T4" fmla="*/ 97 w 1758"/>
              <a:gd name="T5" fmla="*/ 568 h 734"/>
              <a:gd name="T6" fmla="*/ 152 w 1758"/>
              <a:gd name="T7" fmla="*/ 499 h 734"/>
              <a:gd name="T8" fmla="*/ 208 w 1758"/>
              <a:gd name="T9" fmla="*/ 416 h 734"/>
              <a:gd name="T10" fmla="*/ 249 w 1758"/>
              <a:gd name="T11" fmla="*/ 374 h 734"/>
              <a:gd name="T12" fmla="*/ 429 w 1758"/>
              <a:gd name="T13" fmla="*/ 249 h 734"/>
              <a:gd name="T14" fmla="*/ 554 w 1758"/>
              <a:gd name="T15" fmla="*/ 166 h 734"/>
              <a:gd name="T16" fmla="*/ 1343 w 1758"/>
              <a:gd name="T17" fmla="*/ 125 h 734"/>
              <a:gd name="T18" fmla="*/ 1606 w 1758"/>
              <a:gd name="T19" fmla="*/ 56 h 734"/>
              <a:gd name="T20" fmla="*/ 1758 w 1758"/>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8" h="734">
                <a:moveTo>
                  <a:pt x="0" y="734"/>
                </a:moveTo>
                <a:cubicBezTo>
                  <a:pt x="24" y="663"/>
                  <a:pt x="7" y="702"/>
                  <a:pt x="69" y="609"/>
                </a:cubicBezTo>
                <a:cubicBezTo>
                  <a:pt x="78" y="595"/>
                  <a:pt x="97" y="568"/>
                  <a:pt x="97" y="568"/>
                </a:cubicBezTo>
                <a:cubicBezTo>
                  <a:pt x="128" y="474"/>
                  <a:pt x="85" y="575"/>
                  <a:pt x="152" y="499"/>
                </a:cubicBezTo>
                <a:cubicBezTo>
                  <a:pt x="174" y="474"/>
                  <a:pt x="185" y="440"/>
                  <a:pt x="208" y="416"/>
                </a:cubicBezTo>
                <a:cubicBezTo>
                  <a:pt x="222" y="402"/>
                  <a:pt x="235" y="388"/>
                  <a:pt x="249" y="374"/>
                </a:cubicBezTo>
                <a:cubicBezTo>
                  <a:pt x="273" y="303"/>
                  <a:pt x="365" y="285"/>
                  <a:pt x="429" y="249"/>
                </a:cubicBezTo>
                <a:cubicBezTo>
                  <a:pt x="473" y="225"/>
                  <a:pt x="506" y="181"/>
                  <a:pt x="554" y="166"/>
                </a:cubicBezTo>
                <a:cubicBezTo>
                  <a:pt x="861" y="66"/>
                  <a:pt x="608" y="140"/>
                  <a:pt x="1343" y="125"/>
                </a:cubicBezTo>
                <a:cubicBezTo>
                  <a:pt x="1429" y="96"/>
                  <a:pt x="1519" y="85"/>
                  <a:pt x="1606" y="56"/>
                </a:cubicBezTo>
                <a:cubicBezTo>
                  <a:pt x="1644" y="44"/>
                  <a:pt x="1725" y="0"/>
                  <a:pt x="1758" y="0"/>
                </a:cubicBezTo>
              </a:path>
            </a:pathLst>
          </a:custGeom>
          <a:noFill/>
          <a:ln w="28575">
            <a:solidFill>
              <a:schemeClr val="tx1">
                <a:lumMod val="100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23" name="Freeform 495"/>
          <p:cNvSpPr>
            <a:spLocks/>
          </p:cNvSpPr>
          <p:nvPr/>
        </p:nvSpPr>
        <p:spPr bwMode="auto">
          <a:xfrm>
            <a:off x="1741319" y="2086233"/>
            <a:ext cx="642572" cy="218027"/>
          </a:xfrm>
          <a:custGeom>
            <a:avLst/>
            <a:gdLst>
              <a:gd name="T0" fmla="*/ 0 w 858"/>
              <a:gd name="T1" fmla="*/ 0 h 194"/>
              <a:gd name="T2" fmla="*/ 166 w 858"/>
              <a:gd name="T3" fmla="*/ 70 h 194"/>
              <a:gd name="T4" fmla="*/ 276 w 858"/>
              <a:gd name="T5" fmla="*/ 167 h 194"/>
              <a:gd name="T6" fmla="*/ 318 w 858"/>
              <a:gd name="T7" fmla="*/ 194 h 194"/>
              <a:gd name="T8" fmla="*/ 761 w 858"/>
              <a:gd name="T9" fmla="*/ 153 h 194"/>
              <a:gd name="T10" fmla="*/ 858 w 858"/>
              <a:gd name="T11" fmla="*/ 194 h 194"/>
            </a:gdLst>
            <a:ahLst/>
            <a:cxnLst>
              <a:cxn ang="0">
                <a:pos x="T0" y="T1"/>
              </a:cxn>
              <a:cxn ang="0">
                <a:pos x="T2" y="T3"/>
              </a:cxn>
              <a:cxn ang="0">
                <a:pos x="T4" y="T5"/>
              </a:cxn>
              <a:cxn ang="0">
                <a:pos x="T6" y="T7"/>
              </a:cxn>
              <a:cxn ang="0">
                <a:pos x="T8" y="T9"/>
              </a:cxn>
              <a:cxn ang="0">
                <a:pos x="T10" y="T11"/>
              </a:cxn>
            </a:cxnLst>
            <a:rect l="0" t="0" r="r" b="b"/>
            <a:pathLst>
              <a:path w="858" h="194">
                <a:moveTo>
                  <a:pt x="0" y="0"/>
                </a:moveTo>
                <a:cubicBezTo>
                  <a:pt x="65" y="22"/>
                  <a:pt x="111" y="34"/>
                  <a:pt x="166" y="70"/>
                </a:cubicBezTo>
                <a:cubicBezTo>
                  <a:pt x="211" y="138"/>
                  <a:pt x="181" y="104"/>
                  <a:pt x="276" y="167"/>
                </a:cubicBezTo>
                <a:cubicBezTo>
                  <a:pt x="290" y="176"/>
                  <a:pt x="318" y="194"/>
                  <a:pt x="318" y="194"/>
                </a:cubicBezTo>
                <a:cubicBezTo>
                  <a:pt x="464" y="157"/>
                  <a:pt x="615" y="190"/>
                  <a:pt x="761" y="153"/>
                </a:cubicBezTo>
                <a:cubicBezTo>
                  <a:pt x="854" y="169"/>
                  <a:pt x="831" y="142"/>
                  <a:pt x="858" y="19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24" name="AutoShape 501"/>
          <p:cNvSpPr>
            <a:spLocks noChangeArrowheads="1"/>
          </p:cNvSpPr>
          <p:nvPr/>
        </p:nvSpPr>
        <p:spPr bwMode="auto">
          <a:xfrm>
            <a:off x="1136530" y="1635112"/>
            <a:ext cx="2316939" cy="675033"/>
          </a:xfrm>
          <a:prstGeom prst="parallelogram">
            <a:avLst>
              <a:gd name="adj" fmla="val 98542"/>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66902" tIns="8005" rIns="66902" bIns="8005"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cxnSp>
        <p:nvCxnSpPr>
          <p:cNvPr id="125" name="AutoShape 497"/>
          <p:cNvCxnSpPr>
            <a:cxnSpLocks noChangeShapeType="1"/>
          </p:cNvCxnSpPr>
          <p:nvPr/>
        </p:nvCxnSpPr>
        <p:spPr bwMode="auto">
          <a:xfrm flipH="1">
            <a:off x="2489161" y="1772357"/>
            <a:ext cx="332519" cy="260798"/>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26" name="AutoShape 498"/>
          <p:cNvCxnSpPr>
            <a:cxnSpLocks noChangeShapeType="1"/>
          </p:cNvCxnSpPr>
          <p:nvPr/>
        </p:nvCxnSpPr>
        <p:spPr bwMode="auto">
          <a:xfrm rot="10800000" flipV="1">
            <a:off x="2343199" y="2123394"/>
            <a:ext cx="114227" cy="117069"/>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27" name="AutoShape 499"/>
          <p:cNvCxnSpPr>
            <a:cxnSpLocks noChangeShapeType="1"/>
          </p:cNvCxnSpPr>
          <p:nvPr/>
        </p:nvCxnSpPr>
        <p:spPr bwMode="auto">
          <a:xfrm rot="10800000" flipV="1">
            <a:off x="2027644" y="2257461"/>
            <a:ext cx="295089" cy="44776"/>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28" name="AutoShape 500"/>
          <p:cNvCxnSpPr>
            <a:cxnSpLocks noChangeShapeType="1"/>
          </p:cNvCxnSpPr>
          <p:nvPr/>
        </p:nvCxnSpPr>
        <p:spPr bwMode="auto">
          <a:xfrm flipH="1">
            <a:off x="1364879" y="2313150"/>
            <a:ext cx="617154" cy="59210"/>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29" name="AutoShape 498"/>
          <p:cNvCxnSpPr>
            <a:cxnSpLocks noChangeShapeType="1"/>
          </p:cNvCxnSpPr>
          <p:nvPr/>
        </p:nvCxnSpPr>
        <p:spPr bwMode="auto">
          <a:xfrm flipH="1">
            <a:off x="1691068" y="2180075"/>
            <a:ext cx="129855" cy="136877"/>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30" name="AutoShape 497"/>
          <p:cNvCxnSpPr>
            <a:cxnSpLocks noChangeShapeType="1"/>
          </p:cNvCxnSpPr>
          <p:nvPr/>
        </p:nvCxnSpPr>
        <p:spPr bwMode="auto">
          <a:xfrm>
            <a:off x="2037458" y="2000331"/>
            <a:ext cx="117284" cy="249288"/>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sp>
        <p:nvSpPr>
          <p:cNvPr id="131" name="楕円 130"/>
          <p:cNvSpPr/>
          <p:nvPr/>
        </p:nvSpPr>
        <p:spPr>
          <a:xfrm>
            <a:off x="3221297" y="1442627"/>
            <a:ext cx="561381" cy="1202052"/>
          </a:xfrm>
          <a:prstGeom prst="ellipse">
            <a:avLst/>
          </a:prstGeom>
          <a:solidFill>
            <a:schemeClr val="accent2">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2418" tIns="32418" rIns="32418" bIns="32418" rtlCol="0" anchor="ctr"/>
          <a:lstStyle/>
          <a:p>
            <a:pPr algn="ctr" defTabSz="823400">
              <a:defRPr/>
            </a:pPr>
            <a:r>
              <a:rPr kumimoji="0" lang="ja-JP" altLang="en-US" sz="1187" kern="0" dirty="0">
                <a:solidFill>
                  <a:prstClr val="black"/>
                </a:solidFill>
                <a:latin typeface="Meiryo UI"/>
                <a:ea typeface="Meiryo UI"/>
                <a:cs typeface="メイリオ" panose="020B0604030504040204" pitchFamily="50" charset="-128"/>
              </a:rPr>
              <a:t>事業性等に係る情報</a:t>
            </a:r>
          </a:p>
        </p:txBody>
      </p:sp>
      <p:cxnSp>
        <p:nvCxnSpPr>
          <p:cNvPr id="132" name="直線コネクタ 131"/>
          <p:cNvCxnSpPr/>
          <p:nvPr/>
        </p:nvCxnSpPr>
        <p:spPr bwMode="auto">
          <a:xfrm flipV="1">
            <a:off x="3835008" y="1744010"/>
            <a:ext cx="839652" cy="263504"/>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a:stCxn id="90" idx="7"/>
          </p:cNvCxnSpPr>
          <p:nvPr/>
        </p:nvCxnSpPr>
        <p:spPr bwMode="auto">
          <a:xfrm flipV="1">
            <a:off x="3736228" y="2624048"/>
            <a:ext cx="1012301" cy="579583"/>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4" name="角丸四角形 130"/>
          <p:cNvSpPr/>
          <p:nvPr/>
        </p:nvSpPr>
        <p:spPr bwMode="auto">
          <a:xfrm>
            <a:off x="216374" y="1137351"/>
            <a:ext cx="3117947" cy="43073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r>
              <a:rPr kumimoji="0" lang="ja-JP" altLang="en-US" sz="1943" kern="0" dirty="0">
                <a:solidFill>
                  <a:prstClr val="white"/>
                </a:solidFill>
                <a:latin typeface="Meiryo UI"/>
                <a:ea typeface="Meiryo UI"/>
                <a:cs typeface="メイリオ" panose="020B0604030504040204" pitchFamily="50" charset="-128"/>
              </a:rPr>
              <a:t>ゾーニング</a:t>
            </a:r>
            <a:r>
              <a:rPr kumimoji="0" sz="1943" kern="0" dirty="0">
                <a:solidFill>
                  <a:prstClr val="white"/>
                </a:solidFill>
                <a:latin typeface="Meiryo UI"/>
                <a:ea typeface="Meiryo UI"/>
                <a:cs typeface="メイリオ" panose="020B0604030504040204" pitchFamily="50" charset="-128"/>
              </a:rPr>
              <a:t>のイメージ</a:t>
            </a:r>
          </a:p>
        </p:txBody>
      </p:sp>
      <p:grpSp>
        <p:nvGrpSpPr>
          <p:cNvPr id="135" name="グループ化 134"/>
          <p:cNvGrpSpPr/>
          <p:nvPr/>
        </p:nvGrpSpPr>
        <p:grpSpPr>
          <a:xfrm>
            <a:off x="910793" y="3872828"/>
            <a:ext cx="2372629" cy="688240"/>
            <a:chOff x="-1908720" y="4930289"/>
            <a:chExt cx="2196022" cy="568753"/>
          </a:xfrm>
          <a:effectLst>
            <a:outerShdw blurRad="50800" dist="38100" dir="2700000" algn="tl" rotWithShape="0">
              <a:prstClr val="black">
                <a:alpha val="40000"/>
              </a:prstClr>
            </a:outerShdw>
          </a:effectLst>
        </p:grpSpPr>
        <p:sp>
          <p:nvSpPr>
            <p:cNvPr id="152" name="平行四辺形 151"/>
            <p:cNvSpPr/>
            <p:nvPr/>
          </p:nvSpPr>
          <p:spPr bwMode="auto">
            <a:xfrm>
              <a:off x="-1908720" y="4930289"/>
              <a:ext cx="2196022" cy="555713"/>
            </a:xfrm>
            <a:prstGeom prst="parallelogram">
              <a:avLst>
                <a:gd name="adj" fmla="val 9927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943" kern="0">
                <a:solidFill>
                  <a:prstClr val="white"/>
                </a:solidFill>
                <a:latin typeface="Meiryo UI"/>
                <a:ea typeface="Meiryo UI"/>
                <a:cs typeface="メイリオ" panose="020B0604030504040204" pitchFamily="50" charset="-128"/>
              </a:endParaRPr>
            </a:p>
          </p:txBody>
        </p:sp>
        <p:sp>
          <p:nvSpPr>
            <p:cNvPr id="153" name="Freeform 466"/>
            <p:cNvSpPr>
              <a:spLocks/>
            </p:cNvSpPr>
            <p:nvPr/>
          </p:nvSpPr>
          <p:spPr bwMode="auto">
            <a:xfrm rot="13569573">
              <a:off x="-842608" y="4739908"/>
              <a:ext cx="437638" cy="930960"/>
            </a:xfrm>
            <a:custGeom>
              <a:avLst/>
              <a:gdLst>
                <a:gd name="T0" fmla="*/ 14 w 1537"/>
                <a:gd name="T1" fmla="*/ 611 h 674"/>
                <a:gd name="T2" fmla="*/ 69 w 1537"/>
                <a:gd name="T3" fmla="*/ 515 h 674"/>
                <a:gd name="T4" fmla="*/ 166 w 1537"/>
                <a:gd name="T5" fmla="*/ 404 h 674"/>
                <a:gd name="T6" fmla="*/ 567 w 1537"/>
                <a:gd name="T7" fmla="*/ 238 h 674"/>
                <a:gd name="T8" fmla="*/ 651 w 1537"/>
                <a:gd name="T9" fmla="*/ 182 h 674"/>
                <a:gd name="T10" fmla="*/ 678 w 1537"/>
                <a:gd name="T11" fmla="*/ 141 h 674"/>
                <a:gd name="T12" fmla="*/ 817 w 1537"/>
                <a:gd name="T13" fmla="*/ 58 h 674"/>
                <a:gd name="T14" fmla="*/ 858 w 1537"/>
                <a:gd name="T15" fmla="*/ 30 h 674"/>
                <a:gd name="T16" fmla="*/ 941 w 1537"/>
                <a:gd name="T17" fmla="*/ 2 h 674"/>
                <a:gd name="T18" fmla="*/ 1287 w 1537"/>
                <a:gd name="T19" fmla="*/ 30 h 674"/>
                <a:gd name="T20" fmla="*/ 1371 w 1537"/>
                <a:gd name="T21" fmla="*/ 58 h 674"/>
                <a:gd name="T22" fmla="*/ 1412 w 1537"/>
                <a:gd name="T23" fmla="*/ 71 h 674"/>
                <a:gd name="T24" fmla="*/ 1495 w 1537"/>
                <a:gd name="T25" fmla="*/ 127 h 674"/>
                <a:gd name="T26" fmla="*/ 1537 w 1537"/>
                <a:gd name="T27" fmla="*/ 155 h 674"/>
                <a:gd name="T28" fmla="*/ 886 w 1537"/>
                <a:gd name="T29" fmla="*/ 293 h 674"/>
                <a:gd name="T30" fmla="*/ 720 w 1537"/>
                <a:gd name="T31" fmla="*/ 362 h 674"/>
                <a:gd name="T32" fmla="*/ 678 w 1537"/>
                <a:gd name="T33" fmla="*/ 390 h 674"/>
                <a:gd name="T34" fmla="*/ 554 w 1537"/>
                <a:gd name="T35" fmla="*/ 431 h 674"/>
                <a:gd name="T36" fmla="*/ 512 w 1537"/>
                <a:gd name="T37" fmla="*/ 445 h 674"/>
                <a:gd name="T38" fmla="*/ 346 w 1537"/>
                <a:gd name="T39" fmla="*/ 528 h 674"/>
                <a:gd name="T40" fmla="*/ 332 w 1537"/>
                <a:gd name="T41" fmla="*/ 570 h 674"/>
                <a:gd name="T42" fmla="*/ 291 w 1537"/>
                <a:gd name="T43" fmla="*/ 584 h 674"/>
                <a:gd name="T44" fmla="*/ 249 w 1537"/>
                <a:gd name="T45" fmla="*/ 611 h 674"/>
                <a:gd name="T46" fmla="*/ 124 w 1537"/>
                <a:gd name="T47" fmla="*/ 667 h 674"/>
                <a:gd name="T48" fmla="*/ 14 w 1537"/>
                <a:gd name="T49" fmla="*/ 653 h 674"/>
                <a:gd name="T50" fmla="*/ 0 w 1537"/>
                <a:gd name="T51" fmla="*/ 611 h 674"/>
                <a:gd name="T52" fmla="*/ 14 w 1537"/>
                <a:gd name="T53" fmla="*/ 61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7" h="674">
                  <a:moveTo>
                    <a:pt x="14" y="611"/>
                  </a:moveTo>
                  <a:cubicBezTo>
                    <a:pt x="36" y="541"/>
                    <a:pt x="15" y="593"/>
                    <a:pt x="69" y="515"/>
                  </a:cubicBezTo>
                  <a:cubicBezTo>
                    <a:pt x="141" y="412"/>
                    <a:pt x="92" y="452"/>
                    <a:pt x="166" y="404"/>
                  </a:cubicBezTo>
                  <a:cubicBezTo>
                    <a:pt x="257" y="268"/>
                    <a:pt x="424" y="272"/>
                    <a:pt x="567" y="238"/>
                  </a:cubicBezTo>
                  <a:cubicBezTo>
                    <a:pt x="595" y="219"/>
                    <a:pt x="632" y="210"/>
                    <a:pt x="651" y="182"/>
                  </a:cubicBezTo>
                  <a:cubicBezTo>
                    <a:pt x="660" y="168"/>
                    <a:pt x="666" y="152"/>
                    <a:pt x="678" y="141"/>
                  </a:cubicBezTo>
                  <a:cubicBezTo>
                    <a:pt x="750" y="78"/>
                    <a:pt x="749" y="97"/>
                    <a:pt x="817" y="58"/>
                  </a:cubicBezTo>
                  <a:cubicBezTo>
                    <a:pt x="831" y="50"/>
                    <a:pt x="843" y="37"/>
                    <a:pt x="858" y="30"/>
                  </a:cubicBezTo>
                  <a:cubicBezTo>
                    <a:pt x="885" y="18"/>
                    <a:pt x="941" y="2"/>
                    <a:pt x="941" y="2"/>
                  </a:cubicBezTo>
                  <a:cubicBezTo>
                    <a:pt x="1040" y="7"/>
                    <a:pt x="1178" y="0"/>
                    <a:pt x="1287" y="30"/>
                  </a:cubicBezTo>
                  <a:cubicBezTo>
                    <a:pt x="1315" y="38"/>
                    <a:pt x="1343" y="49"/>
                    <a:pt x="1371" y="58"/>
                  </a:cubicBezTo>
                  <a:cubicBezTo>
                    <a:pt x="1385" y="62"/>
                    <a:pt x="1412" y="71"/>
                    <a:pt x="1412" y="71"/>
                  </a:cubicBezTo>
                  <a:cubicBezTo>
                    <a:pt x="1440" y="90"/>
                    <a:pt x="1467" y="108"/>
                    <a:pt x="1495" y="127"/>
                  </a:cubicBezTo>
                  <a:cubicBezTo>
                    <a:pt x="1509" y="136"/>
                    <a:pt x="1537" y="155"/>
                    <a:pt x="1537" y="155"/>
                  </a:cubicBezTo>
                  <a:cubicBezTo>
                    <a:pt x="1478" y="386"/>
                    <a:pt x="955" y="291"/>
                    <a:pt x="886" y="293"/>
                  </a:cubicBezTo>
                  <a:cubicBezTo>
                    <a:pt x="826" y="313"/>
                    <a:pt x="775" y="334"/>
                    <a:pt x="720" y="362"/>
                  </a:cubicBezTo>
                  <a:cubicBezTo>
                    <a:pt x="705" y="370"/>
                    <a:pt x="693" y="383"/>
                    <a:pt x="678" y="390"/>
                  </a:cubicBezTo>
                  <a:cubicBezTo>
                    <a:pt x="659" y="398"/>
                    <a:pt x="585" y="421"/>
                    <a:pt x="554" y="431"/>
                  </a:cubicBezTo>
                  <a:cubicBezTo>
                    <a:pt x="540" y="436"/>
                    <a:pt x="512" y="445"/>
                    <a:pt x="512" y="445"/>
                  </a:cubicBezTo>
                  <a:cubicBezTo>
                    <a:pt x="462" y="479"/>
                    <a:pt x="403" y="510"/>
                    <a:pt x="346" y="528"/>
                  </a:cubicBezTo>
                  <a:cubicBezTo>
                    <a:pt x="341" y="542"/>
                    <a:pt x="342" y="559"/>
                    <a:pt x="332" y="570"/>
                  </a:cubicBezTo>
                  <a:cubicBezTo>
                    <a:pt x="322" y="580"/>
                    <a:pt x="304" y="578"/>
                    <a:pt x="291" y="584"/>
                  </a:cubicBezTo>
                  <a:cubicBezTo>
                    <a:pt x="276" y="591"/>
                    <a:pt x="264" y="604"/>
                    <a:pt x="249" y="611"/>
                  </a:cubicBezTo>
                  <a:cubicBezTo>
                    <a:pt x="105" y="674"/>
                    <a:pt x="216" y="606"/>
                    <a:pt x="124" y="667"/>
                  </a:cubicBezTo>
                  <a:cubicBezTo>
                    <a:pt x="87" y="662"/>
                    <a:pt x="48" y="668"/>
                    <a:pt x="14" y="653"/>
                  </a:cubicBezTo>
                  <a:cubicBezTo>
                    <a:pt x="1" y="647"/>
                    <a:pt x="0" y="626"/>
                    <a:pt x="0" y="611"/>
                  </a:cubicBezTo>
                  <a:cubicBezTo>
                    <a:pt x="0" y="606"/>
                    <a:pt x="9" y="611"/>
                    <a:pt x="14" y="611"/>
                  </a:cubicBezTo>
                  <a:close/>
                </a:path>
              </a:pathLst>
            </a:custGeom>
            <a:solidFill>
              <a:schemeClr val="accent2">
                <a:lumMod val="40000"/>
                <a:lumOff val="60000"/>
              </a:schemeClr>
            </a:solidFill>
            <a:ln w="9525">
              <a:solidFill>
                <a:schemeClr val="accent2">
                  <a:lumMod val="60000"/>
                  <a:lumOff val="40000"/>
                </a:schemeClr>
              </a:solidFill>
              <a:round/>
              <a:headEnd/>
              <a:tailEnd/>
            </a:ln>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54" name="Freeform 474"/>
            <p:cNvSpPr>
              <a:spLocks/>
            </p:cNvSpPr>
            <p:nvPr/>
          </p:nvSpPr>
          <p:spPr bwMode="auto">
            <a:xfrm>
              <a:off x="-1482885" y="4978558"/>
              <a:ext cx="1249707" cy="364678"/>
            </a:xfrm>
            <a:custGeom>
              <a:avLst/>
              <a:gdLst>
                <a:gd name="T0" fmla="*/ 14 w 1537"/>
                <a:gd name="T1" fmla="*/ 611 h 674"/>
                <a:gd name="T2" fmla="*/ 69 w 1537"/>
                <a:gd name="T3" fmla="*/ 515 h 674"/>
                <a:gd name="T4" fmla="*/ 166 w 1537"/>
                <a:gd name="T5" fmla="*/ 404 h 674"/>
                <a:gd name="T6" fmla="*/ 567 w 1537"/>
                <a:gd name="T7" fmla="*/ 238 h 674"/>
                <a:gd name="T8" fmla="*/ 651 w 1537"/>
                <a:gd name="T9" fmla="*/ 182 h 674"/>
                <a:gd name="T10" fmla="*/ 678 w 1537"/>
                <a:gd name="T11" fmla="*/ 141 h 674"/>
                <a:gd name="T12" fmla="*/ 817 w 1537"/>
                <a:gd name="T13" fmla="*/ 58 h 674"/>
                <a:gd name="T14" fmla="*/ 858 w 1537"/>
                <a:gd name="T15" fmla="*/ 30 h 674"/>
                <a:gd name="T16" fmla="*/ 941 w 1537"/>
                <a:gd name="T17" fmla="*/ 2 h 674"/>
                <a:gd name="T18" fmla="*/ 1287 w 1537"/>
                <a:gd name="T19" fmla="*/ 30 h 674"/>
                <a:gd name="T20" fmla="*/ 1371 w 1537"/>
                <a:gd name="T21" fmla="*/ 58 h 674"/>
                <a:gd name="T22" fmla="*/ 1412 w 1537"/>
                <a:gd name="T23" fmla="*/ 71 h 674"/>
                <a:gd name="T24" fmla="*/ 1495 w 1537"/>
                <a:gd name="T25" fmla="*/ 127 h 674"/>
                <a:gd name="T26" fmla="*/ 1537 w 1537"/>
                <a:gd name="T27" fmla="*/ 155 h 674"/>
                <a:gd name="T28" fmla="*/ 886 w 1537"/>
                <a:gd name="T29" fmla="*/ 293 h 674"/>
                <a:gd name="T30" fmla="*/ 720 w 1537"/>
                <a:gd name="T31" fmla="*/ 362 h 674"/>
                <a:gd name="T32" fmla="*/ 678 w 1537"/>
                <a:gd name="T33" fmla="*/ 390 h 674"/>
                <a:gd name="T34" fmla="*/ 554 w 1537"/>
                <a:gd name="T35" fmla="*/ 431 h 674"/>
                <a:gd name="T36" fmla="*/ 512 w 1537"/>
                <a:gd name="T37" fmla="*/ 445 h 674"/>
                <a:gd name="T38" fmla="*/ 346 w 1537"/>
                <a:gd name="T39" fmla="*/ 528 h 674"/>
                <a:gd name="T40" fmla="*/ 332 w 1537"/>
                <a:gd name="T41" fmla="*/ 570 h 674"/>
                <a:gd name="T42" fmla="*/ 291 w 1537"/>
                <a:gd name="T43" fmla="*/ 584 h 674"/>
                <a:gd name="T44" fmla="*/ 249 w 1537"/>
                <a:gd name="T45" fmla="*/ 611 h 674"/>
                <a:gd name="T46" fmla="*/ 124 w 1537"/>
                <a:gd name="T47" fmla="*/ 667 h 674"/>
                <a:gd name="T48" fmla="*/ 14 w 1537"/>
                <a:gd name="T49" fmla="*/ 653 h 674"/>
                <a:gd name="T50" fmla="*/ 0 w 1537"/>
                <a:gd name="T51" fmla="*/ 611 h 674"/>
                <a:gd name="T52" fmla="*/ 14 w 1537"/>
                <a:gd name="T53" fmla="*/ 61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7" h="674">
                  <a:moveTo>
                    <a:pt x="14" y="611"/>
                  </a:moveTo>
                  <a:cubicBezTo>
                    <a:pt x="36" y="541"/>
                    <a:pt x="15" y="593"/>
                    <a:pt x="69" y="515"/>
                  </a:cubicBezTo>
                  <a:cubicBezTo>
                    <a:pt x="141" y="412"/>
                    <a:pt x="92" y="452"/>
                    <a:pt x="166" y="404"/>
                  </a:cubicBezTo>
                  <a:cubicBezTo>
                    <a:pt x="257" y="268"/>
                    <a:pt x="424" y="272"/>
                    <a:pt x="567" y="238"/>
                  </a:cubicBezTo>
                  <a:cubicBezTo>
                    <a:pt x="595" y="219"/>
                    <a:pt x="632" y="210"/>
                    <a:pt x="651" y="182"/>
                  </a:cubicBezTo>
                  <a:cubicBezTo>
                    <a:pt x="660" y="168"/>
                    <a:pt x="666" y="152"/>
                    <a:pt x="678" y="141"/>
                  </a:cubicBezTo>
                  <a:cubicBezTo>
                    <a:pt x="750" y="78"/>
                    <a:pt x="749" y="97"/>
                    <a:pt x="817" y="58"/>
                  </a:cubicBezTo>
                  <a:cubicBezTo>
                    <a:pt x="831" y="50"/>
                    <a:pt x="843" y="37"/>
                    <a:pt x="858" y="30"/>
                  </a:cubicBezTo>
                  <a:cubicBezTo>
                    <a:pt x="885" y="18"/>
                    <a:pt x="941" y="2"/>
                    <a:pt x="941" y="2"/>
                  </a:cubicBezTo>
                  <a:cubicBezTo>
                    <a:pt x="1040" y="7"/>
                    <a:pt x="1178" y="0"/>
                    <a:pt x="1287" y="30"/>
                  </a:cubicBezTo>
                  <a:cubicBezTo>
                    <a:pt x="1315" y="38"/>
                    <a:pt x="1343" y="49"/>
                    <a:pt x="1371" y="58"/>
                  </a:cubicBezTo>
                  <a:cubicBezTo>
                    <a:pt x="1385" y="62"/>
                    <a:pt x="1412" y="71"/>
                    <a:pt x="1412" y="71"/>
                  </a:cubicBezTo>
                  <a:cubicBezTo>
                    <a:pt x="1440" y="90"/>
                    <a:pt x="1467" y="108"/>
                    <a:pt x="1495" y="127"/>
                  </a:cubicBezTo>
                  <a:cubicBezTo>
                    <a:pt x="1509" y="136"/>
                    <a:pt x="1537" y="155"/>
                    <a:pt x="1537" y="155"/>
                  </a:cubicBezTo>
                  <a:cubicBezTo>
                    <a:pt x="1478" y="386"/>
                    <a:pt x="955" y="291"/>
                    <a:pt x="886" y="293"/>
                  </a:cubicBezTo>
                  <a:cubicBezTo>
                    <a:pt x="826" y="313"/>
                    <a:pt x="775" y="334"/>
                    <a:pt x="720" y="362"/>
                  </a:cubicBezTo>
                  <a:cubicBezTo>
                    <a:pt x="705" y="370"/>
                    <a:pt x="693" y="383"/>
                    <a:pt x="678" y="390"/>
                  </a:cubicBezTo>
                  <a:cubicBezTo>
                    <a:pt x="659" y="398"/>
                    <a:pt x="585" y="421"/>
                    <a:pt x="554" y="431"/>
                  </a:cubicBezTo>
                  <a:cubicBezTo>
                    <a:pt x="540" y="436"/>
                    <a:pt x="512" y="445"/>
                    <a:pt x="512" y="445"/>
                  </a:cubicBezTo>
                  <a:cubicBezTo>
                    <a:pt x="462" y="479"/>
                    <a:pt x="403" y="510"/>
                    <a:pt x="346" y="528"/>
                  </a:cubicBezTo>
                  <a:cubicBezTo>
                    <a:pt x="341" y="542"/>
                    <a:pt x="342" y="559"/>
                    <a:pt x="332" y="570"/>
                  </a:cubicBezTo>
                  <a:cubicBezTo>
                    <a:pt x="322" y="580"/>
                    <a:pt x="304" y="578"/>
                    <a:pt x="291" y="584"/>
                  </a:cubicBezTo>
                  <a:cubicBezTo>
                    <a:pt x="276" y="591"/>
                    <a:pt x="264" y="604"/>
                    <a:pt x="249" y="611"/>
                  </a:cubicBezTo>
                  <a:cubicBezTo>
                    <a:pt x="105" y="674"/>
                    <a:pt x="216" y="606"/>
                    <a:pt x="124" y="667"/>
                  </a:cubicBezTo>
                  <a:cubicBezTo>
                    <a:pt x="87" y="662"/>
                    <a:pt x="48" y="668"/>
                    <a:pt x="14" y="653"/>
                  </a:cubicBezTo>
                  <a:cubicBezTo>
                    <a:pt x="1" y="647"/>
                    <a:pt x="0" y="626"/>
                    <a:pt x="0" y="611"/>
                  </a:cubicBezTo>
                  <a:cubicBezTo>
                    <a:pt x="0" y="606"/>
                    <a:pt x="9" y="611"/>
                    <a:pt x="14" y="611"/>
                  </a:cubicBezTo>
                  <a:close/>
                </a:path>
              </a:pathLst>
            </a:custGeom>
            <a:solidFill>
              <a:schemeClr val="accent3">
                <a:lumMod val="20000"/>
                <a:lumOff val="80000"/>
              </a:schemeClr>
            </a:solidFill>
            <a:ln w="9525">
              <a:solidFill>
                <a:schemeClr val="accent3">
                  <a:lumMod val="60000"/>
                  <a:lumOff val="40000"/>
                </a:schemeClr>
              </a:solidFill>
              <a:round/>
              <a:headEnd/>
              <a:tailEnd/>
            </a:ln>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55" name="AutoShape 489"/>
            <p:cNvSpPr>
              <a:spLocks noChangeArrowheads="1"/>
            </p:cNvSpPr>
            <p:nvPr/>
          </p:nvSpPr>
          <p:spPr bwMode="auto">
            <a:xfrm rot="10800000">
              <a:off x="-1572156" y="5400129"/>
              <a:ext cx="365932" cy="77372"/>
            </a:xfrm>
            <a:custGeom>
              <a:avLst/>
              <a:gdLst>
                <a:gd name="T0" fmla="*/ 3322424 w 21600"/>
                <a:gd name="T1" fmla="*/ 190871 h 21600"/>
                <a:gd name="T2" fmla="*/ 1898534 w 21600"/>
                <a:gd name="T3" fmla="*/ 381738 h 21600"/>
                <a:gd name="T4" fmla="*/ 474630 w 21600"/>
                <a:gd name="T5" fmla="*/ 190871 h 21600"/>
                <a:gd name="T6" fmla="*/ 189853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lumMod val="40000"/>
                <a:lumOff val="60000"/>
              </a:schemeClr>
            </a:solidFill>
            <a:ln w="9525">
              <a:solidFill>
                <a:schemeClr val="accent1">
                  <a:lumMod val="60000"/>
                  <a:lumOff val="40000"/>
                </a:schemeClr>
              </a:solidFill>
              <a:miter lim="800000"/>
              <a:headEnd/>
              <a:tailEnd/>
            </a:ln>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56" name="AutoShape 490"/>
            <p:cNvSpPr>
              <a:spLocks noChangeArrowheads="1"/>
            </p:cNvSpPr>
            <p:nvPr/>
          </p:nvSpPr>
          <p:spPr bwMode="auto">
            <a:xfrm rot="10800000">
              <a:off x="-1168285" y="5257251"/>
              <a:ext cx="535700" cy="222506"/>
            </a:xfrm>
            <a:custGeom>
              <a:avLst/>
              <a:gdLst>
                <a:gd name="T0" fmla="*/ 1681027 w 21600"/>
                <a:gd name="T1" fmla="*/ 152927 h 21600"/>
                <a:gd name="T2" fmla="*/ 991971 w 21600"/>
                <a:gd name="T3" fmla="*/ 305854 h 21600"/>
                <a:gd name="T4" fmla="*/ 302915 w 21600"/>
                <a:gd name="T5" fmla="*/ 152927 h 21600"/>
                <a:gd name="T6" fmla="*/ 991971 w 21600"/>
                <a:gd name="T7" fmla="*/ 0 h 21600"/>
                <a:gd name="T8" fmla="*/ 0 60000 65536"/>
                <a:gd name="T9" fmla="*/ 0 60000 65536"/>
                <a:gd name="T10" fmla="*/ 0 60000 65536"/>
                <a:gd name="T11" fmla="*/ 0 60000 65536"/>
                <a:gd name="T12" fmla="*/ 5098 w 21600"/>
                <a:gd name="T13" fmla="*/ 5098 h 21600"/>
                <a:gd name="T14" fmla="*/ 16502 w 21600"/>
                <a:gd name="T15" fmla="*/ 16502 h 21600"/>
              </a:gdLst>
              <a:ahLst/>
              <a:cxnLst>
                <a:cxn ang="T8">
                  <a:pos x="T0" y="T1"/>
                </a:cxn>
                <a:cxn ang="T9">
                  <a:pos x="T2" y="T3"/>
                </a:cxn>
                <a:cxn ang="T10">
                  <a:pos x="T4" y="T5"/>
                </a:cxn>
                <a:cxn ang="T11">
                  <a:pos x="T6" y="T7"/>
                </a:cxn>
              </a:cxnLst>
              <a:rect l="T12" t="T13" r="T14" b="T15"/>
              <a:pathLst>
                <a:path w="21600" h="21600">
                  <a:moveTo>
                    <a:pt x="0" y="0"/>
                  </a:moveTo>
                  <a:lnTo>
                    <a:pt x="6596" y="21600"/>
                  </a:lnTo>
                  <a:lnTo>
                    <a:pt x="15004" y="21600"/>
                  </a:lnTo>
                  <a:lnTo>
                    <a:pt x="21600" y="0"/>
                  </a:lnTo>
                  <a:lnTo>
                    <a:pt x="0" y="0"/>
                  </a:lnTo>
                  <a:close/>
                </a:path>
              </a:pathLst>
            </a:custGeom>
            <a:solidFill>
              <a:schemeClr val="accent1">
                <a:lumMod val="40000"/>
                <a:lumOff val="60000"/>
              </a:schemeClr>
            </a:solidFill>
            <a:ln w="9525">
              <a:solidFill>
                <a:schemeClr val="accent1">
                  <a:lumMod val="60000"/>
                  <a:lumOff val="40000"/>
                </a:schemeClr>
              </a:solidFill>
              <a:miter lim="800000"/>
              <a:headEnd/>
              <a:tailEnd/>
            </a:ln>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grpSp>
          <p:nvGrpSpPr>
            <p:cNvPr id="157" name="Group 492"/>
            <p:cNvGrpSpPr>
              <a:grpSpLocks/>
            </p:cNvGrpSpPr>
            <p:nvPr/>
          </p:nvGrpSpPr>
          <p:grpSpPr bwMode="auto">
            <a:xfrm>
              <a:off x="-1499633" y="4941204"/>
              <a:ext cx="1549736" cy="557838"/>
              <a:chOff x="7865" y="9135"/>
              <a:chExt cx="1910" cy="1031"/>
            </a:xfrm>
          </p:grpSpPr>
          <p:sp>
            <p:nvSpPr>
              <p:cNvPr id="168" name="Freeform 494"/>
              <p:cNvSpPr>
                <a:spLocks/>
              </p:cNvSpPr>
              <p:nvPr/>
            </p:nvSpPr>
            <p:spPr bwMode="auto">
              <a:xfrm>
                <a:off x="7865" y="9135"/>
                <a:ext cx="1910" cy="1031"/>
              </a:xfrm>
              <a:custGeom>
                <a:avLst/>
                <a:gdLst>
                  <a:gd name="T0" fmla="*/ 0 w 1758"/>
                  <a:gd name="T1" fmla="*/ 734 h 734"/>
                  <a:gd name="T2" fmla="*/ 69 w 1758"/>
                  <a:gd name="T3" fmla="*/ 609 h 734"/>
                  <a:gd name="T4" fmla="*/ 97 w 1758"/>
                  <a:gd name="T5" fmla="*/ 568 h 734"/>
                  <a:gd name="T6" fmla="*/ 152 w 1758"/>
                  <a:gd name="T7" fmla="*/ 499 h 734"/>
                  <a:gd name="T8" fmla="*/ 208 w 1758"/>
                  <a:gd name="T9" fmla="*/ 416 h 734"/>
                  <a:gd name="T10" fmla="*/ 249 w 1758"/>
                  <a:gd name="T11" fmla="*/ 374 h 734"/>
                  <a:gd name="T12" fmla="*/ 429 w 1758"/>
                  <a:gd name="T13" fmla="*/ 249 h 734"/>
                  <a:gd name="T14" fmla="*/ 554 w 1758"/>
                  <a:gd name="T15" fmla="*/ 166 h 734"/>
                  <a:gd name="T16" fmla="*/ 1343 w 1758"/>
                  <a:gd name="T17" fmla="*/ 125 h 734"/>
                  <a:gd name="T18" fmla="*/ 1606 w 1758"/>
                  <a:gd name="T19" fmla="*/ 56 h 734"/>
                  <a:gd name="T20" fmla="*/ 1758 w 1758"/>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8" h="734">
                    <a:moveTo>
                      <a:pt x="0" y="734"/>
                    </a:moveTo>
                    <a:cubicBezTo>
                      <a:pt x="24" y="663"/>
                      <a:pt x="7" y="702"/>
                      <a:pt x="69" y="609"/>
                    </a:cubicBezTo>
                    <a:cubicBezTo>
                      <a:pt x="78" y="595"/>
                      <a:pt x="97" y="568"/>
                      <a:pt x="97" y="568"/>
                    </a:cubicBezTo>
                    <a:cubicBezTo>
                      <a:pt x="128" y="474"/>
                      <a:pt x="85" y="575"/>
                      <a:pt x="152" y="499"/>
                    </a:cubicBezTo>
                    <a:cubicBezTo>
                      <a:pt x="174" y="474"/>
                      <a:pt x="185" y="440"/>
                      <a:pt x="208" y="416"/>
                    </a:cubicBezTo>
                    <a:cubicBezTo>
                      <a:pt x="222" y="402"/>
                      <a:pt x="235" y="388"/>
                      <a:pt x="249" y="374"/>
                    </a:cubicBezTo>
                    <a:cubicBezTo>
                      <a:pt x="273" y="303"/>
                      <a:pt x="365" y="285"/>
                      <a:pt x="429" y="249"/>
                    </a:cubicBezTo>
                    <a:cubicBezTo>
                      <a:pt x="473" y="225"/>
                      <a:pt x="506" y="181"/>
                      <a:pt x="554" y="166"/>
                    </a:cubicBezTo>
                    <a:cubicBezTo>
                      <a:pt x="861" y="66"/>
                      <a:pt x="608" y="140"/>
                      <a:pt x="1343" y="125"/>
                    </a:cubicBezTo>
                    <a:cubicBezTo>
                      <a:pt x="1429" y="96"/>
                      <a:pt x="1519" y="85"/>
                      <a:pt x="1606" y="56"/>
                    </a:cubicBezTo>
                    <a:cubicBezTo>
                      <a:pt x="1644" y="44"/>
                      <a:pt x="1725" y="0"/>
                      <a:pt x="1758" y="0"/>
                    </a:cubicBezTo>
                  </a:path>
                </a:pathLst>
              </a:custGeom>
              <a:noFill/>
              <a:ln w="28575">
                <a:solidFill>
                  <a:schemeClr val="tx1">
                    <a:lumMod val="100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69" name="Freeform 495"/>
              <p:cNvSpPr>
                <a:spLocks/>
              </p:cNvSpPr>
              <p:nvPr/>
            </p:nvSpPr>
            <p:spPr bwMode="auto">
              <a:xfrm>
                <a:off x="8142" y="9422"/>
                <a:ext cx="733" cy="333"/>
              </a:xfrm>
              <a:custGeom>
                <a:avLst/>
                <a:gdLst>
                  <a:gd name="T0" fmla="*/ 0 w 858"/>
                  <a:gd name="T1" fmla="*/ 0 h 194"/>
                  <a:gd name="T2" fmla="*/ 166 w 858"/>
                  <a:gd name="T3" fmla="*/ 70 h 194"/>
                  <a:gd name="T4" fmla="*/ 276 w 858"/>
                  <a:gd name="T5" fmla="*/ 167 h 194"/>
                  <a:gd name="T6" fmla="*/ 318 w 858"/>
                  <a:gd name="T7" fmla="*/ 194 h 194"/>
                  <a:gd name="T8" fmla="*/ 761 w 858"/>
                  <a:gd name="T9" fmla="*/ 153 h 194"/>
                  <a:gd name="T10" fmla="*/ 858 w 858"/>
                  <a:gd name="T11" fmla="*/ 194 h 194"/>
                </a:gdLst>
                <a:ahLst/>
                <a:cxnLst>
                  <a:cxn ang="0">
                    <a:pos x="T0" y="T1"/>
                  </a:cxn>
                  <a:cxn ang="0">
                    <a:pos x="T2" y="T3"/>
                  </a:cxn>
                  <a:cxn ang="0">
                    <a:pos x="T4" y="T5"/>
                  </a:cxn>
                  <a:cxn ang="0">
                    <a:pos x="T6" y="T7"/>
                  </a:cxn>
                  <a:cxn ang="0">
                    <a:pos x="T8" y="T9"/>
                  </a:cxn>
                  <a:cxn ang="0">
                    <a:pos x="T10" y="T11"/>
                  </a:cxn>
                </a:cxnLst>
                <a:rect l="0" t="0" r="r" b="b"/>
                <a:pathLst>
                  <a:path w="858" h="194">
                    <a:moveTo>
                      <a:pt x="0" y="0"/>
                    </a:moveTo>
                    <a:cubicBezTo>
                      <a:pt x="65" y="22"/>
                      <a:pt x="111" y="34"/>
                      <a:pt x="166" y="70"/>
                    </a:cubicBezTo>
                    <a:cubicBezTo>
                      <a:pt x="211" y="138"/>
                      <a:pt x="181" y="104"/>
                      <a:pt x="276" y="167"/>
                    </a:cubicBezTo>
                    <a:cubicBezTo>
                      <a:pt x="290" y="176"/>
                      <a:pt x="318" y="194"/>
                      <a:pt x="318" y="194"/>
                    </a:cubicBezTo>
                    <a:cubicBezTo>
                      <a:pt x="464" y="157"/>
                      <a:pt x="615" y="190"/>
                      <a:pt x="761" y="153"/>
                    </a:cubicBezTo>
                    <a:cubicBezTo>
                      <a:pt x="854" y="169"/>
                      <a:pt x="831" y="142"/>
                      <a:pt x="858" y="19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grpSp>
        <p:grpSp>
          <p:nvGrpSpPr>
            <p:cNvPr id="158" name="グループ化 157"/>
            <p:cNvGrpSpPr/>
            <p:nvPr/>
          </p:nvGrpSpPr>
          <p:grpSpPr>
            <a:xfrm>
              <a:off x="-1590555" y="4934031"/>
              <a:ext cx="1220757" cy="556163"/>
              <a:chOff x="6239457" y="3803480"/>
              <a:chExt cx="955385" cy="652719"/>
            </a:xfrm>
          </p:grpSpPr>
          <p:cxnSp>
            <p:nvCxnSpPr>
              <p:cNvPr id="162" name="AutoShape 497"/>
              <p:cNvCxnSpPr>
                <a:cxnSpLocks noChangeShapeType="1"/>
              </p:cNvCxnSpPr>
              <p:nvPr/>
            </p:nvCxnSpPr>
            <p:spPr bwMode="auto">
              <a:xfrm flipH="1">
                <a:off x="6976211" y="3803480"/>
                <a:ext cx="218631" cy="295642"/>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63" name="AutoShape 498"/>
              <p:cNvCxnSpPr>
                <a:cxnSpLocks noChangeShapeType="1"/>
              </p:cNvCxnSpPr>
              <p:nvPr/>
            </p:nvCxnSpPr>
            <p:spPr bwMode="auto">
              <a:xfrm rot="10800000" flipV="1">
                <a:off x="6900251" y="4085486"/>
                <a:ext cx="82743" cy="196327"/>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64" name="AutoShape 499"/>
              <p:cNvCxnSpPr>
                <a:cxnSpLocks noChangeShapeType="1"/>
              </p:cNvCxnSpPr>
              <p:nvPr/>
            </p:nvCxnSpPr>
            <p:spPr bwMode="auto">
              <a:xfrm rot="10800000" flipV="1">
                <a:off x="6686499" y="4281814"/>
                <a:ext cx="213751" cy="75089"/>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65" name="AutoShape 500"/>
              <p:cNvCxnSpPr>
                <a:cxnSpLocks noChangeShapeType="1"/>
              </p:cNvCxnSpPr>
              <p:nvPr/>
            </p:nvCxnSpPr>
            <p:spPr bwMode="auto">
              <a:xfrm flipH="1">
                <a:off x="6239457" y="4356903"/>
                <a:ext cx="447043" cy="99296"/>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66" name="AutoShape 498"/>
              <p:cNvCxnSpPr>
                <a:cxnSpLocks noChangeShapeType="1"/>
              </p:cNvCxnSpPr>
              <p:nvPr/>
            </p:nvCxnSpPr>
            <p:spPr bwMode="auto">
              <a:xfrm flipH="1">
                <a:off x="6470300" y="4161162"/>
                <a:ext cx="94063" cy="229546"/>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67" name="AutoShape 497"/>
              <p:cNvCxnSpPr>
                <a:cxnSpLocks noChangeShapeType="1"/>
              </p:cNvCxnSpPr>
              <p:nvPr/>
            </p:nvCxnSpPr>
            <p:spPr bwMode="auto">
              <a:xfrm>
                <a:off x="6698816" y="3895686"/>
                <a:ext cx="84956" cy="418057"/>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grpSp>
        <p:sp>
          <p:nvSpPr>
            <p:cNvPr id="159" name="Oval 469"/>
            <p:cNvSpPr>
              <a:spLocks noChangeArrowheads="1"/>
            </p:cNvSpPr>
            <p:nvPr/>
          </p:nvSpPr>
          <p:spPr bwMode="auto">
            <a:xfrm>
              <a:off x="-1439792" y="5216076"/>
              <a:ext cx="203271" cy="83865"/>
            </a:xfrm>
            <a:prstGeom prst="ellipse">
              <a:avLst/>
            </a:prstGeom>
            <a:solidFill>
              <a:schemeClr val="accent4">
                <a:lumMod val="20000"/>
                <a:lumOff val="80000"/>
              </a:schemeClr>
            </a:solidFill>
            <a:ln w="9525">
              <a:solidFill>
                <a:schemeClr val="accent4">
                  <a:lumMod val="60000"/>
                  <a:lumOff val="40000"/>
                </a:schemeClr>
              </a:solidFill>
              <a:round/>
              <a:headEnd/>
              <a:tailEnd/>
            </a:ln>
          </p:spPr>
          <p:txBody>
            <a:bodyPr rot="0" vert="horz" wrap="square" lIns="66902" tIns="8005" rIns="66902" bIns="8005"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60" name="Oval 470"/>
            <p:cNvSpPr>
              <a:spLocks noChangeArrowheads="1"/>
            </p:cNvSpPr>
            <p:nvPr/>
          </p:nvSpPr>
          <p:spPr bwMode="auto">
            <a:xfrm>
              <a:off x="-725093" y="5013176"/>
              <a:ext cx="203271" cy="83865"/>
            </a:xfrm>
            <a:prstGeom prst="ellipse">
              <a:avLst/>
            </a:prstGeom>
            <a:solidFill>
              <a:schemeClr val="accent4">
                <a:lumMod val="20000"/>
                <a:lumOff val="80000"/>
              </a:schemeClr>
            </a:solidFill>
            <a:ln w="9525">
              <a:solidFill>
                <a:schemeClr val="accent4">
                  <a:lumMod val="60000"/>
                  <a:lumOff val="40000"/>
                </a:schemeClr>
              </a:solidFill>
              <a:round/>
              <a:headEnd/>
              <a:tailEnd/>
            </a:ln>
          </p:spPr>
          <p:txBody>
            <a:bodyPr rot="0" vert="horz" wrap="square" lIns="66902" tIns="8005" rIns="66902" bIns="8005"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sp>
          <p:nvSpPr>
            <p:cNvPr id="161" name="Freeform 471"/>
            <p:cNvSpPr>
              <a:spLocks/>
            </p:cNvSpPr>
            <p:nvPr/>
          </p:nvSpPr>
          <p:spPr bwMode="auto">
            <a:xfrm>
              <a:off x="-1019429" y="5173873"/>
              <a:ext cx="460204" cy="157450"/>
            </a:xfrm>
            <a:custGeom>
              <a:avLst/>
              <a:gdLst>
                <a:gd name="T0" fmla="*/ 30 w 566"/>
                <a:gd name="T1" fmla="*/ 66 h 291"/>
                <a:gd name="T2" fmla="*/ 155 w 566"/>
                <a:gd name="T3" fmla="*/ 10 h 291"/>
                <a:gd name="T4" fmla="*/ 446 w 566"/>
                <a:gd name="T5" fmla="*/ 80 h 291"/>
                <a:gd name="T6" fmla="*/ 501 w 566"/>
                <a:gd name="T7" fmla="*/ 135 h 291"/>
                <a:gd name="T8" fmla="*/ 529 w 566"/>
                <a:gd name="T9" fmla="*/ 177 h 291"/>
                <a:gd name="T10" fmla="*/ 543 w 566"/>
                <a:gd name="T11" fmla="*/ 246 h 291"/>
                <a:gd name="T12" fmla="*/ 169 w 566"/>
                <a:gd name="T13" fmla="*/ 204 h 291"/>
                <a:gd name="T14" fmla="*/ 141 w 566"/>
                <a:gd name="T15" fmla="*/ 121 h 291"/>
                <a:gd name="T16" fmla="*/ 58 w 566"/>
                <a:gd name="T17" fmla="*/ 94 h 291"/>
                <a:gd name="T18" fmla="*/ 30 w 566"/>
                <a:gd name="T19" fmla="*/ 6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291">
                  <a:moveTo>
                    <a:pt x="30" y="66"/>
                  </a:moveTo>
                  <a:cubicBezTo>
                    <a:pt x="75" y="51"/>
                    <a:pt x="110" y="25"/>
                    <a:pt x="155" y="10"/>
                  </a:cubicBezTo>
                  <a:cubicBezTo>
                    <a:pt x="269" y="19"/>
                    <a:pt x="366" y="0"/>
                    <a:pt x="446" y="80"/>
                  </a:cubicBezTo>
                  <a:cubicBezTo>
                    <a:pt x="477" y="170"/>
                    <a:pt x="434" y="81"/>
                    <a:pt x="501" y="135"/>
                  </a:cubicBezTo>
                  <a:cubicBezTo>
                    <a:pt x="514" y="146"/>
                    <a:pt x="520" y="163"/>
                    <a:pt x="529" y="177"/>
                  </a:cubicBezTo>
                  <a:cubicBezTo>
                    <a:pt x="534" y="200"/>
                    <a:pt x="566" y="242"/>
                    <a:pt x="543" y="246"/>
                  </a:cubicBezTo>
                  <a:cubicBezTo>
                    <a:pt x="281" y="291"/>
                    <a:pt x="289" y="286"/>
                    <a:pt x="169" y="204"/>
                  </a:cubicBezTo>
                  <a:cubicBezTo>
                    <a:pt x="160" y="176"/>
                    <a:pt x="150" y="149"/>
                    <a:pt x="141" y="121"/>
                  </a:cubicBezTo>
                  <a:cubicBezTo>
                    <a:pt x="132" y="93"/>
                    <a:pt x="58" y="94"/>
                    <a:pt x="58" y="94"/>
                  </a:cubicBezTo>
                  <a:cubicBezTo>
                    <a:pt x="13" y="64"/>
                    <a:pt x="0" y="66"/>
                    <a:pt x="30" y="66"/>
                  </a:cubicBezTo>
                  <a:close/>
                </a:path>
              </a:pathLst>
            </a:custGeom>
            <a:solidFill>
              <a:schemeClr val="accent1">
                <a:lumMod val="20000"/>
                <a:lumOff val="80000"/>
              </a:schemeClr>
            </a:solidFill>
            <a:ln w="9525">
              <a:solidFill>
                <a:schemeClr val="accent1">
                  <a:lumMod val="60000"/>
                  <a:lumOff val="40000"/>
                </a:schemeClr>
              </a:solidFill>
              <a:round/>
              <a:headEnd/>
              <a:tailEnd/>
            </a:ln>
          </p:spPr>
          <p:txBody>
            <a:bodyPr rot="0" vert="horz" wrap="square" lIns="82341" tIns="41170" rIns="82341" bIns="41170" anchor="t" anchorCtr="0" upright="1">
              <a:noAutofit/>
            </a:bodyPr>
            <a:lstStyle/>
            <a:p>
              <a:pPr defTabSz="823400">
                <a:defRPr/>
              </a:pPr>
              <a:endParaRPr kumimoji="0" lang="ja-JP" altLang="en-US" sz="1133" kern="0">
                <a:solidFill>
                  <a:prstClr val="black"/>
                </a:solidFill>
                <a:latin typeface="Meiryo UI"/>
                <a:ea typeface="Meiryo UI"/>
                <a:cs typeface="メイリオ" panose="020B0604030504040204" pitchFamily="50" charset="-128"/>
              </a:endParaRPr>
            </a:p>
          </p:txBody>
        </p:sp>
      </p:grpSp>
      <p:sp>
        <p:nvSpPr>
          <p:cNvPr id="136" name="ストライプ矢印 132"/>
          <p:cNvSpPr/>
          <p:nvPr/>
        </p:nvSpPr>
        <p:spPr bwMode="auto">
          <a:xfrm rot="5400000">
            <a:off x="1986398" y="3446283"/>
            <a:ext cx="244939" cy="320727"/>
          </a:xfrm>
          <a:prstGeom prst="stripedRightArrow">
            <a:avLst/>
          </a:prstGeom>
          <a:solidFill>
            <a:srgbClr val="00B0F0"/>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943" kern="0">
              <a:solidFill>
                <a:prstClr val="white"/>
              </a:solidFill>
              <a:latin typeface="Meiryo UI"/>
              <a:ea typeface="Meiryo UI"/>
              <a:cs typeface="メイリオ" panose="020B0604030504040204" pitchFamily="50" charset="-128"/>
            </a:endParaRPr>
          </a:p>
        </p:txBody>
      </p:sp>
      <p:sp>
        <p:nvSpPr>
          <p:cNvPr id="137" name="テキスト ボックス 40"/>
          <p:cNvSpPr txBox="1">
            <a:spLocks noChangeArrowheads="1"/>
          </p:cNvSpPr>
          <p:nvPr/>
        </p:nvSpPr>
        <p:spPr bwMode="auto">
          <a:xfrm>
            <a:off x="2343942" y="3458063"/>
            <a:ext cx="978822" cy="291618"/>
          </a:xfrm>
          <a:prstGeom prst="rect">
            <a:avLst/>
          </a:prstGeom>
          <a:noFill/>
          <a:ln>
            <a:noFill/>
          </a:ln>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66326" eaLnBrk="1" hangingPunct="1">
              <a:spcBef>
                <a:spcPct val="0"/>
              </a:spcBef>
              <a:buNone/>
            </a:pPr>
            <a:r>
              <a:rPr sz="1295" kern="0" dirty="0">
                <a:solidFill>
                  <a:prstClr val="black"/>
                </a:solidFill>
                <a:latin typeface="Meiryo UI"/>
                <a:ea typeface="Meiryo UI"/>
                <a:cs typeface="メイリオ" panose="020B0604030504040204" pitchFamily="50" charset="-128"/>
              </a:rPr>
              <a:t>重ね合わせ</a:t>
            </a:r>
          </a:p>
        </p:txBody>
      </p:sp>
      <p:grpSp>
        <p:nvGrpSpPr>
          <p:cNvPr id="138" name="グループ化 55"/>
          <p:cNvGrpSpPr>
            <a:grpSpLocks/>
          </p:cNvGrpSpPr>
          <p:nvPr/>
        </p:nvGrpSpPr>
        <p:grpSpPr bwMode="auto">
          <a:xfrm>
            <a:off x="3247461" y="4580156"/>
            <a:ext cx="437602" cy="167861"/>
            <a:chOff x="2411760" y="4581128"/>
            <a:chExt cx="504056" cy="216024"/>
          </a:xfrm>
        </p:grpSpPr>
        <p:sp>
          <p:nvSpPr>
            <p:cNvPr id="149" name="山形 145"/>
            <p:cNvSpPr/>
            <p:nvPr/>
          </p:nvSpPr>
          <p:spPr>
            <a:xfrm>
              <a:off x="2412224" y="4581222"/>
              <a:ext cx="215438" cy="215861"/>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943" kern="0">
                <a:solidFill>
                  <a:prstClr val="black"/>
                </a:solidFill>
                <a:latin typeface="Meiryo UI"/>
                <a:ea typeface="Meiryo UI"/>
                <a:cs typeface="メイリオ" panose="020B0604030504040204" pitchFamily="50" charset="-128"/>
              </a:endParaRPr>
            </a:p>
          </p:txBody>
        </p:sp>
        <p:sp>
          <p:nvSpPr>
            <p:cNvPr id="150" name="山形 146"/>
            <p:cNvSpPr/>
            <p:nvPr/>
          </p:nvSpPr>
          <p:spPr>
            <a:xfrm>
              <a:off x="2556429" y="4581222"/>
              <a:ext cx="215438" cy="215861"/>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943" kern="0">
                <a:solidFill>
                  <a:prstClr val="black"/>
                </a:solidFill>
                <a:latin typeface="Meiryo UI"/>
                <a:ea typeface="Meiryo UI"/>
                <a:cs typeface="メイリオ" panose="020B0604030504040204" pitchFamily="50" charset="-128"/>
              </a:endParaRPr>
            </a:p>
          </p:txBody>
        </p:sp>
        <p:sp>
          <p:nvSpPr>
            <p:cNvPr id="151" name="山形 147"/>
            <p:cNvSpPr/>
            <p:nvPr/>
          </p:nvSpPr>
          <p:spPr>
            <a:xfrm>
              <a:off x="2700633" y="4581222"/>
              <a:ext cx="215438" cy="215861"/>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943" kern="0">
                <a:solidFill>
                  <a:prstClr val="black"/>
                </a:solidFill>
                <a:latin typeface="Meiryo UI"/>
                <a:ea typeface="Meiryo UI"/>
                <a:cs typeface="メイリオ" panose="020B0604030504040204" pitchFamily="50" charset="-128"/>
              </a:endParaRPr>
            </a:p>
          </p:txBody>
        </p:sp>
      </p:grpSp>
      <p:pic>
        <p:nvPicPr>
          <p:cNvPr id="139" name="図 138"/>
          <p:cNvPicPr>
            <a:picLocks noChangeAspect="1"/>
          </p:cNvPicPr>
          <p:nvPr/>
        </p:nvPicPr>
        <p:blipFill>
          <a:blip r:embed="rId2"/>
          <a:stretch>
            <a:fillRect/>
          </a:stretch>
        </p:blipFill>
        <p:spPr>
          <a:xfrm>
            <a:off x="784903" y="5391996"/>
            <a:ext cx="2208829" cy="1765587"/>
          </a:xfrm>
          <a:prstGeom prst="rect">
            <a:avLst/>
          </a:prstGeom>
        </p:spPr>
      </p:pic>
      <p:sp>
        <p:nvSpPr>
          <p:cNvPr id="140" name="ストライプ矢印 136"/>
          <p:cNvSpPr/>
          <p:nvPr/>
        </p:nvSpPr>
        <p:spPr bwMode="auto">
          <a:xfrm rot="5400000">
            <a:off x="1920621" y="4762385"/>
            <a:ext cx="244939" cy="320727"/>
          </a:xfrm>
          <a:prstGeom prst="stripedRightArrow">
            <a:avLst/>
          </a:prstGeom>
          <a:solidFill>
            <a:srgbClr val="00B0F0"/>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sz="1943" kern="0">
              <a:solidFill>
                <a:prstClr val="white"/>
              </a:solidFill>
              <a:latin typeface="Meiryo UI"/>
              <a:ea typeface="Meiryo UI"/>
              <a:cs typeface="メイリオ" panose="020B0604030504040204" pitchFamily="50" charset="-128"/>
            </a:endParaRPr>
          </a:p>
        </p:txBody>
      </p:sp>
      <p:sp>
        <p:nvSpPr>
          <p:cNvPr id="141" name="正方形/長方形 140"/>
          <p:cNvSpPr/>
          <p:nvPr/>
        </p:nvSpPr>
        <p:spPr>
          <a:xfrm>
            <a:off x="3028871" y="5628026"/>
            <a:ext cx="1925245" cy="1311513"/>
          </a:xfrm>
          <a:prstGeom prst="rect">
            <a:avLst/>
          </a:prstGeom>
          <a:solidFill>
            <a:schemeClr val="bg1">
              <a:alpha val="56000"/>
            </a:schemeClr>
          </a:solidFill>
          <a:ln w="3175">
            <a:solidFill>
              <a:schemeClr val="tx1">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endParaRPr kumimoji="0" lang="ja-JP" altLang="en-US" sz="1187" kern="0">
              <a:solidFill>
                <a:sysClr val="windowText" lastClr="000000"/>
              </a:solidFill>
              <a:latin typeface="Meiryo UI"/>
              <a:ea typeface="Meiryo UI"/>
              <a:cs typeface="メイリオ" panose="020B0604030504040204" pitchFamily="50" charset="-128"/>
            </a:endParaRPr>
          </a:p>
        </p:txBody>
      </p:sp>
      <p:sp>
        <p:nvSpPr>
          <p:cNvPr id="142" name="正方形/長方形 141"/>
          <p:cNvSpPr/>
          <p:nvPr/>
        </p:nvSpPr>
        <p:spPr>
          <a:xfrm>
            <a:off x="3099103" y="5702714"/>
            <a:ext cx="213507" cy="253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endParaRPr kumimoji="0" lang="ja-JP" altLang="en-US" sz="1295" kern="0">
              <a:solidFill>
                <a:sysClr val="windowText" lastClr="000000"/>
              </a:solidFill>
              <a:latin typeface="Meiryo UI"/>
              <a:ea typeface="Meiryo UI"/>
              <a:cs typeface="メイリオ" panose="020B0604030504040204" pitchFamily="50" charset="-128"/>
            </a:endParaRPr>
          </a:p>
        </p:txBody>
      </p:sp>
      <p:sp>
        <p:nvSpPr>
          <p:cNvPr id="143" name="正方形/長方形 142"/>
          <p:cNvSpPr/>
          <p:nvPr/>
        </p:nvSpPr>
        <p:spPr>
          <a:xfrm>
            <a:off x="3094357" y="6169035"/>
            <a:ext cx="213507" cy="2532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endParaRPr kumimoji="0" lang="ja-JP" altLang="en-US" sz="1295" kern="0">
              <a:solidFill>
                <a:sysClr val="windowText" lastClr="000000"/>
              </a:solidFill>
              <a:latin typeface="Meiryo UI"/>
              <a:ea typeface="Meiryo UI"/>
              <a:cs typeface="メイリオ" panose="020B0604030504040204" pitchFamily="50" charset="-128"/>
            </a:endParaRPr>
          </a:p>
        </p:txBody>
      </p:sp>
      <p:sp>
        <p:nvSpPr>
          <p:cNvPr id="144" name="正方形/長方形 143"/>
          <p:cNvSpPr/>
          <p:nvPr/>
        </p:nvSpPr>
        <p:spPr>
          <a:xfrm>
            <a:off x="3092022" y="6635356"/>
            <a:ext cx="213507" cy="253288"/>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endParaRPr kumimoji="0" lang="ja-JP" altLang="en-US" sz="1295" kern="0">
              <a:solidFill>
                <a:sysClr val="windowText" lastClr="000000"/>
              </a:solidFill>
              <a:latin typeface="Meiryo UI"/>
              <a:ea typeface="Meiryo UI"/>
              <a:cs typeface="メイリオ" panose="020B0604030504040204" pitchFamily="50" charset="-128"/>
            </a:endParaRPr>
          </a:p>
        </p:txBody>
      </p:sp>
      <p:sp>
        <p:nvSpPr>
          <p:cNvPr id="145" name="テキスト ボックス 61"/>
          <p:cNvSpPr txBox="1">
            <a:spLocks noChangeArrowheads="1"/>
          </p:cNvSpPr>
          <p:nvPr/>
        </p:nvSpPr>
        <p:spPr bwMode="auto">
          <a:xfrm>
            <a:off x="1315281" y="5049772"/>
            <a:ext cx="1321612" cy="291618"/>
          </a:xfrm>
          <a:prstGeom prst="rect">
            <a:avLst/>
          </a:prstGeom>
          <a:solidFill>
            <a:schemeClr val="bg1"/>
          </a:solidFill>
          <a:ln>
            <a:solidFill>
              <a:schemeClr val="tx1"/>
            </a:solidFill>
          </a:ln>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66326" eaLnBrk="1" hangingPunct="1">
              <a:spcBef>
                <a:spcPct val="0"/>
              </a:spcBef>
              <a:buNone/>
            </a:pPr>
            <a:r>
              <a:rPr sz="1295" kern="0" dirty="0" err="1">
                <a:solidFill>
                  <a:prstClr val="black"/>
                </a:solidFill>
                <a:latin typeface="Meiryo UI"/>
                <a:ea typeface="Meiryo UI"/>
                <a:cs typeface="メイリオ" panose="020B0604030504040204" pitchFamily="50" charset="-128"/>
              </a:rPr>
              <a:t>ゾーニング結果</a:t>
            </a:r>
            <a:endParaRPr sz="1295" kern="0" dirty="0">
              <a:solidFill>
                <a:prstClr val="black"/>
              </a:solidFill>
              <a:latin typeface="Meiryo UI"/>
              <a:ea typeface="Meiryo UI"/>
              <a:cs typeface="メイリオ" panose="020B0604030504040204" pitchFamily="50" charset="-128"/>
            </a:endParaRPr>
          </a:p>
        </p:txBody>
      </p:sp>
      <p:sp>
        <p:nvSpPr>
          <p:cNvPr id="146" name="テキスト ボックス 145"/>
          <p:cNvSpPr txBox="1"/>
          <p:nvPr/>
        </p:nvSpPr>
        <p:spPr>
          <a:xfrm>
            <a:off x="3297846" y="5645122"/>
            <a:ext cx="978153" cy="324833"/>
          </a:xfrm>
          <a:prstGeom prst="rect">
            <a:avLst/>
          </a:prstGeom>
          <a:noFill/>
        </p:spPr>
        <p:txBody>
          <a:bodyPr wrap="none" rtlCol="0">
            <a:spAutoFit/>
          </a:bodyPr>
          <a:lstStyle/>
          <a:p>
            <a:pPr defTabSz="966326"/>
            <a:r>
              <a:rPr kumimoji="0" lang="ja-JP" altLang="en-US" sz="1511" kern="0" dirty="0">
                <a:solidFill>
                  <a:sysClr val="windowText" lastClr="000000"/>
                </a:solidFill>
                <a:latin typeface="Meiryo UI"/>
                <a:ea typeface="Meiryo UI"/>
                <a:cs typeface="メイリオ" panose="020B0604030504040204" pitchFamily="50" charset="-128"/>
              </a:rPr>
              <a:t>促進エリア</a:t>
            </a:r>
          </a:p>
        </p:txBody>
      </p:sp>
      <p:sp>
        <p:nvSpPr>
          <p:cNvPr id="147" name="テキスト ボックス 146"/>
          <p:cNvSpPr txBox="1"/>
          <p:nvPr/>
        </p:nvSpPr>
        <p:spPr>
          <a:xfrm>
            <a:off x="3297846" y="6109513"/>
            <a:ext cx="1010115" cy="324833"/>
          </a:xfrm>
          <a:prstGeom prst="rect">
            <a:avLst/>
          </a:prstGeom>
          <a:noFill/>
        </p:spPr>
        <p:txBody>
          <a:bodyPr wrap="square" rtlCol="0">
            <a:spAutoFit/>
          </a:bodyPr>
          <a:lstStyle/>
          <a:p>
            <a:pPr defTabSz="966326"/>
            <a:r>
              <a:rPr kumimoji="0" lang="ja-JP" altLang="en-US" sz="1511" kern="0" dirty="0">
                <a:solidFill>
                  <a:sysClr val="windowText" lastClr="000000"/>
                </a:solidFill>
                <a:latin typeface="Meiryo UI"/>
                <a:ea typeface="Meiryo UI"/>
                <a:cs typeface="メイリオ" panose="020B0604030504040204" pitchFamily="50" charset="-128"/>
              </a:rPr>
              <a:t>調整エリア</a:t>
            </a:r>
            <a:endParaRPr kumimoji="0" lang="ja-JP" altLang="en-US" sz="2159" kern="0" dirty="0">
              <a:solidFill>
                <a:sysClr val="windowText" lastClr="000000"/>
              </a:solidFill>
              <a:latin typeface="Meiryo UI"/>
              <a:ea typeface="Meiryo UI"/>
              <a:cs typeface="メイリオ" panose="020B0604030504040204" pitchFamily="50" charset="-128"/>
            </a:endParaRPr>
          </a:p>
        </p:txBody>
      </p:sp>
      <p:sp>
        <p:nvSpPr>
          <p:cNvPr id="148" name="テキスト ボックス 147"/>
          <p:cNvSpPr txBox="1"/>
          <p:nvPr/>
        </p:nvSpPr>
        <p:spPr>
          <a:xfrm>
            <a:off x="3297846" y="6573905"/>
            <a:ext cx="978153" cy="324833"/>
          </a:xfrm>
          <a:prstGeom prst="rect">
            <a:avLst/>
          </a:prstGeom>
          <a:noFill/>
        </p:spPr>
        <p:txBody>
          <a:bodyPr wrap="none" rtlCol="0">
            <a:spAutoFit/>
          </a:bodyPr>
          <a:lstStyle/>
          <a:p>
            <a:pPr defTabSz="966326"/>
            <a:r>
              <a:rPr kumimoji="0" lang="ja-JP" altLang="en-US" sz="1511" kern="0" dirty="0">
                <a:solidFill>
                  <a:sysClr val="windowText" lastClr="000000"/>
                </a:solidFill>
                <a:latin typeface="Meiryo UI"/>
                <a:ea typeface="Meiryo UI"/>
                <a:cs typeface="メイリオ" panose="020B0604030504040204" pitchFamily="50" charset="-128"/>
              </a:rPr>
              <a:t>保全エリア</a:t>
            </a:r>
          </a:p>
        </p:txBody>
      </p:sp>
    </p:spTree>
    <p:extLst>
      <p:ext uri="{BB962C8B-B14F-4D97-AF65-F5344CB8AC3E}">
        <p14:creationId xmlns:p14="http://schemas.microsoft.com/office/powerpoint/2010/main" val="48092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4351" y="158335"/>
            <a:ext cx="10685337" cy="886641"/>
          </a:xfrm>
        </p:spPr>
        <p:txBody>
          <a:bodyPr anchor="ctr"/>
          <a:lstStyle/>
          <a:p>
            <a:r>
              <a:rPr lang="ja-JP" altLang="en-US" sz="3885" dirty="0">
                <a:latin typeface="+mn-ea"/>
                <a:ea typeface="+mn-ea"/>
              </a:rPr>
              <a:t>事業モデル地域</a:t>
            </a:r>
          </a:p>
        </p:txBody>
      </p:sp>
      <p:grpSp>
        <p:nvGrpSpPr>
          <p:cNvPr id="61" name="グループ化 6"/>
          <p:cNvGrpSpPr>
            <a:grpSpLocks/>
          </p:cNvGrpSpPr>
          <p:nvPr/>
        </p:nvGrpSpPr>
        <p:grpSpPr bwMode="auto">
          <a:xfrm>
            <a:off x="2162305" y="1106900"/>
            <a:ext cx="6604615" cy="6178967"/>
            <a:chOff x="1747047" y="1039753"/>
            <a:chExt cx="5768115" cy="5845631"/>
          </a:xfrm>
        </p:grpSpPr>
        <p:pic>
          <p:nvPicPr>
            <p:cNvPr id="67" name="図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688" y="1039753"/>
              <a:ext cx="5751474" cy="584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円/楕円 5"/>
            <p:cNvSpPr>
              <a:spLocks noChangeAspect="1"/>
            </p:cNvSpPr>
            <p:nvPr/>
          </p:nvSpPr>
          <p:spPr>
            <a:xfrm rot="1271980">
              <a:off x="5056389" y="3695695"/>
              <a:ext cx="563474" cy="64794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lang="ja-JP" altLang="en-US" sz="1480" kern="0">
                <a:solidFill>
                  <a:prstClr val="white"/>
                </a:solidFill>
                <a:latin typeface="Meiryo UI"/>
                <a:ea typeface="Meiryo UI"/>
                <a:cs typeface="メイリオ" pitchFamily="50" charset="-128"/>
              </a:endParaRPr>
            </a:p>
          </p:txBody>
        </p:sp>
        <p:sp>
          <p:nvSpPr>
            <p:cNvPr id="76" name="円/楕円 7"/>
            <p:cNvSpPr>
              <a:spLocks noChangeAspect="1"/>
            </p:cNvSpPr>
            <p:nvPr/>
          </p:nvSpPr>
          <p:spPr>
            <a:xfrm>
              <a:off x="1747047" y="6033406"/>
              <a:ext cx="144445" cy="14284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lang="ja-JP" altLang="en-US" sz="1480" kern="0">
                <a:solidFill>
                  <a:prstClr val="white"/>
                </a:solidFill>
                <a:latin typeface="Meiryo UI"/>
                <a:ea typeface="Meiryo UI"/>
                <a:cs typeface="メイリオ" pitchFamily="50" charset="-128"/>
              </a:endParaRPr>
            </a:p>
          </p:txBody>
        </p:sp>
      </p:grpSp>
      <p:sp>
        <p:nvSpPr>
          <p:cNvPr id="77" name="正方形/長方形 76"/>
          <p:cNvSpPr/>
          <p:nvPr/>
        </p:nvSpPr>
        <p:spPr bwMode="auto">
          <a:xfrm>
            <a:off x="6426214" y="5372690"/>
            <a:ext cx="2897108" cy="192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lang="ja-JP" altLang="en-US" sz="1691" kern="0">
              <a:solidFill>
                <a:prstClr val="black"/>
              </a:solidFill>
              <a:latin typeface="Meiryo UI"/>
              <a:ea typeface="Meiryo UI"/>
              <a:cs typeface="メイリオ" pitchFamily="50" charset="-128"/>
            </a:endParaRPr>
          </a:p>
        </p:txBody>
      </p:sp>
      <p:sp>
        <p:nvSpPr>
          <p:cNvPr id="79" name="テキスト ボックス 19"/>
          <p:cNvSpPr txBox="1">
            <a:spLocks noChangeArrowheads="1"/>
          </p:cNvSpPr>
          <p:nvPr/>
        </p:nvSpPr>
        <p:spPr bwMode="auto">
          <a:xfrm>
            <a:off x="6767651" y="4379826"/>
            <a:ext cx="1768433" cy="385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903" kern="0" dirty="0">
                <a:solidFill>
                  <a:prstClr val="black"/>
                </a:solidFill>
                <a:latin typeface="Meiryo UI"/>
                <a:ea typeface="Meiryo UI"/>
                <a:cs typeface="メイリオ" pitchFamily="50" charset="-128"/>
              </a:rPr>
              <a:t>陸上・洋上風力</a:t>
            </a:r>
            <a:endParaRPr lang="en-US" altLang="ja-JP" sz="1903" kern="0" dirty="0">
              <a:solidFill>
                <a:prstClr val="black"/>
              </a:solidFill>
              <a:latin typeface="Meiryo UI"/>
              <a:ea typeface="Meiryo UI"/>
              <a:cs typeface="メイリオ" pitchFamily="50" charset="-128"/>
            </a:endParaRPr>
          </a:p>
        </p:txBody>
      </p:sp>
      <p:sp>
        <p:nvSpPr>
          <p:cNvPr id="81" name="テキスト ボックス 27"/>
          <p:cNvSpPr txBox="1">
            <a:spLocks noChangeArrowheads="1"/>
          </p:cNvSpPr>
          <p:nvPr/>
        </p:nvSpPr>
        <p:spPr bwMode="auto">
          <a:xfrm>
            <a:off x="318852" y="5667045"/>
            <a:ext cx="1617905" cy="3525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691" b="1" kern="0" dirty="0">
                <a:solidFill>
                  <a:srgbClr val="0070C0"/>
                </a:solidFill>
                <a:latin typeface="Meiryo UI"/>
                <a:ea typeface="Meiryo UI"/>
                <a:cs typeface="メイリオ" pitchFamily="50" charset="-128"/>
              </a:rPr>
              <a:t>長崎県</a:t>
            </a:r>
            <a:r>
              <a:rPr lang="zh-TW" altLang="en-US" sz="1691" b="1" kern="0" dirty="0">
                <a:solidFill>
                  <a:srgbClr val="0070C0"/>
                </a:solidFill>
                <a:latin typeface="Meiryo UI"/>
                <a:ea typeface="Meiryo UI"/>
                <a:cs typeface="メイリオ" pitchFamily="50" charset="-128"/>
              </a:rPr>
              <a:t>西海市</a:t>
            </a:r>
            <a:endParaRPr lang="en-US" altLang="ja-JP" sz="1691" b="1" kern="0" dirty="0">
              <a:solidFill>
                <a:srgbClr val="0070C0"/>
              </a:solidFill>
              <a:latin typeface="Meiryo UI"/>
              <a:ea typeface="Meiryo UI"/>
              <a:cs typeface="メイリオ" pitchFamily="50" charset="-128"/>
            </a:endParaRPr>
          </a:p>
        </p:txBody>
      </p:sp>
      <p:sp>
        <p:nvSpPr>
          <p:cNvPr id="82" name="テキスト ボックス 28"/>
          <p:cNvSpPr txBox="1">
            <a:spLocks noChangeArrowheads="1"/>
          </p:cNvSpPr>
          <p:nvPr/>
        </p:nvSpPr>
        <p:spPr bwMode="auto">
          <a:xfrm>
            <a:off x="7822852" y="1249211"/>
            <a:ext cx="2869173" cy="1279453"/>
          </a:xfrm>
          <a:prstGeom prst="rect">
            <a:avLst/>
          </a:prstGeom>
          <a:noFill/>
          <a:ln w="9525">
            <a:noFill/>
            <a:miter lim="800000"/>
            <a:headEnd/>
            <a:tailEnd/>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691" kern="0" dirty="0">
                <a:solidFill>
                  <a:srgbClr val="0070C0"/>
                </a:solidFill>
                <a:latin typeface="Meiryo UI"/>
                <a:ea typeface="Meiryo UI"/>
                <a:cs typeface="メイリオ" pitchFamily="50" charset="-128"/>
              </a:rPr>
              <a:t>○</a:t>
            </a:r>
            <a:r>
              <a:rPr lang="en-US" altLang="ja-JP" sz="1691" kern="0" dirty="0">
                <a:solidFill>
                  <a:srgbClr val="0070C0"/>
                </a:solidFill>
                <a:latin typeface="Meiryo UI"/>
                <a:ea typeface="Meiryo UI"/>
                <a:cs typeface="メイリオ" pitchFamily="50" charset="-128"/>
              </a:rPr>
              <a:t>H28</a:t>
            </a:r>
            <a:r>
              <a:rPr lang="ja-JP" altLang="en-US" sz="1691" kern="0" dirty="0">
                <a:solidFill>
                  <a:srgbClr val="0070C0"/>
                </a:solidFill>
                <a:latin typeface="Meiryo UI"/>
                <a:ea typeface="Meiryo UI"/>
                <a:cs typeface="メイリオ" pitchFamily="50" charset="-128"/>
              </a:rPr>
              <a:t>採択地方公共団体</a:t>
            </a:r>
            <a:endParaRPr lang="en-US" altLang="ja-JP" sz="1691" kern="0" dirty="0">
              <a:solidFill>
                <a:srgbClr val="0070C0"/>
              </a:solidFill>
              <a:latin typeface="Meiryo UI"/>
              <a:ea typeface="Meiryo UI"/>
              <a:cs typeface="メイリオ" pitchFamily="50" charset="-128"/>
            </a:endParaRPr>
          </a:p>
          <a:p>
            <a:pPr defTabSz="966326" eaLnBrk="1" hangingPunct="1">
              <a:defRPr/>
            </a:pPr>
            <a:r>
              <a:rPr lang="ja-JP" altLang="en-US" sz="1691" kern="0" dirty="0">
                <a:solidFill>
                  <a:srgbClr val="0070C0"/>
                </a:solidFill>
                <a:latin typeface="Meiryo UI"/>
                <a:ea typeface="Meiryo UI"/>
                <a:cs typeface="メイリオ" pitchFamily="50" charset="-128"/>
              </a:rPr>
              <a:t>（共同提案者）</a:t>
            </a:r>
            <a:endParaRPr lang="en-US" altLang="ja-JP" sz="1691" kern="0" dirty="0">
              <a:solidFill>
                <a:srgbClr val="0070C0"/>
              </a:solidFill>
              <a:latin typeface="Meiryo UI"/>
              <a:ea typeface="Meiryo UI"/>
              <a:cs typeface="メイリオ" pitchFamily="50" charset="-128"/>
            </a:endParaRPr>
          </a:p>
          <a:p>
            <a:pPr defTabSz="966326" eaLnBrk="1" hangingPunct="1">
              <a:defRPr/>
            </a:pPr>
            <a:endParaRPr lang="en-US" altLang="ja-JP" sz="951" kern="0" dirty="0">
              <a:solidFill>
                <a:srgbClr val="0070C0"/>
              </a:solidFill>
              <a:latin typeface="Meiryo UI"/>
              <a:ea typeface="Meiryo UI"/>
              <a:cs typeface="メイリオ" pitchFamily="50" charset="-128"/>
            </a:endParaRPr>
          </a:p>
          <a:p>
            <a:pPr defTabSz="966326" eaLnBrk="1" hangingPunct="1">
              <a:defRPr/>
            </a:pPr>
            <a:r>
              <a:rPr lang="ja-JP" altLang="en-US" sz="1691" kern="0" dirty="0">
                <a:solidFill>
                  <a:srgbClr val="FF0000"/>
                </a:solidFill>
                <a:latin typeface="Meiryo UI"/>
                <a:ea typeface="Meiryo UI"/>
                <a:cs typeface="メイリオ" pitchFamily="50" charset="-128"/>
              </a:rPr>
              <a:t>○</a:t>
            </a:r>
            <a:r>
              <a:rPr lang="en-US" altLang="ja-JP" sz="1691" kern="0" dirty="0">
                <a:solidFill>
                  <a:srgbClr val="FF0000"/>
                </a:solidFill>
                <a:latin typeface="Meiryo UI"/>
                <a:ea typeface="Meiryo UI"/>
                <a:cs typeface="メイリオ" pitchFamily="50" charset="-128"/>
              </a:rPr>
              <a:t>H29</a:t>
            </a:r>
            <a:r>
              <a:rPr lang="ja-JP" altLang="en-US" sz="1691" kern="0" dirty="0">
                <a:solidFill>
                  <a:srgbClr val="FF0000"/>
                </a:solidFill>
                <a:latin typeface="Meiryo UI"/>
                <a:ea typeface="Meiryo UI"/>
                <a:cs typeface="メイリオ" pitchFamily="50" charset="-128"/>
              </a:rPr>
              <a:t>採択地方公共団体</a:t>
            </a:r>
            <a:endParaRPr lang="en-US" altLang="ja-JP" sz="1691" kern="0" dirty="0">
              <a:solidFill>
                <a:srgbClr val="FF0000"/>
              </a:solidFill>
              <a:latin typeface="Meiryo UI"/>
              <a:ea typeface="Meiryo UI"/>
              <a:cs typeface="メイリオ" pitchFamily="50" charset="-128"/>
            </a:endParaRPr>
          </a:p>
          <a:p>
            <a:pPr defTabSz="966326" eaLnBrk="1" hangingPunct="1">
              <a:defRPr/>
            </a:pPr>
            <a:r>
              <a:rPr lang="ja-JP" altLang="en-US" sz="1691" kern="0" dirty="0">
                <a:solidFill>
                  <a:srgbClr val="FF0000"/>
                </a:solidFill>
                <a:latin typeface="Meiryo UI"/>
                <a:ea typeface="Meiryo UI"/>
                <a:cs typeface="メイリオ" pitchFamily="50" charset="-128"/>
              </a:rPr>
              <a:t>（共同提案者）</a:t>
            </a:r>
            <a:endParaRPr lang="en-US" altLang="ja-JP" sz="1691" kern="0" dirty="0">
              <a:solidFill>
                <a:srgbClr val="0070C0"/>
              </a:solidFill>
              <a:latin typeface="Meiryo UI"/>
              <a:ea typeface="Meiryo UI"/>
              <a:cs typeface="メイリオ" pitchFamily="50" charset="-128"/>
            </a:endParaRPr>
          </a:p>
        </p:txBody>
      </p:sp>
      <p:sp>
        <p:nvSpPr>
          <p:cNvPr id="84" name="円/楕円 30"/>
          <p:cNvSpPr>
            <a:spLocks noChangeAspect="1"/>
          </p:cNvSpPr>
          <p:nvPr/>
        </p:nvSpPr>
        <p:spPr bwMode="auto">
          <a:xfrm>
            <a:off x="3928591" y="5952081"/>
            <a:ext cx="165395" cy="15267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lang="ja-JP" altLang="en-US" sz="1691" kern="0">
              <a:solidFill>
                <a:prstClr val="white"/>
              </a:solidFill>
              <a:latin typeface="Meiryo UI"/>
              <a:ea typeface="Meiryo UI"/>
              <a:cs typeface="メイリオ" pitchFamily="50" charset="-128"/>
            </a:endParaRPr>
          </a:p>
        </p:txBody>
      </p:sp>
      <p:sp>
        <p:nvSpPr>
          <p:cNvPr id="85" name="テキスト ボックス 26"/>
          <p:cNvSpPr txBox="1">
            <a:spLocks noChangeArrowheads="1"/>
          </p:cNvSpPr>
          <p:nvPr/>
        </p:nvSpPr>
        <p:spPr bwMode="auto">
          <a:xfrm>
            <a:off x="3964774" y="6501576"/>
            <a:ext cx="5720054"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691" b="1" kern="0" dirty="0">
                <a:solidFill>
                  <a:srgbClr val="0070C0"/>
                </a:solidFill>
                <a:latin typeface="Meiryo UI"/>
                <a:ea typeface="Meiryo UI"/>
                <a:cs typeface="メイリオ" pitchFamily="50" charset="-128"/>
              </a:rPr>
              <a:t>鳴門市</a:t>
            </a:r>
            <a:endParaRPr lang="en-US" altLang="ja-JP" sz="1691" b="1" kern="0" dirty="0">
              <a:solidFill>
                <a:srgbClr val="0070C0"/>
              </a:solidFill>
              <a:latin typeface="Meiryo UI"/>
              <a:ea typeface="Meiryo UI"/>
              <a:cs typeface="メイリオ" pitchFamily="50" charset="-128"/>
            </a:endParaRPr>
          </a:p>
          <a:p>
            <a:pPr defTabSz="966326" eaLnBrk="1" hangingPunct="1">
              <a:defRPr/>
            </a:pPr>
            <a:r>
              <a:rPr lang="en-US" altLang="ja-JP" sz="1691" b="1" kern="0" dirty="0">
                <a:solidFill>
                  <a:srgbClr val="0070C0"/>
                </a:solidFill>
                <a:latin typeface="Meiryo UI"/>
                <a:ea typeface="Meiryo UI"/>
                <a:cs typeface="メイリオ" pitchFamily="50" charset="-128"/>
              </a:rPr>
              <a:t>(</a:t>
            </a:r>
            <a:r>
              <a:rPr lang="ja-JP" altLang="en-US" sz="1268" b="1" kern="0" dirty="0">
                <a:solidFill>
                  <a:srgbClr val="0070C0"/>
                </a:solidFill>
                <a:latin typeface="Meiryo UI"/>
                <a:ea typeface="Meiryo UI"/>
                <a:cs typeface="メイリオ" pitchFamily="50" charset="-128"/>
              </a:rPr>
              <a:t>（一社）</a:t>
            </a:r>
            <a:r>
              <a:rPr lang="ja-JP" altLang="en-US" sz="1691" b="1" kern="0" dirty="0">
                <a:solidFill>
                  <a:srgbClr val="0070C0"/>
                </a:solidFill>
                <a:latin typeface="Meiryo UI"/>
                <a:ea typeface="Meiryo UI"/>
                <a:cs typeface="メイリオ" pitchFamily="50" charset="-128"/>
              </a:rPr>
              <a:t>徳島地域エネルギー、自然電力株式会社）</a:t>
            </a:r>
            <a:endParaRPr lang="en-US" altLang="ja-JP" sz="1691" b="1" kern="0" dirty="0">
              <a:solidFill>
                <a:srgbClr val="0070C0"/>
              </a:solidFill>
              <a:latin typeface="Meiryo UI"/>
              <a:ea typeface="Meiryo UI"/>
              <a:cs typeface="メイリオ" pitchFamily="50" charset="-128"/>
            </a:endParaRPr>
          </a:p>
        </p:txBody>
      </p:sp>
      <p:sp>
        <p:nvSpPr>
          <p:cNvPr id="87" name="テキスト ボックス 26"/>
          <p:cNvSpPr txBox="1">
            <a:spLocks noChangeArrowheads="1"/>
          </p:cNvSpPr>
          <p:nvPr/>
        </p:nvSpPr>
        <p:spPr bwMode="auto">
          <a:xfrm>
            <a:off x="3980734" y="7019424"/>
            <a:ext cx="1159292" cy="385170"/>
          </a:xfrm>
          <a:prstGeom prst="rect">
            <a:avLst/>
          </a:prstGeom>
          <a:noFill/>
          <a:ln>
            <a:noFill/>
          </a:ln>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903" kern="0" dirty="0">
                <a:solidFill>
                  <a:prstClr val="black"/>
                </a:solidFill>
                <a:latin typeface="Meiryo UI"/>
                <a:ea typeface="Meiryo UI"/>
                <a:cs typeface="メイリオ" pitchFamily="50" charset="-128"/>
              </a:rPr>
              <a:t>洋上風力</a:t>
            </a:r>
            <a:endParaRPr lang="en-US" altLang="ja-JP" sz="1903" kern="0" dirty="0">
              <a:solidFill>
                <a:prstClr val="black"/>
              </a:solidFill>
              <a:latin typeface="Meiryo UI"/>
              <a:ea typeface="Meiryo UI"/>
              <a:cs typeface="メイリオ" pitchFamily="50" charset="-128"/>
            </a:endParaRPr>
          </a:p>
        </p:txBody>
      </p:sp>
      <p:sp>
        <p:nvSpPr>
          <p:cNvPr id="88" name="円/楕円 48"/>
          <p:cNvSpPr>
            <a:spLocks noChangeAspect="1"/>
          </p:cNvSpPr>
          <p:nvPr/>
        </p:nvSpPr>
        <p:spPr bwMode="auto">
          <a:xfrm>
            <a:off x="5877824" y="2560688"/>
            <a:ext cx="165395" cy="15267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lang="ja-JP" altLang="en-US" sz="1691" kern="0">
              <a:solidFill>
                <a:srgbClr val="0070C0"/>
              </a:solidFill>
              <a:latin typeface="Meiryo UI"/>
              <a:ea typeface="Meiryo UI"/>
              <a:cs typeface="メイリオ" pitchFamily="50" charset="-128"/>
            </a:endParaRPr>
          </a:p>
        </p:txBody>
      </p:sp>
      <p:sp>
        <p:nvSpPr>
          <p:cNvPr id="89" name="テキスト ボックス 26"/>
          <p:cNvSpPr txBox="1">
            <a:spLocks noChangeArrowheads="1"/>
          </p:cNvSpPr>
          <p:nvPr/>
        </p:nvSpPr>
        <p:spPr bwMode="auto">
          <a:xfrm>
            <a:off x="886385" y="2651121"/>
            <a:ext cx="5547558" cy="6127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691" b="1" kern="0" dirty="0">
                <a:solidFill>
                  <a:srgbClr val="0070C0"/>
                </a:solidFill>
                <a:latin typeface="Meiryo UI"/>
                <a:ea typeface="Meiryo UI"/>
                <a:cs typeface="メイリオ" pitchFamily="50" charset="-128"/>
              </a:rPr>
              <a:t>北海道八雲町</a:t>
            </a:r>
          </a:p>
          <a:p>
            <a:pPr defTabSz="966326" eaLnBrk="1" hangingPunct="1">
              <a:defRPr/>
            </a:pPr>
            <a:r>
              <a:rPr lang="ja-JP" altLang="en-US" sz="1691" b="1" kern="0" dirty="0">
                <a:solidFill>
                  <a:srgbClr val="0070C0"/>
                </a:solidFill>
                <a:latin typeface="Meiryo UI"/>
                <a:ea typeface="Meiryo UI"/>
                <a:cs typeface="メイリオ" pitchFamily="50" charset="-128"/>
              </a:rPr>
              <a:t>（一社）北海道再生可能エネルギー振興機構</a:t>
            </a:r>
            <a:endParaRPr lang="en-US" altLang="ja-JP" sz="1691" b="1" kern="0" dirty="0">
              <a:solidFill>
                <a:srgbClr val="0070C0"/>
              </a:solidFill>
              <a:latin typeface="Meiryo UI"/>
              <a:ea typeface="Meiryo UI"/>
              <a:cs typeface="メイリオ" pitchFamily="50" charset="-128"/>
            </a:endParaRPr>
          </a:p>
        </p:txBody>
      </p:sp>
      <p:sp>
        <p:nvSpPr>
          <p:cNvPr id="90" name="テキスト ボックス 26"/>
          <p:cNvSpPr txBox="1">
            <a:spLocks noChangeArrowheads="1"/>
          </p:cNvSpPr>
          <p:nvPr/>
        </p:nvSpPr>
        <p:spPr bwMode="auto">
          <a:xfrm>
            <a:off x="1263451" y="3128951"/>
            <a:ext cx="1159292" cy="385170"/>
          </a:xfrm>
          <a:prstGeom prst="rect">
            <a:avLst/>
          </a:prstGeom>
          <a:noFill/>
          <a:ln>
            <a:noFill/>
          </a:ln>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903" kern="0" dirty="0">
                <a:solidFill>
                  <a:prstClr val="black"/>
                </a:solidFill>
                <a:latin typeface="Meiryo UI"/>
                <a:ea typeface="Meiryo UI"/>
                <a:cs typeface="メイリオ" pitchFamily="50" charset="-128"/>
              </a:rPr>
              <a:t>陸上風力</a:t>
            </a:r>
            <a:endParaRPr lang="en-US" altLang="ja-JP" sz="1903" kern="0" dirty="0">
              <a:solidFill>
                <a:prstClr val="black"/>
              </a:solidFill>
              <a:latin typeface="Meiryo UI"/>
              <a:ea typeface="Meiryo UI"/>
              <a:cs typeface="メイリオ" pitchFamily="50" charset="-128"/>
            </a:endParaRPr>
          </a:p>
        </p:txBody>
      </p:sp>
      <p:sp>
        <p:nvSpPr>
          <p:cNvPr id="93" name="テキスト ボックス 27"/>
          <p:cNvSpPr txBox="1">
            <a:spLocks noChangeArrowheads="1"/>
          </p:cNvSpPr>
          <p:nvPr/>
        </p:nvSpPr>
        <p:spPr bwMode="auto">
          <a:xfrm>
            <a:off x="159307" y="5971510"/>
            <a:ext cx="1885854" cy="38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903" kern="0" dirty="0">
                <a:solidFill>
                  <a:prstClr val="black"/>
                </a:solidFill>
                <a:latin typeface="Meiryo UI"/>
                <a:ea typeface="Meiryo UI"/>
                <a:cs typeface="メイリオ" pitchFamily="50" charset="-128"/>
              </a:rPr>
              <a:t>陸上・洋上風力</a:t>
            </a:r>
            <a:endParaRPr lang="zh-TW" altLang="en-US" sz="1903" kern="0" dirty="0">
              <a:solidFill>
                <a:prstClr val="black"/>
              </a:solidFill>
              <a:latin typeface="Meiryo UI"/>
              <a:ea typeface="Meiryo UI"/>
              <a:cs typeface="メイリオ" pitchFamily="50" charset="-128"/>
            </a:endParaRPr>
          </a:p>
        </p:txBody>
      </p:sp>
      <p:sp>
        <p:nvSpPr>
          <p:cNvPr id="94" name="テキスト ボックス 26"/>
          <p:cNvSpPr txBox="1">
            <a:spLocks noChangeArrowheads="1"/>
          </p:cNvSpPr>
          <p:nvPr/>
        </p:nvSpPr>
        <p:spPr bwMode="auto">
          <a:xfrm>
            <a:off x="6734779" y="4101158"/>
            <a:ext cx="833883" cy="3525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691" b="1" kern="0" dirty="0">
                <a:solidFill>
                  <a:srgbClr val="0070C0"/>
                </a:solidFill>
                <a:latin typeface="Meiryo UI"/>
                <a:ea typeface="Meiryo UI"/>
                <a:cs typeface="メイリオ" pitchFamily="50" charset="-128"/>
              </a:rPr>
              <a:t>宮城県</a:t>
            </a:r>
            <a:endParaRPr lang="en-US" altLang="ja-JP" sz="1691" b="1" kern="0" dirty="0">
              <a:solidFill>
                <a:srgbClr val="0070C0"/>
              </a:solidFill>
              <a:latin typeface="Meiryo UI"/>
              <a:ea typeface="Meiryo UI"/>
              <a:cs typeface="メイリオ" pitchFamily="50" charset="-128"/>
            </a:endParaRPr>
          </a:p>
        </p:txBody>
      </p:sp>
      <p:sp>
        <p:nvSpPr>
          <p:cNvPr id="96" name="円/楕円 48"/>
          <p:cNvSpPr>
            <a:spLocks noChangeAspect="1"/>
          </p:cNvSpPr>
          <p:nvPr/>
        </p:nvSpPr>
        <p:spPr bwMode="auto">
          <a:xfrm>
            <a:off x="5910299" y="2245245"/>
            <a:ext cx="132317" cy="122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lang="ja-JP" altLang="en-US" sz="1691" kern="0">
              <a:solidFill>
                <a:srgbClr val="0070C0"/>
              </a:solidFill>
              <a:latin typeface="Meiryo UI"/>
              <a:ea typeface="Meiryo UI"/>
              <a:cs typeface="メイリオ" pitchFamily="50" charset="-128"/>
            </a:endParaRPr>
          </a:p>
        </p:txBody>
      </p:sp>
      <p:sp>
        <p:nvSpPr>
          <p:cNvPr id="97" name="円/楕円 48"/>
          <p:cNvSpPr>
            <a:spLocks noChangeAspect="1"/>
          </p:cNvSpPr>
          <p:nvPr/>
        </p:nvSpPr>
        <p:spPr bwMode="auto">
          <a:xfrm rot="653578">
            <a:off x="6250003" y="1975632"/>
            <a:ext cx="206692" cy="2589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lang="ja-JP" altLang="en-US" sz="1691" kern="0">
              <a:solidFill>
                <a:srgbClr val="0070C0"/>
              </a:solidFill>
              <a:latin typeface="Meiryo UI"/>
              <a:ea typeface="Meiryo UI"/>
              <a:cs typeface="メイリオ" pitchFamily="50" charset="-128"/>
            </a:endParaRPr>
          </a:p>
        </p:txBody>
      </p:sp>
      <p:sp>
        <p:nvSpPr>
          <p:cNvPr id="100" name="円/楕円 5"/>
          <p:cNvSpPr>
            <a:spLocks noChangeAspect="1"/>
          </p:cNvSpPr>
          <p:nvPr/>
        </p:nvSpPr>
        <p:spPr bwMode="auto">
          <a:xfrm rot="5400000">
            <a:off x="5938860" y="2737994"/>
            <a:ext cx="511262" cy="852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lang="ja-JP" altLang="en-US" sz="1691" kern="0">
              <a:solidFill>
                <a:prstClr val="white"/>
              </a:solidFill>
              <a:latin typeface="Meiryo UI"/>
              <a:ea typeface="Meiryo UI"/>
              <a:cs typeface="メイリオ" pitchFamily="50" charset="-128"/>
            </a:endParaRPr>
          </a:p>
        </p:txBody>
      </p:sp>
      <p:sp>
        <p:nvSpPr>
          <p:cNvPr id="101" name="円/楕円 48"/>
          <p:cNvSpPr>
            <a:spLocks noChangeAspect="1"/>
          </p:cNvSpPr>
          <p:nvPr/>
        </p:nvSpPr>
        <p:spPr bwMode="auto">
          <a:xfrm rot="1049425">
            <a:off x="4995680" y="5648963"/>
            <a:ext cx="160983" cy="213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lang="ja-JP" altLang="en-US" sz="1691" kern="0">
              <a:solidFill>
                <a:srgbClr val="0070C0"/>
              </a:solidFill>
              <a:latin typeface="Meiryo UI"/>
              <a:ea typeface="Meiryo UI"/>
              <a:cs typeface="メイリオ" pitchFamily="50" charset="-128"/>
            </a:endParaRPr>
          </a:p>
        </p:txBody>
      </p:sp>
      <p:sp>
        <p:nvSpPr>
          <p:cNvPr id="102" name="円/楕円 48"/>
          <p:cNvSpPr>
            <a:spLocks noChangeAspect="1"/>
          </p:cNvSpPr>
          <p:nvPr/>
        </p:nvSpPr>
        <p:spPr bwMode="auto">
          <a:xfrm>
            <a:off x="2421904" y="5967625"/>
            <a:ext cx="165395" cy="152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lang="ja-JP" altLang="en-US" sz="1691" kern="0">
              <a:solidFill>
                <a:srgbClr val="0070C0"/>
              </a:solidFill>
              <a:latin typeface="Meiryo UI"/>
              <a:ea typeface="Meiryo UI"/>
              <a:cs typeface="メイリオ" pitchFamily="50" charset="-128"/>
            </a:endParaRPr>
          </a:p>
        </p:txBody>
      </p:sp>
      <p:sp>
        <p:nvSpPr>
          <p:cNvPr id="103" name="円/楕円 48"/>
          <p:cNvSpPr>
            <a:spLocks noChangeAspect="1"/>
          </p:cNvSpPr>
          <p:nvPr/>
        </p:nvSpPr>
        <p:spPr bwMode="auto">
          <a:xfrm>
            <a:off x="1963864" y="6544904"/>
            <a:ext cx="161058" cy="1486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326">
              <a:defRPr/>
            </a:pPr>
            <a:endParaRPr kumimoji="0" lang="ja-JP" altLang="en-US" sz="1691" kern="0">
              <a:solidFill>
                <a:srgbClr val="0070C0"/>
              </a:solidFill>
              <a:latin typeface="Meiryo UI"/>
              <a:ea typeface="Meiryo UI"/>
              <a:cs typeface="メイリオ" pitchFamily="50" charset="-128"/>
            </a:endParaRPr>
          </a:p>
        </p:txBody>
      </p:sp>
      <p:sp>
        <p:nvSpPr>
          <p:cNvPr id="104" name="テキスト ボックス 27"/>
          <p:cNvSpPr txBox="1">
            <a:spLocks noChangeArrowheads="1"/>
          </p:cNvSpPr>
          <p:nvPr/>
        </p:nvSpPr>
        <p:spPr bwMode="auto">
          <a:xfrm>
            <a:off x="171155" y="6709465"/>
            <a:ext cx="1915909" cy="3525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691" b="1" kern="0" dirty="0">
                <a:solidFill>
                  <a:srgbClr val="FF0000"/>
                </a:solidFill>
                <a:latin typeface="Meiryo UI"/>
                <a:ea typeface="Meiryo UI"/>
                <a:cs typeface="メイリオ" pitchFamily="50" charset="-128"/>
              </a:rPr>
              <a:t>長崎県新上五島町</a:t>
            </a:r>
            <a:endParaRPr lang="en-US" altLang="ja-JP" sz="1691" b="1" kern="0" dirty="0">
              <a:solidFill>
                <a:srgbClr val="FF0000"/>
              </a:solidFill>
              <a:latin typeface="Meiryo UI"/>
              <a:ea typeface="Meiryo UI"/>
              <a:cs typeface="メイリオ" pitchFamily="50" charset="-128"/>
            </a:endParaRPr>
          </a:p>
        </p:txBody>
      </p:sp>
      <p:sp>
        <p:nvSpPr>
          <p:cNvPr id="105" name="テキスト ボックス 27"/>
          <p:cNvSpPr txBox="1">
            <a:spLocks noChangeArrowheads="1"/>
          </p:cNvSpPr>
          <p:nvPr/>
        </p:nvSpPr>
        <p:spPr bwMode="auto">
          <a:xfrm>
            <a:off x="284950" y="6950681"/>
            <a:ext cx="2052201" cy="38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903" kern="0" dirty="0">
                <a:solidFill>
                  <a:prstClr val="black"/>
                </a:solidFill>
                <a:latin typeface="Meiryo UI"/>
                <a:ea typeface="Meiryo UI"/>
                <a:cs typeface="メイリオ" pitchFamily="50" charset="-128"/>
              </a:rPr>
              <a:t>陸上・洋上風力</a:t>
            </a:r>
            <a:endParaRPr lang="zh-TW" altLang="en-US" sz="1903" kern="0" dirty="0">
              <a:solidFill>
                <a:prstClr val="black"/>
              </a:solidFill>
              <a:latin typeface="Meiryo UI"/>
              <a:ea typeface="Meiryo UI"/>
              <a:cs typeface="メイリオ" pitchFamily="50" charset="-128"/>
            </a:endParaRPr>
          </a:p>
        </p:txBody>
      </p:sp>
      <p:sp>
        <p:nvSpPr>
          <p:cNvPr id="106" name="テキスト ボックス 27"/>
          <p:cNvSpPr txBox="1">
            <a:spLocks noChangeArrowheads="1"/>
          </p:cNvSpPr>
          <p:nvPr/>
        </p:nvSpPr>
        <p:spPr bwMode="auto">
          <a:xfrm>
            <a:off x="347301" y="4710353"/>
            <a:ext cx="1699504" cy="3525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691" b="1" kern="0" dirty="0">
                <a:solidFill>
                  <a:srgbClr val="FF0000"/>
                </a:solidFill>
                <a:latin typeface="Meiryo UI"/>
                <a:ea typeface="Meiryo UI"/>
                <a:cs typeface="メイリオ" pitchFamily="50" charset="-128"/>
              </a:rPr>
              <a:t>福岡県北九州市</a:t>
            </a:r>
            <a:endParaRPr lang="en-US" altLang="ja-JP" sz="1691" b="1" kern="0" dirty="0">
              <a:solidFill>
                <a:srgbClr val="FF0000"/>
              </a:solidFill>
              <a:latin typeface="Meiryo UI"/>
              <a:ea typeface="Meiryo UI"/>
              <a:cs typeface="メイリオ" pitchFamily="50" charset="-128"/>
            </a:endParaRPr>
          </a:p>
        </p:txBody>
      </p:sp>
      <p:sp>
        <p:nvSpPr>
          <p:cNvPr id="107" name="テキスト ボックス 27"/>
          <p:cNvSpPr txBox="1">
            <a:spLocks noChangeArrowheads="1"/>
          </p:cNvSpPr>
          <p:nvPr/>
        </p:nvSpPr>
        <p:spPr bwMode="auto">
          <a:xfrm>
            <a:off x="433205" y="4985180"/>
            <a:ext cx="1505552" cy="38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903" kern="0" dirty="0">
                <a:solidFill>
                  <a:prstClr val="black"/>
                </a:solidFill>
                <a:latin typeface="Meiryo UI"/>
                <a:ea typeface="Meiryo UI"/>
                <a:cs typeface="メイリオ" pitchFamily="50" charset="-128"/>
              </a:rPr>
              <a:t>洋上風力</a:t>
            </a:r>
            <a:endParaRPr lang="zh-TW" altLang="en-US" sz="1903" kern="0" dirty="0">
              <a:solidFill>
                <a:prstClr val="black"/>
              </a:solidFill>
              <a:latin typeface="Meiryo UI"/>
              <a:ea typeface="Meiryo UI"/>
              <a:cs typeface="メイリオ" pitchFamily="50" charset="-128"/>
            </a:endParaRPr>
          </a:p>
        </p:txBody>
      </p:sp>
      <p:sp>
        <p:nvSpPr>
          <p:cNvPr id="108" name="テキスト ボックス 27"/>
          <p:cNvSpPr txBox="1">
            <a:spLocks noChangeArrowheads="1"/>
          </p:cNvSpPr>
          <p:nvPr/>
        </p:nvSpPr>
        <p:spPr bwMode="auto">
          <a:xfrm>
            <a:off x="5539865" y="5721919"/>
            <a:ext cx="1483098" cy="3525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691" b="1" kern="0" dirty="0">
                <a:solidFill>
                  <a:srgbClr val="FF0000"/>
                </a:solidFill>
                <a:latin typeface="Meiryo UI"/>
                <a:ea typeface="Meiryo UI"/>
                <a:cs typeface="メイリオ" pitchFamily="50" charset="-128"/>
              </a:rPr>
              <a:t>静岡県浜松市</a:t>
            </a:r>
            <a:endParaRPr lang="en-US" altLang="ja-JP" sz="1691" b="1" kern="0" dirty="0">
              <a:solidFill>
                <a:srgbClr val="FF0000"/>
              </a:solidFill>
              <a:latin typeface="Meiryo UI"/>
              <a:ea typeface="Meiryo UI"/>
              <a:cs typeface="メイリオ" pitchFamily="50" charset="-128"/>
            </a:endParaRPr>
          </a:p>
        </p:txBody>
      </p:sp>
      <p:sp>
        <p:nvSpPr>
          <p:cNvPr id="109" name="テキスト ボックス 27"/>
          <p:cNvSpPr txBox="1">
            <a:spLocks noChangeArrowheads="1"/>
          </p:cNvSpPr>
          <p:nvPr/>
        </p:nvSpPr>
        <p:spPr bwMode="auto">
          <a:xfrm>
            <a:off x="5571806" y="5997741"/>
            <a:ext cx="3352122" cy="38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903" kern="0" dirty="0">
                <a:solidFill>
                  <a:prstClr val="black"/>
                </a:solidFill>
                <a:latin typeface="Meiryo UI"/>
                <a:ea typeface="Meiryo UI"/>
                <a:cs typeface="メイリオ" pitchFamily="50" charset="-128"/>
              </a:rPr>
              <a:t>陸上・洋上風力</a:t>
            </a:r>
            <a:endParaRPr lang="zh-TW" altLang="en-US" sz="1903" kern="0" dirty="0">
              <a:solidFill>
                <a:prstClr val="black"/>
              </a:solidFill>
              <a:latin typeface="Meiryo UI"/>
              <a:ea typeface="Meiryo UI"/>
              <a:cs typeface="メイリオ" pitchFamily="50" charset="-128"/>
            </a:endParaRPr>
          </a:p>
        </p:txBody>
      </p:sp>
      <p:sp>
        <p:nvSpPr>
          <p:cNvPr id="110" name="テキスト ボックス 19"/>
          <p:cNvSpPr txBox="1">
            <a:spLocks noChangeArrowheads="1"/>
          </p:cNvSpPr>
          <p:nvPr/>
        </p:nvSpPr>
        <p:spPr bwMode="auto">
          <a:xfrm>
            <a:off x="6849084" y="3470228"/>
            <a:ext cx="1159292" cy="385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903" kern="0" dirty="0">
                <a:solidFill>
                  <a:prstClr val="black"/>
                </a:solidFill>
                <a:latin typeface="Meiryo UI"/>
                <a:ea typeface="Meiryo UI"/>
                <a:cs typeface="メイリオ" pitchFamily="50" charset="-128"/>
              </a:rPr>
              <a:t>洋上風力</a:t>
            </a:r>
            <a:endParaRPr lang="en-US" altLang="ja-JP" sz="1903" kern="0" dirty="0">
              <a:solidFill>
                <a:prstClr val="black"/>
              </a:solidFill>
              <a:latin typeface="Meiryo UI"/>
              <a:ea typeface="Meiryo UI"/>
              <a:cs typeface="メイリオ" pitchFamily="50" charset="-128"/>
            </a:endParaRPr>
          </a:p>
        </p:txBody>
      </p:sp>
      <p:sp>
        <p:nvSpPr>
          <p:cNvPr id="111" name="テキスト ボックス 26"/>
          <p:cNvSpPr txBox="1">
            <a:spLocks noChangeArrowheads="1"/>
          </p:cNvSpPr>
          <p:nvPr/>
        </p:nvSpPr>
        <p:spPr bwMode="auto">
          <a:xfrm>
            <a:off x="6791794" y="2889966"/>
            <a:ext cx="3788534" cy="9382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691" b="1" kern="0" dirty="0">
                <a:solidFill>
                  <a:srgbClr val="FF0000"/>
                </a:solidFill>
                <a:latin typeface="Meiryo UI"/>
                <a:ea typeface="Meiryo UI"/>
                <a:cs typeface="メイリオ" pitchFamily="50" charset="-128"/>
              </a:rPr>
              <a:t>青森県</a:t>
            </a:r>
            <a:endParaRPr lang="en-US" altLang="ja-JP" sz="1691" b="1" kern="0" dirty="0">
              <a:solidFill>
                <a:srgbClr val="FF0000"/>
              </a:solidFill>
              <a:latin typeface="Meiryo UI"/>
              <a:ea typeface="Meiryo UI"/>
              <a:cs typeface="メイリオ" pitchFamily="50" charset="-128"/>
            </a:endParaRPr>
          </a:p>
          <a:p>
            <a:pPr defTabSz="966326" eaLnBrk="1" hangingPunct="1">
              <a:defRPr/>
            </a:pPr>
            <a:r>
              <a:rPr lang="ja-JP" altLang="en-US" sz="1903" b="1" kern="0" dirty="0">
                <a:solidFill>
                  <a:srgbClr val="FF0000"/>
                </a:solidFill>
                <a:latin typeface="Meiryo UI"/>
                <a:ea typeface="Meiryo UI"/>
                <a:cs typeface="メイリオ" pitchFamily="50" charset="-128"/>
              </a:rPr>
              <a:t>（弘前大学　北日本新エネルギー研究所）</a:t>
            </a:r>
            <a:endParaRPr lang="en-US" altLang="ja-JP" sz="1903" b="1" kern="0" dirty="0">
              <a:solidFill>
                <a:srgbClr val="FF0000"/>
              </a:solidFill>
              <a:latin typeface="Meiryo UI"/>
              <a:ea typeface="Meiryo UI"/>
              <a:cs typeface="メイリオ" pitchFamily="50" charset="-128"/>
            </a:endParaRPr>
          </a:p>
        </p:txBody>
      </p:sp>
      <p:sp>
        <p:nvSpPr>
          <p:cNvPr id="112" name="テキスト ボックス 26"/>
          <p:cNvSpPr txBox="1">
            <a:spLocks noChangeArrowheads="1"/>
          </p:cNvSpPr>
          <p:nvPr/>
        </p:nvSpPr>
        <p:spPr bwMode="auto">
          <a:xfrm>
            <a:off x="3138258" y="1889615"/>
            <a:ext cx="1483098" cy="3525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691" b="1" kern="0" dirty="0">
                <a:solidFill>
                  <a:srgbClr val="FF0000"/>
                </a:solidFill>
                <a:latin typeface="Meiryo UI"/>
                <a:ea typeface="Meiryo UI"/>
                <a:cs typeface="メイリオ" pitchFamily="50" charset="-128"/>
              </a:rPr>
              <a:t>北海道寿都町</a:t>
            </a:r>
            <a:endParaRPr lang="en-US" altLang="ja-JP" sz="1691" b="1" kern="0" dirty="0">
              <a:solidFill>
                <a:srgbClr val="FF0000"/>
              </a:solidFill>
              <a:latin typeface="Meiryo UI"/>
              <a:ea typeface="Meiryo UI"/>
              <a:cs typeface="メイリオ" pitchFamily="50" charset="-128"/>
            </a:endParaRPr>
          </a:p>
        </p:txBody>
      </p:sp>
      <p:sp>
        <p:nvSpPr>
          <p:cNvPr id="113" name="テキスト ボックス 26"/>
          <p:cNvSpPr txBox="1">
            <a:spLocks noChangeArrowheads="1"/>
          </p:cNvSpPr>
          <p:nvPr/>
        </p:nvSpPr>
        <p:spPr bwMode="auto">
          <a:xfrm>
            <a:off x="3191429" y="2140766"/>
            <a:ext cx="1768433" cy="385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903" kern="0" dirty="0">
                <a:solidFill>
                  <a:prstClr val="black"/>
                </a:solidFill>
                <a:latin typeface="Meiryo UI"/>
                <a:ea typeface="Meiryo UI"/>
                <a:cs typeface="メイリオ" pitchFamily="50" charset="-128"/>
              </a:rPr>
              <a:t>陸上・洋上風力</a:t>
            </a:r>
            <a:endParaRPr lang="en-US" altLang="ja-JP" sz="1903" kern="0" dirty="0">
              <a:solidFill>
                <a:prstClr val="black"/>
              </a:solidFill>
              <a:latin typeface="Meiryo UI"/>
              <a:ea typeface="Meiryo UI"/>
              <a:cs typeface="メイリオ" pitchFamily="50" charset="-128"/>
            </a:endParaRPr>
          </a:p>
        </p:txBody>
      </p:sp>
      <p:sp>
        <p:nvSpPr>
          <p:cNvPr id="114" name="テキスト ボックス 26"/>
          <p:cNvSpPr txBox="1">
            <a:spLocks noChangeArrowheads="1"/>
          </p:cNvSpPr>
          <p:nvPr/>
        </p:nvSpPr>
        <p:spPr bwMode="auto">
          <a:xfrm>
            <a:off x="4075935" y="1166098"/>
            <a:ext cx="1483098" cy="3525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691" b="1" kern="0" dirty="0">
                <a:solidFill>
                  <a:srgbClr val="FF0000"/>
                </a:solidFill>
                <a:latin typeface="Meiryo UI"/>
                <a:ea typeface="Meiryo UI"/>
                <a:cs typeface="メイリオ" pitchFamily="50" charset="-128"/>
              </a:rPr>
              <a:t>北海道石狩市</a:t>
            </a:r>
            <a:endParaRPr lang="en-US" altLang="ja-JP" sz="1691" b="1" kern="0" dirty="0">
              <a:solidFill>
                <a:srgbClr val="FF0000"/>
              </a:solidFill>
              <a:latin typeface="Meiryo UI"/>
              <a:ea typeface="Meiryo UI"/>
              <a:cs typeface="メイリオ" pitchFamily="50" charset="-128"/>
            </a:endParaRPr>
          </a:p>
        </p:txBody>
      </p:sp>
      <p:sp>
        <p:nvSpPr>
          <p:cNvPr id="115" name="テキスト ボックス 26"/>
          <p:cNvSpPr txBox="1">
            <a:spLocks noChangeArrowheads="1"/>
          </p:cNvSpPr>
          <p:nvPr/>
        </p:nvSpPr>
        <p:spPr bwMode="auto">
          <a:xfrm>
            <a:off x="3919980" y="1424908"/>
            <a:ext cx="1768433" cy="385170"/>
          </a:xfrm>
          <a:prstGeom prst="rect">
            <a:avLst/>
          </a:prstGeom>
          <a:noFill/>
          <a:ln>
            <a:noFill/>
          </a:ln>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66326" eaLnBrk="1" hangingPunct="1">
              <a:defRPr/>
            </a:pPr>
            <a:r>
              <a:rPr lang="ja-JP" altLang="en-US" sz="1903" kern="0" dirty="0">
                <a:solidFill>
                  <a:prstClr val="black"/>
                </a:solidFill>
                <a:latin typeface="Meiryo UI"/>
                <a:ea typeface="Meiryo UI"/>
                <a:cs typeface="メイリオ" pitchFamily="50" charset="-128"/>
              </a:rPr>
              <a:t>陸上・洋上風力</a:t>
            </a:r>
            <a:endParaRPr lang="en-US" altLang="ja-JP" sz="1903" kern="0" dirty="0">
              <a:solidFill>
                <a:prstClr val="black"/>
              </a:solidFill>
              <a:latin typeface="Meiryo UI"/>
              <a:ea typeface="Meiryo UI"/>
              <a:cs typeface="メイリオ" pitchFamily="50" charset="-128"/>
            </a:endParaRPr>
          </a:p>
        </p:txBody>
      </p:sp>
      <p:cxnSp>
        <p:nvCxnSpPr>
          <p:cNvPr id="116" name="直線コネクタ 115"/>
          <p:cNvCxnSpPr>
            <a:stCxn id="128" idx="3"/>
            <a:endCxn id="96" idx="2"/>
          </p:cNvCxnSpPr>
          <p:nvPr/>
        </p:nvCxnSpPr>
        <p:spPr>
          <a:xfrm>
            <a:off x="5032863" y="2189636"/>
            <a:ext cx="877435" cy="1166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a:endCxn id="97" idx="2"/>
          </p:cNvCxnSpPr>
          <p:nvPr/>
        </p:nvCxnSpPr>
        <p:spPr>
          <a:xfrm>
            <a:off x="5768171" y="1701198"/>
            <a:ext cx="483694" cy="3843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a:endCxn id="100" idx="0"/>
          </p:cNvCxnSpPr>
          <p:nvPr/>
        </p:nvCxnSpPr>
        <p:spPr>
          <a:xfrm flipH="1">
            <a:off x="6620812" y="3106665"/>
            <a:ext cx="136655" cy="14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a:endCxn id="101" idx="6"/>
          </p:cNvCxnSpPr>
          <p:nvPr/>
        </p:nvCxnSpPr>
        <p:spPr>
          <a:xfrm flipH="1" flipV="1">
            <a:off x="5152932" y="5780041"/>
            <a:ext cx="342168" cy="2099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a:stCxn id="131" idx="3"/>
            <a:endCxn id="102" idx="1"/>
          </p:cNvCxnSpPr>
          <p:nvPr/>
        </p:nvCxnSpPr>
        <p:spPr>
          <a:xfrm>
            <a:off x="2063600" y="5027779"/>
            <a:ext cx="382518" cy="9621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04" idx="0"/>
          </p:cNvCxnSpPr>
          <p:nvPr/>
        </p:nvCxnSpPr>
        <p:spPr>
          <a:xfrm flipV="1">
            <a:off x="1135895" y="6571587"/>
            <a:ext cx="775461" cy="1378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135" idx="3"/>
            <a:endCxn id="76" idx="1"/>
          </p:cNvCxnSpPr>
          <p:nvPr/>
        </p:nvCxnSpPr>
        <p:spPr>
          <a:xfrm>
            <a:off x="1963862" y="6003548"/>
            <a:ext cx="222659" cy="40387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a:stCxn id="84" idx="5"/>
          </p:cNvCxnSpPr>
          <p:nvPr/>
        </p:nvCxnSpPr>
        <p:spPr>
          <a:xfrm>
            <a:off x="4069765" y="6082394"/>
            <a:ext cx="262341" cy="4867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a:stCxn id="75" idx="6"/>
          </p:cNvCxnSpPr>
          <p:nvPr/>
        </p:nvCxnSpPr>
        <p:spPr>
          <a:xfrm flipV="1">
            <a:off x="6574932" y="4320412"/>
            <a:ext cx="185568" cy="5298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88" idx="3"/>
            <a:endCxn id="137" idx="3"/>
          </p:cNvCxnSpPr>
          <p:nvPr/>
        </p:nvCxnSpPr>
        <p:spPr>
          <a:xfrm flipH="1">
            <a:off x="5309183" y="2691001"/>
            <a:ext cx="592861" cy="3600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27" name="正方形/長方形 126"/>
          <p:cNvSpPr/>
          <p:nvPr/>
        </p:nvSpPr>
        <p:spPr>
          <a:xfrm>
            <a:off x="3823926" y="1188834"/>
            <a:ext cx="1944244" cy="5935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endParaRPr kumimoji="0" lang="ja-JP" altLang="en-US" sz="1691" kern="0">
              <a:noFill/>
              <a:latin typeface="Meiryo UI"/>
              <a:ea typeface="Meiryo UI"/>
              <a:cs typeface="メイリオ" pitchFamily="50" charset="-128"/>
            </a:endParaRPr>
          </a:p>
        </p:txBody>
      </p:sp>
      <p:sp>
        <p:nvSpPr>
          <p:cNvPr id="128" name="正方形/長方形 127"/>
          <p:cNvSpPr/>
          <p:nvPr/>
        </p:nvSpPr>
        <p:spPr>
          <a:xfrm>
            <a:off x="3070390" y="1886685"/>
            <a:ext cx="1962473" cy="60590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endParaRPr kumimoji="0" lang="ja-JP" altLang="en-US" sz="1691" kern="0">
              <a:noFill/>
              <a:latin typeface="Meiryo UI"/>
              <a:ea typeface="Meiryo UI"/>
              <a:cs typeface="メイリオ" pitchFamily="50" charset="-128"/>
            </a:endParaRPr>
          </a:p>
        </p:txBody>
      </p:sp>
      <p:sp>
        <p:nvSpPr>
          <p:cNvPr id="129" name="正方形/長方形 128"/>
          <p:cNvSpPr/>
          <p:nvPr/>
        </p:nvSpPr>
        <p:spPr>
          <a:xfrm>
            <a:off x="6791801" y="2872705"/>
            <a:ext cx="3752791" cy="9433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endParaRPr kumimoji="0" lang="ja-JP" altLang="en-US" sz="1691" kern="0">
              <a:noFill/>
              <a:latin typeface="Meiryo UI"/>
              <a:ea typeface="Meiryo UI"/>
              <a:cs typeface="メイリオ" pitchFamily="50" charset="-128"/>
            </a:endParaRPr>
          </a:p>
        </p:txBody>
      </p:sp>
      <p:sp>
        <p:nvSpPr>
          <p:cNvPr id="130" name="正方形/長方形 129"/>
          <p:cNvSpPr/>
          <p:nvPr/>
        </p:nvSpPr>
        <p:spPr>
          <a:xfrm>
            <a:off x="5498106" y="5737499"/>
            <a:ext cx="2366723" cy="62648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endParaRPr kumimoji="0" lang="ja-JP" altLang="en-US" sz="1691" kern="0">
              <a:noFill/>
              <a:latin typeface="Meiryo UI"/>
              <a:ea typeface="Meiryo UI"/>
              <a:cs typeface="メイリオ" pitchFamily="50" charset="-128"/>
            </a:endParaRPr>
          </a:p>
        </p:txBody>
      </p:sp>
      <p:sp>
        <p:nvSpPr>
          <p:cNvPr id="131" name="正方形/長方形 130"/>
          <p:cNvSpPr/>
          <p:nvPr/>
        </p:nvSpPr>
        <p:spPr>
          <a:xfrm>
            <a:off x="247252" y="4724583"/>
            <a:ext cx="1816353" cy="60639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endParaRPr kumimoji="0" lang="ja-JP" altLang="en-US" sz="1691" kern="0">
              <a:noFill/>
              <a:latin typeface="Meiryo UI"/>
              <a:ea typeface="Meiryo UI"/>
              <a:cs typeface="メイリオ" pitchFamily="50" charset="-128"/>
            </a:endParaRPr>
          </a:p>
        </p:txBody>
      </p:sp>
      <p:sp>
        <p:nvSpPr>
          <p:cNvPr id="132" name="正方形/長方形 131"/>
          <p:cNvSpPr/>
          <p:nvPr/>
        </p:nvSpPr>
        <p:spPr>
          <a:xfrm>
            <a:off x="117048" y="6734972"/>
            <a:ext cx="2017407" cy="55089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endParaRPr kumimoji="0" lang="ja-JP" altLang="en-US" sz="1691" kern="0">
              <a:noFill/>
              <a:latin typeface="Meiryo UI"/>
              <a:ea typeface="Meiryo UI"/>
              <a:cs typeface="メイリオ" pitchFamily="50" charset="-128"/>
            </a:endParaRPr>
          </a:p>
        </p:txBody>
      </p:sp>
      <p:sp>
        <p:nvSpPr>
          <p:cNvPr id="133" name="正方形/長方形 132"/>
          <p:cNvSpPr/>
          <p:nvPr/>
        </p:nvSpPr>
        <p:spPr>
          <a:xfrm>
            <a:off x="7384633" y="1261118"/>
            <a:ext cx="2793447" cy="37891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endParaRPr kumimoji="0" lang="ja-JP" altLang="en-US" sz="1691" kern="0">
              <a:noFill/>
              <a:latin typeface="Meiryo UI"/>
              <a:ea typeface="Meiryo UI"/>
              <a:cs typeface="メイリオ" pitchFamily="50" charset="-128"/>
            </a:endParaRPr>
          </a:p>
        </p:txBody>
      </p:sp>
      <p:sp>
        <p:nvSpPr>
          <p:cNvPr id="135" name="正方形/長方形 134"/>
          <p:cNvSpPr/>
          <p:nvPr/>
        </p:nvSpPr>
        <p:spPr>
          <a:xfrm>
            <a:off x="206048" y="5700394"/>
            <a:ext cx="1757814" cy="60629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endParaRPr kumimoji="0" lang="ja-JP" altLang="en-US" sz="1691" kern="0">
              <a:noFill/>
              <a:latin typeface="Meiryo UI"/>
              <a:ea typeface="Meiryo UI"/>
              <a:cs typeface="メイリオ" pitchFamily="50" charset="-128"/>
            </a:endParaRPr>
          </a:p>
        </p:txBody>
      </p:sp>
      <p:sp>
        <p:nvSpPr>
          <p:cNvPr id="136" name="正方形/長方形 135"/>
          <p:cNvSpPr/>
          <p:nvPr/>
        </p:nvSpPr>
        <p:spPr>
          <a:xfrm>
            <a:off x="6762079" y="4131861"/>
            <a:ext cx="2029049" cy="58513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endParaRPr kumimoji="0" lang="ja-JP" altLang="en-US" sz="1691" kern="0">
              <a:noFill/>
              <a:latin typeface="Meiryo UI"/>
              <a:ea typeface="Meiryo UI"/>
              <a:cs typeface="メイリオ" pitchFamily="50" charset="-128"/>
            </a:endParaRPr>
          </a:p>
        </p:txBody>
      </p:sp>
      <p:sp>
        <p:nvSpPr>
          <p:cNvPr id="137" name="正方形/長方形 136"/>
          <p:cNvSpPr/>
          <p:nvPr/>
        </p:nvSpPr>
        <p:spPr>
          <a:xfrm>
            <a:off x="886382" y="2644989"/>
            <a:ext cx="4422800" cy="8121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endParaRPr kumimoji="0" lang="ja-JP" altLang="en-US" sz="1691" kern="0">
              <a:noFill/>
              <a:latin typeface="Meiryo UI"/>
              <a:ea typeface="Meiryo UI"/>
              <a:cs typeface="メイリオ" pitchFamily="50" charset="-128"/>
            </a:endParaRPr>
          </a:p>
        </p:txBody>
      </p:sp>
      <p:sp>
        <p:nvSpPr>
          <p:cNvPr id="138" name="正方形/長方形 137"/>
          <p:cNvSpPr/>
          <p:nvPr/>
        </p:nvSpPr>
        <p:spPr>
          <a:xfrm>
            <a:off x="3928586" y="6529101"/>
            <a:ext cx="4974531" cy="86813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endParaRPr kumimoji="0" lang="ja-JP" altLang="en-US" sz="1691" kern="0">
              <a:noFill/>
              <a:latin typeface="Meiryo UI"/>
              <a:ea typeface="Meiryo UI"/>
              <a:cs typeface="メイリオ" pitchFamily="50" charset="-128"/>
            </a:endParaRPr>
          </a:p>
        </p:txBody>
      </p:sp>
    </p:spTree>
    <p:extLst>
      <p:ext uri="{BB962C8B-B14F-4D97-AF65-F5344CB8AC3E}">
        <p14:creationId xmlns:p14="http://schemas.microsoft.com/office/powerpoint/2010/main" val="306733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正方形/長方形 242"/>
          <p:cNvSpPr>
            <a:spLocks noChangeArrowheads="1"/>
          </p:cNvSpPr>
          <p:nvPr/>
        </p:nvSpPr>
        <p:spPr bwMode="auto">
          <a:xfrm>
            <a:off x="193763" y="1004688"/>
            <a:ext cx="5456545" cy="301289"/>
          </a:xfrm>
          <a:prstGeom prst="rect">
            <a:avLst/>
          </a:prstGeom>
          <a:solidFill>
            <a:srgbClr val="92D050"/>
          </a:solidFill>
          <a:ln>
            <a:noFill/>
          </a:ln>
          <a:extLst>
            <a:ext uri="{91240B29-F687-4F45-9708-019B960494DF}">
              <a14:hiddenLine xmlns:a14="http://schemas.microsoft.com/office/drawing/2010/main" w="12700">
                <a:solidFill>
                  <a:schemeClr val="tx1">
                    <a:lumMod val="100000"/>
                    <a:lumOff val="0"/>
                  </a:schemeClr>
                </a:solidFill>
                <a:miter lim="800000"/>
                <a:headEnd/>
                <a:tailEnd/>
              </a14:hiddenLine>
            </a:ext>
          </a:extLst>
        </p:spPr>
        <p:txBody>
          <a:bodyPr rot="0" vert="horz" wrap="square" lIns="96635" tIns="48318" rIns="96635" bIns="48318" anchor="ctr" anchorCtr="0" upright="1">
            <a:noAutofit/>
          </a:bodyPr>
          <a:lstStyle/>
          <a:p>
            <a:pPr algn="ctr" defTabSz="966326"/>
            <a:r>
              <a:rPr kumimoji="0" lang="ja-JP" altLang="en-US" sz="1511" b="1" kern="100" dirty="0">
                <a:solidFill>
                  <a:srgbClr val="FFFFFF"/>
                </a:solidFill>
                <a:latin typeface="Meiryo UI"/>
                <a:ea typeface="Meiryo UI"/>
                <a:cs typeface="メイリオ" panose="020B0604030504040204" pitchFamily="50" charset="-128"/>
              </a:rPr>
              <a:t>ゾーニングの検討フロー</a:t>
            </a:r>
            <a:endParaRPr kumimoji="0" lang="ja-JP" altLang="en-US" sz="971" kern="100" dirty="0">
              <a:solidFill>
                <a:sysClr val="windowText" lastClr="000000"/>
              </a:solidFill>
              <a:latin typeface="Meiryo UI"/>
              <a:ea typeface="Meiryo UI"/>
              <a:cs typeface="メイリオ" panose="020B0604030504040204" pitchFamily="50" charset="-128"/>
            </a:endParaRPr>
          </a:p>
        </p:txBody>
      </p:sp>
      <p:sp>
        <p:nvSpPr>
          <p:cNvPr id="2" name="タイトル 1"/>
          <p:cNvSpPr>
            <a:spLocks noGrp="1"/>
          </p:cNvSpPr>
          <p:nvPr>
            <p:ph type="title"/>
          </p:nvPr>
        </p:nvSpPr>
        <p:spPr/>
        <p:txBody>
          <a:bodyPr/>
          <a:lstStyle/>
          <a:p>
            <a:r>
              <a:rPr lang="ja-JP" altLang="en-US" dirty="0"/>
              <a:t>ゾーニングマニュアルの概要</a:t>
            </a:r>
          </a:p>
        </p:txBody>
      </p:sp>
      <p:sp>
        <p:nvSpPr>
          <p:cNvPr id="99" name="正方形/長方形 98"/>
          <p:cNvSpPr/>
          <p:nvPr/>
        </p:nvSpPr>
        <p:spPr>
          <a:xfrm>
            <a:off x="5743386" y="1215377"/>
            <a:ext cx="4819331" cy="6013954"/>
          </a:xfrm>
          <a:prstGeom prst="rect">
            <a:avLst/>
          </a:prstGeom>
        </p:spPr>
        <p:txBody>
          <a:bodyPr wrap="square">
            <a:spAutoFit/>
          </a:bodyPr>
          <a:lstStyle/>
          <a:p>
            <a:pPr algn="just" defTabSz="966326"/>
            <a:r>
              <a:rPr kumimoji="0" lang="ja-JP" altLang="ja-JP" sz="1480" u="sng" kern="100" dirty="0">
                <a:solidFill>
                  <a:sysClr val="windowText" lastClr="000000"/>
                </a:solidFill>
                <a:latin typeface="Meiryo UI"/>
                <a:ea typeface="Meiryo UI"/>
                <a:cs typeface="メイリオ" panose="020B0604030504040204" pitchFamily="50" charset="-128"/>
              </a:rPr>
              <a:t>実施主体</a:t>
            </a:r>
          </a:p>
          <a:p>
            <a:pPr indent="281838" algn="just" defTabSz="966326"/>
            <a:r>
              <a:rPr kumimoji="0" lang="ja-JP" altLang="ja-JP" sz="1480" kern="100" dirty="0">
                <a:solidFill>
                  <a:sysClr val="windowText" lastClr="000000"/>
                </a:solidFill>
                <a:latin typeface="Meiryo UI"/>
                <a:ea typeface="Meiryo UI"/>
                <a:cs typeface="メイリオ" panose="020B0604030504040204" pitchFamily="50" charset="-128"/>
              </a:rPr>
              <a:t>地方公共団体（都道府県、市町</a:t>
            </a:r>
            <a:r>
              <a:rPr kumimoji="0" lang="ja-JP" altLang="en-US" sz="1480" kern="100" dirty="0">
                <a:solidFill>
                  <a:sysClr val="windowText" lastClr="000000"/>
                </a:solidFill>
                <a:latin typeface="Meiryo UI"/>
                <a:ea typeface="Meiryo UI"/>
                <a:cs typeface="メイリオ" panose="020B0604030504040204" pitchFamily="50" charset="-128"/>
              </a:rPr>
              <a:t>区</a:t>
            </a:r>
            <a:r>
              <a:rPr kumimoji="0" lang="ja-JP" altLang="ja-JP" sz="1480" kern="100" dirty="0">
                <a:solidFill>
                  <a:sysClr val="windowText" lastClr="000000"/>
                </a:solidFill>
                <a:latin typeface="Meiryo UI"/>
                <a:ea typeface="Meiryo UI"/>
                <a:cs typeface="メイリオ" panose="020B0604030504040204" pitchFamily="50" charset="-128"/>
              </a:rPr>
              <a:t>村）</a:t>
            </a:r>
            <a:endParaRPr kumimoji="0" lang="en-US" altLang="ja-JP" sz="1480" kern="100" dirty="0">
              <a:solidFill>
                <a:sysClr val="windowText" lastClr="000000"/>
              </a:solidFill>
              <a:latin typeface="Meiryo UI"/>
              <a:ea typeface="Meiryo UI"/>
              <a:cs typeface="メイリオ" panose="020B0604030504040204" pitchFamily="50" charset="-128"/>
            </a:endParaRPr>
          </a:p>
          <a:p>
            <a:pPr indent="281838" algn="just" defTabSz="966326"/>
            <a:endParaRPr kumimoji="0" lang="ja-JP" altLang="ja-JP" sz="1480" kern="100" dirty="0">
              <a:solidFill>
                <a:sysClr val="windowText" lastClr="000000"/>
              </a:solidFill>
              <a:latin typeface="Meiryo UI"/>
              <a:ea typeface="Meiryo UI"/>
              <a:cs typeface="メイリオ" panose="020B0604030504040204" pitchFamily="50" charset="-128"/>
            </a:endParaRPr>
          </a:p>
          <a:p>
            <a:pPr algn="just" defTabSz="966326"/>
            <a:r>
              <a:rPr kumimoji="0" lang="ja-JP" altLang="ja-JP" sz="1480" u="sng" kern="100" dirty="0">
                <a:solidFill>
                  <a:sysClr val="windowText" lastClr="000000"/>
                </a:solidFill>
                <a:latin typeface="Meiryo UI"/>
                <a:ea typeface="Meiryo UI"/>
                <a:cs typeface="メイリオ" panose="020B0604030504040204" pitchFamily="50" charset="-128"/>
              </a:rPr>
              <a:t>実施計画</a:t>
            </a:r>
          </a:p>
          <a:p>
            <a:pPr indent="281838" algn="just" defTabSz="966326"/>
            <a:r>
              <a:rPr kumimoji="0" lang="ja-JP" altLang="ja-JP" sz="1480" kern="100" dirty="0">
                <a:solidFill>
                  <a:sysClr val="windowText" lastClr="000000"/>
                </a:solidFill>
                <a:latin typeface="Meiryo UI"/>
                <a:ea typeface="Meiryo UI"/>
                <a:cs typeface="メイリオ" panose="020B0604030504040204" pitchFamily="50" charset="-128"/>
              </a:rPr>
              <a:t>ゾーニング着手にあたっての基本的・全体的な計画を作成</a:t>
            </a:r>
            <a:endParaRPr kumimoji="0" lang="en-US" altLang="ja-JP" sz="1480" kern="100" dirty="0">
              <a:solidFill>
                <a:sysClr val="windowText" lastClr="000000"/>
              </a:solidFill>
              <a:latin typeface="Meiryo UI"/>
              <a:ea typeface="Meiryo UI"/>
              <a:cs typeface="メイリオ" panose="020B0604030504040204" pitchFamily="50" charset="-128"/>
            </a:endParaRPr>
          </a:p>
          <a:p>
            <a:pPr indent="281838" algn="just" defTabSz="966326"/>
            <a:endParaRPr kumimoji="0" lang="ja-JP" altLang="ja-JP" sz="1480" kern="100" dirty="0">
              <a:solidFill>
                <a:sysClr val="windowText" lastClr="000000"/>
              </a:solidFill>
              <a:latin typeface="Meiryo UI"/>
              <a:ea typeface="Meiryo UI"/>
              <a:cs typeface="メイリオ" panose="020B0604030504040204" pitchFamily="50" charset="-128"/>
            </a:endParaRPr>
          </a:p>
          <a:p>
            <a:pPr algn="just" defTabSz="966326"/>
            <a:r>
              <a:rPr kumimoji="0" lang="ja-JP" altLang="ja-JP" sz="1480" u="sng" kern="100" dirty="0">
                <a:solidFill>
                  <a:sysClr val="windowText" lastClr="000000"/>
                </a:solidFill>
                <a:latin typeface="Meiryo UI"/>
                <a:ea typeface="Meiryo UI"/>
                <a:cs typeface="メイリオ" panose="020B0604030504040204" pitchFamily="50" charset="-128"/>
              </a:rPr>
              <a:t>情報収集等</a:t>
            </a:r>
          </a:p>
          <a:p>
            <a:pPr marL="285866" algn="just" defTabSz="966326"/>
            <a:r>
              <a:rPr kumimoji="0" lang="ja-JP" altLang="ja-JP" sz="1480" kern="100" dirty="0">
                <a:solidFill>
                  <a:sysClr val="windowText" lastClr="000000"/>
                </a:solidFill>
                <a:latin typeface="Meiryo UI"/>
                <a:ea typeface="Meiryo UI"/>
                <a:cs typeface="メイリオ" panose="020B0604030504040204" pitchFamily="50" charset="-128"/>
              </a:rPr>
              <a:t>環境保全に係る情報、社会的調整が必要な地域に係る情報、事業性に係る情報を収集</a:t>
            </a:r>
          </a:p>
          <a:p>
            <a:pPr algn="just" defTabSz="966326"/>
            <a:endParaRPr kumimoji="0" lang="en-US" altLang="ja-JP" sz="1480" kern="100" dirty="0">
              <a:solidFill>
                <a:sysClr val="windowText" lastClr="000000"/>
              </a:solidFill>
              <a:latin typeface="Meiryo UI"/>
              <a:ea typeface="Meiryo UI"/>
              <a:cs typeface="メイリオ" panose="020B0604030504040204" pitchFamily="50" charset="-128"/>
            </a:endParaRPr>
          </a:p>
          <a:p>
            <a:pPr algn="just" defTabSz="966326"/>
            <a:r>
              <a:rPr kumimoji="0" lang="ja-JP" altLang="ja-JP" sz="1480" u="sng" kern="100" dirty="0">
                <a:solidFill>
                  <a:sysClr val="windowText" lastClr="000000"/>
                </a:solidFill>
                <a:latin typeface="Meiryo UI"/>
                <a:ea typeface="Meiryo UI"/>
                <a:cs typeface="メイリオ" panose="020B0604030504040204" pitchFamily="50" charset="-128"/>
              </a:rPr>
              <a:t>ゾーニングマップ案の作成</a:t>
            </a:r>
          </a:p>
          <a:p>
            <a:pPr marL="285866" algn="just" defTabSz="966326"/>
            <a:r>
              <a:rPr kumimoji="0" lang="ja-JP" altLang="ja-JP" sz="1480" kern="100" dirty="0">
                <a:solidFill>
                  <a:sysClr val="windowText" lastClr="000000"/>
                </a:solidFill>
                <a:latin typeface="Meiryo UI"/>
                <a:ea typeface="Meiryo UI"/>
                <a:cs typeface="メイリオ" panose="020B0604030504040204" pitchFamily="50" charset="-128"/>
              </a:rPr>
              <a:t>収集した情報毎に地図を作成し、それらを重ね合わせ、エリア設定。促進エリア又は調整エリアから風力発電の適地を抽出（さらに合意形成を図る中で適宜見直し）</a:t>
            </a:r>
            <a:endParaRPr kumimoji="0" lang="en-US" altLang="ja-JP" sz="1480" kern="100" dirty="0">
              <a:solidFill>
                <a:sysClr val="windowText" lastClr="000000"/>
              </a:solidFill>
              <a:latin typeface="Meiryo UI"/>
              <a:ea typeface="Meiryo UI"/>
              <a:cs typeface="メイリオ" panose="020B0604030504040204" pitchFamily="50" charset="-128"/>
            </a:endParaRPr>
          </a:p>
          <a:p>
            <a:pPr marL="285866" algn="just" defTabSz="966326"/>
            <a:endParaRPr kumimoji="0" lang="en-US" altLang="ja-JP" sz="1480" kern="100" dirty="0">
              <a:solidFill>
                <a:sysClr val="windowText" lastClr="000000"/>
              </a:solidFill>
              <a:latin typeface="Meiryo UI"/>
              <a:ea typeface="Meiryo UI"/>
              <a:cs typeface="メイリオ" panose="020B0604030504040204" pitchFamily="50" charset="-128"/>
            </a:endParaRPr>
          </a:p>
          <a:p>
            <a:pPr algn="just" defTabSz="966326"/>
            <a:r>
              <a:rPr kumimoji="0" lang="ja-JP" altLang="ja-JP" sz="1480" u="sng" kern="100" dirty="0">
                <a:solidFill>
                  <a:sysClr val="windowText" lastClr="000000"/>
                </a:solidFill>
                <a:latin typeface="Meiryo UI"/>
                <a:ea typeface="Meiryo UI"/>
                <a:cs typeface="メイリオ" panose="020B0604030504040204" pitchFamily="50" charset="-128"/>
              </a:rPr>
              <a:t>合意形成の手法</a:t>
            </a:r>
          </a:p>
          <a:p>
            <a:pPr marL="285866" algn="just" defTabSz="966326"/>
            <a:r>
              <a:rPr kumimoji="0" lang="ja-JP" altLang="ja-JP" sz="1480" kern="100" dirty="0">
                <a:solidFill>
                  <a:sysClr val="windowText" lastClr="000000"/>
                </a:solidFill>
                <a:latin typeface="Meiryo UI"/>
                <a:ea typeface="Meiryo UI"/>
                <a:cs typeface="メイリオ" panose="020B0604030504040204" pitchFamily="50" charset="-128"/>
              </a:rPr>
              <a:t>関係者等を抽出し、協議会等の設置、個別調整、有識者等ヒアリング、パブコメ等を実施し、合意形成を図る</a:t>
            </a:r>
          </a:p>
          <a:p>
            <a:pPr algn="just" defTabSz="966326"/>
            <a:endParaRPr kumimoji="0" lang="en-US" altLang="ja-JP" sz="1480" u="sng" kern="100" dirty="0">
              <a:solidFill>
                <a:sysClr val="windowText" lastClr="000000"/>
              </a:solidFill>
              <a:latin typeface="Meiryo UI"/>
              <a:ea typeface="Meiryo UI"/>
              <a:cs typeface="メイリオ" panose="020B0604030504040204" pitchFamily="50" charset="-128"/>
            </a:endParaRPr>
          </a:p>
          <a:p>
            <a:pPr algn="just" defTabSz="966326"/>
            <a:r>
              <a:rPr kumimoji="0" lang="ja-JP" altLang="ja-JP" sz="1480" u="sng" kern="100" dirty="0">
                <a:solidFill>
                  <a:sysClr val="windowText" lastClr="000000"/>
                </a:solidFill>
                <a:latin typeface="Meiryo UI"/>
                <a:ea typeface="Meiryo UI"/>
                <a:cs typeface="メイリオ" panose="020B0604030504040204" pitchFamily="50" charset="-128"/>
              </a:rPr>
              <a:t>ゾーニング結果の取りまとめ・公表</a:t>
            </a:r>
          </a:p>
          <a:p>
            <a:pPr marL="285866" algn="just" defTabSz="966326"/>
            <a:r>
              <a:rPr kumimoji="0" lang="ja-JP" altLang="ja-JP" sz="1480" kern="100" dirty="0">
                <a:solidFill>
                  <a:sysClr val="windowText" lastClr="000000"/>
                </a:solidFill>
                <a:latin typeface="Meiryo UI"/>
                <a:ea typeface="Meiryo UI"/>
                <a:cs typeface="メイリオ" panose="020B0604030504040204" pitchFamily="50" charset="-128"/>
              </a:rPr>
              <a:t>ゾーニングマップ、エリア毎の課題、合意形成の経緯、ゾーニングマップの活用方針について取りまとめ、公表。定期的なフォローアップ等により見直しを実施</a:t>
            </a:r>
            <a:endParaRPr kumimoji="0" lang="en-US" altLang="ja-JP" sz="1480" kern="100" dirty="0">
              <a:solidFill>
                <a:sysClr val="windowText" lastClr="000000"/>
              </a:solidFill>
              <a:latin typeface="Meiryo UI"/>
              <a:ea typeface="Meiryo UI"/>
              <a:cs typeface="メイリオ" panose="020B0604030504040204" pitchFamily="50" charset="-128"/>
            </a:endParaRPr>
          </a:p>
          <a:p>
            <a:pPr marL="285866" algn="just" defTabSz="966326"/>
            <a:endParaRPr kumimoji="0" lang="en-US" altLang="ja-JP" sz="1480" kern="100" dirty="0">
              <a:solidFill>
                <a:sysClr val="windowText" lastClr="000000"/>
              </a:solidFill>
              <a:latin typeface="Meiryo UI"/>
              <a:ea typeface="Meiryo UI"/>
              <a:cs typeface="メイリオ" panose="020B0604030504040204" pitchFamily="50" charset="-128"/>
            </a:endParaRPr>
          </a:p>
          <a:p>
            <a:pPr marL="285193" indent="-285193" algn="just" defTabSz="966326"/>
            <a:r>
              <a:rPr kumimoji="0" lang="ja-JP" altLang="en-US" sz="1480" u="sng" kern="100" dirty="0">
                <a:solidFill>
                  <a:prstClr val="black">
                    <a:lumMod val="95000"/>
                    <a:lumOff val="5000"/>
                  </a:prstClr>
                </a:solidFill>
                <a:latin typeface="Meiryo UI"/>
                <a:ea typeface="Meiryo UI"/>
                <a:cs typeface="メイリオ" panose="020B0604030504040204" pitchFamily="50" charset="-128"/>
              </a:rPr>
              <a:t>ゾーニングマップの活用</a:t>
            </a:r>
            <a:endParaRPr kumimoji="0" lang="en-US" altLang="ja-JP" sz="1480" u="sng" kern="100" dirty="0">
              <a:solidFill>
                <a:prstClr val="black">
                  <a:lumMod val="95000"/>
                  <a:lumOff val="5000"/>
                </a:prstClr>
              </a:solidFill>
              <a:latin typeface="Meiryo UI"/>
              <a:ea typeface="Meiryo UI"/>
              <a:cs typeface="メイリオ" panose="020B0604030504040204" pitchFamily="50" charset="-128"/>
            </a:endParaRPr>
          </a:p>
          <a:p>
            <a:pPr marL="285866" algn="just" defTabSz="966326"/>
            <a:r>
              <a:rPr kumimoji="0" lang="ja-JP" altLang="en-US" sz="1480" kern="100" dirty="0">
                <a:solidFill>
                  <a:prstClr val="black">
                    <a:lumMod val="95000"/>
                    <a:lumOff val="5000"/>
                  </a:prstClr>
                </a:solidFill>
                <a:latin typeface="Meiryo UI"/>
                <a:ea typeface="Meiryo UI"/>
                <a:cs typeface="メイリオ" panose="020B0604030504040204" pitchFamily="50" charset="-128"/>
              </a:rPr>
              <a:t>適地での事業化に対する支援　等</a:t>
            </a:r>
            <a:endParaRPr kumimoji="0" lang="en-US" altLang="ja-JP" sz="1480" kern="100" dirty="0">
              <a:solidFill>
                <a:prstClr val="black">
                  <a:lumMod val="95000"/>
                  <a:lumOff val="5000"/>
                </a:prstClr>
              </a:solidFill>
              <a:latin typeface="Meiryo UI"/>
              <a:ea typeface="Meiryo UI"/>
              <a:cs typeface="メイリオ" panose="020B0604030504040204" pitchFamily="50" charset="-128"/>
            </a:endParaRPr>
          </a:p>
        </p:txBody>
      </p:sp>
      <p:sp>
        <p:nvSpPr>
          <p:cNvPr id="100" name="正方形/長方形 99">
            <a:extLst/>
          </p:cNvPr>
          <p:cNvSpPr>
            <a:spLocks noChangeArrowheads="1"/>
          </p:cNvSpPr>
          <p:nvPr/>
        </p:nvSpPr>
        <p:spPr bwMode="auto">
          <a:xfrm>
            <a:off x="514875" y="7251274"/>
            <a:ext cx="5042638" cy="192210"/>
          </a:xfrm>
          <a:prstGeom prst="rect">
            <a:avLst/>
          </a:prstGeom>
          <a:solidFill>
            <a:schemeClr val="accent5">
              <a:lumMod val="60000"/>
              <a:lumOff val="40000"/>
            </a:schemeClr>
          </a:solidFill>
          <a:ln>
            <a:noFill/>
          </a:ln>
          <a:extLst/>
        </p:spPr>
        <p:txBody>
          <a:bodyPr rot="0" vert="horz" wrap="square" lIns="96635" tIns="48318" rIns="96635" bIns="48318" anchor="ctr" anchorCtr="0" upright="1">
            <a:noAutofit/>
          </a:bodyPr>
          <a:lstStyle/>
          <a:p>
            <a:pPr algn="ctr" defTabSz="966326"/>
            <a:r>
              <a:rPr kumimoji="0" lang="en-US" altLang="ja-JP" sz="1057" b="1" kern="100" dirty="0">
                <a:solidFill>
                  <a:prstClr val="white"/>
                </a:solidFill>
                <a:latin typeface="Meiryo UI"/>
                <a:ea typeface="Meiryo UI"/>
                <a:cs typeface="メイリオ" panose="020B0604030504040204" pitchFamily="50" charset="-128"/>
              </a:rPr>
              <a:t>4</a:t>
            </a:r>
            <a:r>
              <a:rPr kumimoji="0" lang="ja-JP" altLang="en-US" sz="1057" b="1" kern="100" dirty="0">
                <a:solidFill>
                  <a:prstClr val="white"/>
                </a:solidFill>
                <a:latin typeface="Meiryo UI"/>
                <a:ea typeface="Meiryo UI"/>
                <a:cs typeface="メイリオ" panose="020B0604030504040204" pitchFamily="50" charset="-128"/>
              </a:rPr>
              <a:t>　ゾーニングマップの活用</a:t>
            </a:r>
          </a:p>
        </p:txBody>
      </p:sp>
      <p:sp>
        <p:nvSpPr>
          <p:cNvPr id="101" name="AutoShape 475">
            <a:extLst/>
          </p:cNvPr>
          <p:cNvSpPr>
            <a:spLocks noChangeArrowheads="1"/>
          </p:cNvSpPr>
          <p:nvPr/>
        </p:nvSpPr>
        <p:spPr bwMode="auto">
          <a:xfrm>
            <a:off x="2488869" y="7053349"/>
            <a:ext cx="1372914" cy="215954"/>
          </a:xfrm>
          <a:prstGeom prst="downArrow">
            <a:avLst>
              <a:gd name="adj1" fmla="val 46620"/>
              <a:gd name="adj2" fmla="val 44366"/>
            </a:avLst>
          </a:prstGeom>
          <a:solidFill>
            <a:srgbClr val="FFFFFF"/>
          </a:solidFill>
          <a:ln w="9525">
            <a:solidFill>
              <a:srgbClr val="000000"/>
            </a:solidFill>
            <a:miter lim="800000"/>
            <a:headEnd/>
            <a:tailEnd/>
          </a:ln>
        </p:spPr>
        <p:txBody>
          <a:bodyPr rot="0" vert="eaVert"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102" name="Rectangle 459"/>
          <p:cNvSpPr>
            <a:spLocks noChangeArrowheads="1"/>
          </p:cNvSpPr>
          <p:nvPr/>
        </p:nvSpPr>
        <p:spPr bwMode="auto">
          <a:xfrm>
            <a:off x="518535" y="2614837"/>
            <a:ext cx="2518089" cy="2563963"/>
          </a:xfrm>
          <a:prstGeom prst="rect">
            <a:avLst/>
          </a:prstGeom>
          <a:solidFill>
            <a:srgbClr val="FFFFFF"/>
          </a:solidFill>
          <a:ln w="9525">
            <a:solidFill>
              <a:srgbClr val="000000"/>
            </a:solidFill>
            <a:miter lim="800000"/>
            <a:headEnd/>
            <a:tailEnd/>
          </a:ln>
        </p:spPr>
        <p:txBody>
          <a:bodyPr rot="0" vert="horz" wrap="square" lIns="78517" tIns="9396" rIns="78517" bIns="9396" anchor="t" anchorCtr="0" upright="1">
            <a:noAutofit/>
          </a:bodyPr>
          <a:lstStyle/>
          <a:p>
            <a:pPr algn="just" defTabSz="966326"/>
            <a:r>
              <a:rPr kumimoji="0" lang="en-US" sz="740" kern="100">
                <a:solidFill>
                  <a:sysClr val="windowText" lastClr="000000"/>
                </a:solidFill>
                <a:latin typeface="Meiryo UI"/>
                <a:ea typeface="Meiryo UI"/>
                <a:cs typeface="メイリオ" panose="020B0604030504040204" pitchFamily="50" charset="-128"/>
              </a:rPr>
              <a:t> </a:t>
            </a:r>
            <a:endParaRPr kumimoji="0" lang="ja-JP" altLang="en-US" sz="740" kern="100">
              <a:solidFill>
                <a:sysClr val="windowText" lastClr="000000"/>
              </a:solidFill>
              <a:latin typeface="Meiryo UI"/>
              <a:ea typeface="Meiryo UI"/>
              <a:cs typeface="メイリオ" panose="020B0604030504040204" pitchFamily="50" charset="-128"/>
            </a:endParaRPr>
          </a:p>
        </p:txBody>
      </p:sp>
      <p:sp>
        <p:nvSpPr>
          <p:cNvPr id="103" name="正方形/長方形 18"/>
          <p:cNvSpPr>
            <a:spLocks noChangeArrowheads="1"/>
          </p:cNvSpPr>
          <p:nvPr/>
        </p:nvSpPr>
        <p:spPr bwMode="auto">
          <a:xfrm>
            <a:off x="514872" y="2437940"/>
            <a:ext cx="2521746" cy="202535"/>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6635" tIns="48318" rIns="96635" bIns="48318" numCol="1" anchor="ctr" anchorCtr="0" compatLnSpc="1">
            <a:prstTxWarp prst="textNoShape">
              <a:avLst/>
            </a:prstTxWarp>
          </a:bodyPr>
          <a:lstStyle/>
          <a:p>
            <a:pPr algn="ctr" defTabSz="966326" eaLnBrk="0" fontAlgn="base" hangingPunct="0">
              <a:spcBef>
                <a:spcPct val="0"/>
              </a:spcBef>
              <a:spcAft>
                <a:spcPct val="0"/>
              </a:spcAft>
            </a:pPr>
            <a:r>
              <a:rPr kumimoji="0" lang="en-US" altLang="ja-JP" sz="971" b="1" kern="0" dirty="0">
                <a:solidFill>
                  <a:srgbClr val="FFFFFF"/>
                </a:solidFill>
                <a:latin typeface="Meiryo UI"/>
                <a:ea typeface="Meiryo UI"/>
                <a:cs typeface="メイリオ" panose="020B0604030504040204" pitchFamily="50" charset="-128"/>
              </a:rPr>
              <a:t>3.1</a:t>
            </a:r>
            <a:r>
              <a:rPr kumimoji="0" lang="ja-JP" altLang="en-US" sz="971" b="1" kern="0" dirty="0">
                <a:solidFill>
                  <a:srgbClr val="FFFFFF"/>
                </a:solidFill>
                <a:latin typeface="Meiryo UI"/>
                <a:ea typeface="Meiryo UI"/>
                <a:cs typeface="メイリオ" panose="020B0604030504040204" pitchFamily="50" charset="-128"/>
              </a:rPr>
              <a:t>　ゾーニングに係る情報収集等</a:t>
            </a:r>
            <a:endParaRPr kumimoji="0" lang="ja-JP" altLang="ja-JP" sz="1187" kern="0" dirty="0">
              <a:solidFill>
                <a:sysClr val="windowText" lastClr="000000"/>
              </a:solidFill>
              <a:latin typeface="Meiryo UI"/>
              <a:ea typeface="Meiryo UI"/>
              <a:cs typeface="メイリオ" panose="020B0604030504040204" pitchFamily="50" charset="-128"/>
            </a:endParaRPr>
          </a:p>
        </p:txBody>
      </p:sp>
      <p:sp>
        <p:nvSpPr>
          <p:cNvPr id="104" name="AutoShape 475"/>
          <p:cNvSpPr>
            <a:spLocks noChangeArrowheads="1"/>
          </p:cNvSpPr>
          <p:nvPr/>
        </p:nvSpPr>
        <p:spPr bwMode="auto">
          <a:xfrm>
            <a:off x="3781432" y="2223394"/>
            <a:ext cx="1209576" cy="176760"/>
          </a:xfrm>
          <a:prstGeom prst="downArrow">
            <a:avLst>
              <a:gd name="adj1" fmla="val 46620"/>
              <a:gd name="adj2" fmla="val 44366"/>
            </a:avLst>
          </a:prstGeom>
          <a:solidFill>
            <a:srgbClr val="FFFFFF"/>
          </a:solidFill>
          <a:ln w="9525">
            <a:solidFill>
              <a:srgbClr val="000000"/>
            </a:solidFill>
            <a:miter lim="800000"/>
            <a:headEnd/>
            <a:tailEnd/>
          </a:ln>
        </p:spPr>
        <p:txBody>
          <a:bodyPr rot="0" vert="eaVert"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105" name="AutoShape 475"/>
          <p:cNvSpPr>
            <a:spLocks noChangeArrowheads="1"/>
          </p:cNvSpPr>
          <p:nvPr/>
        </p:nvSpPr>
        <p:spPr bwMode="auto">
          <a:xfrm>
            <a:off x="1203253" y="2255870"/>
            <a:ext cx="1209576" cy="177056"/>
          </a:xfrm>
          <a:prstGeom prst="downArrow">
            <a:avLst>
              <a:gd name="adj1" fmla="val 46620"/>
              <a:gd name="adj2" fmla="val 44366"/>
            </a:avLst>
          </a:prstGeom>
          <a:solidFill>
            <a:srgbClr val="FFFFFF"/>
          </a:solidFill>
          <a:ln w="9525">
            <a:solidFill>
              <a:srgbClr val="000000"/>
            </a:solidFill>
            <a:miter lim="800000"/>
            <a:headEnd/>
            <a:tailEnd/>
          </a:ln>
        </p:spPr>
        <p:txBody>
          <a:bodyPr rot="0" vert="eaVert"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106" name="Rectangle 459"/>
          <p:cNvSpPr>
            <a:spLocks noChangeArrowheads="1"/>
          </p:cNvSpPr>
          <p:nvPr/>
        </p:nvSpPr>
        <p:spPr bwMode="auto">
          <a:xfrm>
            <a:off x="514879" y="5221983"/>
            <a:ext cx="2539870" cy="1394772"/>
          </a:xfrm>
          <a:prstGeom prst="rect">
            <a:avLst/>
          </a:prstGeom>
          <a:solidFill>
            <a:srgbClr val="FFFFFF"/>
          </a:solidFill>
          <a:ln w="9525">
            <a:solidFill>
              <a:srgbClr val="000000"/>
            </a:solidFill>
            <a:miter lim="800000"/>
            <a:headEnd/>
            <a:tailEnd/>
          </a:ln>
        </p:spPr>
        <p:txBody>
          <a:bodyPr rot="0" vert="horz" wrap="square" lIns="78517" tIns="9396" rIns="78517" bIns="9396" anchor="t" anchorCtr="0" upright="1">
            <a:noAutofit/>
          </a:bodyPr>
          <a:lstStyle/>
          <a:p>
            <a:pPr algn="just" defTabSz="966326"/>
            <a:r>
              <a:rPr kumimoji="0" lang="en-US" sz="740" kern="100">
                <a:solidFill>
                  <a:sysClr val="windowText" lastClr="000000"/>
                </a:solidFill>
                <a:latin typeface="Meiryo UI"/>
                <a:ea typeface="Meiryo UI"/>
                <a:cs typeface="メイリオ" panose="020B0604030504040204" pitchFamily="50" charset="-128"/>
              </a:rPr>
              <a:t> </a:t>
            </a:r>
            <a:endParaRPr kumimoji="0" lang="ja-JP" altLang="en-US" sz="740" kern="100">
              <a:solidFill>
                <a:sysClr val="windowText" lastClr="000000"/>
              </a:solidFill>
              <a:latin typeface="Meiryo UI"/>
              <a:ea typeface="Meiryo UI"/>
              <a:cs typeface="メイリオ" panose="020B0604030504040204" pitchFamily="50" charset="-128"/>
            </a:endParaRPr>
          </a:p>
        </p:txBody>
      </p:sp>
      <p:sp>
        <p:nvSpPr>
          <p:cNvPr id="107" name="Rectangle 318"/>
          <p:cNvSpPr>
            <a:spLocks noChangeArrowheads="1"/>
          </p:cNvSpPr>
          <p:nvPr/>
        </p:nvSpPr>
        <p:spPr bwMode="auto">
          <a:xfrm>
            <a:off x="3299609" y="2416750"/>
            <a:ext cx="2257897" cy="4172696"/>
          </a:xfrm>
          <a:prstGeom prst="rect">
            <a:avLst/>
          </a:prstGeom>
          <a:solidFill>
            <a:schemeClr val="bg1">
              <a:lumMod val="85000"/>
              <a:lumOff val="0"/>
            </a:schemeClr>
          </a:solidFill>
          <a:ln w="9525">
            <a:solidFill>
              <a:srgbClr val="000000"/>
            </a:solidFill>
            <a:miter lim="800000"/>
            <a:headEnd/>
            <a:tailEnd/>
          </a:ln>
        </p:spPr>
        <p:txBody>
          <a:bodyPr rot="0" vert="horz" wrap="square" lIns="78517" tIns="9396" rIns="78517" bIns="9396" anchor="t" anchorCtr="0" upright="1">
            <a:noAutofit/>
          </a:bodyPr>
          <a:lstStyle/>
          <a:p>
            <a:pPr defTabSz="966326"/>
            <a:endParaRPr kumimoji="0" lang="ja-JP" altLang="en-US" sz="740" kern="0">
              <a:solidFill>
                <a:sysClr val="windowText" lastClr="000000"/>
              </a:solidFill>
              <a:latin typeface="Meiryo UI"/>
              <a:ea typeface="Meiryo UI"/>
              <a:cs typeface="メイリオ" panose="020B0604030504040204" pitchFamily="50" charset="-128"/>
            </a:endParaRPr>
          </a:p>
        </p:txBody>
      </p:sp>
      <p:sp>
        <p:nvSpPr>
          <p:cNvPr id="108" name="Text Box 461"/>
          <p:cNvSpPr txBox="1">
            <a:spLocks noChangeArrowheads="1"/>
          </p:cNvSpPr>
          <p:nvPr/>
        </p:nvSpPr>
        <p:spPr bwMode="auto">
          <a:xfrm>
            <a:off x="1997541" y="3972488"/>
            <a:ext cx="719961" cy="14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ja-JP" altLang="en-US" sz="740" kern="0" dirty="0">
                <a:solidFill>
                  <a:sysClr val="windowText" lastClr="000000"/>
                </a:solidFill>
                <a:latin typeface="Meiryo UI"/>
                <a:ea typeface="Meiryo UI"/>
                <a:cs typeface="メイリオ" panose="020B0604030504040204" pitchFamily="50" charset="-128"/>
              </a:rPr>
              <a:t>○</a:t>
            </a:r>
            <a:r>
              <a:rPr kumimoji="0" lang="ja-JP" altLang="ja-JP" sz="740" kern="0" dirty="0">
                <a:solidFill>
                  <a:sysClr val="windowText" lastClr="000000"/>
                </a:solidFill>
                <a:latin typeface="Meiryo UI"/>
                <a:ea typeface="Meiryo UI"/>
                <a:cs typeface="メイリオ" panose="020B0604030504040204" pitchFamily="50" charset="-128"/>
              </a:rPr>
              <a:t>風況</a:t>
            </a:r>
            <a:endParaRPr kumimoji="0" lang="ja-JP" altLang="ja-JP" sz="1268" kern="0" dirty="0">
              <a:solidFill>
                <a:sysClr val="windowText" lastClr="000000"/>
              </a:solidFill>
              <a:latin typeface="Meiryo UI"/>
              <a:ea typeface="Meiryo UI"/>
              <a:cs typeface="メイリオ" panose="020B0604030504040204" pitchFamily="50" charset="-128"/>
            </a:endParaRPr>
          </a:p>
        </p:txBody>
      </p:sp>
      <p:sp>
        <p:nvSpPr>
          <p:cNvPr id="109" name="Text Box 462"/>
          <p:cNvSpPr txBox="1">
            <a:spLocks noChangeArrowheads="1"/>
          </p:cNvSpPr>
          <p:nvPr/>
        </p:nvSpPr>
        <p:spPr bwMode="auto">
          <a:xfrm>
            <a:off x="1997540" y="4133183"/>
            <a:ext cx="883119" cy="36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ja-JP" altLang="en-US" sz="740" kern="0" dirty="0">
                <a:solidFill>
                  <a:sysClr val="windowText" lastClr="000000"/>
                </a:solidFill>
                <a:latin typeface="Meiryo UI"/>
                <a:ea typeface="Meiryo UI"/>
                <a:cs typeface="メイリオ" panose="020B0604030504040204" pitchFamily="50" charset="-128"/>
              </a:rPr>
              <a:t>○</a:t>
            </a:r>
            <a:r>
              <a:rPr kumimoji="0" lang="ja-JP" altLang="ja-JP" sz="740" kern="0" dirty="0">
                <a:solidFill>
                  <a:sysClr val="windowText" lastClr="000000"/>
                </a:solidFill>
                <a:latin typeface="Meiryo UI"/>
                <a:ea typeface="Meiryo UI"/>
                <a:cs typeface="メイリオ" panose="020B0604030504040204" pitchFamily="50" charset="-128"/>
              </a:rPr>
              <a:t>インフラ等</a:t>
            </a:r>
            <a:endParaRPr kumimoji="0" lang="ja-JP" altLang="ja-JP" sz="317"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740" kern="0" dirty="0">
                <a:solidFill>
                  <a:sysClr val="windowText" lastClr="000000"/>
                </a:solidFill>
                <a:latin typeface="Meiryo UI"/>
                <a:ea typeface="Meiryo UI"/>
                <a:cs typeface="メイリオ" panose="020B0604030504040204" pitchFamily="50" charset="-128"/>
              </a:rPr>
              <a:t>　</a:t>
            </a:r>
            <a:r>
              <a:rPr kumimoji="0" lang="ja-JP" altLang="ja-JP" sz="740" kern="0" dirty="0">
                <a:solidFill>
                  <a:sysClr val="windowText" lastClr="000000"/>
                </a:solidFill>
                <a:latin typeface="Meiryo UI"/>
                <a:ea typeface="Meiryo UI"/>
                <a:cs typeface="メイリオ" panose="020B0604030504040204" pitchFamily="50" charset="-128"/>
              </a:rPr>
              <a:t>道路、</a:t>
            </a:r>
            <a:r>
              <a:rPr kumimoji="0" lang="ja-JP" altLang="en-US" sz="740" kern="0" dirty="0">
                <a:solidFill>
                  <a:sysClr val="windowText" lastClr="000000"/>
                </a:solidFill>
                <a:latin typeface="Meiryo UI"/>
                <a:ea typeface="Meiryo UI"/>
                <a:cs typeface="メイリオ" panose="020B0604030504040204" pitchFamily="50" charset="-128"/>
              </a:rPr>
              <a:t>港湾</a:t>
            </a:r>
            <a:endParaRPr kumimoji="0" lang="en-US" altLang="ja-JP" sz="740"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740" kern="0" dirty="0">
                <a:solidFill>
                  <a:sysClr val="windowText" lastClr="000000"/>
                </a:solidFill>
                <a:latin typeface="Meiryo UI"/>
                <a:ea typeface="Meiryo UI"/>
                <a:cs typeface="メイリオ" panose="020B0604030504040204" pitchFamily="50" charset="-128"/>
              </a:rPr>
              <a:t>　</a:t>
            </a:r>
            <a:r>
              <a:rPr kumimoji="0" lang="ja-JP" altLang="ja-JP" sz="740" kern="0" dirty="0">
                <a:solidFill>
                  <a:sysClr val="windowText" lastClr="000000"/>
                </a:solidFill>
                <a:latin typeface="Meiryo UI"/>
                <a:ea typeface="Meiryo UI"/>
                <a:cs typeface="メイリオ" panose="020B0604030504040204" pitchFamily="50" charset="-128"/>
              </a:rPr>
              <a:t>送電網</a:t>
            </a:r>
            <a:r>
              <a:rPr kumimoji="0" lang="ja-JP" altLang="en-US" sz="740" kern="0" dirty="0">
                <a:solidFill>
                  <a:sysClr val="windowText" lastClr="000000"/>
                </a:solidFill>
                <a:latin typeface="Meiryo UI"/>
                <a:ea typeface="Meiryo UI"/>
                <a:cs typeface="メイリオ" panose="020B0604030504040204" pitchFamily="50" charset="-128"/>
              </a:rPr>
              <a:t>　</a:t>
            </a:r>
            <a:r>
              <a:rPr kumimoji="0" lang="ja-JP" altLang="ja-JP" sz="740" kern="0" dirty="0">
                <a:solidFill>
                  <a:sysClr val="windowText" lastClr="000000"/>
                </a:solidFill>
                <a:latin typeface="Meiryo UI"/>
                <a:ea typeface="Meiryo UI"/>
                <a:cs typeface="メイリオ" panose="020B0604030504040204" pitchFamily="50" charset="-128"/>
              </a:rPr>
              <a:t>等</a:t>
            </a:r>
            <a:endParaRPr kumimoji="0" lang="ja-JP" altLang="ja-JP" sz="423"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ja-JP" altLang="ja-JP" sz="1268" kern="0" dirty="0">
              <a:solidFill>
                <a:sysClr val="windowText" lastClr="000000"/>
              </a:solidFill>
              <a:latin typeface="Meiryo UI"/>
              <a:ea typeface="Meiryo UI"/>
              <a:cs typeface="メイリオ" panose="020B0604030504040204" pitchFamily="50" charset="-128"/>
            </a:endParaRPr>
          </a:p>
        </p:txBody>
      </p:sp>
      <p:grpSp>
        <p:nvGrpSpPr>
          <p:cNvPr id="110" name="Group 464"/>
          <p:cNvGrpSpPr>
            <a:grpSpLocks/>
          </p:cNvGrpSpPr>
          <p:nvPr/>
        </p:nvGrpSpPr>
        <p:grpSpPr bwMode="auto">
          <a:xfrm>
            <a:off x="679369" y="3293666"/>
            <a:ext cx="1335337" cy="474752"/>
            <a:chOff x="1851" y="9558"/>
            <a:chExt cx="2643" cy="1031"/>
          </a:xfrm>
        </p:grpSpPr>
        <p:sp>
          <p:nvSpPr>
            <p:cNvPr id="111" name="AutoShape 465"/>
            <p:cNvSpPr>
              <a:spLocks noChangeArrowheads="1"/>
            </p:cNvSpPr>
            <p:nvPr/>
          </p:nvSpPr>
          <p:spPr bwMode="auto">
            <a:xfrm>
              <a:off x="1851" y="9558"/>
              <a:ext cx="2643" cy="1031"/>
            </a:xfrm>
            <a:prstGeom prst="parallelogram">
              <a:avLst>
                <a:gd name="adj" fmla="val 98542"/>
              </a:avLst>
            </a:prstGeom>
            <a:solidFill>
              <a:srgbClr val="FFFFFF"/>
            </a:solidFill>
            <a:ln w="9525">
              <a:solidFill>
                <a:srgbClr val="000000"/>
              </a:solidFill>
              <a:miter lim="800000"/>
              <a:headEnd/>
              <a:tailEnd/>
            </a:ln>
          </p:spPr>
          <p:txBody>
            <a:bodyPr rot="0" vert="horz"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112" name="Freeform 466"/>
            <p:cNvSpPr>
              <a:spLocks/>
            </p:cNvSpPr>
            <p:nvPr/>
          </p:nvSpPr>
          <p:spPr bwMode="auto">
            <a:xfrm rot="13569573">
              <a:off x="3169" y="9610"/>
              <a:ext cx="379" cy="1145"/>
            </a:xfrm>
            <a:custGeom>
              <a:avLst/>
              <a:gdLst>
                <a:gd name="T0" fmla="*/ 14 w 1537"/>
                <a:gd name="T1" fmla="*/ 611 h 674"/>
                <a:gd name="T2" fmla="*/ 69 w 1537"/>
                <a:gd name="T3" fmla="*/ 515 h 674"/>
                <a:gd name="T4" fmla="*/ 166 w 1537"/>
                <a:gd name="T5" fmla="*/ 404 h 674"/>
                <a:gd name="T6" fmla="*/ 567 w 1537"/>
                <a:gd name="T7" fmla="*/ 238 h 674"/>
                <a:gd name="T8" fmla="*/ 651 w 1537"/>
                <a:gd name="T9" fmla="*/ 182 h 674"/>
                <a:gd name="T10" fmla="*/ 678 w 1537"/>
                <a:gd name="T11" fmla="*/ 141 h 674"/>
                <a:gd name="T12" fmla="*/ 817 w 1537"/>
                <a:gd name="T13" fmla="*/ 58 h 674"/>
                <a:gd name="T14" fmla="*/ 858 w 1537"/>
                <a:gd name="T15" fmla="*/ 30 h 674"/>
                <a:gd name="T16" fmla="*/ 941 w 1537"/>
                <a:gd name="T17" fmla="*/ 2 h 674"/>
                <a:gd name="T18" fmla="*/ 1287 w 1537"/>
                <a:gd name="T19" fmla="*/ 30 h 674"/>
                <a:gd name="T20" fmla="*/ 1371 w 1537"/>
                <a:gd name="T21" fmla="*/ 58 h 674"/>
                <a:gd name="T22" fmla="*/ 1412 w 1537"/>
                <a:gd name="T23" fmla="*/ 71 h 674"/>
                <a:gd name="T24" fmla="*/ 1495 w 1537"/>
                <a:gd name="T25" fmla="*/ 127 h 674"/>
                <a:gd name="T26" fmla="*/ 1537 w 1537"/>
                <a:gd name="T27" fmla="*/ 155 h 674"/>
                <a:gd name="T28" fmla="*/ 886 w 1537"/>
                <a:gd name="T29" fmla="*/ 293 h 674"/>
                <a:gd name="T30" fmla="*/ 720 w 1537"/>
                <a:gd name="T31" fmla="*/ 362 h 674"/>
                <a:gd name="T32" fmla="*/ 678 w 1537"/>
                <a:gd name="T33" fmla="*/ 390 h 674"/>
                <a:gd name="T34" fmla="*/ 554 w 1537"/>
                <a:gd name="T35" fmla="*/ 431 h 674"/>
                <a:gd name="T36" fmla="*/ 512 w 1537"/>
                <a:gd name="T37" fmla="*/ 445 h 674"/>
                <a:gd name="T38" fmla="*/ 346 w 1537"/>
                <a:gd name="T39" fmla="*/ 528 h 674"/>
                <a:gd name="T40" fmla="*/ 332 w 1537"/>
                <a:gd name="T41" fmla="*/ 570 h 674"/>
                <a:gd name="T42" fmla="*/ 291 w 1537"/>
                <a:gd name="T43" fmla="*/ 584 h 674"/>
                <a:gd name="T44" fmla="*/ 249 w 1537"/>
                <a:gd name="T45" fmla="*/ 611 h 674"/>
                <a:gd name="T46" fmla="*/ 124 w 1537"/>
                <a:gd name="T47" fmla="*/ 667 h 674"/>
                <a:gd name="T48" fmla="*/ 14 w 1537"/>
                <a:gd name="T49" fmla="*/ 653 h 674"/>
                <a:gd name="T50" fmla="*/ 0 w 1537"/>
                <a:gd name="T51" fmla="*/ 611 h 674"/>
                <a:gd name="T52" fmla="*/ 14 w 1537"/>
                <a:gd name="T53" fmla="*/ 61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7" h="674">
                  <a:moveTo>
                    <a:pt x="14" y="611"/>
                  </a:moveTo>
                  <a:cubicBezTo>
                    <a:pt x="36" y="541"/>
                    <a:pt x="15" y="593"/>
                    <a:pt x="69" y="515"/>
                  </a:cubicBezTo>
                  <a:cubicBezTo>
                    <a:pt x="141" y="412"/>
                    <a:pt x="92" y="452"/>
                    <a:pt x="166" y="404"/>
                  </a:cubicBezTo>
                  <a:cubicBezTo>
                    <a:pt x="257" y="268"/>
                    <a:pt x="424" y="272"/>
                    <a:pt x="567" y="238"/>
                  </a:cubicBezTo>
                  <a:cubicBezTo>
                    <a:pt x="595" y="219"/>
                    <a:pt x="632" y="210"/>
                    <a:pt x="651" y="182"/>
                  </a:cubicBezTo>
                  <a:cubicBezTo>
                    <a:pt x="660" y="168"/>
                    <a:pt x="666" y="152"/>
                    <a:pt x="678" y="141"/>
                  </a:cubicBezTo>
                  <a:cubicBezTo>
                    <a:pt x="750" y="78"/>
                    <a:pt x="749" y="97"/>
                    <a:pt x="817" y="58"/>
                  </a:cubicBezTo>
                  <a:cubicBezTo>
                    <a:pt x="831" y="50"/>
                    <a:pt x="843" y="37"/>
                    <a:pt x="858" y="30"/>
                  </a:cubicBezTo>
                  <a:cubicBezTo>
                    <a:pt x="885" y="18"/>
                    <a:pt x="941" y="2"/>
                    <a:pt x="941" y="2"/>
                  </a:cubicBezTo>
                  <a:cubicBezTo>
                    <a:pt x="1040" y="7"/>
                    <a:pt x="1178" y="0"/>
                    <a:pt x="1287" y="30"/>
                  </a:cubicBezTo>
                  <a:cubicBezTo>
                    <a:pt x="1315" y="38"/>
                    <a:pt x="1343" y="49"/>
                    <a:pt x="1371" y="58"/>
                  </a:cubicBezTo>
                  <a:cubicBezTo>
                    <a:pt x="1385" y="62"/>
                    <a:pt x="1412" y="71"/>
                    <a:pt x="1412" y="71"/>
                  </a:cubicBezTo>
                  <a:cubicBezTo>
                    <a:pt x="1440" y="90"/>
                    <a:pt x="1467" y="108"/>
                    <a:pt x="1495" y="127"/>
                  </a:cubicBezTo>
                  <a:cubicBezTo>
                    <a:pt x="1509" y="136"/>
                    <a:pt x="1537" y="155"/>
                    <a:pt x="1537" y="155"/>
                  </a:cubicBezTo>
                  <a:cubicBezTo>
                    <a:pt x="1478" y="386"/>
                    <a:pt x="955" y="291"/>
                    <a:pt x="886" y="293"/>
                  </a:cubicBezTo>
                  <a:cubicBezTo>
                    <a:pt x="826" y="313"/>
                    <a:pt x="775" y="334"/>
                    <a:pt x="720" y="362"/>
                  </a:cubicBezTo>
                  <a:cubicBezTo>
                    <a:pt x="705" y="370"/>
                    <a:pt x="693" y="383"/>
                    <a:pt x="678" y="390"/>
                  </a:cubicBezTo>
                  <a:cubicBezTo>
                    <a:pt x="659" y="398"/>
                    <a:pt x="585" y="421"/>
                    <a:pt x="554" y="431"/>
                  </a:cubicBezTo>
                  <a:cubicBezTo>
                    <a:pt x="540" y="436"/>
                    <a:pt x="512" y="445"/>
                    <a:pt x="512" y="445"/>
                  </a:cubicBezTo>
                  <a:cubicBezTo>
                    <a:pt x="462" y="479"/>
                    <a:pt x="403" y="510"/>
                    <a:pt x="346" y="528"/>
                  </a:cubicBezTo>
                  <a:cubicBezTo>
                    <a:pt x="341" y="542"/>
                    <a:pt x="342" y="559"/>
                    <a:pt x="332" y="570"/>
                  </a:cubicBezTo>
                  <a:cubicBezTo>
                    <a:pt x="322" y="580"/>
                    <a:pt x="304" y="578"/>
                    <a:pt x="291" y="584"/>
                  </a:cubicBezTo>
                  <a:cubicBezTo>
                    <a:pt x="276" y="591"/>
                    <a:pt x="264" y="604"/>
                    <a:pt x="249" y="611"/>
                  </a:cubicBezTo>
                  <a:cubicBezTo>
                    <a:pt x="105" y="674"/>
                    <a:pt x="216" y="606"/>
                    <a:pt x="124" y="667"/>
                  </a:cubicBezTo>
                  <a:cubicBezTo>
                    <a:pt x="87" y="662"/>
                    <a:pt x="48" y="668"/>
                    <a:pt x="14" y="653"/>
                  </a:cubicBezTo>
                  <a:cubicBezTo>
                    <a:pt x="1" y="647"/>
                    <a:pt x="0" y="626"/>
                    <a:pt x="0" y="611"/>
                  </a:cubicBezTo>
                  <a:cubicBezTo>
                    <a:pt x="0" y="606"/>
                    <a:pt x="9" y="611"/>
                    <a:pt x="14" y="611"/>
                  </a:cubicBezTo>
                  <a:close/>
                </a:path>
              </a:pathLst>
            </a:custGeom>
            <a:solidFill>
              <a:schemeClr val="accent2">
                <a:lumMod val="40000"/>
                <a:lumOff val="60000"/>
              </a:schemeClr>
            </a:solidFill>
            <a:ln w="9525">
              <a:solidFill>
                <a:schemeClr val="accent2">
                  <a:lumMod val="60000"/>
                  <a:lumOff val="40000"/>
                </a:schemeClr>
              </a:solidFill>
              <a:round/>
              <a:headEnd/>
              <a:tailEnd/>
            </a:ln>
          </p:spPr>
          <p:txBody>
            <a:bodyPr rot="0" vert="horz" wrap="square" lIns="96635" tIns="48318" rIns="96635" bIns="48318"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grpSp>
      <p:grpSp>
        <p:nvGrpSpPr>
          <p:cNvPr id="114" name="Group 467"/>
          <p:cNvGrpSpPr>
            <a:grpSpLocks/>
          </p:cNvGrpSpPr>
          <p:nvPr/>
        </p:nvGrpSpPr>
        <p:grpSpPr bwMode="auto">
          <a:xfrm>
            <a:off x="649059" y="3101145"/>
            <a:ext cx="1335339" cy="474751"/>
            <a:chOff x="7949" y="8324"/>
            <a:chExt cx="2643" cy="1031"/>
          </a:xfrm>
        </p:grpSpPr>
        <p:sp>
          <p:nvSpPr>
            <p:cNvPr id="207" name="AutoShape 468"/>
            <p:cNvSpPr>
              <a:spLocks noChangeArrowheads="1"/>
            </p:cNvSpPr>
            <p:nvPr/>
          </p:nvSpPr>
          <p:spPr bwMode="auto">
            <a:xfrm>
              <a:off x="7949" y="8324"/>
              <a:ext cx="2643" cy="1031"/>
            </a:xfrm>
            <a:prstGeom prst="parallelogram">
              <a:avLst>
                <a:gd name="adj" fmla="val 98542"/>
              </a:avLst>
            </a:prstGeom>
            <a:solidFill>
              <a:srgbClr val="FFFFFF"/>
            </a:solidFill>
            <a:ln w="9525">
              <a:solidFill>
                <a:srgbClr val="000000"/>
              </a:solidFill>
              <a:miter lim="800000"/>
              <a:headEnd/>
              <a:tailEnd/>
            </a:ln>
          </p:spPr>
          <p:txBody>
            <a:bodyPr rot="0" vert="horz"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08" name="Oval 469"/>
            <p:cNvSpPr>
              <a:spLocks noChangeArrowheads="1"/>
            </p:cNvSpPr>
            <p:nvPr/>
          </p:nvSpPr>
          <p:spPr bwMode="auto">
            <a:xfrm>
              <a:off x="8471" y="9048"/>
              <a:ext cx="250" cy="155"/>
            </a:xfrm>
            <a:prstGeom prst="ellipse">
              <a:avLst/>
            </a:prstGeom>
            <a:solidFill>
              <a:schemeClr val="accent4">
                <a:lumMod val="20000"/>
                <a:lumOff val="80000"/>
              </a:schemeClr>
            </a:solidFill>
            <a:ln w="9525">
              <a:solidFill>
                <a:schemeClr val="accent4">
                  <a:lumMod val="60000"/>
                  <a:lumOff val="40000"/>
                </a:schemeClr>
              </a:solidFill>
              <a:round/>
              <a:headEnd/>
              <a:tailEnd/>
            </a:ln>
          </p:spPr>
          <p:txBody>
            <a:bodyPr rot="0" vert="horz"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09" name="Oval 470"/>
            <p:cNvSpPr>
              <a:spLocks noChangeArrowheads="1"/>
            </p:cNvSpPr>
            <p:nvPr/>
          </p:nvSpPr>
          <p:spPr bwMode="auto">
            <a:xfrm>
              <a:off x="9350" y="8673"/>
              <a:ext cx="250" cy="155"/>
            </a:xfrm>
            <a:prstGeom prst="ellipse">
              <a:avLst/>
            </a:prstGeom>
            <a:solidFill>
              <a:schemeClr val="accent4">
                <a:lumMod val="20000"/>
                <a:lumOff val="80000"/>
              </a:schemeClr>
            </a:solidFill>
            <a:ln w="9525">
              <a:solidFill>
                <a:schemeClr val="accent4">
                  <a:lumMod val="60000"/>
                  <a:lumOff val="40000"/>
                </a:schemeClr>
              </a:solidFill>
              <a:round/>
              <a:headEnd/>
              <a:tailEnd/>
            </a:ln>
          </p:spPr>
          <p:txBody>
            <a:bodyPr rot="0" vert="horz"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10" name="Freeform 471"/>
            <p:cNvSpPr>
              <a:spLocks/>
            </p:cNvSpPr>
            <p:nvPr/>
          </p:nvSpPr>
          <p:spPr bwMode="auto">
            <a:xfrm>
              <a:off x="8988" y="8970"/>
              <a:ext cx="566" cy="291"/>
            </a:xfrm>
            <a:custGeom>
              <a:avLst/>
              <a:gdLst>
                <a:gd name="T0" fmla="*/ 30 w 566"/>
                <a:gd name="T1" fmla="*/ 66 h 291"/>
                <a:gd name="T2" fmla="*/ 155 w 566"/>
                <a:gd name="T3" fmla="*/ 10 h 291"/>
                <a:gd name="T4" fmla="*/ 446 w 566"/>
                <a:gd name="T5" fmla="*/ 80 h 291"/>
                <a:gd name="T6" fmla="*/ 501 w 566"/>
                <a:gd name="T7" fmla="*/ 135 h 291"/>
                <a:gd name="T8" fmla="*/ 529 w 566"/>
                <a:gd name="T9" fmla="*/ 177 h 291"/>
                <a:gd name="T10" fmla="*/ 543 w 566"/>
                <a:gd name="T11" fmla="*/ 246 h 291"/>
                <a:gd name="T12" fmla="*/ 169 w 566"/>
                <a:gd name="T13" fmla="*/ 204 h 291"/>
                <a:gd name="T14" fmla="*/ 141 w 566"/>
                <a:gd name="T15" fmla="*/ 121 h 291"/>
                <a:gd name="T16" fmla="*/ 58 w 566"/>
                <a:gd name="T17" fmla="*/ 94 h 291"/>
                <a:gd name="T18" fmla="*/ 30 w 566"/>
                <a:gd name="T19" fmla="*/ 6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291">
                  <a:moveTo>
                    <a:pt x="30" y="66"/>
                  </a:moveTo>
                  <a:cubicBezTo>
                    <a:pt x="75" y="51"/>
                    <a:pt x="110" y="25"/>
                    <a:pt x="155" y="10"/>
                  </a:cubicBezTo>
                  <a:cubicBezTo>
                    <a:pt x="269" y="19"/>
                    <a:pt x="366" y="0"/>
                    <a:pt x="446" y="80"/>
                  </a:cubicBezTo>
                  <a:cubicBezTo>
                    <a:pt x="477" y="170"/>
                    <a:pt x="434" y="81"/>
                    <a:pt x="501" y="135"/>
                  </a:cubicBezTo>
                  <a:cubicBezTo>
                    <a:pt x="514" y="146"/>
                    <a:pt x="520" y="163"/>
                    <a:pt x="529" y="177"/>
                  </a:cubicBezTo>
                  <a:cubicBezTo>
                    <a:pt x="534" y="200"/>
                    <a:pt x="566" y="242"/>
                    <a:pt x="543" y="246"/>
                  </a:cubicBezTo>
                  <a:cubicBezTo>
                    <a:pt x="281" y="291"/>
                    <a:pt x="289" y="286"/>
                    <a:pt x="169" y="204"/>
                  </a:cubicBezTo>
                  <a:cubicBezTo>
                    <a:pt x="160" y="176"/>
                    <a:pt x="150" y="149"/>
                    <a:pt x="141" y="121"/>
                  </a:cubicBezTo>
                  <a:cubicBezTo>
                    <a:pt x="132" y="93"/>
                    <a:pt x="58" y="94"/>
                    <a:pt x="58" y="94"/>
                  </a:cubicBezTo>
                  <a:cubicBezTo>
                    <a:pt x="13" y="64"/>
                    <a:pt x="0" y="66"/>
                    <a:pt x="30" y="66"/>
                  </a:cubicBezTo>
                  <a:close/>
                </a:path>
              </a:pathLst>
            </a:custGeom>
            <a:solidFill>
              <a:schemeClr val="accent1">
                <a:lumMod val="20000"/>
                <a:lumOff val="80000"/>
              </a:schemeClr>
            </a:solidFill>
            <a:ln w="9525">
              <a:solidFill>
                <a:schemeClr val="accent1">
                  <a:lumMod val="60000"/>
                  <a:lumOff val="40000"/>
                </a:schemeClr>
              </a:solidFill>
              <a:round/>
              <a:headEnd/>
              <a:tailEnd/>
            </a:ln>
          </p:spPr>
          <p:txBody>
            <a:bodyPr rot="0" vert="horz" wrap="square" lIns="96635" tIns="48318" rIns="96635" bIns="48318"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grpSp>
      <p:grpSp>
        <p:nvGrpSpPr>
          <p:cNvPr id="211" name="Group 472"/>
          <p:cNvGrpSpPr>
            <a:grpSpLocks/>
          </p:cNvGrpSpPr>
          <p:nvPr/>
        </p:nvGrpSpPr>
        <p:grpSpPr bwMode="auto">
          <a:xfrm>
            <a:off x="648048" y="2892285"/>
            <a:ext cx="1335339" cy="474752"/>
            <a:chOff x="6122" y="7980"/>
            <a:chExt cx="2643" cy="1031"/>
          </a:xfrm>
        </p:grpSpPr>
        <p:sp>
          <p:nvSpPr>
            <p:cNvPr id="212" name="AutoShape 473"/>
            <p:cNvSpPr>
              <a:spLocks noChangeArrowheads="1"/>
            </p:cNvSpPr>
            <p:nvPr/>
          </p:nvSpPr>
          <p:spPr bwMode="auto">
            <a:xfrm>
              <a:off x="6122" y="7980"/>
              <a:ext cx="2643" cy="1031"/>
            </a:xfrm>
            <a:prstGeom prst="parallelogram">
              <a:avLst>
                <a:gd name="adj" fmla="val 98542"/>
              </a:avLst>
            </a:prstGeom>
            <a:solidFill>
              <a:srgbClr val="FFFFFF"/>
            </a:solidFill>
            <a:ln w="9525">
              <a:solidFill>
                <a:srgbClr val="000000"/>
              </a:solidFill>
              <a:miter lim="800000"/>
              <a:headEnd/>
              <a:tailEnd/>
            </a:ln>
          </p:spPr>
          <p:txBody>
            <a:bodyPr rot="0" vert="horz"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13" name="Freeform 474"/>
            <p:cNvSpPr>
              <a:spLocks/>
            </p:cNvSpPr>
            <p:nvPr/>
          </p:nvSpPr>
          <p:spPr bwMode="auto">
            <a:xfrm>
              <a:off x="6591" y="8167"/>
              <a:ext cx="1537" cy="674"/>
            </a:xfrm>
            <a:custGeom>
              <a:avLst/>
              <a:gdLst>
                <a:gd name="T0" fmla="*/ 14 w 1537"/>
                <a:gd name="T1" fmla="*/ 611 h 674"/>
                <a:gd name="T2" fmla="*/ 69 w 1537"/>
                <a:gd name="T3" fmla="*/ 515 h 674"/>
                <a:gd name="T4" fmla="*/ 166 w 1537"/>
                <a:gd name="T5" fmla="*/ 404 h 674"/>
                <a:gd name="T6" fmla="*/ 567 w 1537"/>
                <a:gd name="T7" fmla="*/ 238 h 674"/>
                <a:gd name="T8" fmla="*/ 651 w 1537"/>
                <a:gd name="T9" fmla="*/ 182 h 674"/>
                <a:gd name="T10" fmla="*/ 678 w 1537"/>
                <a:gd name="T11" fmla="*/ 141 h 674"/>
                <a:gd name="T12" fmla="*/ 817 w 1537"/>
                <a:gd name="T13" fmla="*/ 58 h 674"/>
                <a:gd name="T14" fmla="*/ 858 w 1537"/>
                <a:gd name="T15" fmla="*/ 30 h 674"/>
                <a:gd name="T16" fmla="*/ 941 w 1537"/>
                <a:gd name="T17" fmla="*/ 2 h 674"/>
                <a:gd name="T18" fmla="*/ 1287 w 1537"/>
                <a:gd name="T19" fmla="*/ 30 h 674"/>
                <a:gd name="T20" fmla="*/ 1371 w 1537"/>
                <a:gd name="T21" fmla="*/ 58 h 674"/>
                <a:gd name="T22" fmla="*/ 1412 w 1537"/>
                <a:gd name="T23" fmla="*/ 71 h 674"/>
                <a:gd name="T24" fmla="*/ 1495 w 1537"/>
                <a:gd name="T25" fmla="*/ 127 h 674"/>
                <a:gd name="T26" fmla="*/ 1537 w 1537"/>
                <a:gd name="T27" fmla="*/ 155 h 674"/>
                <a:gd name="T28" fmla="*/ 886 w 1537"/>
                <a:gd name="T29" fmla="*/ 293 h 674"/>
                <a:gd name="T30" fmla="*/ 720 w 1537"/>
                <a:gd name="T31" fmla="*/ 362 h 674"/>
                <a:gd name="T32" fmla="*/ 678 w 1537"/>
                <a:gd name="T33" fmla="*/ 390 h 674"/>
                <a:gd name="T34" fmla="*/ 554 w 1537"/>
                <a:gd name="T35" fmla="*/ 431 h 674"/>
                <a:gd name="T36" fmla="*/ 512 w 1537"/>
                <a:gd name="T37" fmla="*/ 445 h 674"/>
                <a:gd name="T38" fmla="*/ 346 w 1537"/>
                <a:gd name="T39" fmla="*/ 528 h 674"/>
                <a:gd name="T40" fmla="*/ 332 w 1537"/>
                <a:gd name="T41" fmla="*/ 570 h 674"/>
                <a:gd name="T42" fmla="*/ 291 w 1537"/>
                <a:gd name="T43" fmla="*/ 584 h 674"/>
                <a:gd name="T44" fmla="*/ 249 w 1537"/>
                <a:gd name="T45" fmla="*/ 611 h 674"/>
                <a:gd name="T46" fmla="*/ 124 w 1537"/>
                <a:gd name="T47" fmla="*/ 667 h 674"/>
                <a:gd name="T48" fmla="*/ 14 w 1537"/>
                <a:gd name="T49" fmla="*/ 653 h 674"/>
                <a:gd name="T50" fmla="*/ 0 w 1537"/>
                <a:gd name="T51" fmla="*/ 611 h 674"/>
                <a:gd name="T52" fmla="*/ 14 w 1537"/>
                <a:gd name="T53" fmla="*/ 61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7" h="674">
                  <a:moveTo>
                    <a:pt x="14" y="611"/>
                  </a:moveTo>
                  <a:cubicBezTo>
                    <a:pt x="36" y="541"/>
                    <a:pt x="15" y="593"/>
                    <a:pt x="69" y="515"/>
                  </a:cubicBezTo>
                  <a:cubicBezTo>
                    <a:pt x="141" y="412"/>
                    <a:pt x="92" y="452"/>
                    <a:pt x="166" y="404"/>
                  </a:cubicBezTo>
                  <a:cubicBezTo>
                    <a:pt x="257" y="268"/>
                    <a:pt x="424" y="272"/>
                    <a:pt x="567" y="238"/>
                  </a:cubicBezTo>
                  <a:cubicBezTo>
                    <a:pt x="595" y="219"/>
                    <a:pt x="632" y="210"/>
                    <a:pt x="651" y="182"/>
                  </a:cubicBezTo>
                  <a:cubicBezTo>
                    <a:pt x="660" y="168"/>
                    <a:pt x="666" y="152"/>
                    <a:pt x="678" y="141"/>
                  </a:cubicBezTo>
                  <a:cubicBezTo>
                    <a:pt x="750" y="78"/>
                    <a:pt x="749" y="97"/>
                    <a:pt x="817" y="58"/>
                  </a:cubicBezTo>
                  <a:cubicBezTo>
                    <a:pt x="831" y="50"/>
                    <a:pt x="843" y="37"/>
                    <a:pt x="858" y="30"/>
                  </a:cubicBezTo>
                  <a:cubicBezTo>
                    <a:pt x="885" y="18"/>
                    <a:pt x="941" y="2"/>
                    <a:pt x="941" y="2"/>
                  </a:cubicBezTo>
                  <a:cubicBezTo>
                    <a:pt x="1040" y="7"/>
                    <a:pt x="1178" y="0"/>
                    <a:pt x="1287" y="30"/>
                  </a:cubicBezTo>
                  <a:cubicBezTo>
                    <a:pt x="1315" y="38"/>
                    <a:pt x="1343" y="49"/>
                    <a:pt x="1371" y="58"/>
                  </a:cubicBezTo>
                  <a:cubicBezTo>
                    <a:pt x="1385" y="62"/>
                    <a:pt x="1412" y="71"/>
                    <a:pt x="1412" y="71"/>
                  </a:cubicBezTo>
                  <a:cubicBezTo>
                    <a:pt x="1440" y="90"/>
                    <a:pt x="1467" y="108"/>
                    <a:pt x="1495" y="127"/>
                  </a:cubicBezTo>
                  <a:cubicBezTo>
                    <a:pt x="1509" y="136"/>
                    <a:pt x="1537" y="155"/>
                    <a:pt x="1537" y="155"/>
                  </a:cubicBezTo>
                  <a:cubicBezTo>
                    <a:pt x="1478" y="386"/>
                    <a:pt x="955" y="291"/>
                    <a:pt x="886" y="293"/>
                  </a:cubicBezTo>
                  <a:cubicBezTo>
                    <a:pt x="826" y="313"/>
                    <a:pt x="775" y="334"/>
                    <a:pt x="720" y="362"/>
                  </a:cubicBezTo>
                  <a:cubicBezTo>
                    <a:pt x="705" y="370"/>
                    <a:pt x="693" y="383"/>
                    <a:pt x="678" y="390"/>
                  </a:cubicBezTo>
                  <a:cubicBezTo>
                    <a:pt x="659" y="398"/>
                    <a:pt x="585" y="421"/>
                    <a:pt x="554" y="431"/>
                  </a:cubicBezTo>
                  <a:cubicBezTo>
                    <a:pt x="540" y="436"/>
                    <a:pt x="512" y="445"/>
                    <a:pt x="512" y="445"/>
                  </a:cubicBezTo>
                  <a:cubicBezTo>
                    <a:pt x="462" y="479"/>
                    <a:pt x="403" y="510"/>
                    <a:pt x="346" y="528"/>
                  </a:cubicBezTo>
                  <a:cubicBezTo>
                    <a:pt x="341" y="542"/>
                    <a:pt x="342" y="559"/>
                    <a:pt x="332" y="570"/>
                  </a:cubicBezTo>
                  <a:cubicBezTo>
                    <a:pt x="322" y="580"/>
                    <a:pt x="304" y="578"/>
                    <a:pt x="291" y="584"/>
                  </a:cubicBezTo>
                  <a:cubicBezTo>
                    <a:pt x="276" y="591"/>
                    <a:pt x="264" y="604"/>
                    <a:pt x="249" y="611"/>
                  </a:cubicBezTo>
                  <a:cubicBezTo>
                    <a:pt x="105" y="674"/>
                    <a:pt x="216" y="606"/>
                    <a:pt x="124" y="667"/>
                  </a:cubicBezTo>
                  <a:cubicBezTo>
                    <a:pt x="87" y="662"/>
                    <a:pt x="48" y="668"/>
                    <a:pt x="14" y="653"/>
                  </a:cubicBezTo>
                  <a:cubicBezTo>
                    <a:pt x="1" y="647"/>
                    <a:pt x="0" y="626"/>
                    <a:pt x="0" y="611"/>
                  </a:cubicBezTo>
                  <a:cubicBezTo>
                    <a:pt x="0" y="606"/>
                    <a:pt x="9" y="611"/>
                    <a:pt x="14" y="611"/>
                  </a:cubicBezTo>
                  <a:close/>
                </a:path>
              </a:pathLst>
            </a:custGeom>
            <a:solidFill>
              <a:schemeClr val="accent3">
                <a:lumMod val="20000"/>
                <a:lumOff val="80000"/>
              </a:schemeClr>
            </a:solidFill>
            <a:ln w="9525">
              <a:solidFill>
                <a:schemeClr val="accent3">
                  <a:lumMod val="60000"/>
                  <a:lumOff val="40000"/>
                </a:schemeClr>
              </a:solidFill>
              <a:round/>
              <a:headEnd/>
              <a:tailEnd/>
            </a:ln>
          </p:spPr>
          <p:txBody>
            <a:bodyPr rot="0" vert="horz" wrap="square" lIns="96635" tIns="48318" rIns="96635" bIns="48318"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grpSp>
      <p:grpSp>
        <p:nvGrpSpPr>
          <p:cNvPr id="214" name="Group 483"/>
          <p:cNvGrpSpPr>
            <a:grpSpLocks/>
          </p:cNvGrpSpPr>
          <p:nvPr/>
        </p:nvGrpSpPr>
        <p:grpSpPr bwMode="auto">
          <a:xfrm rot="10800000">
            <a:off x="1068968" y="4398764"/>
            <a:ext cx="898814" cy="474755"/>
            <a:chOff x="8502" y="8031"/>
            <a:chExt cx="1966" cy="837"/>
          </a:xfrm>
        </p:grpSpPr>
        <p:cxnSp>
          <p:nvCxnSpPr>
            <p:cNvPr id="215" name="AutoShape 484"/>
            <p:cNvCxnSpPr>
              <a:cxnSpLocks noChangeShapeType="1"/>
            </p:cNvCxnSpPr>
            <p:nvPr/>
          </p:nvCxnSpPr>
          <p:spPr bwMode="auto">
            <a:xfrm flipV="1">
              <a:off x="8502" y="8489"/>
              <a:ext cx="581" cy="379"/>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216" name="AutoShape 485"/>
            <p:cNvCxnSpPr>
              <a:cxnSpLocks noChangeShapeType="1"/>
            </p:cNvCxnSpPr>
            <p:nvPr/>
          </p:nvCxnSpPr>
          <p:spPr bwMode="auto">
            <a:xfrm flipV="1">
              <a:off x="9091" y="8238"/>
              <a:ext cx="144" cy="251"/>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217" name="AutoShape 486"/>
            <p:cNvCxnSpPr>
              <a:cxnSpLocks noChangeShapeType="1"/>
            </p:cNvCxnSpPr>
            <p:nvPr/>
          </p:nvCxnSpPr>
          <p:spPr bwMode="auto">
            <a:xfrm flipV="1">
              <a:off x="9235" y="8142"/>
              <a:ext cx="372" cy="96"/>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218" name="AutoShape 487"/>
            <p:cNvCxnSpPr>
              <a:cxnSpLocks noChangeShapeType="1"/>
            </p:cNvCxnSpPr>
            <p:nvPr/>
          </p:nvCxnSpPr>
          <p:spPr bwMode="auto">
            <a:xfrm flipV="1">
              <a:off x="9607" y="8031"/>
              <a:ext cx="861" cy="111"/>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grpSp>
      <p:sp>
        <p:nvSpPr>
          <p:cNvPr id="219" name="AutoShape 488"/>
          <p:cNvSpPr>
            <a:spLocks noChangeArrowheads="1"/>
          </p:cNvSpPr>
          <p:nvPr/>
        </p:nvSpPr>
        <p:spPr bwMode="auto">
          <a:xfrm>
            <a:off x="692343" y="4398799"/>
            <a:ext cx="1335338" cy="474752"/>
          </a:xfrm>
          <a:prstGeom prst="parallelogram">
            <a:avLst>
              <a:gd name="adj" fmla="val 98542"/>
            </a:avLst>
          </a:prstGeom>
          <a:solidFill>
            <a:srgbClr val="FFFFFF"/>
          </a:solidFill>
          <a:ln w="9525">
            <a:solidFill>
              <a:srgbClr val="000000"/>
            </a:solidFill>
            <a:miter lim="800000"/>
            <a:headEnd/>
            <a:tailEnd/>
          </a:ln>
        </p:spPr>
        <p:txBody>
          <a:bodyPr rot="0" vert="horz"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20" name="AutoShape 489"/>
          <p:cNvSpPr>
            <a:spLocks noChangeArrowheads="1"/>
          </p:cNvSpPr>
          <p:nvPr/>
        </p:nvSpPr>
        <p:spPr bwMode="auto">
          <a:xfrm rot="8040000">
            <a:off x="1492767" y="4725853"/>
            <a:ext cx="207677" cy="72248"/>
          </a:xfrm>
          <a:custGeom>
            <a:avLst/>
            <a:gdLst>
              <a:gd name="T0" fmla="*/ 3322424 w 21600"/>
              <a:gd name="T1" fmla="*/ 190871 h 21600"/>
              <a:gd name="T2" fmla="*/ 1898534 w 21600"/>
              <a:gd name="T3" fmla="*/ 381738 h 21600"/>
              <a:gd name="T4" fmla="*/ 474630 w 21600"/>
              <a:gd name="T5" fmla="*/ 190871 h 21600"/>
              <a:gd name="T6" fmla="*/ 189853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lumMod val="40000"/>
              <a:lumOff val="60000"/>
            </a:schemeClr>
          </a:solidFill>
          <a:ln w="9525">
            <a:solidFill>
              <a:schemeClr val="accent1">
                <a:lumMod val="60000"/>
                <a:lumOff val="40000"/>
              </a:schemeClr>
            </a:solidFill>
            <a:miter lim="800000"/>
            <a:headEnd/>
            <a:tailEnd/>
          </a:ln>
        </p:spPr>
        <p:txBody>
          <a:bodyPr rot="0" vert="horz" wrap="square" lIns="96635" tIns="48318" rIns="96635" bIns="48318"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21" name="AutoShape 490"/>
          <p:cNvSpPr>
            <a:spLocks noChangeArrowheads="1"/>
          </p:cNvSpPr>
          <p:nvPr/>
        </p:nvSpPr>
        <p:spPr bwMode="auto">
          <a:xfrm rot="8018200">
            <a:off x="1713362" y="4552039"/>
            <a:ext cx="150116" cy="64670"/>
          </a:xfrm>
          <a:custGeom>
            <a:avLst/>
            <a:gdLst>
              <a:gd name="T0" fmla="*/ 1681027 w 21600"/>
              <a:gd name="T1" fmla="*/ 152927 h 21600"/>
              <a:gd name="T2" fmla="*/ 991971 w 21600"/>
              <a:gd name="T3" fmla="*/ 305854 h 21600"/>
              <a:gd name="T4" fmla="*/ 302915 w 21600"/>
              <a:gd name="T5" fmla="*/ 152927 h 21600"/>
              <a:gd name="T6" fmla="*/ 991971 w 21600"/>
              <a:gd name="T7" fmla="*/ 0 h 21600"/>
              <a:gd name="T8" fmla="*/ 0 60000 65536"/>
              <a:gd name="T9" fmla="*/ 0 60000 65536"/>
              <a:gd name="T10" fmla="*/ 0 60000 65536"/>
              <a:gd name="T11" fmla="*/ 0 60000 65536"/>
              <a:gd name="T12" fmla="*/ 5098 w 21600"/>
              <a:gd name="T13" fmla="*/ 5098 h 21600"/>
              <a:gd name="T14" fmla="*/ 16502 w 21600"/>
              <a:gd name="T15" fmla="*/ 16502 h 21600"/>
            </a:gdLst>
            <a:ahLst/>
            <a:cxnLst>
              <a:cxn ang="T8">
                <a:pos x="T0" y="T1"/>
              </a:cxn>
              <a:cxn ang="T9">
                <a:pos x="T2" y="T3"/>
              </a:cxn>
              <a:cxn ang="T10">
                <a:pos x="T4" y="T5"/>
              </a:cxn>
              <a:cxn ang="T11">
                <a:pos x="T6" y="T7"/>
              </a:cxn>
            </a:cxnLst>
            <a:rect l="T12" t="T13" r="T14" b="T15"/>
            <a:pathLst>
              <a:path w="21600" h="21600">
                <a:moveTo>
                  <a:pt x="0" y="0"/>
                </a:moveTo>
                <a:lnTo>
                  <a:pt x="6596" y="21600"/>
                </a:lnTo>
                <a:lnTo>
                  <a:pt x="15004" y="21600"/>
                </a:lnTo>
                <a:lnTo>
                  <a:pt x="21600" y="0"/>
                </a:lnTo>
                <a:lnTo>
                  <a:pt x="0" y="0"/>
                </a:lnTo>
                <a:close/>
              </a:path>
            </a:pathLst>
          </a:custGeom>
          <a:solidFill>
            <a:schemeClr val="accent1">
              <a:lumMod val="40000"/>
              <a:lumOff val="60000"/>
            </a:schemeClr>
          </a:solidFill>
          <a:ln w="9525">
            <a:solidFill>
              <a:schemeClr val="accent1">
                <a:lumMod val="60000"/>
                <a:lumOff val="40000"/>
              </a:schemeClr>
            </a:solidFill>
            <a:miter lim="800000"/>
            <a:headEnd/>
            <a:tailEnd/>
          </a:ln>
        </p:spPr>
        <p:txBody>
          <a:bodyPr rot="0" vert="horz" wrap="square" lIns="96635" tIns="48318" rIns="96635" bIns="48318"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grpSp>
        <p:nvGrpSpPr>
          <p:cNvPr id="222" name="Group 491"/>
          <p:cNvGrpSpPr>
            <a:grpSpLocks/>
          </p:cNvGrpSpPr>
          <p:nvPr/>
        </p:nvGrpSpPr>
        <p:grpSpPr bwMode="auto">
          <a:xfrm>
            <a:off x="630415" y="4255591"/>
            <a:ext cx="1335337" cy="474752"/>
            <a:chOff x="7325" y="6703"/>
            <a:chExt cx="2643" cy="1031"/>
          </a:xfrm>
        </p:grpSpPr>
        <p:grpSp>
          <p:nvGrpSpPr>
            <p:cNvPr id="223" name="Group 492"/>
            <p:cNvGrpSpPr>
              <a:grpSpLocks/>
            </p:cNvGrpSpPr>
            <p:nvPr/>
          </p:nvGrpSpPr>
          <p:grpSpPr bwMode="auto">
            <a:xfrm>
              <a:off x="7325" y="6703"/>
              <a:ext cx="2643" cy="1031"/>
              <a:chOff x="7428" y="6248"/>
              <a:chExt cx="2643" cy="1031"/>
            </a:xfrm>
          </p:grpSpPr>
          <p:sp>
            <p:nvSpPr>
              <p:cNvPr id="229" name="AutoShape 493"/>
              <p:cNvSpPr>
                <a:spLocks noChangeArrowheads="1"/>
              </p:cNvSpPr>
              <p:nvPr/>
            </p:nvSpPr>
            <p:spPr bwMode="auto">
              <a:xfrm>
                <a:off x="7428" y="6248"/>
                <a:ext cx="2643" cy="1031"/>
              </a:xfrm>
              <a:prstGeom prst="parallelogram">
                <a:avLst>
                  <a:gd name="adj" fmla="val 98542"/>
                </a:avLst>
              </a:prstGeom>
              <a:solidFill>
                <a:srgbClr val="FFFFFF"/>
              </a:solidFill>
              <a:ln w="9525">
                <a:solidFill>
                  <a:srgbClr val="000000"/>
                </a:solidFill>
                <a:miter lim="800000"/>
                <a:headEnd/>
                <a:tailEnd/>
              </a:ln>
            </p:spPr>
            <p:txBody>
              <a:bodyPr rot="0" vert="horz"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30" name="Freeform 494"/>
              <p:cNvSpPr>
                <a:spLocks/>
              </p:cNvSpPr>
              <p:nvPr/>
            </p:nvSpPr>
            <p:spPr bwMode="auto">
              <a:xfrm>
                <a:off x="7865" y="6248"/>
                <a:ext cx="1910" cy="1031"/>
              </a:xfrm>
              <a:custGeom>
                <a:avLst/>
                <a:gdLst>
                  <a:gd name="T0" fmla="*/ 0 w 1758"/>
                  <a:gd name="T1" fmla="*/ 734 h 734"/>
                  <a:gd name="T2" fmla="*/ 69 w 1758"/>
                  <a:gd name="T3" fmla="*/ 609 h 734"/>
                  <a:gd name="T4" fmla="*/ 97 w 1758"/>
                  <a:gd name="T5" fmla="*/ 568 h 734"/>
                  <a:gd name="T6" fmla="*/ 152 w 1758"/>
                  <a:gd name="T7" fmla="*/ 499 h 734"/>
                  <a:gd name="T8" fmla="*/ 208 w 1758"/>
                  <a:gd name="T9" fmla="*/ 416 h 734"/>
                  <a:gd name="T10" fmla="*/ 249 w 1758"/>
                  <a:gd name="T11" fmla="*/ 374 h 734"/>
                  <a:gd name="T12" fmla="*/ 429 w 1758"/>
                  <a:gd name="T13" fmla="*/ 249 h 734"/>
                  <a:gd name="T14" fmla="*/ 554 w 1758"/>
                  <a:gd name="T15" fmla="*/ 166 h 734"/>
                  <a:gd name="T16" fmla="*/ 1343 w 1758"/>
                  <a:gd name="T17" fmla="*/ 125 h 734"/>
                  <a:gd name="T18" fmla="*/ 1606 w 1758"/>
                  <a:gd name="T19" fmla="*/ 56 h 734"/>
                  <a:gd name="T20" fmla="*/ 1758 w 1758"/>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8" h="734">
                    <a:moveTo>
                      <a:pt x="0" y="734"/>
                    </a:moveTo>
                    <a:cubicBezTo>
                      <a:pt x="24" y="663"/>
                      <a:pt x="7" y="702"/>
                      <a:pt x="69" y="609"/>
                    </a:cubicBezTo>
                    <a:cubicBezTo>
                      <a:pt x="78" y="595"/>
                      <a:pt x="97" y="568"/>
                      <a:pt x="97" y="568"/>
                    </a:cubicBezTo>
                    <a:cubicBezTo>
                      <a:pt x="128" y="474"/>
                      <a:pt x="85" y="575"/>
                      <a:pt x="152" y="499"/>
                    </a:cubicBezTo>
                    <a:cubicBezTo>
                      <a:pt x="174" y="474"/>
                      <a:pt x="185" y="440"/>
                      <a:pt x="208" y="416"/>
                    </a:cubicBezTo>
                    <a:cubicBezTo>
                      <a:pt x="222" y="402"/>
                      <a:pt x="235" y="388"/>
                      <a:pt x="249" y="374"/>
                    </a:cubicBezTo>
                    <a:cubicBezTo>
                      <a:pt x="273" y="303"/>
                      <a:pt x="365" y="285"/>
                      <a:pt x="429" y="249"/>
                    </a:cubicBezTo>
                    <a:cubicBezTo>
                      <a:pt x="473" y="225"/>
                      <a:pt x="506" y="181"/>
                      <a:pt x="554" y="166"/>
                    </a:cubicBezTo>
                    <a:cubicBezTo>
                      <a:pt x="861" y="66"/>
                      <a:pt x="608" y="140"/>
                      <a:pt x="1343" y="125"/>
                    </a:cubicBezTo>
                    <a:cubicBezTo>
                      <a:pt x="1429" y="96"/>
                      <a:pt x="1519" y="85"/>
                      <a:pt x="1606" y="56"/>
                    </a:cubicBezTo>
                    <a:cubicBezTo>
                      <a:pt x="1644" y="44"/>
                      <a:pt x="1725" y="0"/>
                      <a:pt x="1758" y="0"/>
                    </a:cubicBezTo>
                  </a:path>
                </a:pathLst>
              </a:custGeom>
              <a:noFill/>
              <a:ln w="28575">
                <a:solidFill>
                  <a:schemeClr val="tx1">
                    <a:lumMod val="100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6635" tIns="48318" rIns="96635" bIns="48318"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31" name="Freeform 495"/>
              <p:cNvSpPr>
                <a:spLocks/>
              </p:cNvSpPr>
              <p:nvPr/>
            </p:nvSpPr>
            <p:spPr bwMode="auto">
              <a:xfrm>
                <a:off x="8142" y="6535"/>
                <a:ext cx="733" cy="333"/>
              </a:xfrm>
              <a:custGeom>
                <a:avLst/>
                <a:gdLst>
                  <a:gd name="T0" fmla="*/ 0 w 858"/>
                  <a:gd name="T1" fmla="*/ 0 h 194"/>
                  <a:gd name="T2" fmla="*/ 166 w 858"/>
                  <a:gd name="T3" fmla="*/ 70 h 194"/>
                  <a:gd name="T4" fmla="*/ 276 w 858"/>
                  <a:gd name="T5" fmla="*/ 167 h 194"/>
                  <a:gd name="T6" fmla="*/ 318 w 858"/>
                  <a:gd name="T7" fmla="*/ 194 h 194"/>
                  <a:gd name="T8" fmla="*/ 761 w 858"/>
                  <a:gd name="T9" fmla="*/ 153 h 194"/>
                  <a:gd name="T10" fmla="*/ 858 w 858"/>
                  <a:gd name="T11" fmla="*/ 194 h 194"/>
                </a:gdLst>
                <a:ahLst/>
                <a:cxnLst>
                  <a:cxn ang="0">
                    <a:pos x="T0" y="T1"/>
                  </a:cxn>
                  <a:cxn ang="0">
                    <a:pos x="T2" y="T3"/>
                  </a:cxn>
                  <a:cxn ang="0">
                    <a:pos x="T4" y="T5"/>
                  </a:cxn>
                  <a:cxn ang="0">
                    <a:pos x="T6" y="T7"/>
                  </a:cxn>
                  <a:cxn ang="0">
                    <a:pos x="T8" y="T9"/>
                  </a:cxn>
                  <a:cxn ang="0">
                    <a:pos x="T10" y="T11"/>
                  </a:cxn>
                </a:cxnLst>
                <a:rect l="0" t="0" r="r" b="b"/>
                <a:pathLst>
                  <a:path w="858" h="194">
                    <a:moveTo>
                      <a:pt x="0" y="0"/>
                    </a:moveTo>
                    <a:cubicBezTo>
                      <a:pt x="65" y="22"/>
                      <a:pt x="111" y="34"/>
                      <a:pt x="166" y="70"/>
                    </a:cubicBezTo>
                    <a:cubicBezTo>
                      <a:pt x="211" y="138"/>
                      <a:pt x="181" y="104"/>
                      <a:pt x="276" y="167"/>
                    </a:cubicBezTo>
                    <a:cubicBezTo>
                      <a:pt x="290" y="176"/>
                      <a:pt x="318" y="194"/>
                      <a:pt x="318" y="194"/>
                    </a:cubicBezTo>
                    <a:cubicBezTo>
                      <a:pt x="464" y="157"/>
                      <a:pt x="615" y="190"/>
                      <a:pt x="761" y="153"/>
                    </a:cubicBezTo>
                    <a:cubicBezTo>
                      <a:pt x="854" y="169"/>
                      <a:pt x="831" y="142"/>
                      <a:pt x="858" y="19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635" tIns="48318" rIns="96635" bIns="48318"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grpSp>
        <p:grpSp>
          <p:nvGrpSpPr>
            <p:cNvPr id="224" name="Group 496"/>
            <p:cNvGrpSpPr>
              <a:grpSpLocks/>
            </p:cNvGrpSpPr>
            <p:nvPr/>
          </p:nvGrpSpPr>
          <p:grpSpPr bwMode="auto">
            <a:xfrm rot="10800000">
              <a:off x="8039" y="6703"/>
              <a:ext cx="1779" cy="1031"/>
              <a:chOff x="8502" y="8031"/>
              <a:chExt cx="1966" cy="837"/>
            </a:xfrm>
          </p:grpSpPr>
          <p:cxnSp>
            <p:nvCxnSpPr>
              <p:cNvPr id="225" name="AutoShape 497"/>
              <p:cNvCxnSpPr>
                <a:cxnSpLocks noChangeShapeType="1"/>
              </p:cNvCxnSpPr>
              <p:nvPr/>
            </p:nvCxnSpPr>
            <p:spPr bwMode="auto">
              <a:xfrm flipV="1">
                <a:off x="8502" y="8489"/>
                <a:ext cx="581" cy="379"/>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226" name="AutoShape 498"/>
              <p:cNvCxnSpPr>
                <a:cxnSpLocks noChangeShapeType="1"/>
              </p:cNvCxnSpPr>
              <p:nvPr/>
            </p:nvCxnSpPr>
            <p:spPr bwMode="auto">
              <a:xfrm flipV="1">
                <a:off x="9091" y="8238"/>
                <a:ext cx="144" cy="251"/>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227" name="AutoShape 499"/>
              <p:cNvCxnSpPr>
                <a:cxnSpLocks noChangeShapeType="1"/>
              </p:cNvCxnSpPr>
              <p:nvPr/>
            </p:nvCxnSpPr>
            <p:spPr bwMode="auto">
              <a:xfrm flipV="1">
                <a:off x="9235" y="8142"/>
                <a:ext cx="372" cy="96"/>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228" name="AutoShape 500"/>
              <p:cNvCxnSpPr>
                <a:cxnSpLocks noChangeShapeType="1"/>
              </p:cNvCxnSpPr>
              <p:nvPr/>
            </p:nvCxnSpPr>
            <p:spPr bwMode="auto">
              <a:xfrm flipV="1">
                <a:off x="9607" y="8031"/>
                <a:ext cx="861" cy="111"/>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grpSp>
      </p:grpSp>
      <p:sp>
        <p:nvSpPr>
          <p:cNvPr id="232" name="AutoShape 501"/>
          <p:cNvSpPr>
            <a:spLocks noChangeArrowheads="1"/>
          </p:cNvSpPr>
          <p:nvPr/>
        </p:nvSpPr>
        <p:spPr bwMode="auto">
          <a:xfrm>
            <a:off x="620315" y="4076926"/>
            <a:ext cx="1335338" cy="474752"/>
          </a:xfrm>
          <a:prstGeom prst="parallelogram">
            <a:avLst>
              <a:gd name="adj" fmla="val 98542"/>
            </a:avLst>
          </a:prstGeom>
          <a:solidFill>
            <a:srgbClr val="FFFFFF"/>
          </a:solidFill>
          <a:ln w="9525">
            <a:solidFill>
              <a:srgbClr val="000000"/>
            </a:solidFill>
            <a:miter lim="800000"/>
            <a:headEnd/>
            <a:tailEnd/>
          </a:ln>
        </p:spPr>
        <p:txBody>
          <a:bodyPr rot="0" vert="horz"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33" name="Text Box 504"/>
          <p:cNvSpPr txBox="1">
            <a:spLocks noChangeArrowheads="1"/>
          </p:cNvSpPr>
          <p:nvPr/>
        </p:nvSpPr>
        <p:spPr bwMode="auto">
          <a:xfrm>
            <a:off x="514877" y="6791493"/>
            <a:ext cx="5042638" cy="370558"/>
          </a:xfrm>
          <a:prstGeom prst="rect">
            <a:avLst/>
          </a:prstGeom>
          <a:solidFill>
            <a:srgbClr val="FFFFFF"/>
          </a:solidFill>
          <a:ln w="9525">
            <a:solidFill>
              <a:srgbClr val="000000"/>
            </a:solidFill>
            <a:miter lim="800000"/>
            <a:headEnd/>
            <a:tailEnd/>
          </a:ln>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endParaRPr kumimoji="0" lang="ja-JP" altLang="en-US" sz="1111" kern="0" dirty="0">
              <a:solidFill>
                <a:sysClr val="windowText" lastClr="000000"/>
              </a:solidFill>
              <a:latin typeface="Meiryo UI"/>
              <a:ea typeface="Meiryo UI"/>
              <a:cs typeface="メイリオ" panose="020B0604030504040204" pitchFamily="50" charset="-128"/>
            </a:endParaRPr>
          </a:p>
        </p:txBody>
      </p:sp>
      <p:sp>
        <p:nvSpPr>
          <p:cNvPr id="234" name="テキスト ボックス 8"/>
          <p:cNvSpPr txBox="1">
            <a:spLocks noChangeArrowheads="1"/>
          </p:cNvSpPr>
          <p:nvPr/>
        </p:nvSpPr>
        <p:spPr bwMode="auto">
          <a:xfrm>
            <a:off x="2793395" y="2723627"/>
            <a:ext cx="243230" cy="2308409"/>
          </a:xfrm>
          <a:prstGeom prst="rect">
            <a:avLst/>
          </a:prstGeom>
          <a:solidFill>
            <a:srgbClr val="FFFFFF"/>
          </a:solidFill>
          <a:ln w="6350">
            <a:solidFill>
              <a:srgbClr val="000000"/>
            </a:solidFill>
            <a:miter lim="800000"/>
            <a:headEnd/>
            <a:tailEnd/>
          </a:ln>
        </p:spPr>
        <p:txBody>
          <a:bodyPr vert="eaVert" wrap="square" lIns="0" tIns="76091" rIns="0" bIns="0" numCol="1" anchor="ctr" anchorCtr="0" compatLnSpc="1">
            <a:prstTxWarp prst="textNoShape">
              <a:avLst/>
            </a:prstTxWarp>
          </a:bodyPr>
          <a:lstStyle/>
          <a:p>
            <a:pPr defTabSz="966326" eaLnBrk="0" fontAlgn="base" hangingPunct="0">
              <a:spcBef>
                <a:spcPct val="0"/>
              </a:spcBef>
              <a:spcAft>
                <a:spcPct val="0"/>
              </a:spcAft>
            </a:pPr>
            <a:r>
              <a:rPr kumimoji="0" lang="ja-JP" altLang="ja-JP" sz="845" kern="0" dirty="0">
                <a:solidFill>
                  <a:sysClr val="windowText" lastClr="000000"/>
                </a:solidFill>
                <a:latin typeface="Meiryo UI"/>
                <a:ea typeface="Meiryo UI"/>
                <a:cs typeface="メイリオ" panose="020B0604030504040204" pitchFamily="50" charset="-128"/>
              </a:rPr>
              <a:t>環境アセスメントデータベース</a:t>
            </a:r>
            <a:r>
              <a:rPr kumimoji="0" lang="ja-JP" altLang="en-US" sz="845" kern="0" dirty="0">
                <a:solidFill>
                  <a:sysClr val="windowText" lastClr="000000"/>
                </a:solidFill>
                <a:latin typeface="Meiryo UI"/>
                <a:ea typeface="Meiryo UI"/>
                <a:cs typeface="メイリオ" panose="020B0604030504040204" pitchFamily="50" charset="-128"/>
              </a:rPr>
              <a:t>（</a:t>
            </a:r>
            <a:r>
              <a:rPr kumimoji="0" lang="en-US" altLang="ja-JP" sz="845" kern="0" dirty="0">
                <a:solidFill>
                  <a:sysClr val="windowText" lastClr="000000"/>
                </a:solidFill>
                <a:latin typeface="Meiryo UI"/>
                <a:ea typeface="Meiryo UI"/>
                <a:cs typeface="メイリオ" panose="020B0604030504040204" pitchFamily="50" charset="-128"/>
              </a:rPr>
              <a:t>EADAS)</a:t>
            </a:r>
            <a:endParaRPr kumimoji="0" lang="ja-JP" altLang="ja-JP" sz="1903" kern="0" dirty="0">
              <a:solidFill>
                <a:sysClr val="windowText" lastClr="000000"/>
              </a:solidFill>
              <a:latin typeface="Meiryo UI"/>
              <a:ea typeface="Meiryo UI"/>
              <a:cs typeface="メイリオ" panose="020B0604030504040204" pitchFamily="50" charset="-128"/>
            </a:endParaRPr>
          </a:p>
        </p:txBody>
      </p:sp>
      <p:sp>
        <p:nvSpPr>
          <p:cNvPr id="235" name="Text Box 521"/>
          <p:cNvSpPr txBox="1">
            <a:spLocks noChangeArrowheads="1"/>
          </p:cNvSpPr>
          <p:nvPr/>
        </p:nvSpPr>
        <p:spPr bwMode="auto">
          <a:xfrm>
            <a:off x="1997540" y="2726463"/>
            <a:ext cx="939738" cy="43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ja-JP" altLang="en-US" sz="740" kern="0" dirty="0">
                <a:solidFill>
                  <a:sysClr val="windowText" lastClr="000000"/>
                </a:solidFill>
                <a:latin typeface="Meiryo UI"/>
                <a:ea typeface="Meiryo UI"/>
                <a:cs typeface="メイリオ" panose="020B0604030504040204" pitchFamily="50" charset="-128"/>
              </a:rPr>
              <a:t>○</a:t>
            </a:r>
            <a:r>
              <a:rPr kumimoji="0" lang="ja-JP" altLang="ja-JP" sz="740" kern="0" dirty="0">
                <a:solidFill>
                  <a:sysClr val="windowText" lastClr="000000"/>
                </a:solidFill>
                <a:latin typeface="Meiryo UI"/>
                <a:ea typeface="Meiryo UI"/>
                <a:cs typeface="メイリオ" panose="020B0604030504040204" pitchFamily="50" charset="-128"/>
              </a:rPr>
              <a:t>法令等</a:t>
            </a:r>
            <a:endParaRPr kumimoji="0" lang="ja-JP" altLang="ja-JP" sz="317"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ja-JP" sz="740" kern="0" dirty="0">
                <a:solidFill>
                  <a:sysClr val="windowText" lastClr="000000"/>
                </a:solidFill>
                <a:latin typeface="Meiryo UI"/>
                <a:ea typeface="Meiryo UI"/>
                <a:cs typeface="メイリオ" panose="020B0604030504040204" pitchFamily="50" charset="-128"/>
              </a:rPr>
              <a:t>・環境保全</a:t>
            </a:r>
            <a:endParaRPr kumimoji="0" lang="ja-JP" altLang="ja-JP" sz="423"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ja-JP" sz="740" kern="0" dirty="0">
                <a:solidFill>
                  <a:sysClr val="windowText" lastClr="000000"/>
                </a:solidFill>
                <a:latin typeface="Meiryo UI"/>
                <a:ea typeface="Meiryo UI"/>
                <a:cs typeface="メイリオ" panose="020B0604030504040204" pitchFamily="50" charset="-128"/>
              </a:rPr>
              <a:t>・国土保全　等</a:t>
            </a:r>
            <a:endParaRPr kumimoji="0" lang="ja-JP" altLang="ja-JP" sz="1903" kern="0" dirty="0">
              <a:solidFill>
                <a:sysClr val="windowText" lastClr="000000"/>
              </a:solidFill>
              <a:latin typeface="Meiryo UI"/>
              <a:ea typeface="Meiryo UI"/>
              <a:cs typeface="メイリオ" panose="020B0604030504040204" pitchFamily="50" charset="-128"/>
            </a:endParaRPr>
          </a:p>
        </p:txBody>
      </p:sp>
      <p:sp>
        <p:nvSpPr>
          <p:cNvPr id="236" name="Text Box 522"/>
          <p:cNvSpPr txBox="1">
            <a:spLocks noChangeArrowheads="1"/>
          </p:cNvSpPr>
          <p:nvPr/>
        </p:nvSpPr>
        <p:spPr bwMode="auto">
          <a:xfrm>
            <a:off x="1997542" y="3235714"/>
            <a:ext cx="939935" cy="60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ja-JP" altLang="en-US" sz="740" kern="0" dirty="0">
                <a:solidFill>
                  <a:sysClr val="windowText" lastClr="000000"/>
                </a:solidFill>
                <a:latin typeface="Meiryo UI"/>
                <a:ea typeface="Meiryo UI"/>
                <a:cs typeface="メイリオ" panose="020B0604030504040204" pitchFamily="50" charset="-128"/>
              </a:rPr>
              <a:t>○</a:t>
            </a:r>
            <a:r>
              <a:rPr kumimoji="0" lang="ja-JP" altLang="ja-JP" sz="740" kern="0" dirty="0">
                <a:solidFill>
                  <a:sysClr val="windowText" lastClr="000000"/>
                </a:solidFill>
                <a:latin typeface="Meiryo UI"/>
                <a:ea typeface="Meiryo UI"/>
                <a:cs typeface="メイリオ" panose="020B0604030504040204" pitchFamily="50" charset="-128"/>
              </a:rPr>
              <a:t>法令外の配慮</a:t>
            </a:r>
            <a:endParaRPr kumimoji="0" lang="en-US" altLang="ja-JP" sz="740"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740" kern="0" dirty="0">
                <a:solidFill>
                  <a:sysClr val="windowText" lastClr="000000"/>
                </a:solidFill>
                <a:latin typeface="Meiryo UI"/>
                <a:ea typeface="Meiryo UI"/>
                <a:cs typeface="メイリオ" panose="020B0604030504040204" pitchFamily="50" charset="-128"/>
              </a:rPr>
              <a:t> </a:t>
            </a:r>
            <a:r>
              <a:rPr kumimoji="0" lang="ja-JP" altLang="ja-JP" sz="740" kern="0" dirty="0">
                <a:solidFill>
                  <a:sysClr val="windowText" lastClr="000000"/>
                </a:solidFill>
                <a:latin typeface="Meiryo UI"/>
                <a:ea typeface="Meiryo UI"/>
                <a:cs typeface="メイリオ" panose="020B0604030504040204" pitchFamily="50" charset="-128"/>
              </a:rPr>
              <a:t>事項／その他</a:t>
            </a:r>
            <a:endParaRPr kumimoji="0" lang="ja-JP" altLang="ja-JP" sz="317"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ja-JP" sz="740" kern="0" dirty="0">
                <a:solidFill>
                  <a:sysClr val="windowText" lastClr="000000"/>
                </a:solidFill>
                <a:latin typeface="Meiryo UI"/>
                <a:ea typeface="Meiryo UI"/>
                <a:cs typeface="メイリオ" panose="020B0604030504040204" pitchFamily="50" charset="-128"/>
              </a:rPr>
              <a:t>・重要種の</a:t>
            </a:r>
            <a:endParaRPr kumimoji="0" lang="en-US" altLang="ja-JP" sz="740"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740" kern="0" dirty="0">
                <a:solidFill>
                  <a:sysClr val="windowText" lastClr="000000"/>
                </a:solidFill>
                <a:latin typeface="Meiryo UI"/>
                <a:ea typeface="Meiryo UI"/>
                <a:cs typeface="メイリオ" panose="020B0604030504040204" pitchFamily="50" charset="-128"/>
              </a:rPr>
              <a:t>　</a:t>
            </a:r>
            <a:r>
              <a:rPr kumimoji="0" lang="ja-JP" altLang="ja-JP" sz="740" kern="0" dirty="0">
                <a:solidFill>
                  <a:sysClr val="windowText" lastClr="000000"/>
                </a:solidFill>
                <a:latin typeface="Meiryo UI"/>
                <a:ea typeface="Meiryo UI"/>
                <a:cs typeface="メイリオ" panose="020B0604030504040204" pitchFamily="50" charset="-128"/>
              </a:rPr>
              <a:t>生息地</a:t>
            </a:r>
            <a:r>
              <a:rPr kumimoji="0" lang="ja-JP" altLang="en-US" sz="740" kern="0" dirty="0">
                <a:solidFill>
                  <a:sysClr val="windowText" lastClr="000000"/>
                </a:solidFill>
                <a:latin typeface="Meiryo UI"/>
                <a:ea typeface="Meiryo UI"/>
                <a:cs typeface="メイリオ" panose="020B0604030504040204" pitchFamily="50" charset="-128"/>
              </a:rPr>
              <a:t>等</a:t>
            </a:r>
            <a:endParaRPr kumimoji="0" lang="ja-JP" altLang="ja-JP" sz="423"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ja-JP" sz="740" kern="0" dirty="0">
                <a:solidFill>
                  <a:sysClr val="windowText" lastClr="000000"/>
                </a:solidFill>
                <a:latin typeface="Meiryo UI"/>
                <a:ea typeface="Meiryo UI"/>
                <a:cs typeface="メイリオ" panose="020B0604030504040204" pitchFamily="50" charset="-128"/>
              </a:rPr>
              <a:t>・渡り鳥の</a:t>
            </a:r>
            <a:endParaRPr kumimoji="0" lang="en-US" altLang="ja-JP" sz="740"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740" kern="0" dirty="0">
                <a:solidFill>
                  <a:sysClr val="windowText" lastClr="000000"/>
                </a:solidFill>
                <a:latin typeface="Meiryo UI"/>
                <a:ea typeface="Meiryo UI"/>
                <a:cs typeface="メイリオ" panose="020B0604030504040204" pitchFamily="50" charset="-128"/>
              </a:rPr>
              <a:t>　</a:t>
            </a:r>
            <a:r>
              <a:rPr kumimoji="0" lang="ja-JP" altLang="ja-JP" sz="740" kern="0" dirty="0">
                <a:solidFill>
                  <a:sysClr val="windowText" lastClr="000000"/>
                </a:solidFill>
                <a:latin typeface="Meiryo UI"/>
                <a:ea typeface="Meiryo UI"/>
                <a:cs typeface="メイリオ" panose="020B0604030504040204" pitchFamily="50" charset="-128"/>
              </a:rPr>
              <a:t>渡りﾙｰﾄ</a:t>
            </a:r>
            <a:endParaRPr kumimoji="0" lang="ja-JP" altLang="ja-JP" sz="1903" kern="0" dirty="0">
              <a:solidFill>
                <a:sysClr val="windowText" lastClr="000000"/>
              </a:solidFill>
              <a:latin typeface="Meiryo UI"/>
              <a:ea typeface="Meiryo UI"/>
              <a:cs typeface="メイリオ" panose="020B0604030504040204" pitchFamily="50" charset="-128"/>
            </a:endParaRPr>
          </a:p>
        </p:txBody>
      </p:sp>
      <p:sp>
        <p:nvSpPr>
          <p:cNvPr id="237" name="Rectangle 12"/>
          <p:cNvSpPr>
            <a:spLocks noChangeArrowheads="1"/>
          </p:cNvSpPr>
          <p:nvPr/>
        </p:nvSpPr>
        <p:spPr bwMode="auto">
          <a:xfrm>
            <a:off x="261338" y="1583078"/>
            <a:ext cx="5353465" cy="720076"/>
          </a:xfrm>
          <a:prstGeom prst="rect">
            <a:avLst/>
          </a:prstGeom>
          <a:solidFill>
            <a:srgbClr val="FFFFFF"/>
          </a:solidFill>
          <a:ln w="9525">
            <a:solidFill>
              <a:srgbClr val="000000"/>
            </a:solidFill>
            <a:miter lim="800000"/>
            <a:headEnd/>
            <a:tailEnd/>
          </a:ln>
        </p:spPr>
        <p:txBody>
          <a:bodyPr vert="horz" wrap="square" lIns="78517" tIns="9396" rIns="78517" bIns="9396" numCol="1" anchor="t" anchorCtr="0" compatLnSpc="1">
            <a:prstTxWarp prst="textNoShape">
              <a:avLst/>
            </a:prstTxWarp>
          </a:bodyPr>
          <a:lstStyle/>
          <a:p>
            <a:pPr defTabSz="966326" eaLnBrk="0" fontAlgn="base" hangingPunct="0">
              <a:lnSpc>
                <a:spcPct val="150000"/>
              </a:lnSpc>
              <a:spcBef>
                <a:spcPct val="0"/>
              </a:spcBef>
              <a:spcAft>
                <a:spcPct val="0"/>
              </a:spcAft>
            </a:pPr>
            <a:r>
              <a:rPr kumimoji="0" lang="ja-JP" altLang="en-US" sz="845" kern="0" dirty="0">
                <a:solidFill>
                  <a:sysClr val="windowText" lastClr="000000"/>
                </a:solidFill>
                <a:latin typeface="Meiryo UI"/>
                <a:ea typeface="Meiryo UI"/>
                <a:cs typeface="メイリオ" panose="020B0604030504040204" pitchFamily="50" charset="-128"/>
              </a:rPr>
              <a:t>ゾーニングに着手するにあたり、基本的・全体的な計画を作成する。</a:t>
            </a:r>
            <a:endParaRPr kumimoji="0" lang="ja-JP" altLang="ja-JP" sz="845" i="1" kern="0" dirty="0">
              <a:solidFill>
                <a:sysClr val="windowText" lastClr="000000"/>
              </a:solidFill>
              <a:latin typeface="Meiryo UI"/>
              <a:ea typeface="Meiryo UI"/>
              <a:cs typeface="メイリオ" panose="020B0604030504040204" pitchFamily="50" charset="-128"/>
            </a:endParaRPr>
          </a:p>
        </p:txBody>
      </p:sp>
      <p:sp>
        <p:nvSpPr>
          <p:cNvPr id="238" name="Text Box 10"/>
          <p:cNvSpPr txBox="1">
            <a:spLocks noChangeArrowheads="1"/>
          </p:cNvSpPr>
          <p:nvPr/>
        </p:nvSpPr>
        <p:spPr bwMode="auto">
          <a:xfrm>
            <a:off x="1997543" y="4491403"/>
            <a:ext cx="717435" cy="16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ja-JP" altLang="en-US" sz="740" kern="0" dirty="0">
                <a:solidFill>
                  <a:sysClr val="windowText" lastClr="000000"/>
                </a:solidFill>
                <a:latin typeface="Meiryo UI"/>
                <a:ea typeface="Meiryo UI"/>
                <a:cs typeface="メイリオ" panose="020B0604030504040204" pitchFamily="50" charset="-128"/>
              </a:rPr>
              <a:t>○</a:t>
            </a:r>
            <a:r>
              <a:rPr kumimoji="0" lang="ja-JP" altLang="ja-JP" sz="740" kern="0" dirty="0">
                <a:solidFill>
                  <a:sysClr val="windowText" lastClr="000000"/>
                </a:solidFill>
                <a:latin typeface="Meiryo UI"/>
                <a:ea typeface="Meiryo UI"/>
                <a:cs typeface="メイリオ" panose="020B0604030504040204" pitchFamily="50" charset="-128"/>
              </a:rPr>
              <a:t>地形等</a:t>
            </a:r>
            <a:endParaRPr kumimoji="0" lang="ja-JP" altLang="ja-JP" sz="1268" kern="0" dirty="0">
              <a:solidFill>
                <a:sysClr val="windowText" lastClr="000000"/>
              </a:solidFill>
              <a:latin typeface="Meiryo UI"/>
              <a:ea typeface="Meiryo UI"/>
              <a:cs typeface="メイリオ" panose="020B0604030504040204" pitchFamily="50" charset="-128"/>
            </a:endParaRPr>
          </a:p>
        </p:txBody>
      </p:sp>
      <p:sp>
        <p:nvSpPr>
          <p:cNvPr id="239" name="Text Box 8"/>
          <p:cNvSpPr txBox="1">
            <a:spLocks noChangeArrowheads="1"/>
          </p:cNvSpPr>
          <p:nvPr/>
        </p:nvSpPr>
        <p:spPr bwMode="auto">
          <a:xfrm>
            <a:off x="515738" y="4969923"/>
            <a:ext cx="2041486" cy="18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045" tIns="9396" rIns="38045" bIns="9396" numCol="1" anchor="t" anchorCtr="0" compatLnSpc="1">
            <a:prstTxWarp prst="textNoShape">
              <a:avLst/>
            </a:prstTxWarp>
          </a:bodyPr>
          <a:lstStyle/>
          <a:p>
            <a:pPr defTabSz="966326" eaLnBrk="0" fontAlgn="base" hangingPunct="0">
              <a:spcBef>
                <a:spcPct val="0"/>
              </a:spcBef>
              <a:spcAft>
                <a:spcPct val="0"/>
              </a:spcAft>
            </a:pPr>
            <a:r>
              <a:rPr kumimoji="0" lang="ja-JP" altLang="ja-JP" sz="951" u="sng" kern="0" dirty="0">
                <a:solidFill>
                  <a:sysClr val="windowText" lastClr="000000"/>
                </a:solidFill>
                <a:latin typeface="Meiryo UI"/>
                <a:ea typeface="Meiryo UI"/>
                <a:cs typeface="メイリオ" panose="020B0604030504040204" pitchFamily="50" charset="-128"/>
              </a:rPr>
              <a:t>【</a:t>
            </a:r>
            <a:r>
              <a:rPr kumimoji="0" lang="en-US" altLang="ja-JP" sz="951" u="sng" kern="0" dirty="0">
                <a:solidFill>
                  <a:sysClr val="windowText" lastClr="000000"/>
                </a:solidFill>
                <a:latin typeface="Meiryo UI"/>
                <a:ea typeface="Meiryo UI"/>
                <a:cs typeface="メイリオ" panose="020B0604030504040204" pitchFamily="50" charset="-128"/>
              </a:rPr>
              <a:t>3.1.2 </a:t>
            </a:r>
            <a:r>
              <a:rPr kumimoji="0" lang="ja-JP" altLang="ja-JP" sz="951" u="sng" kern="0" dirty="0">
                <a:solidFill>
                  <a:sysClr val="windowText" lastClr="000000"/>
                </a:solidFill>
                <a:latin typeface="Meiryo UI"/>
                <a:ea typeface="Meiryo UI"/>
                <a:cs typeface="メイリオ" panose="020B0604030504040204" pitchFamily="50" charset="-128"/>
              </a:rPr>
              <a:t>現地調査</a:t>
            </a:r>
            <a:r>
              <a:rPr kumimoji="0" lang="ja-JP" altLang="en-US" sz="951" u="sng" kern="0" dirty="0">
                <a:solidFill>
                  <a:sysClr val="windowText" lastClr="000000"/>
                </a:solidFill>
                <a:latin typeface="Meiryo UI"/>
                <a:ea typeface="Meiryo UI"/>
                <a:cs typeface="メイリオ" panose="020B0604030504040204" pitchFamily="50" charset="-128"/>
              </a:rPr>
              <a:t>の実施</a:t>
            </a:r>
            <a:r>
              <a:rPr kumimoji="0" lang="ja-JP" altLang="ja-JP" sz="951" u="sng" kern="0" dirty="0">
                <a:solidFill>
                  <a:sysClr val="windowText" lastClr="000000"/>
                </a:solidFill>
                <a:latin typeface="Meiryo UI"/>
                <a:ea typeface="Meiryo UI"/>
                <a:cs typeface="メイリオ" panose="020B0604030504040204" pitchFamily="50" charset="-128"/>
              </a:rPr>
              <a:t>】</a:t>
            </a:r>
          </a:p>
        </p:txBody>
      </p:sp>
      <p:sp>
        <p:nvSpPr>
          <p:cNvPr id="240" name="Text Box 5"/>
          <p:cNvSpPr txBox="1">
            <a:spLocks noChangeArrowheads="1"/>
          </p:cNvSpPr>
          <p:nvPr/>
        </p:nvSpPr>
        <p:spPr bwMode="auto">
          <a:xfrm>
            <a:off x="1321486" y="6888258"/>
            <a:ext cx="4139801" cy="27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ja-JP" altLang="ja-JP" sz="951" kern="0" dirty="0">
                <a:solidFill>
                  <a:sysClr val="windowText" lastClr="000000"/>
                </a:solidFill>
                <a:latin typeface="Meiryo UI"/>
                <a:ea typeface="Meiryo UI"/>
                <a:cs typeface="メイリオ" panose="020B0604030504040204" pitchFamily="50" charset="-128"/>
              </a:rPr>
              <a:t>【</a:t>
            </a:r>
            <a:r>
              <a:rPr kumimoji="0" lang="en-US" altLang="ja-JP" sz="951" u="sng" kern="0" dirty="0">
                <a:solidFill>
                  <a:sysClr val="windowText" lastClr="000000"/>
                </a:solidFill>
                <a:latin typeface="Meiryo UI"/>
                <a:ea typeface="Meiryo UI"/>
                <a:cs typeface="メイリオ" panose="020B0604030504040204" pitchFamily="50" charset="-128"/>
              </a:rPr>
              <a:t>3.4.1 </a:t>
            </a:r>
            <a:r>
              <a:rPr kumimoji="0" lang="ja-JP" altLang="en-US" sz="951" u="sng" kern="0" dirty="0">
                <a:solidFill>
                  <a:sysClr val="windowText" lastClr="000000"/>
                </a:solidFill>
                <a:latin typeface="Meiryo UI"/>
                <a:ea typeface="Meiryo UI"/>
                <a:cs typeface="メイリオ" panose="020B0604030504040204" pitchFamily="50" charset="-128"/>
              </a:rPr>
              <a:t>ゾーニングマップの取りまとめ</a:t>
            </a:r>
            <a:r>
              <a:rPr kumimoji="0" lang="ja-JP" altLang="ja-JP" sz="951" kern="0" dirty="0">
                <a:solidFill>
                  <a:sysClr val="windowText" lastClr="000000"/>
                </a:solidFill>
                <a:latin typeface="Meiryo UI"/>
                <a:ea typeface="Meiryo UI"/>
                <a:cs typeface="メイリオ" panose="020B0604030504040204" pitchFamily="50" charset="-128"/>
              </a:rPr>
              <a:t>】【</a:t>
            </a:r>
            <a:r>
              <a:rPr kumimoji="0" lang="en-US" altLang="ja-JP" sz="951" u="sng" kern="0" dirty="0">
                <a:solidFill>
                  <a:sysClr val="windowText" lastClr="000000"/>
                </a:solidFill>
                <a:latin typeface="Meiryo UI"/>
                <a:ea typeface="Meiryo UI"/>
                <a:cs typeface="メイリオ" panose="020B0604030504040204" pitchFamily="50" charset="-128"/>
              </a:rPr>
              <a:t>3.4.2 </a:t>
            </a:r>
            <a:r>
              <a:rPr kumimoji="0" lang="ja-JP" altLang="ja-JP" sz="951" u="sng" kern="0" dirty="0">
                <a:solidFill>
                  <a:sysClr val="windowText" lastClr="000000"/>
                </a:solidFill>
                <a:latin typeface="Meiryo UI"/>
                <a:ea typeface="Meiryo UI"/>
                <a:cs typeface="メイリオ" panose="020B0604030504040204" pitchFamily="50" charset="-128"/>
              </a:rPr>
              <a:t>公表</a:t>
            </a:r>
            <a:r>
              <a:rPr kumimoji="0" lang="ja-JP" altLang="ja-JP" sz="951" kern="0" dirty="0">
                <a:solidFill>
                  <a:sysClr val="windowText" lastClr="000000"/>
                </a:solidFill>
                <a:latin typeface="Meiryo UI"/>
                <a:ea typeface="Meiryo UI"/>
                <a:cs typeface="メイリオ" panose="020B0604030504040204" pitchFamily="50" charset="-128"/>
              </a:rPr>
              <a:t>】</a:t>
            </a: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ja-JP" sz="951" kern="0" dirty="0">
                <a:solidFill>
                  <a:sysClr val="windowText" lastClr="000000"/>
                </a:solidFill>
                <a:latin typeface="Meiryo UI"/>
                <a:ea typeface="Meiryo UI"/>
                <a:cs typeface="メイリオ" panose="020B0604030504040204" pitchFamily="50" charset="-128"/>
              </a:rPr>
              <a:t>【</a:t>
            </a:r>
            <a:r>
              <a:rPr kumimoji="0" lang="en-US" altLang="ja-JP" sz="951" u="sng" kern="0" dirty="0">
                <a:solidFill>
                  <a:sysClr val="windowText" lastClr="000000"/>
                </a:solidFill>
                <a:latin typeface="Meiryo UI"/>
                <a:ea typeface="Meiryo UI"/>
                <a:cs typeface="メイリオ" panose="020B0604030504040204" pitchFamily="50" charset="-128"/>
              </a:rPr>
              <a:t>3.4.3</a:t>
            </a:r>
            <a:r>
              <a:rPr kumimoji="0" lang="ja-JP" altLang="en-US" sz="951" u="sng" kern="0" dirty="0">
                <a:solidFill>
                  <a:sysClr val="windowText" lastClr="000000"/>
                </a:solidFill>
                <a:latin typeface="Meiryo UI"/>
                <a:ea typeface="Meiryo UI"/>
                <a:cs typeface="メイリオ" panose="020B0604030504040204" pitchFamily="50" charset="-128"/>
              </a:rPr>
              <a:t> ゾーニングマップ策定後の見直しについて</a:t>
            </a:r>
            <a:r>
              <a:rPr kumimoji="0" lang="ja-JP" altLang="ja-JP" sz="951" kern="0" dirty="0">
                <a:solidFill>
                  <a:sysClr val="windowText" lastClr="000000"/>
                </a:solidFill>
                <a:latin typeface="Meiryo UI"/>
                <a:ea typeface="Meiryo UI"/>
                <a:cs typeface="メイリオ" panose="020B0604030504040204" pitchFamily="50" charset="-128"/>
              </a:rPr>
              <a:t>】</a:t>
            </a: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ja-JP" altLang="ja-JP" sz="1691" kern="0" dirty="0">
              <a:solidFill>
                <a:sysClr val="windowText" lastClr="000000"/>
              </a:solidFill>
              <a:latin typeface="Meiryo UI"/>
              <a:ea typeface="Meiryo UI"/>
              <a:cs typeface="メイリオ" panose="020B0604030504040204" pitchFamily="50" charset="-128"/>
            </a:endParaRPr>
          </a:p>
        </p:txBody>
      </p:sp>
      <p:sp>
        <p:nvSpPr>
          <p:cNvPr id="241" name="正方形/長方形 17"/>
          <p:cNvSpPr>
            <a:spLocks noChangeArrowheads="1"/>
          </p:cNvSpPr>
          <p:nvPr/>
        </p:nvSpPr>
        <p:spPr bwMode="auto">
          <a:xfrm>
            <a:off x="259441" y="1325493"/>
            <a:ext cx="5365467" cy="240024"/>
          </a:xfrm>
          <a:prstGeom prst="rect">
            <a:avLst/>
          </a:prstGeom>
          <a:solidFill>
            <a:schemeClr val="accent2">
              <a:lumMod val="60000"/>
              <a:lumOff val="40000"/>
            </a:schemeClr>
          </a:solidFill>
          <a:ln>
            <a:noFill/>
          </a:ln>
          <a:extLst/>
        </p:spPr>
        <p:txBody>
          <a:bodyPr vert="horz" wrap="square" lIns="96635" tIns="48318" rIns="96635" bIns="48318" numCol="1" anchor="ctr" anchorCtr="0" compatLnSpc="1">
            <a:prstTxWarp prst="textNoShape">
              <a:avLst/>
            </a:prstTxWarp>
          </a:bodyPr>
          <a:lstStyle/>
          <a:p>
            <a:pPr algn="ctr" defTabSz="966326" eaLnBrk="0" fontAlgn="base" hangingPunct="0">
              <a:spcBef>
                <a:spcPct val="0"/>
              </a:spcBef>
              <a:spcAft>
                <a:spcPct val="0"/>
              </a:spcAft>
            </a:pPr>
            <a:r>
              <a:rPr kumimoji="0" lang="en-US" altLang="ja-JP" sz="1187" b="1" kern="0" dirty="0">
                <a:solidFill>
                  <a:srgbClr val="FFFFFF"/>
                </a:solidFill>
                <a:latin typeface="Meiryo UI"/>
                <a:ea typeface="Meiryo UI"/>
                <a:cs typeface="メイリオ" panose="020B0604030504040204" pitchFamily="50" charset="-128"/>
              </a:rPr>
              <a:t>2</a:t>
            </a:r>
            <a:r>
              <a:rPr kumimoji="0" lang="ja-JP" altLang="en-US" sz="1187" b="1" kern="0" dirty="0">
                <a:solidFill>
                  <a:srgbClr val="FFFFFF"/>
                </a:solidFill>
                <a:latin typeface="Meiryo UI"/>
                <a:ea typeface="Meiryo UI"/>
                <a:cs typeface="メイリオ" panose="020B0604030504040204" pitchFamily="50" charset="-128"/>
              </a:rPr>
              <a:t>　ゾーニングの実施計画の作成</a:t>
            </a:r>
            <a:endParaRPr kumimoji="0" lang="ja-JP" altLang="ja-JP" sz="1727" kern="0" dirty="0">
              <a:solidFill>
                <a:sysClr val="windowText" lastClr="000000"/>
              </a:solidFill>
              <a:latin typeface="Meiryo UI"/>
              <a:ea typeface="Meiryo UI"/>
              <a:cs typeface="メイリオ" panose="020B0604030504040204" pitchFamily="50" charset="-128"/>
            </a:endParaRPr>
          </a:p>
        </p:txBody>
      </p:sp>
      <p:sp>
        <p:nvSpPr>
          <p:cNvPr id="242" name="Rectangle 92"/>
          <p:cNvSpPr>
            <a:spLocks noChangeArrowheads="1"/>
          </p:cNvSpPr>
          <p:nvPr/>
        </p:nvSpPr>
        <p:spPr bwMode="auto">
          <a:xfrm>
            <a:off x="193764" y="2393799"/>
            <a:ext cx="195222" cy="24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35" tIns="48318" rIns="96635" bIns="48318" numCol="1" anchor="ctr" anchorCtr="0" compatLnSpc="1">
            <a:prstTxWarp prst="textNoShape">
              <a:avLst/>
            </a:prstTxWarp>
            <a:sp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44" name="正方形/長方形 243"/>
          <p:cNvSpPr>
            <a:spLocks noChangeArrowheads="1"/>
          </p:cNvSpPr>
          <p:nvPr/>
        </p:nvSpPr>
        <p:spPr bwMode="auto">
          <a:xfrm>
            <a:off x="514876" y="6707168"/>
            <a:ext cx="5042638" cy="192210"/>
          </a:xfrm>
          <a:prstGeom prst="rect">
            <a:avLst/>
          </a:prstGeom>
          <a:solidFill>
            <a:srgbClr val="92D050"/>
          </a:solidFill>
          <a:ln>
            <a:noFill/>
          </a:ln>
          <a:extLst>
            <a:ext uri="{91240B29-F687-4F45-9708-019B960494DF}">
              <a14:hiddenLine xmlns:a14="http://schemas.microsoft.com/office/drawing/2010/main" w="12700">
                <a:solidFill>
                  <a:schemeClr val="tx1">
                    <a:lumMod val="100000"/>
                    <a:lumOff val="0"/>
                  </a:schemeClr>
                </a:solidFill>
                <a:miter lim="800000"/>
                <a:headEnd/>
                <a:tailEnd/>
              </a14:hiddenLine>
            </a:ext>
          </a:extLst>
        </p:spPr>
        <p:txBody>
          <a:bodyPr rot="0" vert="horz" wrap="square" lIns="96635" tIns="48318" rIns="96635" bIns="48318" anchor="ctr" anchorCtr="0" upright="1">
            <a:noAutofit/>
          </a:bodyPr>
          <a:lstStyle/>
          <a:p>
            <a:pPr algn="ctr" defTabSz="966326"/>
            <a:r>
              <a:rPr kumimoji="0" lang="en-US" altLang="ja-JP" sz="1057" b="1" kern="100" dirty="0">
                <a:solidFill>
                  <a:srgbClr val="FFFFFF"/>
                </a:solidFill>
                <a:latin typeface="Meiryo UI"/>
                <a:ea typeface="Meiryo UI"/>
                <a:cs typeface="メイリオ" panose="020B0604030504040204" pitchFamily="50" charset="-128"/>
              </a:rPr>
              <a:t>3.4</a:t>
            </a:r>
            <a:r>
              <a:rPr kumimoji="0" lang="ja-JP" altLang="en-US" sz="1057" b="1" kern="100" dirty="0">
                <a:solidFill>
                  <a:srgbClr val="FFFFFF"/>
                </a:solidFill>
                <a:latin typeface="Meiryo UI"/>
                <a:ea typeface="Meiryo UI"/>
                <a:cs typeface="メイリオ" panose="020B0604030504040204" pitchFamily="50" charset="-128"/>
              </a:rPr>
              <a:t>　ゾーニング結果の取りまとめ・公表</a:t>
            </a:r>
            <a:endParaRPr kumimoji="0" lang="ja-JP" altLang="en-US" sz="845" kern="100" dirty="0">
              <a:solidFill>
                <a:sysClr val="windowText" lastClr="000000"/>
              </a:solidFill>
              <a:latin typeface="Meiryo UI"/>
              <a:ea typeface="Meiryo UI"/>
              <a:cs typeface="メイリオ" panose="020B0604030504040204" pitchFamily="50" charset="-128"/>
            </a:endParaRPr>
          </a:p>
        </p:txBody>
      </p:sp>
      <p:sp>
        <p:nvSpPr>
          <p:cNvPr id="245" name="楕円 244"/>
          <p:cNvSpPr/>
          <p:nvPr/>
        </p:nvSpPr>
        <p:spPr>
          <a:xfrm>
            <a:off x="1046457" y="3946307"/>
            <a:ext cx="572929" cy="90829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8045" tIns="38045" rIns="38045" bIns="38045" rtlCol="0" anchor="ctr"/>
          <a:lstStyle/>
          <a:p>
            <a:pPr algn="ctr" defTabSz="966326"/>
            <a:r>
              <a:rPr kumimoji="0" lang="ja-JP" altLang="en-US" sz="845" kern="0" dirty="0">
                <a:solidFill>
                  <a:prstClr val="black"/>
                </a:solidFill>
                <a:latin typeface="Meiryo UI"/>
                <a:ea typeface="Meiryo UI"/>
                <a:cs typeface="メイリオ" panose="020B0604030504040204" pitchFamily="50" charset="-128"/>
              </a:rPr>
              <a:t>事業性等に係る情報</a:t>
            </a:r>
          </a:p>
        </p:txBody>
      </p:sp>
      <p:sp>
        <p:nvSpPr>
          <p:cNvPr id="246" name="楕円 245"/>
          <p:cNvSpPr/>
          <p:nvPr/>
        </p:nvSpPr>
        <p:spPr>
          <a:xfrm>
            <a:off x="992681" y="3001515"/>
            <a:ext cx="572929" cy="738415"/>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8045" tIns="38045" rIns="38045" bIns="38045" rtlCol="0" anchor="ctr"/>
          <a:lstStyle/>
          <a:p>
            <a:pPr algn="ctr" defTabSz="966326"/>
            <a:r>
              <a:rPr kumimoji="0" lang="ja-JP" altLang="en-US" sz="845" kern="0" dirty="0">
                <a:solidFill>
                  <a:prstClr val="black"/>
                </a:solidFill>
                <a:latin typeface="Meiryo UI"/>
                <a:ea typeface="Meiryo UI"/>
                <a:cs typeface="メイリオ" panose="020B0604030504040204" pitchFamily="50" charset="-128"/>
              </a:rPr>
              <a:t>環境配慮事項</a:t>
            </a:r>
          </a:p>
        </p:txBody>
      </p:sp>
      <p:sp>
        <p:nvSpPr>
          <p:cNvPr id="247" name="AutoShape 507"/>
          <p:cNvSpPr>
            <a:spLocks noChangeArrowheads="1"/>
          </p:cNvSpPr>
          <p:nvPr/>
        </p:nvSpPr>
        <p:spPr bwMode="auto">
          <a:xfrm>
            <a:off x="691726" y="5447444"/>
            <a:ext cx="1335338" cy="474752"/>
          </a:xfrm>
          <a:prstGeom prst="parallelogram">
            <a:avLst>
              <a:gd name="adj" fmla="val 98542"/>
            </a:avLst>
          </a:prstGeom>
          <a:solidFill>
            <a:srgbClr val="FFFFFF"/>
          </a:solidFill>
          <a:ln w="9525">
            <a:solidFill>
              <a:srgbClr val="000000"/>
            </a:solidFill>
            <a:miter lim="800000"/>
            <a:headEnd/>
            <a:tailEnd/>
          </a:ln>
        </p:spPr>
        <p:txBody>
          <a:bodyPr rot="0" vert="horz" wrap="square" lIns="78517" tIns="9396" rIns="78517" bIns="9396" anchor="t" anchorCtr="0" upright="1">
            <a:noAutofit/>
          </a:bodyPr>
          <a:lstStyle/>
          <a:p>
            <a:pPr defTabSz="966326"/>
            <a:endParaRPr kumimoji="0" lang="ja-JP" altLang="en-US" sz="740" u="sng" kern="0">
              <a:solidFill>
                <a:sysClr val="windowText" lastClr="000000"/>
              </a:solidFill>
              <a:latin typeface="Meiryo UI"/>
              <a:ea typeface="Meiryo UI"/>
              <a:cs typeface="メイリオ" panose="020B0604030504040204" pitchFamily="50" charset="-128"/>
            </a:endParaRPr>
          </a:p>
        </p:txBody>
      </p:sp>
      <p:sp>
        <p:nvSpPr>
          <p:cNvPr id="248" name="AutoShape 514"/>
          <p:cNvSpPr>
            <a:spLocks noChangeArrowheads="1"/>
          </p:cNvSpPr>
          <p:nvPr/>
        </p:nvSpPr>
        <p:spPr bwMode="auto">
          <a:xfrm rot="5400000">
            <a:off x="2309649" y="4270965"/>
            <a:ext cx="199845" cy="803620"/>
          </a:xfrm>
          <a:prstGeom prst="downArrow">
            <a:avLst>
              <a:gd name="adj1" fmla="val 46620"/>
              <a:gd name="adj2" fmla="val 44366"/>
            </a:avLst>
          </a:prstGeom>
          <a:solidFill>
            <a:schemeClr val="bg1">
              <a:lumMod val="75000"/>
            </a:schemeClr>
          </a:solidFill>
          <a:ln w="9525">
            <a:noFill/>
            <a:miter lim="800000"/>
            <a:headEnd/>
            <a:tailEnd/>
          </a:ln>
        </p:spPr>
        <p:txBody>
          <a:bodyPr rot="0" vert="eaVert"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49" name="AutoShape 514"/>
          <p:cNvSpPr>
            <a:spLocks noChangeArrowheads="1"/>
          </p:cNvSpPr>
          <p:nvPr/>
        </p:nvSpPr>
        <p:spPr bwMode="auto">
          <a:xfrm rot="5400000">
            <a:off x="2311155" y="2746049"/>
            <a:ext cx="190616" cy="771544"/>
          </a:xfrm>
          <a:prstGeom prst="downArrow">
            <a:avLst>
              <a:gd name="adj1" fmla="val 46620"/>
              <a:gd name="adj2" fmla="val 44366"/>
            </a:avLst>
          </a:prstGeom>
          <a:solidFill>
            <a:schemeClr val="bg1">
              <a:lumMod val="75000"/>
            </a:schemeClr>
          </a:solidFill>
          <a:ln w="9525">
            <a:noFill/>
            <a:miter lim="800000"/>
            <a:headEnd/>
            <a:tailEnd/>
          </a:ln>
        </p:spPr>
        <p:txBody>
          <a:bodyPr rot="0" vert="eaVert"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50" name="Text Box 8"/>
          <p:cNvSpPr txBox="1">
            <a:spLocks noChangeArrowheads="1"/>
          </p:cNvSpPr>
          <p:nvPr/>
        </p:nvSpPr>
        <p:spPr bwMode="auto">
          <a:xfrm>
            <a:off x="514871" y="2677066"/>
            <a:ext cx="1794432" cy="31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045" tIns="9396" rIns="38045" bIns="9396" numCol="1" anchor="t" anchorCtr="0" compatLnSpc="1">
            <a:prstTxWarp prst="textNoShape">
              <a:avLst/>
            </a:prstTxWarp>
          </a:bodyPr>
          <a:lstStyle/>
          <a:p>
            <a:pPr defTabSz="966326" eaLnBrk="0" fontAlgn="base" hangingPunct="0">
              <a:spcBef>
                <a:spcPct val="0"/>
              </a:spcBef>
              <a:spcAft>
                <a:spcPct val="0"/>
              </a:spcAft>
            </a:pPr>
            <a:r>
              <a:rPr kumimoji="0" lang="ja-JP" altLang="ja-JP" sz="951" u="sng" kern="0" dirty="0">
                <a:solidFill>
                  <a:sysClr val="windowText" lastClr="000000"/>
                </a:solidFill>
                <a:latin typeface="Meiryo UI"/>
                <a:ea typeface="Meiryo UI"/>
                <a:cs typeface="メイリオ" panose="020B0604030504040204" pitchFamily="50" charset="-128"/>
              </a:rPr>
              <a:t>【</a:t>
            </a:r>
            <a:r>
              <a:rPr kumimoji="0" lang="en-US" altLang="ja-JP" sz="951" u="sng" kern="0" dirty="0">
                <a:solidFill>
                  <a:sysClr val="windowText" lastClr="000000"/>
                </a:solidFill>
                <a:latin typeface="Meiryo UI"/>
                <a:ea typeface="Meiryo UI"/>
                <a:cs typeface="メイリオ" panose="020B0604030504040204" pitchFamily="50" charset="-128"/>
              </a:rPr>
              <a:t>3.1.1 </a:t>
            </a:r>
            <a:r>
              <a:rPr kumimoji="0" lang="ja-JP" altLang="en-US" sz="951" u="sng" kern="0" dirty="0">
                <a:solidFill>
                  <a:sysClr val="windowText" lastClr="000000"/>
                </a:solidFill>
                <a:latin typeface="Meiryo UI"/>
                <a:ea typeface="Meiryo UI"/>
                <a:cs typeface="メイリオ" panose="020B0604030504040204" pitchFamily="50" charset="-128"/>
              </a:rPr>
              <a:t>既存情報の収集</a:t>
            </a:r>
            <a:r>
              <a:rPr kumimoji="0" lang="ja-JP" altLang="ja-JP" sz="951" u="sng" kern="0" dirty="0">
                <a:solidFill>
                  <a:sysClr val="windowText" lastClr="000000"/>
                </a:solidFill>
                <a:latin typeface="Meiryo UI"/>
                <a:ea typeface="Meiryo UI"/>
                <a:cs typeface="メイリオ" panose="020B0604030504040204" pitchFamily="50" charset="-128"/>
              </a:rPr>
              <a:t>】</a:t>
            </a:r>
          </a:p>
        </p:txBody>
      </p:sp>
      <p:sp>
        <p:nvSpPr>
          <p:cNvPr id="251" name="フリーフォーム 1"/>
          <p:cNvSpPr/>
          <p:nvPr/>
        </p:nvSpPr>
        <p:spPr>
          <a:xfrm>
            <a:off x="323099" y="2155176"/>
            <a:ext cx="894187" cy="3632562"/>
          </a:xfrm>
          <a:custGeom>
            <a:avLst/>
            <a:gdLst>
              <a:gd name="connsiteX0" fmla="*/ 364067 w 440267"/>
              <a:gd name="connsiteY0" fmla="*/ 4030133 h 4038600"/>
              <a:gd name="connsiteX1" fmla="*/ 0 w 440267"/>
              <a:gd name="connsiteY1" fmla="*/ 4038600 h 4038600"/>
              <a:gd name="connsiteX2" fmla="*/ 33867 w 440267"/>
              <a:gd name="connsiteY2" fmla="*/ 16933 h 4038600"/>
              <a:gd name="connsiteX3" fmla="*/ 440267 w 440267"/>
              <a:gd name="connsiteY3" fmla="*/ 0 h 4038600"/>
              <a:gd name="connsiteX0" fmla="*/ 360892 w 440267"/>
              <a:gd name="connsiteY0" fmla="*/ 4042833 h 4042833"/>
              <a:gd name="connsiteX1" fmla="*/ 0 w 440267"/>
              <a:gd name="connsiteY1" fmla="*/ 4038600 h 4042833"/>
              <a:gd name="connsiteX2" fmla="*/ 33867 w 440267"/>
              <a:gd name="connsiteY2" fmla="*/ 16933 h 4042833"/>
              <a:gd name="connsiteX3" fmla="*/ 440267 w 440267"/>
              <a:gd name="connsiteY3" fmla="*/ 0 h 4042833"/>
              <a:gd name="connsiteX0" fmla="*/ 371475 w 450850"/>
              <a:gd name="connsiteY0" fmla="*/ 4042833 h 4042833"/>
              <a:gd name="connsiteX1" fmla="*/ 10583 w 450850"/>
              <a:gd name="connsiteY1" fmla="*/ 4038600 h 4042833"/>
              <a:gd name="connsiteX2" fmla="*/ 0 w 450850"/>
              <a:gd name="connsiteY2" fmla="*/ 4233 h 4042833"/>
              <a:gd name="connsiteX3" fmla="*/ 450850 w 450850"/>
              <a:gd name="connsiteY3" fmla="*/ 0 h 4042833"/>
              <a:gd name="connsiteX0" fmla="*/ 2353218 w 2353218"/>
              <a:gd name="connsiteY0" fmla="*/ 4036944 h 4038878"/>
              <a:gd name="connsiteX1" fmla="*/ 10583 w 2353218"/>
              <a:gd name="connsiteY1" fmla="*/ 4038600 h 4038878"/>
              <a:gd name="connsiteX2" fmla="*/ 0 w 2353218"/>
              <a:gd name="connsiteY2" fmla="*/ 4233 h 4038878"/>
              <a:gd name="connsiteX3" fmla="*/ 450850 w 2353218"/>
              <a:gd name="connsiteY3" fmla="*/ 0 h 4038878"/>
              <a:gd name="connsiteX0" fmla="*/ 2103860 w 2103860"/>
              <a:gd name="connsiteY0" fmla="*/ 4036945 h 4038878"/>
              <a:gd name="connsiteX1" fmla="*/ 10583 w 2103860"/>
              <a:gd name="connsiteY1" fmla="*/ 4038600 h 4038878"/>
              <a:gd name="connsiteX2" fmla="*/ 0 w 2103860"/>
              <a:gd name="connsiteY2" fmla="*/ 4233 h 4038878"/>
              <a:gd name="connsiteX3" fmla="*/ 450850 w 2103860"/>
              <a:gd name="connsiteY3" fmla="*/ 0 h 4038878"/>
              <a:gd name="connsiteX0" fmla="*/ 2103860 w 2103860"/>
              <a:gd name="connsiteY0" fmla="*/ 4042851 h 4042851"/>
              <a:gd name="connsiteX1" fmla="*/ 10583 w 2103860"/>
              <a:gd name="connsiteY1" fmla="*/ 4038600 h 4042851"/>
              <a:gd name="connsiteX2" fmla="*/ 0 w 2103860"/>
              <a:gd name="connsiteY2" fmla="*/ 4233 h 4042851"/>
              <a:gd name="connsiteX3" fmla="*/ 450850 w 2103860"/>
              <a:gd name="connsiteY3" fmla="*/ 0 h 4042851"/>
              <a:gd name="connsiteX0" fmla="*/ 2103860 w 2103860"/>
              <a:gd name="connsiteY0" fmla="*/ 4052301 h 4052301"/>
              <a:gd name="connsiteX1" fmla="*/ 10583 w 2103860"/>
              <a:gd name="connsiteY1" fmla="*/ 4048050 h 4052301"/>
              <a:gd name="connsiteX2" fmla="*/ 0 w 2103860"/>
              <a:gd name="connsiteY2" fmla="*/ 13683 h 4052301"/>
              <a:gd name="connsiteX3" fmla="*/ 320510 w 2103860"/>
              <a:gd name="connsiteY3" fmla="*/ 0 h 4052301"/>
              <a:gd name="connsiteX0" fmla="*/ 2103860 w 2103860"/>
              <a:gd name="connsiteY0" fmla="*/ 4038931 h 4038931"/>
              <a:gd name="connsiteX1" fmla="*/ 10583 w 2103860"/>
              <a:gd name="connsiteY1" fmla="*/ 4034680 h 4038931"/>
              <a:gd name="connsiteX2" fmla="*/ 0 w 2103860"/>
              <a:gd name="connsiteY2" fmla="*/ 313 h 4038931"/>
              <a:gd name="connsiteX3" fmla="*/ 306933 w 2103860"/>
              <a:gd name="connsiteY3" fmla="*/ 1395 h 4038931"/>
              <a:gd name="connsiteX0" fmla="*/ 2103860 w 2103860"/>
              <a:gd name="connsiteY0" fmla="*/ 4038931 h 4038931"/>
              <a:gd name="connsiteX1" fmla="*/ 10583 w 2103860"/>
              <a:gd name="connsiteY1" fmla="*/ 4034680 h 4038931"/>
              <a:gd name="connsiteX2" fmla="*/ 0 w 2103860"/>
              <a:gd name="connsiteY2" fmla="*/ 313 h 4038931"/>
              <a:gd name="connsiteX3" fmla="*/ 210233 w 2103860"/>
              <a:gd name="connsiteY3" fmla="*/ 1395 h 4038931"/>
              <a:gd name="connsiteX0" fmla="*/ 2497263 w 2497263"/>
              <a:gd name="connsiteY0" fmla="*/ 4054297 h 4054297"/>
              <a:gd name="connsiteX1" fmla="*/ 10583 w 2497263"/>
              <a:gd name="connsiteY1" fmla="*/ 4034680 h 4054297"/>
              <a:gd name="connsiteX2" fmla="*/ 0 w 2497263"/>
              <a:gd name="connsiteY2" fmla="*/ 313 h 4054297"/>
              <a:gd name="connsiteX3" fmla="*/ 210233 w 2497263"/>
              <a:gd name="connsiteY3" fmla="*/ 1395 h 4054297"/>
              <a:gd name="connsiteX0" fmla="*/ 1455274 w 1455274"/>
              <a:gd name="connsiteY0" fmla="*/ 4031248 h 4034680"/>
              <a:gd name="connsiteX1" fmla="*/ 10583 w 1455274"/>
              <a:gd name="connsiteY1" fmla="*/ 4034680 h 4034680"/>
              <a:gd name="connsiteX2" fmla="*/ 0 w 1455274"/>
              <a:gd name="connsiteY2" fmla="*/ 313 h 4034680"/>
              <a:gd name="connsiteX3" fmla="*/ 210233 w 1455274"/>
              <a:gd name="connsiteY3" fmla="*/ 1395 h 4034680"/>
            </a:gdLst>
            <a:ahLst/>
            <a:cxnLst>
              <a:cxn ang="0">
                <a:pos x="connsiteX0" y="connsiteY0"/>
              </a:cxn>
              <a:cxn ang="0">
                <a:pos x="connsiteX1" y="connsiteY1"/>
              </a:cxn>
              <a:cxn ang="0">
                <a:pos x="connsiteX2" y="connsiteY2"/>
              </a:cxn>
              <a:cxn ang="0">
                <a:pos x="connsiteX3" y="connsiteY3"/>
              </a:cxn>
            </a:cxnLst>
            <a:rect l="l" t="t" r="r" b="b"/>
            <a:pathLst>
              <a:path w="1455274" h="4034680">
                <a:moveTo>
                  <a:pt x="1455274" y="4031248"/>
                </a:moveTo>
                <a:lnTo>
                  <a:pt x="10583" y="4034680"/>
                </a:lnTo>
                <a:cubicBezTo>
                  <a:pt x="7055" y="2689891"/>
                  <a:pt x="3528" y="1345102"/>
                  <a:pt x="0" y="313"/>
                </a:cubicBezTo>
                <a:cubicBezTo>
                  <a:pt x="150283" y="-1098"/>
                  <a:pt x="59950" y="2806"/>
                  <a:pt x="210233" y="1395"/>
                </a:cubicBezTo>
              </a:path>
            </a:pathLst>
          </a:custGeom>
          <a:noFill/>
          <a:ln w="9525">
            <a:solidFill>
              <a:schemeClr val="tx1"/>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52" name="テキスト ボックス 8"/>
          <p:cNvSpPr txBox="1">
            <a:spLocks noChangeArrowheads="1"/>
          </p:cNvSpPr>
          <p:nvPr/>
        </p:nvSpPr>
        <p:spPr bwMode="auto">
          <a:xfrm>
            <a:off x="95053" y="3355680"/>
            <a:ext cx="230155" cy="1299185"/>
          </a:xfrm>
          <a:prstGeom prst="rect">
            <a:avLst/>
          </a:prstGeom>
          <a:noFill/>
          <a:ln w="6350">
            <a:noFill/>
            <a:miter lim="800000"/>
            <a:headEnd/>
            <a:tailEnd/>
          </a:ln>
        </p:spPr>
        <p:txBody>
          <a:bodyPr vert="eaVert" wrap="square" lIns="0" tIns="76091" rIns="0" bIns="0" numCol="1" anchor="ctr" anchorCtr="0" compatLnSpc="1">
            <a:prstTxWarp prst="textNoShape">
              <a:avLst/>
            </a:prstTxWarp>
          </a:bodyPr>
          <a:lstStyle/>
          <a:p>
            <a:pPr defTabSz="966326" eaLnBrk="0" fontAlgn="base" hangingPunct="0">
              <a:spcBef>
                <a:spcPct val="0"/>
              </a:spcBef>
              <a:spcAft>
                <a:spcPct val="0"/>
              </a:spcAft>
            </a:pPr>
            <a:r>
              <a:rPr kumimoji="0" lang="ja-JP" altLang="en-US" sz="845" kern="0" dirty="0">
                <a:solidFill>
                  <a:sysClr val="windowText" lastClr="000000"/>
                </a:solidFill>
                <a:latin typeface="Meiryo UI"/>
                <a:ea typeface="Meiryo UI"/>
                <a:cs typeface="メイリオ" panose="020B0604030504040204" pitchFamily="50" charset="-128"/>
              </a:rPr>
              <a:t>導入目標との整合性確認</a:t>
            </a:r>
            <a:endParaRPr kumimoji="0" lang="ja-JP" altLang="ja-JP" sz="1903" kern="0" dirty="0">
              <a:solidFill>
                <a:sysClr val="windowText" lastClr="000000"/>
              </a:solidFill>
              <a:latin typeface="Meiryo UI"/>
              <a:ea typeface="Meiryo UI"/>
              <a:cs typeface="メイリオ" panose="020B0604030504040204" pitchFamily="50" charset="-128"/>
            </a:endParaRPr>
          </a:p>
        </p:txBody>
      </p:sp>
      <p:sp>
        <p:nvSpPr>
          <p:cNvPr id="253" name="十字形 252"/>
          <p:cNvSpPr/>
          <p:nvPr/>
        </p:nvSpPr>
        <p:spPr>
          <a:xfrm>
            <a:off x="1234039" y="3782299"/>
            <a:ext cx="283499" cy="242410"/>
          </a:xfrm>
          <a:prstGeom prst="plus">
            <a:avLst>
              <a:gd name="adj" fmla="val 37346"/>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54" name="Text Box 8"/>
          <p:cNvSpPr txBox="1">
            <a:spLocks noChangeArrowheads="1"/>
          </p:cNvSpPr>
          <p:nvPr/>
        </p:nvSpPr>
        <p:spPr bwMode="auto">
          <a:xfrm>
            <a:off x="630314" y="5256523"/>
            <a:ext cx="699724" cy="31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045" tIns="9396" rIns="38045" bIns="9396" numCol="1" anchor="t" anchorCtr="0" compatLnSpc="1">
            <a:prstTxWarp prst="textNoShape">
              <a:avLst/>
            </a:prstTxWarp>
          </a:bodyPr>
          <a:lstStyle/>
          <a:p>
            <a:pPr defTabSz="966326" eaLnBrk="0" fontAlgn="base" hangingPunct="0">
              <a:spcBef>
                <a:spcPct val="0"/>
              </a:spcBef>
              <a:spcAft>
                <a:spcPct val="0"/>
              </a:spcAft>
            </a:pPr>
            <a:r>
              <a:rPr kumimoji="0" lang="ja-JP" altLang="en-US" sz="845" kern="0" dirty="0">
                <a:solidFill>
                  <a:sysClr val="windowText" lastClr="000000"/>
                </a:solidFill>
                <a:latin typeface="Meiryo UI"/>
                <a:ea typeface="Meiryo UI"/>
                <a:cs typeface="メイリオ" panose="020B0604030504040204" pitchFamily="50" charset="-128"/>
              </a:rPr>
              <a:t>レイヤーの</a:t>
            </a:r>
            <a:endParaRPr kumimoji="0" lang="en-US" altLang="ja-JP" sz="845"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845" kern="0" dirty="0">
                <a:solidFill>
                  <a:sysClr val="windowText" lastClr="000000"/>
                </a:solidFill>
                <a:latin typeface="Meiryo UI"/>
                <a:ea typeface="Meiryo UI"/>
                <a:cs typeface="メイリオ" panose="020B0604030504040204" pitchFamily="50" charset="-128"/>
              </a:rPr>
              <a:t>重ね合わせ</a:t>
            </a:r>
            <a:endParaRPr kumimoji="0" lang="ja-JP" altLang="ja-JP" sz="845" kern="0" dirty="0">
              <a:solidFill>
                <a:sysClr val="windowText" lastClr="000000"/>
              </a:solidFill>
              <a:latin typeface="Meiryo UI"/>
              <a:ea typeface="Meiryo UI"/>
              <a:cs typeface="メイリオ" panose="020B0604030504040204" pitchFamily="50" charset="-128"/>
            </a:endParaRPr>
          </a:p>
        </p:txBody>
      </p:sp>
      <p:sp>
        <p:nvSpPr>
          <p:cNvPr id="255" name="テキスト ボックス 8"/>
          <p:cNvSpPr txBox="1">
            <a:spLocks noChangeArrowheads="1"/>
          </p:cNvSpPr>
          <p:nvPr/>
        </p:nvSpPr>
        <p:spPr bwMode="auto">
          <a:xfrm>
            <a:off x="3110155" y="3730744"/>
            <a:ext cx="178852" cy="1366389"/>
          </a:xfrm>
          <a:prstGeom prst="rect">
            <a:avLst/>
          </a:prstGeom>
          <a:noFill/>
          <a:ln w="6350">
            <a:noFill/>
            <a:miter lim="800000"/>
            <a:headEnd/>
            <a:tailEnd/>
          </a:ln>
        </p:spPr>
        <p:txBody>
          <a:bodyPr vert="eaVert" wrap="square" lIns="0" tIns="76091" rIns="0" bIns="0" numCol="1" anchor="ctr" anchorCtr="0" compatLnSpc="1">
            <a:prstTxWarp prst="textNoShape">
              <a:avLst/>
            </a:prstTxWarp>
          </a:bodyPr>
          <a:lstStyle/>
          <a:p>
            <a:pPr defTabSz="966326" eaLnBrk="0" fontAlgn="base" hangingPunct="0">
              <a:spcBef>
                <a:spcPct val="0"/>
              </a:spcBef>
              <a:spcAft>
                <a:spcPct val="0"/>
              </a:spcAft>
            </a:pPr>
            <a:r>
              <a:rPr kumimoji="0" lang="ja-JP" altLang="en-US" sz="529" kern="0" dirty="0">
                <a:solidFill>
                  <a:sysClr val="windowText" lastClr="000000"/>
                </a:solidFill>
                <a:latin typeface="Meiryo UI"/>
                <a:ea typeface="Meiryo UI"/>
                <a:cs typeface="メイリオ" panose="020B0604030504040204" pitchFamily="50" charset="-128"/>
              </a:rPr>
              <a:t>適宜調整</a:t>
            </a:r>
            <a:endParaRPr kumimoji="0" lang="ja-JP" altLang="ja-JP" sz="1111" kern="0" dirty="0">
              <a:solidFill>
                <a:sysClr val="windowText" lastClr="000000"/>
              </a:solidFill>
              <a:latin typeface="Meiryo UI"/>
              <a:ea typeface="Meiryo UI"/>
              <a:cs typeface="メイリオ" panose="020B0604030504040204" pitchFamily="50" charset="-128"/>
            </a:endParaRPr>
          </a:p>
        </p:txBody>
      </p:sp>
      <p:sp>
        <p:nvSpPr>
          <p:cNvPr id="256" name="AutoShape 505"/>
          <p:cNvSpPr>
            <a:spLocks noChangeArrowheads="1"/>
          </p:cNvSpPr>
          <p:nvPr/>
        </p:nvSpPr>
        <p:spPr bwMode="auto">
          <a:xfrm>
            <a:off x="2998559" y="2197690"/>
            <a:ext cx="353531" cy="3853458"/>
          </a:xfrm>
          <a:prstGeom prst="leftRightArrow">
            <a:avLst>
              <a:gd name="adj1" fmla="val 58310"/>
              <a:gd name="adj2" fmla="val 33544"/>
            </a:avLst>
          </a:prstGeom>
          <a:solidFill>
            <a:srgbClr val="FFFF00"/>
          </a:solidFill>
          <a:ln w="9525">
            <a:solidFill>
              <a:srgbClr val="000000"/>
            </a:solidFill>
            <a:miter lim="800000"/>
            <a:headEnd/>
            <a:tailEnd/>
          </a:ln>
        </p:spPr>
        <p:txBody>
          <a:bodyPr rot="0" vert="horz" wrap="square" lIns="78517" tIns="9396" rIns="78517" bIns="9396" anchor="ctr" anchorCtr="1" upright="1">
            <a:noAutofit/>
          </a:bodyPr>
          <a:lstStyle/>
          <a:p>
            <a:pPr defTabSz="966326"/>
            <a:r>
              <a:rPr kumimoji="0" lang="ja-JP" altLang="en-US" sz="1268" kern="0" dirty="0">
                <a:solidFill>
                  <a:sysClr val="windowText" lastClr="000000"/>
                </a:solidFill>
                <a:latin typeface="Meiryo UI"/>
                <a:ea typeface="Meiryo UI"/>
                <a:cs typeface="メイリオ" panose="020B0604030504040204" pitchFamily="50" charset="-128"/>
              </a:rPr>
              <a:t>調　　</a:t>
            </a:r>
            <a:endParaRPr kumimoji="0" lang="en-US" altLang="ja-JP" sz="1268" kern="0" dirty="0">
              <a:solidFill>
                <a:sysClr val="windowText" lastClr="000000"/>
              </a:solidFill>
              <a:latin typeface="Meiryo UI"/>
              <a:ea typeface="Meiryo UI"/>
              <a:cs typeface="メイリオ" panose="020B0604030504040204" pitchFamily="50" charset="-128"/>
            </a:endParaRPr>
          </a:p>
          <a:p>
            <a:pPr defTabSz="966326"/>
            <a:endParaRPr kumimoji="0" lang="en-US" altLang="ja-JP" sz="1268" kern="0" dirty="0">
              <a:solidFill>
                <a:sysClr val="windowText" lastClr="000000"/>
              </a:solidFill>
              <a:latin typeface="Meiryo UI"/>
              <a:ea typeface="Meiryo UI"/>
              <a:cs typeface="メイリオ" panose="020B0604030504040204" pitchFamily="50" charset="-128"/>
            </a:endParaRPr>
          </a:p>
          <a:p>
            <a:pPr defTabSz="966326"/>
            <a:endParaRPr kumimoji="0" lang="en-US" altLang="ja-JP" sz="1268" kern="0" dirty="0">
              <a:solidFill>
                <a:sysClr val="windowText" lastClr="000000"/>
              </a:solidFill>
              <a:latin typeface="Meiryo UI"/>
              <a:ea typeface="Meiryo UI"/>
              <a:cs typeface="メイリオ" panose="020B0604030504040204" pitchFamily="50" charset="-128"/>
            </a:endParaRPr>
          </a:p>
          <a:p>
            <a:pPr defTabSz="966326"/>
            <a:r>
              <a:rPr kumimoji="0" lang="ja-JP" altLang="en-US" sz="1268" kern="0" dirty="0">
                <a:solidFill>
                  <a:sysClr val="windowText" lastClr="000000"/>
                </a:solidFill>
                <a:latin typeface="Meiryo UI"/>
                <a:ea typeface="Meiryo UI"/>
                <a:cs typeface="メイリオ" panose="020B0604030504040204" pitchFamily="50" charset="-128"/>
              </a:rPr>
              <a:t>整</a:t>
            </a:r>
          </a:p>
        </p:txBody>
      </p:sp>
      <p:grpSp>
        <p:nvGrpSpPr>
          <p:cNvPr id="257" name="グループ化 256"/>
          <p:cNvGrpSpPr/>
          <p:nvPr/>
        </p:nvGrpSpPr>
        <p:grpSpPr>
          <a:xfrm>
            <a:off x="3400028" y="3810848"/>
            <a:ext cx="2090866" cy="1214090"/>
            <a:chOff x="4041477" y="4331748"/>
            <a:chExt cx="2627882" cy="1946048"/>
          </a:xfrm>
        </p:grpSpPr>
        <p:sp>
          <p:nvSpPr>
            <p:cNvPr id="258" name="Rectangle 12"/>
            <p:cNvSpPr>
              <a:spLocks noChangeArrowheads="1"/>
            </p:cNvSpPr>
            <p:nvPr/>
          </p:nvSpPr>
          <p:spPr bwMode="auto">
            <a:xfrm>
              <a:off x="4041477" y="4331748"/>
              <a:ext cx="2627882" cy="1946048"/>
            </a:xfrm>
            <a:prstGeom prst="rect">
              <a:avLst/>
            </a:prstGeom>
            <a:solidFill>
              <a:srgbClr val="FFFFFF"/>
            </a:solidFill>
            <a:ln w="9525">
              <a:solidFill>
                <a:srgbClr val="000000"/>
              </a:solidFill>
              <a:miter lim="800000"/>
              <a:headEnd/>
              <a:tailEnd/>
            </a:ln>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en-US" altLang="ja-JP" sz="951" u="sng" kern="0" dirty="0">
                  <a:solidFill>
                    <a:sysClr val="windowText" lastClr="000000"/>
                  </a:solidFill>
                  <a:latin typeface="Meiryo UI"/>
                  <a:ea typeface="Meiryo UI"/>
                  <a:cs typeface="メイリオ" panose="020B0604030504040204" pitchFamily="50" charset="-128"/>
                </a:rPr>
                <a:t>【3.3.3</a:t>
              </a:r>
              <a:r>
                <a:rPr kumimoji="0" lang="ja-JP" altLang="en-US" sz="951" u="sng" kern="0" dirty="0">
                  <a:solidFill>
                    <a:sysClr val="windowText" lastClr="000000"/>
                  </a:solidFill>
                  <a:latin typeface="Meiryo UI"/>
                  <a:ea typeface="Meiryo UI"/>
                  <a:cs typeface="メイリオ" panose="020B0604030504040204" pitchFamily="50" charset="-128"/>
                </a:rPr>
                <a:t>　協議会等</a:t>
              </a:r>
              <a:r>
                <a:rPr kumimoji="0" lang="en-US" altLang="ja-JP" sz="951"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○構成ﾒﾝﾊﾞｰ</a:t>
              </a: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○構造</a:t>
              </a: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○設置時期</a:t>
              </a: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○協議内容</a:t>
              </a: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ja-JP" altLang="ja-JP" sz="951" kern="0" dirty="0">
                <a:solidFill>
                  <a:sysClr val="windowText" lastClr="000000"/>
                </a:solidFill>
                <a:latin typeface="Meiryo UI"/>
                <a:ea typeface="Meiryo UI"/>
                <a:cs typeface="メイリオ" panose="020B0604030504040204" pitchFamily="50" charset="-128"/>
              </a:endParaRPr>
            </a:p>
          </p:txBody>
        </p:sp>
        <p:grpSp>
          <p:nvGrpSpPr>
            <p:cNvPr id="259" name="グループ化 258"/>
            <p:cNvGrpSpPr/>
            <p:nvPr/>
          </p:nvGrpSpPr>
          <p:grpSpPr>
            <a:xfrm>
              <a:off x="4121848" y="4779558"/>
              <a:ext cx="2421982" cy="806603"/>
              <a:chOff x="4121848" y="5069186"/>
              <a:chExt cx="2421982" cy="806604"/>
            </a:xfrm>
          </p:grpSpPr>
          <p:sp>
            <p:nvSpPr>
              <p:cNvPr id="260" name="正方形/長方形 259"/>
              <p:cNvSpPr/>
              <p:nvPr/>
            </p:nvSpPr>
            <p:spPr>
              <a:xfrm>
                <a:off x="4904012" y="5069186"/>
                <a:ext cx="851358" cy="2906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r>
                  <a:rPr kumimoji="0" lang="ja-JP" altLang="en-US" sz="845" kern="0" dirty="0">
                    <a:solidFill>
                      <a:prstClr val="black"/>
                    </a:solidFill>
                    <a:latin typeface="Meiryo UI"/>
                    <a:ea typeface="Meiryo UI"/>
                    <a:cs typeface="メイリオ" panose="020B0604030504040204" pitchFamily="50" charset="-128"/>
                  </a:rPr>
                  <a:t>協議会等</a:t>
                </a:r>
              </a:p>
            </p:txBody>
          </p:sp>
          <p:sp>
            <p:nvSpPr>
              <p:cNvPr id="261" name="正方形/長方形 260"/>
              <p:cNvSpPr/>
              <p:nvPr/>
            </p:nvSpPr>
            <p:spPr>
              <a:xfrm>
                <a:off x="4121848" y="5606097"/>
                <a:ext cx="1150525" cy="26969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r>
                  <a:rPr kumimoji="0" lang="ja-JP" altLang="en-US" sz="740" kern="0" dirty="0">
                    <a:solidFill>
                      <a:prstClr val="black"/>
                    </a:solidFill>
                    <a:latin typeface="Meiryo UI"/>
                    <a:ea typeface="Meiryo UI"/>
                    <a:cs typeface="メイリオ" panose="020B0604030504040204" pitchFamily="50" charset="-128"/>
                  </a:rPr>
                  <a:t>分科会、</a:t>
                </a:r>
                <a:r>
                  <a:rPr kumimoji="0" lang="en-US" altLang="ja-JP" sz="740" kern="0" dirty="0">
                    <a:solidFill>
                      <a:prstClr val="black"/>
                    </a:solidFill>
                    <a:latin typeface="Meiryo UI"/>
                    <a:ea typeface="Meiryo UI"/>
                    <a:cs typeface="メイリオ" panose="020B0604030504040204" pitchFamily="50" charset="-128"/>
                  </a:rPr>
                  <a:t>WG</a:t>
                </a:r>
                <a:r>
                  <a:rPr kumimoji="0" lang="ja-JP" altLang="en-US" sz="740" kern="0" dirty="0">
                    <a:solidFill>
                      <a:prstClr val="black"/>
                    </a:solidFill>
                    <a:latin typeface="Meiryo UI"/>
                    <a:ea typeface="Meiryo UI"/>
                    <a:cs typeface="メイリオ" panose="020B0604030504040204" pitchFamily="50" charset="-128"/>
                  </a:rPr>
                  <a:t>等</a:t>
                </a:r>
              </a:p>
            </p:txBody>
          </p:sp>
          <p:sp>
            <p:nvSpPr>
              <p:cNvPr id="262" name="正方形/長方形 261"/>
              <p:cNvSpPr/>
              <p:nvPr/>
            </p:nvSpPr>
            <p:spPr>
              <a:xfrm>
                <a:off x="5393305" y="5593990"/>
                <a:ext cx="1150525" cy="2696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r>
                  <a:rPr kumimoji="0" lang="ja-JP" altLang="en-US" sz="740" kern="0" dirty="0">
                    <a:solidFill>
                      <a:prstClr val="black"/>
                    </a:solidFill>
                    <a:latin typeface="Meiryo UI"/>
                    <a:ea typeface="Meiryo UI"/>
                    <a:cs typeface="メイリオ" panose="020B0604030504040204" pitchFamily="50" charset="-128"/>
                  </a:rPr>
                  <a:t>分科会、</a:t>
                </a:r>
                <a:r>
                  <a:rPr kumimoji="0" lang="en-US" altLang="ja-JP" sz="740" kern="0" dirty="0">
                    <a:solidFill>
                      <a:prstClr val="black"/>
                    </a:solidFill>
                    <a:latin typeface="Meiryo UI"/>
                    <a:ea typeface="Meiryo UI"/>
                    <a:cs typeface="メイリオ" panose="020B0604030504040204" pitchFamily="50" charset="-128"/>
                  </a:rPr>
                  <a:t>WG</a:t>
                </a:r>
                <a:r>
                  <a:rPr kumimoji="0" lang="ja-JP" altLang="en-US" sz="740" kern="0" dirty="0">
                    <a:solidFill>
                      <a:prstClr val="black"/>
                    </a:solidFill>
                    <a:latin typeface="Meiryo UI"/>
                    <a:ea typeface="Meiryo UI"/>
                    <a:cs typeface="メイリオ" panose="020B0604030504040204" pitchFamily="50" charset="-128"/>
                  </a:rPr>
                  <a:t>等</a:t>
                </a:r>
              </a:p>
            </p:txBody>
          </p:sp>
          <p:sp>
            <p:nvSpPr>
              <p:cNvPr id="263" name="フリーフォーム 5"/>
              <p:cNvSpPr/>
              <p:nvPr/>
            </p:nvSpPr>
            <p:spPr>
              <a:xfrm>
                <a:off x="4677879" y="5464760"/>
                <a:ext cx="1292760" cy="141204"/>
              </a:xfrm>
              <a:custGeom>
                <a:avLst/>
                <a:gdLst>
                  <a:gd name="connsiteX0" fmla="*/ 9625 w 1299410"/>
                  <a:gd name="connsiteY0" fmla="*/ 144379 h 625642"/>
                  <a:gd name="connsiteX1" fmla="*/ 0 w 1299410"/>
                  <a:gd name="connsiteY1" fmla="*/ 0 h 625642"/>
                  <a:gd name="connsiteX2" fmla="*/ 1280160 w 1299410"/>
                  <a:gd name="connsiteY2" fmla="*/ 9625 h 625642"/>
                  <a:gd name="connsiteX3" fmla="*/ 1299410 w 1299410"/>
                  <a:gd name="connsiteY3" fmla="*/ 144379 h 625642"/>
                  <a:gd name="connsiteX4" fmla="*/ 1299410 w 1299410"/>
                  <a:gd name="connsiteY4" fmla="*/ 144379 h 625642"/>
                  <a:gd name="connsiteX5" fmla="*/ 1280160 w 1299410"/>
                  <a:gd name="connsiteY5" fmla="*/ 625642 h 625642"/>
                  <a:gd name="connsiteX0" fmla="*/ 9625 w 1299410"/>
                  <a:gd name="connsiteY0" fmla="*/ 144379 h 144379"/>
                  <a:gd name="connsiteX1" fmla="*/ 0 w 1299410"/>
                  <a:gd name="connsiteY1" fmla="*/ 0 h 144379"/>
                  <a:gd name="connsiteX2" fmla="*/ 1280160 w 1299410"/>
                  <a:gd name="connsiteY2" fmla="*/ 9625 h 144379"/>
                  <a:gd name="connsiteX3" fmla="*/ 1299410 w 1299410"/>
                  <a:gd name="connsiteY3" fmla="*/ 144379 h 144379"/>
                  <a:gd name="connsiteX4" fmla="*/ 1299410 w 1299410"/>
                  <a:gd name="connsiteY4" fmla="*/ 144379 h 144379"/>
                  <a:gd name="connsiteX0" fmla="*/ 9625 w 1302385"/>
                  <a:gd name="connsiteY0" fmla="*/ 144379 h 144379"/>
                  <a:gd name="connsiteX1" fmla="*/ 0 w 1302385"/>
                  <a:gd name="connsiteY1" fmla="*/ 0 h 144379"/>
                  <a:gd name="connsiteX2" fmla="*/ 1302385 w 1302385"/>
                  <a:gd name="connsiteY2" fmla="*/ 8038 h 144379"/>
                  <a:gd name="connsiteX3" fmla="*/ 1299410 w 1302385"/>
                  <a:gd name="connsiteY3" fmla="*/ 144379 h 144379"/>
                  <a:gd name="connsiteX4" fmla="*/ 1299410 w 1302385"/>
                  <a:gd name="connsiteY4" fmla="*/ 144379 h 144379"/>
                  <a:gd name="connsiteX0" fmla="*/ 0 w 1292760"/>
                  <a:gd name="connsiteY0" fmla="*/ 141204 h 141204"/>
                  <a:gd name="connsiteX1" fmla="*/ 1488 w 1292760"/>
                  <a:gd name="connsiteY1" fmla="*/ 0 h 141204"/>
                  <a:gd name="connsiteX2" fmla="*/ 1292760 w 1292760"/>
                  <a:gd name="connsiteY2" fmla="*/ 4863 h 141204"/>
                  <a:gd name="connsiteX3" fmla="*/ 1289785 w 1292760"/>
                  <a:gd name="connsiteY3" fmla="*/ 141204 h 141204"/>
                  <a:gd name="connsiteX4" fmla="*/ 1289785 w 1292760"/>
                  <a:gd name="connsiteY4" fmla="*/ 141204 h 14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760" h="141204">
                    <a:moveTo>
                      <a:pt x="0" y="141204"/>
                    </a:moveTo>
                    <a:lnTo>
                      <a:pt x="1488" y="0"/>
                    </a:lnTo>
                    <a:lnTo>
                      <a:pt x="1292760" y="4863"/>
                    </a:lnTo>
                    <a:cubicBezTo>
                      <a:pt x="1291768" y="50310"/>
                      <a:pt x="1290281" y="118481"/>
                      <a:pt x="1289785" y="141204"/>
                    </a:cubicBezTo>
                    <a:lnTo>
                      <a:pt x="1289785" y="141204"/>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cxnSp>
            <p:nvCxnSpPr>
              <p:cNvPr id="264" name="直線コネクタ 263"/>
              <p:cNvCxnSpPr/>
              <p:nvPr/>
            </p:nvCxnSpPr>
            <p:spPr>
              <a:xfrm flipV="1">
                <a:off x="5320465" y="5356687"/>
                <a:ext cx="0" cy="109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65" name="Text Box 8"/>
          <p:cNvSpPr txBox="1">
            <a:spLocks noChangeArrowheads="1"/>
          </p:cNvSpPr>
          <p:nvPr/>
        </p:nvSpPr>
        <p:spPr bwMode="auto">
          <a:xfrm>
            <a:off x="2154780" y="5256521"/>
            <a:ext cx="829445" cy="31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045" tIns="9396" rIns="38045" bIns="9396" numCol="1" anchor="t" anchorCtr="0" compatLnSpc="1">
            <a:prstTxWarp prst="textNoShape">
              <a:avLst/>
            </a:prstTxWarp>
          </a:bodyPr>
          <a:lstStyle/>
          <a:p>
            <a:pPr defTabSz="966326" eaLnBrk="0" fontAlgn="base" hangingPunct="0">
              <a:spcBef>
                <a:spcPct val="0"/>
              </a:spcBef>
              <a:spcAft>
                <a:spcPct val="0"/>
              </a:spcAft>
            </a:pPr>
            <a:r>
              <a:rPr kumimoji="0" lang="ja-JP" altLang="en-US" sz="845" kern="0" dirty="0">
                <a:solidFill>
                  <a:sysClr val="windowText" lastClr="000000"/>
                </a:solidFill>
                <a:latin typeface="Meiryo UI"/>
                <a:ea typeface="Meiryo UI"/>
                <a:cs typeface="メイリオ" panose="020B0604030504040204" pitchFamily="50" charset="-128"/>
              </a:rPr>
              <a:t>必要に応じ</a:t>
            </a:r>
            <a:endParaRPr kumimoji="0" lang="en-US" altLang="ja-JP" sz="845"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845" kern="0" dirty="0">
                <a:solidFill>
                  <a:sysClr val="windowText" lastClr="000000"/>
                </a:solidFill>
                <a:latin typeface="Meiryo UI"/>
                <a:ea typeface="Meiryo UI"/>
                <a:cs typeface="メイリオ" panose="020B0604030504040204" pitchFamily="50" charset="-128"/>
              </a:rPr>
              <a:t>調整・見直し</a:t>
            </a:r>
            <a:endParaRPr kumimoji="0" lang="ja-JP" altLang="ja-JP" sz="845" kern="0" dirty="0">
              <a:solidFill>
                <a:sysClr val="windowText" lastClr="000000"/>
              </a:solidFill>
              <a:latin typeface="Meiryo UI"/>
              <a:ea typeface="Meiryo UI"/>
              <a:cs typeface="メイリオ" panose="020B0604030504040204" pitchFamily="50" charset="-128"/>
            </a:endParaRPr>
          </a:p>
        </p:txBody>
      </p:sp>
      <p:sp>
        <p:nvSpPr>
          <p:cNvPr id="266" name="Text Box 461"/>
          <p:cNvSpPr txBox="1">
            <a:spLocks noChangeArrowheads="1"/>
          </p:cNvSpPr>
          <p:nvPr/>
        </p:nvSpPr>
        <p:spPr bwMode="auto">
          <a:xfrm>
            <a:off x="1997541" y="4718357"/>
            <a:ext cx="719961" cy="14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ja-JP" altLang="en-US" sz="740" kern="0" dirty="0">
                <a:solidFill>
                  <a:sysClr val="windowText" lastClr="000000"/>
                </a:solidFill>
                <a:latin typeface="Meiryo UI"/>
                <a:ea typeface="Meiryo UI"/>
                <a:cs typeface="メイリオ" panose="020B0604030504040204" pitchFamily="50" charset="-128"/>
              </a:rPr>
              <a:t>○社会性に関する情報</a:t>
            </a:r>
            <a:endParaRPr kumimoji="0" lang="ja-JP" altLang="ja-JP" sz="1268" kern="0" dirty="0">
              <a:solidFill>
                <a:sysClr val="windowText" lastClr="000000"/>
              </a:solidFill>
              <a:latin typeface="Meiryo UI"/>
              <a:ea typeface="Meiryo UI"/>
              <a:cs typeface="メイリオ" panose="020B0604030504040204" pitchFamily="50" charset="-128"/>
            </a:endParaRPr>
          </a:p>
        </p:txBody>
      </p:sp>
      <p:sp>
        <p:nvSpPr>
          <p:cNvPr id="267" name="正方形/長方形 19"/>
          <p:cNvSpPr>
            <a:spLocks noChangeArrowheads="1"/>
          </p:cNvSpPr>
          <p:nvPr/>
        </p:nvSpPr>
        <p:spPr bwMode="auto">
          <a:xfrm>
            <a:off x="3299617" y="2413958"/>
            <a:ext cx="2257898" cy="209539"/>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6635" tIns="48318" rIns="96635" bIns="48318" numCol="1" anchor="ctr" anchorCtr="0" compatLnSpc="1">
            <a:prstTxWarp prst="textNoShape">
              <a:avLst/>
            </a:prstTxWarp>
          </a:bodyPr>
          <a:lstStyle/>
          <a:p>
            <a:pPr algn="ctr" defTabSz="966326" eaLnBrk="0" fontAlgn="base" hangingPunct="0">
              <a:spcBef>
                <a:spcPct val="0"/>
              </a:spcBef>
              <a:spcAft>
                <a:spcPct val="0"/>
              </a:spcAft>
            </a:pPr>
            <a:r>
              <a:rPr kumimoji="0" lang="en-US" altLang="ja-JP" sz="971" b="1" kern="0" dirty="0">
                <a:solidFill>
                  <a:srgbClr val="FFFFFF"/>
                </a:solidFill>
                <a:latin typeface="Meiryo UI"/>
                <a:ea typeface="Meiryo UI"/>
                <a:cs typeface="メイリオ" panose="020B0604030504040204" pitchFamily="50" charset="-128"/>
              </a:rPr>
              <a:t>3.3</a:t>
            </a:r>
            <a:r>
              <a:rPr kumimoji="0" lang="ja-JP" altLang="en-US" sz="971" b="1" kern="0" dirty="0">
                <a:solidFill>
                  <a:srgbClr val="FFFFFF"/>
                </a:solidFill>
                <a:latin typeface="Meiryo UI"/>
                <a:ea typeface="Meiryo UI"/>
                <a:cs typeface="メイリオ" panose="020B0604030504040204" pitchFamily="50" charset="-128"/>
              </a:rPr>
              <a:t>　</a:t>
            </a:r>
            <a:r>
              <a:rPr kumimoji="0" lang="ja-JP" altLang="ja-JP" sz="971" b="1" kern="0" dirty="0">
                <a:solidFill>
                  <a:srgbClr val="FFFFFF"/>
                </a:solidFill>
                <a:latin typeface="Meiryo UI"/>
                <a:ea typeface="Meiryo UI"/>
                <a:cs typeface="メイリオ" panose="020B0604030504040204" pitchFamily="50" charset="-128"/>
              </a:rPr>
              <a:t>合意形成</a:t>
            </a:r>
            <a:r>
              <a:rPr kumimoji="0" lang="ja-JP" altLang="en-US" sz="971" b="1" kern="0" dirty="0">
                <a:solidFill>
                  <a:srgbClr val="FFFFFF"/>
                </a:solidFill>
                <a:latin typeface="Meiryo UI"/>
                <a:ea typeface="Meiryo UI"/>
                <a:cs typeface="メイリオ" panose="020B0604030504040204" pitchFamily="50" charset="-128"/>
              </a:rPr>
              <a:t>の手法</a:t>
            </a:r>
            <a:endParaRPr kumimoji="0" lang="ja-JP" altLang="ja-JP" sz="1187" kern="0" dirty="0">
              <a:solidFill>
                <a:sysClr val="windowText" lastClr="000000"/>
              </a:solidFill>
              <a:latin typeface="Meiryo UI"/>
              <a:ea typeface="Meiryo UI"/>
              <a:cs typeface="メイリオ" panose="020B0604030504040204" pitchFamily="50" charset="-128"/>
            </a:endParaRPr>
          </a:p>
        </p:txBody>
      </p:sp>
      <p:sp>
        <p:nvSpPr>
          <p:cNvPr id="268" name="AutoShape 514"/>
          <p:cNvSpPr>
            <a:spLocks noChangeArrowheads="1"/>
          </p:cNvSpPr>
          <p:nvPr/>
        </p:nvSpPr>
        <p:spPr bwMode="auto">
          <a:xfrm>
            <a:off x="1279749" y="5092081"/>
            <a:ext cx="433493" cy="410919"/>
          </a:xfrm>
          <a:prstGeom prst="downArrow">
            <a:avLst>
              <a:gd name="adj1" fmla="val 46620"/>
              <a:gd name="adj2" fmla="val 44366"/>
            </a:avLst>
          </a:prstGeom>
          <a:solidFill>
            <a:srgbClr val="FFFFFF"/>
          </a:solidFill>
          <a:ln w="9525">
            <a:solidFill>
              <a:srgbClr val="000000"/>
            </a:solidFill>
            <a:miter lim="800000"/>
            <a:headEnd/>
            <a:tailEnd/>
          </a:ln>
        </p:spPr>
        <p:txBody>
          <a:bodyPr rot="0" vert="eaVert"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69" name="フリーフォーム 81"/>
          <p:cNvSpPr/>
          <p:nvPr/>
        </p:nvSpPr>
        <p:spPr>
          <a:xfrm>
            <a:off x="322482" y="5787741"/>
            <a:ext cx="1034401" cy="1278077"/>
          </a:xfrm>
          <a:custGeom>
            <a:avLst/>
            <a:gdLst>
              <a:gd name="connsiteX0" fmla="*/ 364067 w 440267"/>
              <a:gd name="connsiteY0" fmla="*/ 4030133 h 4038600"/>
              <a:gd name="connsiteX1" fmla="*/ 0 w 440267"/>
              <a:gd name="connsiteY1" fmla="*/ 4038600 h 4038600"/>
              <a:gd name="connsiteX2" fmla="*/ 33867 w 440267"/>
              <a:gd name="connsiteY2" fmla="*/ 16933 h 4038600"/>
              <a:gd name="connsiteX3" fmla="*/ 440267 w 440267"/>
              <a:gd name="connsiteY3" fmla="*/ 0 h 4038600"/>
              <a:gd name="connsiteX0" fmla="*/ 360892 w 440267"/>
              <a:gd name="connsiteY0" fmla="*/ 4042833 h 4042833"/>
              <a:gd name="connsiteX1" fmla="*/ 0 w 440267"/>
              <a:gd name="connsiteY1" fmla="*/ 4038600 h 4042833"/>
              <a:gd name="connsiteX2" fmla="*/ 33867 w 440267"/>
              <a:gd name="connsiteY2" fmla="*/ 16933 h 4042833"/>
              <a:gd name="connsiteX3" fmla="*/ 440267 w 440267"/>
              <a:gd name="connsiteY3" fmla="*/ 0 h 4042833"/>
              <a:gd name="connsiteX0" fmla="*/ 371475 w 450850"/>
              <a:gd name="connsiteY0" fmla="*/ 4042833 h 4042833"/>
              <a:gd name="connsiteX1" fmla="*/ 10583 w 450850"/>
              <a:gd name="connsiteY1" fmla="*/ 4038600 h 4042833"/>
              <a:gd name="connsiteX2" fmla="*/ 0 w 450850"/>
              <a:gd name="connsiteY2" fmla="*/ 4233 h 4042833"/>
              <a:gd name="connsiteX3" fmla="*/ 450850 w 450850"/>
              <a:gd name="connsiteY3" fmla="*/ 0 h 4042833"/>
              <a:gd name="connsiteX0" fmla="*/ 2353218 w 2353218"/>
              <a:gd name="connsiteY0" fmla="*/ 4036944 h 4038878"/>
              <a:gd name="connsiteX1" fmla="*/ 10583 w 2353218"/>
              <a:gd name="connsiteY1" fmla="*/ 4038600 h 4038878"/>
              <a:gd name="connsiteX2" fmla="*/ 0 w 2353218"/>
              <a:gd name="connsiteY2" fmla="*/ 4233 h 4038878"/>
              <a:gd name="connsiteX3" fmla="*/ 450850 w 2353218"/>
              <a:gd name="connsiteY3" fmla="*/ 0 h 4038878"/>
              <a:gd name="connsiteX0" fmla="*/ 2103860 w 2103860"/>
              <a:gd name="connsiteY0" fmla="*/ 4036945 h 4038878"/>
              <a:gd name="connsiteX1" fmla="*/ 10583 w 2103860"/>
              <a:gd name="connsiteY1" fmla="*/ 4038600 h 4038878"/>
              <a:gd name="connsiteX2" fmla="*/ 0 w 2103860"/>
              <a:gd name="connsiteY2" fmla="*/ 4233 h 4038878"/>
              <a:gd name="connsiteX3" fmla="*/ 450850 w 2103860"/>
              <a:gd name="connsiteY3" fmla="*/ 0 h 4038878"/>
              <a:gd name="connsiteX0" fmla="*/ 2103860 w 2103860"/>
              <a:gd name="connsiteY0" fmla="*/ 4042851 h 4042851"/>
              <a:gd name="connsiteX1" fmla="*/ 10583 w 2103860"/>
              <a:gd name="connsiteY1" fmla="*/ 4038600 h 4042851"/>
              <a:gd name="connsiteX2" fmla="*/ 0 w 2103860"/>
              <a:gd name="connsiteY2" fmla="*/ 4233 h 4042851"/>
              <a:gd name="connsiteX3" fmla="*/ 450850 w 2103860"/>
              <a:gd name="connsiteY3" fmla="*/ 0 h 4042851"/>
              <a:gd name="connsiteX0" fmla="*/ 2103860 w 2103860"/>
              <a:gd name="connsiteY0" fmla="*/ 4038618 h 4038618"/>
              <a:gd name="connsiteX1" fmla="*/ 10583 w 2103860"/>
              <a:gd name="connsiteY1" fmla="*/ 4034367 h 4038618"/>
              <a:gd name="connsiteX2" fmla="*/ 0 w 2103860"/>
              <a:gd name="connsiteY2" fmla="*/ 0 h 4038618"/>
              <a:gd name="connsiteX0" fmla="*/ 2093314 w 2093314"/>
              <a:gd name="connsiteY0" fmla="*/ 2585730 h 2585730"/>
              <a:gd name="connsiteX1" fmla="*/ 37 w 2093314"/>
              <a:gd name="connsiteY1" fmla="*/ 2581479 h 2585730"/>
              <a:gd name="connsiteX2" fmla="*/ 295603 w 2093314"/>
              <a:gd name="connsiteY2" fmla="*/ 0 h 2585730"/>
              <a:gd name="connsiteX0" fmla="*/ 1838342 w 1838342"/>
              <a:gd name="connsiteY0" fmla="*/ 2585730 h 2585730"/>
              <a:gd name="connsiteX1" fmla="*/ 193 w 1838342"/>
              <a:gd name="connsiteY1" fmla="*/ 2577542 h 2585730"/>
              <a:gd name="connsiteX2" fmla="*/ 40631 w 1838342"/>
              <a:gd name="connsiteY2" fmla="*/ 0 h 2585730"/>
              <a:gd name="connsiteX0" fmla="*/ 1787321 w 1787321"/>
              <a:gd name="connsiteY0" fmla="*/ 2573918 h 2577542"/>
              <a:gd name="connsiteX1" fmla="*/ 193 w 1787321"/>
              <a:gd name="connsiteY1" fmla="*/ 2577542 h 2577542"/>
              <a:gd name="connsiteX2" fmla="*/ 40631 w 1787321"/>
              <a:gd name="connsiteY2" fmla="*/ 0 h 2577542"/>
              <a:gd name="connsiteX0" fmla="*/ 1787388 w 1787388"/>
              <a:gd name="connsiteY0" fmla="*/ 2589663 h 2593287"/>
              <a:gd name="connsiteX1" fmla="*/ 260 w 1787388"/>
              <a:gd name="connsiteY1" fmla="*/ 2593287 h 2593287"/>
              <a:gd name="connsiteX2" fmla="*/ 26722 w 1787388"/>
              <a:gd name="connsiteY2" fmla="*/ 0 h 2593287"/>
              <a:gd name="connsiteX0" fmla="*/ 1788617 w 1788617"/>
              <a:gd name="connsiteY0" fmla="*/ 2589663 h 2593287"/>
              <a:gd name="connsiteX1" fmla="*/ 1489 w 1788617"/>
              <a:gd name="connsiteY1" fmla="*/ 2593287 h 2593287"/>
              <a:gd name="connsiteX2" fmla="*/ 0 w 1788617"/>
              <a:gd name="connsiteY2" fmla="*/ 0 h 2593287"/>
            </a:gdLst>
            <a:ahLst/>
            <a:cxnLst>
              <a:cxn ang="0">
                <a:pos x="connsiteX0" y="connsiteY0"/>
              </a:cxn>
              <a:cxn ang="0">
                <a:pos x="connsiteX1" y="connsiteY1"/>
              </a:cxn>
              <a:cxn ang="0">
                <a:pos x="connsiteX2" y="connsiteY2"/>
              </a:cxn>
            </a:cxnLst>
            <a:rect l="l" t="t" r="r" b="b"/>
            <a:pathLst>
              <a:path w="1788617" h="2593287">
                <a:moveTo>
                  <a:pt x="1788617" y="2589663"/>
                </a:moveTo>
                <a:lnTo>
                  <a:pt x="1489" y="2593287"/>
                </a:lnTo>
                <a:cubicBezTo>
                  <a:pt x="-2039" y="1248498"/>
                  <a:pt x="3528" y="1344789"/>
                  <a:pt x="0" y="0"/>
                </a:cubicBezTo>
              </a:path>
            </a:pathLst>
          </a:custGeom>
          <a:noFill/>
          <a:ln w="9525">
            <a:solidFill>
              <a:schemeClr val="tx1"/>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70" name="テキスト ボックス 8"/>
          <p:cNvSpPr txBox="1">
            <a:spLocks noChangeArrowheads="1"/>
          </p:cNvSpPr>
          <p:nvPr/>
        </p:nvSpPr>
        <p:spPr bwMode="auto">
          <a:xfrm>
            <a:off x="18952" y="6064051"/>
            <a:ext cx="334427" cy="652237"/>
          </a:xfrm>
          <a:prstGeom prst="rect">
            <a:avLst/>
          </a:prstGeom>
          <a:noFill/>
          <a:ln w="6350">
            <a:noFill/>
            <a:miter lim="800000"/>
            <a:headEnd/>
            <a:tailEnd/>
          </a:ln>
        </p:spPr>
        <p:txBody>
          <a:bodyPr vert="eaVert" wrap="square" lIns="0" tIns="76091" rIns="0" bIns="0" numCol="1" anchor="ctr" anchorCtr="0" compatLnSpc="1">
            <a:prstTxWarp prst="textNoShape">
              <a:avLst/>
            </a:prstTxWarp>
          </a:bodyPr>
          <a:lstStyle/>
          <a:p>
            <a:pPr defTabSz="966326" eaLnBrk="0" fontAlgn="base" hangingPunct="0">
              <a:spcBef>
                <a:spcPct val="0"/>
              </a:spcBef>
              <a:spcAft>
                <a:spcPct val="0"/>
              </a:spcAft>
            </a:pPr>
            <a:r>
              <a:rPr kumimoji="0" lang="ja-JP" altLang="en-US" sz="845" kern="0" dirty="0">
                <a:solidFill>
                  <a:sysClr val="windowText" lastClr="000000"/>
                </a:solidFill>
                <a:latin typeface="Meiryo UI"/>
                <a:ea typeface="Meiryo UI"/>
                <a:cs typeface="メイリオ" panose="020B0604030504040204" pitchFamily="50" charset="-128"/>
              </a:rPr>
              <a:t>適宜見直し</a:t>
            </a:r>
            <a:endParaRPr kumimoji="0" lang="ja-JP" altLang="ja-JP" sz="1903" kern="0" dirty="0">
              <a:solidFill>
                <a:sysClr val="windowText" lastClr="000000"/>
              </a:solidFill>
              <a:latin typeface="Meiryo UI"/>
              <a:ea typeface="Meiryo UI"/>
              <a:cs typeface="メイリオ" panose="020B0604030504040204" pitchFamily="50" charset="-128"/>
            </a:endParaRPr>
          </a:p>
        </p:txBody>
      </p:sp>
      <p:sp>
        <p:nvSpPr>
          <p:cNvPr id="271" name="Text Box 8"/>
          <p:cNvSpPr txBox="1">
            <a:spLocks noChangeArrowheads="1"/>
          </p:cNvSpPr>
          <p:nvPr/>
        </p:nvSpPr>
        <p:spPr bwMode="auto">
          <a:xfrm>
            <a:off x="2040590" y="1663761"/>
            <a:ext cx="2199185" cy="66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045" tIns="9396" rIns="38045" bIns="9396" numCol="1" anchor="t" anchorCtr="0" compatLnSpc="1">
            <a:prstTxWarp prst="textNoShape">
              <a:avLst/>
            </a:prstTxWarp>
          </a:bodyPr>
          <a:lstStyle/>
          <a:p>
            <a:pPr defTabSz="966326" eaLnBrk="0" fontAlgn="base" hangingPunct="0">
              <a:spcBef>
                <a:spcPct val="0"/>
              </a:spcBef>
              <a:spcAft>
                <a:spcPct val="0"/>
              </a:spcAft>
            </a:pPr>
            <a:r>
              <a:rPr kumimoji="0" lang="ja-JP" altLang="ja-JP" sz="740" u="sng" kern="0" dirty="0">
                <a:solidFill>
                  <a:sysClr val="windowText" lastClr="000000"/>
                </a:solidFill>
                <a:latin typeface="Meiryo UI"/>
                <a:ea typeface="Meiryo UI"/>
                <a:cs typeface="メイリオ" panose="020B0604030504040204" pitchFamily="50" charset="-128"/>
              </a:rPr>
              <a:t>【</a:t>
            </a:r>
            <a:r>
              <a:rPr kumimoji="0" lang="en-US" altLang="ja-JP" sz="740" u="sng" kern="0" dirty="0">
                <a:solidFill>
                  <a:sysClr val="windowText" lastClr="000000"/>
                </a:solidFill>
                <a:latin typeface="Meiryo UI"/>
                <a:ea typeface="Meiryo UI"/>
                <a:cs typeface="メイリオ" panose="020B0604030504040204" pitchFamily="50" charset="-128"/>
              </a:rPr>
              <a:t>2.5 </a:t>
            </a:r>
            <a:r>
              <a:rPr kumimoji="0" lang="ja-JP" altLang="en-US" sz="740" u="sng" kern="0" dirty="0">
                <a:solidFill>
                  <a:sysClr val="windowText" lastClr="000000"/>
                </a:solidFill>
                <a:latin typeface="Meiryo UI"/>
                <a:ea typeface="Meiryo UI"/>
                <a:cs typeface="メイリオ" panose="020B0604030504040204" pitchFamily="50" charset="-128"/>
              </a:rPr>
              <a:t>風力発電の導入見通し</a:t>
            </a:r>
            <a:r>
              <a:rPr kumimoji="0" lang="ja-JP" altLang="ja-JP" sz="740" u="sng" kern="0" dirty="0">
                <a:solidFill>
                  <a:sysClr val="windowText" lastClr="000000"/>
                </a:solidFill>
                <a:latin typeface="Meiryo UI"/>
                <a:ea typeface="Meiryo UI"/>
                <a:cs typeface="メイリオ" panose="020B0604030504040204" pitchFamily="50" charset="-128"/>
              </a:rPr>
              <a:t>】</a:t>
            </a:r>
            <a:endParaRPr kumimoji="0" lang="en-US" altLang="ja-JP" sz="740" u="sng"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ja-JP" sz="740" u="sng" kern="0" dirty="0">
                <a:solidFill>
                  <a:sysClr val="windowText" lastClr="000000"/>
                </a:solidFill>
                <a:latin typeface="Meiryo UI"/>
                <a:ea typeface="Meiryo UI"/>
                <a:cs typeface="メイリオ" panose="020B0604030504040204" pitchFamily="50" charset="-128"/>
              </a:rPr>
              <a:t>【</a:t>
            </a:r>
            <a:r>
              <a:rPr kumimoji="0" lang="en-US" altLang="ja-JP" sz="740" u="sng" kern="0" dirty="0">
                <a:solidFill>
                  <a:sysClr val="windowText" lastClr="000000"/>
                </a:solidFill>
                <a:latin typeface="Meiryo UI"/>
                <a:ea typeface="Meiryo UI"/>
                <a:cs typeface="メイリオ" panose="020B0604030504040204" pitchFamily="50" charset="-128"/>
              </a:rPr>
              <a:t>2.6 </a:t>
            </a:r>
            <a:r>
              <a:rPr kumimoji="0" lang="ja-JP" altLang="en-US" sz="740" u="sng" kern="0" dirty="0">
                <a:solidFill>
                  <a:sysClr val="windowText" lastClr="000000"/>
                </a:solidFill>
                <a:latin typeface="Meiryo UI"/>
                <a:ea typeface="Meiryo UI"/>
                <a:cs typeface="メイリオ" panose="020B0604030504040204" pitchFamily="50" charset="-128"/>
              </a:rPr>
              <a:t>ｿﾞｰﾆﾝｸﾞﾏｯﾌﾟ案の作成手順</a:t>
            </a:r>
            <a:r>
              <a:rPr kumimoji="0" lang="ja-JP" altLang="ja-JP" sz="740"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en-US" altLang="ja-JP" sz="740" u="sng" kern="0" dirty="0">
                <a:solidFill>
                  <a:sysClr val="windowText" lastClr="000000"/>
                </a:solidFill>
                <a:latin typeface="Meiryo UI"/>
                <a:ea typeface="Meiryo UI"/>
                <a:cs typeface="メイリオ" panose="020B0604030504040204" pitchFamily="50" charset="-128"/>
              </a:rPr>
              <a:t>【2.7 </a:t>
            </a:r>
            <a:r>
              <a:rPr kumimoji="0" lang="ja-JP" altLang="en-US" sz="740" u="sng" kern="0" dirty="0">
                <a:solidFill>
                  <a:sysClr val="windowText" lastClr="000000"/>
                </a:solidFill>
                <a:latin typeface="Meiryo UI"/>
                <a:ea typeface="Meiryo UI"/>
                <a:cs typeface="メイリオ" panose="020B0604030504040204" pitchFamily="50" charset="-128"/>
              </a:rPr>
              <a:t>ゾーニング対象範囲の概況と</a:t>
            </a:r>
            <a:endParaRPr kumimoji="0" lang="en-US" altLang="ja-JP" sz="740" u="sng"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740" u="sng" kern="0" dirty="0">
                <a:solidFill>
                  <a:sysClr val="windowText" lastClr="000000"/>
                </a:solidFill>
                <a:latin typeface="Meiryo UI"/>
                <a:ea typeface="Meiryo UI"/>
                <a:cs typeface="メイリオ" panose="020B0604030504040204" pitchFamily="50" charset="-128"/>
              </a:rPr>
              <a:t>　ゾーニングに用いる情報</a:t>
            </a:r>
            <a:r>
              <a:rPr kumimoji="0" lang="en-US" altLang="ja-JP" sz="740"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endParaRPr kumimoji="0" lang="ja-JP" altLang="ja-JP" sz="740" u="sng"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en-US" altLang="ja-JP" sz="740" u="sng"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ja-JP" altLang="ja-JP" sz="740" u="sng" kern="0" dirty="0">
              <a:solidFill>
                <a:sysClr val="windowText" lastClr="000000"/>
              </a:solidFill>
              <a:latin typeface="Meiryo UI"/>
              <a:ea typeface="Meiryo UI"/>
              <a:cs typeface="メイリオ" panose="020B0604030504040204" pitchFamily="50" charset="-128"/>
            </a:endParaRPr>
          </a:p>
        </p:txBody>
      </p:sp>
      <p:sp>
        <p:nvSpPr>
          <p:cNvPr id="272" name="Text Box 8"/>
          <p:cNvSpPr txBox="1">
            <a:spLocks noChangeArrowheads="1"/>
          </p:cNvSpPr>
          <p:nvPr/>
        </p:nvSpPr>
        <p:spPr bwMode="auto">
          <a:xfrm>
            <a:off x="349945" y="1657479"/>
            <a:ext cx="2140346" cy="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045" tIns="9396" rIns="38045" bIns="9396" numCol="1" anchor="t" anchorCtr="0" compatLnSpc="1">
            <a:prstTxWarp prst="textNoShape">
              <a:avLst/>
            </a:prstTxWarp>
          </a:bodyPr>
          <a:lstStyle/>
          <a:p>
            <a:pPr defTabSz="966326" eaLnBrk="0" fontAlgn="base" hangingPunct="0">
              <a:spcBef>
                <a:spcPct val="0"/>
              </a:spcBef>
              <a:spcAft>
                <a:spcPct val="0"/>
              </a:spcAft>
            </a:pPr>
            <a:r>
              <a:rPr kumimoji="0" lang="en-US" altLang="ja-JP" sz="740" u="sng" kern="0" dirty="0">
                <a:solidFill>
                  <a:sysClr val="windowText" lastClr="000000"/>
                </a:solidFill>
                <a:latin typeface="Meiryo UI"/>
                <a:ea typeface="Meiryo UI"/>
                <a:cs typeface="メイリオ" panose="020B0604030504040204" pitchFamily="50" charset="-128"/>
              </a:rPr>
              <a:t>【2.1 </a:t>
            </a:r>
            <a:r>
              <a:rPr kumimoji="0" lang="ja-JP" altLang="en-US" sz="740" u="sng" kern="0" dirty="0">
                <a:solidFill>
                  <a:sysClr val="windowText" lastClr="000000"/>
                </a:solidFill>
                <a:latin typeface="Meiryo UI"/>
                <a:ea typeface="Meiryo UI"/>
                <a:cs typeface="メイリオ" panose="020B0604030504040204" pitchFamily="50" charset="-128"/>
              </a:rPr>
              <a:t>目的</a:t>
            </a:r>
            <a:r>
              <a:rPr kumimoji="0" lang="en-US" altLang="ja-JP" sz="740"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en-US" altLang="ja-JP" sz="740" u="sng" kern="0" dirty="0">
                <a:solidFill>
                  <a:sysClr val="windowText" lastClr="000000"/>
                </a:solidFill>
                <a:latin typeface="Meiryo UI"/>
                <a:ea typeface="Meiryo UI"/>
                <a:cs typeface="メイリオ" panose="020B0604030504040204" pitchFamily="50" charset="-128"/>
              </a:rPr>
              <a:t>【2.2 </a:t>
            </a:r>
            <a:r>
              <a:rPr kumimoji="0" lang="ja-JP" altLang="en-US" sz="740" u="sng" kern="0" dirty="0">
                <a:solidFill>
                  <a:sysClr val="windowText" lastClr="000000"/>
                </a:solidFill>
                <a:latin typeface="Meiryo UI"/>
                <a:ea typeface="Meiryo UI"/>
                <a:cs typeface="メイリオ" panose="020B0604030504040204" pitchFamily="50" charset="-128"/>
              </a:rPr>
              <a:t>上位計画・関連計画</a:t>
            </a:r>
            <a:r>
              <a:rPr kumimoji="0" lang="en-US" altLang="ja-JP" sz="740"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en-US" altLang="ja-JP" sz="740" u="sng" kern="0" dirty="0">
                <a:solidFill>
                  <a:sysClr val="windowText" lastClr="000000"/>
                </a:solidFill>
                <a:latin typeface="Meiryo UI"/>
                <a:ea typeface="Meiryo UI"/>
                <a:cs typeface="メイリオ" panose="020B0604030504040204" pitchFamily="50" charset="-128"/>
              </a:rPr>
              <a:t>【2.3 </a:t>
            </a:r>
            <a:r>
              <a:rPr kumimoji="0" lang="ja-JP" altLang="en-US" sz="740" u="sng" kern="0" dirty="0">
                <a:solidFill>
                  <a:sysClr val="windowText" lastClr="000000"/>
                </a:solidFill>
                <a:latin typeface="Meiryo UI"/>
                <a:ea typeface="Meiryo UI"/>
                <a:cs typeface="メイリオ" panose="020B0604030504040204" pitchFamily="50" charset="-128"/>
              </a:rPr>
              <a:t>ゾーニング対象範囲</a:t>
            </a:r>
            <a:r>
              <a:rPr kumimoji="0" lang="en-US" altLang="ja-JP" sz="740"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ja-JP" altLang="ja-JP" sz="740" u="sng" kern="0" dirty="0">
                <a:solidFill>
                  <a:sysClr val="windowText" lastClr="000000"/>
                </a:solidFill>
                <a:latin typeface="Meiryo UI"/>
                <a:ea typeface="Meiryo UI"/>
                <a:cs typeface="メイリオ" panose="020B0604030504040204" pitchFamily="50" charset="-128"/>
              </a:rPr>
              <a:t>【</a:t>
            </a:r>
            <a:r>
              <a:rPr kumimoji="0" lang="en-US" altLang="ja-JP" sz="740" u="sng" kern="0" dirty="0">
                <a:solidFill>
                  <a:sysClr val="windowText" lastClr="000000"/>
                </a:solidFill>
                <a:latin typeface="Meiryo UI"/>
                <a:ea typeface="Meiryo UI"/>
                <a:cs typeface="メイリオ" panose="020B0604030504040204" pitchFamily="50" charset="-128"/>
              </a:rPr>
              <a:t>2.4 </a:t>
            </a:r>
            <a:r>
              <a:rPr kumimoji="0" lang="ja-JP" altLang="en-US" sz="740" u="sng" kern="0" dirty="0">
                <a:solidFill>
                  <a:sysClr val="windowText" lastClr="000000"/>
                </a:solidFill>
                <a:latin typeface="Meiryo UI"/>
                <a:ea typeface="Meiryo UI"/>
                <a:cs typeface="メイリオ" panose="020B0604030504040204" pitchFamily="50" charset="-128"/>
              </a:rPr>
              <a:t>ｿﾞｰﾆﾝｸﾞﾏｯﾌﾟの作成ｽｹｼﾞｭｰﾙ</a:t>
            </a:r>
            <a:r>
              <a:rPr kumimoji="0" lang="ja-JP" altLang="ja-JP" sz="740" u="sng" kern="0" dirty="0">
                <a:solidFill>
                  <a:sysClr val="windowText" lastClr="000000"/>
                </a:solidFill>
                <a:latin typeface="Meiryo UI"/>
                <a:ea typeface="Meiryo UI"/>
                <a:cs typeface="メイリオ" panose="020B0604030504040204" pitchFamily="50" charset="-128"/>
              </a:rPr>
              <a:t>】</a:t>
            </a:r>
            <a:endParaRPr kumimoji="0" lang="en-US" altLang="ja-JP" sz="740" u="sng" kern="0" dirty="0">
              <a:solidFill>
                <a:sysClr val="windowText" lastClr="000000"/>
              </a:solidFill>
              <a:latin typeface="Meiryo UI"/>
              <a:ea typeface="Meiryo UI"/>
              <a:cs typeface="メイリオ" panose="020B0604030504040204" pitchFamily="50" charset="-128"/>
            </a:endParaRPr>
          </a:p>
        </p:txBody>
      </p:sp>
      <p:sp>
        <p:nvSpPr>
          <p:cNvPr id="273" name="Text Box 8"/>
          <p:cNvSpPr txBox="1">
            <a:spLocks noChangeArrowheads="1"/>
          </p:cNvSpPr>
          <p:nvPr/>
        </p:nvSpPr>
        <p:spPr bwMode="auto">
          <a:xfrm>
            <a:off x="3819539" y="1647650"/>
            <a:ext cx="1788842" cy="43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045" tIns="9396" rIns="38045" bIns="9396" numCol="1" anchor="t" anchorCtr="0" compatLnSpc="1">
            <a:prstTxWarp prst="textNoShape">
              <a:avLst/>
            </a:prstTxWarp>
          </a:bodyPr>
          <a:lstStyle/>
          <a:p>
            <a:pPr defTabSz="966326" eaLnBrk="0" fontAlgn="base" hangingPunct="0">
              <a:spcBef>
                <a:spcPct val="0"/>
              </a:spcBef>
              <a:spcAft>
                <a:spcPct val="0"/>
              </a:spcAft>
            </a:pPr>
            <a:r>
              <a:rPr kumimoji="0" lang="en-US" altLang="ja-JP" sz="740" u="sng" kern="0" dirty="0">
                <a:solidFill>
                  <a:sysClr val="windowText" lastClr="000000"/>
                </a:solidFill>
                <a:latin typeface="Meiryo UI"/>
                <a:ea typeface="Meiryo UI"/>
                <a:cs typeface="メイリオ" panose="020B0604030504040204" pitchFamily="50" charset="-128"/>
              </a:rPr>
              <a:t>【2.8</a:t>
            </a:r>
            <a:r>
              <a:rPr kumimoji="0" lang="ja-JP" altLang="en-US" sz="740" u="sng" kern="0" dirty="0">
                <a:solidFill>
                  <a:sysClr val="windowText" lastClr="000000"/>
                </a:solidFill>
                <a:latin typeface="Meiryo UI"/>
                <a:ea typeface="Meiryo UI"/>
                <a:cs typeface="メイリオ" panose="020B0604030504040204" pitchFamily="50" charset="-128"/>
              </a:rPr>
              <a:t>　関係者・関係機関の抽出</a:t>
            </a:r>
            <a:r>
              <a:rPr kumimoji="0" lang="en-US" altLang="ja-JP" sz="740"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en-US" altLang="ja-JP" sz="740" u="sng" kern="0" dirty="0">
                <a:solidFill>
                  <a:sysClr val="windowText" lastClr="000000"/>
                </a:solidFill>
                <a:latin typeface="Meiryo UI"/>
                <a:ea typeface="Meiryo UI"/>
                <a:cs typeface="メイリオ" panose="020B0604030504040204" pitchFamily="50" charset="-128"/>
              </a:rPr>
              <a:t>【2.9</a:t>
            </a:r>
            <a:r>
              <a:rPr kumimoji="0" lang="ja-JP" altLang="en-US" sz="740" u="sng" kern="0" dirty="0">
                <a:solidFill>
                  <a:sysClr val="windowText" lastClr="000000"/>
                </a:solidFill>
                <a:latin typeface="Meiryo UI"/>
                <a:ea typeface="Meiryo UI"/>
                <a:cs typeface="メイリオ" panose="020B0604030504040204" pitchFamily="50" charset="-128"/>
              </a:rPr>
              <a:t>　合意形成の進め方</a:t>
            </a:r>
            <a:r>
              <a:rPr kumimoji="0" lang="en-US" altLang="ja-JP" sz="740"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en-US" altLang="ja-JP" sz="740" u="sng" kern="0" dirty="0">
                <a:solidFill>
                  <a:sysClr val="windowText" lastClr="000000"/>
                </a:solidFill>
                <a:latin typeface="Meiryo UI"/>
                <a:ea typeface="Meiryo UI"/>
                <a:cs typeface="メイリオ" panose="020B0604030504040204" pitchFamily="50" charset="-128"/>
              </a:rPr>
              <a:t>【2.10</a:t>
            </a:r>
            <a:r>
              <a:rPr kumimoji="0" lang="ja-JP" altLang="en-US" sz="740" u="sng" kern="0" dirty="0">
                <a:solidFill>
                  <a:sysClr val="windowText" lastClr="000000"/>
                </a:solidFill>
                <a:latin typeface="Meiryo UI"/>
                <a:ea typeface="Meiryo UI"/>
                <a:cs typeface="メイリオ" panose="020B0604030504040204" pitchFamily="50" charset="-128"/>
              </a:rPr>
              <a:t> ｿﾞｰﾆﾝｸﾞﾏｯﾌﾟの策定後の見直</a:t>
            </a:r>
            <a:endParaRPr kumimoji="0" lang="en-US" altLang="ja-JP" sz="740" u="sng"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740" u="sng" kern="0" dirty="0">
                <a:solidFill>
                  <a:sysClr val="windowText" lastClr="000000"/>
                </a:solidFill>
                <a:latin typeface="Meiryo UI"/>
                <a:ea typeface="Meiryo UI"/>
                <a:cs typeface="メイリオ" panose="020B0604030504040204" pitchFamily="50" charset="-128"/>
              </a:rPr>
              <a:t>　し・公表</a:t>
            </a:r>
            <a:r>
              <a:rPr kumimoji="0" lang="en-US" altLang="ja-JP" sz="740"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en-US" altLang="ja-JP" sz="740" u="sng" kern="0" dirty="0">
                <a:solidFill>
                  <a:sysClr val="windowText" lastClr="000000"/>
                </a:solidFill>
                <a:latin typeface="Meiryo UI"/>
                <a:ea typeface="Meiryo UI"/>
                <a:cs typeface="メイリオ" panose="020B0604030504040204" pitchFamily="50" charset="-128"/>
              </a:rPr>
              <a:t>【2.11</a:t>
            </a:r>
            <a:r>
              <a:rPr kumimoji="0" lang="ja-JP" altLang="en-US" sz="740" u="sng" kern="0" dirty="0">
                <a:solidFill>
                  <a:sysClr val="windowText" lastClr="000000"/>
                </a:solidFill>
                <a:latin typeface="Meiryo UI"/>
                <a:ea typeface="Meiryo UI"/>
                <a:cs typeface="メイリオ" panose="020B0604030504040204" pitchFamily="50" charset="-128"/>
              </a:rPr>
              <a:t> ｿﾞｰﾆﾝｸﾞﾏｯﾌﾟの活用</a:t>
            </a:r>
            <a:r>
              <a:rPr kumimoji="0" lang="en-US" altLang="ja-JP" sz="740" u="sng" kern="0" dirty="0">
                <a:solidFill>
                  <a:sysClr val="windowText" lastClr="000000"/>
                </a:solidFill>
                <a:latin typeface="Meiryo UI"/>
                <a:ea typeface="Meiryo UI"/>
                <a:cs typeface="メイリオ" panose="020B0604030504040204" pitchFamily="50" charset="-128"/>
              </a:rPr>
              <a:t>】</a:t>
            </a:r>
            <a:endParaRPr kumimoji="0" lang="ja-JP" altLang="ja-JP" sz="740" u="sng" kern="0" dirty="0">
              <a:solidFill>
                <a:sysClr val="windowText" lastClr="000000"/>
              </a:solidFill>
              <a:latin typeface="Meiryo UI"/>
              <a:ea typeface="Meiryo UI"/>
              <a:cs typeface="メイリオ" panose="020B0604030504040204" pitchFamily="50" charset="-128"/>
            </a:endParaRPr>
          </a:p>
        </p:txBody>
      </p:sp>
      <p:sp>
        <p:nvSpPr>
          <p:cNvPr id="274" name="Rectangle 12"/>
          <p:cNvSpPr>
            <a:spLocks noChangeArrowheads="1"/>
          </p:cNvSpPr>
          <p:nvPr/>
        </p:nvSpPr>
        <p:spPr bwMode="auto">
          <a:xfrm>
            <a:off x="3409355" y="5072423"/>
            <a:ext cx="2090866" cy="456019"/>
          </a:xfrm>
          <a:prstGeom prst="rect">
            <a:avLst/>
          </a:prstGeom>
          <a:solidFill>
            <a:srgbClr val="FFFFFF"/>
          </a:solidFill>
          <a:ln w="9525">
            <a:solidFill>
              <a:srgbClr val="000000"/>
            </a:solidFill>
            <a:miter lim="800000"/>
            <a:headEnd/>
            <a:tailEnd/>
          </a:ln>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en-US" altLang="ja-JP" sz="951" u="sng" kern="0" dirty="0">
                <a:solidFill>
                  <a:sysClr val="windowText" lastClr="000000"/>
                </a:solidFill>
                <a:latin typeface="Meiryo UI"/>
                <a:ea typeface="Meiryo UI"/>
                <a:cs typeface="メイリオ" panose="020B0604030504040204" pitchFamily="50" charset="-128"/>
              </a:rPr>
              <a:t>【3.3.4 </a:t>
            </a:r>
            <a:r>
              <a:rPr kumimoji="0" lang="ja-JP" altLang="en-US" sz="951" u="sng" kern="0" dirty="0">
                <a:solidFill>
                  <a:sysClr val="windowText" lastClr="000000"/>
                </a:solidFill>
                <a:latin typeface="Meiryo UI"/>
                <a:ea typeface="Meiryo UI"/>
                <a:cs typeface="メイリオ" panose="020B0604030504040204" pitchFamily="50" charset="-128"/>
              </a:rPr>
              <a:t>個別ヒアリング・調整</a:t>
            </a:r>
            <a:r>
              <a:rPr kumimoji="0" lang="en-US" altLang="ja-JP" sz="951"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○個別ヒアリング・個別調整</a:t>
            </a:r>
            <a:endParaRPr kumimoji="0" lang="en-US" altLang="ja-JP" sz="845"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en-US" altLang="ja-JP" sz="845" kern="0" dirty="0">
                <a:solidFill>
                  <a:sysClr val="windowText" lastClr="000000"/>
                </a:solidFill>
                <a:latin typeface="Meiryo UI"/>
                <a:ea typeface="Meiryo UI"/>
                <a:cs typeface="メイリオ" panose="020B0604030504040204" pitchFamily="50" charset="-128"/>
              </a:rPr>
              <a:t>(</a:t>
            </a:r>
            <a:r>
              <a:rPr kumimoji="0" lang="ja-JP" altLang="en-US" sz="845" kern="0" dirty="0">
                <a:solidFill>
                  <a:sysClr val="windowText" lastClr="000000"/>
                </a:solidFill>
                <a:latin typeface="Meiryo UI"/>
                <a:ea typeface="Meiryo UI"/>
                <a:cs typeface="メイリオ" panose="020B0604030504040204" pitchFamily="50" charset="-128"/>
              </a:rPr>
              <a:t>住民団体、保護団体、先行利用者等</a:t>
            </a:r>
            <a:r>
              <a:rPr kumimoji="0" lang="en-US" altLang="ja-JP" sz="845" kern="0" dirty="0">
                <a:solidFill>
                  <a:sysClr val="windowText" lastClr="000000"/>
                </a:solidFill>
                <a:latin typeface="Meiryo UI"/>
                <a:ea typeface="Meiryo UI"/>
                <a:cs typeface="メイリオ" panose="020B0604030504040204" pitchFamily="50" charset="-128"/>
              </a:rPr>
              <a:t>)</a:t>
            </a:r>
          </a:p>
        </p:txBody>
      </p:sp>
      <p:sp>
        <p:nvSpPr>
          <p:cNvPr id="275" name="Rectangle 12"/>
          <p:cNvSpPr>
            <a:spLocks noChangeArrowheads="1"/>
          </p:cNvSpPr>
          <p:nvPr/>
        </p:nvSpPr>
        <p:spPr bwMode="auto">
          <a:xfrm>
            <a:off x="3409355" y="5949755"/>
            <a:ext cx="2090866" cy="599802"/>
          </a:xfrm>
          <a:prstGeom prst="rect">
            <a:avLst/>
          </a:prstGeom>
          <a:solidFill>
            <a:srgbClr val="FFFFFF"/>
          </a:solidFill>
          <a:ln w="9525">
            <a:solidFill>
              <a:srgbClr val="000000"/>
            </a:solidFill>
            <a:miter lim="800000"/>
            <a:headEnd/>
            <a:tailEnd/>
          </a:ln>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en-US" altLang="ja-JP" sz="951" u="sng" kern="0" dirty="0">
                <a:solidFill>
                  <a:sysClr val="windowText" lastClr="000000"/>
                </a:solidFill>
                <a:latin typeface="Meiryo UI"/>
                <a:ea typeface="Meiryo UI"/>
                <a:cs typeface="メイリオ" panose="020B0604030504040204" pitchFamily="50" charset="-128"/>
              </a:rPr>
              <a:t>【3.3.6 </a:t>
            </a:r>
            <a:r>
              <a:rPr kumimoji="0" lang="ja-JP" altLang="en-US" sz="951" u="sng" kern="0" dirty="0">
                <a:solidFill>
                  <a:sysClr val="windowText" lastClr="000000"/>
                </a:solidFill>
                <a:latin typeface="Meiryo UI"/>
                <a:ea typeface="Meiryo UI"/>
                <a:cs typeface="メイリオ" panose="020B0604030504040204" pitchFamily="50" charset="-128"/>
              </a:rPr>
              <a:t>その他の手法</a:t>
            </a:r>
            <a:r>
              <a:rPr kumimoji="0" lang="en-US" altLang="ja-JP" sz="951"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○説明会</a:t>
            </a: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○アンケート</a:t>
            </a: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○パブリックコメント　等</a:t>
            </a: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ja-JP" altLang="ja-JP" sz="951" kern="0" dirty="0">
              <a:solidFill>
                <a:sysClr val="windowText" lastClr="000000"/>
              </a:solidFill>
              <a:latin typeface="Meiryo UI"/>
              <a:ea typeface="Meiryo UI"/>
              <a:cs typeface="メイリオ" panose="020B0604030504040204" pitchFamily="50" charset="-128"/>
            </a:endParaRPr>
          </a:p>
        </p:txBody>
      </p:sp>
      <p:sp>
        <p:nvSpPr>
          <p:cNvPr id="276" name="Rectangle 12"/>
          <p:cNvSpPr>
            <a:spLocks noChangeArrowheads="1"/>
          </p:cNvSpPr>
          <p:nvPr/>
        </p:nvSpPr>
        <p:spPr bwMode="auto">
          <a:xfrm>
            <a:off x="3407946" y="5587971"/>
            <a:ext cx="2090866" cy="303819"/>
          </a:xfrm>
          <a:prstGeom prst="rect">
            <a:avLst/>
          </a:prstGeom>
          <a:solidFill>
            <a:srgbClr val="FFFFFF"/>
          </a:solidFill>
          <a:ln w="9525">
            <a:solidFill>
              <a:srgbClr val="000000"/>
            </a:solidFill>
            <a:miter lim="800000"/>
            <a:headEnd/>
            <a:tailEnd/>
          </a:ln>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en-US" altLang="ja-JP" sz="951" u="sng" kern="0" dirty="0">
                <a:solidFill>
                  <a:sysClr val="windowText" lastClr="000000"/>
                </a:solidFill>
                <a:latin typeface="Meiryo UI"/>
                <a:ea typeface="Meiryo UI"/>
                <a:cs typeface="メイリオ" panose="020B0604030504040204" pitchFamily="50" charset="-128"/>
              </a:rPr>
              <a:t>【3.3.5 </a:t>
            </a:r>
            <a:r>
              <a:rPr kumimoji="0" lang="ja-JP" altLang="en-US" sz="951" u="sng" kern="0" dirty="0">
                <a:solidFill>
                  <a:sysClr val="windowText" lastClr="000000"/>
                </a:solidFill>
                <a:latin typeface="Meiryo UI"/>
                <a:ea typeface="Meiryo UI"/>
                <a:cs typeface="メイリオ" panose="020B0604030504040204" pitchFamily="50" charset="-128"/>
              </a:rPr>
              <a:t>有識者等ヒアリング</a:t>
            </a:r>
            <a:r>
              <a:rPr kumimoji="0" lang="en-US" altLang="ja-JP" sz="951"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○有識者等ヒアリング</a:t>
            </a: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ja-JP" altLang="ja-JP" sz="951" kern="0" dirty="0">
              <a:solidFill>
                <a:sysClr val="windowText" lastClr="000000"/>
              </a:solidFill>
              <a:latin typeface="Meiryo UI"/>
              <a:ea typeface="Meiryo UI"/>
              <a:cs typeface="メイリオ" panose="020B0604030504040204" pitchFamily="50" charset="-128"/>
            </a:endParaRPr>
          </a:p>
        </p:txBody>
      </p:sp>
      <p:sp>
        <p:nvSpPr>
          <p:cNvPr id="277" name="AutoShape 475"/>
          <p:cNvSpPr>
            <a:spLocks noChangeArrowheads="1"/>
          </p:cNvSpPr>
          <p:nvPr/>
        </p:nvSpPr>
        <p:spPr bwMode="auto">
          <a:xfrm rot="10800000">
            <a:off x="1671531" y="5078619"/>
            <a:ext cx="433493" cy="424384"/>
          </a:xfrm>
          <a:prstGeom prst="downArrow">
            <a:avLst>
              <a:gd name="adj1" fmla="val 46620"/>
              <a:gd name="adj2" fmla="val 44366"/>
            </a:avLst>
          </a:prstGeom>
          <a:solidFill>
            <a:srgbClr val="FFFFFF"/>
          </a:solidFill>
          <a:ln w="9525">
            <a:solidFill>
              <a:srgbClr val="000000"/>
            </a:solidFill>
            <a:miter lim="800000"/>
            <a:headEnd/>
            <a:tailEnd/>
          </a:ln>
        </p:spPr>
        <p:txBody>
          <a:bodyPr rot="0" vert="eaVert"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78" name="Text Box 5"/>
          <p:cNvSpPr txBox="1">
            <a:spLocks noChangeArrowheads="1"/>
          </p:cNvSpPr>
          <p:nvPr/>
        </p:nvSpPr>
        <p:spPr bwMode="auto">
          <a:xfrm>
            <a:off x="461470" y="6107746"/>
            <a:ext cx="2745347" cy="35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ja-JP" altLang="ja-JP" sz="845" kern="0" dirty="0">
                <a:solidFill>
                  <a:sysClr val="windowText" lastClr="000000"/>
                </a:solidFill>
                <a:latin typeface="Meiryo UI"/>
                <a:ea typeface="Meiryo UI"/>
                <a:cs typeface="メイリオ" panose="020B0604030504040204" pitchFamily="50" charset="-128"/>
              </a:rPr>
              <a:t>【</a:t>
            </a:r>
            <a:r>
              <a:rPr kumimoji="0" lang="en-US" altLang="ja-JP" sz="845" u="sng" kern="0" dirty="0">
                <a:solidFill>
                  <a:sysClr val="windowText" lastClr="000000"/>
                </a:solidFill>
                <a:latin typeface="Meiryo UI"/>
                <a:ea typeface="Meiryo UI"/>
                <a:cs typeface="メイリオ" panose="020B0604030504040204" pitchFamily="50" charset="-128"/>
              </a:rPr>
              <a:t>3.2.9</a:t>
            </a:r>
            <a:r>
              <a:rPr kumimoji="0" lang="ja-JP" altLang="en-US" sz="845" u="sng" kern="0" dirty="0">
                <a:solidFill>
                  <a:sysClr val="windowText" lastClr="000000"/>
                </a:solidFill>
                <a:latin typeface="Meiryo UI"/>
                <a:ea typeface="Meiryo UI"/>
                <a:cs typeface="メイリオ" panose="020B0604030504040204" pitchFamily="50" charset="-128"/>
              </a:rPr>
              <a:t> 導入見通しに応じたゾーニングの見直し</a:t>
            </a:r>
            <a:r>
              <a:rPr kumimoji="0" lang="ja-JP" altLang="ja-JP" sz="845" kern="0" dirty="0">
                <a:solidFill>
                  <a:sysClr val="windowText" lastClr="000000"/>
                </a:solidFill>
                <a:latin typeface="Meiryo UI"/>
                <a:ea typeface="Meiryo UI"/>
                <a:cs typeface="メイリオ" panose="020B0604030504040204" pitchFamily="50" charset="-128"/>
              </a:rPr>
              <a:t>】</a:t>
            </a:r>
            <a:endParaRPr kumimoji="0" lang="en-US" altLang="ja-JP" sz="845"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ja-JP" altLang="ja-JP" sz="1903" kern="0" dirty="0">
              <a:solidFill>
                <a:sysClr val="windowText" lastClr="000000"/>
              </a:solidFill>
              <a:latin typeface="Meiryo UI"/>
              <a:ea typeface="Meiryo UI"/>
              <a:cs typeface="メイリオ" panose="020B0604030504040204" pitchFamily="50" charset="-128"/>
            </a:endParaRPr>
          </a:p>
        </p:txBody>
      </p:sp>
      <p:sp>
        <p:nvSpPr>
          <p:cNvPr id="279" name="Text Box 5"/>
          <p:cNvSpPr txBox="1">
            <a:spLocks noChangeArrowheads="1"/>
          </p:cNvSpPr>
          <p:nvPr/>
        </p:nvSpPr>
        <p:spPr bwMode="auto">
          <a:xfrm>
            <a:off x="1434197" y="5961150"/>
            <a:ext cx="2002347" cy="22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ja-JP" altLang="ja-JP" sz="845" kern="0" dirty="0">
                <a:solidFill>
                  <a:sysClr val="windowText" lastClr="000000"/>
                </a:solidFill>
                <a:latin typeface="Meiryo UI"/>
                <a:ea typeface="Meiryo UI"/>
                <a:cs typeface="メイリオ" panose="020B0604030504040204" pitchFamily="50" charset="-128"/>
              </a:rPr>
              <a:t>【</a:t>
            </a:r>
            <a:r>
              <a:rPr kumimoji="0" lang="en-US" altLang="ja-JP" sz="845" u="sng" kern="0" dirty="0">
                <a:solidFill>
                  <a:sysClr val="windowText" lastClr="000000"/>
                </a:solidFill>
                <a:latin typeface="Meiryo UI"/>
                <a:ea typeface="Meiryo UI"/>
                <a:cs typeface="メイリオ" panose="020B0604030504040204" pitchFamily="50" charset="-128"/>
              </a:rPr>
              <a:t>3.2.8 </a:t>
            </a:r>
            <a:r>
              <a:rPr kumimoji="0" lang="ja-JP" altLang="en-US" sz="845" u="sng" kern="0" dirty="0">
                <a:solidFill>
                  <a:sysClr val="windowText" lastClr="000000"/>
                </a:solidFill>
                <a:latin typeface="Meiryo UI"/>
                <a:ea typeface="Meiryo UI"/>
                <a:cs typeface="メイリオ" panose="020B0604030504040204" pitchFamily="50" charset="-128"/>
              </a:rPr>
              <a:t>ﾚｲﾔｰの重ね合わせ等</a:t>
            </a:r>
            <a:r>
              <a:rPr kumimoji="0" lang="ja-JP" altLang="ja-JP" sz="845" kern="0" dirty="0">
                <a:solidFill>
                  <a:sysClr val="windowText" lastClr="000000"/>
                </a:solidFill>
                <a:latin typeface="Meiryo UI"/>
                <a:ea typeface="Meiryo UI"/>
                <a:cs typeface="メイリオ" panose="020B0604030504040204" pitchFamily="50" charset="-128"/>
              </a:rPr>
              <a:t>】</a:t>
            </a:r>
            <a:endParaRPr kumimoji="0" lang="en-US" altLang="ja-JP" sz="845"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endParaRPr kumimoji="0" lang="ja-JP" altLang="ja-JP" sz="1903" kern="0" dirty="0">
              <a:solidFill>
                <a:sysClr val="windowText" lastClr="000000"/>
              </a:solidFill>
              <a:latin typeface="Meiryo UI"/>
              <a:ea typeface="Meiryo UI"/>
              <a:cs typeface="メイリオ" panose="020B0604030504040204" pitchFamily="50" charset="-128"/>
            </a:endParaRPr>
          </a:p>
        </p:txBody>
      </p:sp>
      <p:sp>
        <p:nvSpPr>
          <p:cNvPr id="280" name="Text Box 5"/>
          <p:cNvSpPr txBox="1">
            <a:spLocks noChangeArrowheads="1"/>
          </p:cNvSpPr>
          <p:nvPr/>
        </p:nvSpPr>
        <p:spPr bwMode="auto">
          <a:xfrm>
            <a:off x="1794568" y="5597525"/>
            <a:ext cx="1358819" cy="42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en-US" altLang="ja-JP" sz="845" kern="0" dirty="0">
                <a:solidFill>
                  <a:sysClr val="windowText" lastClr="000000"/>
                </a:solidFill>
                <a:latin typeface="Meiryo UI"/>
                <a:ea typeface="Meiryo UI"/>
                <a:cs typeface="メイリオ" panose="020B0604030504040204" pitchFamily="50" charset="-128"/>
              </a:rPr>
              <a:t>【3.2.1</a:t>
            </a:r>
            <a:r>
              <a:rPr kumimoji="0" lang="ja-JP" altLang="en-US" sz="845" kern="0" dirty="0">
                <a:solidFill>
                  <a:sysClr val="windowText" lastClr="000000"/>
                </a:solidFill>
                <a:latin typeface="Meiryo UI"/>
                <a:ea typeface="Meiryo UI"/>
                <a:cs typeface="メイリオ" panose="020B0604030504040204" pitchFamily="50" charset="-128"/>
              </a:rPr>
              <a:t> ｴﾘｱの種類</a:t>
            </a:r>
            <a:r>
              <a:rPr kumimoji="0" lang="en-US" altLang="ja-JP" sz="845"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ja-JP" altLang="ja-JP" sz="845" kern="0" dirty="0">
                <a:solidFill>
                  <a:sysClr val="windowText" lastClr="000000"/>
                </a:solidFill>
                <a:latin typeface="Meiryo UI"/>
                <a:ea typeface="Meiryo UI"/>
                <a:cs typeface="メイリオ" panose="020B0604030504040204" pitchFamily="50" charset="-128"/>
              </a:rPr>
              <a:t>【</a:t>
            </a:r>
            <a:r>
              <a:rPr kumimoji="0" lang="en-US" altLang="ja-JP" sz="845" u="sng" kern="0" dirty="0">
                <a:solidFill>
                  <a:sysClr val="windowText" lastClr="000000"/>
                </a:solidFill>
                <a:latin typeface="Meiryo UI"/>
                <a:ea typeface="Meiryo UI"/>
                <a:cs typeface="メイリオ" panose="020B0604030504040204" pitchFamily="50" charset="-128"/>
              </a:rPr>
              <a:t>3.2.2 </a:t>
            </a:r>
            <a:r>
              <a:rPr kumimoji="0" lang="ja-JP" altLang="en-US" sz="845" u="sng" kern="0" dirty="0">
                <a:solidFill>
                  <a:sysClr val="windowText" lastClr="000000"/>
                </a:solidFill>
                <a:latin typeface="Meiryo UI"/>
                <a:ea typeface="Meiryo UI"/>
                <a:cs typeface="メイリオ" panose="020B0604030504040204" pitchFamily="50" charset="-128"/>
              </a:rPr>
              <a:t>ﾚｲﾔｰの作成</a:t>
            </a:r>
            <a:endParaRPr kumimoji="0" lang="en-US" altLang="ja-JP" sz="845" u="sng"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845" kern="0" dirty="0">
                <a:solidFill>
                  <a:sysClr val="windowText" lastClr="000000"/>
                </a:solidFill>
                <a:latin typeface="Meiryo UI"/>
                <a:ea typeface="Meiryo UI"/>
                <a:cs typeface="メイリオ" panose="020B0604030504040204" pitchFamily="50" charset="-128"/>
              </a:rPr>
              <a:t>　</a:t>
            </a:r>
            <a:r>
              <a:rPr kumimoji="0" lang="ja-JP" altLang="en-US" sz="845" u="sng" kern="0" dirty="0">
                <a:solidFill>
                  <a:sysClr val="windowText" lastClr="000000"/>
                </a:solidFill>
                <a:latin typeface="Meiryo UI"/>
                <a:ea typeface="Meiryo UI"/>
                <a:cs typeface="メイリオ" panose="020B0604030504040204" pitchFamily="50" charset="-128"/>
              </a:rPr>
              <a:t>・ｴﾘｱの設定方法</a:t>
            </a:r>
            <a:r>
              <a:rPr kumimoji="0" lang="ja-JP" altLang="ja-JP" sz="845" kern="0" dirty="0">
                <a:solidFill>
                  <a:sysClr val="windowText" lastClr="000000"/>
                </a:solidFill>
                <a:latin typeface="Meiryo UI"/>
                <a:ea typeface="Meiryo UI"/>
                <a:cs typeface="メイリオ" panose="020B0604030504040204" pitchFamily="50" charset="-128"/>
              </a:rPr>
              <a:t>】</a:t>
            </a:r>
            <a:endParaRPr kumimoji="0" lang="en-US" altLang="ja-JP" sz="845" kern="0" dirty="0">
              <a:solidFill>
                <a:sysClr val="windowText" lastClr="000000"/>
              </a:solidFill>
              <a:latin typeface="Meiryo UI"/>
              <a:ea typeface="Meiryo UI"/>
              <a:cs typeface="メイリオ" panose="020B0604030504040204" pitchFamily="50" charset="-128"/>
            </a:endParaRPr>
          </a:p>
        </p:txBody>
      </p:sp>
      <p:sp>
        <p:nvSpPr>
          <p:cNvPr id="281" name="正方形/長方形 18"/>
          <p:cNvSpPr>
            <a:spLocks noChangeArrowheads="1"/>
          </p:cNvSpPr>
          <p:nvPr/>
        </p:nvSpPr>
        <p:spPr bwMode="auto">
          <a:xfrm>
            <a:off x="516648" y="6277307"/>
            <a:ext cx="2539255" cy="378177"/>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6635" tIns="48318" rIns="96635" bIns="48318" numCol="1" anchor="ctr" anchorCtr="0" compatLnSpc="1">
            <a:prstTxWarp prst="textNoShape">
              <a:avLst/>
            </a:prstTxWarp>
          </a:bodyPr>
          <a:lstStyle/>
          <a:p>
            <a:pPr algn="ctr" defTabSz="966326" eaLnBrk="0" fontAlgn="base" hangingPunct="0">
              <a:spcBef>
                <a:spcPct val="0"/>
              </a:spcBef>
              <a:spcAft>
                <a:spcPct val="0"/>
              </a:spcAft>
            </a:pPr>
            <a:r>
              <a:rPr kumimoji="0" lang="en-US" altLang="ja-JP" sz="1057" b="1" kern="0" dirty="0">
                <a:solidFill>
                  <a:srgbClr val="FFFFFF"/>
                </a:solidFill>
                <a:latin typeface="Meiryo UI"/>
                <a:ea typeface="Meiryo UI"/>
                <a:cs typeface="メイリオ" panose="020B0604030504040204" pitchFamily="50" charset="-128"/>
              </a:rPr>
              <a:t>3.2</a:t>
            </a:r>
            <a:r>
              <a:rPr kumimoji="0" lang="ja-JP" altLang="en-US" sz="1057" b="1" kern="0" dirty="0">
                <a:solidFill>
                  <a:srgbClr val="FFFFFF"/>
                </a:solidFill>
                <a:latin typeface="Meiryo UI"/>
                <a:ea typeface="Meiryo UI"/>
                <a:cs typeface="メイリオ" panose="020B0604030504040204" pitchFamily="50" charset="-128"/>
              </a:rPr>
              <a:t>　ゾーニングマップ案の作成</a:t>
            </a:r>
            <a:endParaRPr kumimoji="0" lang="en-US" altLang="ja-JP" sz="1057" b="1" kern="0" dirty="0">
              <a:solidFill>
                <a:srgbClr val="FFFFFF"/>
              </a:solidFill>
              <a:latin typeface="Meiryo UI"/>
              <a:ea typeface="Meiryo UI"/>
              <a:cs typeface="メイリオ" panose="020B0604030504040204" pitchFamily="50" charset="-128"/>
            </a:endParaRPr>
          </a:p>
          <a:p>
            <a:pPr algn="ctr" defTabSz="966326" eaLnBrk="0" fontAlgn="base" hangingPunct="0">
              <a:spcBef>
                <a:spcPct val="0"/>
              </a:spcBef>
              <a:spcAft>
                <a:spcPct val="0"/>
              </a:spcAft>
            </a:pPr>
            <a:r>
              <a:rPr kumimoji="0" lang="ja-JP" altLang="en-US" sz="1057" b="1" kern="0" dirty="0">
                <a:solidFill>
                  <a:srgbClr val="FFFFFF"/>
                </a:solidFill>
                <a:latin typeface="Meiryo UI"/>
                <a:ea typeface="Meiryo UI"/>
                <a:cs typeface="メイリオ" panose="020B0604030504040204" pitchFamily="50" charset="-128"/>
              </a:rPr>
              <a:t>（レイヤーの重ね合わせ）</a:t>
            </a:r>
            <a:endParaRPr kumimoji="0" lang="ja-JP" altLang="ja-JP" sz="1268" kern="0" dirty="0">
              <a:solidFill>
                <a:sysClr val="windowText" lastClr="000000"/>
              </a:solidFill>
              <a:latin typeface="Meiryo UI"/>
              <a:ea typeface="Meiryo UI"/>
              <a:cs typeface="メイリオ" panose="020B0604030504040204" pitchFamily="50" charset="-128"/>
            </a:endParaRPr>
          </a:p>
        </p:txBody>
      </p:sp>
      <p:sp>
        <p:nvSpPr>
          <p:cNvPr id="282" name="AutoShape 475"/>
          <p:cNvSpPr>
            <a:spLocks noChangeArrowheads="1"/>
          </p:cNvSpPr>
          <p:nvPr/>
        </p:nvSpPr>
        <p:spPr bwMode="auto">
          <a:xfrm>
            <a:off x="2513123" y="6500342"/>
            <a:ext cx="1372914" cy="215954"/>
          </a:xfrm>
          <a:prstGeom prst="downArrow">
            <a:avLst>
              <a:gd name="adj1" fmla="val 46620"/>
              <a:gd name="adj2" fmla="val 44366"/>
            </a:avLst>
          </a:prstGeom>
          <a:solidFill>
            <a:srgbClr val="FFFFFF"/>
          </a:solidFill>
          <a:ln w="9525">
            <a:solidFill>
              <a:srgbClr val="000000"/>
            </a:solidFill>
            <a:miter lim="800000"/>
            <a:headEnd/>
            <a:tailEnd/>
          </a:ln>
        </p:spPr>
        <p:txBody>
          <a:bodyPr rot="0" vert="eaVert" wrap="square" lIns="78517" tIns="9396" rIns="78517" bIns="9396" anchor="t" anchorCtr="0" upright="1">
            <a:noAutofit/>
          </a:bodyPr>
          <a:lstStyle/>
          <a:p>
            <a:pPr defTabSz="966326"/>
            <a:endParaRPr kumimoji="0" lang="ja-JP" altLang="en-US" sz="951" kern="0">
              <a:solidFill>
                <a:sysClr val="windowText" lastClr="000000"/>
              </a:solidFill>
              <a:latin typeface="Meiryo UI"/>
              <a:ea typeface="Meiryo UI"/>
              <a:cs typeface="メイリオ" panose="020B0604030504040204" pitchFamily="50" charset="-128"/>
            </a:endParaRPr>
          </a:p>
        </p:txBody>
      </p:sp>
      <p:sp>
        <p:nvSpPr>
          <p:cNvPr id="283" name="Rectangle 12">
            <a:extLst/>
          </p:cNvPr>
          <p:cNvSpPr>
            <a:spLocks noChangeArrowheads="1"/>
          </p:cNvSpPr>
          <p:nvPr/>
        </p:nvSpPr>
        <p:spPr bwMode="auto">
          <a:xfrm>
            <a:off x="3402552" y="2794840"/>
            <a:ext cx="2090866" cy="456019"/>
          </a:xfrm>
          <a:prstGeom prst="rect">
            <a:avLst/>
          </a:prstGeom>
          <a:solidFill>
            <a:srgbClr val="FFFFFF"/>
          </a:solidFill>
          <a:ln w="9525">
            <a:solidFill>
              <a:srgbClr val="000000"/>
            </a:solidFill>
            <a:miter lim="800000"/>
            <a:headEnd/>
            <a:tailEnd/>
          </a:ln>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en-US" altLang="ja-JP" sz="951" u="sng" kern="0" dirty="0">
                <a:solidFill>
                  <a:sysClr val="windowText" lastClr="000000"/>
                </a:solidFill>
                <a:latin typeface="Meiryo UI"/>
                <a:ea typeface="Meiryo UI"/>
                <a:cs typeface="メイリオ" panose="020B0604030504040204" pitchFamily="50" charset="-128"/>
              </a:rPr>
              <a:t>【3.3.1 </a:t>
            </a:r>
            <a:r>
              <a:rPr kumimoji="0" lang="ja-JP" altLang="en-US" sz="951" u="sng" kern="0" dirty="0">
                <a:solidFill>
                  <a:sysClr val="windowText" lastClr="000000"/>
                </a:solidFill>
                <a:latin typeface="Meiryo UI"/>
                <a:ea typeface="Meiryo UI"/>
                <a:cs typeface="メイリオ" panose="020B0604030504040204" pitchFamily="50" charset="-128"/>
              </a:rPr>
              <a:t>関係者・関係機関の抽出</a:t>
            </a:r>
            <a:r>
              <a:rPr kumimoji="0" lang="en-US" altLang="ja-JP" sz="951"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○実施体制の整備</a:t>
            </a: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○関係者・関係機関の抽出</a:t>
            </a:r>
            <a:endParaRPr kumimoji="0" lang="en-US" altLang="ja-JP" sz="951" kern="0" dirty="0">
              <a:solidFill>
                <a:sysClr val="windowText" lastClr="000000"/>
              </a:solidFill>
              <a:latin typeface="Meiryo UI"/>
              <a:ea typeface="Meiryo UI"/>
              <a:cs typeface="メイリオ" panose="020B0604030504040204" pitchFamily="50" charset="-128"/>
            </a:endParaRPr>
          </a:p>
        </p:txBody>
      </p:sp>
      <p:sp>
        <p:nvSpPr>
          <p:cNvPr id="284" name="Rectangle 12">
            <a:extLst/>
          </p:cNvPr>
          <p:cNvSpPr>
            <a:spLocks noChangeArrowheads="1"/>
          </p:cNvSpPr>
          <p:nvPr/>
        </p:nvSpPr>
        <p:spPr bwMode="auto">
          <a:xfrm>
            <a:off x="3389098" y="3296486"/>
            <a:ext cx="2090866" cy="456019"/>
          </a:xfrm>
          <a:prstGeom prst="rect">
            <a:avLst/>
          </a:prstGeom>
          <a:solidFill>
            <a:srgbClr val="FFFFFF"/>
          </a:solidFill>
          <a:ln w="9525">
            <a:solidFill>
              <a:srgbClr val="000000"/>
            </a:solidFill>
            <a:miter lim="800000"/>
            <a:headEnd/>
            <a:tailEnd/>
          </a:ln>
        </p:spPr>
        <p:txBody>
          <a:bodyPr vert="horz" wrap="square" lIns="78517" tIns="9396" rIns="78517" bIns="9396" numCol="1" anchor="t" anchorCtr="0" compatLnSpc="1">
            <a:prstTxWarp prst="textNoShape">
              <a:avLst/>
            </a:prstTxWarp>
          </a:bodyPr>
          <a:lstStyle/>
          <a:p>
            <a:pPr defTabSz="966326" eaLnBrk="0" fontAlgn="base" hangingPunct="0">
              <a:spcBef>
                <a:spcPct val="0"/>
              </a:spcBef>
              <a:spcAft>
                <a:spcPct val="0"/>
              </a:spcAft>
            </a:pPr>
            <a:r>
              <a:rPr kumimoji="0" lang="en-US" altLang="ja-JP" sz="951" u="sng" kern="0" dirty="0">
                <a:solidFill>
                  <a:sysClr val="windowText" lastClr="000000"/>
                </a:solidFill>
                <a:latin typeface="Meiryo UI"/>
                <a:ea typeface="Meiryo UI"/>
                <a:cs typeface="メイリオ" panose="020B0604030504040204" pitchFamily="50" charset="-128"/>
              </a:rPr>
              <a:t>【3.3.2 </a:t>
            </a:r>
            <a:r>
              <a:rPr kumimoji="0" lang="ja-JP" altLang="en-US" sz="951" u="sng" kern="0" dirty="0">
                <a:solidFill>
                  <a:sysClr val="windowText" lastClr="000000"/>
                </a:solidFill>
                <a:latin typeface="Meiryo UI"/>
                <a:ea typeface="Meiryo UI"/>
                <a:cs typeface="メイリオ" panose="020B0604030504040204" pitchFamily="50" charset="-128"/>
              </a:rPr>
              <a:t>意見調整方法の検討</a:t>
            </a:r>
            <a:r>
              <a:rPr kumimoji="0" lang="en-US" altLang="ja-JP" sz="951" u="sng" kern="0" dirty="0">
                <a:solidFill>
                  <a:sysClr val="windowText" lastClr="000000"/>
                </a:solidFill>
                <a:latin typeface="Meiryo UI"/>
                <a:ea typeface="Meiryo UI"/>
                <a:cs typeface="メイリオ" panose="020B0604030504040204" pitchFamily="50" charset="-128"/>
              </a:rPr>
              <a:t>】</a:t>
            </a: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○意見調整方法の検討</a:t>
            </a:r>
            <a:endParaRPr kumimoji="0" lang="en-US" altLang="ja-JP" sz="951" kern="0" dirty="0">
              <a:solidFill>
                <a:sysClr val="windowText" lastClr="000000"/>
              </a:solidFill>
              <a:latin typeface="Meiryo UI"/>
              <a:ea typeface="Meiryo UI"/>
              <a:cs typeface="メイリオ" panose="020B0604030504040204" pitchFamily="50" charset="-128"/>
            </a:endParaRPr>
          </a:p>
          <a:p>
            <a:pPr defTabSz="966326" eaLnBrk="0" fontAlgn="base" hangingPunct="0">
              <a:spcBef>
                <a:spcPct val="0"/>
              </a:spcBef>
              <a:spcAft>
                <a:spcPct val="0"/>
              </a:spcAft>
            </a:pPr>
            <a:r>
              <a:rPr kumimoji="0" lang="ja-JP" altLang="en-US" sz="951" kern="0" dirty="0">
                <a:solidFill>
                  <a:sysClr val="windowText" lastClr="000000"/>
                </a:solidFill>
                <a:latin typeface="Meiryo UI"/>
                <a:ea typeface="Meiryo UI"/>
                <a:cs typeface="メイリオ" panose="020B0604030504040204" pitchFamily="50" charset="-128"/>
              </a:rPr>
              <a:t>○運営方法等についての協議</a:t>
            </a:r>
            <a:endParaRPr kumimoji="0" lang="en-US" altLang="ja-JP" sz="951" kern="0" dirty="0">
              <a:solidFill>
                <a:sysClr val="windowText" lastClr="000000"/>
              </a:solidFill>
              <a:latin typeface="Meiryo UI"/>
              <a:ea typeface="Meiryo UI"/>
              <a:cs typeface="メイリオ" panose="020B0604030504040204" pitchFamily="50" charset="-128"/>
            </a:endParaRPr>
          </a:p>
        </p:txBody>
      </p:sp>
    </p:spTree>
    <p:extLst>
      <p:ext uri="{BB962C8B-B14F-4D97-AF65-F5344CB8AC3E}">
        <p14:creationId xmlns:p14="http://schemas.microsoft.com/office/powerpoint/2010/main" val="2692047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4360</TotalTime>
  <Words>989</Words>
  <Application>Microsoft Office PowerPoint</Application>
  <PresentationFormat>ユーザー設定</PresentationFormat>
  <Paragraphs>227</Paragraphs>
  <Slides>5</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12</vt:i4>
      </vt:variant>
      <vt:variant>
        <vt:lpstr>スライド タイトル</vt:lpstr>
      </vt:variant>
      <vt:variant>
        <vt:i4>5</vt:i4>
      </vt:variant>
    </vt:vector>
  </HeadingPairs>
  <TitlesOfParts>
    <vt:vector size="29" baseType="lpstr">
      <vt:lpstr>HGPｺﾞｼｯｸE</vt:lpstr>
      <vt:lpstr>HGPｺﾞｼｯｸM</vt:lpstr>
      <vt:lpstr>Meiryo UI</vt:lpstr>
      <vt:lpstr>ＭＳ Ｐゴシック</vt:lpstr>
      <vt:lpstr>Meiryo</vt:lpstr>
      <vt:lpstr>Meiryo</vt:lpstr>
      <vt:lpstr>游ゴシック</vt:lpstr>
      <vt:lpstr>Arial</vt:lpstr>
      <vt:lpstr>Calibri</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8_Office ​​テーマ</vt:lpstr>
      <vt:lpstr>11_脱炭素標準フォーマット_20180530</vt:lpstr>
      <vt:lpstr>PowerPoint プレゼンテーション</vt:lpstr>
      <vt:lpstr>風力発電に係るゾーニングとは</vt:lpstr>
      <vt:lpstr>風力発電に係るゾーニングイメージ</vt:lpstr>
      <vt:lpstr>事業モデル地域</vt:lpstr>
      <vt:lpstr>ゾーニングマニュアルの概要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豊島 健太／リサ企／JRI (toyoshima kenta)</cp:lastModifiedBy>
  <cp:revision>557</cp:revision>
  <cp:lastPrinted>2018-12-27T15:53:44Z</cp:lastPrinted>
  <dcterms:created xsi:type="dcterms:W3CDTF">2018-08-15T14:31:38Z</dcterms:created>
  <dcterms:modified xsi:type="dcterms:W3CDTF">2019-01-08T02:35:15Z</dcterms:modified>
</cp:coreProperties>
</file>