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8.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11.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82" r:id="rId5"/>
    <p:sldMasterId id="2147483894" r:id="rId6"/>
    <p:sldMasterId id="2147483908" r:id="rId7"/>
    <p:sldMasterId id="2147483969" r:id="rId8"/>
    <p:sldMasterId id="2147483995" r:id="rId9"/>
    <p:sldMasterId id="2147484019" r:id="rId10"/>
    <p:sldMasterId id="2147484056" r:id="rId11"/>
    <p:sldMasterId id="2147484202" r:id="rId12"/>
  </p:sldMasterIdLst>
  <p:notesMasterIdLst>
    <p:notesMasterId r:id="rId16"/>
  </p:notesMasterIdLst>
  <p:handoutMasterIdLst>
    <p:handoutMasterId r:id="rId17"/>
  </p:handoutMasterIdLst>
  <p:sldIdLst>
    <p:sldId id="683" r:id="rId13"/>
    <p:sldId id="634" r:id="rId14"/>
    <p:sldId id="635" r:id="rId15"/>
  </p:sldIdLst>
  <p:sldSz cx="10691813" cy="7559675"/>
  <p:notesSz cx="7104063" cy="10234613"/>
  <p:custDataLst>
    <p:tags r:id="rId18"/>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41" autoAdjust="0"/>
    <p:restoredTop sz="96366" autoAdjust="0"/>
  </p:normalViewPr>
  <p:slideViewPr>
    <p:cSldViewPr snapToGrid="0" snapToObjects="1">
      <p:cViewPr varScale="1">
        <p:scale>
          <a:sx n="62" d="100"/>
          <a:sy n="62" d="100"/>
        </p:scale>
        <p:origin x="1350" y="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slide" Target="slides/slide3.xml"/><Relationship Id="rId10" Type="http://schemas.openxmlformats.org/officeDocument/2006/relationships/slideMaster" Target="slideMasters/slideMaster10.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5889" indent="-2925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0061" indent="-23338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3400" indent="-23338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6739" indent="-23338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600078"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73417"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46757"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4020096"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46678" fontAlgn="base">
              <a:spcBef>
                <a:spcPct val="0"/>
              </a:spcBef>
              <a:spcAft>
                <a:spcPct val="0"/>
              </a:spcAft>
              <a:defRPr/>
            </a:pPr>
            <a:fld id="{3069AD0C-9AEF-438F-8C23-4B7CAF680556}" type="slidenum">
              <a:rPr lang="ja-JP" altLang="en-US">
                <a:solidFill>
                  <a:prstClr val="black"/>
                </a:solidFill>
                <a:latin typeface="Cambria" panose="02040503050406030204" pitchFamily="18" charset="0"/>
                <a:ea typeface="メイリオ" panose="020B0604030504040204" pitchFamily="50" charset="-128"/>
              </a:rPr>
              <a:pPr defTabSz="946678" fontAlgn="base">
                <a:spcBef>
                  <a:spcPct val="0"/>
                </a:spcBef>
                <a:spcAft>
                  <a:spcPct val="0"/>
                </a:spcAft>
                <a:defRPr/>
              </a:pPr>
              <a:t>0</a:t>
            </a:fld>
            <a:endParaRPr lang="ja-JP" altLang="en-US">
              <a:solidFill>
                <a:prstClr val="black"/>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3668464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8.xml"/><Relationship Id="rId4" Type="http://schemas.openxmlformats.org/officeDocument/2006/relationships/image" Target="../media/image2.jpeg"/></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8C12A7D-EC74-4D6B-9169-A83BD1F2F22E}"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C44D6ED-B981-478A-AFE6-1CF95059FE12}" type="slidenum">
              <a:rPr lang="ja-JP" altLang="en-US"/>
              <a:pPr>
                <a:defRPr/>
              </a:pPr>
              <a:t>‹#›</a:t>
            </a:fld>
            <a:endParaRPr lang="ja-JP" altLang="en-US"/>
          </a:p>
        </p:txBody>
      </p:sp>
    </p:spTree>
    <p:extLst>
      <p:ext uri="{BB962C8B-B14F-4D97-AF65-F5344CB8AC3E}">
        <p14:creationId xmlns:p14="http://schemas.microsoft.com/office/powerpoint/2010/main" val="26213795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2D2844D-1FC1-419E-AA4F-11EEC9680F74}"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5202CD5-BE5E-464B-8BF6-33EE8392C4FC}" type="slidenum">
              <a:rPr lang="ja-JP" altLang="en-US"/>
              <a:pPr>
                <a:defRPr/>
              </a:pPr>
              <a:t>‹#›</a:t>
            </a:fld>
            <a:endParaRPr lang="ja-JP" altLang="en-US"/>
          </a:p>
        </p:txBody>
      </p:sp>
    </p:spTree>
    <p:extLst>
      <p:ext uri="{BB962C8B-B14F-4D97-AF65-F5344CB8AC3E}">
        <p14:creationId xmlns:p14="http://schemas.microsoft.com/office/powerpoint/2010/main" val="242521593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179B277-BF93-4C99-B997-8B74CD413AB6}"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716D0F9-BAC7-45DB-BBB8-EF61C1701662}" type="slidenum">
              <a:rPr lang="ja-JP" altLang="en-US"/>
              <a:pPr>
                <a:defRPr/>
              </a:pPr>
              <a:t>‹#›</a:t>
            </a:fld>
            <a:endParaRPr lang="ja-JP" altLang="en-US"/>
          </a:p>
        </p:txBody>
      </p:sp>
    </p:spTree>
    <p:extLst>
      <p:ext uri="{BB962C8B-B14F-4D97-AF65-F5344CB8AC3E}">
        <p14:creationId xmlns:p14="http://schemas.microsoft.com/office/powerpoint/2010/main" val="3599703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3E3D6544-1CAF-4FAA-97BE-59DE346FA9EC}"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D5CCCDE-F051-4526-9257-0778E907F7E8}" type="slidenum">
              <a:rPr lang="ja-JP" altLang="en-US"/>
              <a:pPr>
                <a:defRPr/>
              </a:pPr>
              <a:t>‹#›</a:t>
            </a:fld>
            <a:endParaRPr lang="ja-JP" altLang="en-US"/>
          </a:p>
        </p:txBody>
      </p:sp>
    </p:spTree>
    <p:extLst>
      <p:ext uri="{BB962C8B-B14F-4D97-AF65-F5344CB8AC3E}">
        <p14:creationId xmlns:p14="http://schemas.microsoft.com/office/powerpoint/2010/main" val="341901909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905F056-FAD6-4550-BCBD-C8007C21667A}" type="datetimeFigureOut">
              <a:rPr lang="ja-JP" altLang="en-US"/>
              <a:pPr>
                <a:defRPr/>
              </a:pPr>
              <a:t>2019/1/8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1D9CD5CB-FEDE-43D7-93CE-F0760F20CDFE}" type="slidenum">
              <a:rPr lang="ja-JP" altLang="en-US"/>
              <a:pPr>
                <a:defRPr/>
              </a:pPr>
              <a:t>‹#›</a:t>
            </a:fld>
            <a:endParaRPr lang="ja-JP" altLang="en-US"/>
          </a:p>
        </p:txBody>
      </p:sp>
    </p:spTree>
    <p:extLst>
      <p:ext uri="{BB962C8B-B14F-4D97-AF65-F5344CB8AC3E}">
        <p14:creationId xmlns:p14="http://schemas.microsoft.com/office/powerpoint/2010/main" val="278244643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002538E-BC2B-4AA7-BC37-90D81B7F6009}" type="datetimeFigureOut">
              <a:rPr lang="ja-JP" altLang="en-US"/>
              <a:pPr>
                <a:defRPr/>
              </a:pPr>
              <a:t>2019/1/8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A140E741-BBEE-4174-93DF-F607D7163F7C}" type="slidenum">
              <a:rPr lang="ja-JP" altLang="en-US"/>
              <a:pPr>
                <a:defRPr/>
              </a:pPr>
              <a:t>‹#›</a:t>
            </a:fld>
            <a:endParaRPr lang="ja-JP" altLang="en-US"/>
          </a:p>
        </p:txBody>
      </p:sp>
    </p:spTree>
    <p:extLst>
      <p:ext uri="{BB962C8B-B14F-4D97-AF65-F5344CB8AC3E}">
        <p14:creationId xmlns:p14="http://schemas.microsoft.com/office/powerpoint/2010/main" val="206079878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395F66BE-92AF-4188-BBF8-E53CE85385B8}" type="datetimeFigureOut">
              <a:rPr lang="ja-JP" altLang="en-US"/>
              <a:pPr>
                <a:defRPr/>
              </a:pPr>
              <a:t>2019/1/8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F5445CF-82FB-4961-ACF9-F67771E0AE3C}" type="slidenum">
              <a:rPr lang="ja-JP" altLang="en-US"/>
              <a:pPr>
                <a:defRPr/>
              </a:pPr>
              <a:t>‹#›</a:t>
            </a:fld>
            <a:endParaRPr lang="ja-JP" altLang="en-US"/>
          </a:p>
        </p:txBody>
      </p:sp>
    </p:spTree>
    <p:extLst>
      <p:ext uri="{BB962C8B-B14F-4D97-AF65-F5344CB8AC3E}">
        <p14:creationId xmlns:p14="http://schemas.microsoft.com/office/powerpoint/2010/main" val="115758104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632FC63-3D75-42C7-8C22-8B4732F2EFD2}"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EDD0B0C-DEFE-4FCD-9100-77660D39B9D4}" type="slidenum">
              <a:rPr lang="ja-JP" altLang="en-US"/>
              <a:pPr>
                <a:defRPr/>
              </a:pPr>
              <a:t>‹#›</a:t>
            </a:fld>
            <a:endParaRPr lang="ja-JP" altLang="en-US"/>
          </a:p>
        </p:txBody>
      </p:sp>
    </p:spTree>
    <p:extLst>
      <p:ext uri="{BB962C8B-B14F-4D97-AF65-F5344CB8AC3E}">
        <p14:creationId xmlns:p14="http://schemas.microsoft.com/office/powerpoint/2010/main" val="238437354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5B07A1F-1E59-45A5-AF16-FD98DBE102E1}"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EA0DA16-4092-480F-ACA3-8E5ABB77D81B}" type="slidenum">
              <a:rPr lang="ja-JP" altLang="en-US"/>
              <a:pPr>
                <a:defRPr/>
              </a:pPr>
              <a:t>‹#›</a:t>
            </a:fld>
            <a:endParaRPr lang="ja-JP" altLang="en-US"/>
          </a:p>
        </p:txBody>
      </p:sp>
    </p:spTree>
    <p:extLst>
      <p:ext uri="{BB962C8B-B14F-4D97-AF65-F5344CB8AC3E}">
        <p14:creationId xmlns:p14="http://schemas.microsoft.com/office/powerpoint/2010/main" val="286277742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53E1435-4BA0-4E0C-8E85-2F2CDFBAA569}"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1A22D02-7DCE-4389-A247-01316D70F2D7}" type="slidenum">
              <a:rPr lang="ja-JP" altLang="en-US"/>
              <a:pPr>
                <a:defRPr/>
              </a:pPr>
              <a:t>‹#›</a:t>
            </a:fld>
            <a:endParaRPr lang="ja-JP" altLang="en-US"/>
          </a:p>
        </p:txBody>
      </p:sp>
    </p:spTree>
    <p:extLst>
      <p:ext uri="{BB962C8B-B14F-4D97-AF65-F5344CB8AC3E}">
        <p14:creationId xmlns:p14="http://schemas.microsoft.com/office/powerpoint/2010/main" val="430195312"/>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0CAE03B-0A99-43DD-891C-7E19935221F0}"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ED740CE-F073-4517-98E4-E177B388DBAE}" type="slidenum">
              <a:rPr lang="ja-JP" altLang="en-US"/>
              <a:pPr>
                <a:defRPr/>
              </a:pPr>
              <a:t>‹#›</a:t>
            </a:fld>
            <a:endParaRPr lang="ja-JP" altLang="en-US"/>
          </a:p>
        </p:txBody>
      </p:sp>
    </p:spTree>
    <p:extLst>
      <p:ext uri="{BB962C8B-B14F-4D97-AF65-F5344CB8AC3E}">
        <p14:creationId xmlns:p14="http://schemas.microsoft.com/office/powerpoint/2010/main" val="3417666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13" Type="http://schemas.openxmlformats.org/officeDocument/2006/relationships/theme" Target="../theme/theme11.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slideLayout" Target="../slideLayouts/slideLayout126.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4.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12" Type="http://schemas.openxmlformats.org/officeDocument/2006/relationships/theme" Target="../theme/theme12.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5" Type="http://schemas.openxmlformats.org/officeDocument/2006/relationships/slideLayout" Target="../slideLayouts/slideLayout131.xml"/><Relationship Id="rId10" Type="http://schemas.openxmlformats.org/officeDocument/2006/relationships/slideLayout" Target="../slideLayouts/slideLayout136.xml"/><Relationship Id="rId4" Type="http://schemas.openxmlformats.org/officeDocument/2006/relationships/slideLayout" Target="../slideLayouts/slideLayout130.xml"/><Relationship Id="rId9" Type="http://schemas.openxmlformats.org/officeDocument/2006/relationships/slideLayout" Target="../slideLayouts/slideLayout1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heme" Target="../theme/theme7.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theme" Target="../theme/theme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0.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theme" Target="../theme/theme9.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295">
                <a:solidFill>
                  <a:schemeClr val="tx1">
                    <a:tint val="75000"/>
                  </a:schemeClr>
                </a:solidFill>
                <a:latin typeface="+mn-lt"/>
                <a:ea typeface="+mn-ea"/>
                <a:cs typeface="+mn-cs"/>
              </a:defRPr>
            </a:lvl1pPr>
          </a:lstStyle>
          <a:p>
            <a:pPr>
              <a:defRPr/>
            </a:pPr>
            <a:fld id="{94E954A1-F416-45AB-8871-6DFCEB64F478}" type="datetimeFigureOut">
              <a:rPr lang="ja-JP" altLang="en-US"/>
              <a:pPr>
                <a:defRPr/>
              </a:pPr>
              <a:t>2019/1/8</a:t>
            </a:fld>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95">
                <a:solidFill>
                  <a:srgbClr val="898989"/>
                </a:solidFill>
                <a:cs typeface="+mn-cs"/>
              </a:defRPr>
            </a:lvl1pPr>
          </a:lstStyle>
          <a:p>
            <a:pPr>
              <a:defRPr/>
            </a:pPr>
            <a:fld id="{F869D216-8EC3-449F-B6B0-428B3F2C787D}"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87914010"/>
      </p:ext>
    </p:extLst>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Lst>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panose="020B0604020202020204" pitchFamily="34"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panose="020B0604020202020204" pitchFamily="34"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panose="020B0604020202020204" pitchFamily="34"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7.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6.png"/><Relationship Id="rId1" Type="http://schemas.openxmlformats.org/officeDocument/2006/relationships/slideLayout" Target="../slideLayouts/slideLayout80.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0.xml"/><Relationship Id="rId7" Type="http://schemas.openxmlformats.org/officeDocument/2006/relationships/image" Target="../media/image9.png"/><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8.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楕円 8"/>
          <p:cNvSpPr/>
          <p:nvPr/>
        </p:nvSpPr>
        <p:spPr>
          <a:xfrm rot="19524613">
            <a:off x="7847517" y="5702308"/>
            <a:ext cx="2266870" cy="1429002"/>
          </a:xfrm>
          <a:prstGeom prst="ellipse">
            <a:avLst/>
          </a:prstGeom>
          <a:noFill/>
          <a:ln w="101600">
            <a:solidFill>
              <a:srgbClr val="4A91BF"/>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white"/>
              </a:solidFill>
              <a:latin typeface="Cambria"/>
              <a:ea typeface="メイリオ"/>
            </a:endParaRPr>
          </a:p>
        </p:txBody>
      </p:sp>
      <p:sp>
        <p:nvSpPr>
          <p:cNvPr id="5" name="正方形/長方形 4">
            <a:extLst>
              <a:ext uri="{FF2B5EF4-FFF2-40B4-BE49-F238E27FC236}">
                <a16:creationId xmlns:a16="http://schemas.microsoft.com/office/drawing/2014/main" id="{37E8177F-E058-43DD-B091-593F28EAABED}"/>
              </a:ext>
            </a:extLst>
          </p:cNvPr>
          <p:cNvSpPr/>
          <p:nvPr/>
        </p:nvSpPr>
        <p:spPr>
          <a:xfrm>
            <a:off x="56544" y="750491"/>
            <a:ext cx="10597573" cy="6665248"/>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lang="ja-JP" altLang="en-US" sz="1943" dirty="0">
              <a:solidFill>
                <a:prstClr val="black"/>
              </a:solidFill>
              <a:latin typeface="メイリオ"/>
              <a:ea typeface="メイリオ"/>
            </a:endParaRPr>
          </a:p>
        </p:txBody>
      </p:sp>
      <p:sp>
        <p:nvSpPr>
          <p:cNvPr id="6" name="正方形/長方形 5">
            <a:extLst>
              <a:ext uri="{FF2B5EF4-FFF2-40B4-BE49-F238E27FC236}">
                <a16:creationId xmlns:a16="http://schemas.microsoft.com/office/drawing/2014/main" id="{A47ACFDA-738E-4D6C-A043-FF9E151742B0}"/>
              </a:ext>
            </a:extLst>
          </p:cNvPr>
          <p:cNvSpPr/>
          <p:nvPr/>
        </p:nvSpPr>
        <p:spPr>
          <a:xfrm>
            <a:off x="5542951" y="4197915"/>
            <a:ext cx="5111166" cy="3217824"/>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lang="ja-JP" altLang="en-US" sz="1943" dirty="0">
              <a:solidFill>
                <a:prstClr val="black"/>
              </a:solidFill>
              <a:latin typeface="メイリオ"/>
              <a:ea typeface="メイリオ"/>
            </a:endParaRPr>
          </a:p>
        </p:txBody>
      </p:sp>
      <p:sp>
        <p:nvSpPr>
          <p:cNvPr id="11" name="テキスト ボックス 10">
            <a:extLst>
              <a:ext uri="{FF2B5EF4-FFF2-40B4-BE49-F238E27FC236}">
                <a16:creationId xmlns:a16="http://schemas.microsoft.com/office/drawing/2014/main" id="{1B35424C-E302-4D39-9374-A599F823B4BD}"/>
              </a:ext>
            </a:extLst>
          </p:cNvPr>
          <p:cNvSpPr txBox="1"/>
          <p:nvPr/>
        </p:nvSpPr>
        <p:spPr>
          <a:xfrm>
            <a:off x="61684" y="750491"/>
            <a:ext cx="1154483"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86912">
              <a:defRPr/>
            </a:pPr>
            <a:r>
              <a:rPr lang="ja-JP" altLang="en-US" sz="1511" dirty="0">
                <a:solidFill>
                  <a:prstClr val="black"/>
                </a:solidFill>
                <a:latin typeface="メイリオ"/>
                <a:ea typeface="メイリオ"/>
              </a:rPr>
              <a:t>背景・目的</a:t>
            </a:r>
          </a:p>
        </p:txBody>
      </p:sp>
      <p:sp>
        <p:nvSpPr>
          <p:cNvPr id="12" name="テキスト ボックス 11">
            <a:extLst>
              <a:ext uri="{FF2B5EF4-FFF2-40B4-BE49-F238E27FC236}">
                <a16:creationId xmlns:a16="http://schemas.microsoft.com/office/drawing/2014/main" id="{C183B284-7478-4956-AFD3-E91ACBD7E39D}"/>
              </a:ext>
            </a:extLst>
          </p:cNvPr>
          <p:cNvSpPr txBox="1"/>
          <p:nvPr/>
        </p:nvSpPr>
        <p:spPr>
          <a:xfrm>
            <a:off x="58257" y="4408667"/>
            <a:ext cx="960519"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86912">
              <a:defRPr/>
            </a:pPr>
            <a:r>
              <a:rPr lang="ja-JP" altLang="en-US" sz="1511" dirty="0">
                <a:solidFill>
                  <a:prstClr val="black"/>
                </a:solidFill>
                <a:latin typeface="メイリオ"/>
                <a:ea typeface="メイリオ"/>
              </a:rPr>
              <a:t>事業概要</a:t>
            </a:r>
          </a:p>
        </p:txBody>
      </p:sp>
      <p:sp>
        <p:nvSpPr>
          <p:cNvPr id="13" name="テキスト ボックス 12">
            <a:extLst>
              <a:ext uri="{FF2B5EF4-FFF2-40B4-BE49-F238E27FC236}">
                <a16:creationId xmlns:a16="http://schemas.microsoft.com/office/drawing/2014/main" id="{08FA3AAB-C696-4101-A708-0353D6C6BFB0}"/>
              </a:ext>
            </a:extLst>
          </p:cNvPr>
          <p:cNvSpPr txBox="1"/>
          <p:nvPr/>
        </p:nvSpPr>
        <p:spPr>
          <a:xfrm>
            <a:off x="5554945" y="2265164"/>
            <a:ext cx="1348446"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86912">
              <a:defRPr/>
            </a:pPr>
            <a:r>
              <a:rPr lang="ja-JP" altLang="en-US" sz="1511" dirty="0">
                <a:solidFill>
                  <a:prstClr val="black"/>
                </a:solidFill>
                <a:latin typeface="メイリオ"/>
                <a:ea typeface="メイリオ"/>
              </a:rPr>
              <a:t>事業スキーム</a:t>
            </a:r>
          </a:p>
        </p:txBody>
      </p:sp>
      <p:pic>
        <p:nvPicPr>
          <p:cNvPr id="308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8" y="109667"/>
            <a:ext cx="815593"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a:extLst>
              <a:ext uri="{FF2B5EF4-FFF2-40B4-BE49-F238E27FC236}">
                <a16:creationId xmlns:a16="http://schemas.microsoft.com/office/drawing/2014/main" id="{5B745B0C-9399-4EC3-BF4B-ADDFF259E990}"/>
              </a:ext>
            </a:extLst>
          </p:cNvPr>
          <p:cNvSpPr txBox="1"/>
          <p:nvPr/>
        </p:nvSpPr>
        <p:spPr>
          <a:xfrm>
            <a:off x="8954393" y="125088"/>
            <a:ext cx="1390124" cy="490904"/>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lang="ja-JP" altLang="en-US" sz="1295" dirty="0">
                <a:solidFill>
                  <a:prstClr val="white"/>
                </a:solidFill>
                <a:latin typeface="メイリオ"/>
                <a:ea typeface="メイリオ"/>
              </a:rPr>
              <a:t>平成</a:t>
            </a:r>
            <a:r>
              <a:rPr lang="en-US" altLang="ja-JP" sz="1295" dirty="0">
                <a:solidFill>
                  <a:prstClr val="white"/>
                </a:solidFill>
                <a:latin typeface="メイリオ"/>
                <a:ea typeface="メイリオ"/>
              </a:rPr>
              <a:t>25</a:t>
            </a:r>
            <a:r>
              <a:rPr lang="ja-JP" altLang="en-US" sz="1295" dirty="0">
                <a:solidFill>
                  <a:prstClr val="white"/>
                </a:solidFill>
                <a:latin typeface="メイリオ"/>
                <a:ea typeface="メイリオ"/>
              </a:rPr>
              <a:t>年度予算</a:t>
            </a:r>
            <a:endParaRPr lang="en-US" altLang="ja-JP" sz="1295" dirty="0">
              <a:solidFill>
                <a:prstClr val="white"/>
              </a:solidFill>
              <a:latin typeface="メイリオ"/>
              <a:ea typeface="メイリオ"/>
            </a:endParaRPr>
          </a:p>
          <a:p>
            <a:pPr defTabSz="986912">
              <a:defRPr/>
            </a:pPr>
            <a:r>
              <a:rPr lang="ja-JP" altLang="en-US" sz="1295" dirty="0">
                <a:solidFill>
                  <a:prstClr val="white"/>
                </a:solidFill>
                <a:latin typeface="メイリオ"/>
                <a:ea typeface="メイリオ"/>
              </a:rPr>
              <a:t>○○百万円</a:t>
            </a:r>
          </a:p>
        </p:txBody>
      </p:sp>
      <p:sp>
        <p:nvSpPr>
          <p:cNvPr id="26" name="Rectangle 3">
            <a:extLst>
              <a:ext uri="{FF2B5EF4-FFF2-40B4-BE49-F238E27FC236}">
                <a16:creationId xmlns:a16="http://schemas.microsoft.com/office/drawing/2014/main" id="{E1B1D253-81E8-4EDE-BA75-4FB76D8AE2A6}"/>
              </a:ext>
            </a:extLst>
          </p:cNvPr>
          <p:cNvSpPr>
            <a:spLocks noChangeArrowheads="1"/>
          </p:cNvSpPr>
          <p:nvPr/>
        </p:nvSpPr>
        <p:spPr bwMode="auto">
          <a:xfrm>
            <a:off x="836154" y="83966"/>
            <a:ext cx="9855658" cy="623689"/>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anchor="ctr"/>
          <a:lstStyle/>
          <a:p>
            <a:pPr defTabSz="986912" fontAlgn="base">
              <a:spcBef>
                <a:spcPct val="0"/>
              </a:spcBef>
              <a:spcAft>
                <a:spcPct val="0"/>
              </a:spcAft>
              <a:defRPr/>
            </a:pPr>
            <a:r>
              <a:rPr lang="ja-JP" altLang="en-US" sz="1619" b="1" dirty="0">
                <a:solidFill>
                  <a:prstClr val="white"/>
                </a:solidFill>
                <a:latin typeface="メイリオ"/>
                <a:ea typeface="メイリオ"/>
              </a:rPr>
              <a:t>脱炭素社会を支えるプラスチック等資源循環システム構築実証事業</a:t>
            </a:r>
          </a:p>
        </p:txBody>
      </p:sp>
      <p:sp>
        <p:nvSpPr>
          <p:cNvPr id="28" name="テキスト ボックス 27">
            <a:extLst>
              <a:ext uri="{FF2B5EF4-FFF2-40B4-BE49-F238E27FC236}">
                <a16:creationId xmlns:a16="http://schemas.microsoft.com/office/drawing/2014/main" id="{F7C10407-D034-4094-ADAD-399AE1F84203}"/>
              </a:ext>
            </a:extLst>
          </p:cNvPr>
          <p:cNvSpPr txBox="1"/>
          <p:nvPr/>
        </p:nvSpPr>
        <p:spPr>
          <a:xfrm>
            <a:off x="7211834" y="183345"/>
            <a:ext cx="1446136" cy="410613"/>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lIns="77712" tIns="38856" rIns="0" bIns="38856">
            <a:spAutoFit/>
          </a:bodyPr>
          <a:lstStyle/>
          <a:p>
            <a:pPr defTabSz="986912">
              <a:defRPr/>
            </a:pPr>
            <a:r>
              <a:rPr lang="en-US" altLang="ja-JP" sz="1079" dirty="0">
                <a:solidFill>
                  <a:prstClr val="white"/>
                </a:solidFill>
                <a:latin typeface="メイリオ"/>
                <a:ea typeface="メイリオ"/>
              </a:rPr>
              <a:t>2019</a:t>
            </a:r>
            <a:r>
              <a:rPr lang="ja-JP" altLang="en-US" sz="1079" dirty="0">
                <a:solidFill>
                  <a:prstClr val="white"/>
                </a:solidFill>
                <a:latin typeface="メイリオ"/>
                <a:ea typeface="メイリオ"/>
              </a:rPr>
              <a:t>年度予算（案）</a:t>
            </a:r>
            <a:endParaRPr lang="en-US" altLang="ja-JP" sz="1079" dirty="0">
              <a:solidFill>
                <a:prstClr val="white"/>
              </a:solidFill>
              <a:latin typeface="メイリオ"/>
              <a:ea typeface="メイリオ"/>
            </a:endParaRPr>
          </a:p>
          <a:p>
            <a:pPr defTabSz="986912">
              <a:defRPr/>
            </a:pPr>
            <a:r>
              <a:rPr lang="en-US" altLang="ja-JP" sz="1079" dirty="0">
                <a:solidFill>
                  <a:prstClr val="white"/>
                </a:solidFill>
                <a:latin typeface="メイリオ"/>
                <a:ea typeface="メイリオ"/>
              </a:rPr>
              <a:t>3,500</a:t>
            </a:r>
            <a:r>
              <a:rPr lang="ja-JP" altLang="en-US" sz="1079" dirty="0">
                <a:solidFill>
                  <a:prstClr val="white"/>
                </a:solidFill>
                <a:latin typeface="メイリオ"/>
                <a:ea typeface="メイリオ"/>
              </a:rPr>
              <a:t>百万円（新規）</a:t>
            </a:r>
            <a:endParaRPr lang="ja-JP" altLang="en-US" sz="971" dirty="0">
              <a:solidFill>
                <a:prstClr val="white"/>
              </a:solidFill>
              <a:latin typeface="メイリオ"/>
              <a:ea typeface="メイリオ"/>
            </a:endParaRPr>
          </a:p>
        </p:txBody>
      </p:sp>
      <p:sp>
        <p:nvSpPr>
          <p:cNvPr id="3" name="AutoShape 38" descr="クリックすると新しいウィンドウで開きます"/>
          <p:cNvSpPr>
            <a:spLocks noChangeAspect="1" noChangeArrowheads="1"/>
          </p:cNvSpPr>
          <p:nvPr/>
        </p:nvSpPr>
        <p:spPr bwMode="auto">
          <a:xfrm>
            <a:off x="54829" y="-68530"/>
            <a:ext cx="328979" cy="32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fontAlgn="base">
              <a:spcBef>
                <a:spcPct val="0"/>
              </a:spcBef>
              <a:spcAft>
                <a:spcPct val="0"/>
              </a:spcAft>
              <a:buNone/>
              <a:defRPr/>
            </a:pPr>
            <a:endParaRPr lang="ja-JP" altLang="en-US" sz="1943">
              <a:solidFill>
                <a:prstClr val="black"/>
              </a:solidFill>
              <a:latin typeface="メイリオ"/>
              <a:ea typeface="メイリオ"/>
            </a:endParaRPr>
          </a:p>
        </p:txBody>
      </p:sp>
      <p:sp>
        <p:nvSpPr>
          <p:cNvPr id="3087" name="AutoShape 40" descr="http://ord.yahoo.co.jp/o/image/SIG=12b3dpciv/EXP=1429771533;_ylc=X3IDMgRmc3QDMARpZHgDMARvaWQDQU5kOUdjVHNfMnlQdE9rcDJIcE9PYUhGM09ickt3V0NMTThuODE0Sml0QmJhOVBxY1FieGxHN29aQ3ZwTFEEcAM1NEt0NTdTZzU3bUs1N2F0BHBvcwM1OARzZWMDc2h3BHNsawNyaQ--/**http%3a/www.nikkan.co.jp/news/images/nkx20131031hhah.png"/>
          <p:cNvSpPr>
            <a:spLocks noChangeAspect="1" noChangeArrowheads="1"/>
          </p:cNvSpPr>
          <p:nvPr/>
        </p:nvSpPr>
        <p:spPr bwMode="auto">
          <a:xfrm>
            <a:off x="219319" y="95959"/>
            <a:ext cx="328979" cy="32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fontAlgn="base">
              <a:spcBef>
                <a:spcPct val="0"/>
              </a:spcBef>
              <a:spcAft>
                <a:spcPct val="0"/>
              </a:spcAft>
              <a:buNone/>
              <a:defRPr/>
            </a:pPr>
            <a:endParaRPr lang="ja-JP" altLang="en-US" sz="1943">
              <a:solidFill>
                <a:prstClr val="black"/>
              </a:solidFill>
              <a:latin typeface="メイリオ"/>
              <a:ea typeface="メイリオ"/>
            </a:endParaRPr>
          </a:p>
        </p:txBody>
      </p:sp>
      <p:sp>
        <p:nvSpPr>
          <p:cNvPr id="3088" name="AutoShape 43" descr="クリックすると新しいウィンドウで開きます"/>
          <p:cNvSpPr>
            <a:spLocks noChangeAspect="1" noChangeArrowheads="1"/>
          </p:cNvSpPr>
          <p:nvPr/>
        </p:nvSpPr>
        <p:spPr bwMode="auto">
          <a:xfrm>
            <a:off x="383808" y="260449"/>
            <a:ext cx="328979" cy="32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fontAlgn="base">
              <a:spcBef>
                <a:spcPct val="0"/>
              </a:spcBef>
              <a:spcAft>
                <a:spcPct val="0"/>
              </a:spcAft>
              <a:buNone/>
              <a:defRPr/>
            </a:pPr>
            <a:endParaRPr lang="ja-JP" altLang="en-US" sz="1943">
              <a:solidFill>
                <a:prstClr val="black"/>
              </a:solidFill>
              <a:latin typeface="メイリオ"/>
              <a:ea typeface="メイリオ"/>
            </a:endParaRPr>
          </a:p>
        </p:txBody>
      </p:sp>
      <p:sp>
        <p:nvSpPr>
          <p:cNvPr id="3089" name="AutoShape 45" descr="クリックすると新しいウィンドウで開きます"/>
          <p:cNvSpPr>
            <a:spLocks noChangeAspect="1" noChangeArrowheads="1"/>
          </p:cNvSpPr>
          <p:nvPr/>
        </p:nvSpPr>
        <p:spPr bwMode="auto">
          <a:xfrm>
            <a:off x="548298" y="424938"/>
            <a:ext cx="328979" cy="328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fontAlgn="base">
              <a:spcBef>
                <a:spcPct val="0"/>
              </a:spcBef>
              <a:spcAft>
                <a:spcPct val="0"/>
              </a:spcAft>
              <a:buNone/>
              <a:defRPr/>
            </a:pPr>
            <a:endParaRPr lang="ja-JP" altLang="en-US" sz="1943">
              <a:solidFill>
                <a:prstClr val="black"/>
              </a:solidFill>
              <a:latin typeface="メイリオ"/>
              <a:ea typeface="メイリオ"/>
            </a:endParaRPr>
          </a:p>
        </p:txBody>
      </p:sp>
      <p:sp>
        <p:nvSpPr>
          <p:cNvPr id="39" name="正方形/長方形 38">
            <a:extLst>
              <a:ext uri="{FF2B5EF4-FFF2-40B4-BE49-F238E27FC236}">
                <a16:creationId xmlns:a16="http://schemas.microsoft.com/office/drawing/2014/main" id="{93CD9573-0186-4621-B63B-51EA964A44EB}"/>
              </a:ext>
            </a:extLst>
          </p:cNvPr>
          <p:cNvSpPr/>
          <p:nvPr/>
        </p:nvSpPr>
        <p:spPr>
          <a:xfrm>
            <a:off x="8687874" y="751053"/>
            <a:ext cx="1954381" cy="358111"/>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defTabSz="986912">
              <a:defRPr/>
            </a:pPr>
            <a:r>
              <a:rPr kumimoji="0" lang="ja-JP" altLang="en-US" sz="1727" b="1" kern="0" dirty="0">
                <a:solidFill>
                  <a:sysClr val="window" lastClr="FFFFFF"/>
                </a:solidFill>
                <a:latin typeface="メイリオ"/>
                <a:ea typeface="メイリオ"/>
                <a:cs typeface="メイリオ" panose="020B0604030504040204" pitchFamily="50" charset="-128"/>
              </a:rPr>
              <a:t>事業目的・概要等</a:t>
            </a:r>
          </a:p>
        </p:txBody>
      </p:sp>
      <p:sp>
        <p:nvSpPr>
          <p:cNvPr id="86" name="正方形/長方形 85">
            <a:extLst>
              <a:ext uri="{FF2B5EF4-FFF2-40B4-BE49-F238E27FC236}">
                <a16:creationId xmlns:a16="http://schemas.microsoft.com/office/drawing/2014/main" id="{18A0F330-72AE-46D8-8E6E-55D9DB9378D0}"/>
              </a:ext>
            </a:extLst>
          </p:cNvPr>
          <p:cNvSpPr/>
          <p:nvPr/>
        </p:nvSpPr>
        <p:spPr>
          <a:xfrm>
            <a:off x="5542952" y="4191250"/>
            <a:ext cx="1955390" cy="358111"/>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spAutoFit/>
          </a:bodyPr>
          <a:lstStyle/>
          <a:p>
            <a:pPr algn="ctr" defTabSz="986912">
              <a:defRPr/>
            </a:pPr>
            <a:r>
              <a:rPr kumimoji="0" lang="ja-JP" altLang="en-US" sz="1727" b="1" kern="0" dirty="0">
                <a:solidFill>
                  <a:sysClr val="window" lastClr="FFFFFF"/>
                </a:solidFill>
                <a:latin typeface="メイリオ"/>
                <a:ea typeface="メイリオ"/>
                <a:cs typeface="メイリオ" panose="020B0604030504040204" pitchFamily="50" charset="-128"/>
              </a:rPr>
              <a:t>イメージ</a:t>
            </a:r>
          </a:p>
        </p:txBody>
      </p:sp>
      <p:sp>
        <p:nvSpPr>
          <p:cNvPr id="74" name="テキスト ボックス 73">
            <a:extLst>
              <a:ext uri="{FF2B5EF4-FFF2-40B4-BE49-F238E27FC236}">
                <a16:creationId xmlns:a16="http://schemas.microsoft.com/office/drawing/2014/main" id="{810970F3-0177-442A-95F3-42155BCBE605}"/>
              </a:ext>
            </a:extLst>
          </p:cNvPr>
          <p:cNvSpPr txBox="1"/>
          <p:nvPr/>
        </p:nvSpPr>
        <p:spPr>
          <a:xfrm>
            <a:off x="5549805" y="2815175"/>
            <a:ext cx="594560" cy="266676"/>
          </a:xfrm>
          <a:prstGeom prst="rect">
            <a:avLst/>
          </a:prstGeom>
          <a:noFill/>
        </p:spPr>
        <p:txBody>
          <a:bodyPr>
            <a:spAutoFit/>
          </a:bodyPr>
          <a:lstStyle/>
          <a:p>
            <a:pPr defTabSz="986912">
              <a:buClr>
                <a:prstClr val="black">
                  <a:lumMod val="65000"/>
                  <a:lumOff val="35000"/>
                </a:prstClr>
              </a:buClr>
              <a:defRPr/>
            </a:pPr>
            <a:r>
              <a:rPr lang="ja-JP" altLang="en-US" sz="1133" dirty="0">
                <a:solidFill>
                  <a:prstClr val="black"/>
                </a:solidFill>
                <a:latin typeface="メイリオ"/>
                <a:ea typeface="メイリオ"/>
                <a:cs typeface="メイリオ" panose="020B0604030504040204" pitchFamily="50" charset="-128"/>
              </a:rPr>
              <a:t>　</a:t>
            </a:r>
          </a:p>
        </p:txBody>
      </p:sp>
      <p:grpSp>
        <p:nvGrpSpPr>
          <p:cNvPr id="3095" name="グループ化 2"/>
          <p:cNvGrpSpPr>
            <a:grpSpLocks/>
          </p:cNvGrpSpPr>
          <p:nvPr/>
        </p:nvGrpSpPr>
        <p:grpSpPr bwMode="auto">
          <a:xfrm>
            <a:off x="6029566" y="2578723"/>
            <a:ext cx="4446354" cy="502035"/>
            <a:chOff x="7755488" y="1974002"/>
            <a:chExt cx="4534336" cy="502594"/>
          </a:xfrm>
        </p:grpSpPr>
        <p:sp>
          <p:nvSpPr>
            <p:cNvPr id="81" name="正方形/長方形 80">
              <a:extLst>
                <a:ext uri="{FF2B5EF4-FFF2-40B4-BE49-F238E27FC236}">
                  <a16:creationId xmlns:a16="http://schemas.microsoft.com/office/drawing/2014/main" id="{AEB203E3-837E-4F75-BC1B-3007088E1A9D}"/>
                </a:ext>
              </a:extLst>
            </p:cNvPr>
            <p:cNvSpPr/>
            <p:nvPr/>
          </p:nvSpPr>
          <p:spPr>
            <a:xfrm>
              <a:off x="7755488" y="2135244"/>
              <a:ext cx="503233" cy="341352"/>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fontAlgn="base">
                <a:spcBef>
                  <a:spcPct val="0"/>
                </a:spcBef>
                <a:spcAft>
                  <a:spcPct val="0"/>
                </a:spcAft>
                <a:defRPr/>
              </a:pPr>
              <a:r>
                <a:rPr lang="ja-JP" altLang="en-US" sz="996" dirty="0">
                  <a:solidFill>
                    <a:prstClr val="black"/>
                  </a:solidFill>
                  <a:latin typeface="メイリオ"/>
                  <a:ea typeface="メイリオ"/>
                </a:rPr>
                <a:t>国</a:t>
              </a:r>
            </a:p>
          </p:txBody>
        </p:sp>
        <p:sp>
          <p:nvSpPr>
            <p:cNvPr id="82" name="正方形/長方形 81">
              <a:extLst>
                <a:ext uri="{FF2B5EF4-FFF2-40B4-BE49-F238E27FC236}">
                  <a16:creationId xmlns:a16="http://schemas.microsoft.com/office/drawing/2014/main" id="{D2E4FF59-3EFB-45F2-B7BE-BC313BB64D4F}"/>
                </a:ext>
              </a:extLst>
            </p:cNvPr>
            <p:cNvSpPr/>
            <p:nvPr/>
          </p:nvSpPr>
          <p:spPr>
            <a:xfrm>
              <a:off x="11360241" y="2128383"/>
              <a:ext cx="929583" cy="34306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fontAlgn="base">
                <a:spcBef>
                  <a:spcPct val="0"/>
                </a:spcBef>
                <a:spcAft>
                  <a:spcPct val="0"/>
                </a:spcAft>
                <a:defRPr/>
              </a:pPr>
              <a:r>
                <a:rPr lang="ja-JP" altLang="en-US" sz="1046" dirty="0">
                  <a:solidFill>
                    <a:prstClr val="black"/>
                  </a:solidFill>
                  <a:latin typeface="メイリオ"/>
                  <a:ea typeface="メイリオ"/>
                </a:rPr>
                <a:t>民間団体等</a:t>
              </a:r>
              <a:endParaRPr lang="en-US" altLang="ja-JP" sz="1046" dirty="0">
                <a:solidFill>
                  <a:prstClr val="black"/>
                </a:solidFill>
                <a:latin typeface="メイリオ"/>
                <a:ea typeface="メイリオ"/>
              </a:endParaRPr>
            </a:p>
          </p:txBody>
        </p:sp>
        <p:sp>
          <p:nvSpPr>
            <p:cNvPr id="83" name="正方形/長方形 82">
              <a:extLst>
                <a:ext uri="{FF2B5EF4-FFF2-40B4-BE49-F238E27FC236}">
                  <a16:creationId xmlns:a16="http://schemas.microsoft.com/office/drawing/2014/main" id="{3ED7FBC8-2491-4094-B952-F0D21FCE4C08}"/>
                </a:ext>
              </a:extLst>
            </p:cNvPr>
            <p:cNvSpPr/>
            <p:nvPr/>
          </p:nvSpPr>
          <p:spPr>
            <a:xfrm>
              <a:off x="9284406" y="2133528"/>
              <a:ext cx="861437" cy="341353"/>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fontAlgn="base">
                <a:spcBef>
                  <a:spcPct val="0"/>
                </a:spcBef>
                <a:spcAft>
                  <a:spcPct val="0"/>
                </a:spcAft>
                <a:defRPr/>
              </a:pPr>
              <a:r>
                <a:rPr lang="ja-JP" altLang="en-US" sz="996" dirty="0">
                  <a:solidFill>
                    <a:prstClr val="black"/>
                  </a:solidFill>
                  <a:latin typeface="メイリオ"/>
                  <a:ea typeface="メイリオ"/>
                </a:rPr>
                <a:t>非営利法人</a:t>
              </a:r>
            </a:p>
          </p:txBody>
        </p:sp>
        <p:cxnSp>
          <p:nvCxnSpPr>
            <p:cNvPr id="84" name="直線矢印コネクタ 83">
              <a:extLst>
                <a:ext uri="{FF2B5EF4-FFF2-40B4-BE49-F238E27FC236}">
                  <a16:creationId xmlns:a16="http://schemas.microsoft.com/office/drawing/2014/main" id="{5C5EEA5D-0B19-49CD-B845-86360BFB8F0D}"/>
                </a:ext>
              </a:extLst>
            </p:cNvPr>
            <p:cNvCxnSpPr>
              <a:stCxn id="83" idx="3"/>
              <a:endCxn id="82" idx="1"/>
            </p:cNvCxnSpPr>
            <p:nvPr/>
          </p:nvCxnSpPr>
          <p:spPr>
            <a:xfrm flipV="1">
              <a:off x="10145843" y="2299917"/>
              <a:ext cx="1214398" cy="514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5" name="テキスト ボックス 55">
              <a:extLst>
                <a:ext uri="{FF2B5EF4-FFF2-40B4-BE49-F238E27FC236}">
                  <a16:creationId xmlns:a16="http://schemas.microsoft.com/office/drawing/2014/main" id="{206B0D58-E7FD-42DA-B7C6-2096ABE5543C}"/>
                </a:ext>
              </a:extLst>
            </p:cNvPr>
            <p:cNvSpPr txBox="1">
              <a:spLocks noChangeArrowheads="1"/>
            </p:cNvSpPr>
            <p:nvPr/>
          </p:nvSpPr>
          <p:spPr bwMode="auto">
            <a:xfrm>
              <a:off x="10016541" y="1987725"/>
              <a:ext cx="1639001" cy="242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fontAlgn="base">
                <a:spcBef>
                  <a:spcPct val="0"/>
                </a:spcBef>
                <a:spcAft>
                  <a:spcPct val="0"/>
                </a:spcAft>
                <a:buNone/>
                <a:defRPr/>
              </a:pPr>
              <a:r>
                <a:rPr lang="ja-JP" altLang="en-US" sz="971" dirty="0">
                  <a:solidFill>
                    <a:prstClr val="black"/>
                  </a:solidFill>
                  <a:latin typeface="メイリオ"/>
                  <a:ea typeface="メイリオ"/>
                </a:rPr>
                <a:t>（補助率） </a:t>
              </a:r>
              <a:r>
                <a:rPr lang="en-US" altLang="ja-JP" sz="971" dirty="0">
                  <a:solidFill>
                    <a:prstClr val="black"/>
                  </a:solidFill>
                  <a:latin typeface="メイリオ"/>
                  <a:ea typeface="メイリオ"/>
                </a:rPr>
                <a:t>1/3</a:t>
              </a:r>
              <a:r>
                <a:rPr lang="ja-JP" altLang="en-US" sz="971" dirty="0">
                  <a:solidFill>
                    <a:prstClr val="black"/>
                  </a:solidFill>
                  <a:latin typeface="メイリオ"/>
                  <a:ea typeface="メイリオ"/>
                </a:rPr>
                <a:t>～</a:t>
              </a:r>
              <a:r>
                <a:rPr lang="en-US" altLang="ja-JP" sz="971" dirty="0">
                  <a:solidFill>
                    <a:prstClr val="black"/>
                  </a:solidFill>
                  <a:latin typeface="メイリオ"/>
                  <a:ea typeface="メイリオ"/>
                </a:rPr>
                <a:t>1/2</a:t>
              </a:r>
              <a:endParaRPr lang="ja-JP" altLang="en-US" sz="971" dirty="0">
                <a:solidFill>
                  <a:prstClr val="black"/>
                </a:solidFill>
                <a:latin typeface="メイリオ"/>
                <a:ea typeface="メイリオ"/>
              </a:endParaRPr>
            </a:p>
          </p:txBody>
        </p:sp>
        <p:sp>
          <p:nvSpPr>
            <p:cNvPr id="87" name="テキスト ボックス 58">
              <a:extLst>
                <a:ext uri="{FF2B5EF4-FFF2-40B4-BE49-F238E27FC236}">
                  <a16:creationId xmlns:a16="http://schemas.microsoft.com/office/drawing/2014/main" id="{92921011-1CAD-4E64-AD35-1F5FD7C2B9C2}"/>
                </a:ext>
              </a:extLst>
            </p:cNvPr>
            <p:cNvSpPr txBox="1">
              <a:spLocks noChangeArrowheads="1"/>
            </p:cNvSpPr>
            <p:nvPr/>
          </p:nvSpPr>
          <p:spPr bwMode="auto">
            <a:xfrm>
              <a:off x="7883043" y="1974002"/>
              <a:ext cx="1569108" cy="245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86912" fontAlgn="base">
                <a:spcBef>
                  <a:spcPct val="0"/>
                </a:spcBef>
                <a:spcAft>
                  <a:spcPct val="0"/>
                </a:spcAft>
                <a:buNone/>
                <a:defRPr/>
              </a:pPr>
              <a:r>
                <a:rPr lang="ja-JP" altLang="en-US" sz="996" dirty="0">
                  <a:solidFill>
                    <a:prstClr val="black"/>
                  </a:solidFill>
                  <a:latin typeface="メイリオ"/>
                  <a:ea typeface="メイリオ"/>
                </a:rPr>
                <a:t>（補助率）定額</a:t>
              </a:r>
            </a:p>
          </p:txBody>
        </p:sp>
        <p:cxnSp>
          <p:nvCxnSpPr>
            <p:cNvPr id="88" name="直線矢印コネクタ 87">
              <a:extLst>
                <a:ext uri="{FF2B5EF4-FFF2-40B4-BE49-F238E27FC236}">
                  <a16:creationId xmlns:a16="http://schemas.microsoft.com/office/drawing/2014/main" id="{53917193-5A83-42CC-BE06-D220AFD59F5C}"/>
                </a:ext>
              </a:extLst>
            </p:cNvPr>
            <p:cNvCxnSpPr>
              <a:stCxn id="81" idx="3"/>
              <a:endCxn id="83" idx="1"/>
            </p:cNvCxnSpPr>
            <p:nvPr/>
          </p:nvCxnSpPr>
          <p:spPr>
            <a:xfrm flipV="1">
              <a:off x="8258721" y="2305062"/>
              <a:ext cx="1025686" cy="171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
        <p:nvSpPr>
          <p:cNvPr id="99" name="テキスト ボックス 98">
            <a:extLst>
              <a:ext uri="{FF2B5EF4-FFF2-40B4-BE49-F238E27FC236}">
                <a16:creationId xmlns:a16="http://schemas.microsoft.com/office/drawing/2014/main" id="{38E2C305-C6BA-4F7F-B84D-24637F8940E2}"/>
              </a:ext>
            </a:extLst>
          </p:cNvPr>
          <p:cNvSpPr txBox="1"/>
          <p:nvPr/>
        </p:nvSpPr>
        <p:spPr>
          <a:xfrm>
            <a:off x="5364755" y="2767199"/>
            <a:ext cx="659671" cy="266676"/>
          </a:xfrm>
          <a:prstGeom prst="rect">
            <a:avLst/>
          </a:prstGeom>
          <a:noFill/>
        </p:spPr>
        <p:txBody>
          <a:bodyPr>
            <a:spAutoFit/>
          </a:bodyPr>
          <a:lstStyle/>
          <a:p>
            <a:pPr algn="ctr" defTabSz="986912">
              <a:buClr>
                <a:prstClr val="black">
                  <a:lumMod val="65000"/>
                  <a:lumOff val="35000"/>
                </a:prstClr>
              </a:buClr>
              <a:defRPr/>
            </a:pPr>
            <a:r>
              <a:rPr lang="ja-JP" altLang="en-US" sz="1133" dirty="0">
                <a:solidFill>
                  <a:prstClr val="black"/>
                </a:solidFill>
                <a:latin typeface="メイリオ"/>
                <a:ea typeface="メイリオ"/>
                <a:cs typeface="メイリオ" panose="020B0604030504040204" pitchFamily="50" charset="-128"/>
              </a:rPr>
              <a:t>①・②</a:t>
            </a:r>
            <a:endParaRPr lang="en-US" altLang="ja-JP" sz="1133" dirty="0">
              <a:solidFill>
                <a:prstClr val="black"/>
              </a:solidFill>
              <a:latin typeface="メイリオ"/>
              <a:ea typeface="メイリオ"/>
              <a:cs typeface="メイリオ" panose="020B0604030504040204" pitchFamily="50" charset="-128"/>
            </a:endParaRPr>
          </a:p>
        </p:txBody>
      </p:sp>
      <p:grpSp>
        <p:nvGrpSpPr>
          <p:cNvPr id="3097" name="グループ化 2"/>
          <p:cNvGrpSpPr>
            <a:grpSpLocks/>
          </p:cNvGrpSpPr>
          <p:nvPr/>
        </p:nvGrpSpPr>
        <p:grpSpPr bwMode="auto">
          <a:xfrm>
            <a:off x="6024425" y="3281230"/>
            <a:ext cx="4451495" cy="392375"/>
            <a:chOff x="7755488" y="2083968"/>
            <a:chExt cx="3723834" cy="392628"/>
          </a:xfrm>
        </p:grpSpPr>
        <p:sp>
          <p:nvSpPr>
            <p:cNvPr id="101" name="正方形/長方形 100">
              <a:extLst>
                <a:ext uri="{FF2B5EF4-FFF2-40B4-BE49-F238E27FC236}">
                  <a16:creationId xmlns:a16="http://schemas.microsoft.com/office/drawing/2014/main" id="{AEB203E3-837E-4F75-BC1B-3007088E1A9D}"/>
                </a:ext>
              </a:extLst>
            </p:cNvPr>
            <p:cNvSpPr/>
            <p:nvPr/>
          </p:nvSpPr>
          <p:spPr>
            <a:xfrm>
              <a:off x="7755488" y="2137118"/>
              <a:ext cx="441471" cy="33947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fontAlgn="base">
                <a:spcBef>
                  <a:spcPct val="0"/>
                </a:spcBef>
                <a:spcAft>
                  <a:spcPct val="0"/>
                </a:spcAft>
                <a:defRPr/>
              </a:pPr>
              <a:r>
                <a:rPr lang="ja-JP" altLang="en-US" sz="996" dirty="0">
                  <a:solidFill>
                    <a:prstClr val="black"/>
                  </a:solidFill>
                  <a:latin typeface="メイリオ"/>
                  <a:ea typeface="メイリオ"/>
                </a:rPr>
                <a:t>国</a:t>
              </a:r>
            </a:p>
          </p:txBody>
        </p:sp>
        <p:sp>
          <p:nvSpPr>
            <p:cNvPr id="103" name="正方形/長方形 102">
              <a:extLst>
                <a:ext uri="{FF2B5EF4-FFF2-40B4-BE49-F238E27FC236}">
                  <a16:creationId xmlns:a16="http://schemas.microsoft.com/office/drawing/2014/main" id="{3ED7FBC8-2491-4094-B952-F0D21FCE4C08}"/>
                </a:ext>
              </a:extLst>
            </p:cNvPr>
            <p:cNvSpPr/>
            <p:nvPr/>
          </p:nvSpPr>
          <p:spPr>
            <a:xfrm>
              <a:off x="9297769" y="2137118"/>
              <a:ext cx="2181553" cy="33947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fontAlgn="base">
                <a:spcBef>
                  <a:spcPct val="0"/>
                </a:spcBef>
                <a:spcAft>
                  <a:spcPct val="0"/>
                </a:spcAft>
                <a:defRPr/>
              </a:pPr>
              <a:r>
                <a:rPr lang="ja-JP" altLang="en-US" sz="996" dirty="0">
                  <a:solidFill>
                    <a:prstClr val="black"/>
                  </a:solidFill>
                  <a:latin typeface="メイリオ"/>
                  <a:ea typeface="メイリオ"/>
                </a:rPr>
                <a:t>民間団体・大学等研究機関の共同実施主体</a:t>
              </a:r>
            </a:p>
          </p:txBody>
        </p:sp>
        <p:sp>
          <p:nvSpPr>
            <p:cNvPr id="107" name="テキスト ボックス 58">
              <a:extLst>
                <a:ext uri="{FF2B5EF4-FFF2-40B4-BE49-F238E27FC236}">
                  <a16:creationId xmlns:a16="http://schemas.microsoft.com/office/drawing/2014/main" id="{92921011-1CAD-4E64-AD35-1F5FD7C2B9C2}"/>
                </a:ext>
              </a:extLst>
            </p:cNvPr>
            <p:cNvSpPr txBox="1">
              <a:spLocks noChangeArrowheads="1"/>
            </p:cNvSpPr>
            <p:nvPr/>
          </p:nvSpPr>
          <p:spPr bwMode="auto">
            <a:xfrm>
              <a:off x="7888790" y="2083968"/>
              <a:ext cx="1569514" cy="24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86912" fontAlgn="base">
                <a:spcBef>
                  <a:spcPct val="0"/>
                </a:spcBef>
                <a:spcAft>
                  <a:spcPct val="0"/>
                </a:spcAft>
                <a:buNone/>
                <a:defRPr/>
              </a:pPr>
              <a:r>
                <a:rPr lang="ja-JP" altLang="en-US" sz="996" dirty="0">
                  <a:solidFill>
                    <a:prstClr val="black"/>
                  </a:solidFill>
                  <a:latin typeface="メイリオ"/>
                  <a:ea typeface="メイリオ"/>
                </a:rPr>
                <a:t>委託</a:t>
              </a:r>
            </a:p>
          </p:txBody>
        </p:sp>
        <p:cxnSp>
          <p:nvCxnSpPr>
            <p:cNvPr id="108" name="直線矢印コネクタ 107">
              <a:extLst>
                <a:ext uri="{FF2B5EF4-FFF2-40B4-BE49-F238E27FC236}">
                  <a16:creationId xmlns:a16="http://schemas.microsoft.com/office/drawing/2014/main" id="{53917193-5A83-42CC-BE06-D220AFD59F5C}"/>
                </a:ext>
              </a:extLst>
            </p:cNvPr>
            <p:cNvCxnSpPr>
              <a:stCxn id="101" idx="3"/>
              <a:endCxn id="103" idx="1"/>
            </p:cNvCxnSpPr>
            <p:nvPr/>
          </p:nvCxnSpPr>
          <p:spPr>
            <a:xfrm>
              <a:off x="8196959" y="2306858"/>
              <a:ext cx="110081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
        <p:nvSpPr>
          <p:cNvPr id="60" name="角丸四角形 59"/>
          <p:cNvSpPr/>
          <p:nvPr/>
        </p:nvSpPr>
        <p:spPr bwMode="auto">
          <a:xfrm>
            <a:off x="9139444" y="6615567"/>
            <a:ext cx="950955" cy="294710"/>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anchor="ctr"/>
          <a:lstStyle/>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使用済製品等</a:t>
            </a:r>
            <a:endParaRPr lang="en-US" altLang="ja-JP" sz="1133" dirty="0">
              <a:solidFill>
                <a:prstClr val="black"/>
              </a:solidFill>
              <a:latin typeface="Meiryo UI" panose="020B0604030504040204" pitchFamily="50" charset="-128"/>
              <a:ea typeface="Meiryo UI" panose="020B0604030504040204" pitchFamily="50" charset="-128"/>
            </a:endParaRPr>
          </a:p>
        </p:txBody>
      </p:sp>
      <p:sp>
        <p:nvSpPr>
          <p:cNvPr id="63" name="角丸四角形 62"/>
          <p:cNvSpPr/>
          <p:nvPr/>
        </p:nvSpPr>
        <p:spPr bwMode="auto">
          <a:xfrm>
            <a:off x="8998942" y="5333920"/>
            <a:ext cx="1153140" cy="323838"/>
          </a:xfrm>
          <a:prstGeom prst="roundRect">
            <a:avLst/>
          </a:prstGeom>
          <a:solidFill>
            <a:schemeClr val="accent1">
              <a:lumMod val="40000"/>
              <a:lumOff val="60000"/>
            </a:schemeClr>
          </a:solidFill>
          <a:ln>
            <a:solidFill>
              <a:schemeClr val="tx2">
                <a:lumMod val="60000"/>
                <a:lumOff val="40000"/>
              </a:schemeClr>
            </a:solidFill>
          </a:ln>
        </p:spPr>
        <p:style>
          <a:lnRef idx="1">
            <a:schemeClr val="accent4"/>
          </a:lnRef>
          <a:fillRef idx="2">
            <a:schemeClr val="accent4"/>
          </a:fillRef>
          <a:effectRef idx="1">
            <a:schemeClr val="accent4"/>
          </a:effectRef>
          <a:fontRef idx="minor">
            <a:schemeClr val="dk1"/>
          </a:fontRef>
        </p:style>
        <p:txBody>
          <a:bodyPr lIns="0" tIns="0" rIns="0" bIns="0" anchor="ctr"/>
          <a:lstStyle/>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製品・容器包装</a:t>
            </a:r>
            <a:endParaRPr lang="en-US" altLang="ja-JP" sz="1133" dirty="0">
              <a:solidFill>
                <a:prstClr val="black"/>
              </a:solidFill>
              <a:latin typeface="Meiryo UI" panose="020B0604030504040204" pitchFamily="50" charset="-128"/>
              <a:ea typeface="Meiryo UI" panose="020B0604030504040204" pitchFamily="50" charset="-128"/>
            </a:endParaRPr>
          </a:p>
        </p:txBody>
      </p:sp>
      <p:sp>
        <p:nvSpPr>
          <p:cNvPr id="66" name="曲折矢印 65"/>
          <p:cNvSpPr/>
          <p:nvPr/>
        </p:nvSpPr>
        <p:spPr>
          <a:xfrm rot="16200000" flipH="1">
            <a:off x="9465853" y="4909845"/>
            <a:ext cx="366674" cy="368388"/>
          </a:xfrm>
          <a:prstGeom prst="bentArrow">
            <a:avLst>
              <a:gd name="adj1" fmla="val 3921"/>
              <a:gd name="adj2" fmla="val 31588"/>
              <a:gd name="adj3" fmla="val 41590"/>
              <a:gd name="adj4" fmla="val 43750"/>
            </a:avLst>
          </a:prstGeom>
          <a:ln>
            <a:prstDash val="dash"/>
          </a:ln>
        </p:spPr>
        <p:style>
          <a:lnRef idx="1">
            <a:schemeClr val="dk1"/>
          </a:lnRef>
          <a:fillRef idx="2">
            <a:schemeClr val="dk1"/>
          </a:fillRef>
          <a:effectRef idx="1">
            <a:schemeClr val="dk1"/>
          </a:effectRef>
          <a:fontRef idx="minor">
            <a:schemeClr val="dk1"/>
          </a:fontRef>
        </p:style>
        <p:txBody>
          <a:bodyPr anchor="ctr"/>
          <a:lstStyle/>
          <a:p>
            <a:pPr algn="ctr" defTabSz="986912" eaLnBrk="0" fontAlgn="base" hangingPunct="0">
              <a:spcBef>
                <a:spcPct val="0"/>
              </a:spcBef>
              <a:spcAft>
                <a:spcPct val="0"/>
              </a:spcAft>
              <a:defRPr/>
            </a:pPr>
            <a:endParaRPr lang="ja-JP" altLang="en-US" sz="1943">
              <a:solidFill>
                <a:prstClr val="black"/>
              </a:solidFill>
              <a:latin typeface="Cambria"/>
              <a:ea typeface="メイリオ"/>
            </a:endParaRPr>
          </a:p>
        </p:txBody>
      </p:sp>
      <p:sp>
        <p:nvSpPr>
          <p:cNvPr id="67" name="曲折矢印 66"/>
          <p:cNvSpPr/>
          <p:nvPr/>
        </p:nvSpPr>
        <p:spPr>
          <a:xfrm rot="16200000" flipH="1" flipV="1">
            <a:off x="9124879" y="4784765"/>
            <a:ext cx="373528" cy="625403"/>
          </a:xfrm>
          <a:prstGeom prst="bentArrow">
            <a:avLst>
              <a:gd name="adj1" fmla="val 38153"/>
              <a:gd name="adj2" fmla="val 38533"/>
              <a:gd name="adj3" fmla="val 40402"/>
              <a:gd name="adj4" fmla="val 43750"/>
            </a:avLst>
          </a:prstGeom>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black"/>
              </a:solidFill>
              <a:latin typeface="Cambria"/>
              <a:ea typeface="メイリオ"/>
            </a:endParaRPr>
          </a:p>
        </p:txBody>
      </p:sp>
      <p:sp>
        <p:nvSpPr>
          <p:cNvPr id="77" name="額縁 76"/>
          <p:cNvSpPr/>
          <p:nvPr/>
        </p:nvSpPr>
        <p:spPr>
          <a:xfrm>
            <a:off x="5585786" y="6346558"/>
            <a:ext cx="925253" cy="558579"/>
          </a:xfrm>
          <a:prstGeom prst="bevel">
            <a:avLst/>
          </a:prstGeom>
          <a:solidFill>
            <a:schemeClr val="accent5">
              <a:lumMod val="20000"/>
              <a:lumOff val="80000"/>
            </a:schemeClr>
          </a:solidFill>
          <a:ln w="254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単純焼却</a:t>
            </a:r>
            <a:endParaRPr lang="en-US" altLang="ja-JP" sz="1133" dirty="0">
              <a:solidFill>
                <a:prstClr val="black"/>
              </a:solidFill>
              <a:latin typeface="Meiryo UI" panose="020B0604030504040204" pitchFamily="50" charset="-128"/>
              <a:ea typeface="Meiryo UI" panose="020B0604030504040204" pitchFamily="50" charset="-128"/>
            </a:endParaRPr>
          </a:p>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・埋立て</a:t>
            </a:r>
          </a:p>
        </p:txBody>
      </p:sp>
      <p:sp>
        <p:nvSpPr>
          <p:cNvPr id="78" name="額縁 77"/>
          <p:cNvSpPr/>
          <p:nvPr/>
        </p:nvSpPr>
        <p:spPr>
          <a:xfrm>
            <a:off x="5594354" y="5854804"/>
            <a:ext cx="916685" cy="399229"/>
          </a:xfrm>
          <a:prstGeom prst="bevel">
            <a:avLst/>
          </a:prstGeom>
          <a:solidFill>
            <a:schemeClr val="accent5">
              <a:lumMod val="20000"/>
              <a:lumOff val="80000"/>
            </a:schemeClr>
          </a:solidFill>
          <a:ln w="254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海外輸出</a:t>
            </a:r>
          </a:p>
        </p:txBody>
      </p:sp>
      <p:sp>
        <p:nvSpPr>
          <p:cNvPr id="80" name="下矢印 79"/>
          <p:cNvSpPr/>
          <p:nvPr/>
        </p:nvSpPr>
        <p:spPr>
          <a:xfrm rot="16200000">
            <a:off x="6913697" y="5878791"/>
            <a:ext cx="400943" cy="1086316"/>
          </a:xfrm>
          <a:prstGeom prst="downArrow">
            <a:avLst>
              <a:gd name="adj1" fmla="val 75229"/>
              <a:gd name="adj2" fmla="val 50000"/>
            </a:avLst>
          </a:prstGeom>
          <a:ln/>
        </p:spPr>
        <p:style>
          <a:lnRef idx="2">
            <a:schemeClr val="accent5"/>
          </a:lnRef>
          <a:fillRef idx="1">
            <a:schemeClr val="lt1"/>
          </a:fillRef>
          <a:effectRef idx="0">
            <a:schemeClr val="accent5"/>
          </a:effectRef>
          <a:fontRef idx="minor">
            <a:schemeClr val="dk1"/>
          </a:fontRef>
        </p:style>
        <p:txBody>
          <a:bodyPr anchor="ctr"/>
          <a:lstStyle/>
          <a:p>
            <a:pPr algn="ctr" defTabSz="986912" eaLnBrk="0" fontAlgn="base" hangingPunct="0">
              <a:spcBef>
                <a:spcPct val="0"/>
              </a:spcBef>
              <a:spcAft>
                <a:spcPct val="0"/>
              </a:spcAft>
              <a:defRPr/>
            </a:pPr>
            <a:endParaRPr lang="ja-JP" altLang="en-US" sz="1943" b="1" dirty="0">
              <a:solidFill>
                <a:prstClr val="black"/>
              </a:solidFill>
              <a:latin typeface="Cambria"/>
              <a:ea typeface="メイリオ"/>
            </a:endParaRPr>
          </a:p>
        </p:txBody>
      </p:sp>
      <p:sp>
        <p:nvSpPr>
          <p:cNvPr id="3105" name="テキスト ボックス 3163"/>
          <p:cNvSpPr txBox="1">
            <a:spLocks noChangeArrowheads="1"/>
          </p:cNvSpPr>
          <p:nvPr/>
        </p:nvSpPr>
        <p:spPr bwMode="auto">
          <a:xfrm>
            <a:off x="6509327" y="6296869"/>
            <a:ext cx="1245664" cy="258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eaLnBrk="0" fontAlgn="base" hangingPunct="0">
              <a:spcBef>
                <a:spcPct val="0"/>
              </a:spcBef>
              <a:spcAft>
                <a:spcPct val="0"/>
              </a:spcAft>
              <a:buNone/>
            </a:pPr>
            <a:r>
              <a:rPr lang="ja-JP" altLang="en-US" sz="1079" b="1">
                <a:solidFill>
                  <a:prstClr val="black"/>
                </a:solidFill>
              </a:rPr>
              <a:t>国内循環に移行</a:t>
            </a:r>
          </a:p>
        </p:txBody>
      </p:sp>
      <p:sp>
        <p:nvSpPr>
          <p:cNvPr id="61" name="額縁 60"/>
          <p:cNvSpPr/>
          <p:nvPr/>
        </p:nvSpPr>
        <p:spPr>
          <a:xfrm>
            <a:off x="7707015" y="6312289"/>
            <a:ext cx="1072608" cy="310132"/>
          </a:xfrm>
          <a:prstGeom prst="bevel">
            <a:avLst/>
          </a:prstGeom>
          <a:solidFill>
            <a:schemeClr val="accent5">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リサイクル</a:t>
            </a:r>
          </a:p>
        </p:txBody>
      </p:sp>
      <p:sp>
        <p:nvSpPr>
          <p:cNvPr id="10" name="フレーム (半分) 9"/>
          <p:cNvSpPr/>
          <p:nvPr/>
        </p:nvSpPr>
        <p:spPr>
          <a:xfrm rot="15032091">
            <a:off x="9787977" y="5922483"/>
            <a:ext cx="411224" cy="382095"/>
          </a:xfrm>
          <a:prstGeom prst="halfFrame">
            <a:avLst>
              <a:gd name="adj1" fmla="val 23527"/>
              <a:gd name="adj2" fmla="val 23527"/>
            </a:avLst>
          </a:prstGeom>
          <a:solidFill>
            <a:srgbClr val="4A91BF"/>
          </a:solidFill>
          <a:ln>
            <a:solidFill>
              <a:srgbClr val="4A91B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black"/>
              </a:solidFill>
              <a:latin typeface="Cambria"/>
              <a:ea typeface="メイリオ"/>
            </a:endParaRPr>
          </a:p>
        </p:txBody>
      </p:sp>
      <p:sp>
        <p:nvSpPr>
          <p:cNvPr id="76" name="フレーム (半分) 75"/>
          <p:cNvSpPr/>
          <p:nvPr/>
        </p:nvSpPr>
        <p:spPr>
          <a:xfrm rot="1691116">
            <a:off x="7826955" y="6756068"/>
            <a:ext cx="409511" cy="349540"/>
          </a:xfrm>
          <a:prstGeom prst="halfFrame">
            <a:avLst>
              <a:gd name="adj1" fmla="val 23527"/>
              <a:gd name="adj2" fmla="val 23527"/>
            </a:avLst>
          </a:prstGeom>
          <a:solidFill>
            <a:srgbClr val="4A91BF"/>
          </a:solidFill>
          <a:ln>
            <a:solidFill>
              <a:srgbClr val="4A91B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eaLnBrk="0" fontAlgn="base" hangingPunct="0">
              <a:spcBef>
                <a:spcPct val="0"/>
              </a:spcBef>
              <a:spcAft>
                <a:spcPct val="0"/>
              </a:spcAft>
              <a:defRPr/>
            </a:pPr>
            <a:endParaRPr lang="ja-JP" altLang="en-US" sz="1943">
              <a:solidFill>
                <a:prstClr val="black"/>
              </a:solidFill>
              <a:latin typeface="Cambria"/>
              <a:ea typeface="メイリオ"/>
            </a:endParaRPr>
          </a:p>
        </p:txBody>
      </p:sp>
      <p:sp>
        <p:nvSpPr>
          <p:cNvPr id="21" name="テキスト ボックス 20"/>
          <p:cNvSpPr txBox="1"/>
          <p:nvPr/>
        </p:nvSpPr>
        <p:spPr>
          <a:xfrm>
            <a:off x="9118883" y="4478917"/>
            <a:ext cx="656245" cy="275012"/>
          </a:xfrm>
          <a:prstGeom prst="rect">
            <a:avLst/>
          </a:prstGeom>
          <a:noFill/>
        </p:spPr>
        <p:txBody>
          <a:bodyPr>
            <a:spAutoFit/>
          </a:bodyPr>
          <a:lstStyle/>
          <a:p>
            <a:pPr algn="ctr" defTabSz="986912" eaLnBrk="0" fontAlgn="base" hangingPunct="0">
              <a:spcBef>
                <a:spcPct val="0"/>
              </a:spcBef>
              <a:spcAft>
                <a:spcPct val="0"/>
              </a:spcAft>
              <a:defRPr/>
            </a:pPr>
            <a:r>
              <a:rPr lang="ja-JP" altLang="en-US" sz="1187" b="1" dirty="0">
                <a:solidFill>
                  <a:srgbClr val="9BBB59">
                    <a:lumMod val="75000"/>
                  </a:srgbClr>
                </a:solidFill>
                <a:latin typeface="Cambria" panose="02040503050406030204" pitchFamily="18" charset="0"/>
                <a:ea typeface="メイリオ" panose="020B0604030504040204" pitchFamily="50" charset="-128"/>
              </a:rPr>
              <a:t>代替</a:t>
            </a:r>
          </a:p>
        </p:txBody>
      </p:sp>
      <p:cxnSp>
        <p:nvCxnSpPr>
          <p:cNvPr id="27" name="直線矢印コネクタ 26"/>
          <p:cNvCxnSpPr/>
          <p:nvPr/>
        </p:nvCxnSpPr>
        <p:spPr>
          <a:xfrm flipH="1">
            <a:off x="9139443" y="4814750"/>
            <a:ext cx="597988" cy="0"/>
          </a:xfrm>
          <a:prstGeom prst="straightConnector1">
            <a:avLst/>
          </a:prstGeom>
          <a:ln w="53975">
            <a:solidFill>
              <a:srgbClr val="92D05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bwMode="auto">
          <a:xfrm>
            <a:off x="9797401" y="4478918"/>
            <a:ext cx="774471" cy="526024"/>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lIns="0" tIns="0" rIns="0" bIns="0" anchor="ctr"/>
          <a:lstStyle/>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原油</a:t>
            </a:r>
            <a:endParaRPr lang="en-US" altLang="ja-JP" sz="1133" dirty="0">
              <a:solidFill>
                <a:prstClr val="black"/>
              </a:solidFill>
              <a:latin typeface="Meiryo UI" panose="020B0604030504040204" pitchFamily="50" charset="-128"/>
              <a:ea typeface="Meiryo UI" panose="020B0604030504040204" pitchFamily="50" charset="-128"/>
            </a:endParaRPr>
          </a:p>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（ナフサ）</a:t>
            </a:r>
          </a:p>
        </p:txBody>
      </p:sp>
      <p:sp>
        <p:nvSpPr>
          <p:cNvPr id="3113" name="テキスト ボックス 56"/>
          <p:cNvSpPr txBox="1">
            <a:spLocks noChangeArrowheads="1"/>
          </p:cNvSpPr>
          <p:nvPr/>
        </p:nvSpPr>
        <p:spPr bwMode="auto">
          <a:xfrm>
            <a:off x="61683" y="4725951"/>
            <a:ext cx="5147148" cy="272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52400" indent="-15240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64485" indent="-164485" defTabSz="986912" fontAlgn="base">
              <a:spcBef>
                <a:spcPts val="1295"/>
              </a:spcBef>
              <a:spcAft>
                <a:spcPct val="0"/>
              </a:spcAft>
              <a:buClr>
                <a:srgbClr val="595959"/>
              </a:buClr>
              <a:buNone/>
              <a:defRPr/>
            </a:pPr>
            <a:r>
              <a:rPr lang="ja-JP" altLang="en-US" sz="1295" b="1" u="sng" dirty="0">
                <a:solidFill>
                  <a:prstClr val="black"/>
                </a:solidFill>
                <a:effectLst>
                  <a:outerShdw blurRad="38100" dist="38100" dir="2700000" algn="tl">
                    <a:srgbClr val="000000">
                      <a:alpha val="43137"/>
                    </a:srgbClr>
                  </a:outerShdw>
                </a:effectLst>
                <a:latin typeface="メイリオ" panose="020B0604030504040204" pitchFamily="50" charset="-128"/>
              </a:rPr>
              <a:t>①代替素材である紙、バイオ・生分解性プラ（再生可能資源）への転換・社会実装化支援</a:t>
            </a:r>
            <a:endParaRPr lang="en-US" altLang="ja-JP" sz="1295" b="1" u="sng" dirty="0">
              <a:solidFill>
                <a:prstClr val="black"/>
              </a:solidFill>
              <a:effectLst>
                <a:outerShdw blurRad="38100" dist="38100" dir="2700000" algn="tl">
                  <a:srgbClr val="000000">
                    <a:alpha val="43137"/>
                  </a:srgbClr>
                </a:outerShdw>
              </a:effectLst>
              <a:latin typeface="メイリオ" panose="020B0604030504040204" pitchFamily="50" charset="-128"/>
            </a:endParaRPr>
          </a:p>
          <a:p>
            <a:pPr marL="191900" indent="0" defTabSz="986912" fontAlgn="base">
              <a:spcBef>
                <a:spcPts val="1295"/>
              </a:spcBef>
              <a:spcAft>
                <a:spcPct val="0"/>
              </a:spcAft>
              <a:buClr>
                <a:srgbClr val="595959"/>
              </a:buClr>
              <a:buNone/>
              <a:defRPr/>
            </a:pPr>
            <a:r>
              <a:rPr lang="ja-JP" altLang="en-US" sz="1295" b="1" dirty="0">
                <a:solidFill>
                  <a:prstClr val="black"/>
                </a:solidFill>
                <a:effectLst>
                  <a:glow rad="228600">
                    <a:srgbClr val="9BBB59">
                      <a:satMod val="175000"/>
                      <a:alpha val="40000"/>
                    </a:srgbClr>
                  </a:glow>
                </a:effectLst>
                <a:latin typeface="Meiryo" panose="020B0604030504040204" pitchFamily="34" charset="-128"/>
                <a:ea typeface="Meiryo" panose="020B0604030504040204" pitchFamily="34" charset="-128"/>
              </a:rPr>
              <a:t>紙、バイオ・生分解性プラスチック等のプラスチック代替素材</a:t>
            </a:r>
            <a:r>
              <a:rPr lang="ja-JP" altLang="en-US" sz="1295" b="1" dirty="0">
                <a:solidFill>
                  <a:prstClr val="black"/>
                </a:solidFill>
                <a:effectLst>
                  <a:glow rad="228600">
                    <a:srgbClr val="9BBB59">
                      <a:satMod val="175000"/>
                      <a:alpha val="40000"/>
                    </a:srgbClr>
                  </a:glow>
                </a:effectLst>
                <a:latin typeface="メイリオ"/>
              </a:rPr>
              <a:t>の省</a:t>
            </a:r>
            <a:r>
              <a:rPr lang="en-US" altLang="ja-JP" sz="1295" b="1" dirty="0">
                <a:solidFill>
                  <a:prstClr val="black"/>
                </a:solidFill>
                <a:effectLst>
                  <a:glow rad="228600">
                    <a:srgbClr val="9BBB59">
                      <a:satMod val="175000"/>
                      <a:alpha val="40000"/>
                    </a:srgbClr>
                  </a:glow>
                </a:effectLst>
                <a:latin typeface="メイリオ"/>
              </a:rPr>
              <a:t>CO2</a:t>
            </a:r>
            <a:r>
              <a:rPr lang="ja-JP" altLang="en-US" sz="1295" b="1" dirty="0">
                <a:solidFill>
                  <a:prstClr val="black"/>
                </a:solidFill>
                <a:effectLst>
                  <a:glow rad="228600">
                    <a:srgbClr val="9BBB59">
                      <a:satMod val="175000"/>
                      <a:alpha val="40000"/>
                    </a:srgbClr>
                  </a:glow>
                </a:effectLst>
                <a:latin typeface="メイリオ"/>
              </a:rPr>
              <a:t>型生産インフラ整備・技術実証を強力に支援</a:t>
            </a:r>
            <a:r>
              <a:rPr lang="ja-JP" altLang="en-US" sz="1295" dirty="0">
                <a:solidFill>
                  <a:prstClr val="black"/>
                </a:solidFill>
                <a:latin typeface="メイリオ"/>
              </a:rPr>
              <a:t>し、</a:t>
            </a:r>
            <a:r>
              <a:rPr lang="ja-JP" altLang="en-US" sz="1295" b="1" dirty="0">
                <a:solidFill>
                  <a:prstClr val="black"/>
                </a:solidFill>
                <a:latin typeface="Meiryo" panose="020B0604030504040204" pitchFamily="34" charset="-128"/>
                <a:ea typeface="Meiryo" panose="020B0604030504040204" pitchFamily="34" charset="-128"/>
              </a:rPr>
              <a:t>再生可能資源への転換・社会実装化</a:t>
            </a:r>
            <a:r>
              <a:rPr lang="ja-JP" altLang="en-US" sz="1295" dirty="0">
                <a:solidFill>
                  <a:prstClr val="black"/>
                </a:solidFill>
                <a:latin typeface="Meiryo" panose="020B0604030504040204" pitchFamily="34" charset="-128"/>
                <a:ea typeface="Meiryo" panose="020B0604030504040204" pitchFamily="34" charset="-128"/>
              </a:rPr>
              <a:t>を図る。</a:t>
            </a:r>
            <a:endParaRPr lang="en-US" altLang="ja-JP" sz="1295" dirty="0">
              <a:solidFill>
                <a:prstClr val="black"/>
              </a:solidFill>
              <a:latin typeface="Meiryo" panose="020B0604030504040204" pitchFamily="34" charset="-128"/>
              <a:ea typeface="Meiryo" panose="020B0604030504040204" pitchFamily="34" charset="-128"/>
            </a:endParaRPr>
          </a:p>
          <a:p>
            <a:pPr marL="164485" indent="-164485" defTabSz="986912" fontAlgn="base">
              <a:spcBef>
                <a:spcPct val="0"/>
              </a:spcBef>
              <a:spcAft>
                <a:spcPct val="0"/>
              </a:spcAft>
              <a:buClr>
                <a:srgbClr val="595959"/>
              </a:buClr>
              <a:buNone/>
              <a:defRPr/>
            </a:pPr>
            <a:endParaRPr lang="en-US" altLang="ja-JP" sz="1295" b="1" u="sng" dirty="0">
              <a:solidFill>
                <a:prstClr val="black"/>
              </a:solidFill>
              <a:effectLst>
                <a:outerShdw blurRad="38100" dist="38100" dir="2700000" algn="tl">
                  <a:srgbClr val="000000">
                    <a:alpha val="43137"/>
                  </a:srgbClr>
                </a:outerShdw>
              </a:effectLst>
              <a:latin typeface="メイリオ" panose="020B0604030504040204" pitchFamily="50" charset="-128"/>
            </a:endParaRPr>
          </a:p>
          <a:p>
            <a:pPr marL="164485" indent="-164485" defTabSz="986912" fontAlgn="base">
              <a:spcBef>
                <a:spcPct val="0"/>
              </a:spcBef>
              <a:spcAft>
                <a:spcPct val="0"/>
              </a:spcAft>
              <a:buClr>
                <a:srgbClr val="595959"/>
              </a:buClr>
              <a:buNone/>
              <a:defRPr/>
            </a:pPr>
            <a:r>
              <a:rPr lang="ja-JP" altLang="en-US" sz="1295" b="1" u="sng" dirty="0">
                <a:solidFill>
                  <a:prstClr val="black"/>
                </a:solidFill>
                <a:effectLst>
                  <a:outerShdw blurRad="38100" dist="38100" dir="2700000" algn="tl">
                    <a:srgbClr val="000000">
                      <a:alpha val="43137"/>
                    </a:srgbClr>
                  </a:outerShdw>
                </a:effectLst>
                <a:latin typeface="メイリオ" panose="020B0604030504040204" pitchFamily="50" charset="-128"/>
              </a:rPr>
              <a:t>②プラスチック等のリサイクルプロセス構築・省</a:t>
            </a:r>
            <a:r>
              <a:rPr lang="en-US" altLang="ja-JP" sz="1295" b="1" u="sng" dirty="0">
                <a:solidFill>
                  <a:prstClr val="black"/>
                </a:solidFill>
                <a:effectLst>
                  <a:outerShdw blurRad="38100" dist="38100" dir="2700000" algn="tl">
                    <a:srgbClr val="000000">
                      <a:alpha val="43137"/>
                    </a:srgbClr>
                  </a:outerShdw>
                </a:effectLst>
                <a:latin typeface="メイリオ" panose="020B0604030504040204" pitchFamily="50" charset="-128"/>
              </a:rPr>
              <a:t>CO2</a:t>
            </a:r>
            <a:r>
              <a:rPr lang="ja-JP" altLang="en-US" sz="1295" b="1" u="sng" dirty="0">
                <a:solidFill>
                  <a:prstClr val="black"/>
                </a:solidFill>
                <a:effectLst>
                  <a:outerShdw blurRad="38100" dist="38100" dir="2700000" algn="tl">
                    <a:srgbClr val="000000">
                      <a:alpha val="43137"/>
                    </a:srgbClr>
                  </a:outerShdw>
                </a:effectLst>
                <a:latin typeface="メイリオ" panose="020B0604030504040204" pitchFamily="50" charset="-128"/>
              </a:rPr>
              <a:t>化支援</a:t>
            </a:r>
            <a:endParaRPr lang="en-US" altLang="ja-JP" sz="1295" b="1" u="sng" dirty="0">
              <a:solidFill>
                <a:prstClr val="black"/>
              </a:solidFill>
              <a:effectLst>
                <a:outerShdw blurRad="38100" dist="38100" dir="2700000" algn="tl">
                  <a:srgbClr val="000000">
                    <a:alpha val="43137"/>
                  </a:srgbClr>
                </a:outerShdw>
              </a:effectLst>
              <a:latin typeface="メイリオ" panose="020B0604030504040204" pitchFamily="50" charset="-128"/>
            </a:endParaRPr>
          </a:p>
          <a:p>
            <a:pPr marL="164485" indent="-164485" defTabSz="986912" fontAlgn="base">
              <a:spcBef>
                <a:spcPct val="0"/>
              </a:spcBef>
              <a:spcAft>
                <a:spcPct val="0"/>
              </a:spcAft>
              <a:buClr>
                <a:srgbClr val="595959"/>
              </a:buClr>
              <a:buNone/>
              <a:defRPr/>
            </a:pPr>
            <a:endParaRPr lang="en-US" altLang="ja-JP" sz="1295" dirty="0">
              <a:solidFill>
                <a:prstClr val="black"/>
              </a:solidFill>
              <a:latin typeface="メイリオ" panose="020B0604030504040204" pitchFamily="50" charset="-128"/>
            </a:endParaRPr>
          </a:p>
          <a:p>
            <a:pPr marL="164485" indent="-164485" defTabSz="986912" fontAlgn="base">
              <a:spcBef>
                <a:spcPct val="0"/>
              </a:spcBef>
              <a:spcAft>
                <a:spcPct val="0"/>
              </a:spcAft>
              <a:buClr>
                <a:srgbClr val="595959"/>
              </a:buClr>
              <a:buNone/>
              <a:defRPr/>
            </a:pPr>
            <a:r>
              <a:rPr lang="ja-JP" altLang="en-US" sz="1295" dirty="0">
                <a:solidFill>
                  <a:prstClr val="black"/>
                </a:solidFill>
                <a:latin typeface="メイリオ" panose="020B0604030504040204" pitchFamily="50" charset="-128"/>
              </a:rPr>
              <a:t>　</a:t>
            </a:r>
            <a:r>
              <a:rPr lang="ja-JP" altLang="en-US" sz="1295" b="1" dirty="0">
                <a:solidFill>
                  <a:prstClr val="black"/>
                </a:solidFill>
                <a:effectLst>
                  <a:glow rad="228600">
                    <a:srgbClr val="F79646">
                      <a:satMod val="175000"/>
                      <a:alpha val="40000"/>
                    </a:srgbClr>
                  </a:glow>
                </a:effectLst>
                <a:latin typeface="メイリオ"/>
              </a:rPr>
              <a:t>複合素材プラスチック</a:t>
            </a:r>
            <a:r>
              <a:rPr lang="ja-JP" altLang="en-US" sz="1295" b="1" dirty="0">
                <a:solidFill>
                  <a:prstClr val="black"/>
                </a:solidFill>
                <a:effectLst>
                  <a:glow rad="228600">
                    <a:srgbClr val="F79646">
                      <a:satMod val="175000"/>
                      <a:alpha val="40000"/>
                    </a:srgbClr>
                  </a:glow>
                </a:effectLst>
                <a:latin typeface="Meiryo" panose="020B0604030504040204" pitchFamily="34" charset="-128"/>
                <a:ea typeface="Meiryo" panose="020B0604030504040204" pitchFamily="34" charset="-128"/>
              </a:rPr>
              <a:t>などのリサイクル困難素材のリサイクル</a:t>
            </a:r>
            <a:r>
              <a:rPr lang="ja-JP" altLang="en-US" sz="1295" b="1" dirty="0">
                <a:solidFill>
                  <a:prstClr val="black"/>
                </a:solidFill>
                <a:effectLst>
                  <a:glow rad="228600">
                    <a:srgbClr val="F79646">
                      <a:satMod val="175000"/>
                      <a:alpha val="40000"/>
                    </a:srgbClr>
                  </a:glow>
                </a:effectLst>
                <a:latin typeface="メイリオ"/>
              </a:rPr>
              <a:t>技術・設備導入</a:t>
            </a:r>
            <a:r>
              <a:rPr lang="ja-JP" altLang="en-US" sz="1295" b="1" dirty="0">
                <a:solidFill>
                  <a:prstClr val="black"/>
                </a:solidFill>
                <a:effectLst>
                  <a:glow rad="228600">
                    <a:srgbClr val="F79646">
                      <a:satMod val="175000"/>
                      <a:alpha val="40000"/>
                    </a:srgbClr>
                  </a:glow>
                </a:effectLst>
                <a:latin typeface="Meiryo" panose="020B0604030504040204" pitchFamily="34" charset="-128"/>
                <a:ea typeface="Meiryo" panose="020B0604030504040204" pitchFamily="34" charset="-128"/>
              </a:rPr>
              <a:t>を強力に支援</a:t>
            </a:r>
            <a:r>
              <a:rPr lang="ja-JP" altLang="en-US" sz="1295" dirty="0">
                <a:solidFill>
                  <a:prstClr val="black"/>
                </a:solidFill>
                <a:latin typeface="Meiryo" panose="020B0604030504040204" pitchFamily="34" charset="-128"/>
                <a:ea typeface="Meiryo" panose="020B0604030504040204" pitchFamily="34" charset="-128"/>
              </a:rPr>
              <a:t>し、</a:t>
            </a:r>
            <a:r>
              <a:rPr lang="ja-JP" altLang="en-US" sz="1295" b="1" dirty="0">
                <a:solidFill>
                  <a:prstClr val="black"/>
                </a:solidFill>
                <a:latin typeface="Meiryo" panose="020B0604030504040204" pitchFamily="34" charset="-128"/>
                <a:ea typeface="Meiryo" panose="020B0604030504040204" pitchFamily="34" charset="-128"/>
              </a:rPr>
              <a:t>使用済素材</a:t>
            </a:r>
            <a:r>
              <a:rPr lang="ja-JP" altLang="en-US" sz="1295" b="1" dirty="0">
                <a:solidFill>
                  <a:prstClr val="black"/>
                </a:solidFill>
                <a:latin typeface="メイリオ"/>
              </a:rPr>
              <a:t>リサイクルプロセス構築・省</a:t>
            </a:r>
            <a:r>
              <a:rPr lang="en-US" altLang="ja-JP" sz="1295" b="1" dirty="0">
                <a:solidFill>
                  <a:prstClr val="black"/>
                </a:solidFill>
                <a:latin typeface="メイリオ"/>
              </a:rPr>
              <a:t>CO2</a:t>
            </a:r>
            <a:r>
              <a:rPr lang="ja-JP" altLang="en-US" sz="1295" b="1" dirty="0">
                <a:solidFill>
                  <a:prstClr val="black"/>
                </a:solidFill>
                <a:latin typeface="メイリオ"/>
              </a:rPr>
              <a:t>化</a:t>
            </a:r>
            <a:r>
              <a:rPr lang="ja-JP" altLang="en-US" sz="1295" dirty="0">
                <a:solidFill>
                  <a:prstClr val="black"/>
                </a:solidFill>
                <a:latin typeface="Meiryo" panose="020B0604030504040204" pitchFamily="34" charset="-128"/>
                <a:ea typeface="Meiryo" panose="020B0604030504040204" pitchFamily="34" charset="-128"/>
              </a:rPr>
              <a:t>を推進。</a:t>
            </a:r>
            <a:endParaRPr lang="en-US" altLang="ja-JP" sz="1295" dirty="0">
              <a:solidFill>
                <a:prstClr val="black"/>
              </a:solidFill>
              <a:latin typeface="Meiryo" panose="020B0604030504040204" pitchFamily="34" charset="-128"/>
              <a:ea typeface="Meiryo" panose="020B0604030504040204" pitchFamily="34" charset="-128"/>
            </a:endParaRPr>
          </a:p>
          <a:p>
            <a:pPr marL="0" indent="0" defTabSz="986912" fontAlgn="base">
              <a:spcBef>
                <a:spcPts val="648"/>
              </a:spcBef>
              <a:spcAft>
                <a:spcPct val="0"/>
              </a:spcAft>
              <a:buClr>
                <a:srgbClr val="595959"/>
              </a:buClr>
              <a:buNone/>
              <a:defRPr/>
            </a:pPr>
            <a:endParaRPr lang="en-US" altLang="ja-JP" sz="1295" dirty="0">
              <a:solidFill>
                <a:prstClr val="black"/>
              </a:solidFill>
              <a:latin typeface="Meiryo" panose="020B0604030504040204" pitchFamily="34" charset="-128"/>
              <a:ea typeface="Meiryo" panose="020B0604030504040204" pitchFamily="34" charset="-128"/>
            </a:endParaRPr>
          </a:p>
        </p:txBody>
      </p:sp>
      <p:sp>
        <p:nvSpPr>
          <p:cNvPr id="58" name="テキスト ボックス 19"/>
          <p:cNvSpPr txBox="1">
            <a:spLocks noChangeArrowheads="1"/>
          </p:cNvSpPr>
          <p:nvPr/>
        </p:nvSpPr>
        <p:spPr bwMode="auto">
          <a:xfrm>
            <a:off x="42837" y="1156777"/>
            <a:ext cx="5321918" cy="367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308410" indent="-308410" defTabSz="986912" fontAlgn="base">
              <a:spcBef>
                <a:spcPct val="0"/>
              </a:spcBef>
              <a:spcAft>
                <a:spcPct val="0"/>
              </a:spcAft>
              <a:buClr>
                <a:srgbClr val="595959"/>
              </a:buClr>
              <a:buFont typeface="Wingdings" panose="05000000000000000000" pitchFamily="2" charset="2"/>
              <a:buChar char="l"/>
              <a:defRPr/>
            </a:pPr>
            <a:r>
              <a:rPr lang="ja-JP" altLang="en-US" sz="1295" b="1" dirty="0">
                <a:solidFill>
                  <a:prstClr val="black"/>
                </a:solidFill>
                <a:effectLst>
                  <a:glow rad="101600">
                    <a:srgbClr val="FFFF00">
                      <a:alpha val="60000"/>
                    </a:srgbClr>
                  </a:glow>
                </a:effectLst>
                <a:latin typeface="メイリオ"/>
              </a:rPr>
              <a:t>世界的課題</a:t>
            </a:r>
            <a:r>
              <a:rPr lang="ja-JP" altLang="en-US" sz="1295" dirty="0">
                <a:solidFill>
                  <a:prstClr val="black"/>
                </a:solidFill>
                <a:latin typeface="メイリオ"/>
              </a:rPr>
              <a:t>である海洋プラスチック問題、資源・廃棄物制約、地球温暖化対策等の観点から、</a:t>
            </a:r>
            <a:r>
              <a:rPr lang="ja-JP" altLang="en-US" sz="1295" b="1" dirty="0">
                <a:solidFill>
                  <a:prstClr val="black"/>
                </a:solidFill>
                <a:effectLst>
                  <a:glow rad="101600">
                    <a:srgbClr val="FFFF00">
                      <a:alpha val="60000"/>
                    </a:srgbClr>
                  </a:glow>
                </a:effectLst>
                <a:latin typeface="メイリオ"/>
              </a:rPr>
              <a:t>プラスチックの３</a:t>
            </a:r>
            <a:r>
              <a:rPr lang="en-US" altLang="ja-JP" sz="1295" b="1" dirty="0">
                <a:solidFill>
                  <a:prstClr val="black"/>
                </a:solidFill>
                <a:effectLst>
                  <a:glow rad="101600">
                    <a:srgbClr val="FFFF00">
                      <a:alpha val="60000"/>
                    </a:srgbClr>
                  </a:glow>
                </a:effectLst>
                <a:latin typeface="メイリオ"/>
              </a:rPr>
              <a:t>R</a:t>
            </a:r>
            <a:r>
              <a:rPr lang="ja-JP" altLang="en-US" sz="1295" b="1" dirty="0">
                <a:solidFill>
                  <a:prstClr val="black"/>
                </a:solidFill>
                <a:effectLst>
                  <a:glow rad="101600">
                    <a:srgbClr val="FFFF00">
                      <a:alpha val="60000"/>
                    </a:srgbClr>
                  </a:glow>
                </a:effectLst>
                <a:latin typeface="メイリオ"/>
              </a:rPr>
              <a:t>や再生可能資源への転換が求められる。</a:t>
            </a:r>
            <a:endParaRPr lang="en-US" altLang="ja-JP" sz="1295" b="1" dirty="0">
              <a:solidFill>
                <a:prstClr val="black"/>
              </a:solidFill>
              <a:effectLst>
                <a:glow rad="101600">
                  <a:srgbClr val="FFFF00">
                    <a:alpha val="60000"/>
                  </a:srgbClr>
                </a:glow>
              </a:effectLst>
              <a:latin typeface="メイリオ"/>
            </a:endParaRPr>
          </a:p>
          <a:p>
            <a:pPr marL="308410" indent="-308410" defTabSz="986912" fontAlgn="base">
              <a:spcBef>
                <a:spcPct val="0"/>
              </a:spcBef>
              <a:spcAft>
                <a:spcPct val="0"/>
              </a:spcAft>
              <a:buClr>
                <a:srgbClr val="595959"/>
              </a:buClr>
              <a:buFont typeface="Wingdings" panose="05000000000000000000" pitchFamily="2" charset="2"/>
              <a:buChar char="l"/>
              <a:defRPr/>
            </a:pPr>
            <a:r>
              <a:rPr lang="ja-JP" altLang="en-US" sz="1295" dirty="0">
                <a:solidFill>
                  <a:prstClr val="black"/>
                </a:solidFill>
                <a:latin typeface="メイリオ"/>
              </a:rPr>
              <a:t>さらに、中国や東南アジアによる禁輸措置が実施・拡大中であり、大量の廃プラスチックの国内滞留が深刻化し、焼却・埋立量や処理コストも増加。不法投棄・不適正処理も懸念され社会問題化。</a:t>
            </a:r>
            <a:endParaRPr lang="en-US" altLang="ja-JP" sz="1295" dirty="0">
              <a:solidFill>
                <a:prstClr val="black"/>
              </a:solidFill>
              <a:latin typeface="メイリオ"/>
            </a:endParaRPr>
          </a:p>
          <a:p>
            <a:pPr marL="308410" indent="-308410" defTabSz="986912" fontAlgn="base">
              <a:spcBef>
                <a:spcPct val="0"/>
              </a:spcBef>
              <a:spcAft>
                <a:spcPct val="0"/>
              </a:spcAft>
              <a:buClr>
                <a:srgbClr val="595959"/>
              </a:buClr>
              <a:buFont typeface="Wingdings" panose="05000000000000000000" pitchFamily="2" charset="2"/>
              <a:buChar char="l"/>
              <a:defRPr/>
            </a:pPr>
            <a:r>
              <a:rPr lang="ja-JP" altLang="en-US" sz="1295" dirty="0">
                <a:solidFill>
                  <a:prstClr val="black"/>
                </a:solidFill>
                <a:latin typeface="メイリオ"/>
              </a:rPr>
              <a:t>こうした構造的な課題を乗り越え、かつ、イノベーションやライフスタイル変革を通じて新たなグリーン成長を実現するためには、従来型のプラスチック利用を段階的に改め、石油資源由来の素材から紙、</a:t>
            </a:r>
            <a:r>
              <a:rPr lang="ja-JP" altLang="en-US" sz="1295" b="1" dirty="0">
                <a:solidFill>
                  <a:prstClr val="black"/>
                </a:solidFill>
                <a:latin typeface="メイリオ"/>
              </a:rPr>
              <a:t>バイオ・生分解性プラスチック等の再生可能資源への転換</a:t>
            </a:r>
            <a:r>
              <a:rPr lang="ja-JP" altLang="en-US" sz="1295" dirty="0">
                <a:solidFill>
                  <a:prstClr val="black"/>
                </a:solidFill>
                <a:latin typeface="メイリオ"/>
              </a:rPr>
              <a:t>を図っていくとともに、</a:t>
            </a:r>
            <a:r>
              <a:rPr lang="ja-JP" altLang="en-US" sz="1295" b="1" dirty="0">
                <a:solidFill>
                  <a:prstClr val="black"/>
                </a:solidFill>
                <a:latin typeface="メイリオ"/>
              </a:rPr>
              <a:t>使用済みの廃プラスチック等の省</a:t>
            </a:r>
            <a:r>
              <a:rPr lang="en-US" altLang="ja-JP" sz="1295" b="1" dirty="0">
                <a:solidFill>
                  <a:prstClr val="black"/>
                </a:solidFill>
                <a:latin typeface="メイリオ"/>
              </a:rPr>
              <a:t>CO2</a:t>
            </a:r>
            <a:r>
              <a:rPr lang="ja-JP" altLang="en-US" sz="1295" b="1" dirty="0">
                <a:solidFill>
                  <a:prstClr val="black"/>
                </a:solidFill>
                <a:latin typeface="メイリオ"/>
              </a:rPr>
              <a:t>リサイクルシステムを構築</a:t>
            </a:r>
            <a:r>
              <a:rPr lang="ja-JP" altLang="en-US" sz="1295" dirty="0">
                <a:solidFill>
                  <a:prstClr val="black"/>
                </a:solidFill>
                <a:latin typeface="メイリオ"/>
              </a:rPr>
              <a:t>することが不可欠。</a:t>
            </a:r>
            <a:endParaRPr lang="en-US" altLang="ja-JP" sz="1295" dirty="0">
              <a:solidFill>
                <a:prstClr val="black"/>
              </a:solidFill>
              <a:latin typeface="メイリオ"/>
            </a:endParaRPr>
          </a:p>
          <a:p>
            <a:pPr marL="308410" indent="-308410" defTabSz="986912" fontAlgn="base">
              <a:spcBef>
                <a:spcPct val="0"/>
              </a:spcBef>
              <a:spcAft>
                <a:spcPct val="0"/>
              </a:spcAft>
              <a:buClr>
                <a:srgbClr val="595959"/>
              </a:buClr>
              <a:buFont typeface="Wingdings" panose="05000000000000000000" pitchFamily="2" charset="2"/>
              <a:buChar char="l"/>
              <a:defRPr/>
            </a:pPr>
            <a:r>
              <a:rPr lang="ja-JP" altLang="en-US" sz="1295" dirty="0">
                <a:solidFill>
                  <a:prstClr val="black"/>
                </a:solidFill>
                <a:latin typeface="メイリオ"/>
              </a:rPr>
              <a:t>このため、新たに策定する「プラスチック資源循環戦略」に基づき①</a:t>
            </a:r>
            <a:r>
              <a:rPr lang="ja-JP" altLang="en-US" sz="1295" b="1" dirty="0">
                <a:solidFill>
                  <a:prstClr val="black"/>
                </a:solidFill>
                <a:latin typeface="メイリオ" panose="020B0604030504040204" pitchFamily="50" charset="-128"/>
              </a:rPr>
              <a:t>代替素材である</a:t>
            </a:r>
            <a:r>
              <a:rPr lang="ja-JP" altLang="en-US" sz="1295" b="1" dirty="0">
                <a:solidFill>
                  <a:prstClr val="black"/>
                </a:solidFill>
                <a:latin typeface="メイリオ"/>
              </a:rPr>
              <a:t>再生可能資源</a:t>
            </a:r>
            <a:r>
              <a:rPr lang="ja-JP" altLang="en-US" sz="1295" b="1" dirty="0">
                <a:solidFill>
                  <a:prstClr val="black"/>
                </a:solidFill>
                <a:latin typeface="メイリオ" panose="020B0604030504040204" pitchFamily="50" charset="-128"/>
              </a:rPr>
              <a:t>のへの転換・社会実装化</a:t>
            </a:r>
            <a:r>
              <a:rPr lang="ja-JP" altLang="en-US" sz="1295" dirty="0">
                <a:solidFill>
                  <a:prstClr val="black"/>
                </a:solidFill>
                <a:latin typeface="メイリオ" panose="020B0604030504040204" pitchFamily="50" charset="-128"/>
              </a:rPr>
              <a:t>、</a:t>
            </a:r>
            <a:r>
              <a:rPr lang="ja-JP" altLang="en-US" sz="1295" dirty="0">
                <a:solidFill>
                  <a:prstClr val="black"/>
                </a:solidFill>
                <a:latin typeface="メイリオ"/>
              </a:rPr>
              <a:t>②</a:t>
            </a:r>
            <a:r>
              <a:rPr lang="ja-JP" altLang="en-US" sz="1295" b="1" dirty="0">
                <a:solidFill>
                  <a:prstClr val="black"/>
                </a:solidFill>
                <a:latin typeface="メイリオ"/>
              </a:rPr>
              <a:t>使用済素材のリサイクルプロセス構築・省</a:t>
            </a:r>
            <a:r>
              <a:rPr lang="en-US" altLang="ja-JP" sz="1295" b="1" dirty="0">
                <a:solidFill>
                  <a:prstClr val="black"/>
                </a:solidFill>
                <a:latin typeface="メイリオ"/>
              </a:rPr>
              <a:t>CO2</a:t>
            </a:r>
            <a:r>
              <a:rPr lang="ja-JP" altLang="en-US" sz="1295" b="1" dirty="0">
                <a:solidFill>
                  <a:prstClr val="black"/>
                </a:solidFill>
                <a:latin typeface="メイリオ"/>
              </a:rPr>
              <a:t>化</a:t>
            </a:r>
            <a:r>
              <a:rPr lang="ja-JP" altLang="en-US" sz="1295" dirty="0">
                <a:solidFill>
                  <a:prstClr val="black"/>
                </a:solidFill>
                <a:latin typeface="メイリオ"/>
              </a:rPr>
              <a:t>を強力に後押しし、</a:t>
            </a:r>
            <a:r>
              <a:rPr lang="ja-JP" altLang="en-US" sz="1295" b="1" dirty="0">
                <a:solidFill>
                  <a:prstClr val="black"/>
                </a:solidFill>
                <a:effectLst>
                  <a:glow rad="101600">
                    <a:srgbClr val="FFFF00">
                      <a:alpha val="60000"/>
                    </a:srgbClr>
                  </a:glow>
                </a:effectLst>
                <a:latin typeface="メイリオ"/>
              </a:rPr>
              <a:t>低炭素社会構築に資する国内資源循環システム</a:t>
            </a:r>
            <a:r>
              <a:rPr lang="ja-JP" altLang="en-US" sz="1295" dirty="0">
                <a:solidFill>
                  <a:prstClr val="black"/>
                </a:solidFill>
                <a:latin typeface="メイリオ"/>
              </a:rPr>
              <a:t>構築を加速化する。</a:t>
            </a:r>
            <a:endParaRPr lang="en-US" altLang="ja-JP" sz="1295" dirty="0">
              <a:solidFill>
                <a:prstClr val="black"/>
              </a:solidFill>
              <a:latin typeface="メイリオ"/>
            </a:endParaRPr>
          </a:p>
        </p:txBody>
      </p:sp>
      <p:cxnSp>
        <p:nvCxnSpPr>
          <p:cNvPr id="72" name="直線矢印コネクタ 71"/>
          <p:cNvCxnSpPr/>
          <p:nvPr/>
        </p:nvCxnSpPr>
        <p:spPr>
          <a:xfrm>
            <a:off x="8051415" y="5100894"/>
            <a:ext cx="947527" cy="8567"/>
          </a:xfrm>
          <a:prstGeom prst="straightConnector1">
            <a:avLst/>
          </a:prstGeom>
          <a:ln w="539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a:off x="7088467" y="5745143"/>
            <a:ext cx="544871" cy="424931"/>
          </a:xfrm>
          <a:prstGeom prst="straightConnector1">
            <a:avLst/>
          </a:prstGeom>
          <a:ln w="539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5C8DD298-CFB1-4ED7-8FA0-CE76E3AC6ECC}"/>
              </a:ext>
            </a:extLst>
          </p:cNvPr>
          <p:cNvSpPr txBox="1"/>
          <p:nvPr/>
        </p:nvSpPr>
        <p:spPr>
          <a:xfrm>
            <a:off x="5532670" y="789900"/>
            <a:ext cx="1542410" cy="324833"/>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defTabSz="986912">
              <a:defRPr/>
            </a:pPr>
            <a:r>
              <a:rPr lang="ja-JP" altLang="en-US" sz="1511" dirty="0">
                <a:solidFill>
                  <a:prstClr val="black"/>
                </a:solidFill>
                <a:latin typeface="メイリオ"/>
                <a:ea typeface="メイリオ"/>
              </a:rPr>
              <a:t>期待される効果</a:t>
            </a:r>
          </a:p>
        </p:txBody>
      </p:sp>
      <p:sp>
        <p:nvSpPr>
          <p:cNvPr id="75" name="テキスト ボックス 74">
            <a:extLst>
              <a:ext uri="{FF2B5EF4-FFF2-40B4-BE49-F238E27FC236}">
                <a16:creationId xmlns:a16="http://schemas.microsoft.com/office/drawing/2014/main" id="{51C32F47-394A-45E1-80CF-3E552A899B11}"/>
              </a:ext>
            </a:extLst>
          </p:cNvPr>
          <p:cNvSpPr txBox="1"/>
          <p:nvPr/>
        </p:nvSpPr>
        <p:spPr>
          <a:xfrm>
            <a:off x="5508683" y="1178848"/>
            <a:ext cx="5100885" cy="1038874"/>
          </a:xfrm>
          <a:prstGeom prst="rect">
            <a:avLst/>
          </a:prstGeom>
          <a:noFill/>
        </p:spPr>
        <p:txBody>
          <a:bodyPr>
            <a:spAutoFit/>
          </a:bodyPr>
          <a:lstStyle/>
          <a:p>
            <a:pPr marL="308410" indent="-308410" defTabSz="986912">
              <a:buClr>
                <a:prstClr val="black">
                  <a:lumMod val="65000"/>
                  <a:lumOff val="35000"/>
                </a:prstClr>
              </a:buClr>
              <a:buFont typeface="Wingdings" pitchFamily="2" charset="2"/>
              <a:buChar char="l"/>
              <a:defRPr/>
            </a:pPr>
            <a:r>
              <a:rPr lang="ja-JP" altLang="en-US" sz="1295" dirty="0">
                <a:solidFill>
                  <a:prstClr val="black"/>
                </a:solidFill>
                <a:latin typeface="メイリオ"/>
                <a:ea typeface="メイリオ"/>
                <a:cs typeface="メイリオ" panose="020B0604030504040204" pitchFamily="50" charset="-128"/>
              </a:rPr>
              <a:t>プラスチック資源循環戦略に掲げるマイルストーンの達成</a:t>
            </a:r>
            <a:br>
              <a:rPr lang="en-US" altLang="ja-JP" sz="1295" dirty="0">
                <a:solidFill>
                  <a:prstClr val="black"/>
                </a:solidFill>
                <a:latin typeface="メイリオ"/>
                <a:ea typeface="メイリオ"/>
                <a:cs typeface="メイリオ" panose="020B0604030504040204" pitchFamily="50" charset="-128"/>
              </a:rPr>
            </a:br>
            <a:r>
              <a:rPr lang="ja-JP" altLang="en-US" sz="1133" dirty="0">
                <a:solidFill>
                  <a:prstClr val="black"/>
                </a:solidFill>
                <a:latin typeface="メイリオ"/>
                <a:ea typeface="メイリオ"/>
                <a:cs typeface="メイリオ" panose="020B0604030504040204" pitchFamily="50" charset="-128"/>
              </a:rPr>
              <a:t>（ワンウェイプラスチック排出抑制、容器包装リサイクル、使用済プラチック全体の資源有効利用、再生素材利用、バイオマスプラ導入）</a:t>
            </a:r>
            <a:endParaRPr lang="en-US" altLang="ja-JP" sz="1133" dirty="0">
              <a:solidFill>
                <a:prstClr val="black"/>
              </a:solidFill>
              <a:latin typeface="メイリオ"/>
              <a:ea typeface="メイリオ"/>
              <a:cs typeface="メイリオ" panose="020B0604030504040204" pitchFamily="50" charset="-128"/>
            </a:endParaRPr>
          </a:p>
          <a:p>
            <a:pPr marL="308410" indent="-308410" defTabSz="986912">
              <a:buClr>
                <a:prstClr val="black">
                  <a:lumMod val="65000"/>
                  <a:lumOff val="35000"/>
                </a:prstClr>
              </a:buClr>
              <a:buFont typeface="Wingdings" pitchFamily="2" charset="2"/>
              <a:buChar char="l"/>
              <a:defRPr/>
            </a:pPr>
            <a:r>
              <a:rPr lang="ja-JP" altLang="en-US" sz="1295" dirty="0">
                <a:solidFill>
                  <a:prstClr val="black"/>
                </a:solidFill>
                <a:latin typeface="メイリオ"/>
                <a:ea typeface="メイリオ"/>
                <a:cs typeface="メイリオ" panose="020B0604030504040204" pitchFamily="50" charset="-128"/>
              </a:rPr>
              <a:t>資源循環関連産業の発展を通じた経済成長・雇用創出</a:t>
            </a:r>
            <a:br>
              <a:rPr lang="en-US" altLang="ja-JP" sz="1295" dirty="0">
                <a:solidFill>
                  <a:prstClr val="black"/>
                </a:solidFill>
                <a:latin typeface="メイリオ"/>
                <a:ea typeface="メイリオ"/>
                <a:cs typeface="メイリオ" panose="020B0604030504040204" pitchFamily="50" charset="-128"/>
              </a:rPr>
            </a:br>
            <a:r>
              <a:rPr lang="ja-JP" altLang="en-US" sz="1295" dirty="0">
                <a:solidFill>
                  <a:prstClr val="black"/>
                </a:solidFill>
                <a:latin typeface="メイリオ"/>
                <a:ea typeface="メイリオ"/>
                <a:cs typeface="メイリオ" panose="020B0604030504040204" pitchFamily="50" charset="-128"/>
              </a:rPr>
              <a:t>　　　　　　　　　　　　　　　　　　　</a:t>
            </a:r>
            <a:r>
              <a:rPr lang="ja-JP" altLang="en-US" sz="1133" dirty="0">
                <a:solidFill>
                  <a:prstClr val="black"/>
                </a:solidFill>
                <a:latin typeface="メイリオ"/>
                <a:ea typeface="メイリオ"/>
                <a:cs typeface="メイリオ" panose="020B0604030504040204" pitchFamily="50" charset="-128"/>
              </a:rPr>
              <a:t>（</a:t>
            </a:r>
            <a:r>
              <a:rPr lang="ja-JP" altLang="en-US" sz="1133" dirty="0">
                <a:solidFill>
                  <a:prstClr val="black"/>
                </a:solidFill>
                <a:latin typeface="メイリオ"/>
                <a:ea typeface="メイリオ" panose="020B0604030504040204" pitchFamily="50" charset="-128"/>
                <a:cs typeface="メイリオ" panose="020B0604030504040204" pitchFamily="50" charset="-128"/>
              </a:rPr>
              <a:t>新たな成長の源泉</a:t>
            </a:r>
            <a:r>
              <a:rPr lang="ja-JP" altLang="en-US" sz="1133" dirty="0">
                <a:solidFill>
                  <a:prstClr val="black"/>
                </a:solidFill>
                <a:latin typeface="メイリオ"/>
                <a:ea typeface="メイリオ"/>
                <a:cs typeface="メイリオ" panose="020B0604030504040204" pitchFamily="50" charset="-128"/>
              </a:rPr>
              <a:t>）</a:t>
            </a:r>
            <a:endParaRPr lang="en-US" altLang="ja-JP" sz="1133" dirty="0">
              <a:solidFill>
                <a:prstClr val="black"/>
              </a:solidFill>
              <a:latin typeface="メイリオ"/>
              <a:ea typeface="メイリオ"/>
              <a:cs typeface="メイリオ" panose="020B0604030504040204" pitchFamily="50" charset="-128"/>
            </a:endParaRPr>
          </a:p>
        </p:txBody>
      </p:sp>
      <p:sp>
        <p:nvSpPr>
          <p:cNvPr id="73" name="角丸四角形 72"/>
          <p:cNvSpPr/>
          <p:nvPr/>
        </p:nvSpPr>
        <p:spPr bwMode="auto">
          <a:xfrm>
            <a:off x="8303289" y="4478917"/>
            <a:ext cx="772758" cy="522597"/>
          </a:xfrm>
          <a:prstGeom prst="roundRect">
            <a:avLst/>
          </a:prstGeom>
        </p:spPr>
        <p:style>
          <a:lnRef idx="1">
            <a:schemeClr val="accent3"/>
          </a:lnRef>
          <a:fillRef idx="3">
            <a:schemeClr val="accent3"/>
          </a:fillRef>
          <a:effectRef idx="2">
            <a:schemeClr val="accent3"/>
          </a:effectRef>
          <a:fontRef idx="minor">
            <a:schemeClr val="lt1"/>
          </a:fontRef>
        </p:style>
        <p:txBody>
          <a:bodyPr lIns="0" tIns="0" rIns="0" bIns="0" anchor="ctr"/>
          <a:lstStyle/>
          <a:p>
            <a:pPr algn="ctr" defTabSz="986912" eaLnBrk="0" fontAlgn="base" hangingPunct="0">
              <a:spcBef>
                <a:spcPct val="0"/>
              </a:spcBef>
              <a:spcAft>
                <a:spcPct val="0"/>
              </a:spcAft>
              <a:defRPr/>
            </a:pPr>
            <a:r>
              <a:rPr lang="ja-JP" altLang="en-US" sz="1133" b="1" dirty="0">
                <a:solidFill>
                  <a:prstClr val="white"/>
                </a:solidFill>
                <a:latin typeface="Meiryo UI" panose="020B0604030504040204" pitchFamily="50" charset="-128"/>
                <a:ea typeface="Meiryo UI" panose="020B0604030504040204" pitchFamily="50" charset="-128"/>
              </a:rPr>
              <a:t>再生可能</a:t>
            </a:r>
            <a:endParaRPr lang="en-US" altLang="ja-JP" sz="1133" b="1" dirty="0">
              <a:solidFill>
                <a:prstClr val="white"/>
              </a:solidFill>
              <a:latin typeface="Meiryo UI" panose="020B0604030504040204" pitchFamily="50" charset="-128"/>
              <a:ea typeface="Meiryo UI" panose="020B0604030504040204" pitchFamily="50" charset="-128"/>
            </a:endParaRPr>
          </a:p>
          <a:p>
            <a:pPr algn="ctr" defTabSz="986912" eaLnBrk="0" fontAlgn="base" hangingPunct="0">
              <a:spcBef>
                <a:spcPct val="0"/>
              </a:spcBef>
              <a:spcAft>
                <a:spcPct val="0"/>
              </a:spcAft>
              <a:defRPr/>
            </a:pPr>
            <a:r>
              <a:rPr lang="ja-JP" altLang="en-US" sz="1133" b="1" dirty="0">
                <a:solidFill>
                  <a:prstClr val="white"/>
                </a:solidFill>
                <a:latin typeface="Meiryo UI" panose="020B0604030504040204" pitchFamily="50" charset="-128"/>
                <a:ea typeface="Meiryo UI" panose="020B0604030504040204" pitchFamily="50" charset="-128"/>
              </a:rPr>
              <a:t>資源</a:t>
            </a:r>
          </a:p>
        </p:txBody>
      </p:sp>
      <p:sp>
        <p:nvSpPr>
          <p:cNvPr id="3121" name="テキスト ボックス 7"/>
          <p:cNvSpPr txBox="1">
            <a:spLocks noChangeArrowheads="1"/>
          </p:cNvSpPr>
          <p:nvPr/>
        </p:nvSpPr>
        <p:spPr bwMode="auto">
          <a:xfrm>
            <a:off x="5652611" y="4698236"/>
            <a:ext cx="2398724" cy="47704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38856" tIns="38856" rIns="38856" bIns="38856">
            <a:spAutoFit/>
          </a:bodyPr>
          <a:lstStyle>
            <a:lvl1pPr marL="176213" indent="-17621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90187" indent="-190187" defTabSz="986912">
              <a:spcBef>
                <a:spcPts val="0"/>
              </a:spcBef>
              <a:buClr>
                <a:prstClr val="black">
                  <a:lumMod val="65000"/>
                  <a:lumOff val="35000"/>
                </a:prstClr>
              </a:buClr>
              <a:buNone/>
              <a:defRPr/>
            </a:pPr>
            <a:r>
              <a:rPr lang="ja-JP" altLang="en-US" sz="1295" b="1" dirty="0">
                <a:solidFill>
                  <a:prstClr val="black"/>
                </a:solidFill>
              </a:rPr>
              <a:t>①</a:t>
            </a:r>
            <a:r>
              <a:rPr lang="ja-JP" altLang="en-US" sz="1295" b="1" dirty="0">
                <a:solidFill>
                  <a:prstClr val="black"/>
                </a:solidFill>
                <a:effectLst>
                  <a:glow rad="228600">
                    <a:srgbClr val="9BBB59">
                      <a:satMod val="175000"/>
                      <a:alpha val="40000"/>
                    </a:srgbClr>
                  </a:glow>
                </a:effectLst>
              </a:rPr>
              <a:t>代替素材＝</a:t>
            </a:r>
            <a:r>
              <a:rPr lang="ja-JP" altLang="en-US" sz="1295" b="1" dirty="0">
                <a:solidFill>
                  <a:prstClr val="black"/>
                </a:solidFill>
                <a:effectLst>
                  <a:glow rad="228600">
                    <a:srgbClr val="9BBB59">
                      <a:satMod val="175000"/>
                      <a:alpha val="40000"/>
                    </a:srgbClr>
                  </a:glow>
                </a:effectLst>
                <a:latin typeface="メイリオ" panose="020B0604030504040204" pitchFamily="50" charset="-128"/>
              </a:rPr>
              <a:t>再生可能資源への転換・社会実装化</a:t>
            </a:r>
            <a:endParaRPr lang="en-US" altLang="ja-JP" sz="1295" b="1" dirty="0">
              <a:solidFill>
                <a:prstClr val="black"/>
              </a:solidFill>
              <a:effectLst>
                <a:glow rad="228600">
                  <a:srgbClr val="9BBB59">
                    <a:satMod val="175000"/>
                    <a:alpha val="40000"/>
                  </a:srgbClr>
                </a:glow>
              </a:effectLst>
              <a:latin typeface="メイリオ" panose="020B0604030504040204" pitchFamily="50" charset="-128"/>
            </a:endParaRPr>
          </a:p>
        </p:txBody>
      </p:sp>
      <p:sp>
        <p:nvSpPr>
          <p:cNvPr id="68" name="テキスト ボックス 7"/>
          <p:cNvSpPr txBox="1">
            <a:spLocks noChangeArrowheads="1"/>
          </p:cNvSpPr>
          <p:nvPr/>
        </p:nvSpPr>
        <p:spPr bwMode="auto">
          <a:xfrm>
            <a:off x="5640616" y="5333921"/>
            <a:ext cx="2078393" cy="477042"/>
          </a:xfrm>
          <a:prstGeom prst="rect">
            <a:avLst/>
          </a:prstGeom>
          <a:solidFill>
            <a:schemeClr val="bg1"/>
          </a:solidFill>
          <a:ln w="19050">
            <a:solidFill>
              <a:schemeClr val="tx1"/>
            </a:solidFill>
            <a:miter lim="800000"/>
            <a:headEnd/>
            <a:tailEnd/>
          </a:ln>
          <a:extLst/>
        </p:spPr>
        <p:txBody>
          <a:bodyPr lIns="38856" tIns="38856" rIns="38856" bIns="38856">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38785" indent="-138785" defTabSz="986912">
              <a:spcBef>
                <a:spcPts val="0"/>
              </a:spcBef>
              <a:buClr>
                <a:prstClr val="black">
                  <a:lumMod val="65000"/>
                  <a:lumOff val="35000"/>
                </a:prstClr>
              </a:buClr>
              <a:buNone/>
              <a:defRPr/>
            </a:pPr>
            <a:r>
              <a:rPr lang="ja-JP" altLang="en-US" sz="1295" b="1" dirty="0">
                <a:solidFill>
                  <a:prstClr val="black"/>
                </a:solidFill>
                <a:effectLst>
                  <a:glow rad="228600">
                    <a:srgbClr val="F79646">
                      <a:satMod val="175000"/>
                      <a:alpha val="40000"/>
                    </a:srgbClr>
                  </a:glow>
                </a:effectLst>
              </a:rPr>
              <a:t>②</a:t>
            </a:r>
            <a:r>
              <a:rPr lang="ja-JP" altLang="en-US" sz="1295" b="1" dirty="0">
                <a:solidFill>
                  <a:prstClr val="black"/>
                </a:solidFill>
                <a:effectLst>
                  <a:glow rad="228600">
                    <a:srgbClr val="F79646">
                      <a:satMod val="175000"/>
                      <a:alpha val="40000"/>
                    </a:srgbClr>
                  </a:glow>
                </a:effectLst>
                <a:latin typeface="メイリオ" panose="020B0604030504040204" pitchFamily="50" charset="-128"/>
              </a:rPr>
              <a:t>使用済素材のリサイクルプロセス構築・省</a:t>
            </a:r>
            <a:r>
              <a:rPr lang="en-US" altLang="ja-JP" sz="1295" b="1" dirty="0">
                <a:solidFill>
                  <a:prstClr val="black"/>
                </a:solidFill>
                <a:effectLst>
                  <a:glow rad="228600">
                    <a:srgbClr val="F79646">
                      <a:satMod val="175000"/>
                      <a:alpha val="40000"/>
                    </a:srgbClr>
                  </a:glow>
                </a:effectLst>
                <a:latin typeface="メイリオ" panose="020B0604030504040204" pitchFamily="50" charset="-128"/>
              </a:rPr>
              <a:t>CO2</a:t>
            </a:r>
            <a:r>
              <a:rPr lang="ja-JP" altLang="en-US" sz="1295" b="1" dirty="0">
                <a:solidFill>
                  <a:prstClr val="black"/>
                </a:solidFill>
                <a:effectLst>
                  <a:glow rad="228600">
                    <a:srgbClr val="F79646">
                      <a:satMod val="175000"/>
                      <a:alpha val="40000"/>
                    </a:srgbClr>
                  </a:glow>
                </a:effectLst>
                <a:latin typeface="メイリオ" panose="020B0604030504040204" pitchFamily="50" charset="-128"/>
              </a:rPr>
              <a:t>化</a:t>
            </a:r>
            <a:endParaRPr lang="en-US" altLang="ja-JP" sz="1295" b="1" dirty="0">
              <a:solidFill>
                <a:prstClr val="black"/>
              </a:solidFill>
              <a:effectLst>
                <a:glow rad="228600">
                  <a:srgbClr val="F79646">
                    <a:satMod val="175000"/>
                    <a:alpha val="40000"/>
                  </a:srgbClr>
                </a:glow>
              </a:effectLst>
              <a:latin typeface="メイリオ" panose="020B0604030504040204" pitchFamily="50" charset="-128"/>
            </a:endParaRPr>
          </a:p>
        </p:txBody>
      </p:sp>
      <p:sp>
        <p:nvSpPr>
          <p:cNvPr id="64" name="テキスト ボックス 63">
            <a:extLst>
              <a:ext uri="{FF2B5EF4-FFF2-40B4-BE49-F238E27FC236}">
                <a16:creationId xmlns:a16="http://schemas.microsoft.com/office/drawing/2014/main" id="{38E2C305-C6BA-4F7F-B84D-24637F8940E2}"/>
              </a:ext>
            </a:extLst>
          </p:cNvPr>
          <p:cNvSpPr txBox="1"/>
          <p:nvPr/>
        </p:nvSpPr>
        <p:spPr>
          <a:xfrm>
            <a:off x="5423012" y="3397742"/>
            <a:ext cx="565432" cy="266676"/>
          </a:xfrm>
          <a:prstGeom prst="rect">
            <a:avLst/>
          </a:prstGeom>
          <a:noFill/>
        </p:spPr>
        <p:txBody>
          <a:bodyPr>
            <a:spAutoFit/>
          </a:bodyPr>
          <a:lstStyle/>
          <a:p>
            <a:pPr algn="ctr" defTabSz="986912">
              <a:buClr>
                <a:prstClr val="black">
                  <a:lumMod val="65000"/>
                  <a:lumOff val="35000"/>
                </a:prstClr>
              </a:buClr>
              <a:defRPr/>
            </a:pPr>
            <a:r>
              <a:rPr lang="ja-JP" altLang="en-US" sz="1133" dirty="0">
                <a:solidFill>
                  <a:prstClr val="black"/>
                </a:solidFill>
                <a:latin typeface="メイリオ"/>
                <a:ea typeface="メイリオ"/>
                <a:cs typeface="メイリオ" panose="020B0604030504040204" pitchFamily="50" charset="-128"/>
              </a:rPr>
              <a:t>①</a:t>
            </a:r>
          </a:p>
        </p:txBody>
      </p:sp>
      <p:sp>
        <p:nvSpPr>
          <p:cNvPr id="62" name="角丸四角形 61"/>
          <p:cNvSpPr/>
          <p:nvPr/>
        </p:nvSpPr>
        <p:spPr bwMode="auto">
          <a:xfrm>
            <a:off x="7938329" y="5738290"/>
            <a:ext cx="981796" cy="294710"/>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anchor="ctr"/>
          <a:lstStyle/>
          <a:p>
            <a:pPr algn="ctr" defTabSz="986912" eaLnBrk="0" fontAlgn="base" hangingPunct="0">
              <a:spcBef>
                <a:spcPct val="0"/>
              </a:spcBef>
              <a:spcAft>
                <a:spcPct val="0"/>
              </a:spcAft>
              <a:defRPr/>
            </a:pPr>
            <a:r>
              <a:rPr lang="ja-JP" altLang="en-US" sz="1133" dirty="0">
                <a:solidFill>
                  <a:prstClr val="black"/>
                </a:solidFill>
                <a:latin typeface="Meiryo UI" panose="020B0604030504040204" pitchFamily="50" charset="-128"/>
                <a:ea typeface="Meiryo UI" panose="020B0604030504040204" pitchFamily="50" charset="-128"/>
              </a:rPr>
              <a:t>リサイクル原料</a:t>
            </a:r>
            <a:endParaRPr lang="en-US" altLang="ja-JP" sz="1133" dirty="0">
              <a:solidFill>
                <a:prstClr val="black"/>
              </a:solidFill>
              <a:latin typeface="Meiryo UI" panose="020B0604030504040204" pitchFamily="50" charset="-128"/>
              <a:ea typeface="Meiryo UI" panose="020B0604030504040204" pitchFamily="50" charset="-128"/>
            </a:endParaRPr>
          </a:p>
        </p:txBody>
      </p:sp>
      <p:sp>
        <p:nvSpPr>
          <p:cNvPr id="59" name="テキスト ボックス 52"/>
          <p:cNvSpPr txBox="1"/>
          <p:nvPr/>
        </p:nvSpPr>
        <p:spPr>
          <a:xfrm>
            <a:off x="8765915" y="126801"/>
            <a:ext cx="1864213" cy="49821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lIns="77712" tIns="0" rIns="38856" bIns="0">
            <a:spAutoFit/>
          </a:bodyPr>
          <a:lstStyle>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defTabSz="986912" fontAlgn="auto">
              <a:lnSpc>
                <a:spcPct val="150000"/>
              </a:lnSpc>
              <a:spcBef>
                <a:spcPts val="0"/>
              </a:spcBef>
              <a:spcAft>
                <a:spcPts val="0"/>
              </a:spcAft>
              <a:defRPr/>
            </a:pPr>
            <a:r>
              <a:rPr lang="ja-JP" altLang="en-US" sz="1079" dirty="0">
                <a:solidFill>
                  <a:prstClr val="white"/>
                </a:solidFill>
                <a:latin typeface="メイリオ"/>
                <a:ea typeface="メイリオ"/>
              </a:rPr>
              <a:t>環境再生・資源循環局</a:t>
            </a:r>
            <a:endParaRPr lang="en-US" altLang="ja-JP" sz="1079" dirty="0">
              <a:solidFill>
                <a:prstClr val="white"/>
              </a:solidFill>
              <a:latin typeface="メイリオ"/>
              <a:ea typeface="メイリオ"/>
            </a:endParaRPr>
          </a:p>
          <a:p>
            <a:pPr defTabSz="986912" fontAlgn="auto">
              <a:lnSpc>
                <a:spcPct val="150000"/>
              </a:lnSpc>
              <a:spcBef>
                <a:spcPts val="0"/>
              </a:spcBef>
              <a:spcAft>
                <a:spcPts val="0"/>
              </a:spcAft>
              <a:defRPr/>
            </a:pPr>
            <a:r>
              <a:rPr lang="ja-JP" altLang="en-US" sz="1079" dirty="0">
                <a:solidFill>
                  <a:prstClr val="white"/>
                </a:solidFill>
                <a:latin typeface="メイリオ"/>
                <a:ea typeface="メイリオ"/>
              </a:rPr>
              <a:t>総務課　リサイクル推進室</a:t>
            </a:r>
          </a:p>
        </p:txBody>
      </p:sp>
      <p:sp>
        <p:nvSpPr>
          <p:cNvPr id="69" name="正方形/長方形 68">
            <a:extLst>
              <a:ext uri="{FF2B5EF4-FFF2-40B4-BE49-F238E27FC236}">
                <a16:creationId xmlns:a16="http://schemas.microsoft.com/office/drawing/2014/main" id="{C2760E7B-246F-425A-B337-9EAFACF0A6CB}"/>
              </a:ext>
            </a:extLst>
          </p:cNvPr>
          <p:cNvSpPr/>
          <p:nvPr/>
        </p:nvSpPr>
        <p:spPr>
          <a:xfrm>
            <a:off x="6194055" y="3779837"/>
            <a:ext cx="4263018" cy="26044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lstStyle/>
          <a:p>
            <a:pPr algn="ctr" defTabSz="986912">
              <a:buClr>
                <a:prstClr val="black">
                  <a:lumMod val="65000"/>
                  <a:lumOff val="35000"/>
                </a:prstClr>
              </a:buClr>
              <a:defRPr/>
            </a:pPr>
            <a:r>
              <a:rPr lang="ja-JP" altLang="en-US" sz="1079" dirty="0">
                <a:solidFill>
                  <a:prstClr val="black"/>
                </a:solidFill>
                <a:latin typeface="メイリオ"/>
                <a:ea typeface="メイリオ"/>
              </a:rPr>
              <a:t>　実施期間：</a:t>
            </a:r>
            <a:r>
              <a:rPr lang="en-US" altLang="ja-JP" sz="1079" dirty="0">
                <a:solidFill>
                  <a:prstClr val="black"/>
                </a:solidFill>
                <a:latin typeface="メイリオ"/>
                <a:ea typeface="メイリオ"/>
              </a:rPr>
              <a:t>31</a:t>
            </a:r>
            <a:r>
              <a:rPr lang="ja-JP" altLang="en-US" sz="1079" dirty="0">
                <a:solidFill>
                  <a:prstClr val="black"/>
                </a:solidFill>
                <a:latin typeface="メイリオ"/>
                <a:ea typeface="メイリオ"/>
              </a:rPr>
              <a:t>年度</a:t>
            </a:r>
            <a:r>
              <a:rPr lang="en-US" altLang="ja-JP" sz="1079" dirty="0">
                <a:solidFill>
                  <a:prstClr val="black"/>
                </a:solidFill>
                <a:latin typeface="メイリオ"/>
                <a:ea typeface="メイリオ"/>
              </a:rPr>
              <a:t>(2019</a:t>
            </a:r>
            <a:r>
              <a:rPr lang="ja-JP" altLang="en-US" sz="1079" dirty="0">
                <a:solidFill>
                  <a:prstClr val="black"/>
                </a:solidFill>
                <a:latin typeface="メイリオ"/>
                <a:ea typeface="メイリオ"/>
              </a:rPr>
              <a:t>年度</a:t>
            </a:r>
            <a:r>
              <a:rPr lang="en-US" altLang="ja-JP" sz="1079" dirty="0">
                <a:solidFill>
                  <a:prstClr val="black"/>
                </a:solidFill>
                <a:latin typeface="メイリオ"/>
                <a:ea typeface="メイリオ"/>
              </a:rPr>
              <a:t>)</a:t>
            </a:r>
            <a:r>
              <a:rPr lang="ja-JP" altLang="en-US" sz="1079" dirty="0">
                <a:solidFill>
                  <a:prstClr val="black"/>
                </a:solidFill>
                <a:latin typeface="メイリオ"/>
                <a:ea typeface="メイリオ"/>
              </a:rPr>
              <a:t>～</a:t>
            </a:r>
            <a:r>
              <a:rPr lang="en-US" altLang="ja-JP" sz="1079" dirty="0">
                <a:solidFill>
                  <a:prstClr val="black"/>
                </a:solidFill>
                <a:latin typeface="メイリオ"/>
                <a:ea typeface="メイリオ"/>
              </a:rPr>
              <a:t>35</a:t>
            </a:r>
            <a:r>
              <a:rPr lang="ja-JP" altLang="en-US" sz="1079" dirty="0">
                <a:solidFill>
                  <a:prstClr val="black"/>
                </a:solidFill>
                <a:latin typeface="メイリオ"/>
                <a:ea typeface="メイリオ"/>
              </a:rPr>
              <a:t>年度</a:t>
            </a:r>
            <a:r>
              <a:rPr lang="en-US" altLang="ja-JP" sz="1079" dirty="0">
                <a:solidFill>
                  <a:prstClr val="black"/>
                </a:solidFill>
                <a:latin typeface="メイリオ"/>
                <a:ea typeface="メイリオ"/>
              </a:rPr>
              <a:t>(2023</a:t>
            </a:r>
            <a:r>
              <a:rPr lang="ja-JP" altLang="en-US" sz="1079" dirty="0">
                <a:solidFill>
                  <a:prstClr val="black"/>
                </a:solidFill>
                <a:latin typeface="メイリオ"/>
                <a:ea typeface="メイリオ"/>
              </a:rPr>
              <a:t>年度</a:t>
            </a:r>
            <a:r>
              <a:rPr lang="en-US" altLang="ja-JP" sz="1079" dirty="0">
                <a:solidFill>
                  <a:prstClr val="black"/>
                </a:solidFill>
                <a:latin typeface="メイリオ"/>
                <a:ea typeface="メイリオ"/>
              </a:rPr>
              <a:t>)</a:t>
            </a:r>
            <a:r>
              <a:rPr lang="ja-JP" altLang="en-US" sz="1079" dirty="0">
                <a:solidFill>
                  <a:prstClr val="black"/>
                </a:solidFill>
                <a:latin typeface="メイリオ"/>
                <a:ea typeface="メイリオ"/>
              </a:rPr>
              <a:t>　　</a:t>
            </a:r>
            <a:endParaRPr lang="en-US" altLang="ja-JP" sz="1079" dirty="0">
              <a:solidFill>
                <a:srgbClr val="FF0000"/>
              </a:solidFill>
              <a:latin typeface="メイリオ"/>
              <a:ea typeface="メイリオ"/>
            </a:endParaRPr>
          </a:p>
        </p:txBody>
      </p:sp>
    </p:spTree>
    <p:extLst>
      <p:ext uri="{BB962C8B-B14F-4D97-AF65-F5344CB8AC3E}">
        <p14:creationId xmlns:p14="http://schemas.microsoft.com/office/powerpoint/2010/main" val="310625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8169666B-1290-AA49-9516-C9371DCA65CD}"/>
              </a:ext>
            </a:extLst>
          </p:cNvPr>
          <p:cNvSpPr txBox="1"/>
          <p:nvPr/>
        </p:nvSpPr>
        <p:spPr>
          <a:xfrm>
            <a:off x="2266473" y="719182"/>
            <a:ext cx="7213688" cy="557332"/>
          </a:xfrm>
          <a:prstGeom prst="rect">
            <a:avLst/>
          </a:prstGeom>
          <a:noFill/>
        </p:spPr>
        <p:txBody>
          <a:bodyPr wrap="square" rtlCol="0">
            <a:spAutoFit/>
          </a:bodyPr>
          <a:lstStyle/>
          <a:p>
            <a:pPr defTabSz="986912"/>
            <a:r>
              <a:rPr lang="ja-JP" altLang="en-US" sz="1511" b="1" dirty="0">
                <a:solidFill>
                  <a:prstClr val="black"/>
                </a:solidFill>
                <a:latin typeface="Meiryo UI"/>
                <a:ea typeface="Meiryo UI"/>
              </a:rPr>
              <a:t>脱炭素社会を支えるプラスチック等資源循環システム構築実証事業のうち、</a:t>
            </a:r>
          </a:p>
          <a:p>
            <a:pPr defTabSz="986912"/>
            <a:r>
              <a:rPr lang="ja-JP" altLang="en-US" sz="1511" b="1" dirty="0">
                <a:solidFill>
                  <a:prstClr val="black"/>
                </a:solidFill>
                <a:latin typeface="Meiryo UI"/>
                <a:ea typeface="Meiryo UI"/>
              </a:rPr>
              <a:t>プラスチック等のリサイクルプロセス省</a:t>
            </a:r>
            <a:r>
              <a:rPr lang="en-US" altLang="ja-JP" sz="1511" b="1" dirty="0">
                <a:solidFill>
                  <a:prstClr val="black"/>
                </a:solidFill>
                <a:latin typeface="Meiryo UI"/>
                <a:ea typeface="Meiryo UI"/>
              </a:rPr>
              <a:t>CO2</a:t>
            </a:r>
            <a:r>
              <a:rPr lang="ja-JP" altLang="en-US" sz="1511" b="1" dirty="0">
                <a:solidFill>
                  <a:prstClr val="black"/>
                </a:solidFill>
                <a:latin typeface="Meiryo UI"/>
                <a:ea typeface="Meiryo UI"/>
              </a:rPr>
              <a:t>化実証</a:t>
            </a:r>
          </a:p>
        </p:txBody>
      </p:sp>
      <p:grpSp>
        <p:nvGrpSpPr>
          <p:cNvPr id="6" name="グループ化 5">
            <a:extLst>
              <a:ext uri="{FF2B5EF4-FFF2-40B4-BE49-F238E27FC236}">
                <a16:creationId xmlns:a16="http://schemas.microsoft.com/office/drawing/2014/main" id="{FD61E81A-1A87-284A-A49A-5D56BAF88CA5}"/>
              </a:ext>
            </a:extLst>
          </p:cNvPr>
          <p:cNvGrpSpPr/>
          <p:nvPr/>
        </p:nvGrpSpPr>
        <p:grpSpPr>
          <a:xfrm>
            <a:off x="2151029" y="350833"/>
            <a:ext cx="1163541" cy="356371"/>
            <a:chOff x="1900973" y="213348"/>
            <a:chExt cx="1188323" cy="363961"/>
          </a:xfrm>
        </p:grpSpPr>
        <p:pic>
          <p:nvPicPr>
            <p:cNvPr id="7" name="グラフィックス 6">
              <a:extLst>
                <a:ext uri="{FF2B5EF4-FFF2-40B4-BE49-F238E27FC236}">
                  <a16:creationId xmlns:a16="http://schemas.microsoft.com/office/drawing/2014/main" id="{F2610F86-B295-D544-A8D3-261C2BDCBE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98332" y="458339"/>
              <a:ext cx="773305" cy="118970"/>
            </a:xfrm>
            <a:prstGeom prst="rect">
              <a:avLst/>
            </a:prstGeom>
          </p:spPr>
        </p:pic>
        <p:sp>
          <p:nvSpPr>
            <p:cNvPr id="8" name="テキスト ボックス 7">
              <a:extLst>
                <a:ext uri="{FF2B5EF4-FFF2-40B4-BE49-F238E27FC236}">
                  <a16:creationId xmlns:a16="http://schemas.microsoft.com/office/drawing/2014/main" id="{BF6FBE36-BBFB-2B4B-BF76-87A092C72905}"/>
                </a:ext>
              </a:extLst>
            </p:cNvPr>
            <p:cNvSpPr txBox="1"/>
            <p:nvPr/>
          </p:nvSpPr>
          <p:spPr>
            <a:xfrm>
              <a:off x="1900973" y="213348"/>
              <a:ext cx="1188323" cy="297829"/>
            </a:xfrm>
            <a:prstGeom prst="rect">
              <a:avLst/>
            </a:prstGeom>
            <a:noFill/>
          </p:spPr>
          <p:txBody>
            <a:bodyPr wrap="square" rtlCol="0">
              <a:spAutoFit/>
            </a:bodyPr>
            <a:lstStyle/>
            <a:p>
              <a:pPr algn="ctr" defTabSz="986912"/>
              <a:r>
                <a:rPr lang="ja-JP" altLang="en-US" sz="1295" spc="587" dirty="0">
                  <a:solidFill>
                    <a:prstClr val="black"/>
                  </a:solidFill>
                  <a:latin typeface="Meiryo UI"/>
                  <a:ea typeface="Meiryo UI"/>
                </a:rPr>
                <a:t>事業名</a:t>
              </a:r>
            </a:p>
          </p:txBody>
        </p:sp>
      </p:grpSp>
      <p:sp>
        <p:nvSpPr>
          <p:cNvPr id="9" name="テキスト ボックス 8">
            <a:extLst>
              <a:ext uri="{FF2B5EF4-FFF2-40B4-BE49-F238E27FC236}">
                <a16:creationId xmlns:a16="http://schemas.microsoft.com/office/drawing/2014/main" id="{E9DDF4E0-81D3-3A4B-BD40-8CF63624B79E}"/>
              </a:ext>
            </a:extLst>
          </p:cNvPr>
          <p:cNvSpPr txBox="1"/>
          <p:nvPr/>
        </p:nvSpPr>
        <p:spPr>
          <a:xfrm>
            <a:off x="477719" y="1334321"/>
            <a:ext cx="9764041" cy="391326"/>
          </a:xfrm>
          <a:prstGeom prst="rect">
            <a:avLst/>
          </a:prstGeom>
          <a:noFill/>
        </p:spPr>
        <p:txBody>
          <a:bodyPr wrap="square" rtlCol="0">
            <a:spAutoFit/>
          </a:bodyPr>
          <a:lstStyle/>
          <a:p>
            <a:pPr algn="ctr" defTabSz="986912"/>
            <a:r>
              <a:rPr lang="ja-JP" altLang="en-US" sz="1943" b="1" kern="0" spc="98" dirty="0">
                <a:solidFill>
                  <a:srgbClr val="009C89"/>
                </a:solidFill>
                <a:latin typeface="Meiryo UI"/>
                <a:ea typeface="Meiryo UI"/>
              </a:rPr>
              <a:t>プラスチックリサイクルの低コスト化を支援します。</a:t>
            </a:r>
          </a:p>
        </p:txBody>
      </p:sp>
      <p:sp>
        <p:nvSpPr>
          <p:cNvPr id="91" name="テキスト ボックス 90">
            <a:extLst>
              <a:ext uri="{FF2B5EF4-FFF2-40B4-BE49-F238E27FC236}">
                <a16:creationId xmlns:a16="http://schemas.microsoft.com/office/drawing/2014/main" id="{CBA334A0-1005-0B4A-B434-47414D9B8D1B}"/>
              </a:ext>
            </a:extLst>
          </p:cNvPr>
          <p:cNvSpPr txBox="1"/>
          <p:nvPr/>
        </p:nvSpPr>
        <p:spPr>
          <a:xfrm>
            <a:off x="2179816" y="6872780"/>
            <a:ext cx="5828113" cy="197746"/>
          </a:xfrm>
          <a:prstGeom prst="rect">
            <a:avLst/>
          </a:prstGeom>
          <a:noFill/>
        </p:spPr>
        <p:txBody>
          <a:bodyPr wrap="square" rtlCol="0">
            <a:spAutoFit/>
          </a:bodyPr>
          <a:lstStyle/>
          <a:p>
            <a:pPr defTabSz="986912">
              <a:defRPr/>
            </a:pPr>
            <a:r>
              <a:rPr lang="ja-JP" altLang="en-US" sz="685" b="1" dirty="0">
                <a:solidFill>
                  <a:prstClr val="white"/>
                </a:solidFill>
                <a:latin typeface="Meiryo UI"/>
                <a:ea typeface="Meiryo UI"/>
              </a:rPr>
              <a:t>環境省環境再生・資源循環局総務課リサイクル推進室</a:t>
            </a:r>
            <a:r>
              <a:rPr lang="ja-JP" altLang="en-US" sz="685" dirty="0">
                <a:solidFill>
                  <a:prstClr val="white"/>
                </a:solidFill>
                <a:latin typeface="Meiryo UI"/>
                <a:ea typeface="Meiryo UI"/>
              </a:rPr>
              <a:t>　　電話：</a:t>
            </a:r>
            <a:r>
              <a:rPr lang="en-US" altLang="ja-JP" sz="685" dirty="0">
                <a:solidFill>
                  <a:prstClr val="white"/>
                </a:solidFill>
                <a:latin typeface="Meiryo UI"/>
                <a:ea typeface="Meiryo UI"/>
              </a:rPr>
              <a:t>03-5501-3153 </a:t>
            </a:r>
            <a:r>
              <a:rPr lang="ja-JP" altLang="en-US" sz="685" dirty="0">
                <a:solidFill>
                  <a:prstClr val="white"/>
                </a:solidFill>
                <a:latin typeface="Meiryo UI"/>
                <a:ea typeface="Meiryo UI"/>
              </a:rPr>
              <a:t>　</a:t>
            </a:r>
            <a:r>
              <a:rPr lang="en-US" altLang="ja-JP" sz="685" dirty="0">
                <a:solidFill>
                  <a:prstClr val="white"/>
                </a:solidFill>
                <a:latin typeface="Meiryo UI"/>
                <a:ea typeface="Meiryo UI"/>
              </a:rPr>
              <a:t>FAX</a:t>
            </a:r>
            <a:r>
              <a:rPr lang="ja-JP" altLang="en-US" sz="685" dirty="0">
                <a:solidFill>
                  <a:prstClr val="white"/>
                </a:solidFill>
                <a:latin typeface="Meiryo UI"/>
                <a:ea typeface="Meiryo UI"/>
              </a:rPr>
              <a:t>：</a:t>
            </a:r>
            <a:r>
              <a:rPr lang="en-US" altLang="ja-JP" sz="685" dirty="0">
                <a:solidFill>
                  <a:prstClr val="white"/>
                </a:solidFill>
                <a:latin typeface="Meiryo UI"/>
                <a:ea typeface="Meiryo UI"/>
              </a:rPr>
              <a:t>03-3593-8262</a:t>
            </a:r>
          </a:p>
        </p:txBody>
      </p:sp>
      <p:sp>
        <p:nvSpPr>
          <p:cNvPr id="68" name="角丸四角形 67"/>
          <p:cNvSpPr/>
          <p:nvPr/>
        </p:nvSpPr>
        <p:spPr>
          <a:xfrm>
            <a:off x="552196" y="478919"/>
            <a:ext cx="1714276" cy="645636"/>
          </a:xfrm>
          <a:prstGeom prst="roundRect">
            <a:avLst>
              <a:gd name="adj" fmla="val 7487"/>
            </a:avLst>
          </a:prstGeom>
          <a:solidFill>
            <a:schemeClr val="bg1"/>
          </a:solidFill>
          <a:ln w="28575">
            <a:solidFill>
              <a:srgbClr val="009C89"/>
            </a:solidFill>
          </a:ln>
        </p:spPr>
        <p:style>
          <a:lnRef idx="3">
            <a:schemeClr val="lt1"/>
          </a:lnRef>
          <a:fillRef idx="1">
            <a:schemeClr val="accent6"/>
          </a:fillRef>
          <a:effectRef idx="1">
            <a:schemeClr val="accent6"/>
          </a:effectRef>
          <a:fontRef idx="minor">
            <a:schemeClr val="lt1"/>
          </a:fontRef>
        </p:style>
        <p:txBody>
          <a:bodyPr rtlCol="0" anchor="ctr"/>
          <a:lstStyle/>
          <a:p>
            <a:pPr algn="ctr" defTabSz="986912"/>
            <a:endParaRPr lang="ja-JP" altLang="en-US" sz="1762">
              <a:solidFill>
                <a:prstClr val="white"/>
              </a:solidFill>
              <a:latin typeface="Meiryo UI"/>
              <a:ea typeface="Meiryo UI"/>
            </a:endParaRPr>
          </a:p>
        </p:txBody>
      </p:sp>
      <p:sp>
        <p:nvSpPr>
          <p:cNvPr id="69" name="片側の 2 つの角を丸めた四角形 68"/>
          <p:cNvSpPr/>
          <p:nvPr/>
        </p:nvSpPr>
        <p:spPr>
          <a:xfrm>
            <a:off x="552198" y="478918"/>
            <a:ext cx="1714273" cy="293314"/>
          </a:xfrm>
          <a:prstGeom prst="round2SameRect">
            <a:avLst/>
          </a:prstGeom>
          <a:solidFill>
            <a:srgbClr val="009C89"/>
          </a:solidFill>
          <a:ln w="28575">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r>
              <a:rPr lang="ja-JP" altLang="en-US" sz="1187" b="1" dirty="0">
                <a:solidFill>
                  <a:prstClr val="white"/>
                </a:solidFill>
                <a:latin typeface="Meiryo UI"/>
                <a:ea typeface="Meiryo UI"/>
              </a:rPr>
              <a:t>リサイクル</a:t>
            </a:r>
          </a:p>
        </p:txBody>
      </p:sp>
      <p:sp>
        <p:nvSpPr>
          <p:cNvPr id="70" name="1 つの角を切り取った四角形 69"/>
          <p:cNvSpPr/>
          <p:nvPr/>
        </p:nvSpPr>
        <p:spPr>
          <a:xfrm flipV="1">
            <a:off x="1433058" y="821816"/>
            <a:ext cx="841554" cy="282957"/>
          </a:xfrm>
          <a:prstGeom prst="snip1Rect">
            <a:avLst>
              <a:gd name="adj" fmla="val 8037"/>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endParaRPr lang="ja-JP" altLang="en-US" sz="1762" dirty="0">
              <a:solidFill>
                <a:prstClr val="white"/>
              </a:solidFill>
              <a:latin typeface="Meiryo UI"/>
              <a:ea typeface="Meiryo UI"/>
            </a:endParaRPr>
          </a:p>
        </p:txBody>
      </p:sp>
      <p:sp>
        <p:nvSpPr>
          <p:cNvPr id="71" name="テキスト ボックス 70"/>
          <p:cNvSpPr txBox="1"/>
          <p:nvPr/>
        </p:nvSpPr>
        <p:spPr>
          <a:xfrm>
            <a:off x="1535708" y="830947"/>
            <a:ext cx="716863" cy="258404"/>
          </a:xfrm>
          <a:prstGeom prst="rect">
            <a:avLst/>
          </a:prstGeom>
          <a:noFill/>
        </p:spPr>
        <p:txBody>
          <a:bodyPr wrap="none" rtlCol="0">
            <a:spAutoFit/>
          </a:bodyPr>
          <a:lstStyle/>
          <a:p>
            <a:pPr defTabSz="986912"/>
            <a:r>
              <a:rPr lang="ja-JP" altLang="en-US" sz="1079" b="1" dirty="0">
                <a:solidFill>
                  <a:prstClr val="white"/>
                </a:solidFill>
                <a:latin typeface="Meiryo UI"/>
                <a:ea typeface="Meiryo UI"/>
              </a:rPr>
              <a:t>民間向け</a:t>
            </a:r>
          </a:p>
        </p:txBody>
      </p:sp>
      <p:sp>
        <p:nvSpPr>
          <p:cNvPr id="52" name="テキスト ボックス 51"/>
          <p:cNvSpPr txBox="1"/>
          <p:nvPr/>
        </p:nvSpPr>
        <p:spPr>
          <a:xfrm>
            <a:off x="7677512" y="282429"/>
            <a:ext cx="1938574" cy="424475"/>
          </a:xfrm>
          <a:prstGeom prst="rect">
            <a:avLst/>
          </a:prstGeom>
          <a:noFill/>
          <a:ln w="15875">
            <a:solidFill>
              <a:schemeClr val="tx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年度予算（案）</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百万円の内数（新規）</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4"/>
          <a:stretch>
            <a:fillRect/>
          </a:stretch>
        </p:blipFill>
        <p:spPr>
          <a:xfrm>
            <a:off x="395423" y="1815980"/>
            <a:ext cx="9846337" cy="4929353"/>
          </a:xfrm>
          <a:prstGeom prst="rect">
            <a:avLst/>
          </a:prstGeom>
        </p:spPr>
      </p:pic>
    </p:spTree>
    <p:extLst>
      <p:ext uri="{BB962C8B-B14F-4D97-AF65-F5344CB8AC3E}">
        <p14:creationId xmlns:p14="http://schemas.microsoft.com/office/powerpoint/2010/main" val="322920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オブジェクト 46" hidden="1"/>
          <p:cNvGraphicFramePr>
            <a:graphicFrameLocks noChangeAspect="1"/>
          </p:cNvGraphicFramePr>
          <p:nvPr>
            <p:custDataLst>
              <p:tags r:id="rId2"/>
            </p:custDataLst>
            <p:extLst/>
          </p:nvPr>
        </p:nvGraphicFramePr>
        <p:xfrm>
          <a:off x="113039" y="80381"/>
          <a:ext cx="1555" cy="1555"/>
        </p:xfrm>
        <a:graphic>
          <a:graphicData uri="http://schemas.openxmlformats.org/presentationml/2006/ole">
            <mc:AlternateContent xmlns:mc="http://schemas.openxmlformats.org/markup-compatibility/2006">
              <mc:Choice xmlns:v="urn:schemas-microsoft-com:vml" Requires="v">
                <p:oleObj spid="_x0000_s134184" name="think-cell スライド" r:id="rId4" imgW="270" imgH="270" progId="TCLayout.ActiveDocument.1">
                  <p:embed/>
                </p:oleObj>
              </mc:Choice>
              <mc:Fallback>
                <p:oleObj name="think-cell スライド" r:id="rId4" imgW="270" imgH="270" progId="TCLayout.ActiveDocument.1">
                  <p:embed/>
                  <p:pic>
                    <p:nvPicPr>
                      <p:cNvPr id="47" name="オブジェクト 46" hidden="1"/>
                      <p:cNvPicPr/>
                      <p:nvPr/>
                    </p:nvPicPr>
                    <p:blipFill>
                      <a:blip r:embed="rId5"/>
                      <a:stretch>
                        <a:fillRect/>
                      </a:stretch>
                    </p:blipFill>
                    <p:spPr>
                      <a:xfrm>
                        <a:off x="113039" y="80381"/>
                        <a:ext cx="1555" cy="1555"/>
                      </a:xfrm>
                      <a:prstGeom prst="rect">
                        <a:avLst/>
                      </a:prstGeom>
                    </p:spPr>
                  </p:pic>
                </p:oleObj>
              </mc:Fallback>
            </mc:AlternateContent>
          </a:graphicData>
        </a:graphic>
      </p:graphicFrame>
      <p:sp>
        <p:nvSpPr>
          <p:cNvPr id="12" name="テキスト ボックス 11">
            <a:extLst>
              <a:ext uri="{FF2B5EF4-FFF2-40B4-BE49-F238E27FC236}">
                <a16:creationId xmlns:a16="http://schemas.microsoft.com/office/drawing/2014/main" id="{7559E04E-328D-B143-986F-4312F791B625}"/>
              </a:ext>
            </a:extLst>
          </p:cNvPr>
          <p:cNvSpPr txBox="1"/>
          <p:nvPr/>
        </p:nvSpPr>
        <p:spPr>
          <a:xfrm>
            <a:off x="2266473" y="719182"/>
            <a:ext cx="7535811" cy="557332"/>
          </a:xfrm>
          <a:prstGeom prst="rect">
            <a:avLst/>
          </a:prstGeom>
          <a:noFill/>
        </p:spPr>
        <p:txBody>
          <a:bodyPr wrap="square" rtlCol="0">
            <a:spAutoFit/>
          </a:bodyPr>
          <a:lstStyle/>
          <a:p>
            <a:pPr defTabSz="986912">
              <a:defRPr/>
            </a:pPr>
            <a:r>
              <a:rPr lang="ja-JP" altLang="en-US" sz="1511" b="1" dirty="0">
                <a:solidFill>
                  <a:prstClr val="black"/>
                </a:solidFill>
                <a:latin typeface="Meiryo UI"/>
                <a:ea typeface="Meiryo UI"/>
              </a:rPr>
              <a:t>脱炭素社会を支えるプラスチック等資源循環システム構築実証事業のうち、</a:t>
            </a:r>
            <a:endParaRPr lang="en-US" altLang="ja-JP" sz="1511" b="1" dirty="0">
              <a:solidFill>
                <a:prstClr val="black"/>
              </a:solidFill>
              <a:latin typeface="Meiryo UI"/>
              <a:ea typeface="Meiryo UI"/>
            </a:endParaRPr>
          </a:p>
          <a:p>
            <a:pPr defTabSz="986912">
              <a:defRPr/>
            </a:pPr>
            <a:r>
              <a:rPr lang="ja-JP" altLang="en-US" sz="1511" b="1" dirty="0">
                <a:solidFill>
                  <a:prstClr val="black"/>
                </a:solidFill>
                <a:latin typeface="Meiryo UI"/>
                <a:ea typeface="Meiryo UI"/>
              </a:rPr>
              <a:t>リサイクルが困難なプラスチック等の代替素材の生産・リサイクルの省</a:t>
            </a:r>
            <a:r>
              <a:rPr lang="en-US" altLang="ja-JP" sz="1511" b="1" dirty="0">
                <a:solidFill>
                  <a:prstClr val="black"/>
                </a:solidFill>
                <a:latin typeface="Meiryo UI"/>
                <a:ea typeface="Meiryo UI"/>
              </a:rPr>
              <a:t>CO2</a:t>
            </a:r>
            <a:r>
              <a:rPr lang="ja-JP" altLang="en-US" sz="1511" b="1" dirty="0">
                <a:solidFill>
                  <a:prstClr val="black"/>
                </a:solidFill>
                <a:latin typeface="Meiryo UI"/>
                <a:ea typeface="Meiryo UI"/>
              </a:rPr>
              <a:t>システム構築実証</a:t>
            </a:r>
          </a:p>
        </p:txBody>
      </p:sp>
      <p:grpSp>
        <p:nvGrpSpPr>
          <p:cNvPr id="13" name="グループ化 12">
            <a:extLst>
              <a:ext uri="{FF2B5EF4-FFF2-40B4-BE49-F238E27FC236}">
                <a16:creationId xmlns:a16="http://schemas.microsoft.com/office/drawing/2014/main" id="{FE7E2BB1-F9D3-E348-93D0-C92F1F19002C}"/>
              </a:ext>
            </a:extLst>
          </p:cNvPr>
          <p:cNvGrpSpPr/>
          <p:nvPr/>
        </p:nvGrpSpPr>
        <p:grpSpPr>
          <a:xfrm>
            <a:off x="2145462" y="340221"/>
            <a:ext cx="1163541" cy="366983"/>
            <a:chOff x="1895287" y="202510"/>
            <a:chExt cx="1188323" cy="374799"/>
          </a:xfrm>
        </p:grpSpPr>
        <p:pic>
          <p:nvPicPr>
            <p:cNvPr id="14" name="グラフィックス 13">
              <a:extLst>
                <a:ext uri="{FF2B5EF4-FFF2-40B4-BE49-F238E27FC236}">
                  <a16:creationId xmlns:a16="http://schemas.microsoft.com/office/drawing/2014/main" id="{548341F6-E67D-5543-B262-69778A35F505}"/>
                </a:ext>
              </a:extLst>
            </p:cNvPr>
            <p:cNvPicPr>
              <a:picLocks noChangeAspect="1"/>
            </p:cNvPicPr>
            <p:nvPr/>
          </p:nvPicPr>
          <p:blipFill>
            <a:blip r:embed="rId6">
              <a:extLst>
                <a:ext uri="{96DAC541-7B7A-43D3-8B79-37D633B846F1}">
                  <asvg:svgBlip xmlns:asvg="http://schemas.microsoft.com/office/drawing/2016/SVG/main"/>
                </a:ext>
              </a:extLst>
            </a:blip>
            <a:stretch>
              <a:fillRect/>
            </a:stretch>
          </p:blipFill>
          <p:spPr>
            <a:xfrm>
              <a:off x="2098332" y="458339"/>
              <a:ext cx="773305" cy="118970"/>
            </a:xfrm>
            <a:prstGeom prst="rect">
              <a:avLst/>
            </a:prstGeom>
          </p:spPr>
        </p:pic>
        <p:sp>
          <p:nvSpPr>
            <p:cNvPr id="15" name="テキスト ボックス 14">
              <a:extLst>
                <a:ext uri="{FF2B5EF4-FFF2-40B4-BE49-F238E27FC236}">
                  <a16:creationId xmlns:a16="http://schemas.microsoft.com/office/drawing/2014/main" id="{62E751B6-64EA-1E40-BCC0-AE64939680F5}"/>
                </a:ext>
              </a:extLst>
            </p:cNvPr>
            <p:cNvSpPr txBox="1"/>
            <p:nvPr/>
          </p:nvSpPr>
          <p:spPr>
            <a:xfrm>
              <a:off x="1895287" y="202510"/>
              <a:ext cx="1188323" cy="297829"/>
            </a:xfrm>
            <a:prstGeom prst="rect">
              <a:avLst/>
            </a:prstGeom>
            <a:noFill/>
          </p:spPr>
          <p:txBody>
            <a:bodyPr wrap="square" rtlCol="0">
              <a:spAutoFit/>
            </a:bodyPr>
            <a:lstStyle/>
            <a:p>
              <a:pPr algn="ctr" defTabSz="986912"/>
              <a:r>
                <a:rPr lang="ja-JP" altLang="en-US" sz="1295" spc="587" dirty="0">
                  <a:solidFill>
                    <a:prstClr val="black"/>
                  </a:solidFill>
                  <a:latin typeface="Meiryo UI"/>
                  <a:ea typeface="Meiryo UI"/>
                </a:rPr>
                <a:t>事業名</a:t>
              </a:r>
            </a:p>
          </p:txBody>
        </p:sp>
      </p:grpSp>
      <p:sp>
        <p:nvSpPr>
          <p:cNvPr id="16" name="テキスト ボックス 15">
            <a:extLst>
              <a:ext uri="{FF2B5EF4-FFF2-40B4-BE49-F238E27FC236}">
                <a16:creationId xmlns:a16="http://schemas.microsoft.com/office/drawing/2014/main" id="{7952B4B0-22CA-6645-B086-08A4A7BB78E9}"/>
              </a:ext>
            </a:extLst>
          </p:cNvPr>
          <p:cNvSpPr txBox="1"/>
          <p:nvPr/>
        </p:nvSpPr>
        <p:spPr>
          <a:xfrm>
            <a:off x="477719" y="1334321"/>
            <a:ext cx="9764041" cy="393634"/>
          </a:xfrm>
          <a:prstGeom prst="rect">
            <a:avLst/>
          </a:prstGeom>
          <a:noFill/>
        </p:spPr>
        <p:txBody>
          <a:bodyPr wrap="square" rtlCol="0">
            <a:spAutoFit/>
          </a:bodyPr>
          <a:lstStyle/>
          <a:p>
            <a:pPr algn="ctr" defTabSz="986912">
              <a:defRPr/>
            </a:pPr>
            <a:r>
              <a:rPr lang="ja-JP" altLang="en-US" sz="1958" b="1" kern="0" spc="98" dirty="0">
                <a:solidFill>
                  <a:srgbClr val="009C89"/>
                </a:solidFill>
                <a:latin typeface="Meiryo UI"/>
                <a:ea typeface="Meiryo UI"/>
              </a:rPr>
              <a:t>プラスチック等の代替素材の低コスト化等の技術を実証します。</a:t>
            </a:r>
          </a:p>
        </p:txBody>
      </p:sp>
      <p:sp>
        <p:nvSpPr>
          <p:cNvPr id="35" name="テキスト ボックス 34">
            <a:extLst>
              <a:ext uri="{FF2B5EF4-FFF2-40B4-BE49-F238E27FC236}">
                <a16:creationId xmlns:a16="http://schemas.microsoft.com/office/drawing/2014/main" id="{9A5F0C6A-0DD5-6E42-ACB5-EBEB32AA9C75}"/>
              </a:ext>
            </a:extLst>
          </p:cNvPr>
          <p:cNvSpPr txBox="1"/>
          <p:nvPr/>
        </p:nvSpPr>
        <p:spPr>
          <a:xfrm>
            <a:off x="2179816" y="6872780"/>
            <a:ext cx="5828113" cy="197746"/>
          </a:xfrm>
          <a:prstGeom prst="rect">
            <a:avLst/>
          </a:prstGeom>
          <a:noFill/>
        </p:spPr>
        <p:txBody>
          <a:bodyPr wrap="square" rtlCol="0">
            <a:spAutoFit/>
          </a:bodyPr>
          <a:lstStyle/>
          <a:p>
            <a:pPr defTabSz="986912">
              <a:defRPr/>
            </a:pPr>
            <a:r>
              <a:rPr lang="ja-JP" altLang="en-US" sz="685" b="1" dirty="0">
                <a:solidFill>
                  <a:prstClr val="white"/>
                </a:solidFill>
                <a:latin typeface="Meiryo UI"/>
                <a:ea typeface="Meiryo UI"/>
              </a:rPr>
              <a:t>環境省環境再生・資源循環局総務課リサイクル推進室</a:t>
            </a:r>
            <a:r>
              <a:rPr lang="ja-JP" altLang="en-US" sz="685" dirty="0">
                <a:solidFill>
                  <a:prstClr val="white"/>
                </a:solidFill>
                <a:latin typeface="Meiryo UI"/>
                <a:ea typeface="Meiryo UI"/>
              </a:rPr>
              <a:t>　　電話：</a:t>
            </a:r>
            <a:r>
              <a:rPr lang="en-US" altLang="ja-JP" sz="685" dirty="0">
                <a:solidFill>
                  <a:prstClr val="white"/>
                </a:solidFill>
                <a:latin typeface="Meiryo UI"/>
                <a:ea typeface="Meiryo UI"/>
              </a:rPr>
              <a:t>03-5501-3153 </a:t>
            </a:r>
            <a:r>
              <a:rPr lang="ja-JP" altLang="en-US" sz="685" dirty="0">
                <a:solidFill>
                  <a:prstClr val="white"/>
                </a:solidFill>
                <a:latin typeface="Meiryo UI"/>
                <a:ea typeface="Meiryo UI"/>
              </a:rPr>
              <a:t>　</a:t>
            </a:r>
            <a:r>
              <a:rPr lang="en-US" altLang="ja-JP" sz="685" dirty="0">
                <a:solidFill>
                  <a:prstClr val="white"/>
                </a:solidFill>
                <a:latin typeface="Meiryo UI"/>
                <a:ea typeface="Meiryo UI"/>
              </a:rPr>
              <a:t>FAX</a:t>
            </a:r>
            <a:r>
              <a:rPr lang="ja-JP" altLang="en-US" sz="685" dirty="0">
                <a:solidFill>
                  <a:prstClr val="white"/>
                </a:solidFill>
                <a:latin typeface="Meiryo UI"/>
                <a:ea typeface="Meiryo UI"/>
              </a:rPr>
              <a:t>：</a:t>
            </a:r>
            <a:r>
              <a:rPr lang="en-US" altLang="ja-JP" sz="685" dirty="0">
                <a:solidFill>
                  <a:prstClr val="white"/>
                </a:solidFill>
                <a:latin typeface="Meiryo UI"/>
                <a:ea typeface="Meiryo UI"/>
              </a:rPr>
              <a:t>03-3593-8262</a:t>
            </a:r>
          </a:p>
        </p:txBody>
      </p:sp>
      <p:sp>
        <p:nvSpPr>
          <p:cNvPr id="72" name="角丸四角形 71"/>
          <p:cNvSpPr/>
          <p:nvPr/>
        </p:nvSpPr>
        <p:spPr>
          <a:xfrm>
            <a:off x="552196" y="478919"/>
            <a:ext cx="1714276" cy="645636"/>
          </a:xfrm>
          <a:prstGeom prst="roundRect">
            <a:avLst>
              <a:gd name="adj" fmla="val 7487"/>
            </a:avLst>
          </a:prstGeom>
          <a:solidFill>
            <a:schemeClr val="bg1"/>
          </a:solidFill>
          <a:ln w="28575">
            <a:solidFill>
              <a:srgbClr val="009C89"/>
            </a:solidFill>
          </a:ln>
        </p:spPr>
        <p:style>
          <a:lnRef idx="3">
            <a:schemeClr val="lt1"/>
          </a:lnRef>
          <a:fillRef idx="1">
            <a:schemeClr val="accent6"/>
          </a:fillRef>
          <a:effectRef idx="1">
            <a:schemeClr val="accent6"/>
          </a:effectRef>
          <a:fontRef idx="minor">
            <a:schemeClr val="lt1"/>
          </a:fontRef>
        </p:style>
        <p:txBody>
          <a:bodyPr rtlCol="0" anchor="ctr"/>
          <a:lstStyle/>
          <a:p>
            <a:pPr algn="ctr" defTabSz="986912"/>
            <a:endParaRPr lang="ja-JP" altLang="en-US" sz="1762">
              <a:solidFill>
                <a:prstClr val="white"/>
              </a:solidFill>
              <a:latin typeface="Meiryo UI"/>
              <a:ea typeface="Meiryo UI"/>
            </a:endParaRPr>
          </a:p>
        </p:txBody>
      </p:sp>
      <p:sp>
        <p:nvSpPr>
          <p:cNvPr id="73" name="片側の 2 つの角を丸めた四角形 72"/>
          <p:cNvSpPr/>
          <p:nvPr/>
        </p:nvSpPr>
        <p:spPr>
          <a:xfrm>
            <a:off x="552198" y="478918"/>
            <a:ext cx="1714273" cy="293314"/>
          </a:xfrm>
          <a:prstGeom prst="round2SameRect">
            <a:avLst/>
          </a:prstGeom>
          <a:solidFill>
            <a:srgbClr val="009C89"/>
          </a:solidFill>
          <a:ln w="28575">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r>
              <a:rPr lang="ja-JP" altLang="en-US" sz="1187" b="1" dirty="0">
                <a:solidFill>
                  <a:prstClr val="white"/>
                </a:solidFill>
                <a:latin typeface="Meiryo UI"/>
                <a:ea typeface="Meiryo UI"/>
              </a:rPr>
              <a:t>リサイクル</a:t>
            </a:r>
          </a:p>
        </p:txBody>
      </p:sp>
      <p:sp>
        <p:nvSpPr>
          <p:cNvPr id="74" name="1 つの角を切り取った四角形 73"/>
          <p:cNvSpPr/>
          <p:nvPr/>
        </p:nvSpPr>
        <p:spPr>
          <a:xfrm flipV="1">
            <a:off x="1433058" y="821816"/>
            <a:ext cx="841554" cy="282957"/>
          </a:xfrm>
          <a:prstGeom prst="snip1Rect">
            <a:avLst>
              <a:gd name="adj" fmla="val 8037"/>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86912"/>
            <a:endParaRPr lang="ja-JP" altLang="en-US" sz="1762" dirty="0">
              <a:solidFill>
                <a:prstClr val="white"/>
              </a:solidFill>
              <a:latin typeface="Meiryo UI"/>
              <a:ea typeface="Meiryo UI"/>
            </a:endParaRPr>
          </a:p>
        </p:txBody>
      </p:sp>
      <p:sp>
        <p:nvSpPr>
          <p:cNvPr id="75" name="テキスト ボックス 74"/>
          <p:cNvSpPr txBox="1"/>
          <p:nvPr/>
        </p:nvSpPr>
        <p:spPr>
          <a:xfrm>
            <a:off x="1493261" y="852170"/>
            <a:ext cx="716863" cy="258404"/>
          </a:xfrm>
          <a:prstGeom prst="rect">
            <a:avLst/>
          </a:prstGeom>
          <a:noFill/>
        </p:spPr>
        <p:txBody>
          <a:bodyPr wrap="none" rtlCol="0">
            <a:spAutoFit/>
          </a:bodyPr>
          <a:lstStyle/>
          <a:p>
            <a:pPr defTabSz="986912"/>
            <a:r>
              <a:rPr lang="ja-JP" altLang="en-US" sz="1079" b="1" dirty="0">
                <a:solidFill>
                  <a:prstClr val="white"/>
                </a:solidFill>
                <a:latin typeface="Meiryo UI"/>
                <a:ea typeface="Meiryo UI"/>
              </a:rPr>
              <a:t>民間向け</a:t>
            </a:r>
          </a:p>
        </p:txBody>
      </p:sp>
      <p:sp>
        <p:nvSpPr>
          <p:cNvPr id="56" name="テキスト ボックス 55"/>
          <p:cNvSpPr txBox="1"/>
          <p:nvPr/>
        </p:nvSpPr>
        <p:spPr>
          <a:xfrm>
            <a:off x="7677512" y="282429"/>
            <a:ext cx="1938574" cy="424475"/>
          </a:xfrm>
          <a:prstGeom prst="rect">
            <a:avLst/>
          </a:prstGeom>
          <a:noFill/>
          <a:ln w="15875">
            <a:solidFill>
              <a:schemeClr val="tx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年度予算（案）</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百万円の内数（新規）</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7"/>
          <a:stretch>
            <a:fillRect/>
          </a:stretch>
        </p:blipFill>
        <p:spPr>
          <a:xfrm>
            <a:off x="389438" y="1822338"/>
            <a:ext cx="9852322" cy="4938554"/>
          </a:xfrm>
          <a:prstGeom prst="rect">
            <a:avLst/>
          </a:prstGeom>
        </p:spPr>
      </p:pic>
    </p:spTree>
    <p:extLst>
      <p:ext uri="{BB962C8B-B14F-4D97-AF65-F5344CB8AC3E}">
        <p14:creationId xmlns:p14="http://schemas.microsoft.com/office/powerpoint/2010/main" val="24499316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4359</TotalTime>
  <Words>565</Words>
  <Application>Microsoft Office PowerPoint</Application>
  <PresentationFormat>ユーザー設定</PresentationFormat>
  <Paragraphs>71</Paragraphs>
  <Slides>3</Slides>
  <Notes>1</Notes>
  <HiddenSlides>0</HiddenSlides>
  <MMClips>0</MMClips>
  <ScaleCrop>false</ScaleCrop>
  <HeadingPairs>
    <vt:vector size="8" baseType="variant">
      <vt:variant>
        <vt:lpstr>使用されているフォント</vt:lpstr>
      </vt:variant>
      <vt:variant>
        <vt:i4>10</vt:i4>
      </vt:variant>
      <vt:variant>
        <vt:lpstr>テーマ</vt:lpstr>
      </vt:variant>
      <vt:variant>
        <vt:i4>12</vt:i4>
      </vt:variant>
      <vt:variant>
        <vt:lpstr>埋め込まれた OLE サーバー</vt:lpstr>
      </vt:variant>
      <vt:variant>
        <vt:i4>1</vt:i4>
      </vt:variant>
      <vt:variant>
        <vt:lpstr>スライド タイトル</vt:lpstr>
      </vt:variant>
      <vt:variant>
        <vt:i4>3</vt:i4>
      </vt:variant>
    </vt:vector>
  </HeadingPairs>
  <TitlesOfParts>
    <vt:vector size="26" baseType="lpstr">
      <vt:lpstr>HGPｺﾞｼｯｸE</vt:lpstr>
      <vt:lpstr>HGPｺﾞｼｯｸM</vt:lpstr>
      <vt:lpstr>Meiryo UI</vt:lpstr>
      <vt:lpstr>メイリオ</vt:lpstr>
      <vt:lpstr>メイリオ</vt:lpstr>
      <vt:lpstr>游ゴシック</vt:lpstr>
      <vt:lpstr>Arial</vt:lpstr>
      <vt:lpstr>Cambria</vt:lpstr>
      <vt:lpstr>Times New Roman</vt:lpstr>
      <vt:lpstr>Wingdings</vt:lpstr>
      <vt:lpstr>1_脱炭素標準フォーマット_20180530</vt:lpstr>
      <vt:lpstr>2_脱炭素標準フォーマット_20180530</vt:lpstr>
      <vt:lpstr>3_脱炭素標準フォーマット_20180530</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19_Office ​​テーマ</vt:lpstr>
      <vt:lpstr>think-cell スライド</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555</cp:revision>
  <cp:lastPrinted>2018-12-27T15:53:44Z</cp:lastPrinted>
  <dcterms:created xsi:type="dcterms:W3CDTF">2018-08-15T14:31:38Z</dcterms:created>
  <dcterms:modified xsi:type="dcterms:W3CDTF">2019-01-08T02:33:27Z</dcterms:modified>
</cp:coreProperties>
</file>