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ags/tag2.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31" r:id="rId11"/>
    <p:sldMasterId id="2147484056" r:id="rId12"/>
    <p:sldMasterId id="2147484202" r:id="rId13"/>
  </p:sldMasterIdLst>
  <p:notesMasterIdLst>
    <p:notesMasterId r:id="rId28"/>
  </p:notesMasterIdLst>
  <p:handoutMasterIdLst>
    <p:handoutMasterId r:id="rId29"/>
  </p:handoutMasterIdLst>
  <p:sldIdLst>
    <p:sldId id="680" r:id="rId14"/>
    <p:sldId id="617" r:id="rId15"/>
    <p:sldId id="618" r:id="rId16"/>
    <p:sldId id="619" r:id="rId17"/>
    <p:sldId id="620" r:id="rId18"/>
    <p:sldId id="621" r:id="rId19"/>
    <p:sldId id="622" r:id="rId20"/>
    <p:sldId id="623" r:id="rId21"/>
    <p:sldId id="624" r:id="rId22"/>
    <p:sldId id="625" r:id="rId23"/>
    <p:sldId id="626" r:id="rId24"/>
    <p:sldId id="627" r:id="rId25"/>
    <p:sldId id="628" r:id="rId26"/>
    <p:sldId id="629" r:id="rId27"/>
  </p:sldIdLst>
  <p:sldSz cx="10691813" cy="7559675"/>
  <p:notesSz cx="7104063" cy="10234613"/>
  <p:custDataLst>
    <p:tags r:id="rId30"/>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6366" autoAdjust="0"/>
  </p:normalViewPr>
  <p:slideViewPr>
    <p:cSldViewPr snapToGrid="0" snapToObjects="1">
      <p:cViewPr varScale="1">
        <p:scale>
          <a:sx n="62" d="100"/>
          <a:sy n="62" d="100"/>
        </p:scale>
        <p:origin x="1350" y="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http://www.eta.or.jp/common/pdf/180517/kouboyouryou02.pdf</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585A7ADE-A3BE-4A06-92EC-B0D339DF008A}" type="slidenum">
              <a:rPr lang="ja-JP" altLang="en-US" sz="1900" kern="0">
                <a:solidFill>
                  <a:sysClr val="windowText" lastClr="000000"/>
                </a:solidFill>
                <a:latin typeface="游ゴシック" panose="020F0502020204030204"/>
                <a:ea typeface="游ゴシック" panose="020B0400000000000000" pitchFamily="50" charset="-128"/>
              </a:rPr>
              <a:pPr defTabSz="946678">
                <a:defRPr/>
              </a:pPr>
              <a:t>3</a:t>
            </a:fld>
            <a:endParaRPr lang="ja-JP" altLang="en-US" sz="1900" kern="0">
              <a:solidFill>
                <a:sysClr val="windowText" lastClr="000000"/>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8428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http://www.eta.or.jp/common/pdf/180517/kouboyouryou02.pdf</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585A7ADE-A3BE-4A06-92EC-B0D339DF008A}" type="slidenum">
              <a:rPr lang="ja-JP" altLang="en-US" sz="1900" kern="0">
                <a:solidFill>
                  <a:sysClr val="windowText" lastClr="000000"/>
                </a:solidFill>
                <a:latin typeface="游ゴシック" panose="020F0502020204030204"/>
                <a:ea typeface="游ゴシック" panose="020B0400000000000000" pitchFamily="50" charset="-128"/>
              </a:rPr>
              <a:pPr defTabSz="946678">
                <a:defRPr/>
              </a:pPr>
              <a:t>8</a:t>
            </a:fld>
            <a:endParaRPr lang="ja-JP" altLang="en-US" sz="1900" kern="0">
              <a:solidFill>
                <a:sysClr val="windowText" lastClr="000000"/>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1678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http://www.eta.or.jp/common/pdf/180517/kouboyouryou02.pdf</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585A7ADE-A3BE-4A06-92EC-B0D339DF008A}" type="slidenum">
              <a:rPr lang="ja-JP" altLang="en-US" sz="1900" kern="0">
                <a:solidFill>
                  <a:sysClr val="windowText" lastClr="000000"/>
                </a:solidFill>
                <a:latin typeface="游ゴシック" panose="020F0502020204030204"/>
                <a:ea typeface="游ゴシック" panose="020B0400000000000000" pitchFamily="50" charset="-128"/>
              </a:rPr>
              <a:pPr defTabSz="946678">
                <a:defRPr/>
              </a:pPr>
              <a:t>11</a:t>
            </a:fld>
            <a:endParaRPr lang="ja-JP" altLang="en-US" sz="1900" kern="0">
              <a:solidFill>
                <a:sysClr val="windowText" lastClr="000000"/>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7177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Master" Target="../slideMasters/slideMaster11.xml"/><Relationship Id="rId7" Type="http://schemas.openxmlformats.org/officeDocument/2006/relationships/image" Target="NUL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1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2.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1418027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527406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1068800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1972837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1012283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961329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65" name="think-cell スライド" r:id="rId4" imgW="270" imgH="270" progId="TCLayout.ActiveDocument.1">
                  <p:embed/>
                </p:oleObj>
              </mc:Choice>
              <mc:Fallback>
                <p:oleObj name="think-cell スライド" r:id="rId4" imgW="270" imgH="270"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50099" y="6867318"/>
            <a:ext cx="9792000" cy="321882"/>
          </a:xfrm>
          <a:prstGeom prst="rect">
            <a:avLst/>
          </a:prstGeom>
        </p:spPr>
      </p:pic>
      <p:sp>
        <p:nvSpPr>
          <p:cNvPr id="6" name="テキスト ボックス 5">
            <a:extLst>
              <a:ext uri="{FF2B5EF4-FFF2-40B4-BE49-F238E27FC236}">
                <a16:creationId xmlns:a16="http://schemas.microsoft.com/office/drawing/2014/main" id="{803EF348-FC06-1848-85F5-04404EE0C18F}"/>
              </a:ext>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Tree>
    <p:extLst>
      <p:ext uri="{BB962C8B-B14F-4D97-AF65-F5344CB8AC3E}">
        <p14:creationId xmlns:p14="http://schemas.microsoft.com/office/powerpoint/2010/main" val="13425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0"/>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1" y="6939189"/>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342535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2971262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34648344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19398374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26A23A-2A0D-8440-A569-0085CFDD9196}" type="slidenum">
              <a:rPr kumimoji="1" lang="ja-JP" altLang="en-US" smtClean="0"/>
              <a:t>‹#›</a:t>
            </a:fld>
            <a:endParaRPr kumimoji="1" lang="ja-JP" altLang="en-US"/>
          </a:p>
        </p:txBody>
      </p:sp>
    </p:spTree>
    <p:extLst>
      <p:ext uri="{BB962C8B-B14F-4D97-AF65-F5344CB8AC3E}">
        <p14:creationId xmlns:p14="http://schemas.microsoft.com/office/powerpoint/2010/main" val="21490304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8C12A7D-EC74-4D6B-9169-A83BD1F2F22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C44D6ED-B981-478A-AFE6-1CF95059FE12}" type="slidenum">
              <a:rPr lang="ja-JP" altLang="en-US"/>
              <a:pPr>
                <a:defRPr/>
              </a:pPr>
              <a:t>‹#›</a:t>
            </a:fld>
            <a:endParaRPr lang="ja-JP" altLang="en-US"/>
          </a:p>
        </p:txBody>
      </p:sp>
    </p:spTree>
    <p:extLst>
      <p:ext uri="{BB962C8B-B14F-4D97-AF65-F5344CB8AC3E}">
        <p14:creationId xmlns:p14="http://schemas.microsoft.com/office/powerpoint/2010/main" val="26213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2D2844D-1FC1-419E-AA4F-11EEC9680F74}"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5202CD5-BE5E-464B-8BF6-33EE8392C4FC}" type="slidenum">
              <a:rPr lang="ja-JP" altLang="en-US"/>
              <a:pPr>
                <a:defRPr/>
              </a:pPr>
              <a:t>‹#›</a:t>
            </a:fld>
            <a:endParaRPr lang="ja-JP" altLang="en-US"/>
          </a:p>
        </p:txBody>
      </p:sp>
    </p:spTree>
    <p:extLst>
      <p:ext uri="{BB962C8B-B14F-4D97-AF65-F5344CB8AC3E}">
        <p14:creationId xmlns:p14="http://schemas.microsoft.com/office/powerpoint/2010/main" val="24252159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79B277-BF93-4C99-B997-8B74CD413AB6}"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716D0F9-BAC7-45DB-BBB8-EF61C1701662}" type="slidenum">
              <a:rPr lang="ja-JP" altLang="en-US"/>
              <a:pPr>
                <a:defRPr/>
              </a:pPr>
              <a:t>‹#›</a:t>
            </a:fld>
            <a:endParaRPr lang="ja-JP" altLang="en-US"/>
          </a:p>
        </p:txBody>
      </p:sp>
    </p:spTree>
    <p:extLst>
      <p:ext uri="{BB962C8B-B14F-4D97-AF65-F5344CB8AC3E}">
        <p14:creationId xmlns:p14="http://schemas.microsoft.com/office/powerpoint/2010/main" val="35997035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3E3D6544-1CAF-4FAA-97BE-59DE346FA9EC}"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D5CCCDE-F051-4526-9257-0778E907F7E8}" type="slidenum">
              <a:rPr lang="ja-JP" altLang="en-US"/>
              <a:pPr>
                <a:defRPr/>
              </a:pPr>
              <a:t>‹#›</a:t>
            </a:fld>
            <a:endParaRPr lang="ja-JP" altLang="en-US"/>
          </a:p>
        </p:txBody>
      </p:sp>
    </p:spTree>
    <p:extLst>
      <p:ext uri="{BB962C8B-B14F-4D97-AF65-F5344CB8AC3E}">
        <p14:creationId xmlns:p14="http://schemas.microsoft.com/office/powerpoint/2010/main" val="34190190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905F056-FAD6-4550-BCBD-C8007C21667A}"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D9CD5CB-FEDE-43D7-93CE-F0760F20CDFE}" type="slidenum">
              <a:rPr lang="ja-JP" altLang="en-US"/>
              <a:pPr>
                <a:defRPr/>
              </a:pPr>
              <a:t>‹#›</a:t>
            </a:fld>
            <a:endParaRPr lang="ja-JP" altLang="en-US"/>
          </a:p>
        </p:txBody>
      </p:sp>
    </p:spTree>
    <p:extLst>
      <p:ext uri="{BB962C8B-B14F-4D97-AF65-F5344CB8AC3E}">
        <p14:creationId xmlns:p14="http://schemas.microsoft.com/office/powerpoint/2010/main" val="2782446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002538E-BC2B-4AA7-BC37-90D81B7F6009}"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140E741-BBEE-4174-93DF-F607D7163F7C}" type="slidenum">
              <a:rPr lang="ja-JP" altLang="en-US"/>
              <a:pPr>
                <a:defRPr/>
              </a:pPr>
              <a:t>‹#›</a:t>
            </a:fld>
            <a:endParaRPr lang="ja-JP" altLang="en-US"/>
          </a:p>
        </p:txBody>
      </p:sp>
    </p:spTree>
    <p:extLst>
      <p:ext uri="{BB962C8B-B14F-4D97-AF65-F5344CB8AC3E}">
        <p14:creationId xmlns:p14="http://schemas.microsoft.com/office/powerpoint/2010/main" val="20607987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95F66BE-92AF-4188-BBF8-E53CE85385B8}"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F5445CF-82FB-4961-ACF9-F67771E0AE3C}" type="slidenum">
              <a:rPr lang="ja-JP" altLang="en-US"/>
              <a:pPr>
                <a:defRPr/>
              </a:pPr>
              <a:t>‹#›</a:t>
            </a:fld>
            <a:endParaRPr lang="ja-JP" altLang="en-US"/>
          </a:p>
        </p:txBody>
      </p:sp>
    </p:spTree>
    <p:extLst>
      <p:ext uri="{BB962C8B-B14F-4D97-AF65-F5344CB8AC3E}">
        <p14:creationId xmlns:p14="http://schemas.microsoft.com/office/powerpoint/2010/main" val="11575810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632FC63-3D75-42C7-8C22-8B4732F2EFD2}"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EDD0B0C-DEFE-4FCD-9100-77660D39B9D4}" type="slidenum">
              <a:rPr lang="ja-JP" altLang="en-US"/>
              <a:pPr>
                <a:defRPr/>
              </a:pPr>
              <a:t>‹#›</a:t>
            </a:fld>
            <a:endParaRPr lang="ja-JP" altLang="en-US"/>
          </a:p>
        </p:txBody>
      </p:sp>
    </p:spTree>
    <p:extLst>
      <p:ext uri="{BB962C8B-B14F-4D97-AF65-F5344CB8AC3E}">
        <p14:creationId xmlns:p14="http://schemas.microsoft.com/office/powerpoint/2010/main" val="23843735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5B07A1F-1E59-45A5-AF16-FD98DBE102E1}"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EA0DA16-4092-480F-ACA3-8E5ABB77D81B}" type="slidenum">
              <a:rPr lang="ja-JP" altLang="en-US"/>
              <a:pPr>
                <a:defRPr/>
              </a:pPr>
              <a:t>‹#›</a:t>
            </a:fld>
            <a:endParaRPr lang="ja-JP" altLang="en-US"/>
          </a:p>
        </p:txBody>
      </p:sp>
    </p:spTree>
    <p:extLst>
      <p:ext uri="{BB962C8B-B14F-4D97-AF65-F5344CB8AC3E}">
        <p14:creationId xmlns:p14="http://schemas.microsoft.com/office/powerpoint/2010/main" val="28627774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53E1435-4BA0-4E0C-8E85-2F2CDFBAA56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1A22D02-7DCE-4389-A247-01316D70F2D7}" type="slidenum">
              <a:rPr lang="ja-JP" altLang="en-US"/>
              <a:pPr>
                <a:defRPr/>
              </a:pPr>
              <a:t>‹#›</a:t>
            </a:fld>
            <a:endParaRPr lang="ja-JP" altLang="en-US"/>
          </a:p>
        </p:txBody>
      </p:sp>
    </p:spTree>
    <p:extLst>
      <p:ext uri="{BB962C8B-B14F-4D97-AF65-F5344CB8AC3E}">
        <p14:creationId xmlns:p14="http://schemas.microsoft.com/office/powerpoint/2010/main" val="4301953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0CAE03B-0A99-43DD-891C-7E19935221F0}"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ED740CE-F073-4517-98E4-E177B388DBAE}" type="slidenum">
              <a:rPr lang="ja-JP" altLang="en-US"/>
              <a:pPr>
                <a:defRPr/>
              </a:pPr>
              <a:t>‹#›</a:t>
            </a:fld>
            <a:endParaRPr lang="ja-JP" altLang="en-US"/>
          </a:p>
        </p:txBody>
      </p:sp>
    </p:spTree>
    <p:extLst>
      <p:ext uri="{BB962C8B-B14F-4D97-AF65-F5344CB8AC3E}">
        <p14:creationId xmlns:p14="http://schemas.microsoft.com/office/powerpoint/2010/main" val="3417666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AD26A23A-2A0D-8440-A569-0085CFDD9196}" type="slidenum">
              <a:rPr kumimoji="1" lang="ja-JP" altLang="en-US" smtClean="0"/>
              <a:t>‹#›</a:t>
            </a:fld>
            <a:endParaRPr kumimoji="1" lang="ja-JP" altLang="en-US"/>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31909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hf sldNum="0"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fld id="{94E954A1-F416-45AB-8871-6DFCEB64F478}"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F869D216-8EC3-449F-B6B0-428B3F2C787D}"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7914010"/>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9.xml"/><Relationship Id="rId6" Type="http://schemas.openxmlformats.org/officeDocument/2006/relationships/image" Target="../media/image10.jpe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22.xml"/><Relationship Id="rId7" Type="http://schemas.openxmlformats.org/officeDocument/2006/relationships/image" Target="NUL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2.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2.xml"/><Relationship Id="rId7" Type="http://schemas.openxmlformats.org/officeDocument/2006/relationships/image" Target="NUL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3.png"/><Relationship Id="rId4" Type="http://schemas.microsoft.com/office/2007/relationships/hdphoto" Target="../media/hdphoto1.wdp"/><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5.png"/><Relationship Id="rId1" Type="http://schemas.openxmlformats.org/officeDocument/2006/relationships/slideLayout" Target="../slideLayouts/slideLayout12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2.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135" y="889279"/>
            <a:ext cx="10669538" cy="442922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Cambria"/>
              <a:ea typeface="メイリオ"/>
            </a:endParaRPr>
          </a:p>
        </p:txBody>
      </p:sp>
      <p:sp>
        <p:nvSpPr>
          <p:cNvPr id="6" name="正方形/長方形 5"/>
          <p:cNvSpPr/>
          <p:nvPr/>
        </p:nvSpPr>
        <p:spPr>
          <a:xfrm>
            <a:off x="18849" y="5335633"/>
            <a:ext cx="10672964" cy="2136650"/>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a:solidFill>
                <a:prstClr val="black"/>
              </a:solidFill>
              <a:latin typeface="Cambria"/>
              <a:ea typeface="メイリオ"/>
            </a:endParaRPr>
          </a:p>
        </p:txBody>
      </p:sp>
      <p:grpSp>
        <p:nvGrpSpPr>
          <p:cNvPr id="2052" name="グループ化 7"/>
          <p:cNvGrpSpPr>
            <a:grpSpLocks/>
          </p:cNvGrpSpPr>
          <p:nvPr/>
        </p:nvGrpSpPr>
        <p:grpSpPr bwMode="auto">
          <a:xfrm>
            <a:off x="-17135" y="952675"/>
            <a:ext cx="5409304" cy="2102542"/>
            <a:chOff x="-15552" y="234828"/>
            <a:chExt cx="4808538" cy="1948129"/>
          </a:xfrm>
        </p:grpSpPr>
        <p:sp>
          <p:nvSpPr>
            <p:cNvPr id="11" name="テキスト ボックス 10"/>
            <p:cNvSpPr txBox="1"/>
            <p:nvPr/>
          </p:nvSpPr>
          <p:spPr>
            <a:xfrm>
              <a:off x="51466" y="234828"/>
              <a:ext cx="962141" cy="28559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403" dirty="0">
                  <a:solidFill>
                    <a:prstClr val="black"/>
                  </a:solidFill>
                  <a:latin typeface="Cambria"/>
                  <a:ea typeface="メイリオ"/>
                </a:rPr>
                <a:t>背景・目的</a:t>
              </a:r>
            </a:p>
          </p:txBody>
        </p:sp>
        <p:sp>
          <p:nvSpPr>
            <p:cNvPr id="20" name="テキスト ボックス 19"/>
            <p:cNvSpPr txBox="1"/>
            <p:nvPr/>
          </p:nvSpPr>
          <p:spPr>
            <a:xfrm>
              <a:off x="-15552" y="482493"/>
              <a:ext cx="4808538" cy="1700464"/>
            </a:xfrm>
            <a:prstGeom prst="rect">
              <a:avLst/>
            </a:prstGeom>
            <a:noFill/>
          </p:spPr>
          <p:txBody>
            <a:bodyPr>
              <a:spAutoFit/>
            </a:bodyPr>
            <a:lstStyle/>
            <a:p>
              <a:pPr marL="194274" indent="-194274" defTabSz="986912">
                <a:buClr>
                  <a:prstClr val="black">
                    <a:lumMod val="65000"/>
                    <a:lumOff val="35000"/>
                  </a:prstClr>
                </a:buClr>
                <a:buFont typeface="Wingdings" pitchFamily="2" charset="2"/>
                <a:buChar char="l"/>
                <a:defRPr/>
              </a:pPr>
              <a:r>
                <a:rPr lang="ja-JP" altLang="en-US" sz="1166" dirty="0">
                  <a:solidFill>
                    <a:prstClr val="black"/>
                  </a:solidFill>
                  <a:latin typeface="Cambria"/>
                  <a:ea typeface="メイリオ"/>
                </a:rPr>
                <a:t>水素は、利用時において</a:t>
              </a:r>
              <a:r>
                <a:rPr lang="en-US" altLang="ja-JP" sz="1166" dirty="0">
                  <a:solidFill>
                    <a:prstClr val="black"/>
                  </a:solidFill>
                  <a:latin typeface="Cambria"/>
                  <a:ea typeface="メイリオ"/>
                </a:rPr>
                <a:t>CO</a:t>
              </a:r>
              <a:r>
                <a:rPr lang="en-US" altLang="ja-JP" sz="1166" baseline="-25000" dirty="0">
                  <a:solidFill>
                    <a:prstClr val="black"/>
                  </a:solidFill>
                  <a:latin typeface="Cambria"/>
                  <a:ea typeface="メイリオ"/>
                </a:rPr>
                <a:t>2</a:t>
              </a:r>
              <a:r>
                <a:rPr lang="ja-JP" altLang="en-US" sz="1166" dirty="0" err="1">
                  <a:solidFill>
                    <a:prstClr val="black"/>
                  </a:solidFill>
                  <a:latin typeface="Cambria"/>
                  <a:ea typeface="メイリオ"/>
                </a:rPr>
                <a:t>を排</a:t>
              </a:r>
              <a:r>
                <a:rPr lang="ja-JP" altLang="en-US" sz="1166" dirty="0">
                  <a:solidFill>
                    <a:prstClr val="black"/>
                  </a:solidFill>
                  <a:latin typeface="Cambria"/>
                  <a:ea typeface="メイリオ"/>
                </a:rPr>
                <a:t>出せず、</a:t>
              </a:r>
              <a:r>
                <a:rPr lang="ja-JP" altLang="en-US" sz="1166" dirty="0">
                  <a:solidFill>
                    <a:prstClr val="black"/>
                  </a:solidFill>
                  <a:latin typeface="メイリオ"/>
                  <a:ea typeface="メイリオ"/>
                  <a:cs typeface="メイリオ" pitchFamily="50" charset="-128"/>
                </a:rPr>
                <a:t>再生可能エネルギー（再エネ）の貯蔵にも活用できることから、地球温暖化対策上重要なエネルギーである。</a:t>
              </a:r>
              <a:endParaRPr lang="en-US" altLang="ja-JP" sz="1166" dirty="0">
                <a:solidFill>
                  <a:prstClr val="black"/>
                </a:solidFill>
                <a:latin typeface="メイリオ"/>
                <a:ea typeface="メイリオ"/>
                <a:cs typeface="メイリオ" pitchFamily="50" charset="-128"/>
              </a:endParaRPr>
            </a:p>
            <a:p>
              <a:pPr defTabSz="986912">
                <a:lnSpc>
                  <a:spcPts val="540"/>
                </a:lnSpc>
                <a:buClr>
                  <a:prstClr val="black">
                    <a:lumMod val="65000"/>
                    <a:lumOff val="35000"/>
                  </a:prstClr>
                </a:buClr>
                <a:defRPr/>
              </a:pPr>
              <a:endParaRPr lang="en-US" altLang="ja-JP" sz="1166" dirty="0">
                <a:solidFill>
                  <a:prstClr val="black"/>
                </a:solidFill>
                <a:latin typeface="メイリオ"/>
                <a:ea typeface="メイリオ"/>
                <a:cs typeface="メイリオ" pitchFamily="50" charset="-128"/>
              </a:endParaRPr>
            </a:p>
            <a:p>
              <a:pPr marL="194274" indent="-194274" defTabSz="986912">
                <a:buClr>
                  <a:prstClr val="black">
                    <a:lumMod val="65000"/>
                    <a:lumOff val="35000"/>
                  </a:prstClr>
                </a:buClr>
                <a:buFont typeface="Wingdings" pitchFamily="2" charset="2"/>
                <a:buChar char="l"/>
                <a:defRPr/>
              </a:pPr>
              <a:r>
                <a:rPr lang="ja-JP" altLang="en-US" sz="1166" dirty="0">
                  <a:solidFill>
                    <a:prstClr val="black"/>
                  </a:solidFill>
                  <a:latin typeface="Cambria"/>
                  <a:ea typeface="メイリオ"/>
                </a:rPr>
                <a:t>低炭素な水素社会の実現に向けて、燃料電池自動車の普及・促進を図るためには、再エネ由来の水素ステーションの導入及び燃料電池車両等の導入による社会インフラ整備の加速化が急務である。</a:t>
              </a:r>
              <a:endParaRPr lang="en-US" altLang="ja-JP" sz="1166" dirty="0">
                <a:solidFill>
                  <a:prstClr val="black"/>
                </a:solidFill>
                <a:latin typeface="Cambria"/>
                <a:ea typeface="メイリオ"/>
              </a:endParaRPr>
            </a:p>
            <a:p>
              <a:pPr defTabSz="986912">
                <a:lnSpc>
                  <a:spcPts val="540"/>
                </a:lnSpc>
                <a:buClr>
                  <a:prstClr val="black">
                    <a:lumMod val="65000"/>
                    <a:lumOff val="35000"/>
                  </a:prstClr>
                </a:buClr>
                <a:defRPr/>
              </a:pPr>
              <a:endParaRPr lang="en-US" altLang="ja-JP" sz="1166" dirty="0">
                <a:solidFill>
                  <a:prstClr val="black"/>
                </a:solidFill>
                <a:latin typeface="Cambria"/>
                <a:ea typeface="メイリオ"/>
              </a:endParaRPr>
            </a:p>
            <a:p>
              <a:pPr marL="194274" indent="-194274" defTabSz="986912">
                <a:buClr>
                  <a:prstClr val="black">
                    <a:lumMod val="65000"/>
                    <a:lumOff val="35000"/>
                  </a:prstClr>
                </a:buClr>
                <a:buFont typeface="Wingdings" pitchFamily="2" charset="2"/>
                <a:buChar char="l"/>
                <a:defRPr/>
              </a:pPr>
              <a:r>
                <a:rPr lang="ja-JP" altLang="en-US" sz="1166" dirty="0">
                  <a:solidFill>
                    <a:prstClr val="black"/>
                  </a:solidFill>
                  <a:latin typeface="Cambria"/>
                  <a:ea typeface="メイリオ"/>
                </a:rPr>
                <a:t>未来投資戦略</a:t>
              </a:r>
              <a:r>
                <a:rPr lang="en-US" altLang="ja-JP" sz="1166" dirty="0">
                  <a:solidFill>
                    <a:prstClr val="black"/>
                  </a:solidFill>
                  <a:latin typeface="Cambria"/>
                  <a:ea typeface="メイリオ"/>
                </a:rPr>
                <a:t>2017</a:t>
              </a:r>
              <a:r>
                <a:rPr lang="ja-JP" altLang="en-US" sz="1166" dirty="0">
                  <a:solidFill>
                    <a:prstClr val="black"/>
                  </a:solidFill>
                  <a:latin typeface="Cambria"/>
                  <a:ea typeface="メイリオ"/>
                </a:rPr>
                <a:t>及び水素基本戦略において、</a:t>
              </a:r>
              <a:r>
                <a:rPr lang="en-US" altLang="ja-JP" sz="1166" dirty="0">
                  <a:solidFill>
                    <a:prstClr val="black"/>
                  </a:solidFill>
                  <a:latin typeface="Cambria"/>
                  <a:ea typeface="メイリオ"/>
                </a:rPr>
                <a:t>2020</a:t>
              </a:r>
              <a:r>
                <a:rPr lang="ja-JP" altLang="en-US" sz="1166" dirty="0">
                  <a:solidFill>
                    <a:prstClr val="black"/>
                  </a:solidFill>
                  <a:latin typeface="Cambria"/>
                  <a:ea typeface="メイリオ"/>
                </a:rPr>
                <a:t>年度までに再エネ由来水素ステーション</a:t>
              </a:r>
              <a:r>
                <a:rPr lang="en-US" altLang="ja-JP" sz="1166" dirty="0">
                  <a:solidFill>
                    <a:prstClr val="black"/>
                  </a:solidFill>
                  <a:latin typeface="Cambria"/>
                  <a:ea typeface="メイリオ"/>
                </a:rPr>
                <a:t>100</a:t>
              </a:r>
              <a:r>
                <a:rPr lang="ja-JP" altLang="en-US" sz="1166" dirty="0">
                  <a:solidFill>
                    <a:prstClr val="black"/>
                  </a:solidFill>
                  <a:latin typeface="Cambria"/>
                  <a:ea typeface="メイリオ"/>
                </a:rPr>
                <a:t>箇所程度整備するとの目標が掲げられている。基本戦略では更に、</a:t>
              </a:r>
              <a:r>
                <a:rPr lang="en-US" altLang="ja-JP" sz="1166" dirty="0">
                  <a:solidFill>
                    <a:prstClr val="black"/>
                  </a:solidFill>
                  <a:latin typeface="Cambria"/>
                  <a:ea typeface="メイリオ"/>
                </a:rPr>
                <a:t>FC</a:t>
              </a:r>
              <a:r>
                <a:rPr lang="ja-JP" altLang="en-US" sz="1166" dirty="0">
                  <a:solidFill>
                    <a:prstClr val="black"/>
                  </a:solidFill>
                  <a:latin typeface="Cambria"/>
                  <a:ea typeface="メイリオ"/>
                </a:rPr>
                <a:t>フォークリフトを</a:t>
              </a:r>
              <a:r>
                <a:rPr lang="en-US" altLang="ja-JP" sz="1166" dirty="0">
                  <a:solidFill>
                    <a:prstClr val="black"/>
                  </a:solidFill>
                  <a:latin typeface="Cambria"/>
                  <a:ea typeface="メイリオ"/>
                </a:rPr>
                <a:t>2020</a:t>
              </a:r>
              <a:r>
                <a:rPr lang="ja-JP" altLang="en-US" sz="1166" dirty="0">
                  <a:solidFill>
                    <a:prstClr val="black"/>
                  </a:solidFill>
                  <a:latin typeface="Cambria"/>
                  <a:ea typeface="メイリオ"/>
                </a:rPr>
                <a:t>年度までに</a:t>
              </a:r>
              <a:r>
                <a:rPr lang="en-US" altLang="ja-JP" sz="1166" dirty="0">
                  <a:solidFill>
                    <a:prstClr val="black"/>
                  </a:solidFill>
                  <a:latin typeface="Cambria"/>
                  <a:ea typeface="メイリオ"/>
                </a:rPr>
                <a:t>500</a:t>
              </a:r>
              <a:r>
                <a:rPr lang="ja-JP" altLang="en-US" sz="1166" dirty="0">
                  <a:solidFill>
                    <a:prstClr val="black"/>
                  </a:solidFill>
                  <a:latin typeface="Cambria"/>
                  <a:ea typeface="メイリオ"/>
                </a:rPr>
                <a:t>台程度、</a:t>
              </a:r>
              <a:r>
                <a:rPr lang="en-US" altLang="ja-JP" sz="1166" dirty="0">
                  <a:solidFill>
                    <a:prstClr val="black"/>
                  </a:solidFill>
                  <a:latin typeface="Cambria"/>
                  <a:ea typeface="メイリオ"/>
                </a:rPr>
                <a:t>FC</a:t>
              </a:r>
              <a:r>
                <a:rPr lang="ja-JP" altLang="en-US" sz="1166" dirty="0">
                  <a:solidFill>
                    <a:prstClr val="black"/>
                  </a:solidFill>
                  <a:latin typeface="Cambria"/>
                  <a:ea typeface="メイリオ"/>
                </a:rPr>
                <a:t>バスを</a:t>
              </a:r>
              <a:r>
                <a:rPr lang="en-US" altLang="ja-JP" sz="1166" dirty="0">
                  <a:solidFill>
                    <a:prstClr val="black"/>
                  </a:solidFill>
                  <a:latin typeface="Cambria"/>
                  <a:ea typeface="メイリオ"/>
                </a:rPr>
                <a:t>2020</a:t>
              </a:r>
              <a:r>
                <a:rPr lang="ja-JP" altLang="en-US" sz="1166" dirty="0">
                  <a:solidFill>
                    <a:prstClr val="black"/>
                  </a:solidFill>
                  <a:latin typeface="Cambria"/>
                  <a:ea typeface="メイリオ"/>
                </a:rPr>
                <a:t>年度までに</a:t>
              </a:r>
              <a:r>
                <a:rPr lang="en-US" altLang="ja-JP" sz="1166" dirty="0">
                  <a:solidFill>
                    <a:prstClr val="black"/>
                  </a:solidFill>
                  <a:latin typeface="Cambria"/>
                  <a:ea typeface="メイリオ"/>
                </a:rPr>
                <a:t>100</a:t>
              </a:r>
              <a:r>
                <a:rPr lang="ja-JP" altLang="en-US" sz="1166" dirty="0">
                  <a:solidFill>
                    <a:prstClr val="black"/>
                  </a:solidFill>
                  <a:latin typeface="Cambria"/>
                  <a:ea typeface="メイリオ"/>
                </a:rPr>
                <a:t>台程度の導入の目標設定をしている。</a:t>
              </a:r>
              <a:endParaRPr lang="en-US" altLang="ja-JP" sz="1166" dirty="0">
                <a:solidFill>
                  <a:prstClr val="black"/>
                </a:solidFill>
                <a:latin typeface="Cambria"/>
                <a:ea typeface="メイリオ"/>
              </a:endParaRPr>
            </a:p>
          </p:txBody>
        </p:sp>
      </p:grpSp>
      <p:sp>
        <p:nvSpPr>
          <p:cNvPr id="2053" name="テキスト ボックス 20"/>
          <p:cNvSpPr txBox="1">
            <a:spLocks noChangeArrowheads="1"/>
          </p:cNvSpPr>
          <p:nvPr/>
        </p:nvSpPr>
        <p:spPr bwMode="auto">
          <a:xfrm>
            <a:off x="-94240" y="3065337"/>
            <a:ext cx="5486409" cy="230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a:lnSpc>
                <a:spcPts val="1295"/>
              </a:lnSpc>
              <a:spcBef>
                <a:spcPts val="648"/>
              </a:spcBef>
              <a:spcAft>
                <a:spcPct val="0"/>
              </a:spcAft>
              <a:buClr>
                <a:srgbClr val="948A54"/>
              </a:buClr>
              <a:buNone/>
            </a:pPr>
            <a:endParaRPr lang="en-US" altLang="ja-JP" sz="1187">
              <a:solidFill>
                <a:prstClr val="black"/>
              </a:solidFill>
            </a:endParaRPr>
          </a:p>
          <a:p>
            <a:pPr defTabSz="986912" fontAlgn="base">
              <a:lnSpc>
                <a:spcPts val="1403"/>
              </a:lnSpc>
              <a:spcBef>
                <a:spcPts val="648"/>
              </a:spcBef>
              <a:spcAft>
                <a:spcPct val="0"/>
              </a:spcAft>
              <a:buClr>
                <a:srgbClr val="948A54"/>
              </a:buClr>
              <a:buNone/>
            </a:pPr>
            <a:r>
              <a:rPr lang="ja-JP" altLang="en-US" sz="1187">
                <a:solidFill>
                  <a:prstClr val="black"/>
                </a:solidFill>
              </a:rPr>
              <a:t>（１）地域再エネ水素ステーション導入事業</a:t>
            </a:r>
            <a:r>
              <a:rPr lang="en-US" altLang="zh-TW" sz="1187">
                <a:solidFill>
                  <a:prstClr val="black"/>
                </a:solidFill>
              </a:rPr>
              <a:t>【</a:t>
            </a:r>
            <a:r>
              <a:rPr lang="zh-TW" altLang="en-US" sz="1187">
                <a:solidFill>
                  <a:prstClr val="black"/>
                </a:solidFill>
              </a:rPr>
              <a:t>経済産業省連携</a:t>
            </a:r>
            <a:r>
              <a:rPr lang="ja-JP" altLang="en-US" sz="1187">
                <a:solidFill>
                  <a:prstClr val="black"/>
                </a:solidFill>
              </a:rPr>
              <a:t>事業</a:t>
            </a:r>
            <a:r>
              <a:rPr lang="en-US" altLang="zh-TW" sz="1187">
                <a:solidFill>
                  <a:prstClr val="black"/>
                </a:solidFill>
              </a:rPr>
              <a:t>】</a:t>
            </a:r>
          </a:p>
          <a:p>
            <a:pPr defTabSz="986912" fontAlgn="base">
              <a:lnSpc>
                <a:spcPts val="1403"/>
              </a:lnSpc>
              <a:spcBef>
                <a:spcPct val="0"/>
              </a:spcBef>
              <a:spcAft>
                <a:spcPct val="0"/>
              </a:spcAft>
              <a:buClr>
                <a:srgbClr val="948A54"/>
              </a:buClr>
              <a:buNone/>
            </a:pPr>
            <a:r>
              <a:rPr lang="ja-JP" altLang="en-US" sz="1187">
                <a:solidFill>
                  <a:prstClr val="black"/>
                </a:solidFill>
              </a:rPr>
              <a:t>　　太陽光発電等の再エネを活用して、地方公共団体等が行う再エネ由来水素</a:t>
            </a:r>
            <a:endParaRPr lang="en-US" altLang="ja-JP" sz="1187">
              <a:solidFill>
                <a:prstClr val="black"/>
              </a:solidFill>
            </a:endParaRPr>
          </a:p>
          <a:p>
            <a:pPr defTabSz="986912" fontAlgn="base">
              <a:lnSpc>
                <a:spcPts val="1403"/>
              </a:lnSpc>
              <a:spcBef>
                <a:spcPct val="0"/>
              </a:spcBef>
              <a:spcAft>
                <a:spcPct val="0"/>
              </a:spcAft>
              <a:buClr>
                <a:srgbClr val="948A54"/>
              </a:buClr>
              <a:buNone/>
            </a:pPr>
            <a:r>
              <a:rPr lang="ja-JP" altLang="en-US" sz="1187">
                <a:solidFill>
                  <a:prstClr val="black"/>
                </a:solidFill>
              </a:rPr>
              <a:t>　ステーションの施設整備に対して支援する。</a:t>
            </a:r>
            <a:endParaRPr lang="en-US" altLang="ja-JP" sz="1187">
              <a:solidFill>
                <a:prstClr val="black"/>
              </a:solidFill>
            </a:endParaRPr>
          </a:p>
          <a:p>
            <a:pPr defTabSz="986912" fontAlgn="base">
              <a:lnSpc>
                <a:spcPts val="432"/>
              </a:lnSpc>
              <a:spcBef>
                <a:spcPct val="0"/>
              </a:spcBef>
              <a:spcAft>
                <a:spcPct val="0"/>
              </a:spcAft>
              <a:buClr>
                <a:srgbClr val="948A54"/>
              </a:buClr>
              <a:buNone/>
            </a:pPr>
            <a:endParaRPr lang="en-US" altLang="ja-JP" sz="1187">
              <a:solidFill>
                <a:prstClr val="black"/>
              </a:solidFill>
            </a:endParaRPr>
          </a:p>
          <a:p>
            <a:pPr defTabSz="986912" fontAlgn="base">
              <a:lnSpc>
                <a:spcPts val="540"/>
              </a:lnSpc>
              <a:spcBef>
                <a:spcPct val="0"/>
              </a:spcBef>
              <a:spcAft>
                <a:spcPct val="0"/>
              </a:spcAft>
              <a:buClr>
                <a:srgbClr val="948A54"/>
              </a:buClr>
              <a:buNone/>
            </a:pPr>
            <a:endParaRPr lang="en-US" altLang="ja-JP" sz="1187">
              <a:solidFill>
                <a:prstClr val="black"/>
              </a:solidFill>
            </a:endParaRPr>
          </a:p>
          <a:p>
            <a:pPr defTabSz="986912" fontAlgn="base">
              <a:lnSpc>
                <a:spcPts val="1295"/>
              </a:lnSpc>
              <a:spcBef>
                <a:spcPct val="0"/>
              </a:spcBef>
              <a:spcAft>
                <a:spcPct val="0"/>
              </a:spcAft>
              <a:buClr>
                <a:srgbClr val="948A54"/>
              </a:buClr>
              <a:buNone/>
            </a:pPr>
            <a:r>
              <a:rPr lang="ja-JP" altLang="en-US" sz="1187">
                <a:solidFill>
                  <a:prstClr val="black"/>
                </a:solidFill>
              </a:rPr>
              <a:t>（２）地域再エネ水素ステーション保守点検支援事業</a:t>
            </a:r>
            <a:endParaRPr lang="en-US" altLang="ja-JP" sz="1187">
              <a:solidFill>
                <a:prstClr val="black"/>
              </a:solidFill>
            </a:endParaRPr>
          </a:p>
          <a:p>
            <a:pPr defTabSz="986912" fontAlgn="base">
              <a:lnSpc>
                <a:spcPts val="1295"/>
              </a:lnSpc>
              <a:spcBef>
                <a:spcPct val="0"/>
              </a:spcBef>
              <a:spcAft>
                <a:spcPct val="0"/>
              </a:spcAft>
              <a:buClr>
                <a:srgbClr val="948A54"/>
              </a:buClr>
              <a:buNone/>
            </a:pPr>
            <a:r>
              <a:rPr lang="ja-JP" altLang="en-US" sz="1187">
                <a:solidFill>
                  <a:prstClr val="black"/>
                </a:solidFill>
              </a:rPr>
              <a:t>　　再エネ由来水素ステーションや燃料電池自動車等の活用促進に向け、稼働</a:t>
            </a:r>
            <a:endParaRPr lang="en-US" altLang="ja-JP" sz="1187">
              <a:solidFill>
                <a:prstClr val="black"/>
              </a:solidFill>
            </a:endParaRPr>
          </a:p>
          <a:p>
            <a:pPr defTabSz="986912" fontAlgn="base">
              <a:lnSpc>
                <a:spcPts val="1295"/>
              </a:lnSpc>
              <a:spcBef>
                <a:spcPct val="0"/>
              </a:spcBef>
              <a:spcAft>
                <a:spcPct val="0"/>
              </a:spcAft>
              <a:buClr>
                <a:srgbClr val="948A54"/>
              </a:buClr>
              <a:buNone/>
            </a:pPr>
            <a:r>
              <a:rPr lang="ja-JP" altLang="en-US" sz="1187">
                <a:solidFill>
                  <a:prstClr val="black"/>
                </a:solidFill>
              </a:rPr>
              <a:t>　初期における保守点検に対して支援する。</a:t>
            </a:r>
            <a:endParaRPr lang="en-US" altLang="ja-JP" sz="1187">
              <a:solidFill>
                <a:prstClr val="black"/>
              </a:solidFill>
            </a:endParaRPr>
          </a:p>
          <a:p>
            <a:pPr defTabSz="986912" fontAlgn="base">
              <a:lnSpc>
                <a:spcPts val="540"/>
              </a:lnSpc>
              <a:spcBef>
                <a:spcPct val="0"/>
              </a:spcBef>
              <a:spcAft>
                <a:spcPct val="0"/>
              </a:spcAft>
              <a:buClr>
                <a:srgbClr val="948A54"/>
              </a:buClr>
              <a:buNone/>
            </a:pPr>
            <a:endParaRPr lang="en-US" altLang="ja-JP" sz="1187">
              <a:solidFill>
                <a:prstClr val="black"/>
              </a:solidFill>
            </a:endParaRPr>
          </a:p>
          <a:p>
            <a:pPr defTabSz="986912" fontAlgn="base">
              <a:lnSpc>
                <a:spcPts val="863"/>
              </a:lnSpc>
              <a:spcBef>
                <a:spcPts val="648"/>
              </a:spcBef>
              <a:spcAft>
                <a:spcPct val="0"/>
              </a:spcAft>
              <a:buClr>
                <a:srgbClr val="948A54"/>
              </a:buClr>
              <a:buNone/>
            </a:pPr>
            <a:r>
              <a:rPr lang="ja-JP" altLang="en-US" sz="1187">
                <a:solidFill>
                  <a:prstClr val="black"/>
                </a:solidFill>
              </a:rPr>
              <a:t>（３）水素社会実現に向けた産業車両等における燃料電池化促進事業</a:t>
            </a:r>
            <a:endParaRPr lang="en-US" altLang="ja-JP" sz="1187">
              <a:solidFill>
                <a:prstClr val="black"/>
              </a:solidFill>
            </a:endParaRPr>
          </a:p>
          <a:p>
            <a:pPr defTabSz="986912" fontAlgn="base">
              <a:lnSpc>
                <a:spcPts val="863"/>
              </a:lnSpc>
              <a:spcBef>
                <a:spcPts val="648"/>
              </a:spcBef>
              <a:spcAft>
                <a:spcPct val="0"/>
              </a:spcAft>
              <a:buClr>
                <a:srgbClr val="948A54"/>
              </a:buClr>
              <a:buNone/>
            </a:pPr>
            <a:r>
              <a:rPr lang="ja-JP" altLang="en-US" sz="1187">
                <a:solidFill>
                  <a:prstClr val="black"/>
                </a:solidFill>
              </a:rPr>
              <a:t>　　</a:t>
            </a:r>
            <a:r>
              <a:rPr lang="en-US" altLang="zh-TW" sz="1187">
                <a:solidFill>
                  <a:prstClr val="black"/>
                </a:solidFill>
              </a:rPr>
              <a:t>【</a:t>
            </a:r>
            <a:r>
              <a:rPr lang="ja-JP" altLang="en-US" sz="1187">
                <a:solidFill>
                  <a:prstClr val="black"/>
                </a:solidFill>
              </a:rPr>
              <a:t>一部国土交通省</a:t>
            </a:r>
            <a:r>
              <a:rPr lang="zh-TW" altLang="en-US" sz="1187">
                <a:solidFill>
                  <a:prstClr val="black"/>
                </a:solidFill>
              </a:rPr>
              <a:t>連携</a:t>
            </a:r>
            <a:r>
              <a:rPr lang="ja-JP" altLang="en-US" sz="1187">
                <a:solidFill>
                  <a:prstClr val="black"/>
                </a:solidFill>
              </a:rPr>
              <a:t>事業</a:t>
            </a:r>
            <a:r>
              <a:rPr lang="en-US" altLang="zh-TW" sz="1187">
                <a:solidFill>
                  <a:prstClr val="black"/>
                </a:solidFill>
              </a:rPr>
              <a:t>】</a:t>
            </a:r>
            <a:endParaRPr lang="en-US" altLang="ja-JP" sz="1187">
              <a:solidFill>
                <a:prstClr val="black"/>
              </a:solidFill>
            </a:endParaRPr>
          </a:p>
          <a:p>
            <a:pPr defTabSz="986912" fontAlgn="base">
              <a:spcBef>
                <a:spcPct val="0"/>
              </a:spcBef>
              <a:spcAft>
                <a:spcPct val="0"/>
              </a:spcAft>
              <a:buClr>
                <a:srgbClr val="948A54"/>
              </a:buClr>
              <a:buNone/>
            </a:pPr>
            <a:r>
              <a:rPr lang="ja-JP" altLang="en-US" sz="1187">
                <a:solidFill>
                  <a:prstClr val="black"/>
                </a:solidFill>
              </a:rPr>
              <a:t>　　燃料電池車両の普及・促進が期待される、燃料電池バス及び産業用燃料</a:t>
            </a:r>
            <a:endParaRPr lang="en-US" altLang="ja-JP" sz="1187">
              <a:solidFill>
                <a:prstClr val="black"/>
              </a:solidFill>
            </a:endParaRPr>
          </a:p>
          <a:p>
            <a:pPr defTabSz="986912" fontAlgn="base">
              <a:spcBef>
                <a:spcPct val="0"/>
              </a:spcBef>
              <a:spcAft>
                <a:spcPct val="0"/>
              </a:spcAft>
              <a:buClr>
                <a:srgbClr val="948A54"/>
              </a:buClr>
              <a:buNone/>
            </a:pPr>
            <a:r>
              <a:rPr lang="ja-JP" altLang="en-US" sz="1187">
                <a:solidFill>
                  <a:prstClr val="black"/>
                </a:solidFill>
              </a:rPr>
              <a:t>　　電池車両の導入に対して支援する。</a:t>
            </a:r>
          </a:p>
        </p:txBody>
      </p:sp>
      <p:grpSp>
        <p:nvGrpSpPr>
          <p:cNvPr id="2054" name="グループ化 2"/>
          <p:cNvGrpSpPr>
            <a:grpSpLocks/>
          </p:cNvGrpSpPr>
          <p:nvPr/>
        </p:nvGrpSpPr>
        <p:grpSpPr bwMode="auto">
          <a:xfrm>
            <a:off x="5657751" y="4434368"/>
            <a:ext cx="5063191" cy="922065"/>
            <a:chOff x="-32342" y="3137837"/>
            <a:chExt cx="4626401" cy="793037"/>
          </a:xfrm>
        </p:grpSpPr>
        <p:sp>
          <p:nvSpPr>
            <p:cNvPr id="19" name="テキスト ボックス 18"/>
            <p:cNvSpPr txBox="1"/>
            <p:nvPr/>
          </p:nvSpPr>
          <p:spPr>
            <a:xfrm>
              <a:off x="-32342" y="3137837"/>
              <a:ext cx="1317072" cy="26509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403" dirty="0">
                  <a:solidFill>
                    <a:prstClr val="black"/>
                  </a:solidFill>
                  <a:latin typeface="Cambria"/>
                  <a:ea typeface="メイリオ"/>
                </a:rPr>
                <a:t>期待される効果</a:t>
              </a:r>
            </a:p>
          </p:txBody>
        </p:sp>
        <p:sp>
          <p:nvSpPr>
            <p:cNvPr id="23" name="テキスト ボックス 22"/>
            <p:cNvSpPr txBox="1"/>
            <p:nvPr/>
          </p:nvSpPr>
          <p:spPr>
            <a:xfrm>
              <a:off x="-26080" y="3401623"/>
              <a:ext cx="4620139" cy="529251"/>
            </a:xfrm>
            <a:prstGeom prst="rect">
              <a:avLst/>
            </a:prstGeom>
            <a:noFill/>
          </p:spPr>
          <p:txBody>
            <a:bodyPr>
              <a:spAutoFit/>
            </a:bodyPr>
            <a:lstStyle/>
            <a:p>
              <a:pPr marL="185046" indent="-185046" defTabSz="986912">
                <a:buClr>
                  <a:prstClr val="black">
                    <a:lumMod val="65000"/>
                    <a:lumOff val="35000"/>
                  </a:prstClr>
                </a:buClr>
                <a:buFont typeface="Wingdings" panose="05000000000000000000" pitchFamily="2" charset="2"/>
                <a:buChar char="l"/>
                <a:defRPr/>
              </a:pPr>
              <a:r>
                <a:rPr lang="ja-JP" altLang="en-US" sz="1133" dirty="0">
                  <a:solidFill>
                    <a:prstClr val="black"/>
                  </a:solidFill>
                  <a:latin typeface="Cambria"/>
                  <a:ea typeface="メイリオ"/>
                </a:rPr>
                <a:t>再エネ由来水素ステーションの確実な整備とともに、産業用燃料電池車両を導入することによる低炭素な水素社会の実現に向けた社会インフラの普及・促進</a:t>
              </a:r>
              <a:endParaRPr lang="en-US" altLang="ja-JP" sz="1133" dirty="0">
                <a:solidFill>
                  <a:prstClr val="black"/>
                </a:solidFill>
                <a:latin typeface="Cambria"/>
                <a:ea typeface="メイリオ"/>
              </a:endParaRPr>
            </a:p>
          </p:txBody>
        </p:sp>
      </p:grpSp>
      <p:pic>
        <p:nvPicPr>
          <p:cNvPr id="20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046"/>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8954393" y="109667"/>
            <a:ext cx="1367682"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295" dirty="0">
                <a:solidFill>
                  <a:prstClr val="white"/>
                </a:solidFill>
                <a:latin typeface="Cambria"/>
                <a:ea typeface="メイリオ"/>
              </a:rPr>
              <a:t>平成</a:t>
            </a:r>
            <a:r>
              <a:rPr lang="en-US" altLang="ja-JP" sz="1295" dirty="0">
                <a:solidFill>
                  <a:prstClr val="white"/>
                </a:solidFill>
                <a:latin typeface="Cambria"/>
                <a:ea typeface="メイリオ"/>
              </a:rPr>
              <a:t>25</a:t>
            </a:r>
            <a:r>
              <a:rPr lang="ja-JP" altLang="en-US" sz="1295" dirty="0">
                <a:solidFill>
                  <a:prstClr val="white"/>
                </a:solidFill>
                <a:latin typeface="Cambria"/>
                <a:ea typeface="メイリオ"/>
              </a:rPr>
              <a:t>年度予算</a:t>
            </a:r>
            <a:endParaRPr lang="en-US" altLang="ja-JP" sz="1295" dirty="0">
              <a:solidFill>
                <a:prstClr val="white"/>
              </a:solidFill>
              <a:latin typeface="Cambria"/>
              <a:ea typeface="メイリオ"/>
            </a:endParaRPr>
          </a:p>
          <a:p>
            <a:pPr defTabSz="986912">
              <a:defRPr/>
            </a:pPr>
            <a:r>
              <a:rPr lang="ja-JP" altLang="en-US" sz="1295" dirty="0">
                <a:solidFill>
                  <a:prstClr val="white"/>
                </a:solidFill>
                <a:latin typeface="Cambria"/>
                <a:ea typeface="メイリオ"/>
              </a:rPr>
              <a:t>○○百万円</a:t>
            </a:r>
          </a:p>
        </p:txBody>
      </p:sp>
      <p:sp>
        <p:nvSpPr>
          <p:cNvPr id="29" name="テキスト ボックス 28"/>
          <p:cNvSpPr txBox="1"/>
          <p:nvPr/>
        </p:nvSpPr>
        <p:spPr>
          <a:xfrm>
            <a:off x="8998942" y="109667"/>
            <a:ext cx="1600345"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spAutoFit/>
          </a:bodyPr>
          <a:lstStyle/>
          <a:p>
            <a:pPr defTabSz="986912">
              <a:defRPr/>
            </a:pPr>
            <a:r>
              <a:rPr lang="ja-JP" altLang="en-US" sz="1187" dirty="0">
                <a:solidFill>
                  <a:prstClr val="white"/>
                </a:solidFill>
                <a:latin typeface="Cambria"/>
                <a:ea typeface="メイリオ"/>
              </a:rPr>
              <a:t> 平成</a:t>
            </a:r>
            <a:r>
              <a:rPr lang="en-US" altLang="ja-JP" sz="1187" dirty="0">
                <a:solidFill>
                  <a:prstClr val="white"/>
                </a:solidFill>
                <a:latin typeface="Cambria"/>
                <a:ea typeface="メイリオ"/>
              </a:rPr>
              <a:t>27</a:t>
            </a:r>
            <a:r>
              <a:rPr lang="ja-JP" altLang="en-US" sz="1187" dirty="0">
                <a:solidFill>
                  <a:prstClr val="white"/>
                </a:solidFill>
                <a:latin typeface="Cambria"/>
                <a:ea typeface="メイリオ"/>
              </a:rPr>
              <a:t>年度要求額</a:t>
            </a:r>
            <a:endParaRPr lang="en-US" altLang="ja-JP" sz="1187" dirty="0">
              <a:solidFill>
                <a:prstClr val="white"/>
              </a:solidFill>
              <a:latin typeface="Cambria"/>
              <a:ea typeface="メイリオ"/>
            </a:endParaRPr>
          </a:p>
          <a:p>
            <a:pPr defTabSz="986912">
              <a:defRPr/>
            </a:pPr>
            <a:r>
              <a:rPr lang="ja-JP" altLang="en-US" sz="1187" dirty="0">
                <a:solidFill>
                  <a:prstClr val="white"/>
                </a:solidFill>
                <a:latin typeface="Cambria"/>
                <a:ea typeface="メイリオ"/>
              </a:rPr>
              <a:t> 　　　　　　億円</a:t>
            </a:r>
            <a:endParaRPr lang="en-US" altLang="ja-JP" sz="1187" dirty="0">
              <a:solidFill>
                <a:prstClr val="white"/>
              </a:solidFill>
              <a:latin typeface="Cambria"/>
              <a:ea typeface="メイリオ"/>
            </a:endParaRPr>
          </a:p>
        </p:txBody>
      </p:sp>
      <p:sp>
        <p:nvSpPr>
          <p:cNvPr id="28" name="Rectangle 3"/>
          <p:cNvSpPr>
            <a:spLocks noChangeArrowheads="1"/>
          </p:cNvSpPr>
          <p:nvPr/>
        </p:nvSpPr>
        <p:spPr bwMode="auto">
          <a:xfrm>
            <a:off x="837868" y="66831"/>
            <a:ext cx="9848804" cy="788180"/>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lvl1pPr>
              <a:defRPr kumimoji="1">
                <a:solidFill>
                  <a:schemeClr val="tx1"/>
                </a:solidFill>
                <a:latin typeface="Cambria" panose="02040503050406030204" pitchFamily="18" charset="0"/>
                <a:ea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defRPr/>
            </a:pPr>
            <a:r>
              <a:rPr lang="ja-JP" altLang="en-US" sz="1943" b="1" dirty="0">
                <a:solidFill>
                  <a:srgbClr val="FFFFFF"/>
                </a:solidFill>
              </a:rPr>
              <a:t>再エネ水素を活用</a:t>
            </a:r>
            <a:r>
              <a:rPr lang="ja-JP" altLang="en-US" sz="1943" b="1" dirty="0">
                <a:solidFill>
                  <a:prstClr val="white"/>
                </a:solidFill>
              </a:rPr>
              <a:t>した社会インフラの低炭素化促進</a:t>
            </a:r>
            <a:r>
              <a:rPr lang="ja-JP" altLang="en-US" sz="1943" b="1" dirty="0">
                <a:solidFill>
                  <a:srgbClr val="FFFFFF"/>
                </a:solidFill>
              </a:rPr>
              <a:t>事業</a:t>
            </a:r>
            <a:endParaRPr lang="en-US" altLang="ja-JP" sz="1943" b="1" dirty="0">
              <a:solidFill>
                <a:srgbClr val="FFFFFF"/>
              </a:solidFill>
            </a:endParaRPr>
          </a:p>
          <a:p>
            <a:pPr defTabSz="986912" fontAlgn="base">
              <a:spcBef>
                <a:spcPct val="0"/>
              </a:spcBef>
              <a:spcAft>
                <a:spcPct val="0"/>
              </a:spcAft>
              <a:defRPr/>
            </a:pPr>
            <a:r>
              <a:rPr lang="ja-JP" altLang="en-US" sz="1727" b="1" dirty="0">
                <a:solidFill>
                  <a:srgbClr val="FFFFFF"/>
                </a:solidFill>
              </a:rPr>
              <a:t>（一部経済産業省、一部国土交通省連携事業）</a:t>
            </a:r>
            <a:endParaRPr lang="en-US" altLang="ja-JP" sz="1943" b="1" dirty="0">
              <a:solidFill>
                <a:srgbClr val="FFFFFF"/>
              </a:solidFill>
            </a:endParaRPr>
          </a:p>
        </p:txBody>
      </p:sp>
      <p:sp>
        <p:nvSpPr>
          <p:cNvPr id="30" name="正方形/長方形 29"/>
          <p:cNvSpPr/>
          <p:nvPr/>
        </p:nvSpPr>
        <p:spPr>
          <a:xfrm>
            <a:off x="8898896" y="962495"/>
            <a:ext cx="1736373" cy="324833"/>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511" b="1" kern="0" dirty="0">
                <a:solidFill>
                  <a:sysClr val="window" lastClr="FFFFFF"/>
                </a:solidFill>
                <a:latin typeface="Cambria"/>
                <a:ea typeface="メイリオ"/>
                <a:cs typeface="メイリオ" pitchFamily="50" charset="-128"/>
              </a:rPr>
              <a:t>事業目的・概要等</a:t>
            </a:r>
          </a:p>
        </p:txBody>
      </p:sp>
      <p:sp>
        <p:nvSpPr>
          <p:cNvPr id="32" name="正方形/長方形 31"/>
          <p:cNvSpPr/>
          <p:nvPr/>
        </p:nvSpPr>
        <p:spPr>
          <a:xfrm>
            <a:off x="9567489" y="5388497"/>
            <a:ext cx="1069524"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cs typeface="メイリオ" pitchFamily="50" charset="-128"/>
              </a:rPr>
              <a:t>イメージ</a:t>
            </a:r>
          </a:p>
        </p:txBody>
      </p:sp>
      <p:sp>
        <p:nvSpPr>
          <p:cNvPr id="13" name="テキスト ボックス 12"/>
          <p:cNvSpPr txBox="1"/>
          <p:nvPr/>
        </p:nvSpPr>
        <p:spPr bwMode="auto">
          <a:xfrm>
            <a:off x="5665899" y="983603"/>
            <a:ext cx="1155689" cy="255128"/>
          </a:xfrm>
          <a:prstGeom prst="rect">
            <a:avLst/>
          </a:prstGeom>
        </p:spPr>
        <p:style>
          <a:lnRef idx="2">
            <a:schemeClr val="accent1"/>
          </a:lnRef>
          <a:fillRef idx="1">
            <a:schemeClr val="lt1"/>
          </a:fillRef>
          <a:effectRef idx="0">
            <a:schemeClr val="accent1"/>
          </a:effectRef>
          <a:fontRef idx="minor">
            <a:schemeClr val="dk1"/>
          </a:fontRef>
        </p:style>
        <p:txBody>
          <a:bodyPr wrap="none" lIns="38856" tIns="19428" rIns="38856" bIns="19428" anchor="ctr">
            <a:spAutoFit/>
          </a:bodyPr>
          <a:lstStyle/>
          <a:p>
            <a:pPr algn="ctr" defTabSz="986912">
              <a:defRPr/>
            </a:pPr>
            <a:r>
              <a:rPr lang="ja-JP" altLang="en-US" sz="1403" dirty="0">
                <a:solidFill>
                  <a:prstClr val="black"/>
                </a:solidFill>
                <a:latin typeface="Cambria"/>
                <a:ea typeface="メイリオ"/>
              </a:rPr>
              <a:t>事業スキーム</a:t>
            </a:r>
          </a:p>
        </p:txBody>
      </p:sp>
      <p:sp>
        <p:nvSpPr>
          <p:cNvPr id="2066" name="正方形/長方形 98"/>
          <p:cNvSpPr>
            <a:spLocks noChangeArrowheads="1"/>
          </p:cNvSpPr>
          <p:nvPr/>
        </p:nvSpPr>
        <p:spPr bwMode="auto">
          <a:xfrm>
            <a:off x="8759062" y="6038140"/>
            <a:ext cx="1014351"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pPr>
            <a:r>
              <a:rPr lang="ja-JP" altLang="en-US" sz="971">
                <a:solidFill>
                  <a:srgbClr val="000000"/>
                </a:solidFill>
                <a:latin typeface="メイリオ" panose="020B0604030504040204" pitchFamily="50" charset="-128"/>
              </a:rPr>
              <a:t>燃料電池バス</a:t>
            </a:r>
          </a:p>
        </p:txBody>
      </p:sp>
      <p:grpSp>
        <p:nvGrpSpPr>
          <p:cNvPr id="2067" name="グループ化 84"/>
          <p:cNvGrpSpPr>
            <a:grpSpLocks/>
          </p:cNvGrpSpPr>
          <p:nvPr/>
        </p:nvGrpSpPr>
        <p:grpSpPr bwMode="auto">
          <a:xfrm>
            <a:off x="5822240" y="5722869"/>
            <a:ext cx="1288500" cy="1010925"/>
            <a:chOff x="7738502" y="2836692"/>
            <a:chExt cx="1642837" cy="1306934"/>
          </a:xfrm>
        </p:grpSpPr>
        <p:sp>
          <p:nvSpPr>
            <p:cNvPr id="2119" name="正方形/長方形 85"/>
            <p:cNvSpPr>
              <a:spLocks noChangeArrowheads="1"/>
            </p:cNvSpPr>
            <p:nvPr/>
          </p:nvSpPr>
          <p:spPr bwMode="auto">
            <a:xfrm>
              <a:off x="7943269" y="2836692"/>
              <a:ext cx="1438070" cy="31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pPr>
              <a:r>
                <a:rPr lang="ja-JP" altLang="en-US" sz="971">
                  <a:solidFill>
                    <a:srgbClr val="000000"/>
                  </a:solidFill>
                  <a:latin typeface="メイリオ" panose="020B0604030504040204" pitchFamily="50" charset="-128"/>
                </a:rPr>
                <a:t>燃料電池自動車</a:t>
              </a:r>
            </a:p>
          </p:txBody>
        </p:sp>
        <p:grpSp>
          <p:nvGrpSpPr>
            <p:cNvPr id="2120" name="グループ化 86"/>
            <p:cNvGrpSpPr>
              <a:grpSpLocks/>
            </p:cNvGrpSpPr>
            <p:nvPr/>
          </p:nvGrpSpPr>
          <p:grpSpPr bwMode="auto">
            <a:xfrm>
              <a:off x="7738502" y="3157356"/>
              <a:ext cx="1342925" cy="986270"/>
              <a:chOff x="5360869" y="5413052"/>
              <a:chExt cx="1342925" cy="986270"/>
            </a:xfrm>
          </p:grpSpPr>
          <p:pic>
            <p:nvPicPr>
              <p:cNvPr id="2121" name="Picture 3" descr="D:\Temporary Internet Files\Temporary Internet Files\Content.IE5\OYSQUROI\MC90032669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869" y="5413052"/>
                <a:ext cx="850063" cy="69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2" name="グループ化 2"/>
              <p:cNvGrpSpPr>
                <a:grpSpLocks/>
              </p:cNvGrpSpPr>
              <p:nvPr/>
            </p:nvGrpSpPr>
            <p:grpSpPr bwMode="auto">
              <a:xfrm>
                <a:off x="5766400" y="5413052"/>
                <a:ext cx="937394" cy="986270"/>
                <a:chOff x="6355472" y="2983428"/>
                <a:chExt cx="1509096" cy="1386823"/>
              </a:xfrm>
            </p:grpSpPr>
            <p:pic>
              <p:nvPicPr>
                <p:cNvPr id="2123" name="Picture 12" descr="D:\Temporary Internet Files\Temporary Internet Files\Content.IE5\9BNE0AE6\MC90044173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447" y="2983428"/>
                  <a:ext cx="1388121" cy="138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正方形/長方形 92"/>
                <p:cNvSpPr/>
                <p:nvPr/>
              </p:nvSpPr>
              <p:spPr>
                <a:xfrm>
                  <a:off x="6355472" y="3439416"/>
                  <a:ext cx="948274" cy="469741"/>
                </a:xfrm>
                <a:prstGeom prst="rect">
                  <a:avLst/>
                </a:prstGeom>
                <a:noFill/>
              </p:spPr>
              <p:txBody>
                <a:bodyPr wrap="none">
                  <a:spAutoFit/>
                  <a:scene3d>
                    <a:camera prst="isometricLeftDown"/>
                    <a:lightRig rig="threePt" dir="t"/>
                  </a:scene3d>
                </a:bodyPr>
                <a:lstStyle/>
                <a:p>
                  <a:pPr algn="ctr" defTabSz="986912" fontAlgn="base">
                    <a:spcBef>
                      <a:spcPct val="0"/>
                    </a:spcBef>
                    <a:spcAft>
                      <a:spcPct val="0"/>
                    </a:spcAft>
                    <a:defRPr/>
                  </a:pPr>
                  <a:r>
                    <a:rPr lang="en-US" altLang="ja-JP" sz="1079"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panose="020B0604020202020204" pitchFamily="34" charset="0"/>
                      <a:ea typeface="メイリオ" panose="020B0604030504040204" pitchFamily="50" charset="-128"/>
                      <a:cs typeface="Arial" panose="020B0604020202020204" pitchFamily="34" charset="0"/>
                    </a:rPr>
                    <a:t>FCV</a:t>
                  </a:r>
                  <a:endParaRPr lang="ja-JP" altLang="en-US" sz="1133" dirty="0">
                    <a:ln w="17780" cmpd="sng">
                      <a:solidFill>
                        <a:prstClr val="black"/>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panose="020B0604020202020204" pitchFamily="34" charset="0"/>
                    <a:ea typeface="メイリオ" panose="020B0604030504040204" pitchFamily="50" charset="-128"/>
                    <a:cs typeface="Arial" panose="020B0604020202020204" pitchFamily="34" charset="0"/>
                  </a:endParaRPr>
                </a:p>
              </p:txBody>
            </p:sp>
          </p:grpSp>
        </p:grpSp>
      </p:grpSp>
      <p:sp>
        <p:nvSpPr>
          <p:cNvPr id="78" name="角丸四角形 77"/>
          <p:cNvSpPr>
            <a:spLocks noChangeArrowheads="1"/>
          </p:cNvSpPr>
          <p:nvPr/>
        </p:nvSpPr>
        <p:spPr bwMode="auto">
          <a:xfrm>
            <a:off x="916686" y="5402457"/>
            <a:ext cx="1165133" cy="388948"/>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defTabSz="986912" fontAlgn="base">
              <a:spcBef>
                <a:spcPct val="0"/>
              </a:spcBef>
              <a:spcAft>
                <a:spcPct val="0"/>
              </a:spcAft>
              <a:defRPr/>
            </a:pPr>
            <a:r>
              <a:rPr lang="ja-JP" altLang="en-US" sz="1727" b="1" dirty="0">
                <a:solidFill>
                  <a:prstClr val="white"/>
                </a:solidFill>
                <a:latin typeface="Calibri" panose="020F0502020204030204" pitchFamily="34" charset="0"/>
                <a:ea typeface="メイリオ"/>
                <a:cs typeface="Calibri" panose="020F0502020204030204" pitchFamily="34" charset="0"/>
              </a:rPr>
              <a:t>製造</a:t>
            </a:r>
          </a:p>
        </p:txBody>
      </p:sp>
      <p:sp>
        <p:nvSpPr>
          <p:cNvPr id="80" name="角丸四角形 79"/>
          <p:cNvSpPr>
            <a:spLocks noChangeArrowheads="1"/>
          </p:cNvSpPr>
          <p:nvPr/>
        </p:nvSpPr>
        <p:spPr bwMode="auto">
          <a:xfrm>
            <a:off x="7422585" y="5387037"/>
            <a:ext cx="1165133" cy="388949"/>
          </a:xfrm>
          <a:prstGeom prst="roundRect">
            <a:avLst>
              <a:gd name="adj" fmla="val 16667"/>
            </a:avLst>
          </a:prstGeom>
          <a:solidFill>
            <a:srgbClr val="00B0F0"/>
          </a:solidFill>
          <a:ln>
            <a:noFill/>
            <a:headEnd/>
            <a:tailEnd/>
          </a:ln>
        </p:spPr>
        <p:style>
          <a:lnRef idx="1">
            <a:schemeClr val="accent5"/>
          </a:lnRef>
          <a:fillRef idx="3">
            <a:schemeClr val="accent5"/>
          </a:fillRef>
          <a:effectRef idx="2">
            <a:schemeClr val="accent5"/>
          </a:effectRef>
          <a:fontRef idx="minor">
            <a:schemeClr val="lt1"/>
          </a:fontRef>
        </p:style>
        <p:txBody>
          <a:bodyPr anchor="ctr"/>
          <a:lstStyle/>
          <a:p>
            <a:pPr algn="ctr" defTabSz="986912" fontAlgn="base">
              <a:spcBef>
                <a:spcPct val="0"/>
              </a:spcBef>
              <a:spcAft>
                <a:spcPct val="0"/>
              </a:spcAft>
              <a:defRPr/>
            </a:pPr>
            <a:r>
              <a:rPr lang="ja-JP" altLang="en-US" sz="1727" b="1" dirty="0">
                <a:solidFill>
                  <a:prstClr val="white"/>
                </a:solidFill>
                <a:latin typeface="Calibri" panose="020F0502020204030204" pitchFamily="34" charset="0"/>
                <a:ea typeface="メイリオ"/>
                <a:cs typeface="Calibri" panose="020F0502020204030204" pitchFamily="34" charset="0"/>
              </a:rPr>
              <a:t>利用</a:t>
            </a:r>
          </a:p>
        </p:txBody>
      </p:sp>
      <p:sp>
        <p:nvSpPr>
          <p:cNvPr id="81" name="右矢印 80"/>
          <p:cNvSpPr/>
          <p:nvPr/>
        </p:nvSpPr>
        <p:spPr bwMode="auto">
          <a:xfrm>
            <a:off x="2525598" y="5411024"/>
            <a:ext cx="4701656" cy="286144"/>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fontAlgn="base">
              <a:spcBef>
                <a:spcPct val="0"/>
              </a:spcBef>
              <a:spcAft>
                <a:spcPct val="0"/>
              </a:spcAft>
              <a:defRPr/>
            </a:pPr>
            <a:endParaRPr kumimoji="0" lang="ja-JP" altLang="en-US" sz="1133" kern="0" dirty="0">
              <a:solidFill>
                <a:sysClr val="windowText" lastClr="000000"/>
              </a:solidFill>
              <a:latin typeface="Arial"/>
              <a:ea typeface="ＭＳ Ｐゴシック"/>
              <a:cs typeface="メイリオ" charset="0"/>
            </a:endParaRPr>
          </a:p>
        </p:txBody>
      </p:sp>
      <p:sp>
        <p:nvSpPr>
          <p:cNvPr id="82" name="右矢印 81"/>
          <p:cNvSpPr/>
          <p:nvPr/>
        </p:nvSpPr>
        <p:spPr bwMode="auto">
          <a:xfrm>
            <a:off x="4209902" y="6314002"/>
            <a:ext cx="1165133" cy="286143"/>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fontAlgn="base">
              <a:spcBef>
                <a:spcPct val="0"/>
              </a:spcBef>
              <a:spcAft>
                <a:spcPct val="0"/>
              </a:spcAft>
              <a:defRPr/>
            </a:pPr>
            <a:endParaRPr kumimoji="0" lang="ja-JP" altLang="en-US" sz="1133" kern="0" dirty="0">
              <a:solidFill>
                <a:sysClr val="windowText" lastClr="000000"/>
              </a:solidFill>
              <a:latin typeface="Arial"/>
              <a:ea typeface="ＭＳ Ｐゴシック"/>
              <a:cs typeface="メイリオ" charset="0"/>
            </a:endParaRPr>
          </a:p>
        </p:txBody>
      </p:sp>
      <p:sp>
        <p:nvSpPr>
          <p:cNvPr id="76" name="円/楕円 75"/>
          <p:cNvSpPr>
            <a:spLocks noChangeAspect="1"/>
          </p:cNvSpPr>
          <p:nvPr/>
        </p:nvSpPr>
        <p:spPr bwMode="auto">
          <a:xfrm>
            <a:off x="2965951" y="5777698"/>
            <a:ext cx="311845" cy="310132"/>
          </a:xfrm>
          <a:prstGeom prst="ellipse">
            <a:avLst/>
          </a:prstGeom>
          <a:solidFill>
            <a:srgbClr val="00A1DE"/>
          </a:solidFill>
          <a:ln>
            <a:noFill/>
          </a:ln>
          <a:effectLst/>
        </p:spPr>
        <p:txBody>
          <a:bodyPr lIns="0" tIns="38856" rIns="0" bIns="38856"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86912" eaLnBrk="1" fontAlgn="base" hangingPunct="1">
              <a:spcBef>
                <a:spcPct val="0"/>
              </a:spcBef>
              <a:spcAft>
                <a:spcPct val="0"/>
              </a:spcAft>
              <a:defRPr/>
            </a:pPr>
            <a:r>
              <a:rPr lang="en-US" altLang="ja-JP" sz="1295" b="1" kern="0" dirty="0">
                <a:solidFill>
                  <a:srgbClr val="FFFFFF"/>
                </a:solidFill>
                <a:latin typeface="Arial" charset="0"/>
                <a:ea typeface="ＤＨＰ特太ゴシック体" pitchFamily="50" charset="-128"/>
                <a:cs typeface="メイリオ" charset="0"/>
              </a:rPr>
              <a:t>H</a:t>
            </a:r>
            <a:r>
              <a:rPr lang="en-US" altLang="ja-JP" sz="863" b="1" kern="0" dirty="0">
                <a:solidFill>
                  <a:srgbClr val="FFFFFF"/>
                </a:solidFill>
                <a:latin typeface="Arial" charset="0"/>
                <a:ea typeface="ＤＨＰ特太ゴシック体" pitchFamily="50" charset="-128"/>
                <a:cs typeface="メイリオ" charset="0"/>
              </a:rPr>
              <a:t>2</a:t>
            </a:r>
            <a:endParaRPr lang="ja-JP" altLang="en-US" sz="1295" b="1" kern="0" dirty="0">
              <a:solidFill>
                <a:srgbClr val="FFFFFF"/>
              </a:solidFill>
              <a:latin typeface="Arial" charset="0"/>
              <a:ea typeface="ＤＨＰ特太ゴシック体" pitchFamily="50" charset="-128"/>
              <a:cs typeface="メイリオ" charset="0"/>
            </a:endParaRPr>
          </a:p>
        </p:txBody>
      </p:sp>
      <p:sp>
        <p:nvSpPr>
          <p:cNvPr id="2073" name="正方形/長方形 55"/>
          <p:cNvSpPr>
            <a:spLocks noChangeArrowheads="1"/>
          </p:cNvSpPr>
          <p:nvPr/>
        </p:nvSpPr>
        <p:spPr bwMode="auto">
          <a:xfrm>
            <a:off x="104520" y="5849663"/>
            <a:ext cx="2366248" cy="22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lnSpc>
                <a:spcPts val="971"/>
              </a:lnSpc>
              <a:spcBef>
                <a:spcPct val="0"/>
              </a:spcBef>
              <a:spcAft>
                <a:spcPct val="0"/>
              </a:spcAft>
              <a:buNone/>
            </a:pPr>
            <a:r>
              <a:rPr lang="ja-JP" altLang="en-US" sz="1079">
                <a:solidFill>
                  <a:srgbClr val="000000"/>
                </a:solidFill>
                <a:latin typeface="メイリオ" panose="020B0604030504040204" pitchFamily="50" charset="-128"/>
              </a:rPr>
              <a:t>再生可能エネルギー  ＋  水電解</a:t>
            </a:r>
          </a:p>
        </p:txBody>
      </p:sp>
      <p:grpSp>
        <p:nvGrpSpPr>
          <p:cNvPr id="2074" name="グループ化 84"/>
          <p:cNvGrpSpPr>
            <a:grpSpLocks/>
          </p:cNvGrpSpPr>
          <p:nvPr/>
        </p:nvGrpSpPr>
        <p:grpSpPr bwMode="auto">
          <a:xfrm>
            <a:off x="41122" y="6022719"/>
            <a:ext cx="1543802" cy="1355219"/>
            <a:chOff x="-79714" y="3797427"/>
            <a:chExt cx="1429070" cy="1257906"/>
          </a:xfrm>
        </p:grpSpPr>
        <p:sp>
          <p:nvSpPr>
            <p:cNvPr id="86" name="雲 85"/>
            <p:cNvSpPr/>
            <p:nvPr/>
          </p:nvSpPr>
          <p:spPr bwMode="auto">
            <a:xfrm>
              <a:off x="41598" y="4085456"/>
              <a:ext cx="1028641" cy="836389"/>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511">
                <a:solidFill>
                  <a:prstClr val="white"/>
                </a:solidFill>
                <a:latin typeface="Cambria"/>
                <a:ea typeface="メイリオ"/>
              </a:endParaRPr>
            </a:p>
          </p:txBody>
        </p:sp>
        <p:grpSp>
          <p:nvGrpSpPr>
            <p:cNvPr id="2110" name="グループ化 86"/>
            <p:cNvGrpSpPr>
              <a:grpSpLocks/>
            </p:cNvGrpSpPr>
            <p:nvPr/>
          </p:nvGrpSpPr>
          <p:grpSpPr bwMode="auto">
            <a:xfrm>
              <a:off x="-79714" y="4282342"/>
              <a:ext cx="725233" cy="772991"/>
              <a:chOff x="162498" y="3687170"/>
              <a:chExt cx="725233" cy="772991"/>
            </a:xfrm>
          </p:grpSpPr>
          <p:sp>
            <p:nvSpPr>
              <p:cNvPr id="2117" name="正方形/長方形 55"/>
              <p:cNvSpPr>
                <a:spLocks noChangeArrowheads="1"/>
              </p:cNvSpPr>
              <p:nvPr/>
            </p:nvSpPr>
            <p:spPr bwMode="auto">
              <a:xfrm>
                <a:off x="162498" y="3687170"/>
                <a:ext cx="725233" cy="2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just" defTabSz="986912" fontAlgn="base">
                  <a:spcBef>
                    <a:spcPct val="0"/>
                  </a:spcBef>
                  <a:spcAft>
                    <a:spcPct val="0"/>
                  </a:spcAft>
                  <a:buNone/>
                </a:pPr>
                <a:r>
                  <a:rPr lang="ja-JP" altLang="en-US" sz="971">
                    <a:solidFill>
                      <a:srgbClr val="000000"/>
                    </a:solidFill>
                    <a:latin typeface="メイリオ" panose="020B0604030504040204" pitchFamily="50" charset="-128"/>
                  </a:rPr>
                  <a:t>風力発電</a:t>
                </a:r>
              </a:p>
            </p:txBody>
          </p:sp>
          <p:pic>
            <p:nvPicPr>
              <p:cNvPr id="2118" name="Picture 30" descr="D:\Temporary Internet Files\Temporary Internet Files\Content.IE5\8EHKH3CV\MC900432247[1].wmf"/>
              <p:cNvPicPr>
                <a:picLocks noChangeAspect="1" noChangeArrowheads="1"/>
              </p:cNvPicPr>
              <p:nvPr/>
            </p:nvPicPr>
            <p:blipFill>
              <a:blip r:embed="rId5">
                <a:extLst>
                  <a:ext uri="{28A0092B-C50C-407E-A947-70E740481C1C}">
                    <a14:useLocalDpi xmlns:a14="http://schemas.microsoft.com/office/drawing/2010/main" val="0"/>
                  </a:ext>
                </a:extLst>
              </a:blip>
              <a:srcRect l="7297" r="13429"/>
              <a:stretch>
                <a:fillRect/>
              </a:stretch>
            </p:blipFill>
            <p:spPr bwMode="auto">
              <a:xfrm>
                <a:off x="295175" y="3856968"/>
                <a:ext cx="449934" cy="60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1" name="グループ化 87"/>
            <p:cNvGrpSpPr>
              <a:grpSpLocks/>
            </p:cNvGrpSpPr>
            <p:nvPr/>
          </p:nvGrpSpPr>
          <p:grpSpPr bwMode="auto">
            <a:xfrm>
              <a:off x="262585" y="3797427"/>
              <a:ext cx="583521" cy="486621"/>
              <a:chOff x="640673" y="3847331"/>
              <a:chExt cx="583521" cy="486621"/>
            </a:xfrm>
          </p:grpSpPr>
          <p:pic>
            <p:nvPicPr>
              <p:cNvPr id="2115"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673" y="3933056"/>
                <a:ext cx="583521" cy="40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稲妻 95"/>
              <p:cNvSpPr/>
              <p:nvPr/>
            </p:nvSpPr>
            <p:spPr bwMode="auto">
              <a:xfrm>
                <a:off x="828129" y="3847331"/>
                <a:ext cx="190331" cy="170172"/>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86912" fontAlgn="base">
                  <a:spcBef>
                    <a:spcPct val="0"/>
                  </a:spcBef>
                  <a:spcAft>
                    <a:spcPct val="0"/>
                  </a:spcAft>
                  <a:defRPr/>
                </a:pPr>
                <a:endParaRPr lang="ja-JP" altLang="en-US" sz="1511">
                  <a:solidFill>
                    <a:prstClr val="white"/>
                  </a:solidFill>
                  <a:latin typeface="Cambria"/>
                  <a:ea typeface="メイリオ"/>
                </a:endParaRPr>
              </a:p>
            </p:txBody>
          </p:sp>
        </p:grpSp>
        <p:grpSp>
          <p:nvGrpSpPr>
            <p:cNvPr id="2112" name="グループ化 90"/>
            <p:cNvGrpSpPr>
              <a:grpSpLocks/>
            </p:cNvGrpSpPr>
            <p:nvPr/>
          </p:nvGrpSpPr>
          <p:grpSpPr bwMode="auto">
            <a:xfrm>
              <a:off x="444160" y="4355279"/>
              <a:ext cx="905196" cy="696597"/>
              <a:chOff x="63024" y="4913646"/>
              <a:chExt cx="905196" cy="696597"/>
            </a:xfrm>
          </p:grpSpPr>
          <p:pic>
            <p:nvPicPr>
              <p:cNvPr id="2113" name="Picture 7" descr="D:\Temporary Internet Files\Temporary Internet Files\Content.IE5\FO9I05UH\sgi01a2014010301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110" y="4913646"/>
                <a:ext cx="533773" cy="5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4" name="正方形/長方形 55"/>
              <p:cNvSpPr>
                <a:spLocks noChangeArrowheads="1"/>
              </p:cNvSpPr>
              <p:nvPr/>
            </p:nvSpPr>
            <p:spPr bwMode="auto">
              <a:xfrm>
                <a:off x="63024" y="5385868"/>
                <a:ext cx="905196" cy="2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just" defTabSz="986912" fontAlgn="base">
                  <a:spcBef>
                    <a:spcPct val="0"/>
                  </a:spcBef>
                  <a:spcAft>
                    <a:spcPct val="0"/>
                  </a:spcAft>
                  <a:buNone/>
                </a:pPr>
                <a:r>
                  <a:rPr lang="ja-JP" altLang="en-US" sz="971">
                    <a:solidFill>
                      <a:srgbClr val="000000"/>
                    </a:solidFill>
                    <a:latin typeface="メイリオ" panose="020B0604030504040204" pitchFamily="50" charset="-128"/>
                  </a:rPr>
                  <a:t>小水力発電</a:t>
                </a:r>
              </a:p>
            </p:txBody>
          </p:sp>
        </p:grpSp>
      </p:grpSp>
      <p:sp>
        <p:nvSpPr>
          <p:cNvPr id="73" name="円/楕円 72"/>
          <p:cNvSpPr/>
          <p:nvPr/>
        </p:nvSpPr>
        <p:spPr bwMode="auto">
          <a:xfrm>
            <a:off x="4590283" y="6260886"/>
            <a:ext cx="404370" cy="394089"/>
          </a:xfrm>
          <a:prstGeom prst="ellipse">
            <a:avLst/>
          </a:prstGeom>
          <a:solidFill>
            <a:srgbClr val="00A1DE"/>
          </a:solidFill>
          <a:ln>
            <a:noFill/>
          </a:ln>
          <a:effectLst/>
        </p:spPr>
        <p:txBody>
          <a:bodyPr lIns="0" tIns="38856" rIns="0" bIns="38856"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defTabSz="986912" eaLnBrk="1" fontAlgn="base" hangingPunct="1">
              <a:spcBef>
                <a:spcPct val="0"/>
              </a:spcBef>
              <a:spcAft>
                <a:spcPct val="0"/>
              </a:spcAft>
              <a:defRPr/>
            </a:pPr>
            <a:r>
              <a:rPr lang="en-US" altLang="ja-JP" sz="1295" b="1" kern="0" dirty="0">
                <a:solidFill>
                  <a:srgbClr val="FFFFFF"/>
                </a:solidFill>
                <a:latin typeface="Arial" charset="0"/>
                <a:ea typeface="ＤＨＰ特太ゴシック体" pitchFamily="50" charset="-128"/>
                <a:cs typeface="メイリオ" charset="0"/>
              </a:rPr>
              <a:t>H</a:t>
            </a:r>
            <a:r>
              <a:rPr lang="en-US" altLang="ja-JP" sz="863" b="1" kern="0" dirty="0">
                <a:solidFill>
                  <a:srgbClr val="FFFFFF"/>
                </a:solidFill>
                <a:latin typeface="Arial" charset="0"/>
                <a:ea typeface="ＤＨＰ特太ゴシック体" pitchFamily="50" charset="-128"/>
                <a:cs typeface="メイリオ" charset="0"/>
              </a:rPr>
              <a:t>2</a:t>
            </a:r>
            <a:endParaRPr lang="ja-JP" altLang="en-US" sz="1295" b="1" kern="0" dirty="0">
              <a:solidFill>
                <a:srgbClr val="FFFFFF"/>
              </a:solidFill>
              <a:latin typeface="Arial" charset="0"/>
              <a:ea typeface="ＤＨＰ特太ゴシック体" pitchFamily="50" charset="-128"/>
              <a:cs typeface="メイリオ" charset="0"/>
            </a:endParaRPr>
          </a:p>
        </p:txBody>
      </p:sp>
      <p:sp>
        <p:nvSpPr>
          <p:cNvPr id="98" name="正方形/長方形 55"/>
          <p:cNvSpPr>
            <a:spLocks noChangeArrowheads="1"/>
          </p:cNvSpPr>
          <p:nvPr/>
        </p:nvSpPr>
        <p:spPr bwMode="auto">
          <a:xfrm>
            <a:off x="5811960" y="3610208"/>
            <a:ext cx="1165133"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86912" fontAlgn="base">
              <a:spcBef>
                <a:spcPct val="0"/>
              </a:spcBef>
              <a:spcAft>
                <a:spcPct val="0"/>
              </a:spcAft>
              <a:defRPr/>
            </a:pPr>
            <a:r>
              <a:rPr lang="en-US" altLang="ja-JP" sz="1133" dirty="0">
                <a:solidFill>
                  <a:srgbClr val="000000"/>
                </a:solidFill>
                <a:latin typeface="メイリオ" pitchFamily="50" charset="-128"/>
                <a:ea typeface="メイリオ" panose="020B0604030504040204" pitchFamily="50" charset="-128"/>
                <a:cs typeface="メイリオ" pitchFamily="50" charset="-128"/>
              </a:rPr>
              <a:t>(1) (2) (3)</a:t>
            </a:r>
            <a:endParaRPr lang="ja-JP" altLang="en-US" sz="1133" dirty="0">
              <a:solidFill>
                <a:srgbClr val="000000"/>
              </a:solidFill>
              <a:latin typeface="メイリオ" pitchFamily="50" charset="-128"/>
              <a:ea typeface="メイリオ" panose="020B0604030504040204" pitchFamily="50" charset="-128"/>
              <a:cs typeface="メイリオ" pitchFamily="50" charset="-128"/>
            </a:endParaRPr>
          </a:p>
        </p:txBody>
      </p:sp>
      <p:grpSp>
        <p:nvGrpSpPr>
          <p:cNvPr id="2077" name="グループ化 1"/>
          <p:cNvGrpSpPr>
            <a:grpSpLocks/>
          </p:cNvGrpSpPr>
          <p:nvPr/>
        </p:nvGrpSpPr>
        <p:grpSpPr bwMode="auto">
          <a:xfrm>
            <a:off x="6313996" y="3815820"/>
            <a:ext cx="4006003" cy="614490"/>
            <a:chOff x="6771116" y="3795713"/>
            <a:chExt cx="3711066" cy="569327"/>
          </a:xfrm>
        </p:grpSpPr>
        <p:grpSp>
          <p:nvGrpSpPr>
            <p:cNvPr id="2096" name="グループ化 9"/>
            <p:cNvGrpSpPr>
              <a:grpSpLocks/>
            </p:cNvGrpSpPr>
            <p:nvPr/>
          </p:nvGrpSpPr>
          <p:grpSpPr bwMode="auto">
            <a:xfrm>
              <a:off x="6771116" y="3795716"/>
              <a:ext cx="3711066" cy="569324"/>
              <a:chOff x="6945215" y="3788287"/>
              <a:chExt cx="3148064" cy="569769"/>
            </a:xfrm>
          </p:grpSpPr>
          <p:grpSp>
            <p:nvGrpSpPr>
              <p:cNvPr id="2101" name="グループ化 90"/>
              <p:cNvGrpSpPr>
                <a:grpSpLocks/>
              </p:cNvGrpSpPr>
              <p:nvPr/>
            </p:nvGrpSpPr>
            <p:grpSpPr bwMode="auto">
              <a:xfrm>
                <a:off x="6945215" y="3853820"/>
                <a:ext cx="3148064" cy="455180"/>
                <a:chOff x="4861009" y="3675948"/>
                <a:chExt cx="3148064" cy="455180"/>
              </a:xfrm>
            </p:grpSpPr>
            <p:sp>
              <p:nvSpPr>
                <p:cNvPr id="92" name="テキスト ボックス 91"/>
                <p:cNvSpPr txBox="1"/>
                <p:nvPr/>
              </p:nvSpPr>
              <p:spPr bwMode="auto">
                <a:xfrm>
                  <a:off x="4861009" y="3792171"/>
                  <a:ext cx="266603" cy="270396"/>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anchor="ctr">
                  <a:spAutoFit/>
                </a:bodyPr>
                <a:lstStyle/>
                <a:p>
                  <a:pPr algn="ctr" defTabSz="986912">
                    <a:defRPr/>
                  </a:pPr>
                  <a:r>
                    <a:rPr lang="ja-JP" altLang="en-US" sz="1295" b="1" dirty="0">
                      <a:solidFill>
                        <a:prstClr val="white"/>
                      </a:solidFill>
                      <a:latin typeface="Cambria"/>
                      <a:ea typeface="メイリオ"/>
                    </a:rPr>
                    <a:t>国</a:t>
                  </a:r>
                </a:p>
              </p:txBody>
            </p:sp>
            <p:sp>
              <p:nvSpPr>
                <p:cNvPr id="94" name="テキスト ボックス 93"/>
                <p:cNvSpPr txBox="1"/>
                <p:nvPr/>
              </p:nvSpPr>
              <p:spPr bwMode="auto">
                <a:xfrm>
                  <a:off x="6619508" y="3675948"/>
                  <a:ext cx="1389565" cy="45518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anchor="ctr">
                  <a:spAutoFit/>
                </a:bodyPr>
                <a:lstStyle/>
                <a:p>
                  <a:pPr algn="ctr" defTabSz="986912">
                    <a:defRPr/>
                  </a:pPr>
                  <a:r>
                    <a:rPr lang="ja-JP" altLang="en-US" sz="1295" b="1" dirty="0">
                      <a:solidFill>
                        <a:prstClr val="white"/>
                      </a:solidFill>
                      <a:latin typeface="Cambria"/>
                      <a:ea typeface="メイリオ"/>
                    </a:rPr>
                    <a:t>地方公共団体、</a:t>
                  </a:r>
                  <a:endParaRPr lang="en-US" altLang="ja-JP" sz="1295" b="1" dirty="0">
                    <a:solidFill>
                      <a:prstClr val="white"/>
                    </a:solidFill>
                    <a:latin typeface="Cambria"/>
                    <a:ea typeface="メイリオ"/>
                  </a:endParaRPr>
                </a:p>
                <a:p>
                  <a:pPr algn="ctr" defTabSz="986912">
                    <a:defRPr/>
                  </a:pPr>
                  <a:r>
                    <a:rPr lang="ja-JP" altLang="en-US" sz="1295" b="1" dirty="0">
                      <a:solidFill>
                        <a:prstClr val="white"/>
                      </a:solidFill>
                      <a:latin typeface="Cambria"/>
                      <a:ea typeface="メイリオ"/>
                    </a:rPr>
                    <a:t>民間団体等</a:t>
                  </a:r>
                </a:p>
              </p:txBody>
            </p:sp>
            <p:sp>
              <p:nvSpPr>
                <p:cNvPr id="95" name="右矢印 94"/>
                <p:cNvSpPr/>
                <p:nvPr/>
              </p:nvSpPr>
              <p:spPr bwMode="auto">
                <a:xfrm>
                  <a:off x="6218258" y="3872557"/>
                  <a:ext cx="401250" cy="127099"/>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fontAlgn="base">
                    <a:spcBef>
                      <a:spcPct val="0"/>
                    </a:spcBef>
                    <a:spcAft>
                      <a:spcPct val="0"/>
                    </a:spcAft>
                    <a:defRPr/>
                  </a:pPr>
                  <a:endParaRPr kumimoji="0" lang="ja-JP" altLang="en-US" sz="1133" kern="0" dirty="0">
                    <a:solidFill>
                      <a:sysClr val="windowText" lastClr="000000"/>
                    </a:solidFill>
                    <a:latin typeface="Arial"/>
                    <a:ea typeface="ＭＳ Ｐゴシック"/>
                    <a:cs typeface="メイリオ" charset="0"/>
                  </a:endParaRPr>
                </a:p>
              </p:txBody>
            </p:sp>
          </p:grpSp>
          <p:sp>
            <p:nvSpPr>
              <p:cNvPr id="2102" name="正方形/長方形 55"/>
              <p:cNvSpPr>
                <a:spLocks noChangeArrowheads="1"/>
              </p:cNvSpPr>
              <p:nvPr/>
            </p:nvSpPr>
            <p:spPr bwMode="auto">
              <a:xfrm>
                <a:off x="8193858" y="3788287"/>
                <a:ext cx="622857" cy="33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pPr>
                <a:r>
                  <a:rPr lang="ja-JP" altLang="en-US" sz="863">
                    <a:solidFill>
                      <a:srgbClr val="000000"/>
                    </a:solidFill>
                    <a:latin typeface="メイリオ" panose="020B0604030504040204" pitchFamily="50" charset="-128"/>
                  </a:rPr>
                  <a:t>（補助率）</a:t>
                </a:r>
                <a:endParaRPr lang="en-US" altLang="ja-JP" sz="863">
                  <a:solidFill>
                    <a:srgbClr val="000000"/>
                  </a:solidFill>
                  <a:latin typeface="メイリオ" panose="020B0604030504040204" pitchFamily="50" charset="-128"/>
                </a:endParaRPr>
              </a:p>
              <a:p>
                <a:pPr algn="ctr" defTabSz="986912" fontAlgn="base">
                  <a:spcBef>
                    <a:spcPct val="0"/>
                  </a:spcBef>
                  <a:spcAft>
                    <a:spcPct val="0"/>
                  </a:spcAft>
                  <a:buNone/>
                </a:pPr>
                <a:r>
                  <a:rPr lang="ja-JP" altLang="en-US" sz="863">
                    <a:solidFill>
                      <a:srgbClr val="000000"/>
                    </a:solidFill>
                    <a:latin typeface="メイリオ" panose="020B0604030504040204" pitchFamily="50" charset="-128"/>
                  </a:rPr>
                  <a:t>定率</a:t>
                </a:r>
              </a:p>
            </p:txBody>
          </p:sp>
          <p:sp>
            <p:nvSpPr>
              <p:cNvPr id="2103" name="正方形/長方形 55"/>
              <p:cNvSpPr>
                <a:spLocks noChangeArrowheads="1"/>
              </p:cNvSpPr>
              <p:nvPr/>
            </p:nvSpPr>
            <p:spPr bwMode="auto">
              <a:xfrm>
                <a:off x="8337500" y="4149313"/>
                <a:ext cx="327520" cy="20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just" defTabSz="986912" fontAlgn="base">
                  <a:spcBef>
                    <a:spcPct val="0"/>
                  </a:spcBef>
                  <a:spcAft>
                    <a:spcPct val="0"/>
                  </a:spcAft>
                  <a:buNone/>
                </a:pPr>
                <a:r>
                  <a:rPr lang="ja-JP" altLang="en-US" sz="863">
                    <a:solidFill>
                      <a:srgbClr val="000000"/>
                    </a:solidFill>
                    <a:latin typeface="メイリオ" panose="020B0604030504040204" pitchFamily="50" charset="-128"/>
                  </a:rPr>
                  <a:t>補助</a:t>
                </a:r>
              </a:p>
            </p:txBody>
          </p:sp>
        </p:grpSp>
        <p:sp>
          <p:nvSpPr>
            <p:cNvPr id="102" name="テキスト ボックス 101"/>
            <p:cNvSpPr txBox="1"/>
            <p:nvPr/>
          </p:nvSpPr>
          <p:spPr bwMode="auto">
            <a:xfrm>
              <a:off x="7694914" y="3843767"/>
              <a:ext cx="646023" cy="448403"/>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bIns="38856" anchor="ctr">
              <a:spAutoFit/>
            </a:bodyPr>
            <a:lstStyle/>
            <a:p>
              <a:pPr algn="ctr" defTabSz="986912">
                <a:defRPr/>
              </a:pPr>
              <a:r>
                <a:rPr lang="ja-JP" altLang="en-US" sz="1295" b="1" dirty="0">
                  <a:solidFill>
                    <a:prstClr val="white"/>
                  </a:solidFill>
                  <a:latin typeface="Cambria"/>
                  <a:ea typeface="メイリオ"/>
                </a:rPr>
                <a:t>非営利法人</a:t>
              </a:r>
            </a:p>
          </p:txBody>
        </p:sp>
        <p:sp>
          <p:nvSpPr>
            <p:cNvPr id="103" name="右矢印 102"/>
            <p:cNvSpPr/>
            <p:nvPr/>
          </p:nvSpPr>
          <p:spPr bwMode="auto">
            <a:xfrm>
              <a:off x="7160000" y="4057650"/>
              <a:ext cx="431741" cy="125413"/>
            </a:xfrm>
            <a:prstGeom prst="rightArrow">
              <a:avLst/>
            </a:prstGeom>
            <a:solidFill>
              <a:schemeClr val="bg1">
                <a:lumMod val="65000"/>
              </a:schemeClr>
            </a:solidFill>
            <a:ln w="12700" cap="flat" cmpd="sng" algn="ctr">
              <a:noFill/>
              <a:prstDash val="solid"/>
            </a:ln>
            <a:effectLst/>
          </p:spPr>
          <p:txBody>
            <a:bodyPr lIns="77712" tIns="77712" rIns="77712" bIns="77712" anchor="ctr"/>
            <a:lstStyle/>
            <a:p>
              <a:pPr algn="ctr" defTabSz="986912" fontAlgn="base">
                <a:spcBef>
                  <a:spcPct val="0"/>
                </a:spcBef>
                <a:spcAft>
                  <a:spcPct val="0"/>
                </a:spcAft>
                <a:defRPr/>
              </a:pPr>
              <a:endParaRPr kumimoji="0" lang="ja-JP" altLang="en-US" sz="1133" kern="0" dirty="0">
                <a:solidFill>
                  <a:sysClr val="windowText" lastClr="000000"/>
                </a:solidFill>
                <a:latin typeface="Arial"/>
                <a:ea typeface="ＭＳ Ｐゴシック"/>
                <a:cs typeface="メイリオ" charset="0"/>
              </a:endParaRPr>
            </a:p>
          </p:txBody>
        </p:sp>
        <p:sp>
          <p:nvSpPr>
            <p:cNvPr id="2099" name="正方形/長方形 55"/>
            <p:cNvSpPr>
              <a:spLocks noChangeArrowheads="1"/>
            </p:cNvSpPr>
            <p:nvPr/>
          </p:nvSpPr>
          <p:spPr bwMode="auto">
            <a:xfrm>
              <a:off x="6999675" y="3795713"/>
              <a:ext cx="730250" cy="3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pPr>
              <a:r>
                <a:rPr lang="ja-JP" altLang="en-US" sz="863">
                  <a:solidFill>
                    <a:srgbClr val="000000"/>
                  </a:solidFill>
                  <a:latin typeface="メイリオ" panose="020B0604030504040204" pitchFamily="50" charset="-128"/>
                </a:rPr>
                <a:t>（補助率）</a:t>
              </a:r>
              <a:endParaRPr lang="en-US" altLang="ja-JP" sz="863">
                <a:solidFill>
                  <a:srgbClr val="000000"/>
                </a:solidFill>
                <a:latin typeface="メイリオ" panose="020B0604030504040204" pitchFamily="50" charset="-128"/>
              </a:endParaRPr>
            </a:p>
            <a:p>
              <a:pPr algn="ctr" defTabSz="986912" fontAlgn="base">
                <a:spcBef>
                  <a:spcPct val="0"/>
                </a:spcBef>
                <a:spcAft>
                  <a:spcPct val="0"/>
                </a:spcAft>
                <a:buNone/>
              </a:pPr>
              <a:r>
                <a:rPr lang="ja-JP" altLang="en-US" sz="863">
                  <a:solidFill>
                    <a:srgbClr val="000000"/>
                  </a:solidFill>
                  <a:latin typeface="メイリオ" panose="020B0604030504040204" pitchFamily="50" charset="-128"/>
                </a:rPr>
                <a:t>定額</a:t>
              </a:r>
            </a:p>
          </p:txBody>
        </p:sp>
        <p:sp>
          <p:nvSpPr>
            <p:cNvPr id="2100" name="正方形/長方形 55"/>
            <p:cNvSpPr>
              <a:spLocks noChangeArrowheads="1"/>
            </p:cNvSpPr>
            <p:nvPr/>
          </p:nvSpPr>
          <p:spPr bwMode="auto">
            <a:xfrm>
              <a:off x="7180706" y="4146550"/>
              <a:ext cx="395288" cy="20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just" defTabSz="986912" fontAlgn="base">
                <a:spcBef>
                  <a:spcPct val="0"/>
                </a:spcBef>
                <a:spcAft>
                  <a:spcPct val="0"/>
                </a:spcAft>
                <a:buNone/>
              </a:pPr>
              <a:r>
                <a:rPr lang="ja-JP" altLang="en-US" sz="863">
                  <a:solidFill>
                    <a:srgbClr val="000000"/>
                  </a:solidFill>
                  <a:latin typeface="メイリオ" panose="020B0604030504040204" pitchFamily="50" charset="-128"/>
                </a:rPr>
                <a:t>補助</a:t>
              </a:r>
            </a:p>
          </p:txBody>
        </p:sp>
      </p:grpSp>
      <p:sp>
        <p:nvSpPr>
          <p:cNvPr id="105" name="Rectangle 3"/>
          <p:cNvSpPr>
            <a:spLocks noChangeArrowheads="1"/>
          </p:cNvSpPr>
          <p:nvPr/>
        </p:nvSpPr>
        <p:spPr bwMode="gray">
          <a:xfrm>
            <a:off x="7216974" y="171350"/>
            <a:ext cx="2020136" cy="582567"/>
          </a:xfrm>
          <a:prstGeom prst="rect">
            <a:avLst/>
          </a:prstGeom>
          <a:gradFill rotWithShape="1">
            <a:gsLst>
              <a:gs pos="0">
                <a:srgbClr val="4A91BF"/>
              </a:gs>
              <a:gs pos="20000">
                <a:srgbClr val="4C90BC"/>
              </a:gs>
              <a:gs pos="100000">
                <a:srgbClr val="386D8F"/>
              </a:gs>
            </a:gsLst>
            <a:lin ang="5400000"/>
          </a:gradFill>
          <a:ln w="25400">
            <a:solidFill>
              <a:schemeClr val="bg1"/>
            </a:solidFill>
            <a:miter lim="800000"/>
            <a:headEnd/>
            <a:tailEnd/>
          </a:ln>
          <a:effectLst>
            <a:outerShdw blurRad="40000" dist="23000" dir="5400000" rotWithShape="0">
              <a:srgbClr val="000000">
                <a:alpha val="34998"/>
              </a:srgbClr>
            </a:outerShdw>
          </a:effectLst>
        </p:spPr>
        <p:txBody>
          <a:bodyPr anchor="ctr"/>
          <a:lstStyle>
            <a:lvl1pPr>
              <a:defRPr kumimoji="1">
                <a:solidFill>
                  <a:schemeClr val="tx1"/>
                </a:solidFill>
                <a:latin typeface="Cambria" panose="02040503050406030204" pitchFamily="18" charset="0"/>
                <a:ea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defRPr/>
            </a:pPr>
            <a:r>
              <a:rPr lang="en-US" altLang="ja-JP" sz="1079" dirty="0">
                <a:solidFill>
                  <a:prstClr val="white"/>
                </a:solidFill>
                <a:latin typeface="メイリオ" panose="020B0604030504040204" pitchFamily="50" charset="-128"/>
              </a:rPr>
              <a:t>2019</a:t>
            </a:r>
            <a:r>
              <a:rPr lang="ja-JP" altLang="en-US" sz="1079" dirty="0">
                <a:solidFill>
                  <a:prstClr val="white"/>
                </a:solidFill>
                <a:latin typeface="メイリオ" panose="020B0604030504040204" pitchFamily="50" charset="-128"/>
              </a:rPr>
              <a:t>年度予算（案）</a:t>
            </a:r>
            <a:endParaRPr lang="en-US" altLang="ja-JP" sz="1079" dirty="0">
              <a:solidFill>
                <a:prstClr val="white"/>
              </a:solidFill>
              <a:latin typeface="メイリオ" panose="020B0604030504040204" pitchFamily="50" charset="-128"/>
            </a:endParaRPr>
          </a:p>
          <a:p>
            <a:pPr defTabSz="986912" fontAlgn="base">
              <a:spcBef>
                <a:spcPct val="0"/>
              </a:spcBef>
              <a:spcAft>
                <a:spcPct val="0"/>
              </a:spcAft>
              <a:defRPr/>
            </a:pPr>
            <a:r>
              <a:rPr lang="en-US" altLang="ja-JP" sz="1079" dirty="0">
                <a:solidFill>
                  <a:prstClr val="white"/>
                </a:solidFill>
                <a:latin typeface="メイリオ" panose="020B0604030504040204" pitchFamily="50" charset="-128"/>
              </a:rPr>
              <a:t>2,570</a:t>
            </a:r>
            <a:r>
              <a:rPr lang="ja-JP" altLang="en-US" sz="1079" dirty="0">
                <a:solidFill>
                  <a:prstClr val="white"/>
                </a:solidFill>
                <a:latin typeface="メイリオ" panose="020B0604030504040204" pitchFamily="50" charset="-128"/>
              </a:rPr>
              <a:t>百万円（</a:t>
            </a:r>
            <a:r>
              <a:rPr lang="en-US" altLang="ja-JP" sz="1079" dirty="0">
                <a:solidFill>
                  <a:prstClr val="white"/>
                </a:solidFill>
                <a:latin typeface="メイリオ" panose="020B0604030504040204" pitchFamily="50" charset="-128"/>
              </a:rPr>
              <a:t>2,570</a:t>
            </a:r>
            <a:r>
              <a:rPr lang="ja-JP" altLang="en-US" sz="1079" dirty="0">
                <a:solidFill>
                  <a:prstClr val="white"/>
                </a:solidFill>
                <a:latin typeface="メイリオ" panose="020B0604030504040204" pitchFamily="50" charset="-128"/>
              </a:rPr>
              <a:t>百万円</a:t>
            </a:r>
            <a:r>
              <a:rPr lang="en-US" altLang="ja-JP" sz="1079" dirty="0">
                <a:solidFill>
                  <a:prstClr val="white"/>
                </a:solidFill>
                <a:latin typeface="メイリオ" panose="020B0604030504040204" pitchFamily="50" charset="-128"/>
              </a:rPr>
              <a:t>)</a:t>
            </a:r>
          </a:p>
        </p:txBody>
      </p:sp>
      <p:grpSp>
        <p:nvGrpSpPr>
          <p:cNvPr id="2079" name="グループ化 1"/>
          <p:cNvGrpSpPr>
            <a:grpSpLocks/>
          </p:cNvGrpSpPr>
          <p:nvPr/>
        </p:nvGrpSpPr>
        <p:grpSpPr bwMode="auto">
          <a:xfrm>
            <a:off x="7278657" y="5911346"/>
            <a:ext cx="1408441" cy="1132579"/>
            <a:chOff x="6558682" y="5332561"/>
            <a:chExt cx="1304925" cy="1048767"/>
          </a:xfrm>
        </p:grpSpPr>
        <p:pic>
          <p:nvPicPr>
            <p:cNvPr id="2094" name="Picture 1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6123" y="5668835"/>
              <a:ext cx="899165" cy="71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5" name="正方形/長方形 94"/>
            <p:cNvSpPr>
              <a:spLocks noChangeArrowheads="1"/>
            </p:cNvSpPr>
            <p:nvPr/>
          </p:nvSpPr>
          <p:spPr bwMode="auto">
            <a:xfrm>
              <a:off x="6558682" y="5332561"/>
              <a:ext cx="1304925" cy="36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ctr" defTabSz="986912" fontAlgn="base">
                <a:spcBef>
                  <a:spcPct val="0"/>
                </a:spcBef>
                <a:spcAft>
                  <a:spcPct val="0"/>
                </a:spcAft>
                <a:buNone/>
              </a:pPr>
              <a:r>
                <a:rPr lang="ja-JP" altLang="en-US" sz="971">
                  <a:solidFill>
                    <a:srgbClr val="000000"/>
                  </a:solidFill>
                  <a:latin typeface="メイリオ" panose="020B0604030504040204" pitchFamily="50" charset="-128"/>
                </a:rPr>
                <a:t>燃料電池</a:t>
              </a:r>
              <a:endParaRPr lang="en-US" altLang="ja-JP" sz="971">
                <a:solidFill>
                  <a:srgbClr val="000000"/>
                </a:solidFill>
                <a:latin typeface="メイリオ" panose="020B0604030504040204" pitchFamily="50" charset="-128"/>
              </a:endParaRPr>
            </a:p>
            <a:p>
              <a:pPr algn="ctr" defTabSz="986912" fontAlgn="base">
                <a:spcBef>
                  <a:spcPct val="0"/>
                </a:spcBef>
                <a:spcAft>
                  <a:spcPct val="0"/>
                </a:spcAft>
                <a:buNone/>
              </a:pPr>
              <a:r>
                <a:rPr lang="ja-JP" altLang="en-US" sz="971">
                  <a:solidFill>
                    <a:srgbClr val="000000"/>
                  </a:solidFill>
                  <a:latin typeface="メイリオ" panose="020B0604030504040204" pitchFamily="50" charset="-128"/>
                </a:rPr>
                <a:t>フォークリフト</a:t>
              </a:r>
            </a:p>
          </p:txBody>
        </p:sp>
      </p:grpSp>
      <p:sp>
        <p:nvSpPr>
          <p:cNvPr id="2080" name="正方形/長方形 100"/>
          <p:cNvSpPr>
            <a:spLocks noChangeArrowheads="1"/>
          </p:cNvSpPr>
          <p:nvPr/>
        </p:nvSpPr>
        <p:spPr bwMode="auto">
          <a:xfrm>
            <a:off x="5440146" y="1291935"/>
            <a:ext cx="3453189" cy="64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hangingPunct="0">
              <a:spcBef>
                <a:spcPct val="0"/>
              </a:spcBef>
              <a:spcAft>
                <a:spcPct val="0"/>
              </a:spcAft>
              <a:buNone/>
            </a:pPr>
            <a:r>
              <a:rPr lang="ja-JP" altLang="en-US" sz="1187">
                <a:solidFill>
                  <a:prstClr val="black"/>
                </a:solidFill>
              </a:rPr>
              <a:t>（１）実施期間：</a:t>
            </a:r>
            <a:r>
              <a:rPr lang="ja-JP" altLang="ja-JP" sz="1187">
                <a:solidFill>
                  <a:prstClr val="black"/>
                </a:solidFill>
              </a:rPr>
              <a:t>平成</a:t>
            </a:r>
            <a:r>
              <a:rPr lang="en-US" altLang="ja-JP" sz="1187">
                <a:solidFill>
                  <a:prstClr val="black"/>
                </a:solidFill>
              </a:rPr>
              <a:t>27</a:t>
            </a:r>
            <a:r>
              <a:rPr lang="ja-JP" altLang="ja-JP" sz="1187">
                <a:solidFill>
                  <a:prstClr val="black"/>
                </a:solidFill>
              </a:rPr>
              <a:t>～</a:t>
            </a:r>
            <a:r>
              <a:rPr lang="en-US" altLang="ja-JP" sz="1187">
                <a:solidFill>
                  <a:prstClr val="black"/>
                </a:solidFill>
              </a:rPr>
              <a:t>31</a:t>
            </a:r>
            <a:r>
              <a:rPr lang="ja-JP" altLang="ja-JP" sz="1187">
                <a:solidFill>
                  <a:prstClr val="black"/>
                </a:solidFill>
              </a:rPr>
              <a:t>年度</a:t>
            </a:r>
            <a:r>
              <a:rPr lang="ja-JP" altLang="en-US" sz="1187">
                <a:solidFill>
                  <a:prstClr val="black"/>
                </a:solidFill>
              </a:rPr>
              <a:t>（</a:t>
            </a:r>
            <a:r>
              <a:rPr lang="en-US" altLang="ja-JP" sz="1187">
                <a:solidFill>
                  <a:prstClr val="black"/>
                </a:solidFill>
              </a:rPr>
              <a:t>2019</a:t>
            </a:r>
            <a:r>
              <a:rPr lang="ja-JP" altLang="en-US" sz="1187">
                <a:solidFill>
                  <a:prstClr val="black"/>
                </a:solidFill>
              </a:rPr>
              <a:t>年度）</a:t>
            </a:r>
            <a:endParaRPr lang="ja-JP" altLang="ja-JP" sz="1187">
              <a:solidFill>
                <a:prstClr val="black"/>
              </a:solidFill>
            </a:endParaRPr>
          </a:p>
          <a:p>
            <a:pPr defTabSz="986912" fontAlgn="base" hangingPunct="0">
              <a:spcBef>
                <a:spcPct val="0"/>
              </a:spcBef>
              <a:spcAft>
                <a:spcPct val="0"/>
              </a:spcAft>
              <a:buNone/>
            </a:pPr>
            <a:r>
              <a:rPr lang="ja-JP" altLang="en-US" sz="1187">
                <a:solidFill>
                  <a:prstClr val="black"/>
                </a:solidFill>
              </a:rPr>
              <a:t>　　　補助率　：</a:t>
            </a:r>
            <a:r>
              <a:rPr lang="en-US" altLang="ja-JP" sz="1187">
                <a:solidFill>
                  <a:prstClr val="black"/>
                </a:solidFill>
              </a:rPr>
              <a:t>3/4</a:t>
            </a:r>
          </a:p>
          <a:p>
            <a:pPr defTabSz="986912" fontAlgn="base" hangingPunct="0">
              <a:spcBef>
                <a:spcPct val="0"/>
              </a:spcBef>
              <a:spcAft>
                <a:spcPct val="0"/>
              </a:spcAft>
              <a:buNone/>
            </a:pPr>
            <a:r>
              <a:rPr lang="ja-JP" altLang="en-US" sz="1187">
                <a:solidFill>
                  <a:prstClr val="black"/>
                </a:solidFill>
              </a:rPr>
              <a:t>　　</a:t>
            </a:r>
            <a:endParaRPr lang="ja-JP" altLang="ja-JP" sz="1187">
              <a:solidFill>
                <a:prstClr val="black"/>
              </a:solidFill>
            </a:endParaRPr>
          </a:p>
        </p:txBody>
      </p:sp>
      <p:sp>
        <p:nvSpPr>
          <p:cNvPr id="2081" name="正方形/長方形 100"/>
          <p:cNvSpPr>
            <a:spLocks noChangeArrowheads="1"/>
          </p:cNvSpPr>
          <p:nvPr/>
        </p:nvSpPr>
        <p:spPr bwMode="auto">
          <a:xfrm>
            <a:off x="5440146" y="1732287"/>
            <a:ext cx="3453189" cy="4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hangingPunct="0">
              <a:spcBef>
                <a:spcPct val="0"/>
              </a:spcBef>
              <a:spcAft>
                <a:spcPct val="0"/>
              </a:spcAft>
              <a:buNone/>
            </a:pPr>
            <a:r>
              <a:rPr lang="ja-JP" altLang="en-US" sz="1187">
                <a:solidFill>
                  <a:prstClr val="black"/>
                </a:solidFill>
              </a:rPr>
              <a:t>（２）実施期間：</a:t>
            </a:r>
            <a:r>
              <a:rPr lang="ja-JP" altLang="ja-JP" sz="1187">
                <a:solidFill>
                  <a:prstClr val="black"/>
                </a:solidFill>
              </a:rPr>
              <a:t>平成</a:t>
            </a:r>
            <a:r>
              <a:rPr lang="en-US" altLang="ja-JP" sz="1187">
                <a:solidFill>
                  <a:prstClr val="black"/>
                </a:solidFill>
              </a:rPr>
              <a:t>30</a:t>
            </a:r>
            <a:r>
              <a:rPr lang="ja-JP" altLang="ja-JP" sz="1187">
                <a:solidFill>
                  <a:prstClr val="black"/>
                </a:solidFill>
              </a:rPr>
              <a:t>～</a:t>
            </a:r>
            <a:r>
              <a:rPr lang="en-US" altLang="ja-JP" sz="1187">
                <a:solidFill>
                  <a:prstClr val="black"/>
                </a:solidFill>
              </a:rPr>
              <a:t>32</a:t>
            </a:r>
            <a:r>
              <a:rPr lang="ja-JP" altLang="ja-JP" sz="1187">
                <a:solidFill>
                  <a:prstClr val="black"/>
                </a:solidFill>
              </a:rPr>
              <a:t>年度</a:t>
            </a:r>
            <a:r>
              <a:rPr lang="ja-JP" altLang="en-US" sz="1187">
                <a:solidFill>
                  <a:prstClr val="black"/>
                </a:solidFill>
              </a:rPr>
              <a:t>（</a:t>
            </a:r>
            <a:r>
              <a:rPr lang="en-US" altLang="ja-JP" sz="1187">
                <a:solidFill>
                  <a:prstClr val="black"/>
                </a:solidFill>
              </a:rPr>
              <a:t>2020</a:t>
            </a:r>
            <a:r>
              <a:rPr lang="ja-JP" altLang="en-US" sz="1187">
                <a:solidFill>
                  <a:prstClr val="black"/>
                </a:solidFill>
              </a:rPr>
              <a:t>年度）</a:t>
            </a:r>
            <a:endParaRPr lang="ja-JP" altLang="ja-JP" sz="1187">
              <a:solidFill>
                <a:prstClr val="black"/>
              </a:solidFill>
            </a:endParaRPr>
          </a:p>
          <a:p>
            <a:pPr defTabSz="986912" fontAlgn="base" hangingPunct="0">
              <a:spcBef>
                <a:spcPct val="0"/>
              </a:spcBef>
              <a:spcAft>
                <a:spcPct val="0"/>
              </a:spcAft>
              <a:buNone/>
            </a:pPr>
            <a:r>
              <a:rPr lang="ja-JP" altLang="en-US" sz="1187">
                <a:solidFill>
                  <a:prstClr val="black"/>
                </a:solidFill>
              </a:rPr>
              <a:t>　　　補助率　：</a:t>
            </a:r>
            <a:r>
              <a:rPr lang="en-US" altLang="ja-JP" sz="1187">
                <a:solidFill>
                  <a:prstClr val="black"/>
                </a:solidFill>
              </a:rPr>
              <a:t>2/3</a:t>
            </a:r>
            <a:r>
              <a:rPr lang="ja-JP" altLang="en-US" sz="1187">
                <a:solidFill>
                  <a:prstClr val="black"/>
                </a:solidFill>
              </a:rPr>
              <a:t>　　</a:t>
            </a:r>
            <a:endParaRPr lang="ja-JP" altLang="ja-JP" sz="1187">
              <a:solidFill>
                <a:prstClr val="black"/>
              </a:solidFill>
            </a:endParaRPr>
          </a:p>
        </p:txBody>
      </p:sp>
      <p:sp>
        <p:nvSpPr>
          <p:cNvPr id="2082" name="正方形/長方形 100"/>
          <p:cNvSpPr>
            <a:spLocks noChangeArrowheads="1"/>
          </p:cNvSpPr>
          <p:nvPr/>
        </p:nvSpPr>
        <p:spPr bwMode="auto">
          <a:xfrm>
            <a:off x="5452139" y="2165785"/>
            <a:ext cx="5357901" cy="166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fontAlgn="base" hangingPunct="0">
              <a:spcBef>
                <a:spcPct val="0"/>
              </a:spcBef>
              <a:spcAft>
                <a:spcPct val="0"/>
              </a:spcAft>
              <a:buNone/>
              <a:defRPr/>
            </a:pPr>
            <a:r>
              <a:rPr lang="ja-JP" altLang="en-US" sz="1187" dirty="0">
                <a:solidFill>
                  <a:prstClr val="black"/>
                </a:solidFill>
              </a:rPr>
              <a:t>（３）・産業用燃料電池車両（燃料電池フォークリフト）</a:t>
            </a:r>
            <a:endParaRPr lang="en-US" altLang="ja-JP" sz="1187" dirty="0">
              <a:solidFill>
                <a:prstClr val="black"/>
              </a:solidFill>
            </a:endParaRPr>
          </a:p>
          <a:p>
            <a:pPr defTabSz="986912" fontAlgn="base" hangingPunct="0">
              <a:spcBef>
                <a:spcPct val="0"/>
              </a:spcBef>
              <a:spcAft>
                <a:spcPct val="0"/>
              </a:spcAft>
              <a:buNone/>
              <a:defRPr/>
            </a:pPr>
            <a:r>
              <a:rPr lang="ja-JP" altLang="en-US" sz="1187" dirty="0">
                <a:solidFill>
                  <a:prstClr val="black"/>
                </a:solidFill>
              </a:rPr>
              <a:t>　　　　　実施期間：</a:t>
            </a:r>
            <a:r>
              <a:rPr lang="ja-JP" altLang="ja-JP" sz="1187" dirty="0">
                <a:solidFill>
                  <a:prstClr val="black"/>
                </a:solidFill>
              </a:rPr>
              <a:t>平成</a:t>
            </a:r>
            <a:r>
              <a:rPr lang="en-US" altLang="ja-JP" sz="1187" dirty="0">
                <a:solidFill>
                  <a:prstClr val="black"/>
                </a:solidFill>
              </a:rPr>
              <a:t>29</a:t>
            </a:r>
            <a:r>
              <a:rPr lang="ja-JP" altLang="ja-JP" sz="1187" dirty="0">
                <a:solidFill>
                  <a:prstClr val="black"/>
                </a:solidFill>
              </a:rPr>
              <a:t>～</a:t>
            </a:r>
            <a:r>
              <a:rPr lang="en-US" altLang="ja-JP" sz="1187" dirty="0">
                <a:solidFill>
                  <a:prstClr val="black"/>
                </a:solidFill>
              </a:rPr>
              <a:t>31</a:t>
            </a:r>
            <a:r>
              <a:rPr lang="ja-JP" altLang="ja-JP" sz="1187" dirty="0">
                <a:solidFill>
                  <a:prstClr val="black"/>
                </a:solidFill>
              </a:rPr>
              <a:t>年度</a:t>
            </a:r>
          </a:p>
          <a:p>
            <a:pPr defTabSz="986912" fontAlgn="base" hangingPunct="0">
              <a:spcBef>
                <a:spcPct val="0"/>
              </a:spcBef>
              <a:spcAft>
                <a:spcPct val="0"/>
              </a:spcAft>
              <a:buNone/>
              <a:defRPr/>
            </a:pPr>
            <a:r>
              <a:rPr lang="ja-JP" altLang="en-US" sz="1187" dirty="0">
                <a:solidFill>
                  <a:prstClr val="black"/>
                </a:solidFill>
              </a:rPr>
              <a:t>　　　　　補助率　：エンジン車との差額の</a:t>
            </a:r>
            <a:r>
              <a:rPr lang="en-US" altLang="ja-JP" sz="1187" dirty="0">
                <a:solidFill>
                  <a:prstClr val="black"/>
                </a:solidFill>
              </a:rPr>
              <a:t>1/2</a:t>
            </a:r>
          </a:p>
          <a:p>
            <a:pPr defTabSz="986912" fontAlgn="base" hangingPunct="0">
              <a:spcBef>
                <a:spcPct val="0"/>
              </a:spcBef>
              <a:spcAft>
                <a:spcPct val="0"/>
              </a:spcAft>
              <a:buNone/>
              <a:defRPr/>
            </a:pPr>
            <a:r>
              <a:rPr lang="ja-JP" altLang="en-US" sz="1187" dirty="0">
                <a:solidFill>
                  <a:prstClr val="black"/>
                </a:solidFill>
              </a:rPr>
              <a:t>　　　・燃料電池バス　</a:t>
            </a:r>
            <a:endParaRPr lang="en-US" altLang="ja-JP" sz="1187" dirty="0">
              <a:solidFill>
                <a:prstClr val="black"/>
              </a:solidFill>
            </a:endParaRPr>
          </a:p>
          <a:p>
            <a:pPr defTabSz="986912" fontAlgn="base" hangingPunct="0">
              <a:spcBef>
                <a:spcPct val="0"/>
              </a:spcBef>
              <a:spcAft>
                <a:spcPct val="0"/>
              </a:spcAft>
              <a:buNone/>
              <a:defRPr/>
            </a:pPr>
            <a:r>
              <a:rPr lang="ja-JP" altLang="en-US" sz="1187" dirty="0">
                <a:solidFill>
                  <a:prstClr val="black"/>
                </a:solidFill>
              </a:rPr>
              <a:t>　　　　　</a:t>
            </a:r>
            <a:r>
              <a:rPr lang="ja-JP" altLang="en-US" sz="1187" dirty="0">
                <a:solidFill>
                  <a:prstClr val="black"/>
                </a:solidFill>
                <a:latin typeface="メイリオ"/>
                <a:ea typeface="メイリオ"/>
              </a:rPr>
              <a:t>実施期間：</a:t>
            </a:r>
            <a:r>
              <a:rPr lang="ja-JP" altLang="ja-JP" sz="1187" dirty="0">
                <a:solidFill>
                  <a:prstClr val="black"/>
                </a:solidFill>
                <a:latin typeface="メイリオ"/>
                <a:ea typeface="メイリオ"/>
              </a:rPr>
              <a:t>平成</a:t>
            </a:r>
            <a:r>
              <a:rPr lang="en-US" altLang="ja-JP" sz="1187" dirty="0">
                <a:solidFill>
                  <a:prstClr val="black"/>
                </a:solidFill>
                <a:latin typeface="メイリオ"/>
                <a:ea typeface="メイリオ"/>
              </a:rPr>
              <a:t>30</a:t>
            </a:r>
            <a:r>
              <a:rPr lang="ja-JP" altLang="ja-JP" sz="1187" dirty="0">
                <a:solidFill>
                  <a:prstClr val="black"/>
                </a:solidFill>
                <a:latin typeface="メイリオ"/>
                <a:ea typeface="メイリオ"/>
              </a:rPr>
              <a:t>～</a:t>
            </a:r>
            <a:r>
              <a:rPr lang="en-US" altLang="ja-JP" sz="1187" dirty="0">
                <a:solidFill>
                  <a:prstClr val="black"/>
                </a:solidFill>
                <a:latin typeface="メイリオ"/>
                <a:ea typeface="メイリオ"/>
              </a:rPr>
              <a:t>32</a:t>
            </a:r>
            <a:r>
              <a:rPr lang="ja-JP" altLang="ja-JP" sz="1187" dirty="0">
                <a:solidFill>
                  <a:prstClr val="black"/>
                </a:solidFill>
                <a:latin typeface="メイリオ"/>
                <a:ea typeface="メイリオ"/>
              </a:rPr>
              <a:t>年度</a:t>
            </a:r>
            <a:r>
              <a:rPr lang="ja-JP" altLang="en-US" sz="1187" dirty="0">
                <a:solidFill>
                  <a:prstClr val="black"/>
                </a:solidFill>
                <a:latin typeface="メイリオ"/>
                <a:ea typeface="メイリオ"/>
              </a:rPr>
              <a:t>（</a:t>
            </a:r>
            <a:r>
              <a:rPr lang="en-US" altLang="ja-JP" sz="1187" dirty="0">
                <a:solidFill>
                  <a:prstClr val="black"/>
                </a:solidFill>
                <a:latin typeface="メイリオ"/>
                <a:ea typeface="メイリオ"/>
              </a:rPr>
              <a:t>2020</a:t>
            </a:r>
            <a:r>
              <a:rPr lang="ja-JP" altLang="en-US" sz="1187" dirty="0">
                <a:solidFill>
                  <a:prstClr val="black"/>
                </a:solidFill>
                <a:latin typeface="メイリオ"/>
                <a:ea typeface="メイリオ"/>
              </a:rPr>
              <a:t>年度）</a:t>
            </a:r>
            <a:endParaRPr lang="ja-JP" altLang="ja-JP" sz="1187" dirty="0">
              <a:solidFill>
                <a:prstClr val="black"/>
              </a:solidFill>
              <a:latin typeface="メイリオ"/>
              <a:ea typeface="メイリオ"/>
            </a:endParaRPr>
          </a:p>
          <a:p>
            <a:pPr defTabSz="986912" fontAlgn="base" hangingPunct="0">
              <a:spcBef>
                <a:spcPct val="0"/>
              </a:spcBef>
              <a:spcAft>
                <a:spcPct val="0"/>
              </a:spcAft>
              <a:buNone/>
              <a:defRPr/>
            </a:pPr>
            <a:r>
              <a:rPr lang="ja-JP" altLang="en-US" sz="1187" dirty="0">
                <a:solidFill>
                  <a:prstClr val="black"/>
                </a:solidFill>
                <a:latin typeface="メイリオ"/>
                <a:ea typeface="メイリオ"/>
              </a:rPr>
              <a:t>　　　　　補助率　：車両本体価格の</a:t>
            </a:r>
            <a:r>
              <a:rPr lang="en-US" altLang="ja-JP" sz="1187" dirty="0">
                <a:solidFill>
                  <a:prstClr val="black"/>
                </a:solidFill>
                <a:latin typeface="メイリオ"/>
                <a:ea typeface="メイリオ"/>
              </a:rPr>
              <a:t>1/2</a:t>
            </a:r>
          </a:p>
          <a:p>
            <a:pPr defTabSz="986912" fontAlgn="base" hangingPunct="0">
              <a:spcBef>
                <a:spcPct val="0"/>
              </a:spcBef>
              <a:spcAft>
                <a:spcPct val="0"/>
              </a:spcAft>
              <a:buNone/>
              <a:defRPr/>
            </a:pPr>
            <a:r>
              <a:rPr lang="ja-JP" altLang="en-US" sz="971" dirty="0">
                <a:solidFill>
                  <a:prstClr val="black"/>
                </a:solidFill>
              </a:rPr>
              <a:t>　　　　　　　　　　  　（ただし、平成</a:t>
            </a:r>
            <a:r>
              <a:rPr lang="en-US" altLang="ja-JP" sz="971" dirty="0">
                <a:solidFill>
                  <a:prstClr val="black"/>
                </a:solidFill>
              </a:rPr>
              <a:t>30</a:t>
            </a:r>
            <a:r>
              <a:rPr lang="ja-JP" altLang="en-US" sz="971" dirty="0">
                <a:solidFill>
                  <a:prstClr val="black"/>
                </a:solidFill>
              </a:rPr>
              <a:t>年度までに導入した 実績のある団体については</a:t>
            </a:r>
            <a:endParaRPr lang="en-US" altLang="ja-JP" sz="971" dirty="0">
              <a:solidFill>
                <a:prstClr val="black"/>
              </a:solidFill>
            </a:endParaRPr>
          </a:p>
          <a:p>
            <a:pPr defTabSz="986912" fontAlgn="base" hangingPunct="0">
              <a:spcBef>
                <a:spcPct val="0"/>
              </a:spcBef>
              <a:spcAft>
                <a:spcPct val="0"/>
              </a:spcAft>
              <a:buNone/>
              <a:defRPr/>
            </a:pPr>
            <a:r>
              <a:rPr lang="ja-JP" altLang="en-US" sz="971" dirty="0">
                <a:solidFill>
                  <a:prstClr val="black"/>
                </a:solidFill>
              </a:rPr>
              <a:t>　　　　　　　　　　　　 車両本体価格の</a:t>
            </a:r>
            <a:r>
              <a:rPr lang="en-US" altLang="ja-JP" sz="971" dirty="0">
                <a:solidFill>
                  <a:prstClr val="black"/>
                </a:solidFill>
              </a:rPr>
              <a:t>1/3</a:t>
            </a:r>
            <a:r>
              <a:rPr lang="ja-JP" altLang="en-US" sz="971" dirty="0">
                <a:solidFill>
                  <a:prstClr val="black"/>
                </a:solidFill>
              </a:rPr>
              <a:t>）</a:t>
            </a:r>
            <a:endParaRPr lang="en-US" altLang="ja-JP" sz="971" dirty="0">
              <a:solidFill>
                <a:prstClr val="black"/>
              </a:solidFill>
            </a:endParaRPr>
          </a:p>
          <a:p>
            <a:pPr defTabSz="986912" fontAlgn="base" hangingPunct="0">
              <a:spcBef>
                <a:spcPct val="0"/>
              </a:spcBef>
              <a:spcAft>
                <a:spcPct val="0"/>
              </a:spcAft>
              <a:buNone/>
              <a:defRPr/>
            </a:pPr>
            <a:endParaRPr lang="ja-JP" altLang="ja-JP" sz="1187" dirty="0">
              <a:solidFill>
                <a:prstClr val="black"/>
              </a:solidFill>
            </a:endParaRPr>
          </a:p>
        </p:txBody>
      </p:sp>
      <p:sp>
        <p:nvSpPr>
          <p:cNvPr id="12" name="テキスト ボックス 11"/>
          <p:cNvSpPr txBox="1"/>
          <p:nvPr/>
        </p:nvSpPr>
        <p:spPr bwMode="auto">
          <a:xfrm>
            <a:off x="53117" y="3010507"/>
            <a:ext cx="902811" cy="30822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403" dirty="0">
                <a:solidFill>
                  <a:prstClr val="black"/>
                </a:solidFill>
                <a:latin typeface="Cambria"/>
                <a:ea typeface="メイリオ"/>
              </a:rPr>
              <a:t>事業概要</a:t>
            </a:r>
          </a:p>
        </p:txBody>
      </p:sp>
      <p:pic>
        <p:nvPicPr>
          <p:cNvPr id="2084" name="図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67641" y="6127239"/>
            <a:ext cx="1826518" cy="117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右矢印 71"/>
          <p:cNvSpPr/>
          <p:nvPr/>
        </p:nvSpPr>
        <p:spPr bwMode="auto">
          <a:xfrm>
            <a:off x="2391950" y="5892499"/>
            <a:ext cx="467767" cy="102806"/>
          </a:xfrm>
          <a:prstGeom prst="rightArrow">
            <a:avLst/>
          </a:prstGeom>
          <a:solidFill>
            <a:schemeClr val="accent5"/>
          </a:solidFill>
          <a:ln w="12700" cap="flat" cmpd="sng" algn="ctr">
            <a:noFill/>
            <a:prstDash val="solid"/>
          </a:ln>
          <a:effectLst/>
        </p:spPr>
        <p:txBody>
          <a:bodyPr lIns="77712" tIns="77712" rIns="77712" bIns="77712" anchor="ctr"/>
          <a:lstStyle/>
          <a:p>
            <a:pPr algn="ctr" defTabSz="986912" fontAlgn="base">
              <a:spcBef>
                <a:spcPct val="0"/>
              </a:spcBef>
              <a:spcAft>
                <a:spcPct val="0"/>
              </a:spcAft>
              <a:defRPr/>
            </a:pPr>
            <a:endParaRPr kumimoji="0" lang="ja-JP" altLang="en-US" sz="1133" kern="0" dirty="0">
              <a:solidFill>
                <a:sysClr val="windowText" lastClr="000000"/>
              </a:solidFill>
              <a:latin typeface="Arial"/>
              <a:ea typeface="ＭＳ Ｐゴシック"/>
              <a:cs typeface="メイリオ" charset="0"/>
            </a:endParaRPr>
          </a:p>
        </p:txBody>
      </p:sp>
      <p:sp>
        <p:nvSpPr>
          <p:cNvPr id="90" name="正方形/長方形 2048"/>
          <p:cNvSpPr>
            <a:spLocks noChangeArrowheads="1"/>
          </p:cNvSpPr>
          <p:nvPr/>
        </p:nvSpPr>
        <p:spPr bwMode="auto">
          <a:xfrm>
            <a:off x="3705311" y="7008716"/>
            <a:ext cx="6841959" cy="4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86912">
              <a:buClr>
                <a:srgbClr val="EEECE1">
                  <a:lumMod val="50000"/>
                </a:srgbClr>
              </a:buClr>
              <a:defRPr/>
            </a:pPr>
            <a:r>
              <a:rPr lang="ja-JP" altLang="en-US" sz="1187" dirty="0">
                <a:solidFill>
                  <a:prstClr val="black"/>
                </a:solidFill>
                <a:latin typeface="Cambria"/>
                <a:ea typeface="メイリオ"/>
                <a:cs typeface="メイリオ" pitchFamily="50" charset="-128"/>
              </a:rPr>
              <a:t>低炭素な水素社会の実現と、燃料電池自動車の普及・促進を図るため、</a:t>
            </a:r>
            <a:endParaRPr lang="en-US" altLang="ja-JP" sz="1187" dirty="0">
              <a:solidFill>
                <a:prstClr val="black"/>
              </a:solidFill>
              <a:latin typeface="Cambria"/>
              <a:ea typeface="メイリオ"/>
              <a:cs typeface="メイリオ" pitchFamily="50" charset="-128"/>
            </a:endParaRPr>
          </a:p>
          <a:p>
            <a:pPr defTabSz="986912">
              <a:buClr>
                <a:srgbClr val="EEECE1">
                  <a:lumMod val="50000"/>
                </a:srgbClr>
              </a:buClr>
              <a:defRPr/>
            </a:pPr>
            <a:r>
              <a:rPr lang="ja-JP" altLang="en-US" sz="1187" dirty="0">
                <a:solidFill>
                  <a:prstClr val="black"/>
                </a:solidFill>
                <a:effectLst>
                  <a:glow rad="63500">
                    <a:srgbClr val="4BACC6">
                      <a:satMod val="175000"/>
                      <a:alpha val="40000"/>
                    </a:srgbClr>
                  </a:glow>
                </a:effectLst>
                <a:latin typeface="Cambria" panose="02040503050406030204" pitchFamily="18" charset="0"/>
                <a:ea typeface="メイリオ" panose="020B0604030504040204" pitchFamily="50" charset="-128"/>
                <a:cs typeface="メイリオ" pitchFamily="50" charset="-128"/>
              </a:rPr>
              <a:t>再エネ由来の水素ステーション、燃料電池バス・燃料電池フォークリフトの導入を支援</a:t>
            </a:r>
            <a:endParaRPr lang="en-US" altLang="ja-JP" sz="1187" dirty="0">
              <a:solidFill>
                <a:prstClr val="black"/>
              </a:solidFill>
              <a:effectLst>
                <a:glow rad="63500">
                  <a:srgbClr val="4BACC6">
                    <a:satMod val="175000"/>
                    <a:alpha val="40000"/>
                  </a:srgbClr>
                </a:glow>
              </a:effectLst>
              <a:latin typeface="Cambria" panose="02040503050406030204" pitchFamily="18" charset="0"/>
              <a:ea typeface="メイリオ" panose="020B0604030504040204" pitchFamily="50" charset="-128"/>
              <a:cs typeface="メイリオ" pitchFamily="50" charset="-128"/>
            </a:endParaRPr>
          </a:p>
        </p:txBody>
      </p:sp>
      <p:sp>
        <p:nvSpPr>
          <p:cNvPr id="2" name="楕円 1"/>
          <p:cNvSpPr>
            <a:spLocks noChangeAspect="1"/>
          </p:cNvSpPr>
          <p:nvPr/>
        </p:nvSpPr>
        <p:spPr>
          <a:xfrm>
            <a:off x="1071129" y="6075310"/>
            <a:ext cx="524553" cy="524553"/>
          </a:xfrm>
          <a:prstGeom prst="ellipse">
            <a:avLst/>
          </a:prstGeom>
          <a:ln>
            <a:noFill/>
          </a:ln>
        </p:spPr>
        <p:style>
          <a:lnRef idx="0">
            <a:schemeClr val="accent6"/>
          </a:lnRef>
          <a:fillRef idx="3">
            <a:schemeClr val="accent6"/>
          </a:fillRef>
          <a:effectRef idx="3">
            <a:schemeClr val="accent6"/>
          </a:effectRef>
          <a:fontRef idx="minor">
            <a:schemeClr val="lt1"/>
          </a:fontRef>
        </p:style>
        <p:txBody>
          <a:bodyPr lIns="0" tIns="0" rIns="0" bIns="0" anchor="ctr"/>
          <a:lstStyle/>
          <a:p>
            <a:pPr algn="ctr" defTabSz="986912" eaLnBrk="0" fontAlgn="base" hangingPunct="0">
              <a:spcBef>
                <a:spcPct val="0"/>
              </a:spcBef>
              <a:spcAft>
                <a:spcPct val="0"/>
              </a:spcAft>
              <a:defRPr/>
            </a:pPr>
            <a:r>
              <a:rPr lang="ja-JP" altLang="en-US" sz="971" dirty="0">
                <a:solidFill>
                  <a:prstClr val="black"/>
                </a:solidFill>
                <a:latin typeface="Cambria"/>
                <a:ea typeface="メイリオ"/>
              </a:rPr>
              <a:t>太陽光発電</a:t>
            </a:r>
          </a:p>
        </p:txBody>
      </p:sp>
      <p:sp>
        <p:nvSpPr>
          <p:cNvPr id="2090" name="正方形/長方形 55"/>
          <p:cNvSpPr>
            <a:spLocks noChangeArrowheads="1"/>
          </p:cNvSpPr>
          <p:nvPr/>
        </p:nvSpPr>
        <p:spPr bwMode="auto">
          <a:xfrm>
            <a:off x="2253163" y="7266671"/>
            <a:ext cx="1281647"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just" defTabSz="986912" fontAlgn="base">
              <a:spcBef>
                <a:spcPct val="0"/>
              </a:spcBef>
              <a:spcAft>
                <a:spcPct val="0"/>
              </a:spcAft>
              <a:buNone/>
            </a:pPr>
            <a:r>
              <a:rPr lang="ja-JP" altLang="en-US" sz="971">
                <a:solidFill>
                  <a:srgbClr val="000000"/>
                </a:solidFill>
                <a:latin typeface="メイリオ" panose="020B0604030504040204" pitchFamily="50" charset="-128"/>
              </a:rPr>
              <a:t>水素ステーション</a:t>
            </a:r>
          </a:p>
        </p:txBody>
      </p:sp>
      <p:sp>
        <p:nvSpPr>
          <p:cNvPr id="2091" name="テキスト ボックス 2"/>
          <p:cNvSpPr txBox="1">
            <a:spLocks noChangeArrowheads="1"/>
          </p:cNvSpPr>
          <p:nvPr/>
        </p:nvSpPr>
        <p:spPr bwMode="auto">
          <a:xfrm>
            <a:off x="-8568" y="-505463"/>
            <a:ext cx="3839513" cy="39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defTabSz="986912" eaLnBrk="0" fontAlgn="base" hangingPunct="0">
              <a:spcBef>
                <a:spcPct val="0"/>
              </a:spcBef>
              <a:spcAft>
                <a:spcPct val="0"/>
              </a:spcAft>
              <a:buNone/>
            </a:pPr>
            <a:r>
              <a:rPr lang="en-US" altLang="ja-JP" sz="1943">
                <a:solidFill>
                  <a:prstClr val="black"/>
                </a:solidFill>
              </a:rPr>
              <a:t>【</a:t>
            </a:r>
            <a:r>
              <a:rPr lang="ja-JP" altLang="en-US" sz="1943">
                <a:solidFill>
                  <a:prstClr val="black"/>
                </a:solidFill>
              </a:rPr>
              <a:t>メモ</a:t>
            </a:r>
            <a:r>
              <a:rPr lang="en-US" altLang="ja-JP" sz="1943">
                <a:solidFill>
                  <a:prstClr val="black"/>
                </a:solidFill>
              </a:rPr>
              <a:t>】12/04</a:t>
            </a:r>
            <a:r>
              <a:rPr lang="ja-JP" altLang="en-US" sz="1943">
                <a:solidFill>
                  <a:prstClr val="black"/>
                </a:solidFill>
              </a:rPr>
              <a:t>内示を受けて修正</a:t>
            </a:r>
          </a:p>
        </p:txBody>
      </p:sp>
      <p:sp>
        <p:nvSpPr>
          <p:cNvPr id="75" name="Rectangle 3"/>
          <p:cNvSpPr>
            <a:spLocks noChangeArrowheads="1"/>
          </p:cNvSpPr>
          <p:nvPr/>
        </p:nvSpPr>
        <p:spPr bwMode="gray">
          <a:xfrm>
            <a:off x="9309074" y="169637"/>
            <a:ext cx="1321055" cy="582567"/>
          </a:xfrm>
          <a:prstGeom prst="rect">
            <a:avLst/>
          </a:prstGeom>
          <a:gradFill rotWithShape="1">
            <a:gsLst>
              <a:gs pos="0">
                <a:srgbClr val="4A91BF"/>
              </a:gs>
              <a:gs pos="20000">
                <a:srgbClr val="4C90BC"/>
              </a:gs>
              <a:gs pos="100000">
                <a:srgbClr val="386D8F"/>
              </a:gs>
            </a:gsLst>
            <a:lin ang="5400000"/>
          </a:gradFill>
          <a:ln w="25400">
            <a:solidFill>
              <a:schemeClr val="bg1"/>
            </a:solidFill>
            <a:miter lim="800000"/>
            <a:headEnd/>
            <a:tailEnd/>
          </a:ln>
          <a:effectLst>
            <a:outerShdw blurRad="40000" dist="23000" dir="5400000" rotWithShape="0">
              <a:srgbClr val="000000">
                <a:alpha val="34998"/>
              </a:srgbClr>
            </a:outerShdw>
          </a:effectLst>
        </p:spPr>
        <p:txBody>
          <a:bodyPr anchor="ctr"/>
          <a:lstStyle>
            <a:lvl1pPr>
              <a:defRPr kumimoji="1">
                <a:solidFill>
                  <a:schemeClr val="tx1"/>
                </a:solidFill>
                <a:latin typeface="Cambria" panose="02040503050406030204" pitchFamily="18" charset="0"/>
                <a:ea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defTabSz="986912" fontAlgn="base">
              <a:spcBef>
                <a:spcPct val="0"/>
              </a:spcBef>
              <a:spcAft>
                <a:spcPct val="0"/>
              </a:spcAft>
              <a:defRPr/>
            </a:pPr>
            <a:r>
              <a:rPr lang="ja-JP" altLang="en-US" sz="1079" dirty="0">
                <a:solidFill>
                  <a:prstClr val="white"/>
                </a:solidFill>
              </a:rPr>
              <a:t>水・大気環境局</a:t>
            </a:r>
            <a:endParaRPr lang="en-US" altLang="ja-JP" sz="1079" dirty="0">
              <a:solidFill>
                <a:prstClr val="white"/>
              </a:solidFill>
            </a:endParaRPr>
          </a:p>
          <a:p>
            <a:pPr defTabSz="986912" fontAlgn="base">
              <a:spcBef>
                <a:spcPct val="0"/>
              </a:spcBef>
              <a:spcAft>
                <a:spcPct val="0"/>
              </a:spcAft>
              <a:defRPr/>
            </a:pPr>
            <a:r>
              <a:rPr lang="ja-JP" altLang="en-US" sz="1079" dirty="0">
                <a:solidFill>
                  <a:prstClr val="white"/>
                </a:solidFill>
              </a:rPr>
              <a:t>自動車環境対策課</a:t>
            </a:r>
            <a:endParaRPr lang="en-US" altLang="ja-JP" sz="1079" dirty="0">
              <a:solidFill>
                <a:prstClr val="white"/>
              </a:solidFill>
            </a:endParaRPr>
          </a:p>
        </p:txBody>
      </p:sp>
      <p:pic>
        <p:nvPicPr>
          <p:cNvPr id="77" name="図 7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74227" y="6153273"/>
            <a:ext cx="1495651" cy="97139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181884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38"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6" y="653994"/>
            <a:ext cx="7367328" cy="523220"/>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再エネ水素を活用した社会インフラの低炭素化促進事業のうち、</a:t>
            </a:r>
            <a:endParaRPr kumimoji="1" lang="en-US" altLang="ja-JP"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水素社会実現に向けた産業車両等における燃料電池化促進事業</a:t>
            </a: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15028"/>
            <a:ext cx="1188323" cy="326733"/>
            <a:chOff x="1895287" y="250576"/>
            <a:chExt cx="1188323" cy="326733"/>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50576"/>
              <a:ext cx="1188323" cy="276999"/>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60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rPr>
              <a:t>燃料電池バス、燃料電池フォークリフト等の導入を支援します。</a:t>
            </a:r>
          </a:p>
        </p:txBody>
      </p:sp>
      <p:sp>
        <p:nvSpPr>
          <p:cNvPr id="17" name="テキスト ボックス 16">
            <a:extLst>
              <a:ext uri="{FF2B5EF4-FFF2-40B4-BE49-F238E27FC236}">
                <a16:creationId xmlns:a16="http://schemas.microsoft.com/office/drawing/2014/main" id="{FA418F95-995F-1547-AE9B-CE20B2EF7C9A}"/>
              </a:ext>
            </a:extLst>
          </p:cNvPr>
          <p:cNvSpPr txBox="1"/>
          <p:nvPr/>
        </p:nvSpPr>
        <p:spPr>
          <a:xfrm>
            <a:off x="2112383" y="6946594"/>
            <a:ext cx="5952242" cy="200055"/>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環境省水・大気環境局</a:t>
            </a:r>
            <a:r>
              <a:rPr kumimoji="1" lang="zh-TW"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自動車環境対策課</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03-5521-8302</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03-3593-1049</a:t>
            </a:r>
            <a:endPar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91" name="角丸四角形 90"/>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2" name="片側の 2 つの角を丸めた四角形 91"/>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水素社会に向けて</a:t>
            </a:r>
          </a:p>
        </p:txBody>
      </p:sp>
      <p:sp>
        <p:nvSpPr>
          <p:cNvPr id="93" name="1 つの角を切り取った四角形 92"/>
          <p:cNvSpPr/>
          <p:nvPr/>
        </p:nvSpPr>
        <p:spPr>
          <a:xfrm flipV="1">
            <a:off x="1349721" y="753324"/>
            <a:ext cx="859478" cy="312988"/>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4" name="1 つの角を切り取った四角形 93"/>
          <p:cNvSpPr/>
          <p:nvPr/>
        </p:nvSpPr>
        <p:spPr>
          <a:xfrm flipH="1" flipV="1">
            <a:off x="445560" y="753325"/>
            <a:ext cx="859478" cy="312988"/>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5" name="テキスト ボックス 94"/>
          <p:cNvSpPr txBox="1"/>
          <p:nvPr/>
        </p:nvSpPr>
        <p:spPr>
          <a:xfrm>
            <a:off x="384729" y="808933"/>
            <a:ext cx="1000595" cy="215444"/>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96" name="テキスト ボックス 95"/>
          <p:cNvSpPr txBox="1"/>
          <p:nvPr/>
        </p:nvSpPr>
        <p:spPr>
          <a:xfrm>
            <a:off x="1462944" y="810179"/>
            <a:ext cx="646331" cy="230832"/>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民間向け</a:t>
            </a:r>
          </a:p>
        </p:txBody>
      </p:sp>
      <p:sp>
        <p:nvSpPr>
          <p:cNvPr id="75" name="テキスト ボックス 74"/>
          <p:cNvSpPr txBox="1"/>
          <p:nvPr/>
        </p:nvSpPr>
        <p:spPr>
          <a:xfrm>
            <a:off x="6971271" y="188640"/>
            <a:ext cx="2689177"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91365" y="1771072"/>
            <a:ext cx="9900762" cy="4999153"/>
          </a:xfrm>
          <a:prstGeom prst="rect">
            <a:avLst/>
          </a:prstGeom>
        </p:spPr>
      </p:pic>
    </p:spTree>
    <p:extLst>
      <p:ext uri="{BB962C8B-B14F-4D97-AF65-F5344CB8AC3E}">
        <p14:creationId xmlns:p14="http://schemas.microsoft.com/office/powerpoint/2010/main" val="86470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20349" y="981995"/>
            <a:ext cx="9452332" cy="3084300"/>
          </a:xfrm>
          <a:prstGeom prst="rect">
            <a:avLst/>
          </a:prstGeom>
          <a:solidFill>
            <a:srgbClr val="E8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p:cNvSpPr>
            <a:spLocks noGrp="1"/>
          </p:cNvSpPr>
          <p:nvPr>
            <p:ph type="title"/>
          </p:nvPr>
        </p:nvSpPr>
        <p:spPr/>
        <p:txBody>
          <a:bodyPr wrap="none"/>
          <a:lstStyle/>
          <a:p>
            <a:r>
              <a:rPr lang="ja-JP" altLang="en-US" sz="2600" dirty="0">
                <a:latin typeface="+mn-ea"/>
                <a:ea typeface="+mn-ea"/>
              </a:rPr>
              <a:t>水素社会実現に向けた産業車両等における燃料電池化促進事業のイメージ</a:t>
            </a:r>
          </a:p>
        </p:txBody>
      </p:sp>
      <p:sp>
        <p:nvSpPr>
          <p:cNvPr id="7" name="正方形/長方形 6"/>
          <p:cNvSpPr/>
          <p:nvPr/>
        </p:nvSpPr>
        <p:spPr>
          <a:xfrm>
            <a:off x="620349" y="4178071"/>
            <a:ext cx="9452332" cy="3069772"/>
          </a:xfrm>
          <a:prstGeom prst="rect">
            <a:avLst/>
          </a:prstGeom>
          <a:solidFill>
            <a:srgbClr val="E8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698716" y="1009296"/>
            <a:ext cx="6651180"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○燃料電池自動車（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）向けの例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･･･自治体、エネルギー事業者等による実施</a:t>
            </a:r>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839" y="2061178"/>
            <a:ext cx="1114175" cy="833401"/>
          </a:xfrm>
          <a:prstGeom prst="rect">
            <a:avLst/>
          </a:prstGeom>
        </p:spPr>
      </p:pic>
      <p:pic>
        <p:nvPicPr>
          <p:cNvPr id="14" name="図 13"/>
          <p:cNvPicPr>
            <a:picLocks noChangeAspect="1"/>
          </p:cNvPicPr>
          <p:nvPr/>
        </p:nvPicPr>
        <p:blipFill>
          <a:blip r:embed="rId3" cstate="email">
            <a:extLst>
              <a:ext uri="{BEBA8EAE-BF5A-486C-A8C5-ECC9F3942E4B}">
                <a14:imgProps xmlns:a14="http://schemas.microsoft.com/office/drawing/2010/main">
                  <a14:imgLayer r:embed="rId4">
                    <a14:imgEffect>
                      <a14:backgroundRemoval t="2312" b="95954" l="2273" r="96104">
                        <a14:foregroundMark x1="72403" y1="39306" x2="72078" y2="73410"/>
                        <a14:foregroundMark x1="73377" y1="35838" x2="73377" y2="35838"/>
                        <a14:foregroundMark x1="73701" y1="44509" x2="74026" y2="47399"/>
                        <a14:foregroundMark x1="22403" y1="76879" x2="27273" y2="74566"/>
                        <a14:foregroundMark x1="20130" y1="76301" x2="27597" y2="69942"/>
                        <a14:foregroundMark x1="50974" y1="10983" x2="50974" y2="26590"/>
                      </a14:backgroundRemoval>
                    </a14:imgEffect>
                  </a14:imgLayer>
                </a14:imgProps>
              </a:ext>
              <a:ext uri="{28A0092B-C50C-407E-A947-70E740481C1C}">
                <a14:useLocalDpi xmlns:a14="http://schemas.microsoft.com/office/drawing/2010/main"/>
              </a:ext>
            </a:extLst>
          </a:blip>
          <a:stretch>
            <a:fillRect/>
          </a:stretch>
        </p:blipFill>
        <p:spPr>
          <a:xfrm>
            <a:off x="3934792" y="1880396"/>
            <a:ext cx="2127451" cy="1194963"/>
          </a:xfrm>
          <a:prstGeom prst="rect">
            <a:avLst/>
          </a:prstGeom>
        </p:spPr>
      </p:pic>
      <p:pic>
        <p:nvPicPr>
          <p:cNvPr id="15" name="図 14"/>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421089" y="1369551"/>
            <a:ext cx="902831" cy="503905"/>
          </a:xfrm>
          <a:prstGeom prst="rect">
            <a:avLst/>
          </a:prstGeom>
        </p:spPr>
      </p:pic>
      <p:pic>
        <p:nvPicPr>
          <p:cNvPr id="16" name="図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7508" y="4563431"/>
            <a:ext cx="692971" cy="545895"/>
          </a:xfrm>
          <a:prstGeom prst="rect">
            <a:avLst/>
          </a:prstGeom>
        </p:spPr>
      </p:pic>
      <p:pic>
        <p:nvPicPr>
          <p:cNvPr id="17" name="図 16"/>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257348" y="1698643"/>
            <a:ext cx="902831" cy="503905"/>
          </a:xfrm>
          <a:prstGeom prst="rect">
            <a:avLst/>
          </a:prstGeom>
        </p:spPr>
      </p:pic>
      <p:pic>
        <p:nvPicPr>
          <p:cNvPr id="18" name="図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80772" y="4551699"/>
            <a:ext cx="692971" cy="545895"/>
          </a:xfrm>
          <a:prstGeom prst="rect">
            <a:avLst/>
          </a:prstGeom>
        </p:spPr>
      </p:pic>
      <p:pic>
        <p:nvPicPr>
          <p:cNvPr id="19" name="図 18"/>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114268" y="1354679"/>
            <a:ext cx="902831" cy="503905"/>
          </a:xfrm>
          <a:prstGeom prst="rect">
            <a:avLst/>
          </a:prstGeom>
        </p:spPr>
      </p:pic>
      <p:sp>
        <p:nvSpPr>
          <p:cNvPr id="20" name="テキスト ボックス 19"/>
          <p:cNvSpPr txBox="1"/>
          <p:nvPr/>
        </p:nvSpPr>
        <p:spPr>
          <a:xfrm>
            <a:off x="1282068" y="2928223"/>
            <a:ext cx="1877437" cy="523220"/>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（３０～４０ｋ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sp>
        <p:nvSpPr>
          <p:cNvPr id="21" name="テキスト ボックス 20"/>
          <p:cNvSpPr txBox="1"/>
          <p:nvPr/>
        </p:nvSpPr>
        <p:spPr>
          <a:xfrm>
            <a:off x="3803829" y="3060578"/>
            <a:ext cx="2647535"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水素製造・貯蔵・充填設備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7136232" y="2240786"/>
            <a:ext cx="2656035" cy="58477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燃料電池自動車</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台分</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矢印コネクタ 22"/>
          <p:cNvCxnSpPr/>
          <p:nvPr/>
        </p:nvCxnSpPr>
        <p:spPr>
          <a:xfrm>
            <a:off x="4475569" y="2909124"/>
            <a:ext cx="841605" cy="1168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344388" y="2885162"/>
            <a:ext cx="248147" cy="1196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622703" y="2248197"/>
            <a:ext cx="14859" cy="6005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98717" y="4178526"/>
            <a:ext cx="8138766"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○燃料電池フォークリフト（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）向けの例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･･･空港、工場、事業所等において民間事業者が実施　　</a:t>
            </a:r>
          </a:p>
        </p:txBody>
      </p:sp>
      <p:sp>
        <p:nvSpPr>
          <p:cNvPr id="28" name="テキスト ボックス 27"/>
          <p:cNvSpPr txBox="1"/>
          <p:nvPr/>
        </p:nvSpPr>
        <p:spPr>
          <a:xfrm>
            <a:off x="716273" y="6114294"/>
            <a:ext cx="1826141" cy="584775"/>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pic>
        <p:nvPicPr>
          <p:cNvPr id="29" name="図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14855" y="4954694"/>
            <a:ext cx="692971" cy="545895"/>
          </a:xfrm>
          <a:prstGeom prst="rect">
            <a:avLst/>
          </a:prstGeom>
        </p:spPr>
      </p:pic>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36232" y="4921543"/>
            <a:ext cx="692971" cy="545895"/>
          </a:xfrm>
          <a:prstGeom prst="rect">
            <a:avLst/>
          </a:prstGeom>
        </p:spPr>
      </p:pic>
      <p:sp>
        <p:nvSpPr>
          <p:cNvPr id="31" name="テキスト ボックス 30"/>
          <p:cNvSpPr txBox="1"/>
          <p:nvPr/>
        </p:nvSpPr>
        <p:spPr>
          <a:xfrm>
            <a:off x="7280724" y="6193391"/>
            <a:ext cx="2709396" cy="925295"/>
          </a:xfrm>
          <a:prstGeom prst="rect">
            <a:avLst/>
          </a:prstGeom>
          <a:noFill/>
        </p:spPr>
        <p:txBody>
          <a:bodyPr wrap="none" rtlCol="0">
            <a:noAutofit/>
          </a:bodyPr>
          <a:lstStyle/>
          <a:p>
            <a:pPr marL="0" marR="0" lvl="0" indent="0" algn="l" defTabSz="457189"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車両価格：約</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1,400</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p>
        </p:txBody>
      </p:sp>
      <p:sp>
        <p:nvSpPr>
          <p:cNvPr id="32" name="テキスト ボックス 31"/>
          <p:cNvSpPr txBox="1"/>
          <p:nvPr/>
        </p:nvSpPr>
        <p:spPr>
          <a:xfrm>
            <a:off x="7519263" y="5531115"/>
            <a:ext cx="1997662" cy="830997"/>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燃料電池フォークリフト</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台分</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p:cNvSpPr txBox="1"/>
          <p:nvPr/>
        </p:nvSpPr>
        <p:spPr>
          <a:xfrm>
            <a:off x="7363065" y="3263252"/>
            <a:ext cx="2638903" cy="461665"/>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（参考）車両価格：約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台を経産省が補助</a:t>
            </a:r>
          </a:p>
        </p:txBody>
      </p:sp>
      <p:sp>
        <p:nvSpPr>
          <p:cNvPr id="35" name="下矢印 51"/>
          <p:cNvSpPr/>
          <p:nvPr/>
        </p:nvSpPr>
        <p:spPr>
          <a:xfrm rot="16200000">
            <a:off x="3462159" y="2082610"/>
            <a:ext cx="230521" cy="809899"/>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下矢印 53"/>
          <p:cNvSpPr/>
          <p:nvPr/>
        </p:nvSpPr>
        <p:spPr>
          <a:xfrm rot="16200000">
            <a:off x="2688915" y="5507272"/>
            <a:ext cx="230521" cy="544008"/>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7" name="図 36"/>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898936" y="1717730"/>
            <a:ext cx="902831" cy="503905"/>
          </a:xfrm>
          <a:prstGeom prst="rect">
            <a:avLst/>
          </a:prstGeom>
        </p:spPr>
      </p:pic>
      <p:pic>
        <p:nvPicPr>
          <p:cNvPr id="38" name="図 37"/>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781498" y="1385561"/>
            <a:ext cx="902831" cy="503905"/>
          </a:xfrm>
          <a:prstGeom prst="rect">
            <a:avLst/>
          </a:prstGeom>
        </p:spPr>
      </p:pic>
      <p:pic>
        <p:nvPicPr>
          <p:cNvPr id="39" name="図 38"/>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615329" y="1727134"/>
            <a:ext cx="902831" cy="503905"/>
          </a:xfrm>
          <a:prstGeom prst="rect">
            <a:avLst/>
          </a:prstGeom>
        </p:spPr>
      </p:pic>
      <p:pic>
        <p:nvPicPr>
          <p:cNvPr id="40" name="図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34247" y="4563432"/>
            <a:ext cx="692971" cy="545895"/>
          </a:xfrm>
          <a:prstGeom prst="rect">
            <a:avLst/>
          </a:prstGeom>
        </p:spPr>
      </p:pic>
      <p:pic>
        <p:nvPicPr>
          <p:cNvPr id="41" name="図 4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82516" y="4965779"/>
            <a:ext cx="692971" cy="545895"/>
          </a:xfrm>
          <a:prstGeom prst="rect">
            <a:avLst/>
          </a:prstGeom>
        </p:spPr>
      </p:pic>
      <p:sp>
        <p:nvSpPr>
          <p:cNvPr id="42" name="テキスト ボックス 41"/>
          <p:cNvSpPr txBox="1"/>
          <p:nvPr/>
        </p:nvSpPr>
        <p:spPr>
          <a:xfrm>
            <a:off x="5550906" y="2325824"/>
            <a:ext cx="67518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2.57m</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5383302" y="2870719"/>
            <a:ext cx="67518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2.25m</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612116" y="2890607"/>
            <a:ext cx="57900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3.7m</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5" name="図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9268" y="5319039"/>
            <a:ext cx="1114175" cy="833401"/>
          </a:xfrm>
          <a:prstGeom prst="rect">
            <a:avLst/>
          </a:prstGeom>
        </p:spPr>
      </p:pic>
      <p:pic>
        <p:nvPicPr>
          <p:cNvPr id="46" name="図 4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26719" y="5425258"/>
            <a:ext cx="753636" cy="620955"/>
          </a:xfrm>
          <a:prstGeom prst="rect">
            <a:avLst/>
          </a:prstGeom>
        </p:spPr>
      </p:pic>
      <p:pic>
        <p:nvPicPr>
          <p:cNvPr id="47" name="図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47997" y="5406090"/>
            <a:ext cx="801696" cy="659291"/>
          </a:xfrm>
          <a:prstGeom prst="rect">
            <a:avLst/>
          </a:prstGeom>
        </p:spPr>
      </p:pic>
      <p:pic>
        <p:nvPicPr>
          <p:cNvPr id="48" name="図 4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21279" y="5551988"/>
            <a:ext cx="829723" cy="367503"/>
          </a:xfrm>
          <a:prstGeom prst="rect">
            <a:avLst/>
          </a:prstGeom>
        </p:spPr>
      </p:pic>
      <p:sp>
        <p:nvSpPr>
          <p:cNvPr id="49" name="テキスト ボックス 48"/>
          <p:cNvSpPr txBox="1"/>
          <p:nvPr/>
        </p:nvSpPr>
        <p:spPr>
          <a:xfrm>
            <a:off x="3475694" y="6192667"/>
            <a:ext cx="595035"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p:cNvSpPr txBox="1"/>
          <p:nvPr/>
        </p:nvSpPr>
        <p:spPr>
          <a:xfrm>
            <a:off x="4336357" y="6192667"/>
            <a:ext cx="595035"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圧縮</a:t>
            </a:r>
          </a:p>
        </p:txBody>
      </p:sp>
      <p:sp>
        <p:nvSpPr>
          <p:cNvPr id="51" name="テキスト ボックス 50"/>
          <p:cNvSpPr txBox="1"/>
          <p:nvPr/>
        </p:nvSpPr>
        <p:spPr>
          <a:xfrm>
            <a:off x="4958169" y="6192667"/>
            <a:ext cx="1518364"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貯蔵・充填設備</a:t>
            </a:r>
          </a:p>
        </p:txBody>
      </p:sp>
      <p:sp>
        <p:nvSpPr>
          <p:cNvPr id="52" name="テキスト ボックス 51"/>
          <p:cNvSpPr txBox="1"/>
          <p:nvPr/>
        </p:nvSpPr>
        <p:spPr>
          <a:xfrm>
            <a:off x="7048782" y="7227015"/>
            <a:ext cx="3023585" cy="276999"/>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実際は、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の稼働状況等による。</a:t>
            </a:r>
          </a:p>
        </p:txBody>
      </p:sp>
      <p:sp>
        <p:nvSpPr>
          <p:cNvPr id="53" name="テキスト ボックス 52"/>
          <p:cNvSpPr txBox="1"/>
          <p:nvPr/>
        </p:nvSpPr>
        <p:spPr>
          <a:xfrm>
            <a:off x="2957448" y="2601309"/>
            <a:ext cx="1257472"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再エネ電気供給</a:t>
            </a:r>
          </a:p>
        </p:txBody>
      </p:sp>
      <p:sp>
        <p:nvSpPr>
          <p:cNvPr id="54" name="テキスト ボックス 53"/>
          <p:cNvSpPr txBox="1"/>
          <p:nvPr/>
        </p:nvSpPr>
        <p:spPr>
          <a:xfrm>
            <a:off x="6290469" y="2623012"/>
            <a:ext cx="1006387"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水素供給</a:t>
            </a:r>
          </a:p>
        </p:txBody>
      </p:sp>
      <p:sp>
        <p:nvSpPr>
          <p:cNvPr id="55" name="テキスト ボックス 54"/>
          <p:cNvSpPr txBox="1"/>
          <p:nvPr/>
        </p:nvSpPr>
        <p:spPr>
          <a:xfrm>
            <a:off x="2244412" y="5996213"/>
            <a:ext cx="1257472"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再エネ電気供給</a:t>
            </a:r>
          </a:p>
        </p:txBody>
      </p:sp>
      <p:sp>
        <p:nvSpPr>
          <p:cNvPr id="56" name="テキスト ボックス 55"/>
          <p:cNvSpPr txBox="1"/>
          <p:nvPr/>
        </p:nvSpPr>
        <p:spPr>
          <a:xfrm>
            <a:off x="6327023" y="5895906"/>
            <a:ext cx="1006387"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水素供給</a:t>
            </a:r>
          </a:p>
        </p:txBody>
      </p:sp>
      <p:sp>
        <p:nvSpPr>
          <p:cNvPr id="57" name="大かっこ 56"/>
          <p:cNvSpPr/>
          <p:nvPr/>
        </p:nvSpPr>
        <p:spPr>
          <a:xfrm>
            <a:off x="7387349" y="3195900"/>
            <a:ext cx="2455616" cy="596367"/>
          </a:xfrm>
          <a:prstGeom prst="bracketPair">
            <a:avLst>
              <a:gd name="adj" fmla="val 7905"/>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下矢印 52"/>
          <p:cNvSpPr/>
          <p:nvPr/>
        </p:nvSpPr>
        <p:spPr>
          <a:xfrm rot="16200000">
            <a:off x="6527728" y="2081246"/>
            <a:ext cx="230521" cy="809899"/>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 name="下矢印 54"/>
          <p:cNvSpPr/>
          <p:nvPr/>
        </p:nvSpPr>
        <p:spPr>
          <a:xfrm rot="16200000">
            <a:off x="6545373" y="5428591"/>
            <a:ext cx="230521" cy="701372"/>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68"/>
          <p:cNvSpPr/>
          <p:nvPr/>
        </p:nvSpPr>
        <p:spPr>
          <a:xfrm>
            <a:off x="7872504" y="6584653"/>
            <a:ext cx="1806887" cy="557323"/>
          </a:xfrm>
          <a:prstGeom prst="rect">
            <a:avLst/>
          </a:prstGeom>
          <a:solidFill>
            <a:srgbClr val="FEDD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189"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上限</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500</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台を</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環境省が補助</a:t>
            </a:r>
          </a:p>
        </p:txBody>
      </p:sp>
    </p:spTree>
    <p:extLst>
      <p:ext uri="{BB962C8B-B14F-4D97-AF65-F5344CB8AC3E}">
        <p14:creationId xmlns:p14="http://schemas.microsoft.com/office/powerpoint/2010/main" val="113074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zh-TW" altLang="en-US" dirty="0">
                <a:latin typeface="+mn-ea"/>
                <a:ea typeface="+mn-ea"/>
              </a:rPr>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sz="1800" dirty="0">
              <a:latin typeface="+mn-ea"/>
              <a:ea typeface="+mn-ea"/>
            </a:endParaRPr>
          </a:p>
        </p:txBody>
      </p:sp>
      <p:sp>
        <p:nvSpPr>
          <p:cNvPr id="3" name="正方形/長方形 2"/>
          <p:cNvSpPr/>
          <p:nvPr/>
        </p:nvSpPr>
        <p:spPr>
          <a:xfrm>
            <a:off x="167639" y="1489503"/>
            <a:ext cx="10383777"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対象事業の要件</a:t>
            </a:r>
            <a:endParaRPr kumimoji="0" lang="en-US" altLang="ja-JP" sz="20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燃料電池フォークリフト及び燃料電池バスの導入</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a:t>
            </a:r>
            <a:endParaRPr kumimoji="0" lang="en-US" altLang="ja-JP" sz="20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民間企業</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独立行政法人</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一般社団法人・一般財団法人及び公益社団法人・公益財団法人</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法律により直接設立された法人</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その他環境大臣の承認を経て協会が認める者</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補助率及び補助上限額</a:t>
            </a:r>
            <a:endParaRPr kumimoji="0" lang="en-US" altLang="ja-JP" sz="20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燃料電池フォークリフトの導入</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（産業用燃料電池車両の費用とエンジン車との差額に対して）</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補助上限額：</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台</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燃料電池バスの導入</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（燃料電池バスの費用とディーゼル車との差額に対して）</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補助上限額：</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台</a:t>
            </a:r>
            <a:endPar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90850" marR="0" lvl="1"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ただし、平成</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年度までに導入した実績のある団体については車両本体価格の</a:t>
            </a:r>
            <a:r>
              <a:rPr kumimoji="0" lang="en-US" altLang="ja-JP" sz="2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p>
        </p:txBody>
      </p:sp>
    </p:spTree>
    <p:extLst>
      <p:ext uri="{BB962C8B-B14F-4D97-AF65-F5344CB8AC3E}">
        <p14:creationId xmlns:p14="http://schemas.microsoft.com/office/powerpoint/2010/main" val="233824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n-ea"/>
                <a:ea typeface="+mn-ea"/>
              </a:rPr>
              <a:t>採択事例（燃料電池フォークリフト</a:t>
            </a:r>
            <a:r>
              <a:rPr lang="ja-JP" altLang="en-US" sz="2800" dirty="0">
                <a:latin typeface="+mn-ea"/>
              </a:rPr>
              <a:t>・燃料電池バス</a:t>
            </a:r>
            <a:r>
              <a:rPr lang="ja-JP" altLang="en-US" sz="2800" dirty="0">
                <a:latin typeface="+mn-ea"/>
                <a:ea typeface="+mn-ea"/>
              </a:rPr>
              <a:t>）</a:t>
            </a:r>
          </a:p>
        </p:txBody>
      </p:sp>
      <p:grpSp>
        <p:nvGrpSpPr>
          <p:cNvPr id="25" name="グループ化 24"/>
          <p:cNvGrpSpPr>
            <a:grpSpLocks noChangeAspect="1"/>
          </p:cNvGrpSpPr>
          <p:nvPr/>
        </p:nvGrpSpPr>
        <p:grpSpPr>
          <a:xfrm>
            <a:off x="5991284" y="1779379"/>
            <a:ext cx="4091301" cy="2940101"/>
            <a:chOff x="2000672" y="1772816"/>
            <a:chExt cx="6696744" cy="4442246"/>
          </a:xfrm>
        </p:grpSpPr>
        <p:pic>
          <p:nvPicPr>
            <p:cNvPr id="26" name="図 2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00672" y="1772816"/>
              <a:ext cx="6696744" cy="4442246"/>
            </a:xfrm>
            <a:prstGeom prst="rect">
              <a:avLst/>
            </a:prstGeom>
          </p:spPr>
        </p:pic>
        <p:sp>
          <p:nvSpPr>
            <p:cNvPr id="27" name="正方形/長方形 4"/>
            <p:cNvSpPr/>
            <p:nvPr/>
          </p:nvSpPr>
          <p:spPr>
            <a:xfrm>
              <a:off x="6614110" y="5507706"/>
              <a:ext cx="504056" cy="350897"/>
            </a:xfrm>
            <a:custGeom>
              <a:avLst/>
              <a:gdLst>
                <a:gd name="connsiteX0" fmla="*/ 0 w 504056"/>
                <a:gd name="connsiteY0" fmla="*/ 0 h 288032"/>
                <a:gd name="connsiteX1" fmla="*/ 504056 w 504056"/>
                <a:gd name="connsiteY1" fmla="*/ 0 h 288032"/>
                <a:gd name="connsiteX2" fmla="*/ 504056 w 504056"/>
                <a:gd name="connsiteY2" fmla="*/ 288032 h 288032"/>
                <a:gd name="connsiteX3" fmla="*/ 0 w 504056"/>
                <a:gd name="connsiteY3" fmla="*/ 288032 h 288032"/>
                <a:gd name="connsiteX4" fmla="*/ 0 w 504056"/>
                <a:gd name="connsiteY4" fmla="*/ 0 h 288032"/>
                <a:gd name="connsiteX0" fmla="*/ 0 w 504056"/>
                <a:gd name="connsiteY0" fmla="*/ 28575 h 316607"/>
                <a:gd name="connsiteX1" fmla="*/ 502151 w 504056"/>
                <a:gd name="connsiteY1" fmla="*/ 0 h 316607"/>
                <a:gd name="connsiteX2" fmla="*/ 504056 w 504056"/>
                <a:gd name="connsiteY2" fmla="*/ 316607 h 316607"/>
                <a:gd name="connsiteX3" fmla="*/ 0 w 504056"/>
                <a:gd name="connsiteY3" fmla="*/ 316607 h 316607"/>
                <a:gd name="connsiteX4" fmla="*/ 0 w 504056"/>
                <a:gd name="connsiteY4" fmla="*/ 28575 h 316607"/>
                <a:gd name="connsiteX0" fmla="*/ 0 w 504056"/>
                <a:gd name="connsiteY0" fmla="*/ 28575 h 350897"/>
                <a:gd name="connsiteX1" fmla="*/ 502151 w 504056"/>
                <a:gd name="connsiteY1" fmla="*/ 0 h 350897"/>
                <a:gd name="connsiteX2" fmla="*/ 504056 w 504056"/>
                <a:gd name="connsiteY2" fmla="*/ 316607 h 350897"/>
                <a:gd name="connsiteX3" fmla="*/ 1905 w 504056"/>
                <a:gd name="connsiteY3" fmla="*/ 350897 h 350897"/>
                <a:gd name="connsiteX4" fmla="*/ 0 w 504056"/>
                <a:gd name="connsiteY4" fmla="*/ 28575 h 350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56" h="350897">
                  <a:moveTo>
                    <a:pt x="0" y="28575"/>
                  </a:moveTo>
                  <a:lnTo>
                    <a:pt x="502151" y="0"/>
                  </a:lnTo>
                  <a:lnTo>
                    <a:pt x="504056" y="316607"/>
                  </a:lnTo>
                  <a:lnTo>
                    <a:pt x="1905" y="350897"/>
                  </a:lnTo>
                  <a:lnTo>
                    <a:pt x="0"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0222" rtl="0" eaLnBrk="1" fontAlgn="auto" latinLnBrk="0" hangingPunct="1">
                <a:lnSpc>
                  <a:spcPct val="100000"/>
                </a:lnSpc>
                <a:spcBef>
                  <a:spcPts val="0"/>
                </a:spcBef>
                <a:spcAft>
                  <a:spcPts val="0"/>
                </a:spcAft>
                <a:buClrTx/>
                <a:buSzTx/>
                <a:buFontTx/>
                <a:buNone/>
                <a:tabLst/>
                <a:defRPr/>
              </a:pPr>
              <a:endParaRPr kumimoji="1" lang="ja-JP" altLang="en-US" sz="1715"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8" name="図 1" descr="画面の領域"/>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5883" y="1611960"/>
            <a:ext cx="3552863" cy="33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28"/>
          <p:cNvSpPr txBox="1"/>
          <p:nvPr/>
        </p:nvSpPr>
        <p:spPr>
          <a:xfrm>
            <a:off x="-2475" y="1063310"/>
            <a:ext cx="53465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株式会社豊田自動織機</a:t>
            </a:r>
            <a:endPar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p:cNvSpPr txBox="1"/>
          <p:nvPr/>
        </p:nvSpPr>
        <p:spPr>
          <a:xfrm>
            <a:off x="5365088" y="1063309"/>
            <a:ext cx="53465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日野自動車株式会社</a:t>
            </a:r>
            <a:endPar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1" name="テキスト ボックス 30"/>
          <p:cNvSpPr txBox="1"/>
          <p:nvPr/>
        </p:nvSpPr>
        <p:spPr>
          <a:xfrm>
            <a:off x="5600339" y="4960111"/>
            <a:ext cx="4860505" cy="2311516"/>
          </a:xfrm>
          <a:prstGeom prst="rect">
            <a:avLst/>
          </a:prstGeom>
          <a:noFill/>
        </p:spPr>
        <p:txBody>
          <a:bodyPr wrap="square" rtlCol="0" anchor="ctr">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運輸部門の</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CO2</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排出削減のため、大型路線用燃料電池バスの開発・実証を実施。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平成</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26</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年度は同システムの台上評価、及び試作車両を製作して実車走行による基本機能・性能の評価を実施。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動力性能、信頼性、耐久性の向上等に取り組んだ。</a:t>
            </a:r>
          </a:p>
        </p:txBody>
      </p:sp>
      <p:sp>
        <p:nvSpPr>
          <p:cNvPr id="32" name="テキスト ボックス 31"/>
          <p:cNvSpPr txBox="1"/>
          <p:nvPr/>
        </p:nvSpPr>
        <p:spPr>
          <a:xfrm>
            <a:off x="240550" y="4960111"/>
            <a:ext cx="4860505" cy="2311516"/>
          </a:xfrm>
          <a:prstGeom prst="rect">
            <a:avLst/>
          </a:prstGeom>
          <a:noFill/>
        </p:spPr>
        <p:txBody>
          <a:bodyPr wrap="square" rtlCol="0" anchor="ctr">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低コスト化、システム効率の向上、耐久性の向上等を実施。平成</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28</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11</a:t>
            </a: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月に市場投入。</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高圧水素配管により複数の屋内ディスペンサーへ供給する最適水素インフラの構築も行う。</a:t>
            </a:r>
          </a:p>
        </p:txBody>
      </p:sp>
    </p:spTree>
    <p:extLst>
      <p:ext uri="{BB962C8B-B14F-4D97-AF65-F5344CB8AC3E}">
        <p14:creationId xmlns:p14="http://schemas.microsoft.com/office/powerpoint/2010/main" val="332305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n-ea"/>
                <a:ea typeface="+mn-ea"/>
              </a:rPr>
              <a:t>燃料電池バスの実用化（平成</a:t>
            </a:r>
            <a:r>
              <a:rPr lang="en-US" altLang="ja-JP" sz="2800" dirty="0">
                <a:latin typeface="+mn-ea"/>
                <a:ea typeface="+mn-ea"/>
              </a:rPr>
              <a:t>29</a:t>
            </a:r>
            <a:r>
              <a:rPr lang="ja-JP" altLang="en-US" sz="2800" dirty="0">
                <a:latin typeface="+mn-ea"/>
                <a:ea typeface="+mn-ea"/>
              </a:rPr>
              <a:t>年</a:t>
            </a:r>
            <a:r>
              <a:rPr lang="en-US" altLang="ja-JP" sz="2800" dirty="0">
                <a:latin typeface="+mn-ea"/>
                <a:ea typeface="+mn-ea"/>
              </a:rPr>
              <a:t>3</a:t>
            </a:r>
            <a:r>
              <a:rPr lang="ja-JP" altLang="en-US" sz="2800" dirty="0">
                <a:latin typeface="+mn-ea"/>
                <a:ea typeface="+mn-ea"/>
              </a:rPr>
              <a:t>月運行開始　東京都交通局）</a:t>
            </a:r>
          </a:p>
        </p:txBody>
      </p:sp>
      <p:sp>
        <p:nvSpPr>
          <p:cNvPr id="3" name="テキスト プレースホルダー 2"/>
          <p:cNvSpPr>
            <a:spLocks noGrp="1"/>
          </p:cNvSpPr>
          <p:nvPr>
            <p:ph type="body" sz="quarter" idx="10"/>
          </p:nvPr>
        </p:nvSpPr>
        <p:spPr>
          <a:xfrm>
            <a:off x="2" y="920173"/>
            <a:ext cx="10685337" cy="2295924"/>
          </a:xfrm>
        </p:spPr>
        <p:txBody>
          <a:bodyPr/>
          <a:lstStyle/>
          <a:p>
            <a:r>
              <a:rPr lang="ja-JP" altLang="en-US" dirty="0"/>
              <a:t>環境省事業で開発・実証が行われた燃料電池バスの技術を活用して、トヨタ自動車</a:t>
            </a:r>
            <a:r>
              <a:rPr lang="en-US" altLang="ja-JP" dirty="0"/>
              <a:t>(</a:t>
            </a:r>
            <a:r>
              <a:rPr lang="ja-JP" altLang="en-US" dirty="0"/>
              <a:t>株</a:t>
            </a:r>
            <a:r>
              <a:rPr lang="en-US" altLang="ja-JP" dirty="0"/>
              <a:t>)</a:t>
            </a:r>
            <a:r>
              <a:rPr lang="ja-JP" altLang="en-US" dirty="0"/>
              <a:t>より、市販車では日本初となる燃料電池バスが、平成</a:t>
            </a:r>
            <a:r>
              <a:rPr lang="en-US" altLang="ja-JP" dirty="0"/>
              <a:t>29</a:t>
            </a:r>
            <a:r>
              <a:rPr lang="ja-JP" altLang="en-US" dirty="0"/>
              <a:t>年</a:t>
            </a:r>
            <a:r>
              <a:rPr lang="en-US" altLang="ja-JP" dirty="0"/>
              <a:t>2</a:t>
            </a:r>
            <a:r>
              <a:rPr lang="ja-JP" altLang="en-US" dirty="0"/>
              <a:t>月に市場投入。東京都交通局の路線バスとして平成</a:t>
            </a:r>
            <a:r>
              <a:rPr lang="en-US" altLang="ja-JP" dirty="0"/>
              <a:t>29</a:t>
            </a:r>
            <a:r>
              <a:rPr lang="ja-JP" altLang="en-US" dirty="0"/>
              <a:t>年</a:t>
            </a:r>
            <a:r>
              <a:rPr lang="en-US" altLang="ja-JP" dirty="0"/>
              <a:t>3</a:t>
            </a:r>
            <a:r>
              <a:rPr lang="ja-JP" altLang="en-US" dirty="0"/>
              <a:t>月より営業運行を開始。</a:t>
            </a:r>
          </a:p>
          <a:p>
            <a:r>
              <a:rPr lang="ja-JP" altLang="en-US" dirty="0"/>
              <a:t>今後、燃料電池バスは、</a:t>
            </a:r>
            <a:r>
              <a:rPr lang="en-US" altLang="ja-JP" dirty="0"/>
              <a:t>2020</a:t>
            </a:r>
            <a:r>
              <a:rPr lang="ja-JP" altLang="en-US" dirty="0"/>
              <a:t>年の東京オリンピック・パラリンピックに向けて東京を中心に</a:t>
            </a:r>
            <a:r>
              <a:rPr lang="en-US" altLang="ja-JP" dirty="0"/>
              <a:t>100</a:t>
            </a:r>
            <a:r>
              <a:rPr lang="ja-JP" altLang="en-US" dirty="0"/>
              <a:t>台以上を導入予定。</a:t>
            </a:r>
          </a:p>
        </p:txBody>
      </p:sp>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1531" y="3374847"/>
            <a:ext cx="3574700" cy="3960440"/>
          </a:xfrm>
          <a:prstGeom prst="rect">
            <a:avLst/>
          </a:prstGeom>
        </p:spPr>
      </p:pic>
      <p:pic>
        <p:nvPicPr>
          <p:cNvPr id="21" name="図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2224" y="5092757"/>
            <a:ext cx="4461667" cy="1523987"/>
          </a:xfrm>
          <a:prstGeom prst="rect">
            <a:avLst/>
          </a:prstGeom>
        </p:spPr>
      </p:pic>
      <p:sp>
        <p:nvSpPr>
          <p:cNvPr id="22" name="正方形/長方形 21"/>
          <p:cNvSpPr/>
          <p:nvPr/>
        </p:nvSpPr>
        <p:spPr>
          <a:xfrm>
            <a:off x="144380" y="3382702"/>
            <a:ext cx="6320588" cy="1671285"/>
          </a:xfrm>
          <a:prstGeom prst="rect">
            <a:avLst/>
          </a:prstGeom>
        </p:spPr>
        <p:txBody>
          <a:bodyPr wrap="square" lIns="86927" tIns="43463" rIns="86927" bIns="43463">
            <a:spAutoFit/>
          </a:bodyPr>
          <a:lstStyle/>
          <a:p>
            <a:pPr marL="0" marR="0" lvl="0" indent="0" algn="l" defTabSz="870222" rtl="0" eaLnBrk="1" fontAlgn="auto" latinLnBrk="0" hangingPunct="1">
              <a:lnSpc>
                <a:spcPct val="100000"/>
              </a:lnSpc>
              <a:spcBef>
                <a:spcPts val="0"/>
              </a:spcBef>
              <a:spcAft>
                <a:spcPts val="0"/>
              </a:spcAft>
              <a:buClrTx/>
              <a:buSzTx/>
              <a:buFontTx/>
              <a:buNone/>
              <a:tabLst/>
              <a:defRPr/>
            </a:pPr>
            <a:r>
              <a:rPr kumimoji="1" lang="en-US" altLang="ja-JP"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都営バス運行情報</a:t>
            </a:r>
            <a:r>
              <a:rPr kumimoji="1" lang="en-US" altLang="ja-JP"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zh-TW"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870222" rtl="0" eaLnBrk="1" fontAlgn="auto" latinLnBrk="0" hangingPunct="1">
              <a:lnSpc>
                <a:spcPct val="100000"/>
              </a:lnSpc>
              <a:spcBef>
                <a:spcPts val="0"/>
              </a:spcBef>
              <a:spcAft>
                <a:spcPts val="0"/>
              </a:spcAft>
              <a:buClrTx/>
              <a:buSzTx/>
              <a:buFontTx/>
              <a:buNone/>
              <a:tabLst/>
              <a:defRPr/>
            </a:pPr>
            <a:r>
              <a:rPr kumimoji="1" lang="ja-JP"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営業運行開始日</a:t>
            </a:r>
            <a:r>
              <a:rPr kumimoji="1" lang="ja-JP"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平成</a:t>
            </a:r>
            <a:r>
              <a:rPr kumimoji="1" lang="en-US" altLang="zh-TW"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29</a:t>
            </a:r>
            <a:r>
              <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zh-TW"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3</a:t>
            </a:r>
            <a:r>
              <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月</a:t>
            </a:r>
            <a:r>
              <a:rPr kumimoji="1" lang="en-US" altLang="zh-TW"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21</a:t>
            </a:r>
            <a:r>
              <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日（火）</a:t>
            </a:r>
          </a:p>
          <a:p>
            <a:pPr marL="0" marR="0" lvl="0" indent="0" algn="l" defTabSz="870222" rtl="0" eaLnBrk="1" fontAlgn="auto" latinLnBrk="0" hangingPunct="1">
              <a:lnSpc>
                <a:spcPct val="100000"/>
              </a:lnSpc>
              <a:spcBef>
                <a:spcPts val="0"/>
              </a:spcBef>
              <a:spcAft>
                <a:spcPts val="0"/>
              </a:spcAft>
              <a:buClrTx/>
              <a:buSzTx/>
              <a:buFontTx/>
              <a:buNone/>
              <a:tabLst/>
              <a:defRPr/>
            </a:pPr>
            <a:endPar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390531" marR="0" lvl="0" indent="-2390531" algn="l" defTabSz="870222" rtl="0" eaLnBrk="1" fontAlgn="auto" latinLnBrk="0" hangingPunct="1">
              <a:lnSpc>
                <a:spcPct val="100000"/>
              </a:lnSpc>
              <a:spcBef>
                <a:spcPts val="0"/>
              </a:spcBef>
              <a:spcAft>
                <a:spcPts val="0"/>
              </a:spcAft>
              <a:buClrTx/>
              <a:buSzTx/>
              <a:buFontTx/>
              <a:buNone/>
              <a:tabLst/>
              <a:defRPr/>
            </a:pPr>
            <a:r>
              <a:rPr kumimoji="1" lang="ja-JP"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zh-TW"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運行開始路線</a:t>
            </a:r>
            <a:r>
              <a:rPr kumimoji="1" lang="ja-JP"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東京駅～（有楽町、晴海通り）～東京ビッグサイト</a:t>
            </a:r>
            <a:endParaRPr kumimoji="1" lang="en-US" altLang="ja-JP"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390531" marR="0" lvl="0" indent="-2390531" algn="l" defTabSz="870222" rtl="0" eaLnBrk="1" fontAlgn="auto" latinLnBrk="0" hangingPunct="1">
              <a:lnSpc>
                <a:spcPct val="100000"/>
              </a:lnSpc>
              <a:spcBef>
                <a:spcPts val="0"/>
              </a:spcBef>
              <a:spcAft>
                <a:spcPts val="0"/>
              </a:spcAft>
              <a:buClrTx/>
              <a:buSzTx/>
              <a:buFontTx/>
              <a:buNone/>
              <a:tabLst/>
              <a:defRPr/>
            </a:pPr>
            <a:endParaRPr kumimoji="1" lang="en-US" altLang="zh-TW"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870222" rtl="0" eaLnBrk="1" fontAlgn="auto" latinLnBrk="0" hangingPunct="1">
              <a:lnSpc>
                <a:spcPct val="100000"/>
              </a:lnSpc>
              <a:spcBef>
                <a:spcPts val="0"/>
              </a:spcBef>
              <a:spcAft>
                <a:spcPts val="0"/>
              </a:spcAft>
              <a:buClrTx/>
              <a:buSzTx/>
              <a:buFontTx/>
              <a:buNone/>
              <a:tabLst/>
              <a:defRPr/>
            </a:pPr>
            <a:r>
              <a:rPr kumimoji="1" lang="ja-JP" altLang="en-US" sz="17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主な停留所</a:t>
            </a:r>
          </a:p>
        </p:txBody>
      </p:sp>
      <p:pic>
        <p:nvPicPr>
          <p:cNvPr id="23" name="図 2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17957" y="5330114"/>
            <a:ext cx="1754423" cy="1069101"/>
          </a:xfrm>
          <a:prstGeom prst="rect">
            <a:avLst/>
          </a:prstGeom>
        </p:spPr>
      </p:pic>
      <p:graphicFrame>
        <p:nvGraphicFramePr>
          <p:cNvPr id="24" name="表 23"/>
          <p:cNvGraphicFramePr>
            <a:graphicFrameLocks noGrp="1"/>
          </p:cNvGraphicFramePr>
          <p:nvPr>
            <p:extLst/>
          </p:nvPr>
        </p:nvGraphicFramePr>
        <p:xfrm>
          <a:off x="878862" y="7306595"/>
          <a:ext cx="8491602" cy="187443"/>
        </p:xfrm>
        <a:graphic>
          <a:graphicData uri="http://schemas.openxmlformats.org/drawingml/2006/table">
            <a:tbl>
              <a:tblPr firstRow="1" bandRow="1"/>
              <a:tblGrid>
                <a:gridCol w="404363">
                  <a:extLst>
                    <a:ext uri="{9D8B030D-6E8A-4147-A177-3AD203B41FA5}">
                      <a16:colId xmlns:a16="http://schemas.microsoft.com/office/drawing/2014/main" val="20000"/>
                    </a:ext>
                  </a:extLst>
                </a:gridCol>
                <a:gridCol w="8087239">
                  <a:extLst>
                    <a:ext uri="{9D8B030D-6E8A-4147-A177-3AD203B41FA5}">
                      <a16:colId xmlns:a16="http://schemas.microsoft.com/office/drawing/2014/main" val="20001"/>
                    </a:ext>
                  </a:extLst>
                </a:gridCol>
              </a:tblGrid>
              <a:tr h="187443">
                <a:tc>
                  <a:txBody>
                    <a:bodyPr/>
                    <a:lstStyle>
                      <a:lvl1pPr marL="0" algn="l" defTabSz="930362" rtl="0" eaLnBrk="1" latinLnBrk="0" hangingPunct="1">
                        <a:defRPr kumimoji="1" sz="1832" kern="1200">
                          <a:solidFill>
                            <a:schemeClr val="tx1"/>
                          </a:solidFill>
                          <a:latin typeface="Calibri" panose="020F0502020204030204"/>
                        </a:defRPr>
                      </a:lvl1pPr>
                      <a:lvl2pPr marL="465181" algn="l" defTabSz="930362" rtl="0" eaLnBrk="1" latinLnBrk="0" hangingPunct="1">
                        <a:defRPr kumimoji="1" sz="1832" kern="1200">
                          <a:solidFill>
                            <a:schemeClr val="tx1"/>
                          </a:solidFill>
                          <a:latin typeface="Calibri" panose="020F0502020204030204"/>
                        </a:defRPr>
                      </a:lvl2pPr>
                      <a:lvl3pPr marL="930362" algn="l" defTabSz="930362" rtl="0" eaLnBrk="1" latinLnBrk="0" hangingPunct="1">
                        <a:defRPr kumimoji="1" sz="1832" kern="1200">
                          <a:solidFill>
                            <a:schemeClr val="tx1"/>
                          </a:solidFill>
                          <a:latin typeface="Calibri" panose="020F0502020204030204"/>
                        </a:defRPr>
                      </a:lvl3pPr>
                      <a:lvl4pPr marL="1395543" algn="l" defTabSz="930362" rtl="0" eaLnBrk="1" latinLnBrk="0" hangingPunct="1">
                        <a:defRPr kumimoji="1" sz="1832" kern="1200">
                          <a:solidFill>
                            <a:schemeClr val="tx1"/>
                          </a:solidFill>
                          <a:latin typeface="Calibri" panose="020F0502020204030204"/>
                        </a:defRPr>
                      </a:lvl4pPr>
                      <a:lvl5pPr marL="1860724" algn="l" defTabSz="930362" rtl="0" eaLnBrk="1" latinLnBrk="0" hangingPunct="1">
                        <a:defRPr kumimoji="1" sz="1832" kern="1200">
                          <a:solidFill>
                            <a:schemeClr val="tx1"/>
                          </a:solidFill>
                          <a:latin typeface="Calibri" panose="020F0502020204030204"/>
                        </a:defRPr>
                      </a:lvl5pPr>
                      <a:lvl6pPr marL="2325905" algn="l" defTabSz="930362" rtl="0" eaLnBrk="1" latinLnBrk="0" hangingPunct="1">
                        <a:defRPr kumimoji="1" sz="1832" kern="1200">
                          <a:solidFill>
                            <a:schemeClr val="tx1"/>
                          </a:solidFill>
                          <a:latin typeface="Calibri" panose="020F0502020204030204"/>
                        </a:defRPr>
                      </a:lvl6pPr>
                      <a:lvl7pPr marL="2791086" algn="l" defTabSz="930362" rtl="0" eaLnBrk="1" latinLnBrk="0" hangingPunct="1">
                        <a:defRPr kumimoji="1" sz="1832" kern="1200">
                          <a:solidFill>
                            <a:schemeClr val="tx1"/>
                          </a:solidFill>
                          <a:latin typeface="Calibri" panose="020F0502020204030204"/>
                        </a:defRPr>
                      </a:lvl7pPr>
                      <a:lvl8pPr marL="3256267" algn="l" defTabSz="930362" rtl="0" eaLnBrk="1" latinLnBrk="0" hangingPunct="1">
                        <a:defRPr kumimoji="1" sz="1832" kern="1200">
                          <a:solidFill>
                            <a:schemeClr val="tx1"/>
                          </a:solidFill>
                          <a:latin typeface="Calibri" panose="020F0502020204030204"/>
                        </a:defRPr>
                      </a:lvl8pPr>
                      <a:lvl9pPr marL="3721448" algn="l" defTabSz="930362" rtl="0" eaLnBrk="1" latinLnBrk="0" hangingPunct="1">
                        <a:defRPr kumimoji="1" sz="1832" kern="1200">
                          <a:solidFill>
                            <a:schemeClr val="tx1"/>
                          </a:solidFill>
                          <a:latin typeface="Calibri" panose="020F0502020204030204"/>
                        </a:defRPr>
                      </a:lvl9pPr>
                    </a:lstStyle>
                    <a:p>
                      <a:r>
                        <a:rPr kumimoji="1" lang="ja-JP" altLang="en-US" sz="900" baseline="0" dirty="0">
                          <a:latin typeface="+mn-lt"/>
                          <a:ea typeface="+mn-ea"/>
                        </a:rPr>
                        <a:t>出所</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30362" rtl="0" eaLnBrk="1" latinLnBrk="0" hangingPunct="1">
                        <a:defRPr kumimoji="1" sz="1832" kern="1200">
                          <a:solidFill>
                            <a:schemeClr val="tx1"/>
                          </a:solidFill>
                          <a:latin typeface="Calibri" panose="020F0502020204030204"/>
                        </a:defRPr>
                      </a:lvl1pPr>
                      <a:lvl2pPr marL="465181" algn="l" defTabSz="930362" rtl="0" eaLnBrk="1" latinLnBrk="0" hangingPunct="1">
                        <a:defRPr kumimoji="1" sz="1832" kern="1200">
                          <a:solidFill>
                            <a:schemeClr val="tx1"/>
                          </a:solidFill>
                          <a:latin typeface="Calibri" panose="020F0502020204030204"/>
                        </a:defRPr>
                      </a:lvl2pPr>
                      <a:lvl3pPr marL="930362" algn="l" defTabSz="930362" rtl="0" eaLnBrk="1" latinLnBrk="0" hangingPunct="1">
                        <a:defRPr kumimoji="1" sz="1832" kern="1200">
                          <a:solidFill>
                            <a:schemeClr val="tx1"/>
                          </a:solidFill>
                          <a:latin typeface="Calibri" panose="020F0502020204030204"/>
                        </a:defRPr>
                      </a:lvl3pPr>
                      <a:lvl4pPr marL="1395543" algn="l" defTabSz="930362" rtl="0" eaLnBrk="1" latinLnBrk="0" hangingPunct="1">
                        <a:defRPr kumimoji="1" sz="1832" kern="1200">
                          <a:solidFill>
                            <a:schemeClr val="tx1"/>
                          </a:solidFill>
                          <a:latin typeface="Calibri" panose="020F0502020204030204"/>
                        </a:defRPr>
                      </a:lvl4pPr>
                      <a:lvl5pPr marL="1860724" algn="l" defTabSz="930362" rtl="0" eaLnBrk="1" latinLnBrk="0" hangingPunct="1">
                        <a:defRPr kumimoji="1" sz="1832" kern="1200">
                          <a:solidFill>
                            <a:schemeClr val="tx1"/>
                          </a:solidFill>
                          <a:latin typeface="Calibri" panose="020F0502020204030204"/>
                        </a:defRPr>
                      </a:lvl5pPr>
                      <a:lvl6pPr marL="2325905" algn="l" defTabSz="930362" rtl="0" eaLnBrk="1" latinLnBrk="0" hangingPunct="1">
                        <a:defRPr kumimoji="1" sz="1832" kern="1200">
                          <a:solidFill>
                            <a:schemeClr val="tx1"/>
                          </a:solidFill>
                          <a:latin typeface="Calibri" panose="020F0502020204030204"/>
                        </a:defRPr>
                      </a:lvl6pPr>
                      <a:lvl7pPr marL="2791086" algn="l" defTabSz="930362" rtl="0" eaLnBrk="1" latinLnBrk="0" hangingPunct="1">
                        <a:defRPr kumimoji="1" sz="1832" kern="1200">
                          <a:solidFill>
                            <a:schemeClr val="tx1"/>
                          </a:solidFill>
                          <a:latin typeface="Calibri" panose="020F0502020204030204"/>
                        </a:defRPr>
                      </a:lvl7pPr>
                      <a:lvl8pPr marL="3256267" algn="l" defTabSz="930362" rtl="0" eaLnBrk="1" latinLnBrk="0" hangingPunct="1">
                        <a:defRPr kumimoji="1" sz="1832" kern="1200">
                          <a:solidFill>
                            <a:schemeClr val="tx1"/>
                          </a:solidFill>
                          <a:latin typeface="Calibri" panose="020F0502020204030204"/>
                        </a:defRPr>
                      </a:lvl8pPr>
                      <a:lvl9pPr marL="3721448" algn="l" defTabSz="930362" rtl="0" eaLnBrk="1" latinLnBrk="0" hangingPunct="1">
                        <a:defRPr kumimoji="1" sz="1832" kern="1200">
                          <a:solidFill>
                            <a:schemeClr val="tx1"/>
                          </a:solidFill>
                          <a:latin typeface="Calibri" panose="020F0502020204030204"/>
                        </a:defRPr>
                      </a:lvl9pPr>
                    </a:lstStyle>
                    <a:p>
                      <a:pPr algn="l">
                        <a:defRPr/>
                      </a:pPr>
                      <a:r>
                        <a:rPr lang="ja-JP" altLang="en-US" sz="900" dirty="0">
                          <a:solidFill>
                            <a:srgbClr val="000000"/>
                          </a:solidFill>
                          <a:latin typeface="+mn-lt"/>
                          <a:ea typeface="+mn-ea"/>
                          <a:cs typeface="Segoe UI" panose="020B0502040204020203" pitchFamily="34" charset="0"/>
                        </a:rPr>
                        <a:t>東京都</a:t>
                      </a:r>
                      <a:r>
                        <a:rPr lang="ja-JP" altLang="en-US" sz="900" baseline="0" dirty="0">
                          <a:solidFill>
                            <a:srgbClr val="000000"/>
                          </a:solidFill>
                          <a:latin typeface="+mn-lt"/>
                          <a:ea typeface="+mn-ea"/>
                          <a:cs typeface="Segoe UI" panose="020B0502040204020203" pitchFamily="34" charset="0"/>
                        </a:rPr>
                        <a:t> 交通局の公表資料を</a:t>
                      </a:r>
                      <a:r>
                        <a:rPr lang="ja-JP" altLang="en-US" sz="900" dirty="0">
                          <a:solidFill>
                            <a:srgbClr val="000000"/>
                          </a:solidFill>
                          <a:latin typeface="+mn-lt"/>
                          <a:ea typeface="+mn-ea"/>
                          <a:cs typeface="Segoe UI" panose="020B0502040204020203" pitchFamily="34" charset="0"/>
                        </a:rPr>
                        <a:t>基に環境省作成</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195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113"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00886" y="653994"/>
            <a:ext cx="7367328" cy="523220"/>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再エネ水素を活用した社会インフラの低炭素化促進事業のうち、</a:t>
            </a:r>
            <a:endParaRPr kumimoji="1" lang="en-US" altLang="ja-JP"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地域再エネ水素ステーション導入事業</a:t>
            </a:r>
            <a:endParaRPr kumimoji="1" lang="zh-TW"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nvGrpSpPr>
          <p:cNvPr id="13" name="グループ化 12">
            <a:extLst>
              <a:ext uri="{FF2B5EF4-FFF2-40B4-BE49-F238E27FC236}">
                <a16:creationId xmlns:a16="http://schemas.microsoft.com/office/drawing/2014/main" id="{FE7E2BB1-F9D3-E348-93D0-C92F1F19002C}"/>
              </a:ext>
            </a:extLst>
          </p:cNvPr>
          <p:cNvGrpSpPr/>
          <p:nvPr/>
        </p:nvGrpSpPr>
        <p:grpSpPr>
          <a:xfrm>
            <a:off x="2077296" y="315028"/>
            <a:ext cx="1188323" cy="326733"/>
            <a:chOff x="1895287" y="250576"/>
            <a:chExt cx="1188323" cy="326733"/>
          </a:xfrm>
        </p:grpSpPr>
        <p:pic>
          <p:nvPicPr>
            <p:cNvPr id="14" name="グラフィックス 13">
              <a:extLst>
                <a:ext uri="{FF2B5EF4-FFF2-40B4-BE49-F238E27FC236}">
                  <a16:creationId xmlns:a16="http://schemas.microsoft.com/office/drawing/2014/main" id="{548341F6-E67D-5543-B262-69778A35F50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98332" y="458339"/>
              <a:ext cx="773305" cy="118970"/>
            </a:xfrm>
            <a:prstGeom prst="rect">
              <a:avLst/>
            </a:prstGeom>
          </p:spPr>
        </p:pic>
        <p:sp>
          <p:nvSpPr>
            <p:cNvPr id="15" name="テキスト ボックス 14">
              <a:extLst>
                <a:ext uri="{FF2B5EF4-FFF2-40B4-BE49-F238E27FC236}">
                  <a16:creationId xmlns:a16="http://schemas.microsoft.com/office/drawing/2014/main" id="{62E751B6-64EA-1E40-BCC0-AE64939680F5}"/>
                </a:ext>
              </a:extLst>
            </p:cNvPr>
            <p:cNvSpPr txBox="1"/>
            <p:nvPr/>
          </p:nvSpPr>
          <p:spPr>
            <a:xfrm>
              <a:off x="1895287" y="250576"/>
              <a:ext cx="1188323" cy="253916"/>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60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事業名</a:t>
              </a:r>
            </a:p>
          </p:txBody>
        </p:sp>
      </p:gr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374034" y="1282235"/>
            <a:ext cx="9972000" cy="400110"/>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100" normalizeH="0" baseline="0" noProof="0">
                <a:ln>
                  <a:noFill/>
                </a:ln>
                <a:solidFill>
                  <a:srgbClr val="009C89"/>
                </a:solidFill>
                <a:effectLst/>
                <a:uLnTx/>
                <a:uFillTx/>
                <a:latin typeface="Meiryo" panose="020B0604030504040204" pitchFamily="34" charset="-128"/>
                <a:ea typeface="Meiryo" panose="020B0604030504040204" pitchFamily="34" charset="-128"/>
                <a:cs typeface="+mn-cs"/>
              </a:rPr>
              <a:t>再エネ由来水素ステーションの施設整備を支援します。</a:t>
            </a:r>
            <a:endParaRPr kumimoji="1"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endParaRPr>
          </a:p>
        </p:txBody>
      </p:sp>
      <p:sp>
        <p:nvSpPr>
          <p:cNvPr id="61" name="テキスト ボックス 60">
            <a:extLst>
              <a:ext uri="{FF2B5EF4-FFF2-40B4-BE49-F238E27FC236}">
                <a16:creationId xmlns:a16="http://schemas.microsoft.com/office/drawing/2014/main" id="{0D4F9FAB-919D-5D4F-9D4E-755604215F62}"/>
              </a:ext>
            </a:extLst>
          </p:cNvPr>
          <p:cNvSpPr txBox="1"/>
          <p:nvPr/>
        </p:nvSpPr>
        <p:spPr>
          <a:xfrm>
            <a:off x="2112383" y="6946222"/>
            <a:ext cx="5952242" cy="200055"/>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環境省水・大気環境局</a:t>
            </a:r>
            <a:r>
              <a:rPr kumimoji="1" lang="zh-TW"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自動車環境対策課</a:t>
            </a:r>
            <a:r>
              <a:rPr kumimoji="1"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03-5521-8302</a:t>
            </a:r>
            <a:r>
              <a:rPr kumimoji="1"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1" lang="ja-JP" altLang="en-US" sz="700" b="0"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n-cs"/>
              </a:rPr>
              <a:t>：</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03-3593-1049</a:t>
            </a:r>
            <a:endPar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4" name="角丸四角形 73"/>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片側の 2 つの角を丸めた四角形 74"/>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水素社会に向けて</a:t>
            </a:r>
          </a:p>
        </p:txBody>
      </p:sp>
      <p:sp>
        <p:nvSpPr>
          <p:cNvPr id="76" name="1 つの角を切り取った四角形 75"/>
          <p:cNvSpPr/>
          <p:nvPr/>
        </p:nvSpPr>
        <p:spPr>
          <a:xfrm flipV="1">
            <a:off x="1349721" y="753324"/>
            <a:ext cx="859478" cy="312988"/>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1 つの角を切り取った四角形 76"/>
          <p:cNvSpPr/>
          <p:nvPr/>
        </p:nvSpPr>
        <p:spPr>
          <a:xfrm flipH="1" flipV="1">
            <a:off x="445560" y="753325"/>
            <a:ext cx="859478" cy="312988"/>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テキスト ボックス 77"/>
          <p:cNvSpPr txBox="1"/>
          <p:nvPr/>
        </p:nvSpPr>
        <p:spPr>
          <a:xfrm>
            <a:off x="384729" y="808933"/>
            <a:ext cx="1000595" cy="215444"/>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79" name="テキスト ボックス 78"/>
          <p:cNvSpPr txBox="1"/>
          <p:nvPr/>
        </p:nvSpPr>
        <p:spPr>
          <a:xfrm>
            <a:off x="1462944" y="810179"/>
            <a:ext cx="646331" cy="230832"/>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民間向け</a:t>
            </a:r>
          </a:p>
        </p:txBody>
      </p:sp>
      <p:sp>
        <p:nvSpPr>
          <p:cNvPr id="63" name="テキスト ボックス 62"/>
          <p:cNvSpPr txBox="1"/>
          <p:nvPr/>
        </p:nvSpPr>
        <p:spPr>
          <a:xfrm>
            <a:off x="6971271" y="188640"/>
            <a:ext cx="2689177"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8"/>
          <a:stretch>
            <a:fillRect/>
          </a:stretch>
        </p:blipFill>
        <p:spPr>
          <a:xfrm>
            <a:off x="394239" y="1769557"/>
            <a:ext cx="9900762" cy="4999153"/>
          </a:xfrm>
          <a:prstGeom prst="rect">
            <a:avLst/>
          </a:prstGeom>
        </p:spPr>
      </p:pic>
    </p:spTree>
    <p:extLst>
      <p:ext uri="{BB962C8B-B14F-4D97-AF65-F5344CB8AC3E}">
        <p14:creationId xmlns:p14="http://schemas.microsoft.com/office/powerpoint/2010/main" val="373091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20349" y="981995"/>
            <a:ext cx="9452332" cy="3084300"/>
          </a:xfrm>
          <a:prstGeom prst="rect">
            <a:avLst/>
          </a:prstGeom>
          <a:solidFill>
            <a:srgbClr val="E8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p:cNvSpPr>
            <a:spLocks noGrp="1"/>
          </p:cNvSpPr>
          <p:nvPr>
            <p:ph type="title"/>
          </p:nvPr>
        </p:nvSpPr>
        <p:spPr/>
        <p:txBody>
          <a:bodyPr/>
          <a:lstStyle/>
          <a:p>
            <a:r>
              <a:rPr lang="ja-JP" altLang="en-US" sz="4000" dirty="0">
                <a:latin typeface="+mn-ea"/>
                <a:ea typeface="+mn-ea"/>
              </a:rPr>
              <a:t>地域再エネ水素ステーション導入事業のイメージ</a:t>
            </a:r>
          </a:p>
        </p:txBody>
      </p:sp>
      <p:sp>
        <p:nvSpPr>
          <p:cNvPr id="7" name="正方形/長方形 6"/>
          <p:cNvSpPr/>
          <p:nvPr/>
        </p:nvSpPr>
        <p:spPr>
          <a:xfrm>
            <a:off x="620349" y="4178071"/>
            <a:ext cx="9452332" cy="3069772"/>
          </a:xfrm>
          <a:prstGeom prst="rect">
            <a:avLst/>
          </a:prstGeom>
          <a:solidFill>
            <a:srgbClr val="E8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698716" y="1009296"/>
            <a:ext cx="6651180"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○燃料電池自動車（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）向けの例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･･･自治体、エネルギー事業者等による実施</a:t>
            </a:r>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839" y="1344898"/>
            <a:ext cx="1114175" cy="833401"/>
          </a:xfrm>
          <a:prstGeom prst="rect">
            <a:avLst/>
          </a:prstGeom>
        </p:spPr>
      </p:pic>
      <p:pic>
        <p:nvPicPr>
          <p:cNvPr id="14" name="図 13"/>
          <p:cNvPicPr>
            <a:picLocks noChangeAspect="1"/>
          </p:cNvPicPr>
          <p:nvPr/>
        </p:nvPicPr>
        <p:blipFill>
          <a:blip r:embed="rId3" cstate="email">
            <a:extLst>
              <a:ext uri="{BEBA8EAE-BF5A-486C-A8C5-ECC9F3942E4B}">
                <a14:imgProps xmlns:a14="http://schemas.microsoft.com/office/drawing/2010/main">
                  <a14:imgLayer r:embed="rId4">
                    <a14:imgEffect>
                      <a14:backgroundRemoval t="2312" b="95954" l="2273" r="96104">
                        <a14:foregroundMark x1="72403" y1="39306" x2="72078" y2="73410"/>
                        <a14:foregroundMark x1="73377" y1="35838" x2="73377" y2="35838"/>
                        <a14:foregroundMark x1="73701" y1="44509" x2="74026" y2="47399"/>
                        <a14:foregroundMark x1="22403" y1="76879" x2="27273" y2="74566"/>
                        <a14:foregroundMark x1="20130" y1="76301" x2="27597" y2="69942"/>
                        <a14:foregroundMark x1="50974" y1="10983" x2="50974" y2="26590"/>
                      </a14:backgroundRemoval>
                    </a14:imgEffect>
                  </a14:imgLayer>
                </a14:imgProps>
              </a:ext>
              <a:ext uri="{28A0092B-C50C-407E-A947-70E740481C1C}">
                <a14:useLocalDpi xmlns:a14="http://schemas.microsoft.com/office/drawing/2010/main"/>
              </a:ext>
            </a:extLst>
          </a:blip>
          <a:stretch>
            <a:fillRect/>
          </a:stretch>
        </p:blipFill>
        <p:spPr>
          <a:xfrm>
            <a:off x="3934792" y="1164116"/>
            <a:ext cx="2127451" cy="1194963"/>
          </a:xfrm>
          <a:prstGeom prst="rect">
            <a:avLst/>
          </a:prstGeom>
        </p:spPr>
      </p:pic>
      <p:sp>
        <p:nvSpPr>
          <p:cNvPr id="20" name="テキスト ボックス 19"/>
          <p:cNvSpPr txBox="1"/>
          <p:nvPr/>
        </p:nvSpPr>
        <p:spPr>
          <a:xfrm>
            <a:off x="1282068" y="2211943"/>
            <a:ext cx="1877437" cy="523220"/>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（３０～４０ｋ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sp>
        <p:nvSpPr>
          <p:cNvPr id="21" name="テキスト ボックス 20"/>
          <p:cNvSpPr txBox="1"/>
          <p:nvPr/>
        </p:nvSpPr>
        <p:spPr>
          <a:xfrm>
            <a:off x="3803829" y="2344298"/>
            <a:ext cx="2647535"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水素製造・貯蔵・充填設備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矢印コネクタ 22"/>
          <p:cNvCxnSpPr/>
          <p:nvPr/>
        </p:nvCxnSpPr>
        <p:spPr>
          <a:xfrm>
            <a:off x="4475569" y="2192844"/>
            <a:ext cx="841605" cy="1168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344388" y="2168882"/>
            <a:ext cx="248147" cy="1196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622703" y="1531917"/>
            <a:ext cx="14859" cy="6005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98717" y="4178526"/>
            <a:ext cx="8138766"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○燃料電池フォークリフト（</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）向けの例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･･･空港、工場、事業所等において民間事業者が実施　　</a:t>
            </a:r>
          </a:p>
        </p:txBody>
      </p:sp>
      <p:sp>
        <p:nvSpPr>
          <p:cNvPr id="28" name="テキスト ボックス 27"/>
          <p:cNvSpPr txBox="1"/>
          <p:nvPr/>
        </p:nvSpPr>
        <p:spPr>
          <a:xfrm>
            <a:off x="716273" y="5398014"/>
            <a:ext cx="1826141" cy="584775"/>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sp>
        <p:nvSpPr>
          <p:cNvPr id="34" name="テキスト ボックス 33"/>
          <p:cNvSpPr txBox="1"/>
          <p:nvPr/>
        </p:nvSpPr>
        <p:spPr>
          <a:xfrm>
            <a:off x="811942" y="6408159"/>
            <a:ext cx="5590123" cy="769441"/>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施設あたりの整備費用：</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2.5</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億円程度 →</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（参考）水素製造能力は約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10kg/</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日･･･一日の製造量で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時間稼働可能。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単純計算</a:t>
            </a:r>
            <a:r>
              <a:rPr kumimoji="1" lang="en-US" altLang="ja-JP" sz="12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で年間約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万時間に相当。</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下矢印 51"/>
          <p:cNvSpPr/>
          <p:nvPr/>
        </p:nvSpPr>
        <p:spPr>
          <a:xfrm rot="16200000">
            <a:off x="3462159" y="1366330"/>
            <a:ext cx="230521" cy="809899"/>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下矢印 53"/>
          <p:cNvSpPr/>
          <p:nvPr/>
        </p:nvSpPr>
        <p:spPr>
          <a:xfrm rot="16200000">
            <a:off x="2688915" y="4790992"/>
            <a:ext cx="230521" cy="544008"/>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5550906" y="1609544"/>
            <a:ext cx="67518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2.57m</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5383302" y="2154439"/>
            <a:ext cx="67518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2.25m</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612116" y="2174327"/>
            <a:ext cx="57900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3.7m</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5" name="図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9268" y="4602759"/>
            <a:ext cx="1114175" cy="833401"/>
          </a:xfrm>
          <a:prstGeom prst="rect">
            <a:avLst/>
          </a:prstGeom>
        </p:spPr>
      </p:pic>
      <p:pic>
        <p:nvPicPr>
          <p:cNvPr id="46" name="図 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6719" y="4708978"/>
            <a:ext cx="753636" cy="620955"/>
          </a:xfrm>
          <a:prstGeom prst="rect">
            <a:avLst/>
          </a:prstGeom>
        </p:spPr>
      </p:pic>
      <p:pic>
        <p:nvPicPr>
          <p:cNvPr id="47" name="図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7997" y="4689810"/>
            <a:ext cx="801696" cy="659291"/>
          </a:xfrm>
          <a:prstGeom prst="rect">
            <a:avLst/>
          </a:prstGeom>
        </p:spPr>
      </p:pic>
      <p:pic>
        <p:nvPicPr>
          <p:cNvPr id="48" name="図 4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21279" y="4835708"/>
            <a:ext cx="829723" cy="367503"/>
          </a:xfrm>
          <a:prstGeom prst="rect">
            <a:avLst/>
          </a:prstGeom>
        </p:spPr>
      </p:pic>
      <p:sp>
        <p:nvSpPr>
          <p:cNvPr id="49" name="テキスト ボックス 48"/>
          <p:cNvSpPr txBox="1"/>
          <p:nvPr/>
        </p:nvSpPr>
        <p:spPr>
          <a:xfrm>
            <a:off x="3475694" y="5476387"/>
            <a:ext cx="595035"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p:cNvSpPr txBox="1"/>
          <p:nvPr/>
        </p:nvSpPr>
        <p:spPr>
          <a:xfrm>
            <a:off x="4336357" y="5476387"/>
            <a:ext cx="595035"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圧縮</a:t>
            </a:r>
          </a:p>
        </p:txBody>
      </p:sp>
      <p:sp>
        <p:nvSpPr>
          <p:cNvPr id="51" name="テキスト ボックス 50"/>
          <p:cNvSpPr txBox="1"/>
          <p:nvPr/>
        </p:nvSpPr>
        <p:spPr>
          <a:xfrm>
            <a:off x="4958169" y="5476387"/>
            <a:ext cx="1518364"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貯蔵・充填設備</a:t>
            </a:r>
          </a:p>
        </p:txBody>
      </p:sp>
      <p:sp>
        <p:nvSpPr>
          <p:cNvPr id="52" name="テキスト ボックス 51"/>
          <p:cNvSpPr txBox="1"/>
          <p:nvPr/>
        </p:nvSpPr>
        <p:spPr>
          <a:xfrm>
            <a:off x="7048782" y="7227015"/>
            <a:ext cx="3023585" cy="276999"/>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実際は、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の稼働状況等による。</a:t>
            </a:r>
          </a:p>
        </p:txBody>
      </p:sp>
      <p:sp>
        <p:nvSpPr>
          <p:cNvPr id="53" name="テキスト ボックス 52"/>
          <p:cNvSpPr txBox="1"/>
          <p:nvPr/>
        </p:nvSpPr>
        <p:spPr>
          <a:xfrm>
            <a:off x="2957448" y="1885029"/>
            <a:ext cx="1257472"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再エネ電気供給</a:t>
            </a:r>
          </a:p>
        </p:txBody>
      </p:sp>
      <p:sp>
        <p:nvSpPr>
          <p:cNvPr id="55" name="テキスト ボックス 54"/>
          <p:cNvSpPr txBox="1"/>
          <p:nvPr/>
        </p:nvSpPr>
        <p:spPr>
          <a:xfrm>
            <a:off x="2244412" y="5279933"/>
            <a:ext cx="1257472"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再エネ電気供給</a:t>
            </a:r>
          </a:p>
        </p:txBody>
      </p:sp>
      <p:sp>
        <p:nvSpPr>
          <p:cNvPr id="58" name="大かっこ 57"/>
          <p:cNvSpPr/>
          <p:nvPr/>
        </p:nvSpPr>
        <p:spPr>
          <a:xfrm>
            <a:off x="864190" y="6766550"/>
            <a:ext cx="5559748" cy="376699"/>
          </a:xfrm>
          <a:prstGeom prst="bracketPair">
            <a:avLst>
              <a:gd name="adj" fmla="val 9731"/>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大かっこ 58"/>
          <p:cNvSpPr/>
          <p:nvPr/>
        </p:nvSpPr>
        <p:spPr>
          <a:xfrm>
            <a:off x="845242" y="3517662"/>
            <a:ext cx="5578703" cy="376699"/>
          </a:xfrm>
          <a:prstGeom prst="bracketPair">
            <a:avLst>
              <a:gd name="adj" fmla="val 9731"/>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右中かっこ 61"/>
          <p:cNvSpPr/>
          <p:nvPr/>
        </p:nvSpPr>
        <p:spPr>
          <a:xfrm rot="5400000">
            <a:off x="3652446" y="281445"/>
            <a:ext cx="233309" cy="4932000"/>
          </a:xfrm>
          <a:prstGeom prst="rightBrace">
            <a:avLst>
              <a:gd name="adj1" fmla="val 8333"/>
              <a:gd name="adj2" fmla="val 908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p:cNvSpPr/>
          <p:nvPr/>
        </p:nvSpPr>
        <p:spPr>
          <a:xfrm>
            <a:off x="727495" y="3080727"/>
            <a:ext cx="5791913" cy="911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63"/>
          <p:cNvSpPr/>
          <p:nvPr/>
        </p:nvSpPr>
        <p:spPr>
          <a:xfrm>
            <a:off x="832701" y="2928321"/>
            <a:ext cx="1973500" cy="23193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再エネ水素ステーション</a:t>
            </a:r>
          </a:p>
        </p:txBody>
      </p:sp>
      <p:sp>
        <p:nvSpPr>
          <p:cNvPr id="65" name="正方形/長方形 64"/>
          <p:cNvSpPr/>
          <p:nvPr/>
        </p:nvSpPr>
        <p:spPr>
          <a:xfrm>
            <a:off x="734238" y="6258983"/>
            <a:ext cx="5791913" cy="9485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p:cNvSpPr/>
          <p:nvPr/>
        </p:nvSpPr>
        <p:spPr>
          <a:xfrm>
            <a:off x="845234" y="6158991"/>
            <a:ext cx="1973500" cy="23193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再エネ水素ステーション</a:t>
            </a:r>
          </a:p>
        </p:txBody>
      </p:sp>
      <p:sp>
        <p:nvSpPr>
          <p:cNvPr id="67" name="右中かっこ 66"/>
          <p:cNvSpPr/>
          <p:nvPr/>
        </p:nvSpPr>
        <p:spPr>
          <a:xfrm rot="5400000">
            <a:off x="3523194" y="3161743"/>
            <a:ext cx="250699" cy="5580000"/>
          </a:xfrm>
          <a:prstGeom prst="rightBrace">
            <a:avLst>
              <a:gd name="adj1" fmla="val 8333"/>
              <a:gd name="adj2" fmla="val 908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863258" y="3156099"/>
            <a:ext cx="5487491" cy="78483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施設あたりの整備費用：</a:t>
            </a:r>
            <a:r>
              <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a:t>
            </a:r>
            <a:r>
              <a:rPr kumimoji="1"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億円程度 → </a:t>
            </a:r>
            <a:endParaRPr kumimoji="1"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（参考）水素製造能力は約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2.5kg/</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日･･･一日の製造量で</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250km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程度走行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可能。単純計算</a:t>
            </a:r>
            <a:r>
              <a:rPr kumimoji="1" lang="en-US" altLang="ja-JP" sz="12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で年間約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km</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に相当。</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4723593" y="3186387"/>
            <a:ext cx="1806887" cy="275767"/>
          </a:xfrm>
          <a:prstGeom prst="rect">
            <a:avLst/>
          </a:prstGeom>
          <a:solidFill>
            <a:srgbClr val="FEDD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3/4</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を環境省が補助</a:t>
            </a: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p:cNvSpPr/>
          <p:nvPr/>
        </p:nvSpPr>
        <p:spPr>
          <a:xfrm>
            <a:off x="4848422" y="6431922"/>
            <a:ext cx="1806887" cy="275767"/>
          </a:xfrm>
          <a:prstGeom prst="rect">
            <a:avLst/>
          </a:prstGeom>
          <a:solidFill>
            <a:srgbClr val="FEDD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3/4</a:t>
            </a:r>
            <a:r>
              <a:rPr kumimoji="1" lang="ja-JP" altLang="en-US" sz="16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rPr>
              <a:t>を環境省が補助</a:t>
            </a:r>
            <a:endParaRPr kumimoji="1" lang="ja-JP" altLang="en-US" sz="193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70" name="図 69"/>
          <p:cNvPicPr>
            <a:picLocks noChangeAspect="1"/>
          </p:cNvPicPr>
          <p:nvPr/>
        </p:nvPicPr>
        <p:blipFill>
          <a:blip r:embed="rId8" cstate="email">
            <a:extLst>
              <a:ext uri="{BEBA8EAE-BF5A-486C-A8C5-ECC9F3942E4B}">
                <a14:imgProps xmlns:a14="http://schemas.microsoft.com/office/drawing/2010/main">
                  <a14:imgLayer r:embed="rId9">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634449" y="1994391"/>
            <a:ext cx="902831" cy="503905"/>
          </a:xfrm>
          <a:prstGeom prst="rect">
            <a:avLst/>
          </a:prstGeom>
        </p:spPr>
      </p:pic>
      <p:pic>
        <p:nvPicPr>
          <p:cNvPr id="71" name="図 7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97068" y="5218751"/>
            <a:ext cx="692971" cy="545895"/>
          </a:xfrm>
          <a:prstGeom prst="rect">
            <a:avLst/>
          </a:prstGeom>
        </p:spPr>
      </p:pic>
      <p:pic>
        <p:nvPicPr>
          <p:cNvPr id="72" name="図 71"/>
          <p:cNvPicPr>
            <a:picLocks noChangeAspect="1"/>
          </p:cNvPicPr>
          <p:nvPr/>
        </p:nvPicPr>
        <p:blipFill>
          <a:blip r:embed="rId8" cstate="email">
            <a:extLst>
              <a:ext uri="{BEBA8EAE-BF5A-486C-A8C5-ECC9F3942E4B}">
                <a14:imgProps xmlns:a14="http://schemas.microsoft.com/office/drawing/2010/main">
                  <a14:imgLayer r:embed="rId9">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470708" y="2323483"/>
            <a:ext cx="902831" cy="503905"/>
          </a:xfrm>
          <a:prstGeom prst="rect">
            <a:avLst/>
          </a:prstGeom>
        </p:spPr>
      </p:pic>
      <p:pic>
        <p:nvPicPr>
          <p:cNvPr id="73" name="図 7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0332" y="5207019"/>
            <a:ext cx="692971" cy="545895"/>
          </a:xfrm>
          <a:prstGeom prst="rect">
            <a:avLst/>
          </a:prstGeom>
        </p:spPr>
      </p:pic>
      <p:pic>
        <p:nvPicPr>
          <p:cNvPr id="74" name="図 73"/>
          <p:cNvPicPr>
            <a:picLocks noChangeAspect="1"/>
          </p:cNvPicPr>
          <p:nvPr/>
        </p:nvPicPr>
        <p:blipFill>
          <a:blip r:embed="rId8" cstate="email">
            <a:extLst>
              <a:ext uri="{BEBA8EAE-BF5A-486C-A8C5-ECC9F3942E4B}">
                <a14:imgProps xmlns:a14="http://schemas.microsoft.com/office/drawing/2010/main">
                  <a14:imgLayer r:embed="rId9">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327628" y="1979519"/>
            <a:ext cx="902831" cy="503905"/>
          </a:xfrm>
          <a:prstGeom prst="rect">
            <a:avLst/>
          </a:prstGeom>
        </p:spPr>
      </p:pic>
      <p:sp>
        <p:nvSpPr>
          <p:cNvPr id="75" name="テキスト ボックス 74"/>
          <p:cNvSpPr txBox="1"/>
          <p:nvPr/>
        </p:nvSpPr>
        <p:spPr>
          <a:xfrm>
            <a:off x="7349592" y="2865626"/>
            <a:ext cx="2656035" cy="58477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燃料電池自動車</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台分</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6" name="図 7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4415" y="5610014"/>
            <a:ext cx="692971" cy="545895"/>
          </a:xfrm>
          <a:prstGeom prst="rect">
            <a:avLst/>
          </a:prstGeom>
        </p:spPr>
      </p:pic>
      <p:pic>
        <p:nvPicPr>
          <p:cNvPr id="77" name="図 7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25792" y="5576863"/>
            <a:ext cx="692971" cy="545895"/>
          </a:xfrm>
          <a:prstGeom prst="rect">
            <a:avLst/>
          </a:prstGeom>
        </p:spPr>
      </p:pic>
      <p:pic>
        <p:nvPicPr>
          <p:cNvPr id="78" name="図 77"/>
          <p:cNvPicPr>
            <a:picLocks noChangeAspect="1"/>
          </p:cNvPicPr>
          <p:nvPr/>
        </p:nvPicPr>
        <p:blipFill>
          <a:blip r:embed="rId8" cstate="email">
            <a:extLst>
              <a:ext uri="{BEBA8EAE-BF5A-486C-A8C5-ECC9F3942E4B}">
                <a14:imgProps xmlns:a14="http://schemas.microsoft.com/office/drawing/2010/main">
                  <a14:imgLayer r:embed="rId9">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112296" y="2342570"/>
            <a:ext cx="902831" cy="503905"/>
          </a:xfrm>
          <a:prstGeom prst="rect">
            <a:avLst/>
          </a:prstGeom>
        </p:spPr>
      </p:pic>
      <p:pic>
        <p:nvPicPr>
          <p:cNvPr id="79" name="図 78"/>
          <p:cNvPicPr>
            <a:picLocks noChangeAspect="1"/>
          </p:cNvPicPr>
          <p:nvPr/>
        </p:nvPicPr>
        <p:blipFill>
          <a:blip r:embed="rId8" cstate="email">
            <a:extLst>
              <a:ext uri="{BEBA8EAE-BF5A-486C-A8C5-ECC9F3942E4B}">
                <a14:imgProps xmlns:a14="http://schemas.microsoft.com/office/drawing/2010/main">
                  <a14:imgLayer r:embed="rId9">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994858" y="2010401"/>
            <a:ext cx="902831" cy="503905"/>
          </a:xfrm>
          <a:prstGeom prst="rect">
            <a:avLst/>
          </a:prstGeom>
        </p:spPr>
      </p:pic>
      <p:pic>
        <p:nvPicPr>
          <p:cNvPr id="80" name="図 79"/>
          <p:cNvPicPr>
            <a:picLocks noChangeAspect="1"/>
          </p:cNvPicPr>
          <p:nvPr/>
        </p:nvPicPr>
        <p:blipFill>
          <a:blip r:embed="rId8" cstate="email">
            <a:extLst>
              <a:ext uri="{BEBA8EAE-BF5A-486C-A8C5-ECC9F3942E4B}">
                <a14:imgProps xmlns:a14="http://schemas.microsoft.com/office/drawing/2010/main">
                  <a14:imgLayer r:embed="rId9">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828689" y="2351974"/>
            <a:ext cx="902831" cy="503905"/>
          </a:xfrm>
          <a:prstGeom prst="rect">
            <a:avLst/>
          </a:prstGeom>
        </p:spPr>
      </p:pic>
      <p:pic>
        <p:nvPicPr>
          <p:cNvPr id="81" name="図 8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23807" y="5218752"/>
            <a:ext cx="692971" cy="545895"/>
          </a:xfrm>
          <a:prstGeom prst="rect">
            <a:avLst/>
          </a:prstGeom>
        </p:spPr>
      </p:pic>
      <p:pic>
        <p:nvPicPr>
          <p:cNvPr id="82" name="図 8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972076" y="5621099"/>
            <a:ext cx="692971" cy="545895"/>
          </a:xfrm>
          <a:prstGeom prst="rect">
            <a:avLst/>
          </a:prstGeom>
        </p:spPr>
      </p:pic>
      <p:sp>
        <p:nvSpPr>
          <p:cNvPr id="83" name="テキスト ボックス 82"/>
          <p:cNvSpPr txBox="1"/>
          <p:nvPr/>
        </p:nvSpPr>
        <p:spPr>
          <a:xfrm>
            <a:off x="6503829" y="2531572"/>
            <a:ext cx="1006387"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水素供給</a:t>
            </a:r>
          </a:p>
        </p:txBody>
      </p:sp>
      <p:sp>
        <p:nvSpPr>
          <p:cNvPr id="84" name="テキスト ボックス 83"/>
          <p:cNvSpPr txBox="1"/>
          <p:nvPr/>
        </p:nvSpPr>
        <p:spPr>
          <a:xfrm>
            <a:off x="6616583" y="5834946"/>
            <a:ext cx="1006387"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水素供給</a:t>
            </a:r>
          </a:p>
        </p:txBody>
      </p:sp>
      <p:sp>
        <p:nvSpPr>
          <p:cNvPr id="85" name="下矢印 52"/>
          <p:cNvSpPr/>
          <p:nvPr/>
        </p:nvSpPr>
        <p:spPr>
          <a:xfrm rot="16200000">
            <a:off x="6741088" y="1989806"/>
            <a:ext cx="230521" cy="809899"/>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6" name="下矢印 54"/>
          <p:cNvSpPr/>
          <p:nvPr/>
        </p:nvSpPr>
        <p:spPr>
          <a:xfrm rot="16200000">
            <a:off x="6834933" y="5367631"/>
            <a:ext cx="230521" cy="701372"/>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15349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zh-TW" altLang="en-US" dirty="0">
                <a:latin typeface="+mn-ea"/>
                <a:ea typeface="+mn-ea"/>
              </a:rPr>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sz="1800" dirty="0">
              <a:latin typeface="+mn-ea"/>
              <a:ea typeface="+mn-ea"/>
            </a:endParaRPr>
          </a:p>
        </p:txBody>
      </p:sp>
      <p:sp>
        <p:nvSpPr>
          <p:cNvPr id="3" name="正方形/長方形 2"/>
          <p:cNvSpPr/>
          <p:nvPr/>
        </p:nvSpPr>
        <p:spPr>
          <a:xfrm>
            <a:off x="167639" y="1108503"/>
            <a:ext cx="10383777" cy="6155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対象事業の要件</a:t>
            </a:r>
            <a:endParaRPr kumimoji="0" lang="en-US" altLang="ja-JP" sz="1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再エネ水素ステーションを導入</a:t>
            </a:r>
            <a:r>
              <a:rPr kumimoji="0" lang="ja-JP" altLang="en-US" sz="16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（新設・移設・増設・改造）</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する事業</a:t>
            </a:r>
            <a:r>
              <a:rPr kumimoji="0" lang="ja-JP" altLang="en-US" sz="16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（水素ステーション一式及びその設置費用）</a:t>
            </a:r>
            <a:endPar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ただし、ソーラーパネルや風力発電等の再生可能エネルギーシステムを既に保有し、かつ、電力として活用可能な場合には、再生可能エネルギーシステムは交付対象外</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a:t>
            </a:r>
            <a:endParaRPr kumimoji="0" lang="en-US" altLang="ja-JP" sz="1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民間企業</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独立行政法人</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一般社団法人・一般財団法人及び公益社団法人・公益財団法人</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法律により直接設立された法人</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その他環境大臣の承認を経て協会が認める者</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補助率及び補助上限額</a:t>
            </a:r>
            <a:endParaRPr kumimoji="0" lang="en-US" altLang="ja-JP" sz="18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水素製造能力が１日あたり</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立方メートル未満の再エネ水素ステーション</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補助上限額：</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水素製造能力が</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日あたり</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立方メートル未満の再エネ水素ステーション（水素充填圧力が</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メガパスカルのもの）及び水素製造能力が１日あたり</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立方メートル以上</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立方メートル未満の再エネ水素ステーション</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補助上限額：</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水素製造能力が１日あたり</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立方メートル以上の再エネ水素ステーション</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p>
          <a:p>
            <a:pPr marL="77660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補助上限額：</a:t>
            </a:r>
            <a:r>
              <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0" lang="ja-JP" altLang="en-US"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86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wrap="none"/>
          <a:lstStyle/>
          <a:p>
            <a:r>
              <a:rPr lang="ja-JP" altLang="en-US" sz="2600" dirty="0">
                <a:latin typeface="+mn-ea"/>
                <a:ea typeface="+mn-ea"/>
              </a:rPr>
              <a:t>地域再エネ水素ステーション導入事業による導入状況（</a:t>
            </a:r>
            <a:r>
              <a:rPr lang="en-US" altLang="ja-JP" sz="2600" dirty="0">
                <a:latin typeface="+mn-ea"/>
                <a:ea typeface="+mn-ea"/>
              </a:rPr>
              <a:t>2018</a:t>
            </a:r>
            <a:r>
              <a:rPr lang="ja-JP" altLang="en-US" sz="2600" dirty="0">
                <a:latin typeface="+mn-ea"/>
                <a:ea typeface="+mn-ea"/>
              </a:rPr>
              <a:t>年</a:t>
            </a:r>
            <a:r>
              <a:rPr lang="en-US" altLang="ja-JP" sz="2600" dirty="0">
                <a:latin typeface="+mn-ea"/>
                <a:ea typeface="+mn-ea"/>
              </a:rPr>
              <a:t>3</a:t>
            </a:r>
            <a:r>
              <a:rPr lang="ja-JP" altLang="en-US" sz="2600" dirty="0">
                <a:latin typeface="+mn-ea"/>
                <a:ea typeface="+mn-ea"/>
              </a:rPr>
              <a:t>月時点）</a:t>
            </a:r>
          </a:p>
        </p:txBody>
      </p:sp>
      <p:pic>
        <p:nvPicPr>
          <p:cNvPr id="333" name="図 3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855" y="1670718"/>
            <a:ext cx="10187470" cy="5340258"/>
          </a:xfrm>
          <a:prstGeom prst="rect">
            <a:avLst/>
          </a:prstGeom>
        </p:spPr>
      </p:pic>
    </p:spTree>
    <p:extLst>
      <p:ext uri="{BB962C8B-B14F-4D97-AF65-F5344CB8AC3E}">
        <p14:creationId xmlns:p14="http://schemas.microsoft.com/office/powerpoint/2010/main" val="109486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n-ea"/>
                <a:ea typeface="+mn-ea"/>
              </a:rPr>
              <a:t>水素ステーション導入事例</a:t>
            </a:r>
          </a:p>
        </p:txBody>
      </p:sp>
      <p:sp>
        <p:nvSpPr>
          <p:cNvPr id="13" name="タイトル 1"/>
          <p:cNvSpPr txBox="1">
            <a:spLocks/>
          </p:cNvSpPr>
          <p:nvPr/>
        </p:nvSpPr>
        <p:spPr>
          <a:xfrm>
            <a:off x="5761281" y="1075403"/>
            <a:ext cx="3456384" cy="432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4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宮城県</a:t>
            </a:r>
            <a:endPar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4" name="テキスト ボックス 13"/>
          <p:cNvSpPr txBox="1"/>
          <p:nvPr/>
        </p:nvSpPr>
        <p:spPr>
          <a:xfrm>
            <a:off x="1429654" y="1078249"/>
            <a:ext cx="35283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埼玉県</a:t>
            </a:r>
          </a:p>
        </p:txBody>
      </p:sp>
      <p:pic>
        <p:nvPicPr>
          <p:cNvPr id="15" name="Picture 2" descr="Z:\Rebirth\●再エネ室●\◎水素ビジョン関係\003-00公用FCV利活用\○イベント対応\20170817 夏休み環境学習教室\写真\IMG_0913.JPG"/>
          <p:cNvPicPr/>
          <p:nvPr/>
        </p:nvPicPr>
        <p:blipFill rotWithShape="1">
          <a:blip r:embed="rId2" cstate="email">
            <a:extLst>
              <a:ext uri="{28A0092B-C50C-407E-A947-70E740481C1C}">
                <a14:useLocalDpi xmlns:a14="http://schemas.microsoft.com/office/drawing/2010/main"/>
              </a:ext>
            </a:extLst>
          </a:blip>
          <a:srcRect/>
          <a:stretch/>
        </p:blipFill>
        <p:spPr bwMode="auto">
          <a:xfrm>
            <a:off x="5890977" y="1565578"/>
            <a:ext cx="3197007" cy="2397185"/>
          </a:xfrm>
          <a:prstGeom prst="rect">
            <a:avLst/>
          </a:prstGeom>
          <a:noFill/>
          <a:extLst/>
        </p:spPr>
      </p:pic>
      <p:sp>
        <p:nvSpPr>
          <p:cNvPr id="16" name="テキスト ボックス 15"/>
          <p:cNvSpPr txBox="1"/>
          <p:nvPr/>
        </p:nvSpPr>
        <p:spPr>
          <a:xfrm>
            <a:off x="5645493" y="4192202"/>
            <a:ext cx="3687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郡山市</a:t>
            </a:r>
          </a:p>
        </p:txBody>
      </p:sp>
      <p:pic>
        <p:nvPicPr>
          <p:cNvPr id="17" name="図 16"/>
          <p:cNvPicPr/>
          <p:nvPr/>
        </p:nvPicPr>
        <p:blipFill>
          <a:blip r:embed="rId3" cstate="email">
            <a:extLst>
              <a:ext uri="{28A0092B-C50C-407E-A947-70E740481C1C}">
                <a14:useLocalDpi xmlns:a14="http://schemas.microsoft.com/office/drawing/2010/main"/>
              </a:ext>
            </a:extLst>
          </a:blip>
          <a:stretch>
            <a:fillRect/>
          </a:stretch>
        </p:blipFill>
        <p:spPr>
          <a:xfrm>
            <a:off x="1502650" y="1565571"/>
            <a:ext cx="3382400" cy="2425448"/>
          </a:xfrm>
          <a:prstGeom prst="rect">
            <a:avLst/>
          </a:prstGeom>
          <a:effectLst/>
        </p:spPr>
      </p:pic>
      <p:pic>
        <p:nvPicPr>
          <p:cNvPr id="18"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2296" y="4718034"/>
            <a:ext cx="3174363" cy="2380771"/>
          </a:xfrm>
          <a:prstGeom prst="rect">
            <a:avLst/>
          </a:prstGeom>
        </p:spPr>
      </p:pic>
      <p:sp>
        <p:nvSpPr>
          <p:cNvPr id="19" name="テキスト ボックス 18"/>
          <p:cNvSpPr txBox="1"/>
          <p:nvPr/>
        </p:nvSpPr>
        <p:spPr>
          <a:xfrm>
            <a:off x="1349870" y="4170853"/>
            <a:ext cx="36879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（株）鈴木商館</a:t>
            </a:r>
          </a:p>
        </p:txBody>
      </p:sp>
      <p:pic>
        <p:nvPicPr>
          <p:cNvPr id="20" name="図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5354" y="4663694"/>
            <a:ext cx="3197007" cy="2397755"/>
          </a:xfrm>
          <a:prstGeom prst="rect">
            <a:avLst/>
          </a:prstGeom>
        </p:spPr>
      </p:pic>
    </p:spTree>
    <p:extLst>
      <p:ext uri="{BB962C8B-B14F-4D97-AF65-F5344CB8AC3E}">
        <p14:creationId xmlns:p14="http://schemas.microsoft.com/office/powerpoint/2010/main" val="160909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00886" y="653994"/>
            <a:ext cx="7367328" cy="523220"/>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再エネ水素を活用した社会インフラの低炭素化促進事業のうち、</a:t>
            </a:r>
            <a:endParaRPr kumimoji="1" lang="en-US" altLang="ja-JP"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地域再エネ水素ステーション保守点検支援事業</a:t>
            </a:r>
          </a:p>
        </p:txBody>
      </p:sp>
      <p:grpSp>
        <p:nvGrpSpPr>
          <p:cNvPr id="6" name="グループ化 5">
            <a:extLst>
              <a:ext uri="{FF2B5EF4-FFF2-40B4-BE49-F238E27FC236}">
                <a16:creationId xmlns:a16="http://schemas.microsoft.com/office/drawing/2014/main" id="{FD61E81A-1A87-284A-A49A-5D56BAF88CA5}"/>
              </a:ext>
            </a:extLst>
          </p:cNvPr>
          <p:cNvGrpSpPr/>
          <p:nvPr/>
        </p:nvGrpSpPr>
        <p:grpSpPr>
          <a:xfrm>
            <a:off x="2077296" y="300740"/>
            <a:ext cx="1188323" cy="341021"/>
            <a:chOff x="1895287" y="236288"/>
            <a:chExt cx="1188323" cy="341021"/>
          </a:xfrm>
        </p:grpSpPr>
        <p:pic>
          <p:nvPicPr>
            <p:cNvPr id="7" name="グラフィックス 6">
              <a:extLst>
                <a:ext uri="{FF2B5EF4-FFF2-40B4-BE49-F238E27FC236}">
                  <a16:creationId xmlns:a16="http://schemas.microsoft.com/office/drawing/2014/main" id="{F2610F86-B295-D544-A8D3-261C2BDCBEE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98332" y="458339"/>
              <a:ext cx="773305" cy="118970"/>
            </a:xfrm>
            <a:prstGeom prst="rect">
              <a:avLst/>
            </a:prstGeom>
          </p:spPr>
        </p:pic>
        <p:sp>
          <p:nvSpPr>
            <p:cNvPr id="8" name="テキスト ボックス 7">
              <a:extLst>
                <a:ext uri="{FF2B5EF4-FFF2-40B4-BE49-F238E27FC236}">
                  <a16:creationId xmlns:a16="http://schemas.microsoft.com/office/drawing/2014/main" id="{BF6FBE36-BBFB-2B4B-BF76-87A092C72905}"/>
                </a:ext>
              </a:extLst>
            </p:cNvPr>
            <p:cNvSpPr txBox="1"/>
            <p:nvPr/>
          </p:nvSpPr>
          <p:spPr>
            <a:xfrm>
              <a:off x="1895287" y="236288"/>
              <a:ext cx="1188323" cy="253916"/>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60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事業名</a:t>
              </a:r>
            </a:p>
          </p:txBody>
        </p:sp>
      </p:grpSp>
      <p:sp>
        <p:nvSpPr>
          <p:cNvPr id="9" name="テキスト ボックス 8">
            <a:extLst>
              <a:ext uri="{FF2B5EF4-FFF2-40B4-BE49-F238E27FC236}">
                <a16:creationId xmlns:a16="http://schemas.microsoft.com/office/drawing/2014/main" id="{E9DDF4E0-81D3-3A4B-BD40-8CF63624B79E}"/>
              </a:ext>
            </a:extLst>
          </p:cNvPr>
          <p:cNvSpPr txBox="1"/>
          <p:nvPr/>
        </p:nvSpPr>
        <p:spPr>
          <a:xfrm>
            <a:off x="374034" y="1282235"/>
            <a:ext cx="9972000" cy="400110"/>
          </a:xfrm>
          <a:prstGeom prst="rect">
            <a:avLst/>
          </a:prstGeom>
          <a:noFill/>
        </p:spPr>
        <p:txBody>
          <a:bodyPr wrap="square" rtlCol="0">
            <a:spAutoFit/>
          </a:bodyP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100" normalizeH="0" baseline="0" noProof="0">
                <a:ln>
                  <a:noFill/>
                </a:ln>
                <a:solidFill>
                  <a:srgbClr val="009C89"/>
                </a:solidFill>
                <a:effectLst/>
                <a:uLnTx/>
                <a:uFillTx/>
                <a:latin typeface="Meiryo" panose="020B0604030504040204" pitchFamily="34" charset="-128"/>
                <a:ea typeface="Meiryo" panose="020B0604030504040204" pitchFamily="34" charset="-128"/>
                <a:cs typeface="+mn-cs"/>
              </a:rPr>
              <a:t>再エネ由来水素ステーションの保守点検を支援します。</a:t>
            </a:r>
            <a:endParaRPr kumimoji="1" lang="ja-JP" altLang="en-US" sz="2000" b="1" i="0" u="none" strike="noStrike" kern="0" cap="none" spc="100" normalizeH="0" baseline="0" noProof="0" dirty="0">
              <a:ln>
                <a:noFill/>
              </a:ln>
              <a:solidFill>
                <a:srgbClr val="009C89"/>
              </a:solidFill>
              <a:effectLst/>
              <a:uLnTx/>
              <a:uFillTx/>
              <a:latin typeface="Meiryo" panose="020B0604030504040204" pitchFamily="34" charset="-128"/>
              <a:ea typeface="Meiryo" panose="020B0604030504040204" pitchFamily="34" charset="-128"/>
              <a:cs typeface="+mn-cs"/>
            </a:endParaRPr>
          </a:p>
        </p:txBody>
      </p:sp>
      <p:sp>
        <p:nvSpPr>
          <p:cNvPr id="22" name="テキスト ボックス 21">
            <a:extLst>
              <a:ext uri="{FF2B5EF4-FFF2-40B4-BE49-F238E27FC236}">
                <a16:creationId xmlns:a16="http://schemas.microsoft.com/office/drawing/2014/main" id="{405C86F2-F826-2442-8DF8-90A7C0C6219F}"/>
              </a:ext>
            </a:extLst>
          </p:cNvPr>
          <p:cNvSpPr txBox="1"/>
          <p:nvPr/>
        </p:nvSpPr>
        <p:spPr>
          <a:xfrm>
            <a:off x="2112383" y="6941056"/>
            <a:ext cx="5952242" cy="200055"/>
          </a:xfrm>
          <a:prstGeom prst="rect">
            <a:avLst/>
          </a:prstGeom>
          <a:noFill/>
        </p:spPr>
        <p:txBody>
          <a:bodyPr wrap="squar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環境省水・大気環境局</a:t>
            </a:r>
            <a:r>
              <a:rPr kumimoji="1" lang="zh-TW" altLang="en-US" sz="7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自動車環境対策課</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電話：</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03-5521-8302</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　</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FAX</a:t>
            </a:r>
            <a:r>
              <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a:t>
            </a:r>
            <a:r>
              <a:rPr kumimoji="1" lang="en-US" altLang="ja-JP"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rPr>
              <a:t>03-3593-1049</a:t>
            </a:r>
            <a:endParaRPr kumimoji="1" lang="ja-JP" altLang="en-US" sz="700" b="0"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5" name="角丸四角形 74"/>
          <p:cNvSpPr/>
          <p:nvPr/>
        </p:nvSpPr>
        <p:spPr>
          <a:xfrm>
            <a:off x="450098" y="408614"/>
            <a:ext cx="1750787" cy="659387"/>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片側の 2 つの角を丸めた四角形 75"/>
          <p:cNvSpPr/>
          <p:nvPr/>
        </p:nvSpPr>
        <p:spPr>
          <a:xfrm>
            <a:off x="450099" y="408614"/>
            <a:ext cx="1750785" cy="299561"/>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水素社会に向けて</a:t>
            </a:r>
          </a:p>
        </p:txBody>
      </p:sp>
      <p:sp>
        <p:nvSpPr>
          <p:cNvPr id="77" name="1 つの角を切り取った四角形 76"/>
          <p:cNvSpPr/>
          <p:nvPr/>
        </p:nvSpPr>
        <p:spPr>
          <a:xfrm flipV="1">
            <a:off x="1349721" y="753324"/>
            <a:ext cx="859478" cy="312988"/>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1 つの角を切り取った四角形 77"/>
          <p:cNvSpPr/>
          <p:nvPr/>
        </p:nvSpPr>
        <p:spPr>
          <a:xfrm flipH="1" flipV="1">
            <a:off x="445560" y="753325"/>
            <a:ext cx="859478" cy="312988"/>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81700" rtl="0" eaLnBrk="1" fontAlgn="auto" latinLnBrk="0" hangingPunct="1">
              <a:lnSpc>
                <a:spcPct val="100000"/>
              </a:lnSpc>
              <a:spcBef>
                <a:spcPts val="0"/>
              </a:spcBef>
              <a:spcAft>
                <a:spcPts val="0"/>
              </a:spcAft>
              <a:buClrTx/>
              <a:buSzTx/>
              <a:buFontTx/>
              <a:buNone/>
              <a:tabLst/>
              <a:defRPr/>
            </a:pPr>
            <a:endParaRPr kumimoji="1" lang="ja-JP" altLang="en-US" sz="1932"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テキスト ボックス 78"/>
          <p:cNvSpPr txBox="1"/>
          <p:nvPr/>
        </p:nvSpPr>
        <p:spPr>
          <a:xfrm>
            <a:off x="384729" y="808933"/>
            <a:ext cx="1000595" cy="215444"/>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地方公共団体向け</a:t>
            </a:r>
          </a:p>
        </p:txBody>
      </p:sp>
      <p:sp>
        <p:nvSpPr>
          <p:cNvPr id="80" name="テキスト ボックス 79"/>
          <p:cNvSpPr txBox="1"/>
          <p:nvPr/>
        </p:nvSpPr>
        <p:spPr>
          <a:xfrm>
            <a:off x="1462944" y="810179"/>
            <a:ext cx="646331" cy="230832"/>
          </a:xfrm>
          <a:prstGeom prst="rect">
            <a:avLst/>
          </a:prstGeom>
          <a:noFill/>
        </p:spPr>
        <p:txBody>
          <a:bodyPr wrap="none" rtlCol="0">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民間向け</a:t>
            </a:r>
          </a:p>
        </p:txBody>
      </p:sp>
      <p:sp>
        <p:nvSpPr>
          <p:cNvPr id="59" name="テキスト ボックス 58"/>
          <p:cNvSpPr txBox="1"/>
          <p:nvPr/>
        </p:nvSpPr>
        <p:spPr>
          <a:xfrm>
            <a:off x="6971271" y="188640"/>
            <a:ext cx="2689177" cy="400110"/>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817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2.570</a:t>
            </a:r>
            <a:r>
              <a:rPr kumimoji="0"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stretch>
            <a:fillRect/>
          </a:stretch>
        </p:blipFill>
        <p:spPr>
          <a:xfrm>
            <a:off x="395525" y="1773785"/>
            <a:ext cx="9900762" cy="4999153"/>
          </a:xfrm>
          <a:prstGeom prst="rect">
            <a:avLst/>
          </a:prstGeom>
        </p:spPr>
      </p:pic>
    </p:spTree>
    <p:extLst>
      <p:ext uri="{BB962C8B-B14F-4D97-AF65-F5344CB8AC3E}">
        <p14:creationId xmlns:p14="http://schemas.microsoft.com/office/powerpoint/2010/main" val="66132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20349" y="981995"/>
            <a:ext cx="9452332" cy="3084300"/>
          </a:xfrm>
          <a:prstGeom prst="rect">
            <a:avLst/>
          </a:prstGeom>
          <a:solidFill>
            <a:srgbClr val="E8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p:cNvSpPr>
            <a:spLocks noGrp="1"/>
          </p:cNvSpPr>
          <p:nvPr>
            <p:ph type="title"/>
          </p:nvPr>
        </p:nvSpPr>
        <p:spPr/>
        <p:txBody>
          <a:bodyPr/>
          <a:lstStyle/>
          <a:p>
            <a:r>
              <a:rPr lang="ja-JP" altLang="en-US" sz="3200" dirty="0">
                <a:latin typeface="+mn-ea"/>
                <a:ea typeface="+mn-ea"/>
              </a:rPr>
              <a:t>地域再エネ水素ステーション保守点検支援事業のイメージ</a:t>
            </a:r>
          </a:p>
        </p:txBody>
      </p:sp>
      <p:sp>
        <p:nvSpPr>
          <p:cNvPr id="7" name="正方形/長方形 6"/>
          <p:cNvSpPr/>
          <p:nvPr/>
        </p:nvSpPr>
        <p:spPr>
          <a:xfrm>
            <a:off x="620349" y="4178071"/>
            <a:ext cx="9452332" cy="3069772"/>
          </a:xfrm>
          <a:prstGeom prst="rect">
            <a:avLst/>
          </a:prstGeom>
          <a:solidFill>
            <a:srgbClr val="E8F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698716" y="1009296"/>
            <a:ext cx="6651180"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○燃料電池自動車（</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）向けの例　</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･･･自治体、エネルギー事業者等による実施</a:t>
            </a:r>
          </a:p>
        </p:txBody>
      </p:sp>
      <p:pic>
        <p:nvPicPr>
          <p:cNvPr id="13" name="図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839" y="1344898"/>
            <a:ext cx="1114175" cy="833401"/>
          </a:xfrm>
          <a:prstGeom prst="rect">
            <a:avLst/>
          </a:prstGeom>
        </p:spPr>
      </p:pic>
      <p:pic>
        <p:nvPicPr>
          <p:cNvPr id="14" name="図 13"/>
          <p:cNvPicPr>
            <a:picLocks noChangeAspect="1"/>
          </p:cNvPicPr>
          <p:nvPr/>
        </p:nvPicPr>
        <p:blipFill>
          <a:blip r:embed="rId3" cstate="email">
            <a:extLst>
              <a:ext uri="{BEBA8EAE-BF5A-486C-A8C5-ECC9F3942E4B}">
                <a14:imgProps xmlns:a14="http://schemas.microsoft.com/office/drawing/2010/main">
                  <a14:imgLayer r:embed="rId4">
                    <a14:imgEffect>
                      <a14:backgroundRemoval t="2312" b="95954" l="2273" r="96104">
                        <a14:foregroundMark x1="72403" y1="39306" x2="72078" y2="73410"/>
                        <a14:foregroundMark x1="73377" y1="35838" x2="73377" y2="35838"/>
                        <a14:foregroundMark x1="73701" y1="44509" x2="74026" y2="47399"/>
                        <a14:foregroundMark x1="22403" y1="76879" x2="27273" y2="74566"/>
                        <a14:foregroundMark x1="20130" y1="76301" x2="27597" y2="69942"/>
                        <a14:foregroundMark x1="50974" y1="10983" x2="50974" y2="26590"/>
                      </a14:backgroundRemoval>
                    </a14:imgEffect>
                  </a14:imgLayer>
                </a14:imgProps>
              </a:ext>
              <a:ext uri="{28A0092B-C50C-407E-A947-70E740481C1C}">
                <a14:useLocalDpi xmlns:a14="http://schemas.microsoft.com/office/drawing/2010/main"/>
              </a:ext>
            </a:extLst>
          </a:blip>
          <a:stretch>
            <a:fillRect/>
          </a:stretch>
        </p:blipFill>
        <p:spPr>
          <a:xfrm>
            <a:off x="3934792" y="1164116"/>
            <a:ext cx="2127451" cy="1194963"/>
          </a:xfrm>
          <a:prstGeom prst="rect">
            <a:avLst/>
          </a:prstGeom>
        </p:spPr>
      </p:pic>
      <p:pic>
        <p:nvPicPr>
          <p:cNvPr id="15" name="図 14"/>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634449" y="1994391"/>
            <a:ext cx="902831" cy="503905"/>
          </a:xfrm>
          <a:prstGeom prst="rect">
            <a:avLst/>
          </a:prstGeom>
        </p:spPr>
      </p:pic>
      <p:pic>
        <p:nvPicPr>
          <p:cNvPr id="16" name="図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97068" y="5218751"/>
            <a:ext cx="692971" cy="545895"/>
          </a:xfrm>
          <a:prstGeom prst="rect">
            <a:avLst/>
          </a:prstGeom>
        </p:spPr>
      </p:pic>
      <p:pic>
        <p:nvPicPr>
          <p:cNvPr id="17" name="図 16"/>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7470708" y="2323483"/>
            <a:ext cx="902831" cy="503905"/>
          </a:xfrm>
          <a:prstGeom prst="rect">
            <a:avLst/>
          </a:prstGeom>
        </p:spPr>
      </p:pic>
      <p:pic>
        <p:nvPicPr>
          <p:cNvPr id="18" name="図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70332" y="5207019"/>
            <a:ext cx="692971" cy="545895"/>
          </a:xfrm>
          <a:prstGeom prst="rect">
            <a:avLst/>
          </a:prstGeom>
        </p:spPr>
      </p:pic>
      <p:pic>
        <p:nvPicPr>
          <p:cNvPr id="19" name="図 18"/>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327628" y="1979519"/>
            <a:ext cx="902831" cy="503905"/>
          </a:xfrm>
          <a:prstGeom prst="rect">
            <a:avLst/>
          </a:prstGeom>
        </p:spPr>
      </p:pic>
      <p:sp>
        <p:nvSpPr>
          <p:cNvPr id="20" name="テキスト ボックス 19"/>
          <p:cNvSpPr txBox="1"/>
          <p:nvPr/>
        </p:nvSpPr>
        <p:spPr>
          <a:xfrm>
            <a:off x="1282068" y="2211943"/>
            <a:ext cx="1877437" cy="523220"/>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（３０～４０ｋ</a:t>
            </a: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sp>
        <p:nvSpPr>
          <p:cNvPr id="21" name="テキスト ボックス 20"/>
          <p:cNvSpPr txBox="1"/>
          <p:nvPr/>
        </p:nvSpPr>
        <p:spPr>
          <a:xfrm>
            <a:off x="3803829" y="2344298"/>
            <a:ext cx="2647535" cy="33855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水素製造・貯蔵・充填設備</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7349592" y="2865626"/>
            <a:ext cx="2656035" cy="584775"/>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燃料電池自動車</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台分</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矢印コネクタ 22"/>
          <p:cNvCxnSpPr/>
          <p:nvPr/>
        </p:nvCxnSpPr>
        <p:spPr>
          <a:xfrm>
            <a:off x="4475569" y="2192844"/>
            <a:ext cx="841605" cy="1168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5344388" y="2168882"/>
            <a:ext cx="248147" cy="1196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622703" y="1531917"/>
            <a:ext cx="14859" cy="6005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98717" y="4178526"/>
            <a:ext cx="8138766"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○燃料電池フォークリフト（</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）向けの例　</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･･･空港、工場、事業所等において民間事業者が実施　　</a:t>
            </a:r>
          </a:p>
        </p:txBody>
      </p:sp>
      <p:sp>
        <p:nvSpPr>
          <p:cNvPr id="28" name="テキスト ボックス 27"/>
          <p:cNvSpPr txBox="1"/>
          <p:nvPr/>
        </p:nvSpPr>
        <p:spPr>
          <a:xfrm>
            <a:off x="716273" y="5398014"/>
            <a:ext cx="1826141" cy="584775"/>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太陽光パネル</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（５０ｋ</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程度）</a:t>
            </a:r>
          </a:p>
        </p:txBody>
      </p:sp>
      <p:pic>
        <p:nvPicPr>
          <p:cNvPr id="29" name="図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4415" y="5610014"/>
            <a:ext cx="692971" cy="545895"/>
          </a:xfrm>
          <a:prstGeom prst="rect">
            <a:avLst/>
          </a:prstGeom>
        </p:spPr>
      </p:pic>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5792" y="5576863"/>
            <a:ext cx="692971" cy="545895"/>
          </a:xfrm>
          <a:prstGeom prst="rect">
            <a:avLst/>
          </a:prstGeom>
        </p:spPr>
      </p:pic>
      <p:sp>
        <p:nvSpPr>
          <p:cNvPr id="32" name="テキスト ボックス 31"/>
          <p:cNvSpPr txBox="1"/>
          <p:nvPr/>
        </p:nvSpPr>
        <p:spPr>
          <a:xfrm>
            <a:off x="7808823" y="6186435"/>
            <a:ext cx="1997662" cy="830997"/>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燃料電池フォークリフト</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台分</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下矢印 51"/>
          <p:cNvSpPr/>
          <p:nvPr/>
        </p:nvSpPr>
        <p:spPr>
          <a:xfrm rot="16200000">
            <a:off x="3462159" y="1366330"/>
            <a:ext cx="230521" cy="809899"/>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下矢印 53"/>
          <p:cNvSpPr/>
          <p:nvPr/>
        </p:nvSpPr>
        <p:spPr>
          <a:xfrm rot="16200000">
            <a:off x="2688915" y="4790992"/>
            <a:ext cx="230521" cy="544008"/>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7" name="図 36"/>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112296" y="2342570"/>
            <a:ext cx="902831" cy="503905"/>
          </a:xfrm>
          <a:prstGeom prst="rect">
            <a:avLst/>
          </a:prstGeom>
        </p:spPr>
      </p:pic>
      <p:pic>
        <p:nvPicPr>
          <p:cNvPr id="38" name="図 37"/>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994858" y="2010401"/>
            <a:ext cx="902831" cy="503905"/>
          </a:xfrm>
          <a:prstGeom prst="rect">
            <a:avLst/>
          </a:prstGeom>
        </p:spPr>
      </p:pic>
      <p:pic>
        <p:nvPicPr>
          <p:cNvPr id="39" name="図 38"/>
          <p:cNvPicPr>
            <a:picLocks noChangeAspect="1"/>
          </p:cNvPicPr>
          <p:nvPr/>
        </p:nvPicPr>
        <p:blipFill>
          <a:blip r:embed="rId5" cstate="email">
            <a:extLst>
              <a:ext uri="{BEBA8EAE-BF5A-486C-A8C5-ECC9F3942E4B}">
                <a14:imgProps xmlns:a14="http://schemas.microsoft.com/office/drawing/2010/main">
                  <a14:imgLayer r:embed="rId6">
                    <a14:imgEffect>
                      <a14:backgroundRemoval t="6667" b="95417" l="1628" r="99535"/>
                    </a14:imgEffect>
                  </a14:imgLayer>
                </a14:imgProps>
              </a:ext>
              <a:ext uri="{28A0092B-C50C-407E-A947-70E740481C1C}">
                <a14:useLocalDpi xmlns:a14="http://schemas.microsoft.com/office/drawing/2010/main"/>
              </a:ext>
            </a:extLst>
          </a:blip>
          <a:stretch>
            <a:fillRect/>
          </a:stretch>
        </p:blipFill>
        <p:spPr>
          <a:xfrm>
            <a:off x="8828689" y="2351974"/>
            <a:ext cx="902831" cy="503905"/>
          </a:xfrm>
          <a:prstGeom prst="rect">
            <a:avLst/>
          </a:prstGeom>
        </p:spPr>
      </p:pic>
      <p:pic>
        <p:nvPicPr>
          <p:cNvPr id="40" name="図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23807" y="5218752"/>
            <a:ext cx="692971" cy="545895"/>
          </a:xfrm>
          <a:prstGeom prst="rect">
            <a:avLst/>
          </a:prstGeom>
        </p:spPr>
      </p:pic>
      <p:pic>
        <p:nvPicPr>
          <p:cNvPr id="41" name="図 4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72076" y="5621099"/>
            <a:ext cx="692971" cy="545895"/>
          </a:xfrm>
          <a:prstGeom prst="rect">
            <a:avLst/>
          </a:prstGeom>
        </p:spPr>
      </p:pic>
      <p:sp>
        <p:nvSpPr>
          <p:cNvPr id="42" name="テキスト ボックス 41"/>
          <p:cNvSpPr txBox="1"/>
          <p:nvPr/>
        </p:nvSpPr>
        <p:spPr>
          <a:xfrm>
            <a:off x="5550906" y="1609544"/>
            <a:ext cx="67518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2.57m</a:t>
            </a: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5383302" y="2154439"/>
            <a:ext cx="67518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2.25m</a:t>
            </a: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612116" y="2174327"/>
            <a:ext cx="579005" cy="276999"/>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3.7m</a:t>
            </a: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5" name="図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9268" y="4602759"/>
            <a:ext cx="1114175" cy="833401"/>
          </a:xfrm>
          <a:prstGeom prst="rect">
            <a:avLst/>
          </a:prstGeom>
        </p:spPr>
      </p:pic>
      <p:pic>
        <p:nvPicPr>
          <p:cNvPr id="46" name="図 4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26719" y="4708978"/>
            <a:ext cx="753636" cy="620955"/>
          </a:xfrm>
          <a:prstGeom prst="rect">
            <a:avLst/>
          </a:prstGeom>
        </p:spPr>
      </p:pic>
      <p:pic>
        <p:nvPicPr>
          <p:cNvPr id="47" name="図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47997" y="4689810"/>
            <a:ext cx="801696" cy="659291"/>
          </a:xfrm>
          <a:prstGeom prst="rect">
            <a:avLst/>
          </a:prstGeom>
        </p:spPr>
      </p:pic>
      <p:pic>
        <p:nvPicPr>
          <p:cNvPr id="48" name="図 4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21279" y="4835708"/>
            <a:ext cx="829723" cy="367503"/>
          </a:xfrm>
          <a:prstGeom prst="rect">
            <a:avLst/>
          </a:prstGeom>
        </p:spPr>
      </p:pic>
      <p:sp>
        <p:nvSpPr>
          <p:cNvPr id="49" name="テキスト ボックス 48"/>
          <p:cNvSpPr txBox="1"/>
          <p:nvPr/>
        </p:nvSpPr>
        <p:spPr>
          <a:xfrm>
            <a:off x="3475694" y="5476387"/>
            <a:ext cx="595035"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テキスト ボックス 49"/>
          <p:cNvSpPr txBox="1"/>
          <p:nvPr/>
        </p:nvSpPr>
        <p:spPr>
          <a:xfrm>
            <a:off x="4336357" y="5476387"/>
            <a:ext cx="595035"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圧縮</a:t>
            </a:r>
          </a:p>
        </p:txBody>
      </p:sp>
      <p:sp>
        <p:nvSpPr>
          <p:cNvPr id="51" name="テキスト ボックス 50"/>
          <p:cNvSpPr txBox="1"/>
          <p:nvPr/>
        </p:nvSpPr>
        <p:spPr>
          <a:xfrm>
            <a:off x="4958169" y="5476387"/>
            <a:ext cx="1518364" cy="338554"/>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貯蔵・充填設備</a:t>
            </a:r>
          </a:p>
        </p:txBody>
      </p:sp>
      <p:sp>
        <p:nvSpPr>
          <p:cNvPr id="52" name="テキスト ボックス 51"/>
          <p:cNvSpPr txBox="1"/>
          <p:nvPr/>
        </p:nvSpPr>
        <p:spPr>
          <a:xfrm>
            <a:off x="7048782" y="7227015"/>
            <a:ext cx="3023585" cy="276999"/>
          </a:xfrm>
          <a:prstGeom prst="rect">
            <a:avLst/>
          </a:prstGeom>
          <a:noFill/>
        </p:spPr>
        <p:txBody>
          <a:bodyPr wrap="non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実際は、</a:t>
            </a: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FCV</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a:t>
            </a:r>
            <a:r>
              <a:rPr kumimoji="0"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FCFL</a:t>
            </a: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の稼働状況等による。</a:t>
            </a:r>
          </a:p>
        </p:txBody>
      </p:sp>
      <p:sp>
        <p:nvSpPr>
          <p:cNvPr id="53" name="テキスト ボックス 52"/>
          <p:cNvSpPr txBox="1"/>
          <p:nvPr/>
        </p:nvSpPr>
        <p:spPr>
          <a:xfrm>
            <a:off x="2957448" y="1885029"/>
            <a:ext cx="1257472"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再エネ電気供給</a:t>
            </a:r>
          </a:p>
        </p:txBody>
      </p:sp>
      <p:sp>
        <p:nvSpPr>
          <p:cNvPr id="54" name="テキスト ボックス 53"/>
          <p:cNvSpPr txBox="1"/>
          <p:nvPr/>
        </p:nvSpPr>
        <p:spPr>
          <a:xfrm>
            <a:off x="6503829" y="2531572"/>
            <a:ext cx="1006387"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水素供給</a:t>
            </a:r>
          </a:p>
        </p:txBody>
      </p:sp>
      <p:sp>
        <p:nvSpPr>
          <p:cNvPr id="55" name="テキスト ボックス 54"/>
          <p:cNvSpPr txBox="1"/>
          <p:nvPr/>
        </p:nvSpPr>
        <p:spPr>
          <a:xfrm>
            <a:off x="2244412" y="5279933"/>
            <a:ext cx="1257472"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再エネ電気供給</a:t>
            </a:r>
          </a:p>
        </p:txBody>
      </p:sp>
      <p:sp>
        <p:nvSpPr>
          <p:cNvPr id="56" name="テキスト ボックス 55"/>
          <p:cNvSpPr txBox="1"/>
          <p:nvPr/>
        </p:nvSpPr>
        <p:spPr>
          <a:xfrm>
            <a:off x="6616583" y="5834946"/>
            <a:ext cx="1006387" cy="254044"/>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ja-JP" altLang="en-US" sz="1051"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水素供給</a:t>
            </a:r>
          </a:p>
        </p:txBody>
      </p:sp>
      <p:sp>
        <p:nvSpPr>
          <p:cNvPr id="60" name="下矢印 52"/>
          <p:cNvSpPr/>
          <p:nvPr/>
        </p:nvSpPr>
        <p:spPr>
          <a:xfrm rot="16200000">
            <a:off x="6741088" y="1989806"/>
            <a:ext cx="230521" cy="809899"/>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1" name="下矢印 54"/>
          <p:cNvSpPr/>
          <p:nvPr/>
        </p:nvSpPr>
        <p:spPr>
          <a:xfrm rot="16200000">
            <a:off x="6834933" y="5367631"/>
            <a:ext cx="230521" cy="701372"/>
          </a:xfrm>
          <a:prstGeom prst="downArrow">
            <a:avLst>
              <a:gd name="adj1" fmla="val 50000"/>
              <a:gd name="adj2" fmla="val 169691"/>
            </a:avLst>
          </a:prstGeom>
          <a:solidFill>
            <a:schemeClr val="accent6">
              <a:alpha val="41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2" name="右中かっこ 61"/>
          <p:cNvSpPr/>
          <p:nvPr/>
        </p:nvSpPr>
        <p:spPr>
          <a:xfrm rot="5400000">
            <a:off x="3652446" y="281445"/>
            <a:ext cx="233309" cy="4932000"/>
          </a:xfrm>
          <a:prstGeom prst="rightBrace">
            <a:avLst>
              <a:gd name="adj1" fmla="val 8333"/>
              <a:gd name="adj2" fmla="val 908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63"/>
          <p:cNvSpPr/>
          <p:nvPr/>
        </p:nvSpPr>
        <p:spPr>
          <a:xfrm>
            <a:off x="832701" y="2928321"/>
            <a:ext cx="1973500" cy="23193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環境省事業で整備</a:t>
            </a:r>
          </a:p>
        </p:txBody>
      </p:sp>
      <p:sp>
        <p:nvSpPr>
          <p:cNvPr id="66" name="正方形/長方形 65"/>
          <p:cNvSpPr/>
          <p:nvPr/>
        </p:nvSpPr>
        <p:spPr>
          <a:xfrm>
            <a:off x="845234" y="6158991"/>
            <a:ext cx="1973500" cy="23193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環境省事業で整備</a:t>
            </a:r>
          </a:p>
        </p:txBody>
      </p:sp>
      <p:sp>
        <p:nvSpPr>
          <p:cNvPr id="67" name="右中かっこ 66"/>
          <p:cNvSpPr/>
          <p:nvPr/>
        </p:nvSpPr>
        <p:spPr>
          <a:xfrm rot="5400000">
            <a:off x="3523194" y="3161743"/>
            <a:ext cx="250699" cy="5580000"/>
          </a:xfrm>
          <a:prstGeom prst="rightBrace">
            <a:avLst>
              <a:gd name="adj1" fmla="val 8333"/>
              <a:gd name="adj2" fmla="val 9084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4203735" y="3592618"/>
            <a:ext cx="1806887" cy="275767"/>
          </a:xfrm>
          <a:prstGeom prst="rect">
            <a:avLst/>
          </a:prstGeom>
          <a:solidFill>
            <a:srgbClr val="FEDD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2/3</a:t>
            </a:r>
            <a:r>
              <a:rPr kumimoji="0" lang="ja-JP" altLang="en-US" sz="16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を環境省が補助</a:t>
            </a: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矢印: 下 2"/>
          <p:cNvSpPr/>
          <p:nvPr/>
        </p:nvSpPr>
        <p:spPr bwMode="auto">
          <a:xfrm rot="10800000">
            <a:off x="4290136" y="2911110"/>
            <a:ext cx="1634087" cy="271617"/>
          </a:xfrm>
          <a:prstGeom prst="downArrow">
            <a:avLst/>
          </a:prstGeom>
          <a:solidFill>
            <a:srgbClr val="FEDDCA"/>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788523" y="3238581"/>
            <a:ext cx="2647535"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保守点検</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p:cNvSpPr/>
          <p:nvPr/>
        </p:nvSpPr>
        <p:spPr>
          <a:xfrm>
            <a:off x="3775063" y="6772003"/>
            <a:ext cx="1806887" cy="275767"/>
          </a:xfrm>
          <a:prstGeom prst="rect">
            <a:avLst/>
          </a:prstGeom>
          <a:solidFill>
            <a:srgbClr val="FEDDC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2/3</a:t>
            </a:r>
            <a:r>
              <a:rPr kumimoji="0" lang="ja-JP" altLang="en-US" sz="16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を環境省が補助</a:t>
            </a:r>
            <a:endParaRPr kumimoji="0" lang="ja-JP" altLang="en-US" sz="1800"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1" name="矢印: 下 70"/>
          <p:cNvSpPr/>
          <p:nvPr/>
        </p:nvSpPr>
        <p:spPr bwMode="auto">
          <a:xfrm rot="10800000">
            <a:off x="3861464" y="6090495"/>
            <a:ext cx="1634087" cy="271617"/>
          </a:xfrm>
          <a:prstGeom prst="downArrow">
            <a:avLst/>
          </a:prstGeom>
          <a:solidFill>
            <a:srgbClr val="FEDDCA"/>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359851" y="6417966"/>
            <a:ext cx="2647535" cy="33855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保守点検</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9437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lvl="0" defTabSz="981700" fontAlgn="auto">
              <a:spcBef>
                <a:spcPts val="0"/>
              </a:spcBef>
              <a:spcAft>
                <a:spcPts val="0"/>
              </a:spcAft>
            </a:pPr>
            <a:r>
              <a:rPr lang="zh-TW" altLang="en-US" dirty="0">
                <a:latin typeface="+mn-ea"/>
                <a:ea typeface="+mn-ea"/>
              </a:rPr>
              <a:t>補助要件</a:t>
            </a:r>
            <a:r>
              <a:rPr lang="zh-TW" altLang="en-US" sz="2000" b="0" kern="1200" dirty="0">
                <a:solidFill>
                  <a:srgbClr val="FF0000"/>
                </a:solidFill>
                <a:latin typeface="Meiryo UI"/>
                <a:ea typeface="Meiryo UI"/>
                <a:cs typeface="+mn-cs"/>
              </a:rPr>
              <a:t>（</a:t>
            </a:r>
            <a:r>
              <a:rPr lang="en-US" altLang="ja-JP" sz="2000" b="0" kern="1200" dirty="0">
                <a:solidFill>
                  <a:srgbClr val="FF0000"/>
                </a:solidFill>
                <a:latin typeface="Meiryo UI"/>
                <a:ea typeface="Meiryo UI"/>
                <a:cs typeface="+mn-cs"/>
              </a:rPr>
              <a:t>※</a:t>
            </a:r>
            <a:r>
              <a:rPr lang="en-US" altLang="zh-TW" sz="2000" b="0" kern="1200" dirty="0">
                <a:solidFill>
                  <a:srgbClr val="FF0000"/>
                </a:solidFill>
                <a:latin typeface="Meiryo UI"/>
                <a:ea typeface="Meiryo UI"/>
                <a:cs typeface="+mn-cs"/>
              </a:rPr>
              <a:t>2018</a:t>
            </a:r>
            <a:r>
              <a:rPr lang="zh-TW" altLang="en-US" sz="2000" b="0" kern="1200" dirty="0">
                <a:solidFill>
                  <a:srgbClr val="FF0000"/>
                </a:solidFill>
                <a:latin typeface="Meiryo UI"/>
                <a:ea typeface="Meiryo UI"/>
                <a:cs typeface="+mn-cs"/>
              </a:rPr>
              <a:t>年度</a:t>
            </a:r>
            <a:r>
              <a:rPr lang="ja-JP" altLang="en-US" sz="2000" b="0" kern="1200" dirty="0">
                <a:solidFill>
                  <a:srgbClr val="FF0000"/>
                </a:solidFill>
                <a:latin typeface="Meiryo UI"/>
                <a:ea typeface="Meiryo UI"/>
                <a:cs typeface="+mn-cs"/>
              </a:rPr>
              <a:t>の内容を参考として掲載</a:t>
            </a:r>
            <a:r>
              <a:rPr lang="zh-TW" altLang="en-US" sz="2000" b="0" kern="1200" dirty="0">
                <a:solidFill>
                  <a:srgbClr val="FF0000"/>
                </a:solidFill>
                <a:latin typeface="Meiryo UI"/>
                <a:ea typeface="Meiryo UI"/>
                <a:cs typeface="+mn-cs"/>
              </a:rPr>
              <a:t>）</a:t>
            </a:r>
            <a:endParaRPr kumimoji="1" lang="ja-JP" altLang="en-US" sz="1800" dirty="0">
              <a:latin typeface="+mn-ea"/>
              <a:ea typeface="+mn-ea"/>
            </a:endParaRPr>
          </a:p>
        </p:txBody>
      </p:sp>
      <p:sp>
        <p:nvSpPr>
          <p:cNvPr id="3" name="正方形/長方形 2"/>
          <p:cNvSpPr/>
          <p:nvPr/>
        </p:nvSpPr>
        <p:spPr>
          <a:xfrm>
            <a:off x="426719" y="1763823"/>
            <a:ext cx="9906001" cy="47705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対象事業の要件</a:t>
            </a:r>
            <a:endParaRPr kumimoji="0" lang="en-US" altLang="ja-JP" sz="2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環境省の地域再エネ水素ステーション導入事業で整備された水素ステーションに対する保守点検事業</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補助事業者</a:t>
            </a:r>
            <a:endParaRPr kumimoji="0" lang="en-US" altLang="ja-JP" sz="2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民間企業</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独立行政法人</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一般社団法人・一般財団法人及び公益社団法人・公益財団法人</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法律により直接設立された法人</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その他環境大臣の承認を経て協会が認める者</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補助率及び補助上限額</a:t>
            </a:r>
            <a:endParaRPr kumimoji="0" lang="en-US" altLang="ja-JP" sz="240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補助率：</a:t>
            </a:r>
            <a:r>
              <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補助上限額：</a:t>
            </a:r>
            <a:r>
              <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百万円</a:t>
            </a:r>
            <a:endParaRPr kumimoji="0" lang="en-US" altLang="ja-JP" sz="24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73368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3.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4357</TotalTime>
  <Words>1831</Words>
  <Application>Microsoft Office PowerPoint</Application>
  <PresentationFormat>ユーザー設定</PresentationFormat>
  <Paragraphs>284</Paragraphs>
  <Slides>14</Slides>
  <Notes>3</Notes>
  <HiddenSlides>0</HiddenSlides>
  <MMClips>0</MMClips>
  <ScaleCrop>false</ScaleCrop>
  <HeadingPairs>
    <vt:vector size="8" baseType="variant">
      <vt:variant>
        <vt:lpstr>使用されているフォント</vt:lpstr>
      </vt:variant>
      <vt:variant>
        <vt:i4>16</vt:i4>
      </vt:variant>
      <vt:variant>
        <vt:lpstr>テーマ</vt:lpstr>
      </vt:variant>
      <vt:variant>
        <vt:i4>13</vt:i4>
      </vt:variant>
      <vt:variant>
        <vt:lpstr>埋め込まれた OLE サーバー</vt:lpstr>
      </vt:variant>
      <vt:variant>
        <vt:i4>1</vt:i4>
      </vt:variant>
      <vt:variant>
        <vt:lpstr>スライド タイトル</vt:lpstr>
      </vt:variant>
      <vt:variant>
        <vt:i4>14</vt:i4>
      </vt:variant>
    </vt:vector>
  </HeadingPairs>
  <TitlesOfParts>
    <vt:vector size="44" baseType="lpstr">
      <vt:lpstr>ＤＨＰ特太ゴシック体</vt:lpstr>
      <vt:lpstr>HGPｺﾞｼｯｸE</vt:lpstr>
      <vt:lpstr>HGPｺﾞｼｯｸM</vt:lpstr>
      <vt:lpstr>Meiryo UI</vt:lpstr>
      <vt:lpstr>ＭＳ Ｐゴシック</vt:lpstr>
      <vt:lpstr>Meiryo</vt:lpstr>
      <vt:lpstr>Meiryo</vt:lpstr>
      <vt:lpstr>游ゴシック</vt:lpstr>
      <vt:lpstr>游ゴシック Light</vt:lpstr>
      <vt:lpstr>Arial</vt:lpstr>
      <vt:lpstr>Calibri</vt:lpstr>
      <vt:lpstr>Calibri Light</vt:lpstr>
      <vt:lpstr>Cambria</vt:lpstr>
      <vt:lpstr>Segoe UI</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5_Office テーマ</vt:lpstr>
      <vt:lpstr>11_脱炭素標準フォーマット_20180530</vt:lpstr>
      <vt:lpstr>19_Office ​​テーマ</vt:lpstr>
      <vt:lpstr>think-cell スライド</vt:lpstr>
      <vt:lpstr>PowerPoint プレゼンテーション</vt:lpstr>
      <vt:lpstr>PowerPoint プレゼンテーション</vt:lpstr>
      <vt:lpstr>地域再エネ水素ステーション導入事業のイメージ</vt:lpstr>
      <vt:lpstr>補助要件（※2018年度の内容を参考として掲載）</vt:lpstr>
      <vt:lpstr>地域再エネ水素ステーション導入事業による導入状況（2018年3月時点）</vt:lpstr>
      <vt:lpstr>水素ステーション導入事例</vt:lpstr>
      <vt:lpstr>PowerPoint プレゼンテーション</vt:lpstr>
      <vt:lpstr>地域再エネ水素ステーション保守点検支援事業のイメージ</vt:lpstr>
      <vt:lpstr>補助要件（※2018年度の内容を参考として掲載）</vt:lpstr>
      <vt:lpstr>PowerPoint プレゼンテーション</vt:lpstr>
      <vt:lpstr>水素社会実現に向けた産業車両等における燃料電池化促進事業のイメージ</vt:lpstr>
      <vt:lpstr>補助要件（※2018年度の内容を参考として掲載）</vt:lpstr>
      <vt:lpstr>採択事例（燃料電池フォークリフト・燃料電池バス）</vt:lpstr>
      <vt:lpstr>燃料電池バスの実用化（平成29年3月運行開始　東京都交通局）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552</cp:revision>
  <cp:lastPrinted>2018-12-27T15:53:44Z</cp:lastPrinted>
  <dcterms:created xsi:type="dcterms:W3CDTF">2018-08-15T14:31:38Z</dcterms:created>
  <dcterms:modified xsi:type="dcterms:W3CDTF">2019-01-08T02:31:38Z</dcterms:modified>
</cp:coreProperties>
</file>